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comments/modernComment_864_3161EEB4.xml" ContentType="application/vnd.ms-powerpoint.comment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9.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0.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1.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12.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13.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14.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1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16.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17.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8.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19.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20.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21.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22.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23.xml" ContentType="application/vnd.openxmlformats-officedocument.presentationml.notesSlid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24.xml" ContentType="application/vnd.openxmlformats-officedocument.presentationml.notesSlid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25.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26.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notesSlides/notesSlide27.xml" ContentType="application/vnd.openxmlformats-officedocument.presentationml.notesSlide+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notesSlides/notesSlide28.xml" ContentType="application/vnd.openxmlformats-officedocument.presentationml.notesSlide+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29.xml" ContentType="application/vnd.openxmlformats-officedocument.presentationml.notesSlid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notesSlides/notesSlide30.xml" ContentType="application/vnd.openxmlformats-officedocument.presentationml.notesSlid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notesSlides/notesSlide31.xml" ContentType="application/vnd.openxmlformats-officedocument.presentationml.notesSlide+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notesSlides/notesSlide32.xml" ContentType="application/vnd.openxmlformats-officedocument.presentationml.notesSlide+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notesSlides/notesSlide33.xml" ContentType="application/vnd.openxmlformats-officedocument.presentationml.notesSlide+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notesSlides/notesSlide34.xml" ContentType="application/vnd.openxmlformats-officedocument.presentationml.notesSlide+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notesSlides/notesSlide35.xml" ContentType="application/vnd.openxmlformats-officedocument.presentationml.notesSlide+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notesSlides/notesSlide36.xml" ContentType="application/vnd.openxmlformats-officedocument.presentationml.notesSlide+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notesSlides/notesSlide37.xml" ContentType="application/vnd.openxmlformats-officedocument.presentationml.notesSlide+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notesSlides/notesSlide38.xml" ContentType="application/vnd.openxmlformats-officedocument.presentationml.notesSlide+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notesSlides/notesSlide39.xml" ContentType="application/vnd.openxmlformats-officedocument.presentationml.notesSlide+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notesSlides/notesSlide40.xml" ContentType="application/vnd.openxmlformats-officedocument.presentationml.notesSlide+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notesSlides/notesSlide41.xml" ContentType="application/vnd.openxmlformats-officedocument.presentationml.notesSlide+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notesSlides/notesSlide42.xml" ContentType="application/vnd.openxmlformats-officedocument.presentationml.notesSlide+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notesSlides/notesSlide43.xml" ContentType="application/vnd.openxmlformats-officedocument.presentationml.notesSlide+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notesSlides/notesSlide44.xml" ContentType="application/vnd.openxmlformats-officedocument.presentationml.notesSlide+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notesSlides/notesSlide45.xml" ContentType="application/vnd.openxmlformats-officedocument.presentationml.notesSlide+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notesSlides/notesSlide46.xml" ContentType="application/vnd.openxmlformats-officedocument.presentationml.notesSlide+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notesSlides/notesSlide47.xml" ContentType="application/vnd.openxmlformats-officedocument.presentationml.notesSlide+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notesSlides/notesSlide48.xml" ContentType="application/vnd.openxmlformats-officedocument.presentationml.notesSlide+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notesSlides/notesSlide49.xml" ContentType="application/vnd.openxmlformats-officedocument.presentationml.notesSlid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notesSlides/notesSlide50.xml" ContentType="application/vnd.openxmlformats-officedocument.presentationml.notesSlid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notesSlides/notesSlide51.xml" ContentType="application/vnd.openxmlformats-officedocument.presentationml.notesSlide+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notesSlides/notesSlide52.xml" ContentType="application/vnd.openxmlformats-officedocument.presentationml.notesSlide+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notesSlides/notesSlide53.xml" ContentType="application/vnd.openxmlformats-officedocument.presentationml.notesSlide+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notesSlides/notesSlide54.xml" ContentType="application/vnd.openxmlformats-officedocument.presentationml.notesSlide+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notesSlides/notesSlide55.xml" ContentType="application/vnd.openxmlformats-officedocument.presentationml.notesSlide+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notesSlides/notesSlide56.xml" ContentType="application/vnd.openxmlformats-officedocument.presentationml.notesSlid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notesSlides/notesSlide57.xml" ContentType="application/vnd.openxmlformats-officedocument.presentationml.notesSlide+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notesSlides/notesSlide58.xml" ContentType="application/vnd.openxmlformats-officedocument.presentationml.notesSlide+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notesSlides/notesSlide59.xml" ContentType="application/vnd.openxmlformats-officedocument.presentationml.notesSlide+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notesSlides/notesSlide60.xml" ContentType="application/vnd.openxmlformats-officedocument.presentationml.notesSlide+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notesSlides/notesSlide61.xml" ContentType="application/vnd.openxmlformats-officedocument.presentationml.notesSlide+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notesSlides/notesSlide62.xml" ContentType="application/vnd.openxmlformats-officedocument.presentationml.notesSlide+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notesSlides/notesSlide63.xml" ContentType="application/vnd.openxmlformats-officedocument.presentationml.notesSlide+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notesSlides/notesSlide64.xml" ContentType="application/vnd.openxmlformats-officedocument.presentationml.notesSlide+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notesSlides/notesSlide65.xml" ContentType="application/vnd.openxmlformats-officedocument.presentationml.notesSlide+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notesSlides/notesSlide68.xml" ContentType="application/vnd.openxmlformats-officedocument.presentationml.notesSlide+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notesSlides/notesSlide69.xml" ContentType="application/vnd.openxmlformats-officedocument.presentationml.notesSlide+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notesSlides/notesSlide70.xml" ContentType="application/vnd.openxmlformats-officedocument.presentationml.notesSlide+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notesSlides/notesSlide71.xml" ContentType="application/vnd.openxmlformats-officedocument.presentationml.notesSlide+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notesSlides/notesSlide72.xml" ContentType="application/vnd.openxmlformats-officedocument.presentationml.notesSlide+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notesSlides/notesSlide73.xml" ContentType="application/vnd.openxmlformats-officedocument.presentationml.notesSlide+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notesSlides/notesSlide74.xml" ContentType="application/vnd.openxmlformats-officedocument.presentationml.notesSlide+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notesSlides/notesSlide75.xml" ContentType="application/vnd.openxmlformats-officedocument.presentationml.notesSlide+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notesSlides/notesSlide76.xml" ContentType="application/vnd.openxmlformats-officedocument.presentationml.notesSlide+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notesSlides/notesSlide77.xml" ContentType="application/vnd.openxmlformats-officedocument.presentationml.notesSlide+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notesSlides/notesSlide78.xml" ContentType="application/vnd.openxmlformats-officedocument.presentationml.notesSlide+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notesSlides/notesSlide79.xml" ContentType="application/vnd.openxmlformats-officedocument.presentationml.notesSlide+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notesSlides/notesSlide80.xml" ContentType="application/vnd.openxmlformats-officedocument.presentationml.notesSlide+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notesSlides/notesSlide81.xml" ContentType="application/vnd.openxmlformats-officedocument.presentationml.notesSlide+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notesSlides/notesSlide82.xml" ContentType="application/vnd.openxmlformats-officedocument.presentationml.notesSlide+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notesSlides/notesSlide83.xml" ContentType="application/vnd.openxmlformats-officedocument.presentationml.notesSlide+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notesSlides/notesSlide84.xml" ContentType="application/vnd.openxmlformats-officedocument.presentationml.notesSlide+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notesSlides/notesSlide85.xml" ContentType="application/vnd.openxmlformats-officedocument.presentationml.notesSlide+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notesSlides/notesSlide86.xml" ContentType="application/vnd.openxmlformats-officedocument.presentationml.notesSlide+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notesSlides/notesSlide87.xml" ContentType="application/vnd.openxmlformats-officedocument.presentationml.notesSlide+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notesSlides/notesSlide88.xml" ContentType="application/vnd.openxmlformats-officedocument.presentationml.notesSlide+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notesSlides/notesSlide89.xml" ContentType="application/vnd.openxmlformats-officedocument.presentationml.notesSlide+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notesSlides/notesSlide90.xml" ContentType="application/vnd.openxmlformats-officedocument.presentationml.notesSlide+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notesSlides/notesSlide91.xml" ContentType="application/vnd.openxmlformats-officedocument.presentationml.notesSlide+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notesSlides/notesSlide92.xml" ContentType="application/vnd.openxmlformats-officedocument.presentationml.notesSlide+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notesSlides/notesSlide93.xml" ContentType="application/vnd.openxmlformats-officedocument.presentationml.notesSlide+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notesSlides/notesSlide94.xml" ContentType="application/vnd.openxmlformats-officedocument.presentationml.notesSlide+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notesSlides/notesSlide9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100"/>
  </p:notesMasterIdLst>
  <p:sldIdLst>
    <p:sldId id="1798" r:id="rId5"/>
    <p:sldId id="2433" r:id="rId6"/>
    <p:sldId id="2147" r:id="rId7"/>
    <p:sldId id="2148" r:id="rId8"/>
    <p:sldId id="2246" r:id="rId9"/>
    <p:sldId id="2485" r:id="rId10"/>
    <p:sldId id="2486" r:id="rId11"/>
    <p:sldId id="2488" r:id="rId12"/>
    <p:sldId id="2489" r:id="rId13"/>
    <p:sldId id="2440" r:id="rId14"/>
    <p:sldId id="2442" r:id="rId15"/>
    <p:sldId id="2487" r:id="rId16"/>
    <p:sldId id="2490" r:id="rId17"/>
    <p:sldId id="2491" r:id="rId18"/>
    <p:sldId id="2492" r:id="rId19"/>
    <p:sldId id="2493" r:id="rId20"/>
    <p:sldId id="2494" r:id="rId21"/>
    <p:sldId id="2495" r:id="rId22"/>
    <p:sldId id="2496" r:id="rId23"/>
    <p:sldId id="2497" r:id="rId24"/>
    <p:sldId id="2498" r:id="rId25"/>
    <p:sldId id="2499" r:id="rId26"/>
    <p:sldId id="2500" r:id="rId27"/>
    <p:sldId id="2501" r:id="rId28"/>
    <p:sldId id="2502" r:id="rId29"/>
    <p:sldId id="2504" r:id="rId30"/>
    <p:sldId id="2505" r:id="rId31"/>
    <p:sldId id="2506" r:id="rId32"/>
    <p:sldId id="2153" r:id="rId33"/>
    <p:sldId id="2508" r:id="rId34"/>
    <p:sldId id="2507" r:id="rId35"/>
    <p:sldId id="2509" r:id="rId36"/>
    <p:sldId id="2510" r:id="rId37"/>
    <p:sldId id="2511" r:id="rId38"/>
    <p:sldId id="2512" r:id="rId39"/>
    <p:sldId id="2513" r:id="rId40"/>
    <p:sldId id="2514" r:id="rId41"/>
    <p:sldId id="2515" r:id="rId42"/>
    <p:sldId id="2516" r:id="rId43"/>
    <p:sldId id="2446" r:id="rId44"/>
    <p:sldId id="2517" r:id="rId45"/>
    <p:sldId id="2518" r:id="rId46"/>
    <p:sldId id="2519" r:id="rId47"/>
    <p:sldId id="2520" r:id="rId48"/>
    <p:sldId id="2521" r:id="rId49"/>
    <p:sldId id="2522" r:id="rId50"/>
    <p:sldId id="2523" r:id="rId51"/>
    <p:sldId id="2524" r:id="rId52"/>
    <p:sldId id="2525" r:id="rId53"/>
    <p:sldId id="2526" r:id="rId54"/>
    <p:sldId id="2527" r:id="rId55"/>
    <p:sldId id="2528" r:id="rId56"/>
    <p:sldId id="2529" r:id="rId57"/>
    <p:sldId id="2530" r:id="rId58"/>
    <p:sldId id="2531" r:id="rId59"/>
    <p:sldId id="2534" r:id="rId60"/>
    <p:sldId id="2535" r:id="rId61"/>
    <p:sldId id="2536" r:id="rId62"/>
    <p:sldId id="2537" r:id="rId63"/>
    <p:sldId id="2538" r:id="rId64"/>
    <p:sldId id="2539" r:id="rId65"/>
    <p:sldId id="2540" r:id="rId66"/>
    <p:sldId id="2542" r:id="rId67"/>
    <p:sldId id="2543" r:id="rId68"/>
    <p:sldId id="2541" r:id="rId69"/>
    <p:sldId id="2544" r:id="rId70"/>
    <p:sldId id="2568" r:id="rId71"/>
    <p:sldId id="2382" r:id="rId72"/>
    <p:sldId id="2546" r:id="rId73"/>
    <p:sldId id="2547" r:id="rId74"/>
    <p:sldId id="2548" r:id="rId75"/>
    <p:sldId id="2549" r:id="rId76"/>
    <p:sldId id="2550" r:id="rId77"/>
    <p:sldId id="2551" r:id="rId78"/>
    <p:sldId id="2552" r:id="rId79"/>
    <p:sldId id="2553" r:id="rId80"/>
    <p:sldId id="2554" r:id="rId81"/>
    <p:sldId id="2555" r:id="rId82"/>
    <p:sldId id="2225" r:id="rId83"/>
    <p:sldId id="2557" r:id="rId84"/>
    <p:sldId id="2556" r:id="rId85"/>
    <p:sldId id="2558" r:id="rId86"/>
    <p:sldId id="2461" r:id="rId87"/>
    <p:sldId id="2559" r:id="rId88"/>
    <p:sldId id="2560" r:id="rId89"/>
    <p:sldId id="2561" r:id="rId90"/>
    <p:sldId id="2562" r:id="rId91"/>
    <p:sldId id="2563" r:id="rId92"/>
    <p:sldId id="2564" r:id="rId93"/>
    <p:sldId id="2565" r:id="rId94"/>
    <p:sldId id="2566" r:id="rId95"/>
    <p:sldId id="2567" r:id="rId96"/>
    <p:sldId id="2428" r:id="rId97"/>
    <p:sldId id="1797" r:id="rId98"/>
    <p:sldId id="1796" r:id="rId99"/>
  </p:sldIdLst>
  <p:sldSz cx="13003213" cy="9756775"/>
  <p:notesSz cx="6858000" cy="9144000"/>
  <p:defaultTextStyle>
    <a:defPPr rtl="0">
      <a:defRPr lang="fr-FR"/>
    </a:defPPr>
    <a:lvl1pPr marL="0" algn="l" defTabSz="1092434" rtl="0" eaLnBrk="1" latinLnBrk="0" hangingPunct="1">
      <a:defRPr sz="2150" kern="1200">
        <a:solidFill>
          <a:schemeClr val="tx1"/>
        </a:solidFill>
        <a:latin typeface="+mn-lt"/>
        <a:ea typeface="+mn-ea"/>
        <a:cs typeface="+mn-cs"/>
      </a:defRPr>
    </a:lvl1pPr>
    <a:lvl2pPr marL="546217" algn="l" defTabSz="1092434" rtl="0" eaLnBrk="1" latinLnBrk="0" hangingPunct="1">
      <a:defRPr sz="2150" kern="1200">
        <a:solidFill>
          <a:schemeClr val="tx1"/>
        </a:solidFill>
        <a:latin typeface="+mn-lt"/>
        <a:ea typeface="+mn-ea"/>
        <a:cs typeface="+mn-cs"/>
      </a:defRPr>
    </a:lvl2pPr>
    <a:lvl3pPr marL="1092434" algn="l" defTabSz="1092434" rtl="0" eaLnBrk="1" latinLnBrk="0" hangingPunct="1">
      <a:defRPr sz="2150" kern="1200">
        <a:solidFill>
          <a:schemeClr val="tx1"/>
        </a:solidFill>
        <a:latin typeface="+mn-lt"/>
        <a:ea typeface="+mn-ea"/>
        <a:cs typeface="+mn-cs"/>
      </a:defRPr>
    </a:lvl3pPr>
    <a:lvl4pPr marL="1638651" algn="l" defTabSz="1092434" rtl="0" eaLnBrk="1" latinLnBrk="0" hangingPunct="1">
      <a:defRPr sz="2150" kern="1200">
        <a:solidFill>
          <a:schemeClr val="tx1"/>
        </a:solidFill>
        <a:latin typeface="+mn-lt"/>
        <a:ea typeface="+mn-ea"/>
        <a:cs typeface="+mn-cs"/>
      </a:defRPr>
    </a:lvl4pPr>
    <a:lvl5pPr marL="2184867" algn="l" defTabSz="1092434" rtl="0" eaLnBrk="1" latinLnBrk="0" hangingPunct="1">
      <a:defRPr sz="2150" kern="1200">
        <a:solidFill>
          <a:schemeClr val="tx1"/>
        </a:solidFill>
        <a:latin typeface="+mn-lt"/>
        <a:ea typeface="+mn-ea"/>
        <a:cs typeface="+mn-cs"/>
      </a:defRPr>
    </a:lvl5pPr>
    <a:lvl6pPr marL="2731084" algn="l" defTabSz="1092434" rtl="0" eaLnBrk="1" latinLnBrk="0" hangingPunct="1">
      <a:defRPr sz="2150" kern="1200">
        <a:solidFill>
          <a:schemeClr val="tx1"/>
        </a:solidFill>
        <a:latin typeface="+mn-lt"/>
        <a:ea typeface="+mn-ea"/>
        <a:cs typeface="+mn-cs"/>
      </a:defRPr>
    </a:lvl6pPr>
    <a:lvl7pPr marL="3277301" algn="l" defTabSz="1092434" rtl="0" eaLnBrk="1" latinLnBrk="0" hangingPunct="1">
      <a:defRPr sz="2150" kern="1200">
        <a:solidFill>
          <a:schemeClr val="tx1"/>
        </a:solidFill>
        <a:latin typeface="+mn-lt"/>
        <a:ea typeface="+mn-ea"/>
        <a:cs typeface="+mn-cs"/>
      </a:defRPr>
    </a:lvl7pPr>
    <a:lvl8pPr marL="3823518" algn="l" defTabSz="1092434" rtl="0" eaLnBrk="1" latinLnBrk="0" hangingPunct="1">
      <a:defRPr sz="2150" kern="1200">
        <a:solidFill>
          <a:schemeClr val="tx1"/>
        </a:solidFill>
        <a:latin typeface="+mn-lt"/>
        <a:ea typeface="+mn-ea"/>
        <a:cs typeface="+mn-cs"/>
      </a:defRPr>
    </a:lvl8pPr>
    <a:lvl9pPr marL="4369735" algn="l" defTabSz="1092434" rtl="0" eaLnBrk="1" latinLnBrk="0" hangingPunct="1">
      <a:defRPr sz="21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359836-CF67-5903-C8A6-DA295BF50BB2}" name="Rebecca Liron" initials="RL" userId="S::liron@unhcr.org::6602d751-0bc4-4d91-8be6-d82735599ebd" providerId="AD"/>
  <p188:author id="{7FF175D1-11B8-1694-5CFE-40D068027CB8}" name="French Team" initials="FT" userId="aea9b952dc51749d"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OFFMAN Christina" initials="HC" lastIdx="40" clrIdx="6">
    <p:extLst>
      <p:ext uri="{19B8F6BF-5375-455C-9EA6-DF929625EA0E}">
        <p15:presenceInfo xmlns:p15="http://schemas.microsoft.com/office/powerpoint/2012/main" userId="S::chhoffman@iom.int::61b448d4-dd61-49f8-b496-827015a4d7fa" providerId="AD"/>
      </p:ext>
    </p:extLst>
  </p:cmAuthor>
  <p:cmAuthor id="1" name="RUMBACH Jennifer" initials="RJ" lastIdx="37" clrIdx="0">
    <p:extLst>
      <p:ext uri="{19B8F6BF-5375-455C-9EA6-DF929625EA0E}">
        <p15:presenceInfo xmlns:p15="http://schemas.microsoft.com/office/powerpoint/2012/main" userId="S::jrumbach@iom.int::7c02c2d9-a2ab-4677-849a-00640108e185" providerId="AD"/>
      </p:ext>
    </p:extLst>
  </p:cmAuthor>
  <p:cmAuthor id="8" name="lK Napolitano" initials="lN" lastIdx="24" clrIdx="7">
    <p:extLst>
      <p:ext uri="{19B8F6BF-5375-455C-9EA6-DF929625EA0E}">
        <p15:presenceInfo xmlns:p15="http://schemas.microsoft.com/office/powerpoint/2012/main" userId="bca421360d6dc63c" providerId="Windows Live"/>
      </p:ext>
    </p:extLst>
  </p:cmAuthor>
  <p:cmAuthor id="2" name="Guest User" initials="GU" lastIdx="3" clrIdx="1">
    <p:extLst>
      <p:ext uri="{19B8F6BF-5375-455C-9EA6-DF929625EA0E}">
        <p15:presenceInfo xmlns:p15="http://schemas.microsoft.com/office/powerpoint/2012/main" userId="S::urn:spo:anon#17f431f31fb1897551f4fc4a92fe4dfb70c70484346cf2326c825317a6291460::" providerId="AD"/>
      </p:ext>
    </p:extLst>
  </p:cmAuthor>
  <p:cmAuthor id="3" name="lK Napolitano" initials="LN" lastIdx="20" clrIdx="2">
    <p:extLst>
      <p:ext uri="{19B8F6BF-5375-455C-9EA6-DF929625EA0E}">
        <p15:presenceInfo xmlns:p15="http://schemas.microsoft.com/office/powerpoint/2012/main" userId="lK Napolitano" providerId="None"/>
      </p:ext>
    </p:extLst>
  </p:cmAuthor>
  <p:cmAuthor id="4" name="DE GARAY Andrea (EXT)" initials="D(" lastIdx="3" clrIdx="3">
    <p:extLst>
      <p:ext uri="{19B8F6BF-5375-455C-9EA6-DF929625EA0E}">
        <p15:presenceInfo xmlns:p15="http://schemas.microsoft.com/office/powerpoint/2012/main" userId="S::agarady@iom.int::4c656cd1-8393-4f04-a8b5-7fe1f18cb6e0" providerId="AD"/>
      </p:ext>
    </p:extLst>
  </p:cmAuthor>
  <p:cmAuthor id="5" name="YAVUZ Artunc" initials="YA" lastIdx="4" clrIdx="4">
    <p:extLst>
      <p:ext uri="{19B8F6BF-5375-455C-9EA6-DF929625EA0E}">
        <p15:presenceInfo xmlns:p15="http://schemas.microsoft.com/office/powerpoint/2012/main" userId="S::ayavuz@iom.int::763277ed-8327-4b56-842b-3ab86254e077" providerId="AD"/>
      </p:ext>
    </p:extLst>
  </p:cmAuthor>
  <p:cmAuthor id="6" name="KANTHOUL Lee" initials="KL" lastIdx="1" clrIdx="5">
    <p:extLst>
      <p:ext uri="{19B8F6BF-5375-455C-9EA6-DF929625EA0E}">
        <p15:presenceInfo xmlns:p15="http://schemas.microsoft.com/office/powerpoint/2012/main" userId="S::lkanthoul@iom.int::78989dfc-b45b-4fd8-87c0-667baa305f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5A9"/>
    <a:srgbClr val="2742A9"/>
    <a:srgbClr val="3253D4"/>
    <a:srgbClr val="3254DC"/>
    <a:srgbClr val="8499ED"/>
    <a:srgbClr val="256DDA"/>
    <a:srgbClr val="6A92D9"/>
    <a:srgbClr val="329E9A"/>
    <a:srgbClr val="4F6CA1"/>
    <a:srgbClr val="273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44CAF-5F42-4AE5-9F17-177567C7D3EE}" v="3" dt="2024-12-19T13:09:40.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4"/>
    <p:restoredTop sz="86966" autoAdjust="0"/>
  </p:normalViewPr>
  <p:slideViewPr>
    <p:cSldViewPr snapToGrid="0">
      <p:cViewPr varScale="1">
        <p:scale>
          <a:sx n="80" d="100"/>
          <a:sy n="80" d="100"/>
        </p:scale>
        <p:origin x="155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microsoft.com/office/2018/10/relationships/authors" Target="author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s>
</file>

<file path=ppt/comments/modernComment_864_3161EEB4.xml><?xml version="1.0" encoding="utf-8"?>
<p188:cmLst xmlns:a="http://schemas.openxmlformats.org/drawingml/2006/main" xmlns:r="http://schemas.openxmlformats.org/officeDocument/2006/relationships" xmlns:p188="http://schemas.microsoft.com/office/powerpoint/2018/8/main">
  <p188:cm id="{309FA2B1-CCCC-49C4-97E2-CCCD37FAF97C}" authorId="{62359836-CF67-5903-C8A6-DA295BF50BB2}" created="2022-09-07T04:49:59.700">
    <ac:deMkLst xmlns:ac="http://schemas.microsoft.com/office/drawing/2013/main/command">
      <pc:docMk xmlns:pc="http://schemas.microsoft.com/office/powerpoint/2013/main/command"/>
      <pc:sldMk xmlns:pc="http://schemas.microsoft.com/office/powerpoint/2013/main/command" cId="828501684" sldId="2148"/>
      <ac:picMk id="3" creationId="{E72D13CB-D2D2-204E-9C5B-94F0AB3EFEC3}"/>
    </ac:deMkLst>
    <p188:txBody>
      <a:bodyPr/>
      <a:lstStyle/>
      <a:p>
        <a:r>
          <a:rPr lang="en-US"/>
          <a:t>note to designer [@Wilma] this needs to be the updated flag with intersex</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E2D4098-FDC5-B942-8E02-79F72B9A75AA}" type="datetimeFigureOut">
              <a:rPr lang="en-US" smtClean="0"/>
              <a:t>12/19/2024</a:t>
            </a:fld>
            <a:endParaRPr lang="en-US"/>
          </a:p>
        </p:txBody>
      </p:sp>
      <p:sp>
        <p:nvSpPr>
          <p:cNvPr id="4" name="Slide Image Placeholder 3"/>
          <p:cNvSpPr>
            <a:spLocks noGrp="1" noRot="1" noChangeAspect="1"/>
          </p:cNvSpPr>
          <p:nvPr>
            <p:ph type="sldImg" idx="2"/>
          </p:nvPr>
        </p:nvSpPr>
        <p:spPr>
          <a:xfrm>
            <a:off x="1373188" y="630237"/>
            <a:ext cx="4111625"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4120440" y="8685213"/>
            <a:ext cx="2500145" cy="458787"/>
          </a:xfrm>
          <a:prstGeom prst="rect">
            <a:avLst/>
          </a:prstGeom>
        </p:spPr>
        <p:txBody>
          <a:bodyPr vert="horz" lIns="91440" tIns="45720" rIns="91440" bIns="45720" rtlCol="0" anchor="b"/>
          <a:lstStyle>
            <a:lvl1pPr algn="r">
              <a:defRPr sz="1200"/>
            </a:lvl1pPr>
          </a:lstStyle>
          <a:p>
            <a:pPr rtl="0"/>
            <a:fld id="{2C873F72-DA29-354F-A51F-086B2A85F759}" type="slidenum">
              <a:rPr lang="en-US" smtClean="0"/>
              <a:t>‹#›</a:t>
            </a:fld>
            <a:endParaRPr lang="en-US"/>
          </a:p>
        </p:txBody>
      </p:sp>
      <p:sp>
        <p:nvSpPr>
          <p:cNvPr id="8" name="Notes Placeholder 7">
            <a:extLst>
              <a:ext uri="{FF2B5EF4-FFF2-40B4-BE49-F238E27FC236}">
                <a16:creationId xmlns:a16="http://schemas.microsoft.com/office/drawing/2014/main" id="{3558FD11-C152-374C-B12E-99EEC26BE007}"/>
              </a:ext>
            </a:extLst>
          </p:cNvPr>
          <p:cNvSpPr>
            <a:spLocks noGrp="1"/>
          </p:cNvSpPr>
          <p:nvPr>
            <p:ph type="body" sz="quarter" idx="3"/>
          </p:nvPr>
        </p:nvSpPr>
        <p:spPr>
          <a:xfrm>
            <a:off x="685800" y="4219073"/>
            <a:ext cx="5486400" cy="4259221"/>
          </a:xfrm>
          <a:prstGeom prst="rect">
            <a:avLst/>
          </a:prstGeom>
        </p:spPr>
        <p:txBody>
          <a:bodyPr vert="horz" lIns="91440" tIns="45720" rIns="91440" bIns="45720" rtlCol="0"/>
          <a:lstStyle/>
          <a:p>
            <a:pPr lvl="0" rtl="0"/>
            <a:r>
              <a:rPr lang="fr"/>
              <a:t>Edit Master text styles</a:t>
            </a:r>
          </a:p>
          <a:p>
            <a:pPr lvl="1" rtl="0"/>
            <a:r>
              <a:rPr lang="fr"/>
              <a:t>Second level</a:t>
            </a:r>
          </a:p>
          <a:p>
            <a:pPr lvl="1" rtl="0"/>
            <a:r>
              <a:rPr lang="fr"/>
              <a:t>Third level</a:t>
            </a:r>
          </a:p>
          <a:p>
            <a:pPr lvl="5" rtl="0"/>
            <a:r>
              <a:rPr lang="fr"/>
              <a:t>Fourth level</a:t>
            </a:r>
          </a:p>
          <a:p>
            <a:pPr lvl="4" rtl="0"/>
            <a:r>
              <a:rPr lang="fr"/>
              <a:t>Fifth level</a:t>
            </a:r>
          </a:p>
        </p:txBody>
      </p:sp>
    </p:spTree>
    <p:extLst>
      <p:ext uri="{BB962C8B-B14F-4D97-AF65-F5344CB8AC3E}">
        <p14:creationId xmlns:p14="http://schemas.microsoft.com/office/powerpoint/2010/main" val="680512939"/>
      </p:ext>
    </p:extLst>
  </p:cSld>
  <p:clrMap bg1="lt1" tx1="dk1" bg2="lt2" tx2="dk2" accent1="accent1" accent2="accent2" accent3="accent3" accent4="accent4" accent5="accent5" accent6="accent6" hlink="hlink" folHlink="folHlink"/>
  <p:notesStyle>
    <a:lvl1pPr marL="0" indent="0" algn="l" defTabSz="1092434"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1pPr>
    <a:lvl2pPr marL="276225" indent="-171450" algn="l" defTabSz="1092434" rtl="0" eaLnBrk="1" latinLnBrk="0" hangingPunct="1">
      <a:lnSpc>
        <a:spcPct val="100000"/>
      </a:lnSpc>
      <a:spcBef>
        <a:spcPts val="300"/>
      </a:spcBef>
      <a:spcAft>
        <a:spcPts val="300"/>
      </a:spcAft>
      <a:buFont typeface="Arial" panose="020B0604020202020204" pitchFamily="34" charset="0"/>
      <a:buChar char="•"/>
      <a:tabLst/>
      <a:defRPr sz="1200" kern="1200">
        <a:solidFill>
          <a:schemeClr val="tx1"/>
        </a:solidFill>
        <a:latin typeface="+mn-lt"/>
        <a:ea typeface="+mn-ea"/>
        <a:cs typeface="+mn-cs"/>
      </a:defRPr>
    </a:lvl2pPr>
    <a:lvl3pPr marL="290513" indent="-17145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3pPr>
    <a:lvl4pPr marL="179388" indent="-12700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4pPr>
    <a:lvl5pPr marL="230188" indent="0" algn="l" defTabSz="1092434" rtl="0" eaLnBrk="1" latinLnBrk="0" hangingPunct="1">
      <a:spcBef>
        <a:spcPts val="300"/>
      </a:spcBef>
      <a:spcAft>
        <a:spcPts val="300"/>
      </a:spcAft>
      <a:buFont typeface="Arial" panose="020B0604020202020204" pitchFamily="34" charset="0"/>
      <a:buNone/>
      <a:tabLst/>
      <a:defRPr sz="1200" kern="1200" baseline="0">
        <a:solidFill>
          <a:schemeClr val="tx1"/>
        </a:solidFill>
        <a:latin typeface="Calibri" panose="020F0502020204030204" pitchFamily="34" charset="0"/>
        <a:ea typeface="+mn-ea"/>
        <a:cs typeface="+mn-cs"/>
      </a:defRPr>
    </a:lvl5pPr>
    <a:lvl6pPr marL="461963" indent="-171450" algn="l" defTabSz="1092434" rtl="0" eaLnBrk="1" latinLnBrk="0" hangingPunct="1">
      <a:spcBef>
        <a:spcPts val="300"/>
      </a:spcBef>
      <a:spcAft>
        <a:spcPts val="300"/>
      </a:spcAft>
      <a:buFont typeface="System Font Regular"/>
      <a:buChar char="-"/>
      <a:tabLst/>
      <a:defRPr sz="1200" kern="1200">
        <a:solidFill>
          <a:schemeClr val="tx1"/>
        </a:solidFill>
        <a:latin typeface="+mn-lt"/>
        <a:ea typeface="+mn-ea"/>
        <a:cs typeface="+mn-cs"/>
      </a:defRPr>
    </a:lvl6pPr>
    <a:lvl7pPr marL="3277301" algn="l" defTabSz="1092434" rtl="0" eaLnBrk="1" latinLnBrk="0" hangingPunct="1">
      <a:defRPr sz="1434" kern="1200">
        <a:solidFill>
          <a:schemeClr val="tx1"/>
        </a:solidFill>
        <a:latin typeface="+mn-lt"/>
        <a:ea typeface="+mn-ea"/>
        <a:cs typeface="+mn-cs"/>
      </a:defRPr>
    </a:lvl7pPr>
    <a:lvl8pPr marL="3823518" algn="l" defTabSz="1092434" rtl="0" eaLnBrk="1" latinLnBrk="0" hangingPunct="1">
      <a:defRPr sz="1434" kern="1200">
        <a:solidFill>
          <a:schemeClr val="tx1"/>
        </a:solidFill>
        <a:latin typeface="+mn-lt"/>
        <a:ea typeface="+mn-ea"/>
        <a:cs typeface="+mn-cs"/>
      </a:defRPr>
    </a:lvl8pPr>
    <a:lvl9pPr marL="4369735" algn="l" defTabSz="1092434" rtl="0" eaLnBrk="1" latinLnBrk="0" hangingPunct="1">
      <a:defRPr sz="143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bing.com/videos/search?q=video+about+protection+of+lgbti+migrants&amp;docid=608048214058863396&amp;mid=088CDAB288AE69492C01088CDAB288AE69492C01&amp;view=detail&amp;FORM=VIRE"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dailymotion.com/video/x7dccj9"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gbtmap.org/lgbt-people-disabiliti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a:xfrm>
            <a:off x="685800" y="4035971"/>
            <a:ext cx="5486400" cy="4905662"/>
          </a:xfrm>
          <a:prstGeom prst="rect">
            <a:avLst/>
          </a:prstGeom>
        </p:spPr>
        <p:txBody>
          <a:bodyPr rtlCol="0"/>
          <a:lstStyle/>
          <a:p>
            <a:pPr marL="0" marR="0" indent="0" algn="l" defTabSz="914400" rtl="0" eaLnBrk="0" fontAlgn="base" latinLnBrk="0" hangingPunct="0">
              <a:spcAft>
                <a:spcPts val="0"/>
              </a:spcAft>
              <a:buClrTx/>
              <a:buSzTx/>
              <a:buFontTx/>
              <a:buNone/>
              <a:tabLst/>
              <a:defRPr/>
            </a:pPr>
            <a:r>
              <a:rPr lang="fr" b="1" i="0" u="sng">
                <a:ea typeface="MS PGothic" charset="-128"/>
              </a:rPr>
              <a:t>Important ! </a:t>
            </a:r>
            <a:endParaRPr lang="en-US" altLang="en-US" b="1" u="sng">
              <a:ea typeface="MS PGothic" charset="-128"/>
            </a:endParaRPr>
          </a:p>
          <a:p>
            <a:pPr marL="0" marR="0" indent="0" algn="l" defTabSz="914400" rtl="0" eaLnBrk="0" fontAlgn="base" latinLnBrk="0" hangingPunct="0">
              <a:spcAft>
                <a:spcPts val="0"/>
              </a:spcAft>
              <a:buClrTx/>
              <a:buSzTx/>
              <a:buFontTx/>
              <a:buNone/>
              <a:tabLst/>
              <a:defRPr/>
            </a:pPr>
            <a:endParaRPr lang="en-US" altLang="en-US" b="1" i="0" u="sng">
              <a:ea typeface="MS PGothic" charset="-128"/>
            </a:endParaRPr>
          </a:p>
          <a:p>
            <a:pPr marL="0" marR="0" indent="0" algn="l" defTabSz="914400" rtl="0" eaLnBrk="0" fontAlgn="base" latinLnBrk="0" hangingPunct="0">
              <a:spcAft>
                <a:spcPts val="0"/>
              </a:spcAft>
              <a:buClrTx/>
              <a:buSzTx/>
              <a:buFontTx/>
              <a:buNone/>
              <a:tabLst/>
              <a:defRPr/>
            </a:pPr>
            <a:r>
              <a:rPr lang="fr" b="1" i="0">
                <a:ea typeface="MS PGothic" charset="-128"/>
              </a:rPr>
              <a:t>Cette présentation comprend des notes</a:t>
            </a:r>
          </a:p>
          <a:p>
            <a:pPr algn="just" rtl="0" eaLnBrk="1" hangingPunct="1"/>
            <a:r>
              <a:rPr lang="fr"/>
              <a:t>Le texte que doit prononcer l’animateur</a:t>
            </a:r>
            <a:r>
              <a:rPr lang="fr" sz="1200">
                <a:solidFill>
                  <a:schemeClr val="bg1"/>
                </a:solidFill>
                <a:latin typeface="Calibri" panose="020F0502020204030204" pitchFamily="34" charset="0"/>
              </a:rPr>
              <a:t>(rice) </a:t>
            </a:r>
            <a:r>
              <a:rPr lang="fr"/>
              <a:t>au cours de cette séance de formation figure dans la section consacrée aux notes des différentes diapositives de présentation. Les notes des diapositives contiennent également des informations essentielles concernant le déroulement de la formation, notamment la durée des exercices et les références aux numéros de page correspondants dans le Guide d’animation. Il est essentiel de prendre connaissance de l’ensemble des notes des diapositives avant d’animer ce programme de formation et de les imprimer afin de les utiliser comme outil de référence au cours de vos séances. </a:t>
            </a:r>
          </a:p>
          <a:p>
            <a:pPr rtl="0" eaLnBrk="1" hangingPunct="1"/>
            <a:endParaRPr lang="en-US" altLang="en-US"/>
          </a:p>
          <a:p>
            <a:pPr algn="just" rtl="0" eaLnBrk="1" hangingPunct="1"/>
            <a:r>
              <a:rPr lang="fr"/>
              <a:t>Lorsque le mode « Normal » a été sélectionné dans l’onglet « Affichage », les notes apparaissent dans l’encadré sous la diapositive. Si les notes ne sont pas visibles, placez votre curseur sur la barre grise en bas de la fenêtre et faites-la glisser vers le haut pour faire apparaître la section correspondante. </a:t>
            </a:r>
          </a:p>
          <a:p>
            <a:pPr rtl="0" eaLnBrk="1" hangingPunct="1">
              <a:spcAft>
                <a:spcPts val="0"/>
              </a:spcAft>
            </a:pPr>
            <a:endParaRPr lang="en-US" altLang="en-US"/>
          </a:p>
          <a:p>
            <a:pPr algn="just" rtl="0" eaLnBrk="1" hangingPunct="1">
              <a:spcAft>
                <a:spcPts val="0"/>
              </a:spcAft>
            </a:pPr>
            <a:r>
              <a:rPr lang="fr"/>
              <a:t>Pour voir les diapositives avec les notes en gros caractères en dessous, cliquez sur « Affichage » en haut de la page, puis sélectionnez le mode « Page de notes ». Pour imprimer les notes avec les images des diapositives (ce qui peut être utile si vous animez la formation pour la première fois, en particulier pour les longues séquences d’enseignement), cliquez sur « Imprimer » et sélectionnez « Pages de notes » dans les paramètres d’impression.</a:t>
            </a:r>
            <a:endParaRPr lang="en-US" altLang="en-US" b="1">
              <a:ea typeface="MS PGothic" charset="-128"/>
            </a:endParaRPr>
          </a:p>
          <a:p>
            <a:pPr rtl="0" eaLnBrk="1" hangingPunct="1">
              <a:spcAft>
                <a:spcPts val="0"/>
              </a:spcAft>
            </a:pPr>
            <a:endParaRPr lang="en-US" altLang="en-US" b="1" i="0">
              <a:ea typeface="MS PGothic" charset="-128"/>
            </a:endParaRPr>
          </a:p>
          <a:p>
            <a:pPr algn="l" rtl="0" eaLnBrk="1" hangingPunct="1">
              <a:spcAft>
                <a:spcPts val="0"/>
              </a:spcAft>
            </a:pPr>
            <a:r>
              <a:rPr lang="fr" b="1" i="0">
                <a:ea typeface="MS PGothic" charset="-128"/>
              </a:rPr>
              <a:t>Astuce pour masquer des diapositives</a:t>
            </a:r>
            <a:br>
              <a:rPr lang="en-US" altLang="en-US" i="0" baseline="0">
                <a:ea typeface="MS PGothic" charset="-128"/>
              </a:rPr>
            </a:br>
            <a:r>
              <a:rPr lang="fr" i="0">
                <a:ea typeface="MS PGothic" charset="-128"/>
              </a:rPr>
              <a:t>Si vous décidez de retirer certaines diapositives de cette présentation – pour faire l’impasse sur un exercice spécifique, par exemple –, il est préférable de masquer la diapositive en question, plutôt que de la supprimer. Ainsi, la numérotation des diapositives dans le chronogramme du Guide d’animation restera la même. Pour masquer une diapositive, sélectionnez la diapositive en question, puis cliquez sur l’icône « Masquer la diapositive » dans l’onglet « Diaporama ». Lorsque vous lancerez le diaporama, la diapositive en question n’apparaîtra pas à l’écran. </a:t>
            </a:r>
            <a:endParaRPr lang="en-US" altLang="en-US" i="0">
              <a:ea typeface="MS PGothic" charset="-128"/>
            </a:endParaRPr>
          </a:p>
          <a:p>
            <a:pPr rtl="0"/>
            <a:endParaRPr lang="en-US"/>
          </a:p>
        </p:txBody>
      </p:sp>
      <p:sp>
        <p:nvSpPr>
          <p:cNvPr id="4" name="Slide Number Placeholder 3"/>
          <p:cNvSpPr>
            <a:spLocks noGrp="1"/>
          </p:cNvSpPr>
          <p:nvPr>
            <p:ph type="sldNum" sz="quarter" idx="10"/>
          </p:nvPr>
        </p:nvSpPr>
        <p:spPr/>
        <p:txBody>
          <a:bodyPr rtlCol="0"/>
          <a:lstStyle/>
          <a:p>
            <a:pPr rtl="0">
              <a:defRPr/>
            </a:pPr>
            <a:fld id="{51432553-FC77-1C41-9E8E-CF8CC94AB64D}" type="slidenum">
              <a:rPr lang="en-US" altLang="en-US" smtClean="0"/>
              <a:pPr rtl="0">
                <a:defRPr/>
              </a:pPr>
              <a:t>1</a:t>
            </a:fld>
            <a:endParaRPr lang="en-US" altLang="en-US"/>
          </a:p>
        </p:txBody>
      </p:sp>
    </p:spTree>
    <p:extLst>
      <p:ext uri="{BB962C8B-B14F-4D97-AF65-F5344CB8AC3E}">
        <p14:creationId xmlns:p14="http://schemas.microsoft.com/office/powerpoint/2010/main" val="221965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Examinons désormais </a:t>
            </a:r>
            <a:r>
              <a:rPr lang="fr" sz="1200" b="0" i="1" u="none" strike="noStrike" kern="1200" cap="none" spc="0" normalizeH="0" noProof="0">
                <a:ln>
                  <a:noFill/>
                </a:ln>
                <a:effectLst/>
                <a:uLnTx/>
                <a:uFillTx/>
                <a:latin typeface="+mn-lt"/>
                <a:ea typeface="MS PGothic" charset="-128"/>
              </a:rPr>
              <a:t>comment</a:t>
            </a:r>
            <a:r>
              <a:rPr lang="fr" sz="1200" b="0" i="0" u="none" strike="noStrike" kern="1200" cap="none" spc="0" normalizeH="0" noProof="0">
                <a:ln>
                  <a:noFill/>
                </a:ln>
                <a:effectLst/>
                <a:uLnTx/>
                <a:uFillTx/>
                <a:latin typeface="+mn-lt"/>
                <a:ea typeface="MS PGothic" charset="-128"/>
              </a:rPr>
              <a:t> les situations de migration, de déplacement forcé et de crise peuvent être sources de difficultés pour les personnes de diverses OSIEGCS.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La première difficulté est l’</a:t>
            </a:r>
            <a:r>
              <a:rPr lang="fr" sz="1200" b="1" i="0" u="none" strike="noStrike" kern="1200" cap="none" spc="0" normalizeH="0" noProof="0">
                <a:ln>
                  <a:noFill/>
                </a:ln>
                <a:effectLst/>
                <a:uLnTx/>
                <a:uFillTx/>
                <a:latin typeface="+mn-lt"/>
                <a:ea typeface="MS PGothic" charset="-128"/>
              </a:rPr>
              <a:t>interruption</a:t>
            </a:r>
            <a:r>
              <a:rPr lang="fr" sz="1200" b="0" i="0" u="none" strike="noStrike" kern="1200" cap="none" spc="0" normalizeH="0" noProof="0">
                <a:ln>
                  <a:noFill/>
                </a:ln>
                <a:effectLst/>
                <a:uLnTx/>
                <a:uFillTx/>
                <a:latin typeface="+mn-lt"/>
                <a:ea typeface="MS PGothic" charset="-128"/>
              </a:rPr>
              <a:t> des mécanismes normaux d’adaptation.</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La deuxième est la </a:t>
            </a:r>
            <a:r>
              <a:rPr lang="fr" sz="1200" b="1" i="0" u="none" strike="noStrike" kern="1200" cap="none" spc="0" normalizeH="0" noProof="0">
                <a:ln>
                  <a:noFill/>
                </a:ln>
                <a:effectLst/>
                <a:uLnTx/>
                <a:uFillTx/>
                <a:latin typeface="+mn-lt"/>
                <a:ea typeface="MS PGothic" charset="-128"/>
              </a:rPr>
              <a:t>catégorisation</a:t>
            </a:r>
            <a:r>
              <a:rPr lang="fr" sz="1200" b="0" i="0" u="none" strike="noStrike" kern="1200" cap="none" spc="0" normalizeH="0" noProof="0">
                <a:ln>
                  <a:noFill/>
                </a:ln>
                <a:effectLst/>
                <a:uLnTx/>
                <a:uFillTx/>
                <a:latin typeface="+mn-lt"/>
                <a:ea typeface="MS PGothic" charset="-128"/>
              </a:rPr>
              <a:t> des identités.</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Et la troisième est la conséquence de la </a:t>
            </a:r>
            <a:r>
              <a:rPr lang="fr" sz="1200" b="1" i="0" u="none" strike="noStrike" kern="1200" cap="none" spc="0" normalizeH="0" noProof="0">
                <a:ln>
                  <a:noFill/>
                </a:ln>
                <a:effectLst/>
                <a:uLnTx/>
                <a:uFillTx/>
                <a:latin typeface="+mn-lt"/>
                <a:ea typeface="MS PGothic" charset="-128"/>
              </a:rPr>
              <a:t>réponse insuffisante </a:t>
            </a:r>
            <a:r>
              <a:rPr lang="fr" sz="1200" b="0" i="0" u="none" strike="noStrike" kern="1200" cap="none" spc="0" normalizeH="0" noProof="0">
                <a:ln>
                  <a:noFill/>
                </a:ln>
                <a:effectLst/>
                <a:uLnTx/>
                <a:uFillTx/>
                <a:latin typeface="+mn-lt"/>
                <a:ea typeface="MS PGothic" charset="-128"/>
              </a:rPr>
              <a:t>aux besoins spécifiques des personnes de diverses OSIEGCS.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Bef>
                <a:spcPts val="300"/>
              </a:spcBef>
              <a:spcAft>
                <a:spcPct val="0"/>
              </a:spcAft>
              <a:buClrTx/>
              <a:buSzTx/>
              <a:buFontTx/>
              <a:buNone/>
              <a:tabLst/>
              <a:defRPr/>
            </a:pPr>
            <a:r>
              <a:rPr lang="fr" sz="1200" b="0" i="1" kern="1200">
                <a:solidFill>
                  <a:schemeClr val="tx1"/>
                </a:solidFill>
                <a:effectLst/>
                <a:latin typeface="+mn-lt"/>
                <a:ea typeface="+mn-ea"/>
                <a:cs typeface="+mn-cs"/>
              </a:rPr>
              <a:t>[Description de l’image : trois illustrations de situations de crise. Des migrants marchant sur des décombres ; des rues emplies de gravas ; et une voiture presque entièrement submergée après une inondation.]</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a:ln>
                  <a:noFill/>
                </a:ln>
                <a:effectLst/>
                <a:uLnTx/>
                <a:uFillTx/>
                <a:latin typeface="+mn-lt"/>
                <a:ea typeface="MS PGothic" charset="-128"/>
              </a:rPr>
              <a:t> </a:t>
            </a:r>
            <a:endParaRPr kumimoji="0" lang="en-US" altLang="en-US" sz="1200" b="0" i="0" u="none" strike="noStrike" kern="1200" cap="none" spc="0" normalizeH="0" baseline="0" noProof="0">
              <a:ln>
                <a:noFill/>
              </a:ln>
              <a:effectLst/>
              <a:uLnTx/>
              <a:uFillTx/>
              <a:latin typeface="+mn-lt"/>
              <a:ea typeface="MS PGothic"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1039D-B706-C542-98DC-5EF33BE88D20}" type="slidenum">
              <a:rPr kumimoji="0" lang="en-US" altLang="en-US" sz="1200" u="none" strike="noStrike" kern="1200" cap="none" spc="0" normalizeH="0" baseline="0" noProof="0">
                <a:ln>
                  <a:noFill/>
                </a:ln>
                <a:solidFill>
                  <a:srgbClr val="000000"/>
                </a:solidFill>
                <a:effectLst/>
                <a:uLnTx/>
                <a:uFillTx/>
                <a:latin typeface="Calibri Regular"/>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u="none" strike="noStrike" kern="1200" cap="none" spc="0" normalizeH="0" baseline="0" noProof="0">
              <a:ln>
                <a:noFill/>
              </a:ln>
              <a:solidFill>
                <a:srgbClr val="000000"/>
              </a:solidFill>
              <a:effectLst/>
              <a:uLnTx/>
              <a:uFillTx/>
              <a:latin typeface="Calibri Regular"/>
              <a:ea typeface="ヒラギノ角ゴ ProN W3" charset="-128"/>
              <a:cs typeface="+mn-cs"/>
              <a:sym typeface="Gill Sans" charset="0"/>
            </a:endParaRPr>
          </a:p>
        </p:txBody>
      </p:sp>
    </p:spTree>
    <p:extLst>
      <p:ext uri="{BB962C8B-B14F-4D97-AF65-F5344CB8AC3E}">
        <p14:creationId xmlns:p14="http://schemas.microsoft.com/office/powerpoint/2010/main" val="340499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09"/>
            <a:ext cx="5976008" cy="4457143"/>
          </a:xfrm>
          <a:prstGeom prst="rect">
            <a:avLst/>
          </a:prstGeom>
        </p:spPr>
        <p:txBody>
          <a:bodyPr rtlCol="0"/>
          <a:lstStyle/>
          <a:p>
            <a:pPr marL="0" marR="0" lvl="0" indent="0" algn="l" defTabSz="914400" rtl="0" eaLnBrk="0" fontAlgn="base" latinLnBrk="0" hangingPunct="0">
              <a:lnSpc>
                <a:spcPct val="100000"/>
              </a:lnSpc>
              <a:spcBef>
                <a:spcPts val="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endParaRPr kumimoji="0" lang="en-US" altLang="en-US" sz="1200" b="0" i="0" u="sng"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sng"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Le premier point que nous examinerons est celui de la </a:t>
            </a:r>
            <a:r>
              <a:rPr lang="fr" sz="1200" b="1" i="0" u="none" strike="noStrike" kern="1200" cap="none" spc="0" normalizeH="0" noProof="0">
                <a:ln>
                  <a:noFill/>
                </a:ln>
                <a:effectLst/>
                <a:uLnTx/>
                <a:uFillTx/>
                <a:latin typeface="+mn-lt"/>
                <a:ea typeface="MS PGothic" charset="-128"/>
              </a:rPr>
              <a:t>rupture</a:t>
            </a:r>
            <a:r>
              <a:rPr lang="fr" sz="1200" b="0" i="0" u="none" strike="noStrike" kern="1200" cap="none" spc="0" normalizeH="0" noProof="0">
                <a:ln>
                  <a:noFill/>
                </a:ln>
                <a:effectLst/>
                <a:uLnTx/>
                <a:uFillTx/>
                <a:latin typeface="+mn-lt"/>
                <a:ea typeface="MS PGothic" charset="-128"/>
              </a:rPr>
              <a:t> avec les mécanismes normaux d’adaptation. Les mécanismes d’adaptation sont ceux généralement adoptés par les personnes qui vivent dans des lieux où la société n’accepte pas ou n’intègre pas la diversité d’OSIEGCS. </a:t>
            </a:r>
          </a:p>
          <a:p>
            <a:pPr marL="0" marR="0" lvl="0" indent="0" algn="just" defTabSz="914400" rtl="0" eaLnBrk="0" fontAlgn="base" latinLnBrk="0" hangingPunct="0">
              <a:lnSpc>
                <a:spcPct val="100000"/>
              </a:lnSpc>
              <a:spcBef>
                <a:spcPts val="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Selon vous, que pourrait-on donner comme </a:t>
            </a:r>
            <a:r>
              <a:rPr lang="fr" sz="1200" b="1" i="0" u="none" strike="noStrike" kern="1200" cap="none" spc="0" normalizeH="0" noProof="0">
                <a:ln>
                  <a:noFill/>
                </a:ln>
                <a:effectLst/>
                <a:uLnTx/>
                <a:uFillTx/>
                <a:latin typeface="+mn-lt"/>
                <a:ea typeface="MS PGothic" charset="-128"/>
              </a:rPr>
              <a:t>exemples </a:t>
            </a:r>
            <a:r>
              <a:rPr lang="fr" sz="1200" b="0" i="0" u="none" strike="noStrike" kern="1200" cap="none" spc="0" normalizeH="0" noProof="0">
                <a:ln>
                  <a:noFill/>
                </a:ln>
                <a:effectLst/>
                <a:uLnTx/>
                <a:uFillTx/>
                <a:latin typeface="+mn-lt"/>
                <a:ea typeface="MS PGothic" charset="-128"/>
              </a:rPr>
              <a:t>de « mécanismes normaux d’adaptation » ?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Trois </a:t>
            </a:r>
            <a:r>
              <a:rPr lang="fr" sz="1200" b="1" i="0" u="none" strike="noStrike" kern="1200" cap="none" spc="0" normalizeH="0" noProof="0">
                <a:ln>
                  <a:noFill/>
                </a:ln>
                <a:effectLst/>
                <a:uLnTx/>
                <a:uFillTx/>
                <a:latin typeface="+mn-lt"/>
                <a:ea typeface="MS PGothic" charset="-128"/>
              </a:rPr>
              <a:t>possibilités</a:t>
            </a:r>
            <a:r>
              <a:rPr lang="fr" sz="1200" b="0" i="0" u="none" strike="noStrike" kern="1200" cap="none" spc="0" normalizeH="0" noProof="0">
                <a:ln>
                  <a:noFill/>
                </a:ln>
                <a:effectLst/>
                <a:uLnTx/>
                <a:uFillTx/>
                <a:latin typeface="+mn-lt"/>
                <a:ea typeface="MS PGothic" charset="-128"/>
              </a:rPr>
              <a:t> de réponse sont affichées à l’écran :</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r>
              <a:rPr lang="fr" sz="1200" b="0" i="0" u="none" strike="noStrike" kern="1200" cap="none" spc="0" normalizeH="0" noProof="0">
                <a:ln>
                  <a:noFill/>
                </a:ln>
                <a:effectLst/>
                <a:uLnTx/>
                <a:uFillTx/>
                <a:latin typeface="+mn-lt"/>
                <a:ea typeface="MS PGothic" charset="-128"/>
              </a:rPr>
              <a:t>Les « mécanismes normaux d’adaptation » sont facilités par les espaces tels que les réseaux sociaux, les centres de santé ou les centres communautaires sensibles à la diversité.</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r>
              <a:rPr lang="fr" sz="1200" b="0" i="0" u="none" strike="noStrike" kern="1200" cap="none" spc="0" normalizeH="0" noProof="0">
                <a:ln>
                  <a:noFill/>
                </a:ln>
                <a:effectLst/>
                <a:uLnTx/>
                <a:uFillTx/>
                <a:latin typeface="+mn-lt"/>
                <a:ea typeface="MS PGothic" charset="-128"/>
              </a:rPr>
              <a:t>Les « mécanismes normaux d’adaptation » reflètent notre capacité mentale d’affronter des niveaux de stress élevés. </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r>
              <a:rPr lang="fr" sz="1200" b="0" i="0" u="none" strike="noStrike" kern="1200" cap="none" spc="0" normalizeH="0" noProof="0">
                <a:ln>
                  <a:noFill/>
                </a:ln>
                <a:effectLst/>
                <a:uLnTx/>
                <a:uFillTx/>
                <a:latin typeface="+mn-lt"/>
                <a:ea typeface="MS PGothic" charset="-128"/>
              </a:rPr>
              <a:t>Parmi les « mécanismes normaux d’adaptation », on retrouve la consommation de substances telles que l’alcool, les drogues ou le sucre. </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fr" sz="1200" b="0" i="1" u="none" strike="noStrike" kern="1200" cap="none" spc="0" normalizeH="0" noProof="0">
                <a:ln>
                  <a:noFill/>
                </a:ln>
                <a:effectLst/>
                <a:uLnTx/>
                <a:uFillTx/>
                <a:latin typeface="+mn-lt"/>
                <a:ea typeface="MS PGothic" charset="-128"/>
              </a:rPr>
              <a:t>Prenez un instant pour laisser répondre les apprenant(e)s.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La bonne réponse est </a:t>
            </a:r>
            <a:r>
              <a:rPr lang="fr" sz="1200" b="1" i="0" u="none" strike="noStrike" kern="1200" cap="none" spc="0" normalizeH="0" noProof="0">
                <a:ln>
                  <a:noFill/>
                </a:ln>
                <a:effectLst/>
                <a:uLnTx/>
                <a:uFillTx/>
                <a:latin typeface="+mn-lt"/>
                <a:ea typeface="MS PGothic" charset="-128"/>
              </a:rPr>
              <a:t>a</a:t>
            </a:r>
            <a:r>
              <a:rPr lang="fr" sz="1200" b="0" i="0" u="none" strike="noStrike" kern="1200" cap="none" spc="0" normalizeH="0" noProof="0">
                <a:ln>
                  <a:noFill/>
                </a:ln>
                <a:effectLst/>
                <a:uLnTx/>
                <a:uFillTx/>
                <a:latin typeface="+mn-lt"/>
                <a:ea typeface="MS PGothic" charset="-128"/>
              </a:rPr>
              <a:t>. Les mécanismes normaux d’adaptation peuvent inclure des espaces dans lesquels les personnes de diverses OSIEGCS sont traitées avec respect et dignité, où elles peuvent entrer en contact avec d’autres personnes comme elles, et accéder à ce dont elles ont besoin, de manière sûre et confidentielle.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1" i="1"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11</a:t>
            </a:fld>
            <a:endParaRPr lang="en-US"/>
          </a:p>
        </p:txBody>
      </p:sp>
    </p:spTree>
    <p:extLst>
      <p:ext uri="{BB962C8B-B14F-4D97-AF65-F5344CB8AC3E}">
        <p14:creationId xmlns:p14="http://schemas.microsoft.com/office/powerpoint/2010/main" val="4265345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just"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Lorsqu’une personne se trouve en situation de migration ou de déplacement forcé, </a:t>
            </a:r>
            <a:r>
              <a:rPr lang="fr" sz="1200" b="1" i="0" u="none" strike="noStrike" kern="1200" cap="none" spc="0" normalizeH="0" noProof="0">
                <a:ln>
                  <a:noFill/>
                </a:ln>
                <a:effectLst/>
                <a:uLnTx/>
                <a:uFillTx/>
                <a:latin typeface="+mn-lt"/>
                <a:ea typeface="MS PGothic" charset="-128"/>
              </a:rPr>
              <a:t>ses mécanismes d’adaptation habituels sont</a:t>
            </a:r>
            <a:r>
              <a:rPr lang="fr" sz="1200" b="0" i="0" u="none" strike="noStrike" kern="1200" cap="none" spc="0" normalizeH="0" noProof="0">
                <a:ln>
                  <a:noFill/>
                </a:ln>
                <a:effectLst/>
                <a:uLnTx/>
                <a:uFillTx/>
                <a:latin typeface="+mn-lt"/>
                <a:ea typeface="MS PGothic" charset="-128"/>
              </a:rPr>
              <a:t> </a:t>
            </a:r>
            <a:r>
              <a:rPr lang="fr" sz="1200" b="1" i="0" u="none" strike="noStrike" kern="1200" cap="none" spc="0" normalizeH="0" noProof="0">
                <a:ln>
                  <a:noFill/>
                </a:ln>
                <a:effectLst/>
                <a:uLnTx/>
                <a:uFillTx/>
                <a:latin typeface="+mn-lt"/>
                <a:ea typeface="MS PGothic" charset="-128"/>
              </a:rPr>
              <a:t>interrompus</a:t>
            </a:r>
            <a:r>
              <a:rPr lang="fr" sz="1200" b="0" i="0" u="none" strike="noStrike" kern="1200" cap="none" spc="0" normalizeH="0" noProof="0">
                <a:ln>
                  <a:noFill/>
                </a:ln>
                <a:effectLst/>
                <a:uLnTx/>
                <a:uFillTx/>
                <a:latin typeface="+mn-lt"/>
                <a:ea typeface="MS PGothic" charset="-128"/>
              </a:rPr>
              <a:t>. Il en va de même en situation de crise, lorsque les mécanismes d’adaptation sont </a:t>
            </a:r>
            <a:r>
              <a:rPr lang="fr" sz="1200" b="0" i="0" u="none" strike="noStrike" kern="1200" cap="none" spc="0" normalizeH="0" noProof="0">
                <a:ln>
                  <a:noFill/>
                </a:ln>
                <a:effectLst/>
                <a:uLnTx/>
                <a:uFillTx/>
                <a:latin typeface="+mn-lt"/>
                <a:ea typeface="MS PGothic" charset="-128"/>
                <a:cs typeface="Calibri" charset="0"/>
              </a:rPr>
              <a:t>rendus inaccessibles ou réduits à néant.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just"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Il peut s’avérer ardu de trouver de </a:t>
            </a:r>
            <a:r>
              <a:rPr lang="fr" sz="1200" b="1" i="0" u="none" strike="noStrike" kern="1200" cap="none" spc="0" normalizeH="0" noProof="0">
                <a:ln>
                  <a:noFill/>
                </a:ln>
                <a:effectLst/>
                <a:uLnTx/>
                <a:uFillTx/>
                <a:latin typeface="+mn-lt"/>
                <a:ea typeface="MS PGothic" charset="-128"/>
                <a:cs typeface="Calibri" charset="0"/>
              </a:rPr>
              <a:t>nouvelles ressources </a:t>
            </a:r>
            <a:r>
              <a:rPr lang="fr" sz="1200" b="0" i="0" u="none" strike="noStrike" kern="1200" cap="none" spc="0" normalizeH="0" noProof="0">
                <a:ln>
                  <a:noFill/>
                </a:ln>
                <a:effectLst/>
                <a:uLnTx/>
                <a:uFillTx/>
                <a:latin typeface="+mn-lt"/>
                <a:ea typeface="MS PGothic" charset="-128"/>
                <a:cs typeface="Calibri" charset="0"/>
              </a:rPr>
              <a:t>dans une situation de migration ou de </a:t>
            </a:r>
            <a:r>
              <a:rPr lang="fr" sz="1200" b="0" i="0" u="none" strike="noStrike" kern="1200" cap="none" spc="0" normalizeH="0" noProof="0">
                <a:ln>
                  <a:noFill/>
                </a:ln>
                <a:effectLst/>
                <a:uLnTx/>
                <a:uFillTx/>
                <a:latin typeface="+mn-lt"/>
                <a:ea typeface="MS PGothic" charset="-128"/>
              </a:rPr>
              <a:t>déplacement forcé, souvent en raison des obstacles culturels ou linguistiques, ou parce que les installations et les services proposés aux personnes en situation de migration, de </a:t>
            </a:r>
            <a:r>
              <a:rPr lang="fr" sz="1200" b="0" i="0" u="none" strike="noStrike" kern="1200" cap="none" spc="0" normalizeH="0" noProof="0">
                <a:ln>
                  <a:noFill/>
                </a:ln>
                <a:effectLst/>
                <a:uLnTx/>
                <a:uFillTx/>
                <a:latin typeface="+mn-lt"/>
                <a:ea typeface="MS PGothic" charset="-128"/>
                <a:cs typeface="Calibri" charset="0"/>
              </a:rPr>
              <a:t>déplacement forcé</a:t>
            </a:r>
            <a:r>
              <a:rPr lang="fr" sz="1200" b="0" i="0" u="none" strike="noStrike" kern="1200" cap="none" spc="0" normalizeH="0" noProof="0">
                <a:ln>
                  <a:noFill/>
                </a:ln>
                <a:effectLst/>
                <a:uLnTx/>
                <a:uFillTx/>
                <a:latin typeface="+mn-lt"/>
                <a:ea typeface="MS PGothic" charset="-128"/>
              </a:rPr>
              <a:t>, ou aux populations touchées par une crise ne correspondent pas aux besoins des personnes de diverses OSIEGCS.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just"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Enfin, </a:t>
            </a:r>
            <a:r>
              <a:rPr lang="fr" sz="1200" b="0" i="0" u="none" strike="noStrike" kern="1200" cap="none" spc="0" normalizeH="0" noProof="0">
                <a:ln>
                  <a:noFill/>
                </a:ln>
                <a:effectLst/>
                <a:uLnTx/>
                <a:uFillTx/>
                <a:latin typeface="+mn-lt"/>
                <a:ea typeface="MS PGothic" charset="-128"/>
                <a:cs typeface="Calibri" charset="0"/>
                <a:sym typeface="Arial Bold" charset="0"/>
              </a:rPr>
              <a:t>les personnes</a:t>
            </a:r>
            <a:r>
              <a:rPr lang="fr" sz="1200" b="0" i="0" u="none" strike="noStrike" kern="1200" cap="none" spc="0" normalizeH="0" noProof="0">
                <a:ln>
                  <a:noFill/>
                </a:ln>
                <a:effectLst/>
                <a:uLnTx/>
                <a:uFillTx/>
                <a:latin typeface="+mn-lt"/>
                <a:ea typeface="MS PGothic" charset="-128"/>
                <a:sym typeface="Arial Bold" charset="0"/>
              </a:rPr>
              <a:t> de diverses OSIEGCS peuvent être la cible des reproches de la part de la société ou</a:t>
            </a:r>
            <a:r>
              <a:rPr lang="fr" sz="1200" b="1" i="0" u="none" strike="noStrike" kern="1200" cap="none" spc="0" normalizeH="0" noProof="0">
                <a:ln>
                  <a:noFill/>
                </a:ln>
                <a:effectLst/>
                <a:uLnTx/>
                <a:uFillTx/>
                <a:latin typeface="+mn-lt"/>
                <a:ea typeface="MS PGothic" charset="-128"/>
                <a:sym typeface="Arial Bold" charset="0"/>
              </a:rPr>
              <a:t> d’accusations </a:t>
            </a:r>
            <a:r>
              <a:rPr lang="fr" sz="1200" b="0" i="0" u="none" strike="noStrike" kern="1200" cap="none" spc="0" normalizeH="0" noProof="0">
                <a:ln>
                  <a:noFill/>
                </a:ln>
                <a:effectLst/>
                <a:uLnTx/>
                <a:uFillTx/>
                <a:latin typeface="+mn-lt"/>
                <a:ea typeface="MS PGothic" charset="-128"/>
                <a:sym typeface="Arial Bold" charset="0"/>
              </a:rPr>
              <a:t>en cas de crise, ce qui rend l’interruption des mécanismes d’adaptation d’autant plus problématique.</a:t>
            </a: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12</a:t>
            </a:fld>
            <a:endParaRPr lang="en-US"/>
          </a:p>
        </p:txBody>
      </p:sp>
    </p:spTree>
    <p:extLst>
      <p:ext uri="{BB962C8B-B14F-4D97-AF65-F5344CB8AC3E}">
        <p14:creationId xmlns:p14="http://schemas.microsoft.com/office/powerpoint/2010/main" val="1756116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sng" strike="noStrike" kern="1200" cap="none" spc="0" normalizeH="0" baseline="0" noProof="0">
              <a:ln>
                <a:noFill/>
              </a:ln>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À titre d’illustration, voici un exemple concret de rupture avec les mécanismes d’adaptation : celui du Népal, pays dans lequel des milliers de personnes ont été déplacées et touchées par la crise liée à un séisme en 2015. Pendant le séisme, les bureaux de Katmandou de l’organisation LGBT nationale ont été endommagés et nombre de membres du personnel ont été touchés par cet événement. Les individus qui comptaient habituellement sur leur soutien s’en sont donc vus privés. Compte tenu du fait que les camps de personnes déplacées ne constituaient pas des espaces sûrs pour les Népalais(e) LGBTQI+, ils ont monté leur propre camp et se trouvèrent dans le besoin, notamment pour la nourriture et l’eau potable. Bien que leur situation critique ait été médiatisée, leurs besoins ont largement été ignorés par les organisations chargées des interventions d’urgence.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13</a:t>
            </a:fld>
            <a:endParaRPr lang="en-US"/>
          </a:p>
        </p:txBody>
      </p:sp>
    </p:spTree>
    <p:extLst>
      <p:ext uri="{BB962C8B-B14F-4D97-AF65-F5344CB8AC3E}">
        <p14:creationId xmlns:p14="http://schemas.microsoft.com/office/powerpoint/2010/main" val="122113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sng" strike="noStrike" kern="1200" cap="none" spc="0" normalizeH="0" baseline="0" noProof="0">
              <a:ln>
                <a:noFill/>
              </a:ln>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Un autre </a:t>
            </a:r>
            <a:r>
              <a:rPr lang="fr" sz="1200" b="1" i="0" u="none" strike="noStrike" kern="1200" cap="none" spc="0" normalizeH="0" noProof="0">
                <a:ln>
                  <a:noFill/>
                </a:ln>
                <a:effectLst/>
                <a:uLnTx/>
                <a:uFillTx/>
                <a:latin typeface="+mn-lt"/>
                <a:ea typeface="MS PGothic" charset="-128"/>
              </a:rPr>
              <a:t>exemple, toujours au</a:t>
            </a:r>
            <a:r>
              <a:rPr lang="fr" sz="1200" b="0" i="0" u="none" strike="noStrike" kern="1200" cap="none" spc="0" normalizeH="0" noProof="0">
                <a:ln>
                  <a:noFill/>
                </a:ln>
                <a:effectLst/>
                <a:uLnTx/>
                <a:uFillTx/>
                <a:latin typeface="+mn-lt"/>
                <a:ea typeface="MS PGothic" charset="-128"/>
              </a:rPr>
              <a:t> </a:t>
            </a:r>
            <a:r>
              <a:rPr lang="fr" sz="1200" b="1" i="0" u="none" strike="noStrike" kern="1200" cap="none" spc="0" normalizeH="0" noProof="0">
                <a:ln>
                  <a:noFill/>
                </a:ln>
                <a:effectLst/>
                <a:uLnTx/>
                <a:uFillTx/>
                <a:latin typeface="+mn-lt"/>
                <a:ea typeface="MS PGothic" charset="-128"/>
              </a:rPr>
              <a:t>Népal</a:t>
            </a:r>
            <a:r>
              <a:rPr lang="fr" sz="1200" b="0" i="0" u="none" strike="noStrike" kern="1200" cap="none" spc="0" normalizeH="0" noProof="0">
                <a:ln>
                  <a:noFill/>
                </a:ln>
                <a:effectLst/>
                <a:uLnTx/>
                <a:uFillTx/>
                <a:latin typeface="+mn-lt"/>
                <a:ea typeface="MS PGothic" charset="-128"/>
              </a:rPr>
              <a:t>, est celui de la région du Téraï après les inondations de 2008. Certains plans de déplacement forcé destinés à mettre des personnes en sécurité ne prenaient pas en considération la nécessité des </a:t>
            </a:r>
            <a:r>
              <a:rPr lang="fr" sz="1200" b="0" i="1" u="none" strike="noStrike" kern="1200" cap="none" spc="0" normalizeH="0" noProof="0">
                <a:ln>
                  <a:noFill/>
                </a:ln>
                <a:effectLst/>
                <a:uLnTx/>
                <a:uFillTx/>
                <a:latin typeface="+mn-lt"/>
                <a:ea typeface="MS PGothic" charset="-128"/>
              </a:rPr>
              <a:t>metis</a:t>
            </a:r>
            <a:r>
              <a:rPr lang="fr" sz="1200" b="0" i="0" u="none" strike="noStrike" kern="1200" cap="none" spc="0" normalizeH="0" noProof="0">
                <a:ln>
                  <a:noFill/>
                </a:ln>
                <a:effectLst/>
                <a:uLnTx/>
                <a:uFillTx/>
                <a:latin typeface="+mn-lt"/>
                <a:ea typeface="MS PGothic" charset="-128"/>
              </a:rPr>
              <a:t> (personnes auxquelles le sexe masculin a été assigné à la naissance et qui s’identifient comme des femmes) d’accéder à de nombreux services pour subvenir à leurs besoins vitaux, notamment des services de traitement du VIH ou des services sociaux fournis par des organisations communautaires venant en aide aux personnes LGBTQI+.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14</a:t>
            </a:fld>
            <a:endParaRPr lang="en-US"/>
          </a:p>
        </p:txBody>
      </p:sp>
    </p:spTree>
    <p:extLst>
      <p:ext uri="{BB962C8B-B14F-4D97-AF65-F5344CB8AC3E}">
        <p14:creationId xmlns:p14="http://schemas.microsoft.com/office/powerpoint/2010/main" val="1261988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a:ln>
                <a:noFill/>
              </a:ln>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Voici un autre </a:t>
            </a:r>
            <a:r>
              <a:rPr lang="fr" sz="1200" b="1" i="0" u="none" strike="noStrike" kern="1200" cap="none" spc="0" normalizeH="0" noProof="0">
                <a:ln>
                  <a:noFill/>
                </a:ln>
                <a:effectLst/>
                <a:uLnTx/>
                <a:uFillTx/>
                <a:latin typeface="+mn-lt"/>
                <a:ea typeface="MS PGothic" charset="-128"/>
              </a:rPr>
              <a:t>exemple</a:t>
            </a:r>
            <a:r>
              <a:rPr lang="fr" sz="1200" b="0" i="0" u="none" strike="noStrike" kern="1200" cap="none" spc="0" normalizeH="0" noProof="0">
                <a:ln>
                  <a:noFill/>
                </a:ln>
                <a:effectLst/>
                <a:uLnTx/>
                <a:uFillTx/>
                <a:latin typeface="+mn-lt"/>
                <a:ea typeface="MS PGothic" charset="-128"/>
              </a:rPr>
              <a:t>, celui d’Haïti. En 2010, un séisme de grande magnitude est survenu dans le pays. Il a détruit les infrastructures de protection : des murs qui garantissaient l’intimité des foyers aux allées qui rendaient sûrs les trajets vers les cliniques et lieux de rassemblement. Après la catastrophe, les personnes qui comptaient habituellement sur les services spécialisés et confidentiels des cliniques pour leur traitement contre le sida, par exemple, ont été contraintes de se tourner, comme tout le monde, vers l’aide humanitaire.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15</a:t>
            </a:fld>
            <a:endParaRPr lang="en-US"/>
          </a:p>
        </p:txBody>
      </p:sp>
    </p:spTree>
    <p:extLst>
      <p:ext uri="{BB962C8B-B14F-4D97-AF65-F5344CB8AC3E}">
        <p14:creationId xmlns:p14="http://schemas.microsoft.com/office/powerpoint/2010/main" val="3302005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425058"/>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Le deuxième point que nous examinerons est celui de la </a:t>
            </a:r>
            <a:r>
              <a:rPr lang="fr" sz="1200" b="1" i="0" u="none" strike="noStrike" kern="1200" cap="none" spc="0" normalizeH="0" noProof="0">
                <a:ln>
                  <a:noFill/>
                </a:ln>
                <a:effectLst/>
                <a:uLnTx/>
                <a:uFillTx/>
                <a:latin typeface="+mn-lt"/>
                <a:ea typeface="MS PGothic" charset="-128"/>
              </a:rPr>
              <a:t>catégorisation des identités. </a:t>
            </a: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9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Pour mieux comprendre ce que l’on entend par « catégorisation des identités », je vais vous poser une autre question. « Qu’est-ce que la catégorisation des identités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0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Trois </a:t>
            </a:r>
            <a:r>
              <a:rPr lang="fr" sz="1200" b="1" i="0" u="none" strike="noStrike" kern="1200" cap="none" spc="0" normalizeH="0" noProof="0">
                <a:ln>
                  <a:noFill/>
                </a:ln>
                <a:effectLst/>
                <a:uLnTx/>
                <a:uFillTx/>
                <a:latin typeface="+mn-lt"/>
                <a:ea typeface="MS PGothic" charset="-128"/>
              </a:rPr>
              <a:t>possibilités</a:t>
            </a:r>
            <a:r>
              <a:rPr lang="fr" sz="1200" b="0" i="0" u="none" strike="noStrike" kern="1200" cap="none" spc="0" normalizeH="0" noProof="0">
                <a:ln>
                  <a:noFill/>
                </a:ln>
                <a:effectLst/>
                <a:uLnTx/>
                <a:uFillTx/>
                <a:latin typeface="+mn-lt"/>
                <a:ea typeface="MS PGothic" charset="-128"/>
              </a:rPr>
              <a:t> de réponse sont affichées à l’écran :</a:t>
            </a:r>
          </a:p>
          <a:p>
            <a:pPr marL="342900" marR="0" lvl="0" indent="-342900" algn="l" defTabSz="914400" rtl="0" eaLnBrk="0" fontAlgn="base" latinLnBrk="0" hangingPunct="0">
              <a:lnSpc>
                <a:spcPct val="100000"/>
              </a:lnSpc>
              <a:spcAft>
                <a:spcPct val="0"/>
              </a:spcAft>
              <a:buClrTx/>
              <a:buSzTx/>
              <a:buFontTx/>
              <a:buAutoNum type="alphaLcPeriod"/>
              <a:tabLst/>
              <a:defRPr/>
            </a:pPr>
            <a:r>
              <a:rPr lang="fr" sz="1200" b="0" i="0" u="none" strike="noStrike" kern="1200" cap="none" spc="0" normalizeH="0" noProof="0">
                <a:ln>
                  <a:noFill/>
                </a:ln>
                <a:effectLst/>
                <a:uLnTx/>
                <a:uFillTx/>
                <a:latin typeface="+mn-lt"/>
                <a:ea typeface="MS PGothic" charset="-128"/>
              </a:rPr>
              <a:t>Fournir une aide à des individus au motif qu’ils appartiennent à une identité catégorielle et la refuser à des personnes relevant d’une autre catégorie.</a:t>
            </a:r>
          </a:p>
          <a:p>
            <a:pPr marL="342900" marR="0" lvl="0" indent="-342900" algn="l" defTabSz="914400" rtl="0" eaLnBrk="0" fontAlgn="base" latinLnBrk="0" hangingPunct="0">
              <a:lnSpc>
                <a:spcPct val="100000"/>
              </a:lnSpc>
              <a:spcAft>
                <a:spcPct val="0"/>
              </a:spcAft>
              <a:buClrTx/>
              <a:buSzTx/>
              <a:buFontTx/>
              <a:buAutoNum type="alphaLcPeriod"/>
              <a:tabLst/>
              <a:defRPr/>
            </a:pPr>
            <a:r>
              <a:rPr lang="fr" sz="1200" b="0" i="0" u="none" strike="noStrike" kern="1200" cap="none" spc="0" normalizeH="0" noProof="0">
                <a:ln>
                  <a:noFill/>
                </a:ln>
                <a:effectLst/>
                <a:uLnTx/>
                <a:uFillTx/>
                <a:latin typeface="+mn-lt"/>
                <a:ea typeface="MS PGothic" charset="-128"/>
              </a:rPr>
              <a:t>Forcer les personnes à déclarer si leurs orientation sexuelle, identité de genre, expression de genre ou caractéristiques de sexe diffèrent. </a:t>
            </a:r>
          </a:p>
          <a:p>
            <a:pPr marL="342900" marR="0" lvl="0" indent="-342900" algn="l" defTabSz="914400" rtl="0" eaLnBrk="0" fontAlgn="base" latinLnBrk="0" hangingPunct="0">
              <a:lnSpc>
                <a:spcPct val="100000"/>
              </a:lnSpc>
              <a:spcAft>
                <a:spcPct val="0"/>
              </a:spcAft>
              <a:buClrTx/>
              <a:buSzTx/>
              <a:buFontTx/>
              <a:buAutoNum type="alphaLcPeriod"/>
              <a:tabLst/>
              <a:defRPr/>
            </a:pPr>
            <a:r>
              <a:rPr lang="fr" sz="1200" b="0" i="0" u="none" strike="noStrike" kern="1200" cap="none" spc="0" normalizeH="0" noProof="0">
                <a:ln>
                  <a:noFill/>
                </a:ln>
                <a:effectLst/>
                <a:uLnTx/>
                <a:uFillTx/>
                <a:latin typeface="+mn-lt"/>
                <a:ea typeface="MS PGothic" charset="-128"/>
              </a:rPr>
              <a:t>Classer les personnes dans des catégories en fonction de leur sexe, de leur genre, de leur statut marital, de leur composition familiale et d’autres facteurs.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8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a:ln>
                  <a:noFill/>
                </a:ln>
                <a:effectLst/>
                <a:uLnTx/>
                <a:uFillTx/>
                <a:latin typeface="+mn-lt"/>
                <a:ea typeface="MS PGothic" charset="-128"/>
              </a:rPr>
              <a:t>Prenez un instant pour laisser répondre les apprenant(e)s. </a:t>
            </a: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La bonne réponse est </a:t>
            </a:r>
            <a:r>
              <a:rPr lang="fr" sz="1200" b="1" i="0" u="none" strike="noStrike" kern="1200" cap="none" spc="0" normalizeH="0" noProof="0">
                <a:ln>
                  <a:noFill/>
                </a:ln>
                <a:effectLst/>
                <a:uLnTx/>
                <a:uFillTx/>
                <a:latin typeface="+mn-lt"/>
                <a:ea typeface="MS PGothic" charset="-128"/>
              </a:rPr>
              <a:t>c</a:t>
            </a:r>
            <a:r>
              <a:rPr lang="fr" sz="1200" b="0" i="0" u="none" strike="noStrike" kern="1200" cap="none" spc="0" normalizeH="0" noProof="0">
                <a:ln>
                  <a:noFill/>
                </a:ln>
                <a:effectLst/>
                <a:uLnTx/>
                <a:uFillTx/>
                <a:latin typeface="+mn-lt"/>
                <a:ea typeface="MS PGothic" charset="-128"/>
              </a:rPr>
              <a:t>. C’est-à-dire le classement des personnes dans des catégories en fonction de leur sexe, de leur genre, de leur statut marital, de la composition familiale et d’autres facteurs. La catégorisation d’une personne est effectuée dans le cadre d’un enregistrement, d’un suivi ou de l’octroi d’une assistance.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16</a:t>
            </a:fld>
            <a:endParaRPr lang="en-US"/>
          </a:p>
        </p:txBody>
      </p:sp>
    </p:spTree>
    <p:extLst>
      <p:ext uri="{BB962C8B-B14F-4D97-AF65-F5344CB8AC3E}">
        <p14:creationId xmlns:p14="http://schemas.microsoft.com/office/powerpoint/2010/main" val="668884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endParaRPr kumimoji="0" lang="en-US" altLang="en-US" sz="1200" b="0" i="1" u="sng"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sng"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La catégorisation des identités pose </a:t>
            </a:r>
            <a:r>
              <a:rPr lang="fr" sz="1200" b="1" i="0" u="none" strike="noStrike" kern="1200" cap="none" spc="0" normalizeH="0" noProof="0">
                <a:ln>
                  <a:noFill/>
                </a:ln>
                <a:effectLst/>
                <a:uLnTx/>
                <a:uFillTx/>
                <a:latin typeface="+mn-lt"/>
                <a:ea typeface="MS PGothic" charset="-128"/>
              </a:rPr>
              <a:t>plusieurs problèmes</a:t>
            </a:r>
            <a:r>
              <a:rPr lang="fr" sz="1200" b="0" i="0" u="none" strike="noStrike" kern="1200" cap="none" spc="0" normalizeH="0" noProof="0">
                <a:ln>
                  <a:noFill/>
                </a:ln>
                <a:effectLst/>
                <a:uLnTx/>
                <a:uFillTx/>
                <a:latin typeface="+mn-lt"/>
                <a:ea typeface="MS PGothic" charset="-128"/>
              </a:rPr>
              <a:t>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285750" marR="0" lvl="0" indent="-2857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0" cap="none" spc="0" normalizeH="0" noProof="0">
                <a:ln>
                  <a:noFill/>
                </a:ln>
                <a:effectLst/>
                <a:uLnTx/>
                <a:uFillTx/>
                <a:latin typeface="+mn-lt"/>
                <a:ea typeface="MS PGothic" charset="-128"/>
                <a:cs typeface="Calibri" charset="0"/>
              </a:rPr>
              <a:t>La catégorisation </a:t>
            </a:r>
            <a:r>
              <a:rPr lang="fr" sz="1200" b="1" i="0" u="none" strike="noStrike" kern="0" cap="none" spc="0" normalizeH="0" noProof="0">
                <a:ln>
                  <a:noFill/>
                </a:ln>
                <a:effectLst/>
                <a:uLnTx/>
                <a:uFillTx/>
                <a:latin typeface="+mn-lt"/>
                <a:ea typeface="MS PGothic" charset="-128"/>
                <a:cs typeface="Calibri" charset="0"/>
              </a:rPr>
              <a:t>aux fins </a:t>
            </a:r>
            <a:r>
              <a:rPr lang="fr" sz="1200" b="0" i="0" u="none" strike="noStrike" kern="0" cap="none" spc="0" normalizeH="0" noProof="0">
                <a:ln>
                  <a:noFill/>
                </a:ln>
                <a:effectLst/>
                <a:uLnTx/>
                <a:uFillTx/>
                <a:latin typeface="+mn-lt"/>
                <a:ea typeface="MS PGothic" charset="-128"/>
                <a:cs typeface="Calibri" charset="0"/>
              </a:rPr>
              <a:t>de l’enregistrement, du suivi ou de l’assistance des personnes peut ne pas être suffisamment variée.</a:t>
            </a:r>
            <a:r>
              <a:rPr lang="fr" sz="1200" b="0" i="0" u="none" strike="noStrike" kern="1200" cap="none" spc="0" normalizeH="0" noProof="0">
                <a:ln>
                  <a:noFill/>
                </a:ln>
                <a:effectLst/>
                <a:uLnTx/>
                <a:uFillTx/>
                <a:latin typeface="+mn-lt"/>
                <a:ea typeface="MS PGothic" charset="-128"/>
              </a:rPr>
              <a:t> Par exemple, dans les cas où, lorsque nous faisons référence au genre, il est possible d’utiliser « femmes », mais pas « personnes non binaires » ou « hommes », et </a:t>
            </a:r>
            <a:r>
              <a:rPr lang="fr" sz="1200" b="0" i="0" u="none" strike="noStrike" kern="0" cap="none" spc="0" normalizeH="0" noProof="0">
                <a:ln>
                  <a:noFill/>
                </a:ln>
                <a:effectLst/>
                <a:uLnTx/>
                <a:uFillTx/>
                <a:latin typeface="+mn-lt"/>
                <a:ea typeface="MS PGothic" charset="-128"/>
                <a:cs typeface="Calibri" charset="0"/>
              </a:rPr>
              <a:t>où les catégories liées aux caractéristiques de sexe, à l’orientation sexuelle ou à l’identité de genre ne figurent pas sur les formulaires ou sur les registres officiels de données. </a:t>
            </a:r>
          </a:p>
          <a:p>
            <a:pPr marL="285750" marR="0" lvl="0" indent="-2857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0" cap="none" spc="0" normalizeH="0" noProof="0">
                <a:ln>
                  <a:noFill/>
                </a:ln>
                <a:effectLst/>
                <a:uLnTx/>
                <a:uFillTx/>
                <a:latin typeface="+mn-lt"/>
                <a:ea typeface="MS PGothic" charset="-128"/>
                <a:cs typeface="Calibri" charset="0"/>
              </a:rPr>
              <a:t>Les catégories telles que </a:t>
            </a:r>
            <a:r>
              <a:rPr lang="fr" sz="1200" b="1" i="0" u="none" strike="noStrike" kern="0" cap="none" spc="0" normalizeH="0" noProof="0">
                <a:ln>
                  <a:noFill/>
                </a:ln>
                <a:effectLst/>
                <a:uLnTx/>
                <a:uFillTx/>
                <a:latin typeface="+mn-lt"/>
                <a:ea typeface="MS PGothic" charset="-128"/>
                <a:cs typeface="Calibri" charset="0"/>
              </a:rPr>
              <a:t>le sexe et le genre </a:t>
            </a:r>
            <a:r>
              <a:rPr lang="fr" sz="1200" b="0" i="0" u="none" strike="noStrike" kern="0" cap="none" spc="0" normalizeH="0" noProof="0">
                <a:ln>
                  <a:noFill/>
                </a:ln>
                <a:effectLst/>
                <a:uLnTx/>
                <a:uFillTx/>
                <a:latin typeface="+mn-lt"/>
                <a:ea typeface="MS PGothic" charset="-128"/>
                <a:cs typeface="Calibri" charset="0"/>
              </a:rPr>
              <a:t>peuvent faire l’objet d’amalgames et, partant, ne pas prendre en considération l’identité de genre de la personne au-delà du marqueur sexuel figurant sur son document d’identité officiel.</a:t>
            </a:r>
            <a:r>
              <a:rPr lang="fr" sz="1200" b="0" i="0" u="none" strike="noStrike" kern="1200" cap="none" spc="0" normalizeH="0" noProof="0">
                <a:ln>
                  <a:noFill/>
                </a:ln>
                <a:effectLst/>
                <a:uLnTx/>
                <a:uFillTx/>
                <a:latin typeface="+mn-lt"/>
                <a:ea typeface="MS PGothic" charset="-128"/>
              </a:rPr>
              <a:t> </a:t>
            </a:r>
          </a:p>
          <a:p>
            <a:pPr marL="285750" marR="0" lvl="0" indent="-2857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0" cap="none" spc="0" normalizeH="0" noProof="0">
                <a:ln>
                  <a:noFill/>
                </a:ln>
                <a:effectLst/>
                <a:uLnTx/>
                <a:uFillTx/>
                <a:latin typeface="+mn-lt"/>
                <a:ea typeface="MS PGothic" charset="-128"/>
                <a:cs typeface="Calibri" charset="0"/>
              </a:rPr>
              <a:t>Les personnes qui ne </a:t>
            </a:r>
            <a:r>
              <a:rPr lang="fr" sz="1200" b="1" i="0" u="none" strike="noStrike" kern="0" cap="none" spc="0" normalizeH="0" noProof="0">
                <a:ln>
                  <a:noFill/>
                </a:ln>
                <a:effectLst/>
                <a:uLnTx/>
                <a:uFillTx/>
                <a:latin typeface="+mn-lt"/>
                <a:ea typeface="MS PGothic" charset="-128"/>
                <a:cs typeface="Calibri" charset="0"/>
              </a:rPr>
              <a:t>s’alignent </a:t>
            </a:r>
            <a:r>
              <a:rPr lang="fr" sz="1200" b="0" i="0" u="none" strike="noStrike" kern="0" cap="none" spc="0" normalizeH="0" noProof="0">
                <a:ln>
                  <a:noFill/>
                </a:ln>
                <a:effectLst/>
                <a:uLnTx/>
                <a:uFillTx/>
                <a:latin typeface="+mn-lt"/>
                <a:ea typeface="MS PGothic" charset="-128"/>
                <a:cs typeface="Calibri" charset="0"/>
              </a:rPr>
              <a:t>pas sur ce qui est attendu d’elles en tant qu’homme ou femme en matière de comportement ou d’apparence, peuvent être complètement exclues si des catégories sont manquantes.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17</a:t>
            </a:fld>
            <a:endParaRPr lang="en-US"/>
          </a:p>
        </p:txBody>
      </p:sp>
    </p:spTree>
    <p:extLst>
      <p:ext uri="{BB962C8B-B14F-4D97-AF65-F5344CB8AC3E}">
        <p14:creationId xmlns:p14="http://schemas.microsoft.com/office/powerpoint/2010/main" val="313550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Comment les situations de migration et de déplacement forcé engendrent-elles des obstacles ?</a:t>
            </a:r>
            <a:endParaRPr lang="en-US" altLang="en-US" sz="1200"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1" i="0" u="none">
                <a:ea typeface="MS PGothic" charset="-128"/>
              </a:rPr>
              <a:t>L’attention</a:t>
            </a:r>
            <a:r>
              <a:rPr lang="fr" sz="1200" b="1" i="0">
                <a:ea typeface="MS PGothic" charset="-128"/>
              </a:rPr>
              <a:t> portée officiellement sur l’apparence corporelle, les documents, la composition de la famille ou encore les comportements peut poser problème pour les personnes de diverses OSIEGCS.</a:t>
            </a:r>
            <a:r>
              <a:rPr lang="fr" sz="1200" i="0">
                <a:ea typeface="MS PGothic" charset="-128"/>
              </a:rPr>
              <a:t> Les personnes qui privilégiaient l’invisibilité en tant que mécanisme d’adaptation peuvent être particulièrement exposées à ce risque.</a:t>
            </a:r>
            <a:endParaRPr lang="en-US" altLang="en-US" sz="1200" i="0" kern="0">
              <a:latin typeface="Calibri" charset="0"/>
              <a:ea typeface="MS PGothic" charset="-128"/>
              <a:cs typeface="Calibri"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i="0">
                <a:ea typeface="MS PGothic" charset="-128"/>
              </a:rPr>
              <a:t>La définition de « </a:t>
            </a:r>
            <a:r>
              <a:rPr lang="fr" sz="1200" b="1" i="0">
                <a:ea typeface="MS PGothic" charset="-128"/>
              </a:rPr>
              <a:t>famille</a:t>
            </a:r>
            <a:r>
              <a:rPr lang="fr" sz="1200" i="0">
                <a:ea typeface="MS PGothic" charset="-128"/>
              </a:rPr>
              <a:t> » peut exclure les couples de même sexe et les familles choisies, ce qui tend à limiter leur accès à l’aide ou à favoriser leur séparation, notamment si les parents de diverses OSIEGCS ayant des enfants voient leur orientation révélée sans leur consentement.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i="0" kern="0">
                <a:latin typeface="Calibri" charset="0"/>
                <a:ea typeface="MS PGothic" charset="-128"/>
                <a:cs typeface="Calibri" charset="0"/>
              </a:rPr>
              <a:t>Les programmes ou infrastructures risquent d’être </a:t>
            </a:r>
            <a:r>
              <a:rPr lang="fr" sz="1200" b="1" i="0" u="none">
                <a:ea typeface="MS PGothic" charset="-128"/>
              </a:rPr>
              <a:t>conçus</a:t>
            </a:r>
            <a:r>
              <a:rPr lang="fr" sz="1200" b="1" i="0">
                <a:ea typeface="MS PGothic" charset="-128"/>
              </a:rPr>
              <a:t> et agencés sans tenir compte des besoins des personnes de diverses OSIEGCS, tout simplement du fait de l’inexistence de ces catégories</a:t>
            </a:r>
            <a:r>
              <a:rPr lang="fr" sz="1200" b="0" i="0">
                <a:ea typeface="MS PGothic" charset="-128"/>
              </a:rPr>
              <a:t>.</a:t>
            </a:r>
            <a:r>
              <a:rPr lang="fr" sz="1200" i="0">
                <a:latin typeface="Calibri" charset="0"/>
                <a:ea typeface="MS PGothic" charset="-128"/>
                <a:sym typeface="Arial Bold" charset="0"/>
              </a:rPr>
              <a:t> Par exemple, </a:t>
            </a:r>
            <a:r>
              <a:rPr lang="fr" sz="1200" i="0" kern="0">
                <a:latin typeface="Calibri" charset="0"/>
                <a:ea typeface="MS PGothic" charset="-128"/>
                <a:cs typeface="Calibri" charset="0"/>
                <a:sym typeface="Arial Bold" charset="0"/>
              </a:rPr>
              <a:t>la définition de </a:t>
            </a:r>
            <a:r>
              <a:rPr lang="fr" sz="1200" kern="0">
                <a:latin typeface="Calibri" charset="0"/>
                <a:ea typeface="MS PGothic" charset="-128"/>
                <a:cs typeface="Calibri" charset="0"/>
              </a:rPr>
              <a:t>« famille » </a:t>
            </a:r>
            <a:r>
              <a:rPr lang="fr" sz="1200" b="1" kern="0">
                <a:latin typeface="Calibri" charset="0"/>
                <a:ea typeface="MS PGothic" charset="-128"/>
                <a:cs typeface="Calibri" charset="0"/>
              </a:rPr>
              <a:t>peut exclure les couples de même sexe et les familles choisies, limitant ainsi leur accès à des programmes.</a:t>
            </a:r>
          </a:p>
          <a:p>
            <a:pPr rtl="0"/>
            <a:endParaRPr lang="en-US" altLang="en-US" sz="1200">
              <a:latin typeface="Calibri" charset="0"/>
              <a:ea typeface="MS PGothic" charset="-128"/>
              <a:cs typeface="Calibri" charset="0"/>
            </a:endParaRPr>
          </a:p>
          <a:p>
            <a:pPr rtl="0"/>
            <a:r>
              <a:rPr lang="fr" sz="1200">
                <a:latin typeface="Calibri" charset="0"/>
                <a:ea typeface="MS PGothic" charset="-128"/>
                <a:cs typeface="Calibri" charset="0"/>
              </a:rPr>
              <a:t>----</a:t>
            </a:r>
          </a:p>
          <a:p>
            <a:pPr rtl="0"/>
            <a:endParaRPr lang="en-US" altLang="en-US" sz="1200">
              <a:latin typeface="Calibri" charset="0"/>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 : </a:t>
            </a:r>
            <a:r>
              <a:rPr lang="fr" sz="1200" i="1">
                <a:ea typeface="MS PGothic" charset="-128"/>
              </a:rPr>
              <a:t>20 minutes pour les diapositives relatives à la question « Comment les situations de migration, de déplacement forcé et de crise engendrent-elles des </a:t>
            </a:r>
            <a:r>
              <a:rPr lang="fr" sz="1200" b="0" i="1" u="none">
                <a:ea typeface="MS PGothic" charset="-128"/>
              </a:rPr>
              <a:t>obstacles ?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a:ea typeface="MS PGothic" charset="-128"/>
            </a:endParaRPr>
          </a:p>
          <a:p>
            <a:pPr rtl="0"/>
            <a:endParaRPr lang="en-US" altLang="en-US" sz="1200" i="1">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18</a:t>
            </a:fld>
            <a:endParaRPr lang="en-US"/>
          </a:p>
        </p:txBody>
      </p:sp>
    </p:spTree>
    <p:extLst>
      <p:ext uri="{BB962C8B-B14F-4D97-AF65-F5344CB8AC3E}">
        <p14:creationId xmlns:p14="http://schemas.microsoft.com/office/powerpoint/2010/main" val="1569634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kern="1200">
                <a:latin typeface="+mn-lt"/>
                <a:ea typeface="MS PGothic" charset="-128"/>
                <a:cs typeface="+mn-cs"/>
              </a:rPr>
              <a:t>Comment les situations de migration et de déplacement forcé engendrent-elles des obstacles ?</a:t>
            </a:r>
          </a:p>
          <a:p>
            <a:pPr rtl="0"/>
            <a:endParaRPr lang="en-US" altLang="en-US" sz="1200" i="1" kern="1200">
              <a:latin typeface="+mn-lt"/>
              <a:ea typeface="MS PGothic" charset="-128"/>
              <a:cs typeface="+mn-cs"/>
            </a:endParaRPr>
          </a:p>
          <a:p>
            <a:pPr marL="0" lvl="0" indent="0" algn="just" rtl="0">
              <a:spcBef>
                <a:spcPts val="2400"/>
              </a:spcBef>
            </a:pPr>
            <a:r>
              <a:rPr lang="fr" sz="1200" kern="0">
                <a:latin typeface="+mn-lt"/>
                <a:ea typeface="MS PGothic" charset="-128"/>
                <a:cs typeface="Calibri" charset="0"/>
              </a:rPr>
              <a:t>En 2020, pendant la pandémie de COVID-19, les pouvoirs publics de nombreux pays d’Amérique latine, y compris le Pérou, ont mis en place un dispositif de confinement qui autorisait les résident(e)s à quitter leur domicile à des heures spécifiques pour faire leurs achats de première nécessité en fonction du marqueur sexuel figurant sur leur document officiel d’identité. Ce dispositif a eu des répercussions sur les personnes transgenres, qu’elles soient ressortissantes de ce pays, migrantes, réfugiées ou demandeuses d’asile, car il accroissait leur visibilité sociale et les exposait à des préjudices potentiels. </a:t>
            </a:r>
            <a:endParaRPr lang="en-US" altLang="en-US" sz="1200" b="1" kern="0">
              <a:latin typeface="+mn-lt"/>
              <a:ea typeface="MS PGothic" charset="-128"/>
              <a:cs typeface="Calibri" charset="0"/>
            </a:endParaRPr>
          </a:p>
          <a:p>
            <a:pPr rtl="0"/>
            <a:endParaRPr lang="en-US" altLang="en-US" sz="1200" kern="1200">
              <a:latin typeface="+mn-lt"/>
              <a:ea typeface="MS PGothic" charset="-128"/>
              <a:cs typeface="Calibri" charset="0"/>
            </a:endParaRPr>
          </a:p>
          <a:p>
            <a:pPr rtl="0"/>
            <a:r>
              <a:rPr lang="fr" sz="1200" kern="1200">
                <a:latin typeface="+mn-lt"/>
                <a:ea typeface="MS PGothic" charset="-128"/>
                <a:cs typeface="Calibri" charset="0"/>
              </a:rPr>
              <a:t>----</a:t>
            </a:r>
          </a:p>
          <a:p>
            <a:pPr rtl="0"/>
            <a:endParaRPr lang="en-US" altLang="en-US" sz="1200" kern="1200">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kern="1200">
                <a:latin typeface="+mn-lt"/>
                <a:ea typeface="MS PGothic" charset="-128"/>
                <a:cs typeface="+mn-cs"/>
              </a:rPr>
              <a:t>Durée : </a:t>
            </a:r>
            <a:r>
              <a:rPr lang="fr" sz="1200" i="1" kern="1200">
                <a:latin typeface="+mn-lt"/>
                <a:ea typeface="MS PGothic" charset="-128"/>
                <a:cs typeface="+mn-cs"/>
              </a:rPr>
              <a:t>20 minutes pour les diapositives relatives à la question « Comment les situations de migration, de déplacement forcé et de crise engendrent-elles des </a:t>
            </a:r>
            <a:r>
              <a:rPr lang="fr" sz="1200" b="0" i="1" u="none" kern="1200">
                <a:latin typeface="+mn-lt"/>
                <a:ea typeface="MS PGothic" charset="-128"/>
                <a:cs typeface="+mn-cs"/>
              </a:rPr>
              <a:t>obstacles ? ». </a:t>
            </a:r>
          </a:p>
          <a:p>
            <a:pPr rtl="0"/>
            <a:endParaRPr lang="en-US" altLang="en-US" sz="1200" i="1" kern="1200">
              <a:latin typeface="+mn-lt"/>
              <a:ea typeface="MS PGothic" charset="-128"/>
              <a:cs typeface="+mn-cs"/>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19</a:t>
            </a:fld>
            <a:endParaRPr lang="en-US"/>
          </a:p>
        </p:txBody>
      </p:sp>
    </p:spTree>
    <p:extLst>
      <p:ext uri="{BB962C8B-B14F-4D97-AF65-F5344CB8AC3E}">
        <p14:creationId xmlns:p14="http://schemas.microsoft.com/office/powerpoint/2010/main" val="3138106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spcBef>
                <a:spcPct val="0"/>
              </a:spcBef>
              <a:spcAft>
                <a:spcPts val="0"/>
              </a:spcAft>
            </a:pPr>
            <a:r>
              <a:rPr lang="fr" b="1" u="sng">
                <a:ea typeface="MS PGothic" charset="-128"/>
              </a:rPr>
              <a:t>Diapositive d’ouverture</a:t>
            </a:r>
            <a:endParaRPr lang="en-US" altLang="en-US" u="sng">
              <a:ea typeface="MS PGothic" charset="-128"/>
            </a:endParaRPr>
          </a:p>
          <a:p>
            <a:pPr rtl="0" eaLnBrk="1" hangingPunct="1">
              <a:spcBef>
                <a:spcPct val="0"/>
              </a:spcBef>
            </a:pPr>
            <a:endParaRPr lang="en-US" altLang="en-US" b="0" u="sng">
              <a:ea typeface="MS PGothic" charset="-128"/>
            </a:endParaRPr>
          </a:p>
          <a:p>
            <a:pPr marL="0" marR="0" lvl="0" indent="0" algn="l" defTabSz="1092434" rtl="0" eaLnBrk="1" fontAlgn="auto" latinLnBrk="0" hangingPunct="1">
              <a:lnSpc>
                <a:spcPct val="100000"/>
              </a:lnSpc>
              <a:spcBef>
                <a:spcPct val="0"/>
              </a:spcBef>
              <a:spcAft>
                <a:spcPts val="0"/>
              </a:spcAft>
              <a:buClrTx/>
              <a:buSzTx/>
              <a:buFont typeface="Arial" panose="020B0604020202020204" pitchFamily="34" charset="0"/>
              <a:buNone/>
              <a:tabLst/>
              <a:defRPr/>
            </a:pPr>
            <a:r>
              <a:rPr lang="fr" sz="1200" b="0" i="0" kern="1200">
                <a:solidFill>
                  <a:schemeClr val="tx1"/>
                </a:solidFill>
                <a:effectLst/>
                <a:latin typeface="+mn-lt"/>
                <a:ea typeface="+mn-ea"/>
                <a:cs typeface="+mn-cs"/>
              </a:rPr>
              <a:t>[</a:t>
            </a:r>
            <a:r>
              <a:rPr lang="fr" sz="1200" b="0" i="1" kern="1200">
                <a:solidFill>
                  <a:schemeClr val="tx1"/>
                </a:solidFill>
                <a:effectLst/>
                <a:latin typeface="+mn-lt"/>
                <a:ea typeface="+mn-ea"/>
                <a:cs typeface="+mn-cs"/>
              </a:rPr>
              <a:t>Description de l’image : une personne assise sur une chaise sourit devant l’objectif ; sur la droite, un rideau jaune filtre les rayons du soleil.]</a:t>
            </a:r>
            <a:endParaRPr lang="en-US" sz="1200" b="0" i="0" kern="1200">
              <a:solidFill>
                <a:schemeClr val="tx1"/>
              </a:solidFill>
              <a:effectLst/>
              <a:latin typeface="+mn-lt"/>
              <a:ea typeface="+mn-ea"/>
              <a:cs typeface="+mn-cs"/>
            </a:endParaRPr>
          </a:p>
          <a:p>
            <a:pPr rtl="0" eaLnBrk="1" hangingPunct="1">
              <a:spcBef>
                <a:spcPct val="0"/>
              </a:spcBef>
            </a:pPr>
            <a:endParaRPr lang="en-US" altLang="en-US" b="0" u="sng">
              <a:ea typeface="MS PGothic" charset="-128"/>
            </a:endParaRPr>
          </a:p>
          <a:p>
            <a:pPr rtl="0" eaLnBrk="1" hangingPunct="1">
              <a:spcBef>
                <a:spcPct val="0"/>
              </a:spcBef>
            </a:pPr>
            <a:endParaRPr lang="en-US" altLang="en-US" i="1">
              <a:ea typeface="MS PGothic"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C093C7CC-7531-B243-A330-209390B909DB}" type="slidenum">
              <a:rPr lang="en-US" altLang="en-US" sz="1200">
                <a:latin typeface="Calibri Regular"/>
              </a:rPr>
              <a:pPr rtl="0"/>
              <a:t>2</a:t>
            </a:fld>
            <a:endParaRPr lang="en-US" altLang="en-US" sz="1200">
              <a:latin typeface="Calibri Regular"/>
            </a:endParaRPr>
          </a:p>
        </p:txBody>
      </p:sp>
    </p:spTree>
    <p:extLst>
      <p:ext uri="{BB962C8B-B14F-4D97-AF65-F5344CB8AC3E}">
        <p14:creationId xmlns:p14="http://schemas.microsoft.com/office/powerpoint/2010/main" val="323654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sng" strike="noStrike" kern="1200" cap="none" spc="0" normalizeH="0" baseline="0" noProof="0">
              <a:ln>
                <a:noFill/>
              </a:ln>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Un autre </a:t>
            </a:r>
            <a:r>
              <a:rPr lang="fr" sz="1200" b="1" i="0" u="none" strike="noStrike" kern="1200" cap="none" spc="0" normalizeH="0" noProof="0">
                <a:ln>
                  <a:noFill/>
                </a:ln>
                <a:effectLst/>
                <a:uLnTx/>
                <a:uFillTx/>
                <a:latin typeface="+mn-lt"/>
                <a:ea typeface="MS PGothic" charset="-128"/>
              </a:rPr>
              <a:t>exemple</a:t>
            </a:r>
            <a:r>
              <a:rPr lang="fr" sz="1200" b="0" i="0" u="none" strike="noStrike" kern="1200" cap="none" spc="0" normalizeH="0" noProof="0">
                <a:ln>
                  <a:noFill/>
                </a:ln>
                <a:effectLst/>
                <a:uLnTx/>
                <a:uFillTx/>
                <a:latin typeface="+mn-lt"/>
                <a:ea typeface="MS PGothic" charset="-128"/>
              </a:rPr>
              <a:t> à mentionner est celui des efforts d’intervention d’urgence mobilisés au Pakistan en 2010 à la suite d’inondations. Des rapports sont paru selon lesquels des femmes transgenres avaient été laissées pour compte dans les interventions humanitaires ; l’accès à des camps pour personnes déplacées à l’intérieur de leur propre pays leur avait été refusé en raison de préjugés largement répandus dans la population, de leur apparence non conforme – ces personnes n’entraient pas strictement dans les catégories non binaires hommes/femmes – et de leur incapacité à présenter des documents d’identité valides.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20</a:t>
            </a:fld>
            <a:endParaRPr lang="en-US"/>
          </a:p>
        </p:txBody>
      </p:sp>
    </p:spTree>
    <p:extLst>
      <p:ext uri="{BB962C8B-B14F-4D97-AF65-F5344CB8AC3E}">
        <p14:creationId xmlns:p14="http://schemas.microsoft.com/office/powerpoint/2010/main" val="3547050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À titre de troisième </a:t>
            </a:r>
            <a:r>
              <a:rPr lang="fr" sz="1200" b="1" i="0" u="none" strike="noStrike" kern="1200" cap="none" spc="0" normalizeH="0" noProof="0">
                <a:ln>
                  <a:noFill/>
                </a:ln>
                <a:effectLst/>
                <a:uLnTx/>
                <a:uFillTx/>
                <a:latin typeface="+mn-lt"/>
                <a:ea typeface="MS PGothic" charset="-128"/>
              </a:rPr>
              <a:t>exemple</a:t>
            </a:r>
            <a:r>
              <a:rPr lang="fr" sz="1200" b="0" i="0" u="none" strike="noStrike" kern="1200" cap="none" spc="0" normalizeH="0" noProof="0">
                <a:ln>
                  <a:noFill/>
                </a:ln>
                <a:effectLst/>
                <a:uLnTx/>
                <a:uFillTx/>
                <a:latin typeface="+mn-lt"/>
                <a:ea typeface="MS PGothic" charset="-128"/>
              </a:rPr>
              <a:t>, mentionnons les programmes d’intervention immédiate menés en Inde après les tsunamis ayant frappé les zones littorales de l’Océan Indien en 2004. Les Aravanis (personnes auxquelles le sexe masculin a été assigné à la naissance mais qui s’identifient comme des femmes) étaient exclus des abris temporaires et se voyaient refuser des cartes de rationnement, au motif que leur apparence et leur identité ne correspondaient pas à la définition administrative d’un homme ou d’une femme. Oubliés des listes officielles de recensement des personnes pouvant prétendre à une assistance post-catastrophe, les Aravanis n’ont reçu aucune indemnité du gouvernement pour compenser leurs pertes matérielles.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21</a:t>
            </a:fld>
            <a:endParaRPr lang="en-US"/>
          </a:p>
        </p:txBody>
      </p:sp>
    </p:spTree>
    <p:extLst>
      <p:ext uri="{BB962C8B-B14F-4D97-AF65-F5344CB8AC3E}">
        <p14:creationId xmlns:p14="http://schemas.microsoft.com/office/powerpoint/2010/main" val="1572064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Le quatrième </a:t>
            </a:r>
            <a:r>
              <a:rPr lang="fr" sz="1200" b="1" i="0" u="none" strike="noStrike" kern="1200" cap="none" spc="0" normalizeH="0" noProof="0">
                <a:ln>
                  <a:noFill/>
                </a:ln>
                <a:effectLst/>
                <a:uLnTx/>
                <a:uFillTx/>
                <a:latin typeface="+mn-lt"/>
                <a:ea typeface="MS PGothic" charset="-128"/>
              </a:rPr>
              <a:t>exemple</a:t>
            </a:r>
            <a:r>
              <a:rPr lang="fr" sz="1200" b="0" i="0" u="none" strike="noStrike" kern="1200" cap="none" spc="0" normalizeH="0" noProof="0">
                <a:ln>
                  <a:noFill/>
                </a:ln>
                <a:effectLst/>
                <a:uLnTx/>
                <a:uFillTx/>
                <a:latin typeface="+mn-lt"/>
                <a:ea typeface="MS PGothic" charset="-128"/>
              </a:rPr>
              <a:t> provient des États-Unis. Plusieurs programmes d’intervention d’urgence en réponse à l’ouragan Katrina aux États-Unis reposaient sur des systèmes administratifs proposant des aides aux personnes s’inscrivant dans le schéma d’un mariage ou d’une structure familiale hétéronormatifs. Cela a entraîné une discrimination à l’encontre de personnes de diverses OSIEGCS, des couples de même genre et de leurs familles. Cela les a parfois empêchés de recevoir une aide fédérale et d’avoir accès aux services de santé.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22</a:t>
            </a:fld>
            <a:endParaRPr lang="en-US"/>
          </a:p>
        </p:txBody>
      </p:sp>
    </p:spTree>
    <p:extLst>
      <p:ext uri="{BB962C8B-B14F-4D97-AF65-F5344CB8AC3E}">
        <p14:creationId xmlns:p14="http://schemas.microsoft.com/office/powerpoint/2010/main" val="3506899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09"/>
            <a:ext cx="5681272" cy="4553395"/>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sng"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Le troisième point que nous examinerons est celui des</a:t>
            </a:r>
            <a:r>
              <a:rPr lang="fr" sz="1200" b="1" i="0" u="none" strike="noStrike" kern="1200" cap="none" spc="0" normalizeH="0" noProof="0">
                <a:ln>
                  <a:noFill/>
                </a:ln>
                <a:effectLst/>
                <a:uLnTx/>
                <a:uFillTx/>
                <a:latin typeface="+mn-lt"/>
                <a:ea typeface="MS PGothic" charset="-128"/>
              </a:rPr>
              <a:t> réponses insuffisantes</a:t>
            </a:r>
            <a:r>
              <a:rPr lang="fr" sz="1200" b="0" i="0" u="sng" strike="noStrike" kern="1200" cap="none" spc="0" normalizeH="0" noProof="0">
                <a:ln>
                  <a:noFill/>
                </a:ln>
                <a:effectLst/>
                <a:uLnTx/>
                <a:uFillTx/>
                <a:latin typeface="+mn-lt"/>
                <a:ea typeface="MS PGothic" charset="-128"/>
              </a:rPr>
              <a:t>. </a:t>
            </a:r>
            <a:endParaRPr kumimoji="0" lang="en-US" altLang="en-US" sz="1200" b="0" i="0" u="sng"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Qu’entend-on par « réponse insuffisante »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Trois </a:t>
            </a:r>
            <a:r>
              <a:rPr lang="fr" sz="1200" b="1" i="0" u="none" strike="noStrike" kern="1200" cap="none" spc="0" normalizeH="0" noProof="0">
                <a:ln>
                  <a:noFill/>
                </a:ln>
                <a:effectLst/>
                <a:uLnTx/>
                <a:uFillTx/>
                <a:latin typeface="+mn-lt"/>
                <a:ea typeface="MS PGothic" charset="-128"/>
              </a:rPr>
              <a:t>possibilités</a:t>
            </a:r>
            <a:r>
              <a:rPr lang="fr" sz="1200" b="0" i="0" u="none" strike="noStrike" kern="1200" cap="none" spc="0" normalizeH="0" noProof="0">
                <a:ln>
                  <a:noFill/>
                </a:ln>
                <a:effectLst/>
                <a:uLnTx/>
                <a:uFillTx/>
                <a:latin typeface="+mn-lt"/>
                <a:ea typeface="MS PGothic" charset="-128"/>
              </a:rPr>
              <a:t> de réponse sont affichées à l’écran :</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lang="fr" sz="1200" b="0" i="0" u="none" strike="noStrike" kern="1200" cap="none" spc="0" normalizeH="0" noProof="0">
                <a:ln>
                  <a:noFill/>
                </a:ln>
                <a:effectLst/>
                <a:uLnTx/>
                <a:uFillTx/>
                <a:latin typeface="+mn-lt"/>
                <a:ea typeface="MS PGothic" charset="-128"/>
              </a:rPr>
              <a:t>Les cas où les organisations conçoivent des programmes pour les personnes hétérosexuelles, cisgenres, endosexes et les couples de genre opposé.</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lang="fr" sz="1200" b="0" i="0" u="none" strike="noStrike" kern="1200" cap="none" spc="0" normalizeH="0" noProof="0">
                <a:ln>
                  <a:noFill/>
                </a:ln>
                <a:effectLst/>
                <a:uLnTx/>
                <a:uFillTx/>
                <a:latin typeface="+mn-lt"/>
                <a:ea typeface="MS PGothic" charset="-128"/>
              </a:rPr>
              <a:t>Les cas où les organisations oublient de faire référence aux personnes de diverses OSIEGCS dans les documents d’orientation ou les formations en matière de protection. </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lang="fr" sz="1200" b="0" i="0" u="none" strike="noStrike" kern="1200" cap="none" spc="0" normalizeH="0" noProof="0">
                <a:ln>
                  <a:noFill/>
                </a:ln>
                <a:effectLst/>
                <a:uLnTx/>
                <a:uFillTx/>
                <a:latin typeface="+mn-lt"/>
                <a:ea typeface="MS PGothic" charset="-128"/>
              </a:rPr>
              <a:t>Les cas où les organisations déclarent venir en aide « aux hommes, aux garçons, aux femmes et aux filles » sans faire aucune allusion aux personnes trans ou non binaires. </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lang="fr" sz="1200" b="0" i="0" u="none" strike="noStrike" kern="1200" cap="none" spc="0" normalizeH="0" noProof="0">
                <a:ln>
                  <a:noFill/>
                </a:ln>
                <a:effectLst/>
                <a:uLnTx/>
                <a:uFillTx/>
                <a:latin typeface="+mn-lt"/>
                <a:ea typeface="MS PGothic" charset="-128"/>
              </a:rPr>
              <a:t>Toutes les réponses ci-dessus.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a:ln>
                  <a:noFill/>
                </a:ln>
                <a:effectLst/>
                <a:uLnTx/>
                <a:uFillTx/>
                <a:latin typeface="+mn-lt"/>
                <a:ea typeface="MS PGothic" charset="-128"/>
              </a:rPr>
              <a:t>Prenez un instant pour laisser répondre les apprenant(e)s. </a:t>
            </a: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La bonne réponse est : </a:t>
            </a:r>
            <a:r>
              <a:rPr lang="fr" sz="1200" b="1" i="0" u="none" strike="noStrike" kern="1200" cap="none" spc="0" normalizeH="0" noProof="0">
                <a:ln>
                  <a:noFill/>
                </a:ln>
                <a:effectLst/>
                <a:uLnTx/>
                <a:uFillTx/>
                <a:latin typeface="+mn-lt"/>
                <a:ea typeface="MS PGothic" charset="-128"/>
              </a:rPr>
              <a:t>d, toutes les propositions</a:t>
            </a:r>
            <a:r>
              <a:rPr lang="fr" sz="1200" b="0" i="0" u="none" strike="noStrike" kern="1200" cap="none" spc="0" normalizeH="0" noProof="0">
                <a:ln>
                  <a:noFill/>
                </a:ln>
                <a:effectLst/>
                <a:uLnTx/>
                <a:uFillTx/>
                <a:latin typeface="+mn-lt"/>
                <a:ea typeface="MS PGothic" charset="-128"/>
              </a:rPr>
              <a:t>. Les organisations, y compris la nôtre, ont apporté, à bien des égards, une réponse insuffisante vis-à-vis des populations auprès desquelles nous intervenons.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23</a:t>
            </a:fld>
            <a:endParaRPr lang="en-US"/>
          </a:p>
        </p:txBody>
      </p:sp>
    </p:spTree>
    <p:extLst>
      <p:ext uri="{BB962C8B-B14F-4D97-AF65-F5344CB8AC3E}">
        <p14:creationId xmlns:p14="http://schemas.microsoft.com/office/powerpoint/2010/main" val="1769948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kern="1200">
                <a:latin typeface="+mn-lt"/>
                <a:ea typeface="MS PGothic" charset="-128"/>
                <a:cs typeface="+mn-cs"/>
              </a:rPr>
              <a:t>Comment les situations de migration et de déplacement forcé engendrent-elles des obstacles ?</a:t>
            </a:r>
          </a:p>
          <a:p>
            <a:pPr rtl="0"/>
            <a:endParaRPr lang="en-US" altLang="en-US" sz="1200" u="sng" kern="1200">
              <a:latin typeface="+mn-lt"/>
              <a:ea typeface="MS PGothic" charset="-128"/>
              <a:cs typeface="+mn-cs"/>
            </a:endParaRPr>
          </a:p>
          <a:p>
            <a:pPr algn="just" rtl="0"/>
            <a:r>
              <a:rPr lang="fr" sz="1200" kern="1200">
                <a:latin typeface="+mn-lt"/>
                <a:ea typeface="MS PGothic" charset="-128"/>
                <a:cs typeface="+mn-cs"/>
              </a:rPr>
              <a:t>Premièrement, les organisations disposent </a:t>
            </a:r>
            <a:r>
              <a:rPr lang="fr" sz="1200" b="1" kern="1200">
                <a:latin typeface="+mn-lt"/>
                <a:ea typeface="MS PGothic" charset="-128"/>
                <a:cs typeface="+mn-cs"/>
              </a:rPr>
              <a:t>souvent d’une préparation insuffisante</a:t>
            </a:r>
            <a:r>
              <a:rPr lang="fr" sz="1200" kern="1200">
                <a:latin typeface="+mn-lt"/>
                <a:ea typeface="MS PGothic" charset="-128"/>
                <a:cs typeface="+mn-cs"/>
              </a:rPr>
              <a:t>. Elles conçoivent des programmes sans tenir compte des besoins des </a:t>
            </a:r>
            <a:r>
              <a:rPr lang="fr" sz="1200" kern="0">
                <a:latin typeface="+mn-lt"/>
                <a:ea typeface="MS PGothic" charset="-128"/>
                <a:cs typeface="Calibri" charset="0"/>
              </a:rPr>
              <a:t>personnes de diverses OSIEGCS et peuvent penser, à tort, que ces personnes pourraient tirer parti, par exemple, des programmes destinés aux personnes de genre binaire. Les organisations ne font pas référence aux personnes de diverses OSIEGCS dans leurs manuels ou dans leurs supports de formation pour le personnel. Elles déclarent venir en aide aux </a:t>
            </a:r>
            <a:r>
              <a:rPr lang="fr" sz="1200" kern="1200">
                <a:latin typeface="+mn-lt"/>
                <a:ea typeface="MS PGothic" charset="-128"/>
                <a:cs typeface="+mn-cs"/>
              </a:rPr>
              <a:t>« hommes, aux garçons, aux femmes et aux filles », sans faire la moindre allusion aux populations trans ou non binaires, et elles omettent d’indiquer que les hommes, garçons, femmes et filles auprès desquels elles interviennent incluent des personnes de diverses OSIEGCS. </a:t>
            </a:r>
          </a:p>
          <a:p>
            <a:pPr rtl="0"/>
            <a:endParaRPr lang="en-US" altLang="en-US" sz="1200" kern="1200">
              <a:latin typeface="+mn-lt"/>
              <a:ea typeface="MS PGothic" charset="-128"/>
              <a:cs typeface="+mn-cs"/>
            </a:endParaRPr>
          </a:p>
          <a:p>
            <a:pPr algn="just" rtl="0"/>
            <a:r>
              <a:rPr lang="fr" sz="1200" b="1" kern="1200">
                <a:latin typeface="+mn-lt"/>
                <a:ea typeface="MS PGothic" charset="-128"/>
                <a:cs typeface="+mn-cs"/>
              </a:rPr>
              <a:t>L’</a:t>
            </a:r>
            <a:r>
              <a:rPr lang="fr" sz="1200" b="1" kern="0">
                <a:latin typeface="+mn-lt"/>
                <a:ea typeface="MS PGothic" charset="-128"/>
                <a:cs typeface="Calibri" charset="0"/>
              </a:rPr>
              <a:t>exclusion sociale </a:t>
            </a:r>
            <a:r>
              <a:rPr lang="fr" sz="1200" kern="0">
                <a:latin typeface="+mn-lt"/>
                <a:ea typeface="MS PGothic" charset="-128"/>
                <a:cs typeface="Calibri" charset="0"/>
              </a:rPr>
              <a:t>des personnes de diverses OSIEGCS peut les exposer à un risque en raison de la </a:t>
            </a:r>
            <a:r>
              <a:rPr lang="fr" sz="1200" b="0" kern="0">
                <a:latin typeface="+mn-lt"/>
                <a:ea typeface="MS PGothic" charset="-128"/>
                <a:cs typeface="Calibri" charset="0"/>
              </a:rPr>
              <a:t>stigmatisation et de la marginalisation</a:t>
            </a:r>
            <a:r>
              <a:rPr lang="fr" sz="1200" kern="0">
                <a:latin typeface="+mn-lt"/>
                <a:ea typeface="MS PGothic" charset="-128"/>
                <a:cs typeface="Calibri" charset="0"/>
              </a:rPr>
              <a:t> dont elles seraient victimes dans divers environnements, y compris le marché du travail, les communautés, les camps de réfugiés, mais aussi au cours des interventions humanitaires ; et les personnes de diverses OSIEGCS, poussées à faire preuve d’ingéniosité, peuvent choisir délibérément l’</a:t>
            </a:r>
            <a:r>
              <a:rPr lang="fr" sz="1200" b="1" kern="0">
                <a:latin typeface="+mn-lt"/>
                <a:ea typeface="MS PGothic" charset="-128"/>
                <a:cs typeface="Calibri" charset="0"/>
              </a:rPr>
              <a:t>invisibilité </a:t>
            </a:r>
            <a:r>
              <a:rPr lang="fr" sz="1200" kern="0">
                <a:latin typeface="+mn-lt"/>
                <a:ea typeface="MS PGothic" charset="-128"/>
                <a:cs typeface="Calibri" charset="0"/>
              </a:rPr>
              <a:t>comme stratégie pour parvenir à se mettre en situation de sécurité et y rester, malgré les risques auxquels elles sont exposées. Ces deux facteurs peuvent</a:t>
            </a:r>
            <a:r>
              <a:rPr lang="fr" sz="1200" b="1" kern="0">
                <a:latin typeface="+mn-lt"/>
                <a:ea typeface="MS PGothic" charset="-128"/>
                <a:cs typeface="Calibri" charset="0"/>
              </a:rPr>
              <a:t> conduire à leur exclusion</a:t>
            </a:r>
            <a:r>
              <a:rPr lang="fr" sz="1200" kern="0">
                <a:latin typeface="+mn-lt"/>
                <a:ea typeface="MS PGothic" charset="-128"/>
                <a:cs typeface="Calibri" charset="0"/>
              </a:rPr>
              <a:t> de programmes n’offrant aucun service spécialisé ou ne déployant aucun effort de sensibilisation concernant les personnes moins visibles.</a:t>
            </a:r>
          </a:p>
          <a:p>
            <a:pPr rtl="0"/>
            <a:endParaRPr lang="en-US" altLang="en-US" sz="1200" kern="1200">
              <a:latin typeface="+mn-lt"/>
              <a:ea typeface="MS PGothic" charset="-128"/>
              <a:cs typeface="Calibri" charset="0"/>
            </a:endParaRPr>
          </a:p>
          <a:p>
            <a:pPr rtl="0"/>
            <a:r>
              <a:rPr lang="fr" sz="1200" kern="1200">
                <a:latin typeface="+mn-lt"/>
                <a:ea typeface="MS PGothic" charset="-128"/>
                <a:cs typeface="Calibri" charset="0"/>
              </a:rPr>
              <a:t>----</a:t>
            </a:r>
          </a:p>
          <a:p>
            <a:pPr rtl="0"/>
            <a:endParaRPr lang="en-US" altLang="en-US" sz="1200" kern="1200">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kern="1200">
                <a:latin typeface="+mn-lt"/>
                <a:ea typeface="MS PGothic" charset="-128"/>
                <a:cs typeface="+mn-cs"/>
              </a:rPr>
              <a:t>Durée : </a:t>
            </a:r>
            <a:r>
              <a:rPr lang="fr" sz="1200" b="0" i="1" kern="1200">
                <a:latin typeface="+mn-lt"/>
                <a:ea typeface="MS PGothic" charset="-128"/>
                <a:cs typeface="+mn-cs"/>
              </a:rPr>
              <a:t>20</a:t>
            </a:r>
            <a:r>
              <a:rPr lang="fr" sz="1200" i="1" kern="1200">
                <a:latin typeface="+mn-lt"/>
                <a:ea typeface="MS PGothic" charset="-128"/>
                <a:cs typeface="+mn-cs"/>
              </a:rPr>
              <a:t> minutes pour les diapositives relatives à la question « Comment les situations de migration, de déplacement forcé et de crise engendrent-elles des </a:t>
            </a:r>
            <a:r>
              <a:rPr lang="fr" sz="1200" b="0" i="1" u="none" kern="1200">
                <a:latin typeface="+mn-lt"/>
                <a:ea typeface="MS PGothic" charset="-128"/>
                <a:cs typeface="+mn-cs"/>
              </a:rPr>
              <a:t>obstacles ? ».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en-US" sz="1200" kern="0">
              <a:latin typeface="+mn-lt"/>
              <a:ea typeface="MS PGothic" charset="-128"/>
              <a:cs typeface="Calibri" charset="0"/>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24</a:t>
            </a:fld>
            <a:endParaRPr lang="en-US"/>
          </a:p>
        </p:txBody>
      </p:sp>
    </p:spTree>
    <p:extLst>
      <p:ext uri="{BB962C8B-B14F-4D97-AF65-F5344CB8AC3E}">
        <p14:creationId xmlns:p14="http://schemas.microsoft.com/office/powerpoint/2010/main" val="1693148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a:ln>
                <a:noFill/>
              </a:ln>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À titre d’illustration, voici un exemple concret de réponse insuffisante : penchons-nous sur la crise migratoire qui a éclaté dans le prolongement du conflit de 2011 en Libye. Comme des dizaines de milliers de travailleurs migrants qui requéraient l’aide de l’OIM pour quitter la Libye et rejoindre leur pays d’origine, un migrant s’est approché d’un membre du personnel de l’OIM, afin de lui expliquer qu’il était gay et qu’il s’exposait à des persécutions dans son pays d’origine. L’OIM était la seule organisation dans la zone et elle n’y entreprenait que des activités d’aide au retour volontaire. Il lui a été précisé qu’aucun service n’était disponible, et qu’il devait retourner dans son pays s’il voulait de l’aide pour quitter la Libye. Il a été rapatrié dans un pays dans lequel l’homosexualité est passible de la peine de mort.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25</a:t>
            </a:fld>
            <a:endParaRPr lang="en-US"/>
          </a:p>
        </p:txBody>
      </p:sp>
    </p:spTree>
    <p:extLst>
      <p:ext uri="{BB962C8B-B14F-4D97-AF65-F5344CB8AC3E}">
        <p14:creationId xmlns:p14="http://schemas.microsoft.com/office/powerpoint/2010/main" val="198906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072132"/>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pitchFamily="34"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pitchFamily="34" charset="-128"/>
              </a:rPr>
              <a:t>Le deuxième </a:t>
            </a:r>
            <a:r>
              <a:rPr lang="fr" sz="1200" b="1" i="0" u="none" strike="noStrike" kern="1200" cap="none" spc="0" normalizeH="0" noProof="0">
                <a:ln>
                  <a:noFill/>
                </a:ln>
                <a:effectLst/>
                <a:uLnTx/>
                <a:uFillTx/>
                <a:latin typeface="+mn-lt"/>
                <a:ea typeface="MS PGothic" pitchFamily="34" charset="-128"/>
              </a:rPr>
              <a:t>exemple</a:t>
            </a:r>
            <a:r>
              <a:rPr lang="fr" sz="1200" b="0" i="0" u="none" strike="noStrike" kern="1200" cap="none" spc="0" normalizeH="0" noProof="0">
                <a:ln>
                  <a:noFill/>
                </a:ln>
                <a:effectLst/>
                <a:uLnTx/>
                <a:uFillTx/>
                <a:latin typeface="+mn-lt"/>
                <a:ea typeface="MS PGothic" pitchFamily="34" charset="-128"/>
              </a:rPr>
              <a:t> est celui des Philippines. Pour </a:t>
            </a:r>
            <a:r>
              <a:rPr lang="fr" sz="1200" b="0" i="0" u="none" strike="noStrike" kern="1200" cap="none" spc="0" normalizeH="0" noProof="0">
                <a:ln>
                  <a:noFill/>
                </a:ln>
                <a:effectLst/>
                <a:uLnTx/>
                <a:uFillTx/>
                <a:latin typeface="+mn-lt"/>
                <a:ea typeface="MS PGothic" pitchFamily="34" charset="-128"/>
                <a:cs typeface="MS PGothic" charset="0"/>
              </a:rPr>
              <a:t>certaines</a:t>
            </a:r>
            <a:r>
              <a:rPr lang="fr" sz="1200" b="0" i="0" u="none" strike="noStrike" kern="1200" cap="none" spc="0" normalizeH="0" noProof="0">
                <a:ln>
                  <a:noFill/>
                </a:ln>
                <a:effectLst/>
                <a:uLnTx/>
                <a:uFillTx/>
                <a:latin typeface="+mn-lt"/>
                <a:ea typeface="MS PGothic" pitchFamily="34" charset="-128"/>
                <a:cs typeface="Calibri" pitchFamily="34" charset="0"/>
              </a:rPr>
              <a:t> personnes auxquelles le sexe masculin a été assigné à la naissance, mais qui s’identifient comme des femmes</a:t>
            </a:r>
            <a:r>
              <a:rPr lang="fr" sz="1200" b="0" i="0" u="none" strike="noStrike" kern="1200" cap="none" spc="0" normalizeH="0" noProof="0">
                <a:ln>
                  <a:noFill/>
                </a:ln>
                <a:effectLst/>
                <a:uLnTx/>
                <a:uFillTx/>
                <a:latin typeface="+mn-lt"/>
                <a:ea typeface="MS PGothic" pitchFamily="34" charset="-128"/>
                <a:cs typeface="MS PGothic" charset="0"/>
              </a:rPr>
              <a:t>, accéder à des toilettes et à des sanitaires, où une distinction existe entre les genres, dans les abris temporaires après des catastrophes naturelles, pouvait constituer une expérience gênante, voire humiliante. Nombre d’entre elles rapportent qu’elles se sentiraient plus à l’aise dans des installations destinées aux femmes, mais la norme sociale correspondant à leur corps masculin les oblige à utiliser les sanitaires pour hommes, dans lesquels elles s’exposent aux moqueries des hommes cisgenres.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endParaRPr kumimoji="0" lang="en-US" altLang="en-US" sz="1200" b="0" i="1" u="none" strike="noStrike" kern="1200" cap="none" spc="0" normalizeH="0" baseline="0" noProof="0">
              <a:ln>
                <a:noFill/>
              </a:ln>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26</a:t>
            </a:fld>
            <a:endParaRPr lang="en-US"/>
          </a:p>
        </p:txBody>
      </p:sp>
    </p:spTree>
    <p:extLst>
      <p:ext uri="{BB962C8B-B14F-4D97-AF65-F5344CB8AC3E}">
        <p14:creationId xmlns:p14="http://schemas.microsoft.com/office/powerpoint/2010/main" val="3411505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Le troisième </a:t>
            </a:r>
            <a:r>
              <a:rPr lang="fr" sz="1200" b="1" i="0" u="none" strike="noStrike" kern="1200" cap="none" spc="0" normalizeH="0" noProof="0">
                <a:ln>
                  <a:noFill/>
                </a:ln>
                <a:effectLst/>
                <a:uLnTx/>
                <a:uFillTx/>
                <a:latin typeface="+mn-lt"/>
                <a:ea typeface="MS PGothic" charset="-128"/>
              </a:rPr>
              <a:t>exemple</a:t>
            </a:r>
            <a:r>
              <a:rPr lang="fr" sz="1200" b="0" i="0" u="none" strike="noStrike" kern="1200" cap="none" spc="0" normalizeH="0" noProof="0">
                <a:ln>
                  <a:noFill/>
                </a:ln>
                <a:effectLst/>
                <a:uLnTx/>
                <a:uFillTx/>
                <a:latin typeface="+mn-lt"/>
                <a:ea typeface="MS PGothic" charset="-128"/>
              </a:rPr>
              <a:t> est celui de l’Ouganda. L’organisation Human Rights First indique dans son rapport de 2012 qu’une femme bisexuelle et son enfant, vivant dans un camp en Ouganda, ont été passés à tabac par d’autres réfugiés qui désapprouvaient son orientation sexuelle, et se sont fait expulser des files d’attente pour la distribution alimentaire, comme bien d’autres personnes réfugiées LGBTQI+. Il leur a été précisé que s’ils formaient leur propre file d’attente, les personnes chargées de la distribution ne s’occuperaient pas d’eux. C’est ainsi que l’accès à la nourriture leur est fréquemment refusé.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a:ln>
                  <a:noFill/>
                </a:ln>
                <a:effectLst/>
                <a:uLnTx/>
                <a:uFillTx/>
                <a:latin typeface="+mn-lt"/>
                <a:ea typeface="MS PGothic" pitchFamily="34" charset="-128"/>
                <a:cs typeface="MS PGothic" charset="0"/>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27</a:t>
            </a:fld>
            <a:endParaRPr lang="en-US"/>
          </a:p>
        </p:txBody>
      </p:sp>
    </p:spTree>
    <p:extLst>
      <p:ext uri="{BB962C8B-B14F-4D97-AF65-F5344CB8AC3E}">
        <p14:creationId xmlns:p14="http://schemas.microsoft.com/office/powerpoint/2010/main" val="4205694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Comment les situations de migration et de déplacement forcé engendrent-elles des obstacles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sng"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Quatrièmement, voici d’autres </a:t>
            </a:r>
            <a:r>
              <a:rPr lang="fr" sz="1200" b="1" i="0" u="none" strike="noStrike" kern="1200" cap="none" spc="0" normalizeH="0" noProof="0">
                <a:ln>
                  <a:noFill/>
                </a:ln>
                <a:effectLst/>
                <a:uLnTx/>
                <a:uFillTx/>
                <a:latin typeface="+mn-lt"/>
                <a:ea typeface="MS PGothic" charset="-128"/>
              </a:rPr>
              <a:t>exemples </a:t>
            </a:r>
            <a:r>
              <a:rPr lang="fr" sz="1200" b="0" i="0" u="none" strike="noStrike" kern="1200" cap="none" spc="0" normalizeH="0" noProof="0">
                <a:ln>
                  <a:noFill/>
                </a:ln>
                <a:effectLst/>
                <a:uLnTx/>
                <a:uFillTx/>
                <a:latin typeface="+mn-lt"/>
                <a:ea typeface="MS PGothic" charset="-128"/>
              </a:rPr>
              <a:t>qui ont été rapportés par Human Rights First :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Un homme gay réfugié en </a:t>
            </a:r>
            <a:r>
              <a:rPr lang="fr" sz="1200" b="1" i="0" u="none" strike="noStrike" kern="1200" cap="none" spc="0" normalizeH="0" noProof="0">
                <a:ln>
                  <a:noFill/>
                </a:ln>
                <a:effectLst/>
                <a:uLnTx/>
                <a:uFillTx/>
                <a:latin typeface="+mn-lt"/>
                <a:ea typeface="MS PGothic" charset="-128"/>
              </a:rPr>
              <a:t>Ouganda</a:t>
            </a:r>
            <a:r>
              <a:rPr lang="fr" sz="1200" b="0" i="0" u="none" strike="noStrike" kern="1200" cap="none" spc="0" normalizeH="0" noProof="0">
                <a:ln>
                  <a:noFill/>
                </a:ln>
                <a:effectLst/>
                <a:uLnTx/>
                <a:uFillTx/>
                <a:latin typeface="+mn-lt"/>
                <a:ea typeface="MS PGothic" charset="-128"/>
              </a:rPr>
              <a:t> a été enfermé chez lui par un groupe de réfugiés qui ont tenté de le brûler vif.</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En </a:t>
            </a:r>
            <a:r>
              <a:rPr lang="fr" sz="1200" b="1" i="0" u="none" strike="noStrike" kern="1200" cap="none" spc="0" normalizeH="0" noProof="0">
                <a:ln>
                  <a:noFill/>
                </a:ln>
                <a:effectLst/>
                <a:uLnTx/>
                <a:uFillTx/>
                <a:latin typeface="+mn-lt"/>
                <a:ea typeface="MS PGothic" charset="-128"/>
              </a:rPr>
              <a:t>Ouganda</a:t>
            </a:r>
            <a:r>
              <a:rPr lang="fr" sz="1200" b="0" i="0" u="none" strike="noStrike" kern="1200" cap="none" spc="0" normalizeH="0" noProof="0">
                <a:ln>
                  <a:noFill/>
                </a:ln>
                <a:effectLst/>
                <a:uLnTx/>
                <a:uFillTx/>
                <a:latin typeface="+mn-lt"/>
                <a:ea typeface="MS PGothic" charset="-128"/>
              </a:rPr>
              <a:t>, une femme soudanaise lesbienne a vu sa maison détruite par un incendie déclenché par la communauté locale de réfugiés.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Deux Éthiopiens réfugiés au </a:t>
            </a:r>
            <a:r>
              <a:rPr lang="fr" sz="1200" b="1" i="0" u="none" strike="noStrike" kern="1200" cap="none" spc="0" normalizeH="0" noProof="0">
                <a:ln>
                  <a:noFill/>
                </a:ln>
                <a:effectLst/>
                <a:uLnTx/>
                <a:uFillTx/>
                <a:latin typeface="+mn-lt"/>
                <a:ea typeface="MS PGothic" charset="-128"/>
              </a:rPr>
              <a:t>Kenya</a:t>
            </a:r>
            <a:r>
              <a:rPr lang="fr" sz="1200" b="0" i="0" u="none" strike="noStrike" kern="1200" cap="none" spc="0" normalizeH="0" noProof="0">
                <a:ln>
                  <a:noFill/>
                </a:ln>
                <a:effectLst/>
                <a:uLnTx/>
                <a:uFillTx/>
                <a:latin typeface="+mn-lt"/>
                <a:ea typeface="MS PGothic" charset="-128"/>
              </a:rPr>
              <a:t> ont subi plusieurs fois des passages à tabac, des vols, et ont été licenciés en raison de leur orientation sexuelle.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Au </a:t>
            </a:r>
            <a:r>
              <a:rPr lang="fr" sz="1200" b="1" i="0" u="none" strike="noStrike" kern="1200" cap="none" spc="0" normalizeH="0" noProof="0">
                <a:ln>
                  <a:noFill/>
                </a:ln>
                <a:effectLst/>
                <a:uLnTx/>
                <a:uFillTx/>
                <a:latin typeface="+mn-lt"/>
                <a:ea typeface="MS PGothic" charset="-128"/>
              </a:rPr>
              <a:t>Kenya </a:t>
            </a:r>
            <a:r>
              <a:rPr lang="fr" sz="1200" b="0" i="0" u="none" strike="noStrike" kern="1200" cap="none" spc="0" normalizeH="0" noProof="0">
                <a:ln>
                  <a:noFill/>
                </a:ln>
                <a:effectLst/>
                <a:uLnTx/>
                <a:uFillTx/>
                <a:latin typeface="+mn-lt"/>
                <a:ea typeface="MS PGothic" charset="-128"/>
              </a:rPr>
              <a:t>toujours, le domicile d’une femme ougandaise lesbienne a été démoli par les ressortissants locaux après que des réfugiés ont informé les autorités locales de son orientation sexuelle.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20 minutes pour les diapositives relatives à la question « Comment les situations de migration, de déplacement forcé et de crise engendrent-elles des obstacles ?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a:ln>
                  <a:noFill/>
                </a:ln>
                <a:effectLst/>
                <a:uLnTx/>
                <a:uFillTx/>
                <a:latin typeface="+mn-lt"/>
                <a:ea typeface="MS PGothic" pitchFamily="34" charset="-128"/>
                <a:cs typeface="MS PGothic" charset="0"/>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28</a:t>
            </a:fld>
            <a:endParaRPr lang="en-US"/>
          </a:p>
        </p:txBody>
      </p:sp>
    </p:spTree>
    <p:extLst>
      <p:ext uri="{BB962C8B-B14F-4D97-AF65-F5344CB8AC3E}">
        <p14:creationId xmlns:p14="http://schemas.microsoft.com/office/powerpoint/2010/main" val="1688100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Quand les personnes</a:t>
            </a:r>
            <a:r>
              <a:rPr lang="fr" sz="1200" b="1" i="0" u="sng" strike="noStrike" kern="1200" cap="none" spc="0" normalizeH="0" noProof="0">
                <a:ln>
                  <a:noFill/>
                </a:ln>
                <a:effectLst/>
                <a:uLnTx/>
                <a:uFillTx/>
                <a:latin typeface="+mn-lt"/>
                <a:ea typeface="MS PGothic" charset="0"/>
              </a:rPr>
              <a:t> de diverses OSIEGCS rencontrent-elles des difficultés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Les personnes de diverses OSIEGCS se heurtent à des difficultés</a:t>
            </a:r>
            <a:r>
              <a:rPr lang="fr" sz="1200" b="1" i="0" u="none" strike="noStrike" kern="1200" cap="none" spc="0" normalizeH="0" noProof="0">
                <a:ln>
                  <a:noFill/>
                </a:ln>
                <a:effectLst/>
                <a:uLnTx/>
                <a:uFillTx/>
                <a:latin typeface="+mn-lt"/>
                <a:ea typeface="MS PGothic" charset="-128"/>
                <a:cs typeface="Calibri" charset="0"/>
              </a:rPr>
              <a:t> tout au long </a:t>
            </a:r>
            <a:r>
              <a:rPr lang="fr" sz="1200" b="0" i="0" u="none" strike="noStrike" kern="1200" cap="none" spc="0" normalizeH="0" noProof="0">
                <a:ln>
                  <a:noFill/>
                </a:ln>
                <a:effectLst/>
                <a:uLnTx/>
                <a:uFillTx/>
                <a:latin typeface="+mn-lt"/>
                <a:ea typeface="MS PGothic" charset="-128"/>
                <a:cs typeface="Calibri" charset="0"/>
              </a:rPr>
              <a:t>de leur parcours migratoire, à toutes les étapes d’une situation d’urgence et lors des phases postérieures, ainsi que pendant tout le cycle de déplacement. </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Des difficultés</a:t>
            </a:r>
            <a:r>
              <a:rPr lang="fr" sz="1200" b="0" i="0" u="none" strike="noStrike" kern="0" cap="none" spc="0" normalizeH="0" noProof="0">
                <a:ln>
                  <a:noFill/>
                </a:ln>
                <a:effectLst/>
                <a:uLnTx/>
                <a:uFillTx/>
                <a:latin typeface="+mn-lt"/>
                <a:ea typeface="MS PGothic" charset="-128"/>
                <a:cs typeface="Calibri" charset="0"/>
              </a:rPr>
              <a:t> </a:t>
            </a:r>
            <a:r>
              <a:rPr lang="fr" sz="1200" b="1" i="0" u="none" strike="noStrike" kern="0" cap="none" spc="0" normalizeH="0" noProof="0">
                <a:ln>
                  <a:noFill/>
                </a:ln>
                <a:effectLst/>
                <a:uLnTx/>
                <a:uFillTx/>
                <a:latin typeface="+mn-lt"/>
                <a:ea typeface="MS PGothic" charset="-128"/>
                <a:cs typeface="Calibri" charset="0"/>
              </a:rPr>
              <a:t>peuvent également survenir à toutes les étapes</a:t>
            </a:r>
            <a:r>
              <a:rPr lang="fr" sz="1200" b="0" i="0" u="none" strike="noStrike" kern="0" cap="none" spc="0" normalizeH="0" noProof="0">
                <a:ln>
                  <a:noFill/>
                </a:ln>
                <a:effectLst/>
                <a:uLnTx/>
                <a:uFillTx/>
                <a:latin typeface="+mn-lt"/>
                <a:ea typeface="MS PGothic" charset="-128"/>
                <a:cs typeface="Calibri" charset="0"/>
              </a:rPr>
              <a:t> de la dispense d’une aide et de protection, y compris au cours de l’enregistrement, de l’assistance, dans le cadre de services assurés par la communauté ou de solutions durables.</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0" cap="none" spc="0" normalizeH="0" baseline="0" noProof="0">
              <a:ln>
                <a:noFill/>
              </a:ln>
              <a:effectLst/>
              <a:uLnTx/>
              <a:uFillTx/>
              <a:latin typeface="+mn-lt"/>
              <a:ea typeface="MS PGothic" charset="-128"/>
              <a:cs typeface="Calibri"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0" cap="none" spc="0" normalizeH="0" noProof="0">
                <a:ln>
                  <a:noFill/>
                </a:ln>
                <a:effectLst/>
                <a:uLnTx/>
                <a:uFillTx/>
                <a:latin typeface="+mn-lt"/>
                <a:ea typeface="MS PGothic" charset="-128"/>
                <a:cs typeface="Calibri" charset="0"/>
              </a:rPr>
              <a:t>En situation de </a:t>
            </a:r>
            <a:r>
              <a:rPr lang="fr" sz="1200" b="1" i="0" u="none" strike="noStrike" kern="0" cap="none" spc="0" normalizeH="0" noProof="0">
                <a:ln>
                  <a:noFill/>
                </a:ln>
                <a:effectLst/>
                <a:uLnTx/>
                <a:uFillTx/>
                <a:latin typeface="+mn-lt"/>
                <a:ea typeface="MS PGothic" charset="-128"/>
                <a:cs typeface="Calibri" charset="0"/>
              </a:rPr>
              <a:t>crise</a:t>
            </a:r>
            <a:r>
              <a:rPr lang="fr" sz="1200" b="0" i="0" u="none" strike="noStrike" kern="0" cap="none" spc="0" normalizeH="0" noProof="0">
                <a:ln>
                  <a:noFill/>
                </a:ln>
                <a:effectLst/>
                <a:uLnTx/>
                <a:uFillTx/>
                <a:latin typeface="+mn-lt"/>
                <a:ea typeface="MS PGothic" charset="-128"/>
                <a:cs typeface="Calibri" charset="0"/>
              </a:rPr>
              <a:t>, les personnes de diverses OSIEGCS peuvent être confrontées à des difficultés comparables, voire </a:t>
            </a:r>
            <a:r>
              <a:rPr lang="fr" sz="1200" b="1" i="0" u="none" strike="noStrike" kern="0" cap="none" spc="0" normalizeH="0" noProof="0">
                <a:ln>
                  <a:noFill/>
                </a:ln>
                <a:effectLst/>
                <a:uLnTx/>
                <a:uFillTx/>
                <a:latin typeface="+mn-lt"/>
                <a:ea typeface="MS PGothic" charset="-128"/>
                <a:cs typeface="Calibri" charset="0"/>
              </a:rPr>
              <a:t>pires</a:t>
            </a:r>
            <a:r>
              <a:rPr lang="fr" sz="1200" b="0" i="0" u="none" strike="noStrike" kern="0" cap="none" spc="0" normalizeH="0" noProof="0">
                <a:ln>
                  <a:noFill/>
                </a:ln>
                <a:effectLst/>
                <a:uLnTx/>
                <a:uFillTx/>
                <a:latin typeface="+mn-lt"/>
                <a:ea typeface="MS PGothic" charset="-128"/>
                <a:cs typeface="Calibri" charset="0"/>
              </a:rPr>
              <a:t>, après la première phase de la situation d’urgence ; elles s’exposent par ailleurs à des préjudices durant toute la phase qui suit la situation d’urgence. Cela rend la situation des personnes de diverses OSIEGCS singulière en situation de crise, car leurs mécanismes normaux d’adaptation sont interrompus. Ces difficultés peuvent persister tout au long de la phase postérieure à la situation d’urgence qui, notamment en cas de déplacement forcé, peut durer des années, voire des décennies.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lang="fr" sz="1200" b="0" i="1" u="none" strike="noStrike" kern="1200" cap="none" spc="0" normalizeH="0" noProof="0">
                <a:ln>
                  <a:noFill/>
                </a:ln>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2 minutes. </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D407F81B-36B5-444D-AEE1-F4A3ED434F53}" type="slidenum">
              <a:rPr lang="en-US" altLang="en-US" sz="1200">
                <a:latin typeface="Calibri Regular"/>
              </a:rPr>
              <a:pPr rtl="0"/>
              <a:t>29</a:t>
            </a:fld>
            <a:endParaRPr lang="en-US" altLang="en-US" sz="1200">
              <a:latin typeface="Calibri Regular"/>
            </a:endParaRPr>
          </a:p>
        </p:txBody>
      </p:sp>
    </p:spTree>
    <p:extLst>
      <p:ext uri="{BB962C8B-B14F-4D97-AF65-F5344CB8AC3E}">
        <p14:creationId xmlns:p14="http://schemas.microsoft.com/office/powerpoint/2010/main" val="170610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6322" name="Notes Placeholder 2"/>
          <p:cNvSpPr>
            <a:spLocks noGrp="1"/>
          </p:cNvSpPr>
          <p:nvPr>
            <p:ph type="body" idx="1"/>
          </p:nvPr>
        </p:nvSpPr>
        <p:spPr bwMode="auto">
          <a:xfrm>
            <a:off x="685800" y="4035971"/>
            <a:ext cx="5523614" cy="46492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Modules 10 à 12 : Protection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Bienvenue dans</a:t>
            </a:r>
            <a:r>
              <a:rPr lang="fr" sz="1200" b="1" i="0" u="none" strike="noStrike" kern="1200" cap="none" spc="0" normalizeH="0" noProof="0">
                <a:ln>
                  <a:noFill/>
                </a:ln>
                <a:solidFill>
                  <a:prstClr val="black"/>
                </a:solidFill>
                <a:effectLst/>
                <a:uLnTx/>
                <a:uFillTx/>
                <a:latin typeface="+mn-lt"/>
                <a:ea typeface="MS PGothic" charset="-128"/>
              </a:rPr>
              <a:t> les modules 10 et 12</a:t>
            </a:r>
            <a:r>
              <a:rPr lang="fr" sz="1200" b="0" i="0" u="none" strike="noStrike" kern="1200" cap="none" spc="0" normalizeH="0" noProof="0">
                <a:ln>
                  <a:noFill/>
                </a:ln>
                <a:solidFill>
                  <a:prstClr val="black"/>
                </a:solidFill>
                <a:effectLst/>
                <a:uLnTx/>
                <a:uFillTx/>
                <a:latin typeface="+mn-lt"/>
                <a:ea typeface="MS PGothic" charset="-128"/>
              </a:rPr>
              <a:t> </a:t>
            </a:r>
            <a:r>
              <a:rPr lang="fr" sz="1200" b="0" i="1" u="none" strike="noStrike" kern="1200" cap="none" spc="0" normalizeH="0" noProof="0">
                <a:ln>
                  <a:noFill/>
                </a:ln>
                <a:solidFill>
                  <a:prstClr val="black"/>
                </a:solidFill>
                <a:effectLst/>
                <a:uLnTx/>
                <a:uFillTx/>
                <a:latin typeface="+mn-lt"/>
                <a:ea typeface="MS PGothic" charset="-128"/>
              </a:rPr>
              <a:t>de la formation intitulée :</a:t>
            </a:r>
            <a:r>
              <a:rPr lang="fr" sz="1200" b="0" i="0" u="none" strike="noStrike" kern="1200" cap="none" spc="0" normalizeH="0" noProof="0">
                <a:ln>
                  <a:noFill/>
                </a:ln>
                <a:solidFill>
                  <a:prstClr val="black"/>
                </a:solidFill>
                <a:effectLst/>
                <a:uLnTx/>
                <a:uFillTx/>
                <a:latin typeface="+mn-lt"/>
                <a:ea typeface="MS PGothic" charset="-128"/>
              </a:rPr>
              <a:t> Orientation sexuelle, identité de genre, expression de genre et caractéristiques de sexe (OSIEGCS) en situation de déplacement forcé et de migration.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Dans le </a:t>
            </a:r>
            <a:r>
              <a:rPr lang="fr" sz="1200" b="1" i="0" u="none" strike="noStrike" kern="1200" cap="none" spc="0" normalizeH="0" noProof="0">
                <a:ln>
                  <a:noFill/>
                </a:ln>
                <a:solidFill>
                  <a:prstClr val="black"/>
                </a:solidFill>
                <a:effectLst/>
                <a:uLnTx/>
                <a:uFillTx/>
                <a:latin typeface="+mn-lt"/>
                <a:ea typeface="MS PGothic" charset="-128"/>
              </a:rPr>
              <a:t>module 10</a:t>
            </a:r>
            <a:r>
              <a:rPr lang="fr" sz="1200" b="0" i="0" u="none" strike="noStrike" kern="1200" cap="none" spc="0" normalizeH="0" noProof="0">
                <a:ln>
                  <a:noFill/>
                </a:ln>
                <a:solidFill>
                  <a:prstClr val="black"/>
                </a:solidFill>
                <a:effectLst/>
                <a:uLnTx/>
                <a:uFillTx/>
                <a:latin typeface="+mn-lt"/>
                <a:ea typeface="MS PGothic" charset="-128"/>
              </a:rPr>
              <a:t>, nous étudierons de manière approfondie plusieurs enjeux principaux et risques auxquels font face les personnes de diverses OSIEGCS, les obstacles qui les empêchent de bénéficier d’une assistance inclusive en matière de protection, et les solutions et catalyseurs à même de résoudre ces problèmes.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Dans le </a:t>
            </a:r>
            <a:r>
              <a:rPr lang="fr" sz="1200" b="1" i="0" u="none" strike="noStrike" kern="1200" cap="none" spc="0" normalizeH="0" noProof="0">
                <a:ln>
                  <a:noFill/>
                </a:ln>
                <a:solidFill>
                  <a:prstClr val="black"/>
                </a:solidFill>
                <a:effectLst/>
                <a:uLnTx/>
                <a:uFillTx/>
                <a:latin typeface="+mn-lt"/>
                <a:ea typeface="MS PGothic" charset="-128"/>
              </a:rPr>
              <a:t>module 11</a:t>
            </a:r>
            <a:r>
              <a:rPr lang="fr" sz="1200" b="0" i="0" u="none" strike="noStrike" kern="1200" cap="none" spc="0" normalizeH="0" noProof="0">
                <a:ln>
                  <a:noFill/>
                </a:ln>
                <a:solidFill>
                  <a:prstClr val="black"/>
                </a:solidFill>
                <a:effectLst/>
                <a:uLnTx/>
                <a:uFillTx/>
                <a:latin typeface="+mn-lt"/>
                <a:ea typeface="MS PGothic" charset="-128"/>
              </a:rPr>
              <a:t>, nous examinerons les différents outils qui pourraient être employés pour évaluer les besoins en matière de protection.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Dans le </a:t>
            </a:r>
            <a:r>
              <a:rPr lang="fr" sz="1200" b="1" i="0" u="none" strike="noStrike" kern="1200" cap="none" spc="0" normalizeH="0" noProof="0">
                <a:ln>
                  <a:noFill/>
                </a:ln>
                <a:solidFill>
                  <a:prstClr val="black"/>
                </a:solidFill>
                <a:effectLst/>
                <a:uLnTx/>
                <a:uFillTx/>
                <a:latin typeface="+mn-lt"/>
                <a:ea typeface="MS PGothic" charset="-128"/>
              </a:rPr>
              <a:t>module 12</a:t>
            </a:r>
            <a:r>
              <a:rPr lang="fr" sz="1200" b="0" i="0" u="none" strike="noStrike" kern="1200" cap="none" spc="0" normalizeH="0" noProof="0">
                <a:ln>
                  <a:noFill/>
                </a:ln>
                <a:solidFill>
                  <a:prstClr val="black"/>
                </a:solidFill>
                <a:effectLst/>
                <a:uLnTx/>
                <a:uFillTx/>
                <a:latin typeface="+mn-lt"/>
                <a:ea typeface="MS PGothic" charset="-128"/>
              </a:rPr>
              <a:t>, nous nous intéresserons à trois solutions potentielles : l’intégration locale, l’aide au retour volontaire et la réinstallation.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Gros plan sur les pieds de sept personnes formant un cercle rapproché autour d’un nœud fait avec un ruban aux couleurs de l’arc-en-ciel.]</a:t>
            </a: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21DF0CE5-E859-E94C-91DE-BAAC1A5918CB}" type="slidenum">
              <a:rPr lang="en-US" altLang="en-US" sz="1200">
                <a:latin typeface="Calibri Regular"/>
              </a:rPr>
              <a:pPr rtl="0"/>
              <a:t>3</a:t>
            </a:fld>
            <a:endParaRPr lang="en-US" altLang="en-US" sz="1200">
              <a:latin typeface="Calibri Regular"/>
            </a:endParaRPr>
          </a:p>
        </p:txBody>
      </p:sp>
    </p:spTree>
    <p:extLst>
      <p:ext uri="{BB962C8B-B14F-4D97-AF65-F5344CB8AC3E}">
        <p14:creationId xmlns:p14="http://schemas.microsoft.com/office/powerpoint/2010/main" val="445050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Où les risques surviennent-ils</a:t>
            </a:r>
            <a:r>
              <a:rPr lang="fr" sz="1200" b="1" i="0" u="sng" strike="noStrike" kern="1200" cap="none" spc="0" normalizeH="0" noProof="0">
                <a:ln>
                  <a:noFill/>
                </a:ln>
                <a:effectLst/>
                <a:uLnTx/>
                <a:uFillTx/>
                <a:latin typeface="+mn-lt"/>
                <a:ea typeface="MS PGothic" charset="0"/>
              </a:rPr>
              <a:t> pour les personnes de diverses OSIEGCS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pitchFamily="34" charset="-128"/>
                <a:cs typeface="MS PGothic" charset="0"/>
              </a:rPr>
              <a:t>À présent</a:t>
            </a:r>
            <a:r>
              <a:rPr lang="fr" sz="1200" b="0" i="0" u="none" strike="noStrike" kern="1200" cap="none" spc="0" normalizeH="0" noProof="0">
                <a:ln>
                  <a:noFill/>
                </a:ln>
                <a:effectLst/>
                <a:uLnTx/>
                <a:uFillTx/>
                <a:latin typeface="+mn-lt"/>
                <a:ea typeface="MS PGothic" charset="-128"/>
              </a:rPr>
              <a:t> intéressons-nous aux </a:t>
            </a:r>
            <a:r>
              <a:rPr lang="fr" sz="1200" b="1" i="0" u="none" strike="noStrike" kern="1200" cap="none" spc="0" normalizeH="0" noProof="0">
                <a:ln>
                  <a:noFill/>
                </a:ln>
                <a:effectLst/>
                <a:uLnTx/>
                <a:uFillTx/>
                <a:latin typeface="+mn-lt"/>
                <a:ea typeface="MS PGothic" charset="-128"/>
              </a:rPr>
              <a:t>risques</a:t>
            </a:r>
            <a:r>
              <a:rPr lang="fr" sz="1200" b="0" i="0" u="none" strike="noStrike" kern="1200" cap="none" spc="0" normalizeH="0" noProof="0">
                <a:ln>
                  <a:noFill/>
                </a:ln>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pitchFamily="34" charset="-128"/>
              </a:rPr>
              <a:t>Identifier les</a:t>
            </a:r>
            <a:r>
              <a:rPr lang="fr" sz="1200" b="0" i="0" u="none" strike="noStrike" kern="1200" cap="none" spc="0" normalizeH="0" noProof="0">
                <a:ln>
                  <a:noFill/>
                </a:ln>
                <a:effectLst/>
                <a:uLnTx/>
                <a:uFillTx/>
                <a:latin typeface="+mn-lt"/>
                <a:ea typeface="MS PGothic" pitchFamily="34" charset="-128"/>
                <a:cs typeface="MS PGothic" charset="0"/>
              </a:rPr>
              <a:t> </a:t>
            </a:r>
            <a:r>
              <a:rPr lang="fr" sz="1200" b="1" i="0" u="none" strike="noStrike" kern="1200" cap="none" spc="0" normalizeH="0" noProof="0">
                <a:ln>
                  <a:noFill/>
                </a:ln>
                <a:effectLst/>
                <a:uLnTx/>
                <a:uFillTx/>
                <a:latin typeface="+mn-lt"/>
                <a:ea typeface="MS PGothic" pitchFamily="34" charset="-128"/>
                <a:cs typeface="MS PGothic" charset="0"/>
              </a:rPr>
              <a:t>risques </a:t>
            </a:r>
            <a:r>
              <a:rPr lang="fr" sz="1200" b="0" i="0" u="none" strike="noStrike" kern="1200" cap="none" spc="0" normalizeH="0" noProof="0">
                <a:ln>
                  <a:noFill/>
                </a:ln>
                <a:effectLst/>
                <a:uLnTx/>
                <a:uFillTx/>
                <a:latin typeface="+mn-lt"/>
                <a:ea typeface="MS PGothic" charset="-128"/>
              </a:rPr>
              <a:t>pour les personnes</a:t>
            </a:r>
            <a:r>
              <a:rPr lang="fr" sz="1200" b="0" i="0" u="none" strike="noStrike" kern="1200" cap="none" spc="0" normalizeH="0" noProof="0">
                <a:ln>
                  <a:noFill/>
                </a:ln>
                <a:effectLst/>
                <a:uLnTx/>
                <a:uFillTx/>
                <a:latin typeface="+mn-lt"/>
                <a:ea typeface="MS PGothic" pitchFamily="34" charset="-128"/>
                <a:cs typeface="MS PGothic" charset="0"/>
              </a:rPr>
              <a:t> </a:t>
            </a:r>
            <a:r>
              <a:rPr lang="fr" sz="1200" b="0" i="0" u="none" strike="noStrike" kern="1200" cap="none" spc="0" normalizeH="0" noProof="0">
                <a:ln>
                  <a:noFill/>
                </a:ln>
                <a:effectLst/>
                <a:uLnTx/>
                <a:uFillTx/>
                <a:latin typeface="+mn-lt"/>
                <a:ea typeface="MS PGothic" charset="-128"/>
              </a:rPr>
              <a:t>en situation de migration, de déplacement</a:t>
            </a:r>
            <a:r>
              <a:rPr lang="fr" sz="1200" b="0" i="0" u="none" strike="noStrike" kern="1200" cap="none" spc="0" normalizeH="0" noProof="0">
                <a:ln>
                  <a:noFill/>
                </a:ln>
                <a:effectLst/>
                <a:uLnTx/>
                <a:uFillTx/>
                <a:latin typeface="+mn-lt"/>
                <a:ea typeface="MS PGothic" pitchFamily="34" charset="-128"/>
                <a:cs typeface="MS PGothic" charset="0"/>
              </a:rPr>
              <a:t> forcé et de crise, et déterminer la manière dont nous pourrions les atténuer, est l’une des clés de l’amélioration de la protection des migrants.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0" u="none" strike="noStrike" kern="1200" cap="none" spc="0" normalizeH="0" noProof="0">
                <a:ln>
                  <a:noFill/>
                </a:ln>
                <a:effectLst/>
                <a:uLnTx/>
                <a:uFillTx/>
                <a:latin typeface="+mn-lt"/>
                <a:ea typeface="MS PGothic" charset="-128"/>
              </a:rPr>
              <a:t>Qu’est-ce qu’un</a:t>
            </a:r>
            <a:r>
              <a:rPr lang="fr" sz="1200" b="0" i="0" u="none" strike="noStrike" kern="1200" cap="none" spc="0" normalizeH="0" noProof="0">
                <a:ln>
                  <a:noFill/>
                </a:ln>
                <a:effectLst/>
                <a:uLnTx/>
                <a:uFillTx/>
                <a:latin typeface="+mn-lt"/>
                <a:ea typeface="MS PGothic" charset="-128"/>
              </a:rPr>
              <a:t> </a:t>
            </a:r>
            <a:r>
              <a:rPr lang="fr" sz="1200" b="1" i="0" u="none" strike="noStrike" kern="1200" cap="none" spc="0" normalizeH="0" noProof="0">
                <a:ln>
                  <a:noFill/>
                </a:ln>
                <a:effectLst/>
                <a:uLnTx/>
                <a:uFillTx/>
                <a:latin typeface="+mn-lt"/>
                <a:ea typeface="MS PGothic" charset="-128"/>
              </a:rPr>
              <a:t>risque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a:ln>
                  <a:noFill/>
                </a:ln>
                <a:effectLst/>
                <a:uLnTx/>
                <a:uFillTx/>
                <a:latin typeface="+mn-lt"/>
                <a:ea typeface="MS PGothic" charset="-128"/>
              </a:rPr>
              <a:t>Accordez aux apprenant(e)s un instant pour répondre, puis faites défiler la diapositive pour poursuivre la présentation. </a:t>
            </a: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Un risque s’entend comme toute situation pouvant représenter pour les personnes une exposition potentielle à des formes de harcèlement, d’abus ou de violence du fait de la </a:t>
            </a:r>
            <a:r>
              <a:rPr lang="fr" sz="1200" b="1" i="0" u="none" strike="noStrike" kern="1200" cap="none" spc="0" normalizeH="0" noProof="0">
                <a:ln>
                  <a:noFill/>
                </a:ln>
                <a:effectLst/>
                <a:uLnTx/>
                <a:uFillTx/>
                <a:latin typeface="+mn-lt"/>
                <a:ea typeface="MS PGothic" charset="-128"/>
              </a:rPr>
              <a:t>visibilité</a:t>
            </a:r>
            <a:r>
              <a:rPr lang="fr" sz="1200" b="0" i="0" u="none" strike="noStrike" kern="1200" cap="none" spc="0" normalizeH="0" noProof="0">
                <a:ln>
                  <a:noFill/>
                </a:ln>
                <a:effectLst/>
                <a:uLnTx/>
                <a:uFillTx/>
                <a:latin typeface="+mn-lt"/>
                <a:ea typeface="MS PGothic" charset="-128"/>
              </a:rPr>
              <a:t>, sous quelque manifestation que ce soit, de leurs OSIEGCS diverses.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Tx/>
              <a:buNone/>
              <a:tabLst/>
              <a:defRPr/>
            </a:pPr>
            <a:r>
              <a:rPr lang="fr" sz="1200" b="0" i="1" u="none" strike="noStrike" kern="1200" cap="none" spc="0" normalizeH="0" noProof="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5 minutes pour les diapositives relatives à la question « Où les risques surviennent-ils pour les personnes de diverses OSIEGCS ? ». </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D407F81B-36B5-444D-AEE1-F4A3ED434F53}" type="slidenum">
              <a:rPr lang="en-US" altLang="en-US" sz="1200">
                <a:latin typeface="Calibri Regular"/>
              </a:rPr>
              <a:pPr rtl="0"/>
              <a:t>30</a:t>
            </a:fld>
            <a:endParaRPr lang="en-US" altLang="en-US" sz="1200">
              <a:latin typeface="Calibri Regular"/>
            </a:endParaRPr>
          </a:p>
        </p:txBody>
      </p:sp>
    </p:spTree>
    <p:extLst>
      <p:ext uri="{BB962C8B-B14F-4D97-AF65-F5344CB8AC3E}">
        <p14:creationId xmlns:p14="http://schemas.microsoft.com/office/powerpoint/2010/main" val="1220311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solidFill>
                  <a:schemeClr val="tx1"/>
                </a:solidFill>
                <a:effectLst/>
                <a:uLnTx/>
                <a:uFillTx/>
                <a:latin typeface="+mn-lt"/>
                <a:ea typeface="MS PGothic" charset="-128"/>
              </a:rPr>
              <a:t>Où les risques surviennent-ils</a:t>
            </a:r>
            <a:r>
              <a:rPr lang="fr" sz="1200" b="1" i="0" u="sng" strike="noStrike" kern="1200" cap="none" spc="0" normalizeH="0" noProof="0">
                <a:ln>
                  <a:noFill/>
                </a:ln>
                <a:solidFill>
                  <a:schemeClr val="tx1"/>
                </a:solidFill>
                <a:effectLst/>
                <a:uLnTx/>
                <a:uFillTx/>
                <a:latin typeface="+mn-lt"/>
                <a:ea typeface="MS PGothic" charset="0"/>
              </a:rPr>
              <a:t> pour les personnes de diverses OSIEGCS ?</a:t>
            </a:r>
            <a:r>
              <a:rPr lang="fr" sz="1200" b="1" i="0" u="sng" strike="noStrike" kern="1200" cap="none" spc="0" normalizeH="0" noProof="0">
                <a:ln>
                  <a:noFill/>
                </a:ln>
                <a:solidFill>
                  <a:schemeClr val="tx1"/>
                </a:solidFill>
                <a:effectLst/>
                <a:uLnTx/>
                <a:uFillTx/>
                <a:latin typeface="+mn-lt"/>
                <a:ea typeface="MS PGothic" charset="-128"/>
              </a:rPr>
              <a:t> </a:t>
            </a:r>
            <a:r>
              <a:rPr lang="fr" sz="1200" b="1" i="0" u="sng" strike="noStrike" kern="1200" cap="none" spc="0" normalizeH="0" noProof="0">
                <a:ln>
                  <a:noFill/>
                </a:ln>
                <a:solidFill>
                  <a:prstClr val="black"/>
                </a:solidFill>
                <a:effectLst/>
                <a:uLnTx/>
                <a:uFillTx/>
                <a:latin typeface="+mn-lt"/>
                <a:ea typeface="MS PGothic" charset="-128"/>
              </a:rPr>
              <a:t>(suite)</a:t>
            </a:r>
          </a:p>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solidFill>
                  <a:schemeClr val="tx1"/>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schemeClr val="tx1"/>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solidFill>
                  <a:schemeClr val="tx1"/>
                </a:solidFill>
                <a:effectLst/>
                <a:uLnTx/>
                <a:uFillTx/>
                <a:latin typeface="+mn-lt"/>
                <a:ea typeface="MS PGothic" charset="-128"/>
              </a:rPr>
              <a:t>Il sont </a:t>
            </a:r>
            <a:r>
              <a:rPr lang="fr" sz="1200" b="1" i="0" u="none" strike="noStrike" kern="1200" cap="none" spc="0" normalizeH="0" noProof="0">
                <a:ln>
                  <a:noFill/>
                </a:ln>
                <a:solidFill>
                  <a:schemeClr val="tx1"/>
                </a:solidFill>
                <a:effectLst/>
                <a:uLnTx/>
                <a:uFillTx/>
                <a:latin typeface="+mn-lt"/>
                <a:ea typeface="MS PGothic" charset="-128"/>
              </a:rPr>
              <a:t>nombreux </a:t>
            </a:r>
            <a:r>
              <a:rPr lang="fr" sz="1200" b="0" i="0" u="none" strike="noStrike" kern="1200" cap="none" spc="0" normalizeH="0" noProof="0">
                <a:ln>
                  <a:noFill/>
                </a:ln>
                <a:solidFill>
                  <a:schemeClr val="tx1"/>
                </a:solidFill>
                <a:effectLst/>
                <a:uLnTx/>
                <a:uFillTx/>
                <a:latin typeface="+mn-lt"/>
                <a:ea typeface="MS PGothic" charset="-128"/>
              </a:rPr>
              <a:t>pour les personnes de diverses OSIEGCS </a:t>
            </a:r>
            <a:r>
              <a:rPr lang="fr" sz="1200" b="0" i="0" u="none" strike="noStrike" kern="1200" cap="none" spc="0" normalizeH="0" noProof="0">
                <a:ln>
                  <a:noFill/>
                </a:ln>
                <a:solidFill>
                  <a:schemeClr val="tx1"/>
                </a:solidFill>
                <a:effectLst/>
                <a:uLnTx/>
                <a:uFillTx/>
                <a:latin typeface="+mn-lt"/>
                <a:ea typeface="MS PGothic" pitchFamily="34" charset="-128"/>
                <a:cs typeface="MS PGothic" charset="0"/>
              </a:rPr>
              <a:t>en situation de migration, de </a:t>
            </a:r>
            <a:r>
              <a:rPr lang="fr" sz="1200" b="0" i="0" u="none" strike="noStrike" kern="1200" cap="none" spc="0" normalizeH="0" noProof="0">
                <a:ln>
                  <a:noFill/>
                </a:ln>
                <a:solidFill>
                  <a:schemeClr val="tx1"/>
                </a:solidFill>
                <a:effectLst/>
                <a:uLnTx/>
                <a:uFillTx/>
                <a:latin typeface="+mn-lt"/>
                <a:ea typeface="MS PGothic" charset="-128"/>
              </a:rPr>
              <a:t>déplacement forcé et de crise, </a:t>
            </a:r>
            <a:r>
              <a:rPr lang="fr" sz="1200" b="0" i="0" u="none" strike="noStrike" kern="1200" cap="none" spc="0" normalizeH="0" noProof="0">
                <a:ln>
                  <a:noFill/>
                </a:ln>
                <a:solidFill>
                  <a:schemeClr val="tx1"/>
                </a:solidFill>
                <a:effectLst/>
                <a:uLnTx/>
                <a:uFillTx/>
                <a:latin typeface="+mn-lt"/>
                <a:ea typeface="MS PGothic" pitchFamily="34" charset="-128"/>
                <a:cs typeface="MS PGothic" charset="0"/>
              </a:rPr>
              <a:t>aussi bien dans nos locaux qu’en dehors.</a:t>
            </a:r>
            <a:r>
              <a:rPr lang="fr" sz="1200" b="0" i="0" u="none" strike="noStrike" kern="1200" cap="none" spc="0" normalizeH="0" noProof="0">
                <a:ln>
                  <a:noFill/>
                </a:ln>
                <a:solidFill>
                  <a:schemeClr val="tx1"/>
                </a:solidFill>
                <a:effectLst/>
                <a:uLnTx/>
                <a:uFillTx/>
                <a:latin typeface="+mn-lt"/>
                <a:ea typeface="MS PGothic" charset="-128"/>
              </a:rPr>
              <a:t> Quels sont-ils ? Il peut s’agir de lieux physiques ou d’espaces au sens plus large.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a:ln>
                  <a:noFill/>
                </a:ln>
                <a:solidFill>
                  <a:schemeClr val="tx1"/>
                </a:solidFill>
                <a:effectLst/>
                <a:uLnTx/>
                <a:uFillTx/>
                <a:latin typeface="+mn-lt"/>
                <a:ea typeface="MS PGothic" charset="-128"/>
              </a:rPr>
              <a:t>Prenez un instant pour laisser répondre les apprenant(e)s. </a:t>
            </a:r>
            <a:endParaRPr kumimoji="0" lang="en-US" altLang="en-US" sz="1200" b="0" i="0" u="none" strike="noStrike" kern="1200" cap="none" spc="0" normalizeH="0" baseline="0" noProof="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schemeClr val="tx1"/>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Tx/>
              <a:buNone/>
              <a:tabLst/>
              <a:defRPr/>
            </a:pPr>
            <a:r>
              <a:rPr lang="fr" sz="1200" b="0" i="1" u="none" strike="noStrike" kern="1200" cap="none" spc="0" normalizeH="0" noProof="0">
                <a:ln>
                  <a:noFill/>
                </a:ln>
                <a:solidFill>
                  <a:schemeClr val="tx1"/>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solidFill>
                  <a:schemeClr val="tx1"/>
                </a:solidFill>
                <a:effectLst/>
                <a:uLnTx/>
                <a:uFillTx/>
                <a:latin typeface="+mn-lt"/>
                <a:ea typeface="MS PGothic" charset="-128"/>
              </a:rPr>
              <a:t>Durée : </a:t>
            </a:r>
            <a:r>
              <a:rPr lang="fr" sz="1200" b="0" i="1" u="none" strike="noStrike" kern="1200" cap="none" spc="0" normalizeH="0" noProof="0">
                <a:ln>
                  <a:noFill/>
                </a:ln>
                <a:solidFill>
                  <a:schemeClr val="tx1"/>
                </a:solidFill>
                <a:effectLst/>
                <a:uLnTx/>
                <a:uFillTx/>
                <a:latin typeface="+mn-lt"/>
                <a:ea typeface="MS PGothic" charset="-128"/>
              </a:rPr>
              <a:t>5 minutes pour les diapositives relatives à la question « Où les risques surviennent-ils pour les personnes de diverses OSIEGCS ?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300"/>
              </a:spcBef>
              <a:spcAft>
                <a:spcPct val="0"/>
              </a:spcAft>
              <a:buClrTx/>
              <a:buSzTx/>
              <a:buFontTx/>
              <a:buNone/>
              <a:tabLst/>
              <a:defRPr/>
            </a:pPr>
            <a:r>
              <a:rPr lang="fr" sz="1200" b="0" i="1" kern="1200">
                <a:solidFill>
                  <a:schemeClr val="tx1"/>
                </a:solidFill>
                <a:effectLst/>
                <a:latin typeface="+mn-lt"/>
                <a:ea typeface="+mn-ea"/>
                <a:cs typeface="+mn-cs"/>
              </a:rPr>
              <a:t>[Description de l’image :</a:t>
            </a:r>
            <a:r>
              <a:rPr lang="fr" sz="1200" b="0" i="1" u="none" strike="noStrike" kern="1200" cap="none" spc="0" normalizeH="0" noProof="0">
                <a:ln>
                  <a:noFill/>
                </a:ln>
                <a:solidFill>
                  <a:prstClr val="black"/>
                </a:solidFill>
                <a:effectLst/>
                <a:uLnTx/>
                <a:uFillTx/>
                <a:latin typeface="+mn-lt"/>
                <a:ea typeface="MS PGothic" charset="-128"/>
              </a:rPr>
              <a:t> une série d’images représentant des risques. On y voit : un agent de sécurité ; des sacs de couchage sur des lits superposés dans un abri ; un agent à un point de contrôle dans un aéroport ; un long couloir garni de casiers ; une chambre médicale avec une table et un équipement médical.]</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D407F81B-36B5-444D-AEE1-F4A3ED434F53}" type="slidenum">
              <a:rPr lang="en-US" altLang="en-US" sz="1200">
                <a:latin typeface="Calibri Regular"/>
              </a:rPr>
              <a:pPr rtl="0"/>
              <a:t>31</a:t>
            </a:fld>
            <a:endParaRPr lang="en-US" altLang="en-US" sz="1200">
              <a:latin typeface="Calibri Regular"/>
            </a:endParaRPr>
          </a:p>
        </p:txBody>
      </p:sp>
    </p:spTree>
    <p:extLst>
      <p:ext uri="{BB962C8B-B14F-4D97-AF65-F5344CB8AC3E}">
        <p14:creationId xmlns:p14="http://schemas.microsoft.com/office/powerpoint/2010/main" val="1524318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1"/>
            <a:ext cx="5486400" cy="4530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solidFill>
                  <a:schemeClr val="tx1"/>
                </a:solidFill>
                <a:effectLst/>
                <a:uLnTx/>
                <a:uFillTx/>
                <a:latin typeface="+mn-lt"/>
                <a:ea typeface="MS PGothic" charset="-128"/>
              </a:rPr>
              <a:t>Où les risques surviennent-ils</a:t>
            </a:r>
            <a:r>
              <a:rPr lang="fr" sz="1200" b="1" i="0" u="sng" strike="noStrike" kern="1200" cap="none" spc="0" normalizeH="0" noProof="0">
                <a:ln>
                  <a:noFill/>
                </a:ln>
                <a:solidFill>
                  <a:schemeClr val="tx1"/>
                </a:solidFill>
                <a:effectLst/>
                <a:uLnTx/>
                <a:uFillTx/>
                <a:latin typeface="+mn-lt"/>
                <a:ea typeface="MS PGothic" charset="0"/>
              </a:rPr>
              <a:t> pour les personnes de diverses OSIEGCS ?</a:t>
            </a:r>
            <a:r>
              <a:rPr lang="fr" sz="1200" b="1" i="0" u="sng" strike="noStrike" kern="1200" cap="none" spc="0" normalizeH="0" noProof="0">
                <a:ln>
                  <a:noFill/>
                </a:ln>
                <a:solidFill>
                  <a:schemeClr val="tx1"/>
                </a:solidFill>
                <a:effectLst/>
                <a:uLnTx/>
                <a:uFillTx/>
                <a:latin typeface="+mn-lt"/>
                <a:ea typeface="MS PGothic" charset="-128"/>
              </a:rPr>
              <a:t> </a:t>
            </a:r>
            <a:r>
              <a:rPr lang="fr" sz="1200" b="1" i="0" u="sng" strike="noStrike" kern="1200" cap="none" spc="0" normalizeH="0" noProof="0">
                <a:ln>
                  <a:noFill/>
                </a:ln>
                <a:solidFill>
                  <a:prstClr val="black"/>
                </a:solidFill>
                <a:effectLst/>
                <a:uLnTx/>
                <a:uFillTx/>
                <a:latin typeface="+mn-lt"/>
                <a:ea typeface="MS PGothic" charset="-128"/>
              </a:rPr>
              <a:t>(suite)</a:t>
            </a: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Les risques </a:t>
            </a:r>
            <a:r>
              <a:rPr lang="fr" sz="1200" b="1" i="0" u="none" strike="noStrike" kern="1200" cap="none" spc="0" normalizeH="0" noProof="0">
                <a:ln>
                  <a:noFill/>
                </a:ln>
                <a:effectLst/>
                <a:uLnTx/>
                <a:uFillTx/>
                <a:latin typeface="+mn-lt"/>
                <a:ea typeface="MS PGothic" charset="-128"/>
              </a:rPr>
              <a:t>se manifestent,</a:t>
            </a:r>
            <a:r>
              <a:rPr lang="fr" sz="1200" b="0" i="0" u="none" strike="noStrike" kern="1200" cap="none" spc="0" normalizeH="0" noProof="0">
                <a:ln>
                  <a:noFill/>
                </a:ln>
                <a:effectLst/>
                <a:uLnTx/>
                <a:uFillTx/>
                <a:latin typeface="+mn-lt"/>
                <a:ea typeface="MS PGothic" charset="-128"/>
              </a:rPr>
              <a:t> de manière non exhaustive, dans les environnements suivants :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Les bureaux de l’immigration et du gouvernement – tout endroit servant d’interface entre les services d’immigration et les pouvoirs publics qui peuvent inspecter les documents officiels, examiner l’apparence corporelle, ou encore contrôler la famille d’une personne.</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Les milieux professionnels – aussi bien formels qu’informels, dans lesquels les employeurs sont en contact avec les personnes et peuvent contrôler leurs documents officiels ou autres caractéristiques.</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Les communautés et les familles – qui peuvent ne pas se montrer bienveillantes envers une personne au motif qu’elle adhère à certaines normes de genre ou qu’elle n’y correspond pas, et la persécuter.</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Les centres de santé ou de conseil – dans lesquels i) les documents ou l’apparence corporelle d’une personne ou de sa famille peuvent être examinés, ou ii) une personne peut se rendre pour demander de l’aide en lien avec ses diverses OSIEGCS.</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Nos bureaux et nos programmes – en particulier lorsqu’ils excluent les personnes de diverses OSIEGCS et que le personnel n’est pas formé.</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Les points d’information et d’enregistrement – </a:t>
            </a:r>
            <a:r>
              <a:rPr lang="fr" sz="1200" b="0" i="0" u="none" strike="noStrike" kern="1200" cap="none" spc="0" normalizeH="0" noProof="0">
                <a:ln>
                  <a:noFill/>
                </a:ln>
                <a:effectLst/>
                <a:uLnTx/>
                <a:uFillTx/>
                <a:latin typeface="+mn-lt"/>
                <a:ea typeface="MS PGothic" charset="0"/>
              </a:rPr>
              <a:t>à destination des populations migrantes, déplacées ou touchées par des crises. </a:t>
            </a:r>
            <a:endParaRPr kumimoji="0" lang="en-US" altLang="en-US" sz="1200" b="0" i="0" u="none" strike="noStrike" kern="1200" cap="none" spc="0" normalizeH="0" baseline="0" noProof="0">
              <a:ln>
                <a:noFill/>
              </a:ln>
              <a:effectLst/>
              <a:uLnTx/>
              <a:uFillTx/>
              <a:latin typeface="+mn-lt"/>
              <a:ea typeface="MS PGothic" charset="-128"/>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Les sanitaires, les logements et les centres de détention – y compris les logements habituels, les abris collectifs, les abris temporaires en zones</a:t>
            </a:r>
            <a:r>
              <a:rPr lang="fr" sz="1200" b="0" i="0" u="none" strike="noStrike" kern="1200" cap="none" spc="0" normalizeH="0" noProof="0">
                <a:ln>
                  <a:noFill/>
                </a:ln>
                <a:effectLst/>
                <a:uLnTx/>
                <a:uFillTx/>
                <a:latin typeface="+mn-lt"/>
                <a:ea typeface="MS PGothic" charset="0"/>
              </a:rPr>
              <a:t> urbaines, les centres de </a:t>
            </a:r>
            <a:r>
              <a:rPr lang="fr" sz="1200" b="0" i="0" u="none" strike="noStrike" kern="1200" cap="none" spc="0" normalizeH="0" noProof="0">
                <a:ln>
                  <a:noFill/>
                </a:ln>
                <a:effectLst/>
                <a:uLnTx/>
                <a:uFillTx/>
                <a:latin typeface="+mn-lt"/>
                <a:ea typeface="MS PGothic" charset="-128"/>
              </a:rPr>
              <a:t>transit, les camps, les installations sanitaires et les centres de détention dans lesquels les documents et l’apparence corporelle d’une personne ou de sa famille peuvent être examinés par des tiers.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Les zones de distribution de l’aide en situation de crise – Zones de distribution centralisée de l’aide et files d’attente, dans lesquelles les documents officiels, la composition familiale et l’adhésion à des normes de genre peuvent être passés au crible.</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Comme vous pouvez le constater, le </a:t>
            </a:r>
            <a:r>
              <a:rPr lang="fr" sz="1200" b="1" i="0" u="none" strike="noStrike" kern="1200" cap="none" spc="0" normalizeH="0" noProof="0">
                <a:ln>
                  <a:noFill/>
                </a:ln>
                <a:effectLst/>
                <a:uLnTx/>
                <a:uFillTx/>
                <a:latin typeface="+mn-lt"/>
                <a:ea typeface="MS PGothic" charset="-128"/>
              </a:rPr>
              <a:t>point commun </a:t>
            </a:r>
            <a:r>
              <a:rPr lang="fr" sz="1200" b="0" i="0" u="none" strike="noStrike" kern="1200" cap="none" spc="0" normalizeH="0" noProof="0">
                <a:ln>
                  <a:noFill/>
                </a:ln>
                <a:effectLst/>
                <a:uLnTx/>
                <a:uFillTx/>
                <a:latin typeface="+mn-lt"/>
                <a:ea typeface="MS PGothic" charset="-128"/>
              </a:rPr>
              <a:t>de ces différents cas se manifeste dans les situations où le document d’identité officiel ou l’apparence corporelle d’une personne (ou de sa famille) ou son adhésion à des normes de genre peuvent être examinés par des tiers (fonctionnaires, personnel d’organisation, membres de la communauté, etc.).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Pensez-vous à </a:t>
            </a:r>
            <a:r>
              <a:rPr lang="fr" sz="1200" b="1" i="0" u="none" strike="noStrike" kern="1200" cap="none" spc="0" normalizeH="0" noProof="0">
                <a:ln>
                  <a:noFill/>
                </a:ln>
                <a:effectLst/>
                <a:uLnTx/>
                <a:uFillTx/>
                <a:latin typeface="+mn-lt"/>
                <a:ea typeface="MS PGothic" charset="-128"/>
              </a:rPr>
              <a:t>d’autres </a:t>
            </a:r>
            <a:r>
              <a:rPr lang="fr" sz="1200" b="0" i="0" u="none" strike="noStrike" kern="1200" cap="none" spc="0" normalizeH="0" noProof="0">
                <a:ln>
                  <a:noFill/>
                </a:ln>
                <a:effectLst/>
                <a:uLnTx/>
                <a:uFillTx/>
                <a:latin typeface="+mn-lt"/>
                <a:ea typeface="MS PGothic" charset="-128"/>
              </a:rPr>
              <a:t>cas qui n’auraient pas été cités jusqu’à présent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Tx/>
              <a:buNone/>
              <a:tabLst/>
              <a:defRPr/>
            </a:pPr>
            <a:r>
              <a:rPr lang="fr" sz="1200" b="0" i="1" u="none" strike="noStrike" kern="1200" cap="none" spc="0" normalizeH="0" noProof="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
                <a:srgbClr val="2F6CC2"/>
              </a:buClr>
              <a:buSzTx/>
              <a:buFontTx/>
              <a:buNone/>
              <a:tabLst/>
              <a:defRPr/>
            </a:pPr>
            <a:endParaRPr kumimoji="0" lang="en-US" altLang="en-US" sz="1200" b="0" i="1"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5 minutes pour les diapositives relatives à la question « Où les risques surviennent-ils pour les personnes de diverses OSIEGCS ?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a:ln>
                <a:noFill/>
              </a:ln>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rtl="0"/>
              <a:t>32</a:t>
            </a:fld>
            <a:endParaRPr lang="en-US" altLang="en-US" sz="1200">
              <a:latin typeface="Calibri Regular"/>
            </a:endParaRPr>
          </a:p>
        </p:txBody>
      </p:sp>
    </p:spTree>
    <p:extLst>
      <p:ext uri="{BB962C8B-B14F-4D97-AF65-F5344CB8AC3E}">
        <p14:creationId xmlns:p14="http://schemas.microsoft.com/office/powerpoint/2010/main" val="3819921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1"/>
            <a:ext cx="5486400" cy="4963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solidFill>
                  <a:schemeClr val="tx1"/>
                </a:solidFill>
                <a:effectLst/>
                <a:uLnTx/>
                <a:uFillTx/>
                <a:latin typeface="+mn-lt"/>
                <a:ea typeface="MS PGothic" charset="-128"/>
              </a:rPr>
              <a:t>Où les risques surviennent-ils</a:t>
            </a:r>
            <a:r>
              <a:rPr lang="fr" sz="1200" b="1" i="0" u="sng" strike="noStrike" kern="1200" cap="none" spc="0" normalizeH="0" noProof="0">
                <a:ln>
                  <a:noFill/>
                </a:ln>
                <a:solidFill>
                  <a:schemeClr val="tx1"/>
                </a:solidFill>
                <a:effectLst/>
                <a:uLnTx/>
                <a:uFillTx/>
                <a:latin typeface="+mn-lt"/>
                <a:ea typeface="MS PGothic" charset="0"/>
              </a:rPr>
              <a:t> pour les personnes de diverses OSIEGCS ?</a:t>
            </a:r>
            <a:r>
              <a:rPr lang="fr" sz="1200" b="1" i="0" u="sng" strike="noStrike" kern="1200" cap="none" spc="0" normalizeH="0" noProof="0">
                <a:ln>
                  <a:noFill/>
                </a:ln>
                <a:solidFill>
                  <a:schemeClr val="tx1"/>
                </a:solidFill>
                <a:effectLst/>
                <a:uLnTx/>
                <a:uFillTx/>
                <a:latin typeface="+mn-lt"/>
                <a:ea typeface="MS PGothic" charset="-128"/>
              </a:rPr>
              <a:t> </a:t>
            </a:r>
            <a:r>
              <a:rPr lang="fr" sz="1200" b="1" i="0" u="sng" strike="noStrike" kern="1200" cap="none" spc="0" normalizeH="0" noProof="0">
                <a:ln>
                  <a:noFill/>
                </a:ln>
                <a:solidFill>
                  <a:prstClr val="black"/>
                </a:solidFill>
                <a:effectLst/>
                <a:uLnTx/>
                <a:uFillTx/>
                <a:latin typeface="+mn-lt"/>
                <a:ea typeface="MS PGothic" charset="-128"/>
              </a:rPr>
              <a:t>(suite)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Prenons le temps de recenser les risques auxquels sont exposées les personnes en</a:t>
            </a:r>
            <a:r>
              <a:rPr lang="fr" sz="1200" b="1" i="0" u="none" strike="noStrike" kern="1200" cap="none" spc="0" normalizeH="0" noProof="0">
                <a:ln>
                  <a:noFill/>
                </a:ln>
                <a:solidFill>
                  <a:prstClr val="black"/>
                </a:solidFill>
                <a:effectLst/>
                <a:uLnTx/>
                <a:uFillTx/>
                <a:latin typeface="+mn-lt"/>
                <a:ea typeface="MS PGothic" charset="-128"/>
              </a:rPr>
              <a:t> </a:t>
            </a:r>
            <a:r>
              <a:rPr lang="fr" sz="1200" b="0" i="0" u="none" strike="noStrike" kern="1200" cap="none" spc="0" normalizeH="0" noProof="0">
                <a:ln>
                  <a:noFill/>
                </a:ln>
                <a:solidFill>
                  <a:prstClr val="black"/>
                </a:solidFill>
                <a:effectLst/>
                <a:uLnTx/>
                <a:uFillTx/>
                <a:latin typeface="+mn-lt"/>
                <a:ea typeface="MS PGothic" charset="-128"/>
              </a:rPr>
              <a:t>détention. Ils incluent les éléments suivants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1" i="0" u="none" strike="noStrike" kern="1200" cap="none" spc="0" normalizeH="0" noProof="0">
                <a:ln>
                  <a:noFill/>
                </a:ln>
                <a:solidFill>
                  <a:prstClr val="black"/>
                </a:solidFill>
                <a:effectLst/>
                <a:uLnTx/>
                <a:uFillTx/>
                <a:latin typeface="+mn-lt"/>
                <a:ea typeface="MS PGothic" charset="-128"/>
              </a:rPr>
              <a:t>Abus physiques, psychologiques et sexuels, discrimination, séparation des partenaires, interdiction des visites conjugales et logements inappropriés pour les personnes qui ont elles-mêmes déterminé leur genre.</a:t>
            </a:r>
            <a:r>
              <a:rPr lang="fr" sz="1200" b="0" i="0" u="none" strike="noStrike" kern="1200" cap="none" spc="0" normalizeH="0" noProof="0">
                <a:ln>
                  <a:noFill/>
                </a:ln>
                <a:solidFill>
                  <a:prstClr val="black"/>
                </a:solidFill>
                <a:effectLst/>
                <a:uLnTx/>
                <a:uFillTx/>
                <a:latin typeface="+mn-lt"/>
                <a:ea typeface="MS PGothic" charset="-128"/>
              </a:rPr>
              <a:t> Par exemple, une femme à qui le sexe masculin a été assigné à la naissance peut être hébergée avec des hommes plutôt qu’avec des femmes au motif que le sexe indiqué sur son document d’identité officiel est celui d’un homme, ce qui peut conduire à des formes de harcèlement, d’abus, et de violences potentielles à son encontre.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a:ln>
                  <a:noFill/>
                </a:ln>
                <a:solidFill>
                  <a:prstClr val="black"/>
                </a:solidFill>
                <a:effectLst/>
                <a:uLnTx/>
                <a:uFillTx/>
                <a:latin typeface="+mn-lt"/>
                <a:ea typeface="MS PGothic" charset="-128"/>
              </a:rPr>
              <a:t>Refus de </a:t>
            </a:r>
            <a:r>
              <a:rPr lang="fr" sz="1200" b="1" i="0" u="none" strike="noStrike" kern="1200" cap="none" spc="0" normalizeH="0" noProof="0">
                <a:ln>
                  <a:noFill/>
                </a:ln>
                <a:solidFill>
                  <a:prstClr val="black"/>
                </a:solidFill>
                <a:effectLst/>
                <a:uLnTx/>
                <a:uFillTx/>
                <a:latin typeface="+mn-lt"/>
                <a:ea typeface="MS PGothic" charset="-128"/>
              </a:rPr>
              <a:t>prise en charge</a:t>
            </a:r>
            <a:r>
              <a:rPr lang="fr" sz="1200" b="0" i="0" u="none" strike="noStrike" kern="1200" cap="none" spc="0" normalizeH="0" noProof="0">
                <a:ln>
                  <a:noFill/>
                </a:ln>
                <a:solidFill>
                  <a:prstClr val="black"/>
                </a:solidFill>
                <a:effectLst/>
                <a:uLnTx/>
                <a:uFillTx/>
                <a:latin typeface="+mn-lt"/>
                <a:ea typeface="MS PGothic" charset="-128"/>
              </a:rPr>
              <a:t> médicale essentielle, y compris concernant le traitement contre le VIH, l’hormonothérapie, ou les soins liés à la violence sexuelle ou à la santé reproductive.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a:ln>
                  <a:noFill/>
                </a:ln>
                <a:solidFill>
                  <a:prstClr val="black"/>
                </a:solidFill>
                <a:effectLst/>
                <a:uLnTx/>
                <a:uFillTx/>
                <a:latin typeface="+mn-lt"/>
                <a:ea typeface="MS PGothic" charset="-128"/>
              </a:rPr>
              <a:t>Absence d’accès à une assistance juridique ou à un </a:t>
            </a:r>
            <a:r>
              <a:rPr lang="fr" sz="1200" b="1" i="0" u="none" strike="noStrike" kern="1200" cap="none" spc="0" normalizeH="0" noProof="0">
                <a:ln>
                  <a:noFill/>
                </a:ln>
                <a:solidFill>
                  <a:prstClr val="black"/>
                </a:solidFill>
                <a:effectLst/>
                <a:uLnTx/>
                <a:uFillTx/>
                <a:latin typeface="+mn-lt"/>
                <a:ea typeface="MS PGothic" charset="-128"/>
              </a:rPr>
              <a:t>soutien</a:t>
            </a:r>
            <a:r>
              <a:rPr lang="fr" sz="1200" b="0" i="0" u="none" strike="noStrike" kern="1200" cap="none" spc="0" normalizeH="0" noProof="0">
                <a:ln>
                  <a:noFill/>
                </a:ln>
                <a:solidFill>
                  <a:prstClr val="black"/>
                </a:solidFill>
                <a:effectLst/>
                <a:uLnTx/>
                <a:uFillTx/>
                <a:latin typeface="+mn-lt"/>
                <a:ea typeface="MS PGothic" charset="-128"/>
              </a:rPr>
              <a:t> social, aux systèmes judiciaires, aux services de conseil appropriés et à un personnel suffisamment formé.</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1" i="0" u="none" strike="noStrike" kern="1200" cap="none" spc="0" normalizeH="0" noProof="0">
                <a:ln>
                  <a:noFill/>
                </a:ln>
                <a:solidFill>
                  <a:prstClr val="black"/>
                </a:solidFill>
                <a:effectLst/>
                <a:uLnTx/>
                <a:uFillTx/>
                <a:latin typeface="+mn-lt"/>
                <a:ea typeface="MS PGothic" charset="-128"/>
              </a:rPr>
              <a:t>Isolement</a:t>
            </a:r>
            <a:r>
              <a:rPr lang="fr" sz="1200" b="0" i="0" u="none" strike="noStrike" kern="1200" cap="none" spc="0" normalizeH="0" noProof="0">
                <a:ln>
                  <a:noFill/>
                </a:ln>
                <a:solidFill>
                  <a:prstClr val="black"/>
                </a:solidFill>
                <a:effectLst/>
                <a:uLnTx/>
                <a:uFillTx/>
                <a:latin typeface="+mn-lt"/>
                <a:ea typeface="MS PGothic" charset="-128"/>
              </a:rPr>
              <a:t> ou confinement utilisés comme des moyens de protection, en lieu et place de mesures de remise en liberté ou d’autres solutions d’orientation.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Veuillez vous reporter aux liens du HCR sur les</a:t>
            </a:r>
            <a:r>
              <a:rPr lang="fr" sz="1200" b="1" i="0" u="none" strike="noStrike" kern="1200" cap="none" spc="0" normalizeH="0" noProof="0">
                <a:ln>
                  <a:noFill/>
                </a:ln>
                <a:solidFill>
                  <a:prstClr val="black"/>
                </a:solidFill>
                <a:effectLst/>
                <a:uLnTx/>
                <a:uFillTx/>
                <a:latin typeface="+mn-lt"/>
                <a:ea typeface="MS PGothic" charset="-128"/>
              </a:rPr>
              <a:t> orientations concernant les lieux de détention</a:t>
            </a:r>
            <a:r>
              <a:rPr lang="fr" sz="1200" b="0" i="0" u="none" strike="noStrike" kern="1200" cap="none" spc="0" normalizeH="0" noProof="0">
                <a:ln>
                  <a:noFill/>
                </a:ln>
                <a:solidFill>
                  <a:prstClr val="black"/>
                </a:solidFill>
                <a:effectLst/>
                <a:uLnTx/>
                <a:uFillTx/>
                <a:latin typeface="+mn-lt"/>
                <a:ea typeface="MS PGothic" charset="-128"/>
              </a:rPr>
              <a:t> qui figurent dans votre manuel.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lang="fr" sz="1200" b="0" i="1" u="none" strike="noStrike" kern="1200" cap="none" spc="0" normalizeH="0" noProof="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 </a:t>
            </a:r>
            <a:r>
              <a:rPr lang="fr" sz="1200" b="0" i="1" u="none" strike="noStrike" kern="1200" cap="none" spc="0" normalizeH="0" noProof="0">
                <a:ln>
                  <a:noFill/>
                </a:ln>
                <a:solidFill>
                  <a:prstClr val="black"/>
                </a:solidFill>
                <a:effectLst/>
                <a:uLnTx/>
                <a:uFillTx/>
                <a:latin typeface="+mn-lt"/>
                <a:ea typeface="MS PGothic" charset="-128"/>
              </a:rPr>
              <a:t>5 minutes pour les diapositives relatives à la question « Où les risques surviennent-ils pour les personnes de diverses OSIEGCS ? ».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rtl="0"/>
              <a:t>33</a:t>
            </a:fld>
            <a:endParaRPr lang="en-US" altLang="en-US" sz="1200">
              <a:latin typeface="Calibri Regular"/>
            </a:endParaRPr>
          </a:p>
        </p:txBody>
      </p:sp>
    </p:spTree>
    <p:extLst>
      <p:ext uri="{BB962C8B-B14F-4D97-AF65-F5344CB8AC3E}">
        <p14:creationId xmlns:p14="http://schemas.microsoft.com/office/powerpoint/2010/main" val="2766030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Vidéo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Avant que nous ne nous intéressions aux obstacles auxquels sont confrontées les différentes personnes de diverses OSIEGCS, nous allons regarder une vidéo concernant la manière dont l’organisation fournit </a:t>
            </a:r>
            <a:r>
              <a:rPr lang="fr" sz="1200" b="1" i="0" u="none" strike="noStrike" kern="1200" cap="none" spc="0" normalizeH="0" noProof="0">
                <a:ln>
                  <a:noFill/>
                </a:ln>
                <a:solidFill>
                  <a:prstClr val="black"/>
                </a:solidFill>
                <a:effectLst/>
                <a:uLnTx/>
                <a:uFillTx/>
                <a:latin typeface="+mn-lt"/>
                <a:ea typeface="MS PGothic" charset="-128"/>
              </a:rPr>
              <a:t>des logements sûrs </a:t>
            </a:r>
            <a:r>
              <a:rPr lang="fr" sz="1200" b="0" i="0" u="none" strike="noStrike" kern="1200" cap="none" spc="0" normalizeH="0" noProof="0">
                <a:ln>
                  <a:noFill/>
                </a:ln>
                <a:solidFill>
                  <a:prstClr val="black"/>
                </a:solidFill>
                <a:effectLst/>
                <a:uLnTx/>
                <a:uFillTx/>
                <a:latin typeface="+mn-lt"/>
                <a:ea typeface="MS PGothic" charset="-128"/>
              </a:rPr>
              <a:t>aux migrant(e)s LGBTQI+ au Mexique pendant qu’ils attendent de pouvoir demander l’asile aux États-Unis.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Lien vers la vidéo : </a:t>
            </a:r>
            <a:r>
              <a:rPr lang="fr" sz="1200" b="0" i="1" u="none" strike="noStrike" kern="1200" cap="none" spc="0" normalizeH="0" noProof="0">
                <a:ln>
                  <a:noFill/>
                </a:ln>
                <a:solidFill>
                  <a:prstClr val="black"/>
                </a:solidFill>
                <a:effectLst/>
                <a:uLnTx/>
                <a:uFillTx/>
                <a:latin typeface="+mn-lt"/>
                <a:ea typeface="MS PGothic" pitchFamily="34" charset="-128"/>
                <a:hlinkClick r:id="rId3">
                  <a:extLst>
                    <a:ext uri="{A12FA001-AC4F-418D-AE19-62706E023703}">
                      <ahyp:hlinkClr xmlns:ahyp="http://schemas.microsoft.com/office/drawing/2018/hyperlinkcolor" val="tx"/>
                    </a:ext>
                  </a:extLst>
                </a:hlinkClick>
              </a:rPr>
              <a:t>https://www.bing.com/videos/search?q=video+about+protection+of+lgbti+migrants&amp;docid=608048214058863396&amp;mid=088CDAB288AE69492C01088CDAB288AE69492C01&amp;view=detail&amp;FORM=VIRE</a:t>
            </a:r>
            <a:r>
              <a:rPr lang="fr" sz="1200" b="0" i="1" u="none" strike="noStrike" kern="1200" cap="none" spc="0" normalizeH="0" noProof="0">
                <a:ln>
                  <a:noFill/>
                </a:ln>
                <a:solidFill>
                  <a:prstClr val="black"/>
                </a:solidFill>
                <a:effectLst/>
                <a:uLnTx/>
                <a:uFillTx/>
                <a:latin typeface="+mn-lt"/>
                <a:ea typeface="MS PGothic" pitchFamily="34" charset="-128"/>
              </a:rPr>
              <a:t> OU </a:t>
            </a:r>
            <a:r>
              <a:rPr lang="fr" sz="1200" b="0" i="1" u="none" strike="noStrike" kern="1200" cap="none" spc="0" normalizeH="0" noProof="0">
                <a:ln>
                  <a:noFill/>
                </a:ln>
                <a:solidFill>
                  <a:prstClr val="black"/>
                </a:solidFill>
                <a:effectLst/>
                <a:uLnTx/>
                <a:uFillTx/>
                <a:latin typeface="+mn-lt"/>
                <a:ea typeface="MS PGothic" pitchFamily="34" charset="-128"/>
                <a:hlinkClick r:id="rId4">
                  <a:extLst>
                    <a:ext uri="{A12FA001-AC4F-418D-AE19-62706E023703}">
                      <ahyp:hlinkClr xmlns:ahyp="http://schemas.microsoft.com/office/drawing/2018/hyperlinkcolor" val="tx"/>
                    </a:ext>
                  </a:extLst>
                </a:hlinkClick>
              </a:rPr>
              <a:t>https://www.dailymotion.com/video/x7dccj9</a:t>
            </a:r>
            <a:r>
              <a:rPr lang="fr" sz="1200" b="0" i="1" u="none" strike="noStrike" kern="1200" cap="none" spc="0" normalizeH="0" noProof="0">
                <a:ln>
                  <a:noFill/>
                </a:ln>
                <a:solidFill>
                  <a:prstClr val="black"/>
                </a:solidFill>
                <a:effectLst/>
                <a:uLnTx/>
                <a:uFillTx/>
                <a:latin typeface="+mn-lt"/>
                <a:ea typeface="MS PGothic" pitchFamily="34" charset="-128"/>
              </a:rPr>
              <a:t>. </a:t>
            </a:r>
            <a:endParaRPr kumimoji="0" lang="en-US" altLang="en-US" sz="1200" b="0" i="1" u="sng"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a:t>
            </a:r>
            <a:r>
              <a:rPr lang="fr" sz="1200" b="0" i="1" u="none" strike="noStrike" kern="1200" cap="none" spc="0" normalizeH="0" noProof="0">
                <a:ln>
                  <a:noFill/>
                </a:ln>
                <a:solidFill>
                  <a:prstClr val="black"/>
                </a:solidFill>
                <a:effectLst/>
                <a:uLnTx/>
                <a:uFillTx/>
                <a:latin typeface="+mn-lt"/>
                <a:ea typeface="MS PGothic" charset="-128"/>
              </a:rPr>
              <a:t> 5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rtlCol="0"/>
          <a:lstStyle/>
          <a:p>
            <a:pPr rtl="0"/>
            <a:fld id="{0ED8A9B0-80EF-A34D-B345-E2DEC5501E01}" type="slidenum">
              <a:rPr lang="en-US" smtClean="0"/>
              <a:t>34</a:t>
            </a:fld>
            <a:endParaRPr lang="en-US"/>
          </a:p>
        </p:txBody>
      </p:sp>
    </p:spTree>
    <p:extLst>
      <p:ext uri="{BB962C8B-B14F-4D97-AF65-F5344CB8AC3E}">
        <p14:creationId xmlns:p14="http://schemas.microsoft.com/office/powerpoint/2010/main" val="3469677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1"/>
            <a:ext cx="5486400" cy="46492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Quels sont les obstacles auxquels sont confrontées des personnes spécifiques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effectLst/>
              <a:uLnTx/>
              <a:uFillTx/>
              <a:latin typeface="+mn-lt"/>
              <a:ea typeface="MS PGothic" pitchFamily="34"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À présent, intéressons-nous aux </a:t>
            </a:r>
            <a:r>
              <a:rPr lang="fr" sz="1200" b="1" i="0" u="none" strike="noStrike" kern="1200" cap="none" spc="0" normalizeH="0" noProof="0">
                <a:ln>
                  <a:noFill/>
                </a:ln>
                <a:effectLst/>
                <a:uLnTx/>
                <a:uFillTx/>
                <a:latin typeface="+mn-lt"/>
                <a:ea typeface="MS PGothic" charset="-128"/>
                <a:cs typeface="Calibri" charset="0"/>
              </a:rPr>
              <a:t>obstacles </a:t>
            </a:r>
            <a:r>
              <a:rPr lang="fr" sz="1200" b="0" i="0" u="none" strike="noStrike" kern="1200" cap="none" spc="0" normalizeH="0" noProof="0">
                <a:ln>
                  <a:noFill/>
                </a:ln>
                <a:effectLst/>
                <a:uLnTx/>
                <a:uFillTx/>
                <a:latin typeface="+mn-lt"/>
                <a:ea typeface="MS PGothic" charset="-128"/>
                <a:cs typeface="Calibri" charset="0"/>
              </a:rPr>
              <a:t>en matière de protection pour des individus spécifiques</a:t>
            </a:r>
            <a:r>
              <a:rPr lang="fr" sz="1200" b="0" i="0" u="none" strike="noStrike" kern="1200" cap="none" spc="0" normalizeH="0" noProof="0">
                <a:ln>
                  <a:noFill/>
                </a:ln>
                <a:effectLst/>
                <a:uLnTx/>
                <a:uFillTx/>
                <a:latin typeface="+mn-lt"/>
                <a:ea typeface="MS PGothic" charset="-128"/>
              </a:rPr>
              <a:t> en situation de</a:t>
            </a:r>
            <a:r>
              <a:rPr lang="fr" sz="1200" b="0" i="1" u="none" strike="noStrike" kern="1200" cap="none" spc="0" normalizeH="0" noProof="0">
                <a:ln>
                  <a:noFill/>
                </a:ln>
                <a:effectLst/>
                <a:uLnTx/>
                <a:uFillTx/>
                <a:latin typeface="+mn-lt"/>
                <a:ea typeface="MS PGothic" charset="-128"/>
                <a:cs typeface="Calibri" charset="0"/>
              </a:rPr>
              <a:t> </a:t>
            </a:r>
            <a:r>
              <a:rPr lang="fr" sz="1200" b="0" i="0" u="none" strike="noStrike" kern="1200" cap="none" spc="0" normalizeH="0" noProof="0">
                <a:ln>
                  <a:noFill/>
                </a:ln>
                <a:effectLst/>
                <a:uLnTx/>
                <a:uFillTx/>
                <a:latin typeface="+mn-lt"/>
                <a:ea typeface="MS PGothic" charset="-128"/>
                <a:cs typeface="Calibri" charset="0"/>
              </a:rPr>
              <a:t> </a:t>
            </a:r>
            <a:r>
              <a:rPr lang="fr" sz="1200" b="0" i="0" u="none" strike="noStrike" kern="1200" cap="none" spc="0" normalizeH="0" noProof="0">
                <a:ln>
                  <a:noFill/>
                </a:ln>
                <a:effectLst/>
                <a:uLnTx/>
                <a:uFillTx/>
                <a:latin typeface="+mn-lt"/>
                <a:ea typeface="MS PGothic" charset="-128"/>
              </a:rPr>
              <a:t>migration, de </a:t>
            </a:r>
            <a:r>
              <a:rPr lang="fr" sz="1200" b="0" i="0" u="none" strike="noStrike" kern="1200" cap="none" spc="0" normalizeH="0" noProof="0">
                <a:ln>
                  <a:noFill/>
                </a:ln>
                <a:effectLst/>
                <a:uLnTx/>
                <a:uFillTx/>
                <a:latin typeface="+mn-lt"/>
                <a:ea typeface="MS PGothic" charset="-128"/>
                <a:cs typeface="Calibri" charset="0"/>
              </a:rPr>
              <a:t>déplacement forcé ou de crise. Comme nous l’avons fait dans le module « Espaces sûrs », </a:t>
            </a:r>
            <a:r>
              <a:rPr lang="fr" sz="1200" b="0" i="0" u="none" strike="noStrike" kern="1200" cap="none" spc="0" normalizeH="0" noProof="0">
                <a:ln>
                  <a:noFill/>
                </a:ln>
                <a:effectLst/>
                <a:uLnTx/>
                <a:uFillTx/>
                <a:latin typeface="+mn-lt"/>
                <a:ea typeface="MS PGothic" charset="-128"/>
              </a:rPr>
              <a:t>nous </a:t>
            </a:r>
            <a:r>
              <a:rPr lang="fr" sz="1200" b="0" i="0" u="none" strike="noStrike" kern="1200" cap="none" spc="0" normalizeH="0" noProof="0">
                <a:ln>
                  <a:noFill/>
                </a:ln>
                <a:effectLst/>
                <a:uLnTx/>
                <a:uFillTx/>
                <a:latin typeface="+mn-lt"/>
                <a:ea typeface="MS PGothic" charset="-128"/>
                <a:cs typeface="Calibri" charset="0"/>
              </a:rPr>
              <a:t>partirons</a:t>
            </a:r>
            <a:r>
              <a:rPr lang="fr" sz="1200" b="0" i="0" u="none" strike="noStrike" kern="1200" cap="none" spc="0" normalizeH="0" noProof="0">
                <a:ln>
                  <a:noFill/>
                </a:ln>
                <a:effectLst/>
                <a:uLnTx/>
                <a:uFillTx/>
                <a:latin typeface="+mn-lt"/>
                <a:ea typeface="MS PGothic" charset="-128"/>
              </a:rPr>
              <a:t> du modèle de l’inclusion </a:t>
            </a:r>
            <a:r>
              <a:rPr lang="fr" sz="1200" b="0" i="0" u="none" strike="noStrike" kern="1200" cap="none" spc="0" normalizeH="0" noProof="0">
                <a:ln>
                  <a:noFill/>
                </a:ln>
                <a:effectLst/>
                <a:uLnTx/>
                <a:uFillTx/>
                <a:latin typeface="+mn-lt"/>
                <a:ea typeface="MS PGothic" pitchFamily="34" charset="-128"/>
                <a:cs typeface="MS PGothic" charset="0"/>
              </a:rPr>
              <a:t>du handicap pour appliquer</a:t>
            </a:r>
            <a:r>
              <a:rPr lang="fr" sz="1200" b="0" i="0" u="none" strike="noStrike" kern="1200" cap="none" spc="0" normalizeH="0" noProof="0">
                <a:ln>
                  <a:noFill/>
                </a:ln>
                <a:effectLst/>
                <a:uLnTx/>
                <a:uFillTx/>
                <a:latin typeface="+mn-lt"/>
                <a:ea typeface="MS PGothic" charset="-128"/>
              </a:rPr>
              <a:t> la notion d’obstacle à notre cas. </a:t>
            </a: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pitchFamily="34" charset="-128"/>
              </a:rPr>
              <a:t>Qu’est-ce qu’un obstacle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a:ln>
                  <a:noFill/>
                </a:ln>
                <a:effectLst/>
                <a:uLnTx/>
                <a:uFillTx/>
                <a:latin typeface="+mn-lt"/>
                <a:ea typeface="MS PGothic" charset="-128"/>
              </a:rPr>
              <a:t>Prenez un instant pour laisser répondre les apprenant(e)s. </a:t>
            </a: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effectLst/>
              <a:uLnTx/>
              <a:uFillTx/>
              <a:latin typeface="+mn-lt"/>
              <a:ea typeface="MS PGothic" pitchFamily="34"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pitchFamily="34" charset="-128"/>
              </a:rPr>
              <a:t>Dans le contexte de </a:t>
            </a:r>
            <a:r>
              <a:rPr lang="fr" sz="1200" b="1" i="0" u="none" strike="noStrike" kern="1200" cap="none" spc="0" normalizeH="0" noProof="0">
                <a:ln>
                  <a:noFill/>
                </a:ln>
                <a:effectLst/>
                <a:uLnTx/>
                <a:uFillTx/>
                <a:latin typeface="+mn-lt"/>
                <a:ea typeface="MS PGothic" pitchFamily="34" charset="-128"/>
              </a:rPr>
              <a:t>l’inclusion du handicap</a:t>
            </a:r>
            <a:r>
              <a:rPr lang="fr" sz="1200" b="1" i="0" u="none" strike="noStrike" kern="1200" cap="none" spc="0" normalizeH="0" noProof="0">
                <a:ln>
                  <a:noFill/>
                </a:ln>
                <a:effectLst/>
                <a:uLnTx/>
                <a:uFillTx/>
                <a:latin typeface="+mn-lt"/>
                <a:ea typeface="MS PGothic" pitchFamily="34" charset="-128"/>
                <a:cs typeface="MS PGothic" charset="0"/>
              </a:rPr>
              <a:t>, un obstacle</a:t>
            </a:r>
            <a:r>
              <a:rPr lang="fr" sz="1200" b="0" i="0" u="none" strike="noStrike" kern="1200" cap="none" spc="0" normalizeH="0" noProof="0">
                <a:ln>
                  <a:noFill/>
                </a:ln>
                <a:effectLst/>
                <a:uLnTx/>
                <a:uFillTx/>
                <a:latin typeface="+mn-lt"/>
                <a:ea typeface="MS PGothic" pitchFamily="34" charset="-128"/>
                <a:cs typeface="MS PGothic" charset="0"/>
              </a:rPr>
              <a:t> peut </a:t>
            </a:r>
            <a:r>
              <a:rPr lang="fr" sz="1200" b="0" i="0" u="none" strike="noStrike" kern="1200" cap="none" spc="0" normalizeH="0" noProof="0">
                <a:ln>
                  <a:noFill/>
                </a:ln>
                <a:effectLst/>
                <a:uLnTx/>
                <a:uFillTx/>
                <a:latin typeface="+mn-lt"/>
                <a:ea typeface="MS PGothic" pitchFamily="34" charset="-128"/>
              </a:rPr>
              <a:t>être </a:t>
            </a:r>
            <a:r>
              <a:rPr lang="fr" sz="1200" b="0" i="0" u="none" strike="noStrike" kern="1200" cap="none" spc="0" normalizeH="0" noProof="0">
                <a:ln>
                  <a:noFill/>
                </a:ln>
                <a:effectLst/>
                <a:uLnTx/>
                <a:uFillTx/>
                <a:latin typeface="+mn-lt"/>
                <a:ea typeface="MS PGothic" pitchFamily="34" charset="-128"/>
                <a:cs typeface="MS PGothic" charset="0"/>
              </a:rPr>
              <a:t>tout ce qui empêche une personne présentant un handicap de participer pleinement à tous les aspects de la vie sociale, en raison de ce handicap. En appliquant ce modèle aux personnes de diverses OSIEGCS, nous pouvons affirmer qu’un obstacle est tout ce qui peut empêcher une personne de diverses OSIEGCS d’accéder pleinement aux aides, ou de participer aux programmes et de bénéficier des services connexes, du fait de son OSIEGCS diverse. </a:t>
            </a:r>
            <a:endParaRPr kumimoji="0" lang="en-US" sz="1200" b="0" i="0" u="none" strike="noStrike" kern="1200" cap="none" spc="0" normalizeH="0" baseline="0" noProof="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pitchFamily="34" charset="-128"/>
              </a:rPr>
              <a:t>Les obstacles peuvent être comportementaux, institutionnels ou environnementaux. Quels exemples</a:t>
            </a:r>
            <a:r>
              <a:rPr lang="fr" sz="1200" b="0" i="0" u="none" strike="noStrike" kern="1200" cap="none" spc="0" normalizeH="0" noProof="0">
                <a:ln>
                  <a:noFill/>
                </a:ln>
                <a:effectLst/>
                <a:uLnTx/>
                <a:uFillTx/>
                <a:latin typeface="+mn-lt"/>
                <a:ea typeface="MS PGothic" pitchFamily="34" charset="-128"/>
                <a:cs typeface="MS PGothic" charset="0"/>
              </a:rPr>
              <a:t> d’obstacles </a:t>
            </a:r>
            <a:r>
              <a:rPr lang="fr" sz="1200" b="1" i="0" u="none" strike="noStrike" kern="1200" cap="none" spc="0" normalizeH="0" noProof="0">
                <a:ln>
                  <a:noFill/>
                </a:ln>
                <a:effectLst/>
                <a:uLnTx/>
                <a:uFillTx/>
                <a:latin typeface="+mn-lt"/>
                <a:ea typeface="MS PGothic" pitchFamily="34" charset="-128"/>
                <a:cs typeface="MS PGothic" charset="0"/>
              </a:rPr>
              <a:t>comportementaux</a:t>
            </a:r>
            <a:r>
              <a:rPr lang="fr" sz="1200" b="0" i="0" u="none" strike="noStrike" kern="1200" cap="none" spc="0" normalizeH="0" noProof="0">
                <a:ln>
                  <a:noFill/>
                </a:ln>
                <a:effectLst/>
                <a:uLnTx/>
                <a:uFillTx/>
                <a:latin typeface="+mn-lt"/>
                <a:ea typeface="MS PGothic" pitchFamily="34" charset="-128"/>
                <a:cs typeface="MS PGothic" charset="0"/>
              </a:rPr>
              <a:t> pouvez-vous citer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effectLst/>
              <a:uLnTx/>
              <a:uFillTx/>
              <a:latin typeface="+mn-lt"/>
              <a:ea typeface="MS PGothic" pitchFamily="34"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a:ln>
                  <a:noFill/>
                </a:ln>
                <a:effectLst/>
                <a:uLnTx/>
                <a:uFillTx/>
                <a:latin typeface="+mn-lt"/>
                <a:ea typeface="MS PGothic" charset="-128"/>
              </a:rPr>
              <a:t>Prenez un instant pour laisser répondre les apprenant(e)s. </a:t>
            </a:r>
            <a:r>
              <a:rPr lang="fr" sz="1200" b="0" i="1" u="none" strike="noStrike" kern="1200" cap="none" spc="0" normalizeH="0" noProof="0">
                <a:ln>
                  <a:noFill/>
                </a:ln>
                <a:effectLst/>
                <a:uLnTx/>
                <a:uFillTx/>
                <a:latin typeface="+mn-lt"/>
                <a:ea typeface="MS PGothic" pitchFamily="34" charset="-128"/>
              </a:rPr>
              <a:t>Exemples :</a:t>
            </a:r>
            <a:r>
              <a:rPr lang="fr" sz="1200" b="0" i="1" u="none" strike="noStrike" kern="1200" cap="none" spc="0" normalizeH="0" noProof="0">
                <a:ln>
                  <a:noFill/>
                </a:ln>
                <a:effectLst/>
                <a:uLnTx/>
                <a:uFillTx/>
                <a:latin typeface="+mn-lt"/>
                <a:ea typeface="MS PGothic" pitchFamily="34" charset="-128"/>
                <a:cs typeface="MS PGothic" charset="0"/>
              </a:rPr>
              <a:t> Des membres d’une communauté qui penseraient que les personnes de diverses OSIEGCS incarnent des malédictions, qu’elles vont à l’encontre de la religion prédominante, qu’elles sont malades ou maudites ; des employeurs qui estimeraient que des personnes de diverses OSIEGCS ne sont pas capables de remplir leur mission ; des enseignants qui adopteraient des comportements homophobes, transphobes, biphobes ou intersexephobes envers leurs élèves.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pitchFamily="34" charset="-128"/>
              </a:rPr>
              <a:t>Quels exemples</a:t>
            </a:r>
            <a:r>
              <a:rPr lang="fr" sz="1200" b="0" i="0" u="none" strike="noStrike" kern="1200" cap="none" spc="0" normalizeH="0" noProof="0">
                <a:ln>
                  <a:noFill/>
                </a:ln>
                <a:effectLst/>
                <a:uLnTx/>
                <a:uFillTx/>
                <a:latin typeface="+mn-lt"/>
                <a:ea typeface="MS PGothic" pitchFamily="34" charset="-128"/>
                <a:cs typeface="MS PGothic" charset="0"/>
              </a:rPr>
              <a:t> d’obstacles </a:t>
            </a:r>
            <a:r>
              <a:rPr lang="fr" sz="1200" b="1" i="0" u="none" strike="noStrike" kern="1200" cap="none" spc="0" normalizeH="0" noProof="0">
                <a:ln>
                  <a:noFill/>
                </a:ln>
                <a:effectLst/>
                <a:uLnTx/>
                <a:uFillTx/>
                <a:latin typeface="+mn-lt"/>
                <a:ea typeface="MS PGothic" pitchFamily="34" charset="-128"/>
                <a:cs typeface="MS PGothic" charset="0"/>
              </a:rPr>
              <a:t>institutionnels</a:t>
            </a:r>
            <a:r>
              <a:rPr lang="fr" sz="1200" b="0" i="0" u="none" strike="noStrike" kern="1200" cap="none" spc="0" normalizeH="0" noProof="0">
                <a:ln>
                  <a:noFill/>
                </a:ln>
                <a:effectLst/>
                <a:uLnTx/>
                <a:uFillTx/>
                <a:latin typeface="+mn-lt"/>
                <a:ea typeface="MS PGothic" pitchFamily="34" charset="-128"/>
                <a:cs typeface="MS PGothic" charset="0"/>
              </a:rPr>
              <a:t> pouvez-vous citer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effectLst/>
              <a:uLnTx/>
              <a:uFillTx/>
              <a:latin typeface="+mn-lt"/>
              <a:ea typeface="MS PGothic" pitchFamily="34"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a:ln>
                  <a:noFill/>
                </a:ln>
                <a:effectLst/>
                <a:uLnTx/>
                <a:uFillTx/>
                <a:latin typeface="+mn-lt"/>
                <a:ea typeface="MS PGothic" charset="-128"/>
              </a:rPr>
              <a:t>Prenez un instant pour laisser répondre les apprenant(e)s. </a:t>
            </a:r>
            <a:r>
              <a:rPr lang="fr" sz="1200" b="0" i="1" u="none" strike="noStrike" kern="1200" cap="none" spc="0" normalizeH="0" noProof="0">
                <a:ln>
                  <a:noFill/>
                </a:ln>
                <a:effectLst/>
                <a:uLnTx/>
                <a:uFillTx/>
                <a:latin typeface="+mn-lt"/>
                <a:ea typeface="MS PGothic" pitchFamily="34" charset="-128"/>
              </a:rPr>
              <a:t>Exemples :</a:t>
            </a:r>
            <a:r>
              <a:rPr lang="fr" sz="1200" b="0" i="1" u="none" strike="noStrike" kern="1200" cap="none" spc="0" normalizeH="0" noProof="0">
                <a:ln>
                  <a:noFill/>
                </a:ln>
                <a:effectLst/>
                <a:uLnTx/>
                <a:uFillTx/>
                <a:latin typeface="+mn-lt"/>
                <a:ea typeface="MS PGothic" pitchFamily="34" charset="-128"/>
                <a:cs typeface="MS PGothic" charset="0"/>
              </a:rPr>
              <a:t> Des politiques qui excluraient les personnes de diverses OSIEGCS ; des législations qui criminaliseraient les relations entre personnes de même genre ou avec des personnes dont l’expression de genre diffère ; des lois qui empêcheraient les couples de même genre de se marier ou d’adopter des enfants ; des règles administratives qui ne permettraient pas les changements de sexe ou de marqueur de genre ; les régimes d’assurance santé qui ne couvriraient pas les soins liés à une transition.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pitchFamily="34" charset="-128"/>
              </a:rPr>
              <a:t>Quels exemples</a:t>
            </a:r>
            <a:r>
              <a:rPr lang="fr" sz="1200" b="0" i="0" u="none" strike="noStrike" kern="1200" cap="none" spc="0" normalizeH="0" noProof="0">
                <a:ln>
                  <a:noFill/>
                </a:ln>
                <a:effectLst/>
                <a:uLnTx/>
                <a:uFillTx/>
                <a:latin typeface="+mn-lt"/>
                <a:ea typeface="MS PGothic" pitchFamily="34" charset="-128"/>
                <a:cs typeface="MS PGothic" charset="0"/>
              </a:rPr>
              <a:t> d’obstacles </a:t>
            </a:r>
            <a:r>
              <a:rPr lang="fr" sz="1200" b="1" i="0" u="none" strike="noStrike" kern="1200" cap="none" spc="0" normalizeH="0" noProof="0">
                <a:ln>
                  <a:noFill/>
                </a:ln>
                <a:effectLst/>
                <a:uLnTx/>
                <a:uFillTx/>
                <a:latin typeface="+mn-lt"/>
                <a:ea typeface="MS PGothic" pitchFamily="34" charset="-128"/>
                <a:cs typeface="MS PGothic" charset="0"/>
              </a:rPr>
              <a:t>environnementaux</a:t>
            </a:r>
            <a:r>
              <a:rPr lang="fr" sz="1200" b="0" i="0" u="none" strike="noStrike" kern="1200" cap="none" spc="0" normalizeH="0" noProof="0">
                <a:ln>
                  <a:noFill/>
                </a:ln>
                <a:effectLst/>
                <a:uLnTx/>
                <a:uFillTx/>
                <a:latin typeface="+mn-lt"/>
                <a:ea typeface="MS PGothic" pitchFamily="34" charset="-128"/>
                <a:cs typeface="MS PGothic" charset="0"/>
              </a:rPr>
              <a:t> pouvez-vous citer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a:ln>
                  <a:noFill/>
                </a:ln>
                <a:effectLst/>
                <a:uLnTx/>
                <a:uFillTx/>
                <a:latin typeface="+mn-lt"/>
                <a:ea typeface="MS PGothic" charset="-128"/>
              </a:rPr>
              <a:t>Prenez un instant pour laisser répondre les apprenant(e)s. </a:t>
            </a:r>
            <a:r>
              <a:rPr lang="fr" sz="1200" b="0" i="1" u="none" strike="noStrike" kern="1200" cap="none" spc="0" normalizeH="0" noProof="0">
                <a:ln>
                  <a:noFill/>
                </a:ln>
                <a:effectLst/>
                <a:uLnTx/>
                <a:uFillTx/>
                <a:latin typeface="+mn-lt"/>
                <a:ea typeface="MS PGothic" pitchFamily="34" charset="-128"/>
              </a:rPr>
              <a:t>Exemples :</a:t>
            </a:r>
            <a:r>
              <a:rPr lang="fr" sz="1200" b="0" i="1" u="none" strike="noStrike" kern="1200" cap="none" spc="0" normalizeH="0" noProof="0">
                <a:ln>
                  <a:noFill/>
                </a:ln>
                <a:effectLst/>
                <a:uLnTx/>
                <a:uFillTx/>
                <a:latin typeface="+mn-lt"/>
                <a:ea typeface="MS PGothic" pitchFamily="34" charset="-128"/>
                <a:cs typeface="MS PGothic" charset="0"/>
              </a:rPr>
              <a:t> Des toilettes et des douches de genre binaire ; des logements de genre binaire ; des contrôles de sécurité où une distinction existerait entre les genres ; des écoles où une distinction existerait entre les genres.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b="1" i="1"/>
            </a:pPr>
            <a:br>
              <a:rPr kumimoji="0" lang="en-US" sz="1200" b="1" i="1" u="none" strike="noStrike" kern="1200" cap="none" spc="0" normalizeH="0" baseline="0" noProof="0">
                <a:ln>
                  <a:noFill/>
                </a:ln>
                <a:effectLst/>
                <a:uLnTx/>
                <a:uFillTx/>
                <a:latin typeface="+mn-lt"/>
                <a:ea typeface="MS PGothic" pitchFamily="34" charset="-128"/>
              </a:rPr>
            </a:br>
            <a:r>
              <a:rPr lang="fr" sz="1200" b="1" i="1" u="none" strike="noStrike" kern="1200" cap="none" spc="0" normalizeH="0" noProof="0">
                <a:ln>
                  <a:noFill/>
                </a:ln>
                <a:effectLst/>
                <a:uLnTx/>
                <a:uFillTx/>
                <a:latin typeface="+mn-lt"/>
                <a:ea typeface="MS PGothic" pitchFamily="34" charset="-128"/>
              </a:rPr>
              <a:t>Durée : </a:t>
            </a:r>
            <a:r>
              <a:rPr lang="fr" sz="1200" b="0" i="1" u="none" strike="noStrike" kern="1200" cap="none" spc="0" normalizeH="0" noProof="0">
                <a:ln>
                  <a:noFill/>
                </a:ln>
                <a:effectLst/>
                <a:uLnTx/>
                <a:uFillTx/>
                <a:latin typeface="+mn-lt"/>
                <a:ea typeface="MS PGothic" pitchFamily="34" charset="-128"/>
              </a:rPr>
              <a:t>2 minutes.</a:t>
            </a:r>
          </a:p>
          <a:p>
            <a:pPr marL="0" marR="0" lvl="0" indent="0" algn="l" defTabSz="914400" rtl="0" eaLnBrk="0" fontAlgn="base" latinLnBrk="0" hangingPunct="0">
              <a:lnSpc>
                <a:spcPct val="100000"/>
              </a:lnSpc>
              <a:spcBef>
                <a:spcPct val="30000"/>
              </a:spcBef>
              <a:spcAft>
                <a:spcPct val="0"/>
              </a:spcAft>
              <a:buClrTx/>
              <a:buSzTx/>
              <a:buFontTx/>
              <a:buNone/>
              <a:tabLst/>
              <a:defRPr b="1" i="1"/>
            </a:pPr>
            <a:endParaRPr kumimoji="0" lang="en-US" sz="1200" b="0" i="1" u="none" strike="noStrike" kern="1200" cap="none" spc="0" normalizeH="0" baseline="0" noProof="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une série d’images représentant des obstacles. On y voit : une salle de classe qui est réservée aux garçons ; des sanitaires avec trois sièges de toilettes et une silhouette de personne en détresse ; un agent qui contrôle des documents et des passeports ; un groupe d’hommes dans une file d’attente ; et une personne en détresse assise sur ses bagages, la tête dans les mains.]</a:t>
            </a:r>
            <a:endParaRPr lang="en-US" altLang="en-US" sz="1200" i="0">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rtl="0"/>
              <a:t>35</a:t>
            </a:fld>
            <a:endParaRPr lang="en-US" altLang="en-US" sz="1200">
              <a:latin typeface="Calibri Regular"/>
            </a:endParaRPr>
          </a:p>
        </p:txBody>
      </p:sp>
    </p:spTree>
    <p:extLst>
      <p:ext uri="{BB962C8B-B14F-4D97-AF65-F5344CB8AC3E}">
        <p14:creationId xmlns:p14="http://schemas.microsoft.com/office/powerpoint/2010/main" val="4099521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799" y="4035972"/>
            <a:ext cx="5934785" cy="47871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Quels sont les obstacles auxquels sont confrontées des personnes spécifiques ? (suite)</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cs typeface="Calibri" charset="0"/>
              </a:rPr>
              <a:t>En tant que groupe, les personnes de </a:t>
            </a:r>
            <a:r>
              <a:rPr lang="fr" sz="1200" b="1" i="0" u="none" strike="noStrike" kern="1200" cap="none" spc="0" normalizeH="0" noProof="0">
                <a:ln>
                  <a:noFill/>
                </a:ln>
                <a:effectLst/>
                <a:uLnTx/>
                <a:uFillTx/>
                <a:latin typeface="+mn-lt"/>
                <a:ea typeface="MS PGothic" charset="-128"/>
                <a:cs typeface="Calibri" charset="0"/>
              </a:rPr>
              <a:t>diverses OSIEGCS </a:t>
            </a:r>
            <a:r>
              <a:rPr lang="fr" sz="1200" b="0" i="0" u="none" strike="noStrike" kern="1200" cap="none" spc="0" normalizeH="0" noProof="0">
                <a:ln>
                  <a:noFill/>
                </a:ln>
                <a:effectLst/>
                <a:uLnTx/>
                <a:uFillTx/>
                <a:latin typeface="+mn-lt"/>
                <a:ea typeface="MS PGothic" charset="-128"/>
                <a:cs typeface="Calibri" charset="0"/>
              </a:rPr>
              <a:t>sont très souvent en proie aux mêmes difficultés lorsqu’elles se trouvent en situation de migration, de </a:t>
            </a:r>
            <a:r>
              <a:rPr lang="fr" sz="1200" b="0" i="0" u="none" strike="noStrike" kern="1200" cap="none" spc="0" normalizeH="0" noProof="0">
                <a:ln>
                  <a:noFill/>
                </a:ln>
                <a:effectLst/>
                <a:uLnTx/>
                <a:uFillTx/>
                <a:latin typeface="+mn-lt"/>
                <a:ea typeface="MS PGothic" charset="-128"/>
              </a:rPr>
              <a:t>déplacement forcé ou de crise</a:t>
            </a:r>
            <a:r>
              <a:rPr lang="fr" sz="1200" b="0" i="0" u="none" strike="noStrike" kern="1200" cap="none" spc="0" normalizeH="0" noProof="0">
                <a:ln>
                  <a:noFill/>
                </a:ln>
                <a:effectLst/>
                <a:uLnTx/>
                <a:uFillTx/>
                <a:latin typeface="+mn-lt"/>
                <a:ea typeface="MS PGothic" charset="-128"/>
                <a:cs typeface="Calibri" charset="0"/>
              </a:rPr>
              <a:t>. Toutefois, certains sous-groupes se trouveront confrontés à différents obstacles pour bénéficier d’une aide et de l’accès à nos programmes et nos services.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Par exemple, les personnes dont l’</a:t>
            </a:r>
            <a:r>
              <a:rPr lang="fr" sz="1200" b="1" i="0" u="none" strike="noStrike" kern="1200" cap="none" spc="0" normalizeH="0" noProof="0">
                <a:ln>
                  <a:noFill/>
                </a:ln>
                <a:effectLst/>
                <a:uLnTx/>
                <a:uFillTx/>
                <a:latin typeface="+mn-lt"/>
                <a:ea typeface="MS PGothic" charset="-128"/>
              </a:rPr>
              <a:t>orientation sexuelle </a:t>
            </a:r>
            <a:r>
              <a:rPr lang="fr" sz="1200" b="0" i="0" u="none" strike="noStrike" kern="1200" cap="none" spc="0" normalizeH="0" noProof="0">
                <a:ln>
                  <a:noFill/>
                </a:ln>
                <a:effectLst/>
                <a:uLnTx/>
                <a:uFillTx/>
                <a:latin typeface="+mn-lt"/>
                <a:ea typeface="MS PGothic" charset="-128"/>
              </a:rPr>
              <a:t>diffère peuvent devoir faire face à des obstacles </a:t>
            </a:r>
            <a:r>
              <a:rPr lang="fr" sz="1200" b="0" i="0" u="none" strike="noStrike" kern="1200" cap="none" spc="0" normalizeH="0" noProof="0">
                <a:ln>
                  <a:noFill/>
                </a:ln>
                <a:effectLst/>
                <a:uLnTx/>
                <a:uFillTx/>
                <a:latin typeface="+mn-lt"/>
                <a:ea typeface="Calibri" charset="0"/>
                <a:cs typeface="Calibri" charset="0"/>
              </a:rPr>
              <a:t>pour ce qui est d’un accès à un emploi ou à un abri dignes, à des soins de santé respectueux ou concernant le maintien de leur unité familiale</a:t>
            </a:r>
            <a:r>
              <a:rPr lang="fr" sz="1200" b="0" i="0" u="none" strike="noStrike" kern="1200" cap="none" spc="0" normalizeH="0" noProof="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1"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Les personnes dont l’</a:t>
            </a:r>
            <a:r>
              <a:rPr lang="fr" sz="1200" b="1" i="0" u="none" strike="noStrike" kern="1200" cap="none" spc="0" normalizeH="0" noProof="0">
                <a:ln>
                  <a:noFill/>
                </a:ln>
                <a:effectLst/>
                <a:uLnTx/>
                <a:uFillTx/>
                <a:latin typeface="+mn-lt"/>
                <a:ea typeface="MS PGothic" charset="-128"/>
              </a:rPr>
              <a:t>identité et/ou l’expression de genre </a:t>
            </a:r>
            <a:r>
              <a:rPr lang="fr" sz="1200" b="0" i="0" u="none" strike="noStrike" kern="1200" cap="none" spc="0" normalizeH="0" noProof="0">
                <a:ln>
                  <a:noFill/>
                </a:ln>
                <a:effectLst/>
                <a:uLnTx/>
                <a:uFillTx/>
                <a:latin typeface="+mn-lt"/>
                <a:ea typeface="Calibri" charset="0"/>
                <a:cs typeface="Calibri" charset="0"/>
              </a:rPr>
              <a:t>diffèrent peuvent être confrontées à des obstacles comportementaux</a:t>
            </a:r>
            <a:r>
              <a:rPr lang="fr" sz="1200" b="0" i="0" u="none" strike="noStrike" kern="1200" cap="none" spc="0" normalizeH="0" noProof="0">
                <a:ln>
                  <a:noFill/>
                </a:ln>
                <a:effectLst/>
                <a:uLnTx/>
                <a:uFillTx/>
                <a:latin typeface="+mn-lt"/>
                <a:ea typeface="MS PGothic" charset="-128"/>
              </a:rPr>
              <a:t>, institutionnels et environnementaux </a:t>
            </a:r>
            <a:r>
              <a:rPr lang="fr" sz="1200" b="0" i="0" u="none" strike="noStrike" kern="1200" cap="none" spc="0" normalizeH="0" noProof="0">
                <a:ln>
                  <a:noFill/>
                </a:ln>
                <a:effectLst/>
                <a:uLnTx/>
                <a:uFillTx/>
                <a:latin typeface="+mn-lt"/>
                <a:ea typeface="Calibri" charset="0"/>
                <a:cs typeface="Calibri" charset="0"/>
              </a:rPr>
              <a:t>pour accéder au système judiciaire</a:t>
            </a:r>
            <a:r>
              <a:rPr lang="fr" sz="1200" b="0" i="0" u="none" strike="noStrike" kern="1200" cap="none" spc="0" normalizeH="0" noProof="0">
                <a:ln>
                  <a:noFill/>
                </a:ln>
                <a:effectLst/>
                <a:uLnTx/>
                <a:uFillTx/>
                <a:latin typeface="+mn-lt"/>
                <a:ea typeface="MS PGothic" charset="-128"/>
              </a:rPr>
              <a:t>, à l’éducation, à l’emploi, au logement et aux soins de santé ; elles peuvent être davantage sujettes à la pauvreté et éprouver des difficultés à obtenir des documents.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r>
              <a:rPr lang="fr" sz="1200" b="0" i="0" u="none" strike="noStrike" kern="1200" cap="none" spc="0" normalizeH="0" noProof="0">
                <a:ln>
                  <a:noFill/>
                </a:ln>
                <a:effectLst/>
                <a:uLnTx/>
                <a:uFillTx/>
                <a:latin typeface="+mn-lt"/>
                <a:ea typeface="MS PGothic" charset="-128"/>
                <a:cs typeface="Calibri" charset="0"/>
              </a:rPr>
              <a:t>Les personnes</a:t>
            </a:r>
            <a:r>
              <a:rPr lang="fr" sz="1200" b="0" i="0" u="none" strike="noStrike" kern="1200" cap="none" spc="0" normalizeH="0" noProof="0">
                <a:ln>
                  <a:noFill/>
                </a:ln>
                <a:effectLst/>
                <a:uLnTx/>
                <a:uFillTx/>
                <a:latin typeface="+mn-lt"/>
                <a:ea typeface="MS PGothic" charset="-128"/>
              </a:rPr>
              <a:t> dont les </a:t>
            </a:r>
            <a:r>
              <a:rPr lang="fr" sz="1200" b="1" i="0" u="none" strike="noStrike" kern="1200" cap="none" spc="0" normalizeH="0" noProof="0">
                <a:ln>
                  <a:noFill/>
                </a:ln>
                <a:effectLst/>
                <a:uLnTx/>
                <a:uFillTx/>
                <a:latin typeface="+mn-lt"/>
                <a:ea typeface="MS PGothic" charset="-128"/>
                <a:cs typeface="Calibri" charset="0"/>
              </a:rPr>
              <a:t>caractéristiques de sexe diffèrent peuvent se heurter à des obstacles comportementaux</a:t>
            </a:r>
            <a:r>
              <a:rPr lang="fr" sz="1200" b="0" i="0" u="none" strike="noStrike" kern="1200" cap="none" spc="0" normalizeH="0" noProof="0">
                <a:ln>
                  <a:noFill/>
                </a:ln>
                <a:effectLst/>
                <a:uLnTx/>
                <a:uFillTx/>
                <a:latin typeface="+mn-lt"/>
                <a:ea typeface="MS PGothic" charset="-128"/>
                <a:cs typeface="Calibri" charset="0"/>
              </a:rPr>
              <a:t> de la part des professionnels de santé, des familles et des communautés et rencontrer des difficultés pour accéder à des soins de santé appropriés et dignes, du fait de facteurs comportementaux ou institutionnels.</a:t>
            </a:r>
            <a:endParaRPr kumimoji="0" lang="en-US" altLang="en-US" sz="1200" b="0" i="0" u="none" strike="noStrike" kern="1200" cap="none" spc="0" normalizeH="0" baseline="0" noProof="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0" u="none" strike="noStrike" kern="1200" cap="none" spc="0" normalizeH="0" noProof="0">
                <a:ln>
                  <a:noFill/>
                </a:ln>
                <a:effectLst/>
                <a:uLnTx/>
                <a:uFillTx/>
                <a:latin typeface="+mn-lt"/>
                <a:ea typeface="MS PGothic" charset="-128"/>
              </a:rPr>
              <a:t>L’intersectionnalité </a:t>
            </a:r>
            <a:r>
              <a:rPr lang="fr" sz="1200" b="0" i="0" u="none" strike="noStrike" kern="1200" cap="none" spc="0" normalizeH="0" noProof="0">
                <a:ln>
                  <a:noFill/>
                </a:ln>
                <a:effectLst/>
                <a:uLnTx/>
                <a:uFillTx/>
                <a:latin typeface="+mn-lt"/>
                <a:ea typeface="MS PGothic" charset="-128"/>
              </a:rPr>
              <a:t>joue un rôle primordial en ce qui concerne les obstacles qu’une personne peut rencontrer. Il existe des interactions entre les diverses orientations sexuelles, identités de genre, expressions de genre et caractéristiques de sexe d’une part, et de nombreux autres facteurs, tels que l’âge, le genre, l’origine ethnique, la classe sociale et le handicap éventuel d’autre part. </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1"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effectLst/>
                <a:uLnTx/>
                <a:uFillTx/>
                <a:latin typeface="+mn-lt"/>
                <a:ea typeface="MS PGothic" charset="-128"/>
              </a:rPr>
              <a:t>Durée : </a:t>
            </a:r>
            <a:r>
              <a:rPr lang="fr" sz="1200" b="0" i="1" u="none" strike="noStrike" kern="1200" cap="none" spc="0" normalizeH="0" noProof="0">
                <a:ln>
                  <a:noFill/>
                </a:ln>
                <a:effectLst/>
                <a:uLnTx/>
                <a:uFillTx/>
                <a:latin typeface="+mn-lt"/>
                <a:ea typeface="MS PGothic" charset="-128"/>
              </a:rPr>
              <a:t>10 minutes pour la question « Quels sont les obstacles auxquels sont confrontées des personnes spécifiques ? » </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rtl="0"/>
              <a:t>36</a:t>
            </a:fld>
            <a:endParaRPr lang="en-US" altLang="en-US" sz="1200">
              <a:latin typeface="Calibri Regular"/>
            </a:endParaRPr>
          </a:p>
        </p:txBody>
      </p:sp>
    </p:spTree>
    <p:extLst>
      <p:ext uri="{BB962C8B-B14F-4D97-AF65-F5344CB8AC3E}">
        <p14:creationId xmlns:p14="http://schemas.microsoft.com/office/powerpoint/2010/main" val="3681461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2"/>
            <a:ext cx="5486400"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Quels sont les obstacles auxquels sont confrontées des personnes spécifiques ? (suite)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srgbClr val="595959"/>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Intéressons-nous à présent </a:t>
            </a:r>
            <a:r>
              <a:rPr lang="fr" sz="1200" b="0" i="0" u="none" strike="noStrike" kern="1200" cap="none" spc="0" normalizeH="0" noProof="0">
                <a:ln>
                  <a:noFill/>
                </a:ln>
                <a:solidFill>
                  <a:prstClr val="black"/>
                </a:solidFill>
                <a:effectLst/>
                <a:uLnTx/>
                <a:uFillTx/>
                <a:latin typeface="+mn-lt"/>
                <a:ea typeface="Calibri" charset="0"/>
                <a:cs typeface="Calibri" charset="0"/>
              </a:rPr>
              <a:t>aux </a:t>
            </a:r>
            <a:r>
              <a:rPr lang="fr" sz="1200" b="1" i="0" u="none" strike="noStrike" kern="1200" cap="none" spc="0" normalizeH="0" noProof="0">
                <a:ln>
                  <a:noFill/>
                </a:ln>
                <a:solidFill>
                  <a:prstClr val="black"/>
                </a:solidFill>
                <a:effectLst/>
                <a:uLnTx/>
                <a:uFillTx/>
                <a:latin typeface="+mn-lt"/>
                <a:ea typeface="Calibri" charset="0"/>
                <a:cs typeface="Calibri" charset="0"/>
              </a:rPr>
              <a:t>facteurs</a:t>
            </a:r>
            <a:r>
              <a:rPr lang="fr" sz="1200" b="0" i="0" u="none" strike="noStrike" kern="1200" cap="none" spc="0" normalizeH="0" noProof="0">
                <a:ln>
                  <a:noFill/>
                </a:ln>
                <a:solidFill>
                  <a:prstClr val="black"/>
                </a:solidFill>
                <a:effectLst/>
                <a:uLnTx/>
                <a:uFillTx/>
                <a:latin typeface="+mn-lt"/>
                <a:ea typeface="Calibri" charset="0"/>
                <a:cs typeface="Calibri" charset="0"/>
              </a:rPr>
              <a:t> intersectionnels du genre, de l’âge et du handicap et réfléchissons à la manière dont ces facteurs engendrent des obstacles pour les personnes de diverses OSIEGCS.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none" strike="noStrike" kern="1200" cap="none" spc="0" normalizeH="0" noProof="0">
                <a:ln>
                  <a:noFill/>
                </a:ln>
                <a:solidFill>
                  <a:prstClr val="black"/>
                </a:solidFill>
                <a:effectLst/>
                <a:uLnTx/>
                <a:uFillTx/>
                <a:latin typeface="+mn-lt"/>
                <a:ea typeface="MS PGothic" charset="-128"/>
                <a:cs typeface="Calibri" charset="0"/>
              </a:rPr>
              <a:t>Genre binaire : </a:t>
            </a:r>
          </a:p>
          <a:p>
            <a:pPr marL="285750" marR="0" lvl="0" indent="-2857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1" i="0" u="none" strike="noStrike" kern="1200" cap="none" spc="0" normalizeH="0" noProof="0">
                <a:ln>
                  <a:noFill/>
                </a:ln>
                <a:solidFill>
                  <a:prstClr val="black"/>
                </a:solidFill>
                <a:effectLst/>
                <a:uLnTx/>
                <a:uFillTx/>
                <a:latin typeface="+mn-lt"/>
                <a:ea typeface="MS PGothic" charset="-128"/>
                <a:cs typeface="Calibri" charset="0"/>
              </a:rPr>
              <a:t>Les hommes :</a:t>
            </a:r>
            <a:r>
              <a:rPr lang="fr" sz="1200" b="0" i="0" u="none" strike="noStrike" kern="1200" cap="none" spc="0" normalizeH="0" noProof="0">
                <a:ln>
                  <a:noFill/>
                </a:ln>
                <a:solidFill>
                  <a:prstClr val="black"/>
                </a:solidFill>
                <a:effectLst/>
                <a:uLnTx/>
                <a:uFillTx/>
                <a:latin typeface="+mn-lt"/>
                <a:ea typeface="MS PGothic" charset="-128"/>
                <a:cs typeface="Calibri" charset="0"/>
              </a:rPr>
              <a:t> se trouvent confrontés à des obstacles comportementaux</a:t>
            </a:r>
            <a:r>
              <a:rPr lang="fr" sz="1200" b="0" i="0" u="none" strike="noStrike" kern="1200" cap="none" spc="0" normalizeH="0" noProof="0">
                <a:ln>
                  <a:noFill/>
                </a:ln>
                <a:solidFill>
                  <a:prstClr val="black"/>
                </a:solidFill>
                <a:effectLst/>
                <a:uLnTx/>
                <a:uFillTx/>
                <a:latin typeface="+mn-lt"/>
                <a:ea typeface="MS PGothic" charset="-128"/>
              </a:rPr>
              <a:t> et institutionnels, notamment à des difficultés pour dénoncer la violence sexuelle, à des lois criminalisant l’homosexualité, et à des stéréotypes de la part des organisations internationales et des ONG qui n’acceptent pas de croire qu’ils sont gays, bisexuels ou transgenres, faute de ne pas correspondre aux critères attendus quant à leur apparence ou à leur comportement.  </a:t>
            </a:r>
          </a:p>
          <a:p>
            <a:pPr marL="285750" marR="0" lvl="0" indent="-2857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1" i="0" u="none" strike="noStrike" kern="1200" cap="none" spc="0" normalizeH="0" noProof="0">
                <a:ln>
                  <a:noFill/>
                </a:ln>
                <a:solidFill>
                  <a:prstClr val="black"/>
                </a:solidFill>
                <a:effectLst/>
                <a:uLnTx/>
                <a:uFillTx/>
                <a:latin typeface="+mn-lt"/>
                <a:ea typeface="MS PGothic" charset="-128"/>
                <a:cs typeface="Calibri" charset="0"/>
              </a:rPr>
              <a:t>Les femmes :</a:t>
            </a:r>
            <a:r>
              <a:rPr lang="fr" sz="1200" b="0" i="0" u="none" strike="noStrike" kern="1200" cap="none" spc="0" normalizeH="0" noProof="0">
                <a:ln>
                  <a:noFill/>
                </a:ln>
                <a:solidFill>
                  <a:prstClr val="black"/>
                </a:solidFill>
                <a:effectLst/>
                <a:uLnTx/>
                <a:uFillTx/>
                <a:latin typeface="+mn-lt"/>
                <a:ea typeface="MS PGothic" charset="-128"/>
                <a:cs typeface="Calibri" charset="0"/>
              </a:rPr>
              <a:t> </a:t>
            </a:r>
            <a:r>
              <a:rPr lang="fr" sz="1200" b="0" i="0" u="none" strike="noStrike" kern="1200" cap="none" spc="0" normalizeH="0" noProof="0">
                <a:ln>
                  <a:noFill/>
                </a:ln>
                <a:solidFill>
                  <a:prstClr val="black"/>
                </a:solidFill>
                <a:effectLst/>
                <a:uLnTx/>
                <a:uFillTx/>
                <a:latin typeface="+mn-lt"/>
                <a:ea typeface="MS PGothic" charset="-128"/>
              </a:rPr>
              <a:t> sont souvent moins mobiles et moins indépendantes financièrement, ce qui peut avoir une incidence sur leur capacité d’entreprendre une migration ou de s’extraire d’une situation compliquée au sein de leur foyer. Elles peuvent, par ailleurs, être confrontées à des pressions sociales les poussant à se marier, à fonder une famille avant un certain âge, ce qui peut entraver davantage leur mobilité et leur indépendance. Comme les hommes, les femmes peuvent faire l’objet de </a:t>
            </a:r>
            <a:r>
              <a:rPr lang="fr" sz="1200" b="1" i="0" u="none" strike="noStrike" kern="1200" cap="none" spc="0" normalizeH="0" noProof="0">
                <a:ln>
                  <a:noFill/>
                </a:ln>
                <a:solidFill>
                  <a:prstClr val="black"/>
                </a:solidFill>
                <a:effectLst/>
                <a:uLnTx/>
                <a:uFillTx/>
                <a:latin typeface="+mn-lt"/>
                <a:ea typeface="MS PGothic" charset="-128"/>
              </a:rPr>
              <a:t> </a:t>
            </a:r>
            <a:r>
              <a:rPr lang="fr" sz="1200" b="0" i="0" u="none" strike="noStrike" kern="1200" cap="none" spc="0" normalizeH="0" noProof="0">
                <a:ln>
                  <a:noFill/>
                </a:ln>
                <a:solidFill>
                  <a:prstClr val="black"/>
                </a:solidFill>
                <a:effectLst/>
                <a:uLnTx/>
                <a:uFillTx/>
                <a:latin typeface="+mn-lt"/>
                <a:ea typeface="MS PGothic" charset="-128"/>
              </a:rPr>
              <a:t>stéréotypes de la part d’organisations, dès lors qu’elle n’ont pas « l’apparence » ou « le comportement » attendu(e) d’une personne gay ou lesbienne, ce qui peut conduire les prestataires de services d’aide à penser qu’elles mentent et à refuser de leur accorder des prestations spéciales. </a:t>
            </a:r>
            <a:endParaRPr kumimoji="0" lang="en-US" altLang="en-US" sz="1200" b="0" i="0" u="none" strike="noStrike" kern="1200" cap="none" spc="0" normalizeH="0" baseline="0" noProof="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none" strike="noStrike" kern="1200" cap="none" spc="0" normalizeH="0" noProof="0">
                <a:ln>
                  <a:noFill/>
                </a:ln>
                <a:solidFill>
                  <a:prstClr val="black"/>
                </a:solidFill>
                <a:effectLst/>
                <a:uLnTx/>
                <a:uFillTx/>
                <a:latin typeface="+mn-lt"/>
                <a:ea typeface="MS PGothic" charset="-128"/>
                <a:cs typeface="Calibri" charset="0"/>
              </a:rPr>
              <a:t>Âge : </a:t>
            </a:r>
          </a:p>
          <a:p>
            <a:pPr marL="285750" marR="0" lvl="0" indent="-2857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1" i="0" u="none" strike="noStrike" kern="1200" cap="none" spc="0" normalizeH="0" noProof="0">
                <a:ln>
                  <a:noFill/>
                </a:ln>
                <a:solidFill>
                  <a:prstClr val="black"/>
                </a:solidFill>
                <a:effectLst/>
                <a:uLnTx/>
                <a:uFillTx/>
                <a:latin typeface="+mn-lt"/>
                <a:ea typeface="MS PGothic" charset="-128"/>
                <a:cs typeface="Calibri" charset="0"/>
              </a:rPr>
              <a:t>Les </a:t>
            </a:r>
            <a:r>
              <a:rPr lang="fr" sz="1200" b="1" i="0" u="none" strike="noStrike" kern="1200" cap="none" spc="0" normalizeH="0" noProof="0">
                <a:ln>
                  <a:noFill/>
                </a:ln>
                <a:solidFill>
                  <a:prstClr val="black"/>
                </a:solidFill>
                <a:effectLst/>
                <a:uLnTx/>
                <a:uFillTx/>
                <a:latin typeface="+mn-lt"/>
                <a:ea typeface="Calibri" charset="0"/>
                <a:cs typeface="Calibri" charset="0"/>
              </a:rPr>
              <a:t>enfants :</a:t>
            </a:r>
            <a:r>
              <a:rPr lang="fr" sz="1200" b="0" i="0" u="none" strike="noStrike" kern="1200" cap="none" spc="0" normalizeH="0" noProof="0">
                <a:ln>
                  <a:noFill/>
                </a:ln>
                <a:solidFill>
                  <a:prstClr val="black"/>
                </a:solidFill>
                <a:effectLst/>
                <a:uLnTx/>
                <a:uFillTx/>
                <a:latin typeface="+mn-lt"/>
                <a:ea typeface="Calibri" charset="0"/>
                <a:cs typeface="Calibri" charset="0"/>
              </a:rPr>
              <a:t> se heurtent à des obstacles comportementaux qui reposent sur le fait qu’ils ne seraient pas assez âgés pour avoir une bonne compréhension de leur OSIEGCS ; en conséquence, leur persécution fondée sur leur OSIEGCS pourrait ne pas bénéficier de l’attention requise ; ils sont également confrontés à des obstacles institutionnels lorsqu’ils cherchent un soutien en dehors de leur foyer familial. Aux États-Unis, des études indiquent que les enfants de</a:t>
            </a:r>
            <a:r>
              <a:rPr lang="fr" sz="1200" b="0" i="0" u="none" strike="noStrike" kern="1200" cap="none" spc="0" normalizeH="0" noProof="0">
                <a:ln>
                  <a:noFill/>
                </a:ln>
                <a:solidFill>
                  <a:prstClr val="black"/>
                </a:solidFill>
                <a:effectLst/>
                <a:uLnTx/>
                <a:uFillTx/>
                <a:latin typeface="+mn-lt"/>
                <a:ea typeface="MS PGothic" pitchFamily="34" charset="-128"/>
                <a:cs typeface="Calibri" panose="020F0502020204030204" pitchFamily="34" charset="0"/>
              </a:rPr>
              <a:t> diverses OSIEGCS sont surreprésentés dans les systèmes judiciaires pour enfants, et que la majorité d’entre eux sont issus de populations ethniques marginalisées. </a:t>
            </a:r>
            <a:endParaRPr kumimoji="0" lang="en-US" altLang="zh-CN" sz="1200" b="0" i="0" u="none" strike="noStrike" kern="1200" cap="none" spc="0" normalizeH="0" baseline="0" noProof="0">
              <a:ln>
                <a:noFill/>
              </a:ln>
              <a:solidFill>
                <a:prstClr val="black"/>
              </a:solidFill>
              <a:effectLst/>
              <a:uLnTx/>
              <a:uFillTx/>
              <a:latin typeface="+mn-lt"/>
              <a:ea typeface="Calibri" charset="0"/>
              <a:cs typeface="Calibri" charset="0"/>
            </a:endParaRPr>
          </a:p>
          <a:p>
            <a:pPr marL="285750" marR="0" lvl="0" indent="-2857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1" i="0" u="none" strike="noStrike" kern="1200" cap="none" spc="0" normalizeH="0" noProof="0">
                <a:ln>
                  <a:noFill/>
                </a:ln>
                <a:solidFill>
                  <a:prstClr val="black"/>
                </a:solidFill>
                <a:effectLst/>
                <a:uLnTx/>
                <a:uFillTx/>
                <a:latin typeface="+mn-lt"/>
                <a:ea typeface="MS PGothic" charset="-128"/>
                <a:cs typeface="Calibri" charset="0"/>
              </a:rPr>
              <a:t>Les </a:t>
            </a:r>
            <a:r>
              <a:rPr lang="fr" sz="1200" b="1" i="0" u="none" strike="noStrike" kern="1200" cap="none" spc="0" normalizeH="0" noProof="0">
                <a:ln>
                  <a:noFill/>
                </a:ln>
                <a:solidFill>
                  <a:prstClr val="black"/>
                </a:solidFill>
                <a:effectLst/>
                <a:uLnTx/>
                <a:uFillTx/>
                <a:latin typeface="+mn-lt"/>
                <a:ea typeface="Calibri" charset="0"/>
                <a:cs typeface="Calibri" charset="0"/>
              </a:rPr>
              <a:t>personnes âgées : </a:t>
            </a:r>
            <a:r>
              <a:rPr lang="fr" sz="1200" b="0" i="0" u="none" strike="noStrike" kern="1200" cap="none" spc="0" normalizeH="0" noProof="0">
                <a:ln>
                  <a:noFill/>
                </a:ln>
                <a:solidFill>
                  <a:prstClr val="black"/>
                </a:solidFill>
                <a:effectLst/>
                <a:uLnTx/>
                <a:uFillTx/>
                <a:latin typeface="+mn-lt"/>
                <a:ea typeface="Calibri" charset="0"/>
                <a:cs typeface="Calibri" charset="0"/>
              </a:rPr>
              <a:t>lorsque leur OSIEGCS diffère, elles peuvent être en partie invisibles aux prestataires de services d’aide et être plus susceptibles de devoir dissimuler leur OSIEGCS – même lorsqu’elles ne le faisaient pas auparavant – en raison de leur dépendance vis-à-vis d’autres personnes, d’institutions et de systèmes qui sont discriminatoires ou peu sûrs. </a:t>
            </a:r>
            <a:endParaRPr kumimoji="0" lang="en-US" altLang="en-US" sz="1200" b="0" i="0" u="none" strike="noStrike" kern="1200" cap="none" spc="0" normalizeH="0" baseline="0" noProof="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none" strike="noStrike" kern="1200" cap="none" spc="0" normalizeH="0" noProof="0">
                <a:ln>
                  <a:noFill/>
                </a:ln>
                <a:solidFill>
                  <a:prstClr val="black"/>
                </a:solidFill>
                <a:effectLst/>
                <a:uLnTx/>
                <a:uFillTx/>
                <a:latin typeface="+mn-lt"/>
                <a:ea typeface="MS PGothic" charset="-128"/>
                <a:cs typeface="Calibri" charset="0"/>
              </a:rPr>
              <a:t>Handicap</a:t>
            </a:r>
            <a:r>
              <a:rPr lang="fr" sz="1200" b="1" i="0" u="none" strike="noStrike" kern="1200" cap="none" spc="0" normalizeH="0" noProof="0">
                <a:ln>
                  <a:noFill/>
                </a:ln>
                <a:solidFill>
                  <a:prstClr val="black"/>
                </a:solidFill>
                <a:effectLst/>
                <a:uLnTx/>
                <a:uFillTx/>
                <a:latin typeface="+mn-lt"/>
                <a:ea typeface="Calibri" charset="0"/>
                <a:cs typeface="Calibri" charset="0"/>
              </a:rPr>
              <a:t> : </a:t>
            </a:r>
          </a:p>
          <a:p>
            <a:pPr marL="285750" marR="0" lvl="0" indent="-2857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1" i="0" u="none" strike="noStrike" kern="1200" cap="none" spc="0" normalizeH="0" noProof="0">
                <a:ln>
                  <a:noFill/>
                </a:ln>
                <a:solidFill>
                  <a:prstClr val="black"/>
                </a:solidFill>
                <a:effectLst/>
                <a:uLnTx/>
                <a:uFillTx/>
                <a:latin typeface="+mn-lt"/>
                <a:ea typeface="MS PGothic" pitchFamily="34" charset="-128"/>
                <a:cs typeface="Calibri" panose="020F0502020204030204" pitchFamily="34" charset="0"/>
              </a:rPr>
              <a:t>Prévalence</a:t>
            </a:r>
            <a:r>
              <a:rPr lang="fr" sz="1200" b="1" i="0" u="none" strike="noStrike" kern="1200" cap="none" spc="0" normalizeH="0" noProof="0">
                <a:ln>
                  <a:noFill/>
                </a:ln>
                <a:solidFill>
                  <a:prstClr val="black"/>
                </a:solidFill>
                <a:effectLst/>
                <a:uLnTx/>
                <a:uFillTx/>
                <a:latin typeface="+mn-lt"/>
                <a:ea typeface="MS PGothic" charset="-128"/>
              </a:rPr>
              <a:t> :</a:t>
            </a:r>
            <a:r>
              <a:rPr lang="fr" sz="1200" b="1" i="0" u="none" strike="noStrike" kern="1200" cap="none" spc="0" normalizeH="0" noProof="0">
                <a:ln>
                  <a:noFill/>
                </a:ln>
                <a:solidFill>
                  <a:prstClr val="black"/>
                </a:solidFill>
                <a:effectLst/>
                <a:uLnTx/>
                <a:uFillTx/>
                <a:latin typeface="+mn-lt"/>
                <a:ea typeface="MS PGothic" pitchFamily="34" charset="-128"/>
                <a:cs typeface="Calibri" panose="020F0502020204030204" pitchFamily="34" charset="0"/>
              </a:rPr>
              <a:t> </a:t>
            </a:r>
            <a:r>
              <a:rPr lang="fr" sz="1200" b="0" i="0" u="none" strike="noStrike" kern="1200" cap="none" spc="0" normalizeH="0" noProof="0">
                <a:ln>
                  <a:noFill/>
                </a:ln>
                <a:solidFill>
                  <a:prstClr val="black"/>
                </a:solidFill>
                <a:effectLst/>
                <a:uLnTx/>
                <a:uFillTx/>
                <a:latin typeface="+mn-lt"/>
                <a:ea typeface="MS PGothic" pitchFamily="34" charset="-128"/>
                <a:cs typeface="Calibri" panose="020F0502020204030204" pitchFamily="34" charset="0"/>
              </a:rPr>
              <a:t>Il importe de considérer le handicap comme un facteur intersectionnel, car de nombreuses personnes de diverses OSIEGCS présentent un handicap. En effet, une étude menée aux États-Unis indique que deux personnes transgenres sur cinq (soit 40 %) sont atteintes d’un handicap ; dans l’État de Washington, c’est le cas pour 40 % des hommes bisexuels, 36 % des femmes lesbiennes, 36 % des femmes bisexuelles et 26 % des hommes gays, contre 27,2 % de la population générale. </a:t>
            </a: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285750" marR="0" lvl="0" indent="-2857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1" i="0" u="none" strike="noStrike" kern="1200" cap="none" spc="0" normalizeH="0" noProof="0">
                <a:ln>
                  <a:noFill/>
                </a:ln>
                <a:solidFill>
                  <a:prstClr val="black"/>
                </a:solidFill>
                <a:effectLst/>
                <a:uLnTx/>
                <a:uFillTx/>
                <a:latin typeface="+mn-lt"/>
                <a:ea typeface="MS PGothic" charset="-128"/>
                <a:cs typeface="Calibri" charset="0"/>
              </a:rPr>
              <a:t>Les personnes</a:t>
            </a:r>
            <a:r>
              <a:rPr lang="fr" sz="1200" b="1" i="0" u="none" strike="noStrike" kern="1200" cap="none" spc="0" normalizeH="0" noProof="0">
                <a:ln>
                  <a:noFill/>
                </a:ln>
                <a:solidFill>
                  <a:prstClr val="black"/>
                </a:solidFill>
                <a:effectLst/>
                <a:uLnTx/>
                <a:uFillTx/>
                <a:latin typeface="+mn-lt"/>
                <a:ea typeface="Calibri" charset="0"/>
                <a:cs typeface="Calibri" charset="0"/>
              </a:rPr>
              <a:t> présentant un handicap :</a:t>
            </a:r>
            <a:r>
              <a:rPr lang="fr" sz="1200" b="0" i="0" u="none" strike="noStrike" kern="1200" cap="none" spc="0" normalizeH="0" noProof="0">
                <a:ln>
                  <a:noFill/>
                </a:ln>
                <a:solidFill>
                  <a:prstClr val="black"/>
                </a:solidFill>
                <a:effectLst/>
                <a:uLnTx/>
                <a:uFillTx/>
                <a:latin typeface="+mn-lt"/>
                <a:ea typeface="Calibri" charset="0"/>
                <a:cs typeface="Calibri" charset="0"/>
              </a:rPr>
              <a:t> se heurtent à un ensemble accru d’obstacles en fonction de leur genre, de leur âge et de leur OSIEGCS. Selon leur handicap</a:t>
            </a:r>
            <a:r>
              <a:rPr lang="fr" sz="1200" b="0" i="0" u="none" strike="noStrike" kern="1200" cap="none" spc="0" normalizeH="0" noProof="0">
                <a:ln>
                  <a:noFill/>
                </a:ln>
                <a:solidFill>
                  <a:srgbClr val="4BACC6"/>
                </a:solidFill>
                <a:effectLst/>
                <a:uLnTx/>
                <a:uFillTx/>
                <a:latin typeface="+mn-lt"/>
                <a:ea typeface="Microsoft YaHei UI Light" panose="020B0502040204020203" pitchFamily="34" charset="-122"/>
                <a:cs typeface="Arial" panose="020B0604020202020204" pitchFamily="34" charset="0"/>
              </a:rPr>
              <a:t>, elles peuvent devoir dépendre d’autres personnes, d’institutions, d’organisations et de systèmes faisant preuve d’attitudes discriminatoires envers les personnes de diverses OSIEGCS, ce qui peut </a:t>
            </a:r>
            <a:r>
              <a:rPr lang="fr" sz="1200" b="0" i="0" u="none" strike="noStrike" kern="1200" cap="none" spc="0" normalizeH="0" noProof="0">
                <a:ln>
                  <a:noFill/>
                </a:ln>
                <a:solidFill>
                  <a:prstClr val="black"/>
                </a:solidFill>
                <a:effectLst/>
                <a:uLnTx/>
                <a:uFillTx/>
                <a:latin typeface="+mn-lt"/>
                <a:ea typeface="Calibri" charset="0"/>
                <a:cs typeface="Calibri" charset="0"/>
              </a:rPr>
              <a:t>mener soit à une dissimulation soit à des risques élevés d’abus.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 </a:t>
            </a:r>
            <a:r>
              <a:rPr lang="fr" sz="1200" b="0" i="1" u="none" strike="noStrike" kern="1200" cap="none" spc="0" normalizeH="0" noProof="0">
                <a:ln>
                  <a:noFill/>
                </a:ln>
                <a:solidFill>
                  <a:prstClr val="black"/>
                </a:solidFill>
                <a:effectLst/>
                <a:uLnTx/>
                <a:uFillTx/>
                <a:latin typeface="+mn-lt"/>
                <a:ea typeface="MS PGothic" charset="-128"/>
              </a:rPr>
              <a:t>10 minutes pour la question « Quels sont les obstacles auxquels sont confrontées des personnes spécifiques ?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Remarque à l’attention de l’</a:t>
            </a:r>
            <a:r>
              <a:rPr lang="fr-FR" sz="1200" b="1" i="1" u="none" strike="noStrike" kern="1200" cap="none" spc="0" normalizeH="0" noProof="0">
                <a:ln>
                  <a:noFill/>
                </a:ln>
                <a:solidFill>
                  <a:prstClr val="black"/>
                </a:solidFill>
                <a:effectLst/>
                <a:uLnTx/>
                <a:uFillTx/>
                <a:latin typeface="+mn-lt"/>
                <a:ea typeface="MS PGothic" charset="-128"/>
              </a:rPr>
              <a:t>animateur(</a:t>
            </a:r>
            <a:r>
              <a:rPr lang="fr-FR" sz="1200" b="1" i="1" u="none" strike="noStrike" kern="1200" cap="none" spc="0" normalizeH="0" noProof="0" err="1">
                <a:ln>
                  <a:noFill/>
                </a:ln>
                <a:solidFill>
                  <a:prstClr val="black"/>
                </a:solidFill>
                <a:effectLst/>
                <a:uLnTx/>
                <a:uFillTx/>
                <a:latin typeface="+mn-lt"/>
                <a:ea typeface="MS PGothic" charset="-128"/>
              </a:rPr>
              <a:t>rice</a:t>
            </a:r>
            <a:r>
              <a:rPr lang="fr-FR" sz="1200" b="1" i="1" u="none" strike="noStrike" kern="1200" cap="none" spc="0" normalizeH="0" noProof="0">
                <a:ln>
                  <a:noFill/>
                </a:ln>
                <a:solidFill>
                  <a:prstClr val="black"/>
                </a:solidFill>
                <a:effectLst/>
                <a:uLnTx/>
                <a:uFillTx/>
                <a:latin typeface="+mn-lt"/>
                <a:ea typeface="MS PGothic" charset="-128"/>
              </a:rPr>
              <a:t>)</a:t>
            </a:r>
            <a:r>
              <a:rPr lang="fr" sz="1200" b="1" i="1" u="none" strike="noStrike" kern="1200" cap="none" spc="0" normalizeH="0" noProof="0">
                <a:ln>
                  <a:noFill/>
                </a:ln>
                <a:solidFill>
                  <a:prstClr val="black"/>
                </a:solidFill>
                <a:effectLst/>
                <a:uLnTx/>
                <a:uFillTx/>
                <a:latin typeface="+mn-lt"/>
                <a:ea typeface="MS PGothic" charset="-128"/>
              </a:rPr>
              <a:t> : </a:t>
            </a:r>
            <a:r>
              <a:rPr lang="fr" sz="1200" b="0" i="1" u="none" strike="noStrike" kern="1200" cap="none" spc="0" normalizeH="0" noProof="0">
                <a:ln>
                  <a:noFill/>
                </a:ln>
                <a:solidFill>
                  <a:prstClr val="black"/>
                </a:solidFill>
                <a:effectLst/>
                <a:uLnTx/>
                <a:uFillTx/>
                <a:latin typeface="+mn-lt"/>
                <a:ea typeface="MS PGothic" charset="-128"/>
              </a:rPr>
              <a:t>Un rapport publié aux États-Unis indique que « </a:t>
            </a:r>
            <a:r>
              <a:rPr lang="fr" sz="1200" b="0" i="1" u="none" strike="noStrike" kern="1200" cap="none" spc="0" normalizeH="0" noProof="0">
                <a:ln>
                  <a:noFill/>
                </a:ln>
                <a:solidFill>
                  <a:prstClr val="black"/>
                </a:solidFill>
                <a:effectLst/>
                <a:uLnTx/>
                <a:uFillTx/>
                <a:latin typeface="+mn-lt"/>
                <a:ea typeface="MS PGothic" pitchFamily="34" charset="-128"/>
                <a:cs typeface="Calibri" panose="020F0502020204030204" pitchFamily="34" charset="0"/>
              </a:rPr>
              <a:t>plus de 40 % des femmes incarcérées et près de 60 % des filles dans les établissements judiciaires pour enfants appartiennent à des minorités sexuelles, parmi lesquelles jusqu’à 85 % des jeunes LGBTQ sont des personnes de couleur.</a:t>
            </a:r>
            <a:r>
              <a:rPr lang="fr" sz="1200" b="0" i="1" u="none" strike="noStrike" kern="1200" cap="none" spc="0" normalizeH="0" noProof="0">
                <a:ln>
                  <a:noFill/>
                </a:ln>
                <a:solidFill>
                  <a:prstClr val="black"/>
                </a:solidFill>
                <a:effectLst/>
                <a:uLnTx/>
                <a:uFillTx/>
                <a:latin typeface="+mn-lt"/>
                <a:ea typeface="MS PGothic" pitchFamily="34" charset="-128"/>
              </a:rPr>
              <a:t> Des estimations récentes montrent également que 32 % des personnes en prison et 40 % des personnes en maison d’arrêt sont atteintes d’au moins un handicap ». Les statistiques susmentionnées relatives aux OSIEGCS et au handicap sont issues de ce même rapport : </a:t>
            </a:r>
            <a:r>
              <a:rPr lang="fr" sz="1200" b="0" i="1" u="none" strike="noStrike" kern="1200" cap="none" spc="0" normalizeH="0" noProof="0">
                <a:ln>
                  <a:noFill/>
                </a:ln>
                <a:solidFill>
                  <a:prstClr val="black"/>
                </a:solidFill>
                <a:effectLst/>
                <a:uLnTx/>
                <a:uFillTx/>
                <a:latin typeface="+mn-lt"/>
                <a:ea typeface="MS PGothic" pitchFamily="34" charset="-128"/>
                <a:hlinkClick r:id="rId3">
                  <a:extLst>
                    <a:ext uri="{A12FA001-AC4F-418D-AE19-62706E023703}">
                      <ahyp:hlinkClr xmlns:ahyp="http://schemas.microsoft.com/office/drawing/2018/hyperlinkcolor" val="tx"/>
                    </a:ext>
                  </a:extLst>
                </a:hlinkClick>
              </a:rPr>
              <a:t>Movement Advancement Project | LGBT PEOPLE WITH DISABILITIES (</a:t>
            </a:r>
            <a:r>
              <a:rPr lang="en-GB" sz="1200" b="0" i="1" u="none" strike="noStrike" kern="1200" cap="none" spc="0" normalizeH="0" noProof="0">
                <a:ln>
                  <a:noFill/>
                </a:ln>
                <a:solidFill>
                  <a:prstClr val="black"/>
                </a:solidFill>
                <a:effectLst/>
                <a:uLnTx/>
                <a:uFillTx/>
                <a:latin typeface="+mn-lt"/>
                <a:ea typeface="MS PGothic" pitchFamily="34" charset="-128"/>
                <a:hlinkClick r:id="rId3">
                  <a:extLst>
                    <a:ext uri="{A12FA001-AC4F-418D-AE19-62706E023703}">
                      <ahyp:hlinkClr xmlns:ahyp="http://schemas.microsoft.com/office/drawing/2018/hyperlinkcolor" val="tx"/>
                    </a:ext>
                  </a:extLst>
                </a:hlinkClick>
              </a:rPr>
              <a:t>https://www.lgbtmap.org/lgbt-people-disabilities</a:t>
            </a:r>
            <a:r>
              <a:rPr lang="fr" sz="1200" b="0" i="1" u="none" strike="noStrike" kern="1200" cap="none" spc="0" normalizeH="0" noProof="0">
                <a:ln>
                  <a:noFill/>
                </a:ln>
                <a:solidFill>
                  <a:prstClr val="black"/>
                </a:solidFill>
                <a:effectLst/>
                <a:uLnTx/>
                <a:uFillTx/>
                <a:latin typeface="+mn-lt"/>
                <a:ea typeface="MS PGothic" pitchFamily="34" charset="-128"/>
                <a:hlinkClick r:id="rId3">
                  <a:extLst>
                    <a:ext uri="{A12FA001-AC4F-418D-AE19-62706E023703}">
                      <ahyp:hlinkClr xmlns:ahyp="http://schemas.microsoft.com/office/drawing/2018/hyperlinkcolor" val="tx"/>
                    </a:ext>
                  </a:extLst>
                </a:hlinkClick>
              </a:rPr>
              <a:t>)</a:t>
            </a:r>
            <a:r>
              <a:rPr lang="fr" sz="1200" b="0" i="1" u="none" strike="noStrike" kern="1200" cap="none" spc="0" normalizeH="0" noProof="0">
                <a:ln>
                  <a:noFill/>
                </a:ln>
                <a:solidFill>
                  <a:prstClr val="black"/>
                </a:solidFill>
                <a:effectLst/>
                <a:uLnTx/>
                <a:uFillTx/>
                <a:latin typeface="+mn-lt"/>
                <a:ea typeface="MS PGothic" pitchFamily="34"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rtl="0"/>
              <a:t>37</a:t>
            </a:fld>
            <a:endParaRPr lang="en-US" altLang="en-US" sz="1200">
              <a:latin typeface="Calibri Regular"/>
            </a:endParaRPr>
          </a:p>
        </p:txBody>
      </p:sp>
    </p:spTree>
    <p:extLst>
      <p:ext uri="{BB962C8B-B14F-4D97-AF65-F5344CB8AC3E}">
        <p14:creationId xmlns:p14="http://schemas.microsoft.com/office/powerpoint/2010/main" val="827170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2"/>
            <a:ext cx="5682916"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Dix enjeux principaux</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Intéressons-nous à présent aux</a:t>
            </a:r>
            <a:r>
              <a:rPr lang="fr" sz="1200" b="1" i="0" u="none" strike="noStrike" kern="1200" cap="none" spc="0" normalizeH="0" noProof="0">
                <a:ln>
                  <a:noFill/>
                </a:ln>
                <a:solidFill>
                  <a:prstClr val="black"/>
                </a:solidFill>
                <a:effectLst/>
                <a:uLnTx/>
                <a:uFillTx/>
                <a:latin typeface="+mn-lt"/>
                <a:ea typeface="MS PGothic" charset="-128"/>
              </a:rPr>
              <a:t> dix enjeux principaux </a:t>
            </a:r>
            <a:r>
              <a:rPr lang="fr" sz="1200" b="0" i="0" u="none" strike="noStrike" kern="1200" cap="none" spc="0" normalizeH="0" noProof="0">
                <a:ln>
                  <a:noFill/>
                </a:ln>
                <a:solidFill>
                  <a:prstClr val="black"/>
                </a:solidFill>
                <a:effectLst/>
                <a:uLnTx/>
                <a:uFillTx/>
                <a:latin typeface="+mn-lt"/>
                <a:ea typeface="MS PGothic" charset="-128"/>
              </a:rPr>
              <a:t>auxquels sont confrontées les personnes de diverses OSIEGCS en situation de migration, de déplacement forcé et de crise. Nous consacrerons le reste de ce module à l’étude de ces dix enjeux principaux. Il s’agit des enjeux suivants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1" i="1" u="none" strike="noStrike" kern="1200" cap="none" spc="0" normalizeH="0" noProof="0">
                <a:ln>
                  <a:noFill/>
                </a:ln>
                <a:solidFill>
                  <a:prstClr val="black"/>
                </a:solidFill>
                <a:effectLst/>
                <a:uLnTx/>
                <a:uFillTx/>
                <a:latin typeface="+mn-lt"/>
                <a:ea typeface="MS PGothic" charset="-128"/>
              </a:rPr>
              <a:t>1. Participation et sensibilisation</a:t>
            </a: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Aft>
                <a:spcPct val="0"/>
              </a:spcAft>
              <a:buClr>
                <a:srgbClr val="2F6CC2"/>
              </a:buClr>
              <a:buSzTx/>
              <a:buFont typeface="Calibri" charset="0"/>
              <a:buNone/>
              <a:tabLst/>
              <a:defRPr/>
            </a:pPr>
            <a:r>
              <a:rPr lang="fr" sz="1200" b="0" i="0" u="none" strike="noStrike" kern="1200" cap="none" spc="0" normalizeH="0" noProof="0">
                <a:ln>
                  <a:noFill/>
                </a:ln>
                <a:solidFill>
                  <a:prstClr val="black"/>
                </a:solidFill>
                <a:effectLst/>
                <a:uLnTx/>
                <a:uFillTx/>
                <a:latin typeface="+mn-lt"/>
                <a:ea typeface="MS PGothic" charset="-128"/>
              </a:rPr>
              <a:t>Cet enjeu concerne l’inclusion des personnes de diverses OSIEGCS en situation de migration dans nos programmes et notre capacité à les atteindre afin de leur fournir une assistance et des services appropriés. Il est à noter que, dans les faits, nous portons déjà assistance à des personnes de diverses OSIEGCS, qui ne se sentent toutefois pas suffisamment en confiance pour nous faire part de leur identité ; nous sommes donc dans l’incapacité de leur fournir une assistance adaptée à leurs besoins.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1" i="1" u="none" strike="noStrike" kern="1200" cap="none" spc="0" normalizeH="0" noProof="0">
                <a:ln>
                  <a:noFill/>
                </a:ln>
                <a:solidFill>
                  <a:prstClr val="black"/>
                </a:solidFill>
                <a:effectLst/>
                <a:uLnTx/>
                <a:uFillTx/>
                <a:latin typeface="+mn-lt"/>
                <a:ea typeface="MS PGothic" charset="-128"/>
              </a:rPr>
              <a:t>2. Documents officiels</a:t>
            </a: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Aft>
                <a:spcPct val="0"/>
              </a:spcAft>
              <a:buClr>
                <a:srgbClr val="2F6CC2"/>
              </a:buClr>
              <a:buSzTx/>
              <a:buFont typeface="Calibri" charset="0"/>
              <a:buNone/>
              <a:tabLst/>
              <a:defRPr/>
            </a:pPr>
            <a:r>
              <a:rPr lang="fr" sz="1200" b="0" i="0" u="none" strike="noStrike" kern="1200" cap="none" spc="0" normalizeH="0" noProof="0">
                <a:ln>
                  <a:noFill/>
                </a:ln>
                <a:solidFill>
                  <a:prstClr val="black"/>
                </a:solidFill>
                <a:effectLst/>
                <a:uLnTx/>
                <a:uFillTx/>
                <a:latin typeface="+mn-lt"/>
                <a:ea typeface="MS PGothic" charset="-128"/>
              </a:rPr>
              <a:t>Cet enjeu a trait aux documents tels que les cartes d’identité nationale, les passeports, les actes de naissance, les documents de voyage, les certificats d’enregistrement et les cartes d’identité des personnes réfugiées ou déplacées à l’intérieur de leur propre pays. Il est notamment lié au fait que des personnes migrantes ayant une identité et une expression de genre qui diffèrent, y compris des personnes migrantes transgenres, non binaires et de genre non conforme, dépourvues de documents officiels qui correspondent à leur apparence physique, sont confrontées à un risque considérable au cours de leur parcours migratoire ou de leur déplacement forcé lorsqu’elles essaient de rentrer dans leur pays d’origine.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1" i="1" u="none" strike="noStrike" kern="1200" cap="none" spc="0" normalizeH="0" noProof="0">
                <a:ln>
                  <a:noFill/>
                </a:ln>
                <a:solidFill>
                  <a:prstClr val="black"/>
                </a:solidFill>
                <a:effectLst/>
                <a:uLnTx/>
                <a:uFillTx/>
                <a:latin typeface="+mn-lt"/>
                <a:ea typeface="MS PGothic" charset="-128"/>
              </a:rPr>
              <a:t>3. Violences basées sur le genre </a:t>
            </a:r>
          </a:p>
          <a:p>
            <a:pPr marL="0" marR="0" lvl="0" indent="0" algn="just" defTabSz="914400" rtl="0" eaLnBrk="0" fontAlgn="base" latinLnBrk="0" hangingPunct="0">
              <a:lnSpc>
                <a:spcPct val="100000"/>
              </a:lnSpc>
              <a:spcAft>
                <a:spcPct val="0"/>
              </a:spcAft>
              <a:buClr>
                <a:srgbClr val="2F6CC2"/>
              </a:buClr>
              <a:buSzTx/>
              <a:buFont typeface="Calibri" charset="0"/>
              <a:buNone/>
              <a:tabLst/>
              <a:defRPr/>
            </a:pPr>
            <a:r>
              <a:rPr lang="fr" sz="1200" b="0" i="0" u="none" strike="noStrike" kern="1200" cap="none" spc="0" normalizeH="0" noProof="0">
                <a:ln>
                  <a:noFill/>
                </a:ln>
                <a:solidFill>
                  <a:prstClr val="black"/>
                </a:solidFill>
                <a:effectLst/>
                <a:uLnTx/>
                <a:uFillTx/>
                <a:latin typeface="+mn-lt"/>
                <a:ea typeface="MS PGothic" charset="-128"/>
              </a:rPr>
              <a:t>Cet enjeu concerne les préjudices, relevant de la sphère privée ou publique, perpétrés spécifiquement en raison du genre d’une personne ; il s’agit notamment de préjudices physiques, psychologiques ou sexuels, de menaces de tels préjudices, de coercition et d’autres privations de liberté. Nous savons que les personnes de diverses OSIEGCS sont confrontées, de manière disproportionnée, à des taux élevés de violence basée sur le genre.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1" i="1" u="none" strike="noStrike" kern="1200" cap="none" spc="0" normalizeH="0" noProof="0">
                <a:ln>
                  <a:noFill/>
                </a:ln>
                <a:solidFill>
                  <a:prstClr val="black"/>
                </a:solidFill>
                <a:effectLst/>
                <a:uLnTx/>
                <a:uFillTx/>
                <a:latin typeface="+mn-lt"/>
                <a:ea typeface="MS PGothic" charset="-128"/>
              </a:rPr>
              <a:t>4. Autres problèmes de sûreté et de sécurité</a:t>
            </a:r>
            <a:r>
              <a:rPr lang="fr" sz="1200" b="1" i="0" u="none" strike="noStrike" kern="1200" cap="none" spc="0" normalizeH="0" noProof="0">
                <a:ln>
                  <a:noFill/>
                </a:ln>
                <a:solidFill>
                  <a:prstClr val="black"/>
                </a:solidFill>
                <a:effectLst/>
                <a:uLnTx/>
                <a:uFillTx/>
                <a:latin typeface="+mn-lt"/>
                <a:ea typeface="MS PGothic" charset="-128"/>
              </a:rPr>
              <a:t> </a:t>
            </a:r>
          </a:p>
          <a:p>
            <a:pPr marL="0" marR="0" lvl="0" indent="0" algn="just" defTabSz="914400" rtl="0" eaLnBrk="0" fontAlgn="base" latinLnBrk="0" hangingPunct="0">
              <a:lnSpc>
                <a:spcPct val="100000"/>
              </a:lnSpc>
              <a:spcAft>
                <a:spcPct val="0"/>
              </a:spcAft>
              <a:buClr>
                <a:srgbClr val="2F6CC2"/>
              </a:buClr>
              <a:buSzTx/>
              <a:buFont typeface="Calibri" charset="0"/>
              <a:buNone/>
              <a:tabLst/>
              <a:defRPr/>
            </a:pPr>
            <a:r>
              <a:rPr lang="fr" sz="1200" b="0" i="0" u="none" strike="noStrike" kern="1200" cap="none" spc="0" normalizeH="0" noProof="0">
                <a:ln>
                  <a:noFill/>
                </a:ln>
                <a:solidFill>
                  <a:prstClr val="black"/>
                </a:solidFill>
                <a:effectLst/>
                <a:uLnTx/>
                <a:uFillTx/>
                <a:latin typeface="+mn-lt"/>
                <a:ea typeface="MS PGothic" charset="-128"/>
              </a:rPr>
              <a:t>Cet enjeu a trait à tout acte de menace ou de violation de la sécurité ou de la sûreté physique, émotionnelle ou psychologique d’une personne, y compris les actes de discrimination, de harcèlement, d’abus ou de violence.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1" i="1" u="none" strike="noStrike" kern="1200" cap="none" spc="0" normalizeH="0" noProof="0">
                <a:ln>
                  <a:noFill/>
                </a:ln>
                <a:solidFill>
                  <a:prstClr val="black"/>
                </a:solidFill>
                <a:effectLst/>
                <a:uLnTx/>
                <a:uFillTx/>
                <a:latin typeface="+mn-lt"/>
                <a:ea typeface="MS PGothic" charset="-128"/>
              </a:rPr>
              <a:t>5. Accès à la justice</a:t>
            </a: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0" i="0" u="none" strike="noStrike" kern="1200" cap="none" spc="0" normalizeH="0" noProof="0">
                <a:ln>
                  <a:noFill/>
                </a:ln>
                <a:solidFill>
                  <a:prstClr val="black"/>
                </a:solidFill>
                <a:effectLst/>
                <a:uLnTx/>
                <a:uFillTx/>
                <a:latin typeface="+mn-lt"/>
                <a:ea typeface="MS PGothic" charset="-128"/>
              </a:rPr>
              <a:t>Cet enjeu concerne la capacité d’une personne d’accéder aux systèmes d’assistance juridique digne et respectueuse, ainsi qu’à une assistance de la part des représentants des pouvoirs publics, tels que les officiers de police, lorsqu’elle est confrontée à des cas de violences basées sur le genre ou à une atteinte à sa sûreté et à sa sécurité.</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1" i="1" u="none" strike="noStrike" kern="1200" cap="none" spc="0" normalizeH="0" noProof="0">
                <a:ln>
                  <a:noFill/>
                </a:ln>
                <a:solidFill>
                  <a:prstClr val="black"/>
                </a:solidFill>
                <a:effectLst/>
                <a:uLnTx/>
                <a:uFillTx/>
                <a:latin typeface="+mn-lt"/>
                <a:ea typeface="MS PGothic" charset="-128"/>
              </a:rPr>
              <a:t>6. Aide matérielle</a:t>
            </a: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Aft>
                <a:spcPct val="0"/>
              </a:spcAft>
              <a:buClr>
                <a:srgbClr val="2F6CC2"/>
              </a:buClr>
              <a:buSzTx/>
              <a:buFont typeface="Calibri" charset="0"/>
              <a:buNone/>
              <a:tabLst/>
              <a:defRPr/>
            </a:pPr>
            <a:r>
              <a:rPr lang="fr" sz="1200" b="0" i="0" u="none" strike="noStrike" kern="1200" cap="none" spc="0" normalizeH="0" noProof="0">
                <a:ln>
                  <a:noFill/>
                </a:ln>
                <a:solidFill>
                  <a:prstClr val="black"/>
                </a:solidFill>
                <a:effectLst/>
                <a:uLnTx/>
                <a:uFillTx/>
                <a:latin typeface="+mn-lt"/>
                <a:ea typeface="MS PGothic" charset="-128"/>
              </a:rPr>
              <a:t>Cet enjeu a trait à la réception de l’aide, y compris l’accès à l’eau, aux denrées alimentaires et non alimentaires, telles que le carburant, le savon, les matériaux pour la construction d’abris ou encore les espèces pour l’achat de biens de première nécessité.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1" i="1" u="none" strike="noStrike" kern="1200" cap="none" spc="0" normalizeH="0" noProof="0">
                <a:ln>
                  <a:noFill/>
                </a:ln>
                <a:solidFill>
                  <a:prstClr val="black"/>
                </a:solidFill>
                <a:effectLst/>
                <a:uLnTx/>
                <a:uFillTx/>
                <a:latin typeface="+mn-lt"/>
                <a:ea typeface="MS PGothic" charset="-128"/>
              </a:rPr>
              <a:t>7. Logements et sanitaires</a:t>
            </a:r>
            <a:r>
              <a:rPr lang="fr" sz="1200" b="1" i="0" u="none" strike="noStrike" kern="1200" cap="none" spc="0" normalizeH="0" noProof="0">
                <a:ln>
                  <a:noFill/>
                </a:ln>
                <a:solidFill>
                  <a:prstClr val="black"/>
                </a:solidFill>
                <a:effectLst/>
                <a:uLnTx/>
                <a:uFillTx/>
                <a:latin typeface="+mn-lt"/>
                <a:ea typeface="MS PGothic" charset="-128"/>
              </a:rPr>
              <a:t> </a:t>
            </a:r>
            <a:br>
              <a:rPr kumimoji="0" lang="en-US" altLang="en-US" sz="1200" b="1" i="0" u="none" strike="noStrike" kern="1200" cap="none" spc="0" normalizeH="0" baseline="0" noProof="0">
                <a:ln>
                  <a:noFill/>
                </a:ln>
                <a:solidFill>
                  <a:prstClr val="black"/>
                </a:solidFill>
                <a:effectLst/>
                <a:uLnTx/>
                <a:uFillTx/>
                <a:latin typeface="+mn-lt"/>
                <a:ea typeface="MS PGothic" charset="-128"/>
              </a:rPr>
            </a:br>
            <a:r>
              <a:rPr lang="fr" sz="1200" b="0" i="0" u="none" strike="noStrike" kern="1200" cap="none" spc="0" normalizeH="0" noProof="0">
                <a:ln>
                  <a:noFill/>
                </a:ln>
                <a:solidFill>
                  <a:prstClr val="black"/>
                </a:solidFill>
                <a:effectLst/>
                <a:uLnTx/>
                <a:uFillTx/>
                <a:latin typeface="+mn-lt"/>
                <a:ea typeface="MS PGothic" charset="-128"/>
              </a:rPr>
              <a:t>Cet enjeu concerne le logement, y compris les abris temporaires, les logements urbains et les installations sanitaires, notamment les toilettes et les douches.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1" i="1" u="none" strike="noStrike" kern="1200" cap="none" spc="0" normalizeH="0" noProof="0">
                <a:ln>
                  <a:noFill/>
                </a:ln>
                <a:solidFill>
                  <a:prstClr val="black"/>
                </a:solidFill>
                <a:effectLst/>
                <a:uLnTx/>
                <a:uFillTx/>
                <a:latin typeface="+mn-lt"/>
                <a:ea typeface="MS PGothic" charset="-128"/>
              </a:rPr>
              <a:t>8. Éducation</a:t>
            </a:r>
            <a:r>
              <a:rPr lang="fr" sz="1200" b="1" i="0" u="none" strike="noStrike" kern="1200" cap="none" spc="0" normalizeH="0" noProof="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0" i="0" u="none" strike="noStrike" kern="1200" cap="none" spc="0" normalizeH="0" noProof="0">
                <a:ln>
                  <a:noFill/>
                </a:ln>
                <a:solidFill>
                  <a:prstClr val="black"/>
                </a:solidFill>
                <a:effectLst/>
                <a:uLnTx/>
                <a:uFillTx/>
                <a:latin typeface="+mn-lt"/>
                <a:ea typeface="MS PGothic" charset="-128"/>
              </a:rPr>
              <a:t>Cet enjeu a trait à la scolarisation, principalement celle des enfants.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1" i="1" u="none" strike="noStrike" kern="1200" cap="none" spc="0" normalizeH="0" noProof="0">
                <a:ln>
                  <a:noFill/>
                </a:ln>
                <a:solidFill>
                  <a:prstClr val="black"/>
                </a:solidFill>
                <a:effectLst/>
                <a:uLnTx/>
                <a:uFillTx/>
                <a:latin typeface="+mn-lt"/>
                <a:ea typeface="MS PGothic" charset="-128"/>
              </a:rPr>
              <a:t>9. Moyens de subsistance</a:t>
            </a:r>
            <a:r>
              <a:rPr lang="fr" sz="1200" b="1" i="0" u="none" strike="noStrike" kern="1200" cap="none" spc="0" normalizeH="0" noProof="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0" i="0" u="none" strike="noStrike" kern="1200" cap="none" spc="0" normalizeH="0" noProof="0">
                <a:ln>
                  <a:noFill/>
                </a:ln>
                <a:solidFill>
                  <a:prstClr val="black"/>
                </a:solidFill>
                <a:effectLst/>
                <a:uLnTx/>
                <a:uFillTx/>
                <a:latin typeface="+mn-lt"/>
                <a:ea typeface="MS PGothic" charset="-128"/>
              </a:rPr>
              <a:t>Cet enjeu concerne les programmes d’aide à l’emploi et à l’entrepreneuriat, notamment les programmes de formation professionnelle.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1" i="1" u="none" strike="noStrike" kern="1200" cap="none" spc="0" normalizeH="0" noProof="0">
                <a:ln>
                  <a:noFill/>
                </a:ln>
                <a:solidFill>
                  <a:prstClr val="black"/>
                </a:solidFill>
                <a:effectLst/>
                <a:uLnTx/>
                <a:uFillTx/>
                <a:latin typeface="+mn-lt"/>
                <a:ea typeface="MS PGothic" charset="-128"/>
              </a:rPr>
              <a:t>10. Santé </a:t>
            </a:r>
          </a:p>
          <a:p>
            <a:pPr marL="0" marR="0" lvl="0" indent="0" algn="just" defTabSz="914400" rtl="0" eaLnBrk="0" fontAlgn="base" latinLnBrk="0" hangingPunct="0">
              <a:lnSpc>
                <a:spcPct val="100000"/>
              </a:lnSpc>
              <a:spcAft>
                <a:spcPct val="0"/>
              </a:spcAft>
              <a:buClr>
                <a:srgbClr val="2F6CC2"/>
              </a:buClr>
              <a:buSzTx/>
              <a:buFont typeface="Calibri" charset="0"/>
              <a:buNone/>
              <a:tabLst/>
              <a:defRPr/>
            </a:pPr>
            <a:r>
              <a:rPr lang="fr" sz="1200" b="0" i="0" u="none" strike="noStrike" kern="1200" cap="none" spc="0" normalizeH="0" noProof="0">
                <a:ln>
                  <a:noFill/>
                </a:ln>
                <a:solidFill>
                  <a:prstClr val="black"/>
                </a:solidFill>
                <a:effectLst/>
                <a:uLnTx/>
                <a:uFillTx/>
                <a:latin typeface="+mn-lt"/>
                <a:ea typeface="MS PGothic" charset="-128"/>
              </a:rPr>
              <a:t>Cet enjeu a trait à tout service de soutien à la santé mentale ou de soin de santé physique, y compris de la part des professionnels de la santé ou des hôpitaux privés et des cliniques de santé publiques, privées ou gérées par des ONG. La santé peut s’avérer l’une des questions les plus épineuses auxquelles sont confrontées les personnes de diverses OSIEGCS. En effet, dans le monde, les prestataires de services sanitaires ayant des compétences en matière de dispense de soins appropriés et dignes aux personnes de diverses OSIEGCS sont rares. Il s’agit par exemple d’organisations internationales telles que l’OIM et le HCR.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0" i="0" u="none" strike="noStrike" kern="1200" cap="none" spc="0" normalizeH="0" noProof="0">
                <a:ln>
                  <a:noFill/>
                </a:ln>
                <a:solidFill>
                  <a:prstClr val="black"/>
                </a:solidFill>
                <a:effectLst/>
                <a:uLnTx/>
                <a:uFillTx/>
                <a:latin typeface="+mn-lt"/>
                <a:ea typeface="MS PGothic" charset="-128"/>
              </a:rPr>
              <a:t>Lequel de ces sujets estimez-vous être le plus </a:t>
            </a:r>
            <a:r>
              <a:rPr lang="fr" sz="1200" b="1" i="0" u="none" strike="noStrike" kern="1200" cap="none" spc="0" normalizeH="0" noProof="0">
                <a:ln>
                  <a:noFill/>
                </a:ln>
                <a:solidFill>
                  <a:prstClr val="black"/>
                </a:solidFill>
                <a:effectLst/>
                <a:uLnTx/>
                <a:uFillTx/>
                <a:latin typeface="+mn-lt"/>
                <a:ea typeface="MS PGothic" charset="-128"/>
              </a:rPr>
              <a:t>important </a:t>
            </a:r>
            <a:r>
              <a:rPr lang="fr" sz="1200" b="0" i="0" u="none" strike="noStrike" kern="1200" cap="none" spc="0" normalizeH="0" noProof="0">
                <a:ln>
                  <a:noFill/>
                </a:ln>
                <a:solidFill>
                  <a:prstClr val="black"/>
                </a:solidFill>
                <a:effectLst/>
                <a:uLnTx/>
                <a:uFillTx/>
                <a:latin typeface="+mn-lt"/>
                <a:ea typeface="MS PGothic" charset="-128"/>
              </a:rPr>
              <a:t>dans le cadre de votre travail ?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fr" sz="1200" b="0" i="0" u="none" strike="noStrike" kern="1200" cap="none" spc="0" normalizeH="0" noProof="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 </a:t>
            </a:r>
            <a:r>
              <a:rPr lang="fr" sz="1200" b="0" i="1" u="none" strike="noStrike" kern="1200" cap="none" spc="0" normalizeH="0" noProof="0">
                <a:ln>
                  <a:noFill/>
                </a:ln>
                <a:solidFill>
                  <a:prstClr val="black"/>
                </a:solidFill>
                <a:effectLst/>
                <a:uLnTx/>
                <a:uFillTx/>
                <a:latin typeface="+mn-lt"/>
                <a:ea typeface="MS PGothic" charset="-128"/>
              </a:rPr>
              <a:t>4 minutes. </a:t>
            </a: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rtl="0"/>
              <a:t>38</a:t>
            </a:fld>
            <a:endParaRPr lang="en-US" altLang="en-US" sz="1200">
              <a:latin typeface="Calibri Regular"/>
            </a:endParaRPr>
          </a:p>
        </p:txBody>
      </p:sp>
    </p:spTree>
    <p:extLst>
      <p:ext uri="{BB962C8B-B14F-4D97-AF65-F5344CB8AC3E}">
        <p14:creationId xmlns:p14="http://schemas.microsoft.com/office/powerpoint/2010/main" val="518704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charset="-128"/>
              </a:rPr>
              <a:t>Exercice : Évaluation des risques et des obstacles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Nous allons maintenant nous pencher sur l’exercice d’</a:t>
            </a:r>
            <a:r>
              <a:rPr lang="fr" sz="1200" b="1" i="0" u="none" strike="noStrike" kern="1200" cap="none" spc="0" normalizeH="0" noProof="0" dirty="0">
                <a:ln>
                  <a:noFill/>
                </a:ln>
                <a:solidFill>
                  <a:prstClr val="black"/>
                </a:solidFill>
                <a:effectLst/>
                <a:uLnTx/>
                <a:uFillTx/>
                <a:latin typeface="+mn-lt"/>
                <a:ea typeface="MS PGothic" charset="-128"/>
              </a:rPr>
              <a:t>évaluation des risques et des obstacles</a:t>
            </a:r>
            <a:r>
              <a:rPr lang="fr" sz="1200" b="0" i="0" u="none" strike="noStrike" kern="1200" cap="none" spc="0" normalizeH="0" noProof="0" dirty="0">
                <a:ln>
                  <a:noFill/>
                </a:ln>
                <a:solidFill>
                  <a:prstClr val="black"/>
                </a:solidFill>
                <a:effectLst/>
                <a:uLnTx/>
                <a:uFillTx/>
                <a:latin typeface="+mn-lt"/>
                <a:ea typeface="MS PGothic" charset="-128"/>
              </a:rPr>
              <a:t>. Veuillez ouvrir votre manuel à la page indiquée à l’écran.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Pour cette activité, nous allons former</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six équipes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Pour ce faire, vous allez compter dans l’ordre de un à six – votre numéro correspond à celui de votre équipe. J’ai posé sur les tables des étiquettes numérotées de un à six. Veuillez prendre place à la table qui correspond au numéro de votre équipe.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Dans votre manuel, vous trouverez les profils liés à l’évaluation des risques et des obstacles</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ainsi que l’énoncé de l’exercice d’évaluation des risques et des obstacles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Veuillez lire le profil correspondant au numéro qui a été assigné à votre équipe, puis vous reporter à l’exercice.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Recensez, pour chaque enjeu, les</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risques et les obstacles auxquels les personnes sont confrontées et que vous estimez être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les plus importants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Ayez à l’esprit que nous nous intéressons aux risques et aux obstacles auxquels se heurtent ces personnes dans tous les aspects de leur vie quotidienne.</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Lorsque vous déterminerez les risques et les obstacles les plus importants pour chacun des enjeux principaux, assurez-vous de tenir compte de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toutes les informations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contenues dans le profil ainsi que d’autres facteurs, tels que la situation géographique et l’âge.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Vous devriez envisager non seulement les risques et les obstacles auxquels les personnes se heurtent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aujourd’hui</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mais aussi ceux auxquels elles seront confrontées à l’avenir – dans trois, six, douze mois, voire plus. Pour vous inspirer, vous pouvez consulter la rubrique de conseils située à la suite de l’exercice.</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Après avoir lu le profil et réalisé l’exercice, nous procéderons à une</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discussion de groupe.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Je vous demanderai de décrire brièvement le profil qui vous aura été distribué, et d’énumérer les risques et les obstacles les plus importants que vous aurez recensés pour ce profil, en expliquant la raison de votre choix.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Vous disposez de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40 minutes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pour réaliser cet exercice. Si vous terminez en avance, vous pouvez vous attarder sur le graphique bonus de la page suivante ; il vous sera demandé de réfléchir à la manière dont la visibilité va modifier la situation de la personne dont le profil vous a été attribué. </a:t>
            </a: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Lorsque les 40 minutes se sont écoulées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Maintenant que vous avez</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terminé votre exercice d’évaluation, nous allons en discuter ensemble. Soyez à l’écoute lorsque chaque groupe présentera son profil. Si vous pensez que la personne dont le profil est présenté pourrait être exposée à d’autres risques, que l’équipe n’aurait pas envisagés, veuillez nous en faire part, afin que nous puissions en discuter ensemble. Un(e) porte-parole devra être désigné(e) dans chaque équipe.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pitchFamily="34" charset="-128"/>
                <a:cs typeface="MS PGothic" charset="0"/>
              </a:rPr>
              <a:t>Remarque à l’attention de l’</a:t>
            </a:r>
            <a:r>
              <a:rPr lang="fr-FR" sz="1200" b="1" i="1" u="none" strike="noStrike" kern="1200" cap="none" spc="0" normalizeH="0" noProof="0" dirty="0">
                <a:ln>
                  <a:noFill/>
                </a:ln>
                <a:solidFill>
                  <a:prstClr val="black"/>
                </a:solidFill>
                <a:effectLst/>
                <a:uLnTx/>
                <a:uFillTx/>
                <a:latin typeface="+mn-lt"/>
                <a:ea typeface="MS PGothic" pitchFamily="34" charset="-128"/>
                <a:cs typeface="MS PGothic" charset="0"/>
              </a:rPr>
              <a:t>animateur(</a:t>
            </a:r>
            <a:r>
              <a:rPr lang="fr-FR" sz="1200" b="1" i="1" u="none" strike="noStrike" kern="1200" cap="none" spc="0" normalizeH="0" noProof="0" dirty="0" err="1">
                <a:ln>
                  <a:noFill/>
                </a:ln>
                <a:solidFill>
                  <a:prstClr val="black"/>
                </a:solidFill>
                <a:effectLst/>
                <a:uLnTx/>
                <a:uFillTx/>
                <a:latin typeface="+mn-lt"/>
                <a:ea typeface="MS PGothic" pitchFamily="34" charset="-128"/>
                <a:cs typeface="MS PGothic" charset="0"/>
              </a:rPr>
              <a:t>rice</a:t>
            </a:r>
            <a:r>
              <a:rPr lang="fr-FR" sz="1200" b="1" i="1" u="none" strike="noStrike" kern="1200" cap="none" spc="0" normalizeH="0" noProof="0" dirty="0">
                <a:ln>
                  <a:noFill/>
                </a:ln>
                <a:solidFill>
                  <a:prstClr val="black"/>
                </a:solidFill>
                <a:effectLst/>
                <a:uLnTx/>
                <a:uFillTx/>
                <a:latin typeface="+mn-lt"/>
                <a:ea typeface="MS PGothic" pitchFamily="34" charset="-128"/>
                <a:cs typeface="MS PGothic" charset="0"/>
              </a:rPr>
              <a:t>)</a:t>
            </a:r>
            <a:r>
              <a:rPr lang="fr" sz="1200" b="1" i="1" u="none" strike="noStrike" kern="1200" cap="none" spc="0" normalizeH="0" noProof="0" dirty="0">
                <a:ln>
                  <a:noFill/>
                </a:ln>
                <a:solidFill>
                  <a:prstClr val="black"/>
                </a:solidFill>
                <a:effectLst/>
                <a:uLnTx/>
                <a:uFillTx/>
                <a:latin typeface="+mn-lt"/>
                <a:ea typeface="MS PGothic" pitchFamily="34" charset="-128"/>
                <a:cs typeface="MS PGothic" charset="0"/>
              </a:rPr>
              <a:t> : </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Pendant les présentations des équipes, les animateur</a:t>
            </a:r>
            <a:r>
              <a:rPr lang="fr" sz="1200" b="0" i="1" u="sng" strike="noStrike" kern="1200" cap="none" spc="0" normalizeH="0" noProof="0" dirty="0">
                <a:ln>
                  <a:noFill/>
                </a:ln>
                <a:solidFill>
                  <a:prstClr val="black"/>
                </a:solidFill>
                <a:effectLst/>
                <a:uLnTx/>
                <a:uFillTx/>
                <a:latin typeface="+mn-lt"/>
                <a:ea typeface="MS PGothic" pitchFamily="34" charset="-128"/>
                <a:cs typeface="MS PGothic" charset="0"/>
              </a:rPr>
              <a:t>(</a:t>
            </a:r>
            <a:r>
              <a:rPr lang="fr" sz="1200" b="0" i="1" u="sng" strike="noStrike" kern="1200" cap="none" spc="0" normalizeH="0" noProof="0" dirty="0" err="1">
                <a:ln>
                  <a:noFill/>
                </a:ln>
                <a:solidFill>
                  <a:prstClr val="black"/>
                </a:solidFill>
                <a:effectLst/>
                <a:uLnTx/>
                <a:uFillTx/>
                <a:latin typeface="+mn-lt"/>
                <a:ea typeface="MS PGothic" pitchFamily="34" charset="-128"/>
                <a:cs typeface="MS PGothic" charset="0"/>
              </a:rPr>
              <a:t>trice</a:t>
            </a:r>
            <a:r>
              <a:rPr lang="fr" sz="1200" b="0" i="1" u="sng" strike="noStrike" kern="1200" cap="none" spc="0" normalizeH="0" noProof="0" dirty="0">
                <a:ln>
                  <a:noFill/>
                </a:ln>
                <a:solidFill>
                  <a:prstClr val="black"/>
                </a:solidFill>
                <a:effectLst/>
                <a:uLnTx/>
                <a:uFillTx/>
                <a:latin typeface="+mn-lt"/>
                <a:ea typeface="MS PGothic" pitchFamily="34" charset="-128"/>
                <a:cs typeface="MS PGothic" charset="0"/>
              </a:rPr>
              <a:t>)</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s afficheront les diapositives correspondant au profil. Les animateur(</a:t>
            </a:r>
            <a:r>
              <a:rPr lang="fr" sz="1200" b="0" i="1" u="none" strike="noStrike" kern="1200" cap="none" spc="0" normalizeH="0" noProof="0" dirty="0" err="1">
                <a:ln>
                  <a:noFill/>
                </a:ln>
                <a:solidFill>
                  <a:prstClr val="black"/>
                </a:solidFill>
                <a:effectLst/>
                <a:uLnTx/>
                <a:uFillTx/>
                <a:latin typeface="+mn-lt"/>
                <a:ea typeface="MS PGothic" pitchFamily="34" charset="-128"/>
                <a:cs typeface="MS PGothic" charset="0"/>
              </a:rPr>
              <a:t>trice</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)s pourront ensuite utiliser la diapositive vierge qui suit le profil pour dresser la liste des risques et des obstacles recensés par l’équipe. À l’issue de la présentation d’une équipe, les animateur(</a:t>
            </a:r>
            <a:r>
              <a:rPr lang="fr" sz="1200" b="0" i="1" u="none" strike="noStrike" kern="1200" cap="none" spc="0" normalizeH="0" noProof="0" dirty="0" err="1">
                <a:ln>
                  <a:noFill/>
                </a:ln>
                <a:solidFill>
                  <a:prstClr val="black"/>
                </a:solidFill>
                <a:effectLst/>
                <a:uLnTx/>
                <a:uFillTx/>
                <a:latin typeface="+mn-lt"/>
                <a:ea typeface="MS PGothic" pitchFamily="34" charset="-128"/>
                <a:cs typeface="MS PGothic" charset="0"/>
              </a:rPr>
              <a:t>trice</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)s peuvent demander au groupe s’il a des pistes de réflexion sur la manière de remédier à ces risques et à ces obstacles. Le groupe les notera afin qu’elles s’affichent à l’écran en regard des risques correspondants.</a:t>
            </a:r>
            <a:r>
              <a:rPr lang="fr" sz="1200" b="0" i="0" u="none" strike="noStrike" kern="1200" cap="none" spc="0" normalizeH="0" noProof="0" dirty="0">
                <a:ln>
                  <a:noFill/>
                </a:ln>
                <a:solidFill>
                  <a:prstClr val="black"/>
                </a:solidFill>
                <a:effectLst/>
                <a:uLnTx/>
                <a:uFillTx/>
                <a:latin typeface="+mn-lt"/>
                <a:ea typeface="MS PGothic" charset="-128"/>
                <a:cs typeface="MS PGothic" charset="0"/>
              </a:rPr>
              <a:t> </a:t>
            </a:r>
            <a:r>
              <a:rPr lang="fr" sz="1200" b="0" i="1" u="none" strike="noStrike" kern="1200" cap="none" spc="0" normalizeH="0" noProof="0" dirty="0">
                <a:ln>
                  <a:noFill/>
                </a:ln>
                <a:solidFill>
                  <a:prstClr val="black"/>
                </a:solidFill>
                <a:effectLst/>
                <a:uLnTx/>
                <a:uFillTx/>
                <a:latin typeface="+mn-lt"/>
                <a:ea typeface="MS PGothic" charset="-128"/>
              </a:rPr>
              <a:t>Pour en savoir plus sur cet exercice et découvrir d’autres scénarios pédagogiques, consultez la</a:t>
            </a:r>
            <a:r>
              <a:rPr lang="fr" sz="1200" b="1" i="1" u="none" strike="noStrike" kern="1200" cap="none" spc="0" normalizeH="0" noProof="0" dirty="0">
                <a:ln>
                  <a:noFill/>
                </a:ln>
                <a:solidFill>
                  <a:prstClr val="black"/>
                </a:solidFill>
                <a:effectLst/>
                <a:uLnTx/>
                <a:uFillTx/>
                <a:latin typeface="+mn-lt"/>
                <a:ea typeface="MS PGothic" charset="-128"/>
              </a:rPr>
              <a:t> page 217 </a:t>
            </a:r>
            <a:r>
              <a:rPr lang="fr" sz="1200" b="0" i="1" u="none" strike="noStrike" kern="1200" cap="none" spc="0" normalizeH="0" noProof="0" dirty="0">
                <a:ln>
                  <a:noFill/>
                </a:ln>
                <a:solidFill>
                  <a:prstClr val="black"/>
                </a:solidFill>
                <a:effectLst/>
                <a:uLnTx/>
                <a:uFillTx/>
                <a:latin typeface="+mn-lt"/>
                <a:ea typeface="MS PGothic" charset="-128"/>
              </a:rPr>
              <a:t>du Guide des animateurs.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a:t>
            </a:r>
            <a:r>
              <a:rPr lang="fr" sz="1200" b="0" i="1" u="none" strike="noStrike" kern="1200" cap="none" spc="0" normalizeH="0" noProof="0" dirty="0">
                <a:ln>
                  <a:noFill/>
                </a:ln>
                <a:solidFill>
                  <a:prstClr val="black"/>
                </a:solidFill>
                <a:effectLst/>
                <a:uLnTx/>
                <a:uFillTx/>
                <a:latin typeface="+mn-lt"/>
                <a:ea typeface="MS PGothic" charset="-128"/>
              </a:rPr>
              <a:t> 1 heure et 40 minutes.</a:t>
            </a:r>
            <a:r>
              <a:rPr lang="fr" sz="1200" b="1" i="1" u="none" strike="noStrike" kern="1200" cap="none" spc="0" normalizeH="0" noProof="0" dirty="0">
                <a:ln>
                  <a:noFill/>
                </a:ln>
                <a:solidFill>
                  <a:prstClr val="black"/>
                </a:solidFill>
                <a:effectLst/>
                <a:uLnTx/>
                <a:uFillTx/>
                <a:latin typeface="+mn-lt"/>
                <a:ea typeface="MS PGothic" charset="-128"/>
              </a:rPr>
              <a:t> </a:t>
            </a:r>
            <a:r>
              <a:rPr lang="fr" sz="1200" b="0" i="1" u="none" strike="noStrike" kern="1200" cap="none" spc="0" normalizeH="0" noProof="0" dirty="0">
                <a:ln>
                  <a:noFill/>
                </a:ln>
                <a:solidFill>
                  <a:prstClr val="black"/>
                </a:solidFill>
                <a:effectLst/>
                <a:uLnTx/>
                <a:uFillTx/>
                <a:latin typeface="+mn-lt"/>
                <a:ea typeface="MS PGothic" charset="-128"/>
              </a:rPr>
              <a:t>40 minutes pour l’activité en équipe ; 60 minutes pour la discussion.</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39</a:t>
            </a:fld>
            <a:endParaRPr lang="en-US" altLang="en-US" sz="120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416283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0" name="Notes Placeholder 2"/>
          <p:cNvSpPr>
            <a:spLocks noGrp="1"/>
          </p:cNvSpPr>
          <p:nvPr>
            <p:ph type="body" idx="1"/>
          </p:nvPr>
        </p:nvSpPr>
        <p:spPr bwMode="auto">
          <a:xfrm>
            <a:off x="685799" y="4035971"/>
            <a:ext cx="5934785" cy="4963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ts val="0"/>
              </a:spcBef>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Présentation du module 10</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ts val="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Protéger est l’une des missions fondamentales de </a:t>
            </a:r>
            <a:r>
              <a:rPr lang="fr" sz="1200" b="1" i="0" u="none" strike="noStrike" kern="1200" cap="none" spc="0" normalizeH="0" noProof="0">
                <a:ln>
                  <a:noFill/>
                </a:ln>
                <a:solidFill>
                  <a:prstClr val="black"/>
                </a:solidFill>
                <a:effectLst/>
                <a:uLnTx/>
                <a:uFillTx/>
                <a:latin typeface="+mn-lt"/>
                <a:ea typeface="MS PGothic" charset="-128"/>
              </a:rPr>
              <a:t>notre mandat</a:t>
            </a:r>
            <a:r>
              <a:rPr lang="fr" sz="1200" b="0" i="0" u="none" strike="noStrike" kern="1200" cap="none" spc="0" normalizeH="0" noProof="0">
                <a:ln>
                  <a:noFill/>
                </a:ln>
                <a:solidFill>
                  <a:prstClr val="black"/>
                </a:solidFill>
                <a:effectLst/>
                <a:uLnTx/>
                <a:uFillTx/>
                <a:latin typeface="+mn-lt"/>
                <a:ea typeface="MS PGothic" charset="-128"/>
              </a:rPr>
              <a:t>. Indépendamment des tâches qui nous incombent au sein de l’organisation, nous sommes tenu(e)s de protéger toute personne qui passe notre porte, y compris les personnes de diverses OSIEGCS.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ts val="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En outre, nous devons veiller à ce que les </a:t>
            </a:r>
            <a:r>
              <a:rPr lang="fr" sz="1200" b="1" i="0" u="sng" strike="noStrike" kern="1200" cap="none" spc="0" normalizeH="0" noProof="0">
                <a:ln>
                  <a:noFill/>
                </a:ln>
                <a:solidFill>
                  <a:prstClr val="black"/>
                </a:solidFill>
                <a:effectLst/>
                <a:uLnTx/>
                <a:uFillTx/>
                <a:latin typeface="+mn-lt"/>
                <a:ea typeface="MS PGothic" charset="-128"/>
              </a:rPr>
              <a:t>questions relatives </a:t>
            </a:r>
            <a:r>
              <a:rPr lang="fr" sz="1200" b="1" i="0" u="none" strike="noStrike" kern="1200" cap="none" spc="0" normalizeH="0" noProof="0">
                <a:ln>
                  <a:noFill/>
                </a:ln>
                <a:solidFill>
                  <a:prstClr val="black"/>
                </a:solidFill>
                <a:effectLst/>
                <a:uLnTx/>
                <a:uFillTx/>
                <a:latin typeface="+mn-lt"/>
                <a:ea typeface="MS PGothic" charset="-128"/>
              </a:rPr>
              <a:t>aux OSIEGCS</a:t>
            </a:r>
            <a:r>
              <a:rPr lang="fr" sz="1200" b="0" i="0" u="none" strike="noStrike" kern="1200" cap="none" spc="0" normalizeH="0" noProof="0">
                <a:ln>
                  <a:noFill/>
                </a:ln>
                <a:solidFill>
                  <a:prstClr val="black"/>
                </a:solidFill>
                <a:effectLst/>
                <a:uLnTx/>
                <a:uFillTx/>
                <a:latin typeface="+mn-lt"/>
                <a:ea typeface="MS PGothic" charset="-128"/>
              </a:rPr>
              <a:t> soient recensées de manière proactive et fassent l’objet de réflexions dans le cadre de notre travail, y compris dans notre offre de conseils, dans nos procédures opérationnelles standard, dans nos séances de formations et dans nos réunions de personnel, et à ce que les questions de protection ne se limitent pas à l’âge, à la nationalité, au handicap éventuel ou au genre binaire. Nous devons également identifier les risques et les obstacles auxquels sont confrontées les personnes de diverses OSIEGCS et mettre en place les solutions et les catalyseurs qui nous permettront de remédier à ces risques et à ces obstacles.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ts val="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Comme nous l’avons appris, des personnes de </a:t>
            </a:r>
            <a:r>
              <a:rPr lang="fr" sz="1200" b="1" i="0" u="none" strike="noStrike" kern="1200" cap="none" spc="0" normalizeH="0" noProof="0">
                <a:ln>
                  <a:noFill/>
                </a:ln>
                <a:solidFill>
                  <a:prstClr val="black"/>
                </a:solidFill>
                <a:effectLst/>
                <a:uLnTx/>
                <a:uFillTx/>
                <a:latin typeface="+mn-lt"/>
                <a:ea typeface="MS PGothic" charset="-128"/>
              </a:rPr>
              <a:t>diverses OSIEGCS </a:t>
            </a:r>
            <a:r>
              <a:rPr lang="fr" sz="1200" b="0" i="0" u="none" strike="noStrike" kern="1200" cap="none" spc="0" normalizeH="0" noProof="0">
                <a:ln>
                  <a:noFill/>
                </a:ln>
                <a:solidFill>
                  <a:prstClr val="black"/>
                </a:solidFill>
                <a:effectLst/>
                <a:uLnTx/>
                <a:uFillTx/>
                <a:latin typeface="+mn-lt"/>
                <a:ea typeface="MS PGothic" charset="-128"/>
              </a:rPr>
              <a:t>travaillent dans nos bureaux dans le monde entier et vivent au sein des populations auxquelles nous venons en aide. Lorsque nous ne tenons pas compte de leurs besoins ou des difficultés qu’elles rencontrent dans le cadre de nos programmes ou de nos actions, nous ne faisons qu’ajouter à la marginalisation de certaines des populations les plus vulnérables au monde et il est possible que nous leur portions préjudice.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ts val="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Dans ce module, vous apprendrez quels sont les effets des situations de migration et de déplacement forcé sur les besoins en matière de protection des personnes de diverses OSIEGCS, et vous découvrirez certaines des problématiques spécifiques qui touchent des populations variées.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a:t>
            </a:r>
            <a:r>
              <a:rPr lang="fr" sz="1200" b="0" i="1" u="none" strike="noStrike" kern="1200" cap="none" spc="0" normalizeH="0" noProof="0">
                <a:ln>
                  <a:noFill/>
                </a:ln>
                <a:solidFill>
                  <a:prstClr val="black"/>
                </a:solidFill>
                <a:effectLst/>
                <a:uLnTx/>
                <a:uFillTx/>
                <a:latin typeface="+mn-lt"/>
                <a:ea typeface="MS PGothic" charset="-128"/>
              </a:rPr>
              <a:t> 2 minutes.</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7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totale du module : </a:t>
            </a:r>
            <a:r>
              <a:rPr lang="fr" sz="1200" b="0" i="1" u="none" strike="noStrike" kern="1200" cap="none" spc="0" normalizeH="0" noProof="0">
                <a:ln>
                  <a:noFill/>
                </a:ln>
                <a:solidFill>
                  <a:prstClr val="black"/>
                </a:solidFill>
                <a:effectLst/>
                <a:uLnTx/>
                <a:uFillTx/>
                <a:latin typeface="+mn-lt"/>
                <a:ea typeface="MS PGothic" charset="-128"/>
              </a:rPr>
              <a:t>6 heures et 30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4A31E5A-B7FC-E945-B897-86AFF9DB5541}" type="slidenum">
              <a:rPr lang="en-US" altLang="en-US" sz="1200">
                <a:latin typeface="Calibri Regular"/>
              </a:rPr>
              <a:pPr rtl="0"/>
              <a:t>4</a:t>
            </a:fld>
            <a:endParaRPr lang="en-US" altLang="en-US" sz="1200">
              <a:latin typeface="Calibri Regular"/>
            </a:endParaRPr>
          </a:p>
        </p:txBody>
      </p:sp>
    </p:spTree>
    <p:extLst>
      <p:ext uri="{BB962C8B-B14F-4D97-AF65-F5344CB8AC3E}">
        <p14:creationId xmlns:p14="http://schemas.microsoft.com/office/powerpoint/2010/main" val="3141067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Exercice : Exercice d’évaluation des risques et des obstacles (suite)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Nous commencerons par le premier profil, celui d’Ava. Vous pouvez maintenant lire le profil.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Remarque à l’attention de l’</a:t>
            </a:r>
            <a:r>
              <a:rPr lang="fr-FR" sz="1200" b="1" i="1" u="none" strike="noStrike" kern="1200" cap="none" spc="0" normalizeH="0" noProof="0">
                <a:ln>
                  <a:noFill/>
                </a:ln>
                <a:solidFill>
                  <a:prstClr val="black"/>
                </a:solidFill>
                <a:effectLst/>
                <a:uLnTx/>
                <a:uFillTx/>
                <a:latin typeface="+mn-lt"/>
                <a:ea typeface="MS PGothic" charset="-128"/>
              </a:rPr>
              <a:t>animateur(</a:t>
            </a:r>
            <a:r>
              <a:rPr lang="fr-FR" sz="1200" b="1" i="1" u="none" strike="noStrike" kern="1200" cap="none" spc="0" normalizeH="0" noProof="0" err="1">
                <a:ln>
                  <a:noFill/>
                </a:ln>
                <a:solidFill>
                  <a:prstClr val="black"/>
                </a:solidFill>
                <a:effectLst/>
                <a:uLnTx/>
                <a:uFillTx/>
                <a:latin typeface="+mn-lt"/>
                <a:ea typeface="MS PGothic" charset="-128"/>
              </a:rPr>
              <a:t>rice</a:t>
            </a:r>
            <a:r>
              <a:rPr lang="fr-FR" sz="1200" b="1" i="1" u="none" strike="noStrike" kern="1200" cap="none" spc="0" normalizeH="0" noProof="0">
                <a:ln>
                  <a:noFill/>
                </a:ln>
                <a:solidFill>
                  <a:prstClr val="black"/>
                </a:solidFill>
                <a:effectLst/>
                <a:uLnTx/>
                <a:uFillTx/>
                <a:latin typeface="+mn-lt"/>
                <a:ea typeface="MS PGothic" charset="-128"/>
              </a:rPr>
              <a:t>)</a:t>
            </a:r>
            <a:r>
              <a:rPr lang="fr" sz="1200" b="1" i="1" u="none" strike="noStrike" kern="1200" cap="none" spc="0" normalizeH="0" noProof="0">
                <a:ln>
                  <a:noFill/>
                </a:ln>
                <a:solidFill>
                  <a:prstClr val="black"/>
                </a:solidFill>
                <a:effectLst/>
                <a:uLnTx/>
                <a:uFillTx/>
                <a:latin typeface="+mn-lt"/>
                <a:ea typeface="MS PGothic" charset="-128"/>
              </a:rPr>
              <a:t> : </a:t>
            </a:r>
            <a:r>
              <a:rPr lang="fr" sz="1200" b="0" i="1" u="none" strike="noStrike" kern="1200" cap="none" spc="0" normalizeH="0" noProof="0">
                <a:ln>
                  <a:noFill/>
                </a:ln>
                <a:solidFill>
                  <a:prstClr val="black"/>
                </a:solidFill>
                <a:effectLst/>
                <a:uLnTx/>
                <a:uFillTx/>
                <a:latin typeface="+mn-lt"/>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a:t>
            </a:r>
            <a:r>
              <a:rPr lang="fr" sz="1200" b="0" i="1" u="none" strike="noStrike" kern="1200" cap="none" spc="0" normalizeH="0" noProof="0">
                <a:ln>
                  <a:noFill/>
                </a:ln>
                <a:solidFill>
                  <a:prstClr val="black"/>
                </a:solidFill>
                <a:effectLst/>
                <a:uLnTx/>
                <a:uFillTx/>
                <a:latin typeface="+mn-lt"/>
                <a:ea typeface="MS PGothic" charset="-128"/>
              </a:rPr>
              <a:t> 1 heure et 40 minutes.</a:t>
            </a:r>
            <a:r>
              <a:rPr lang="fr" sz="1200" b="1" i="1" u="none" strike="noStrike" kern="1200" cap="none" spc="0" normalizeH="0" noProof="0">
                <a:ln>
                  <a:noFill/>
                </a:ln>
                <a:solidFill>
                  <a:prstClr val="black"/>
                </a:solidFill>
                <a:effectLst/>
                <a:uLnTx/>
                <a:uFillTx/>
                <a:latin typeface="+mn-lt"/>
                <a:ea typeface="MS PGothic" charset="-128"/>
              </a:rPr>
              <a:t> </a:t>
            </a:r>
            <a:r>
              <a:rPr lang="fr" sz="1200" b="0" i="1" u="none" strike="noStrike" kern="1200" cap="none" spc="0" normalizeH="0" noProof="0">
                <a:ln>
                  <a:noFill/>
                </a:ln>
                <a:solidFill>
                  <a:prstClr val="black"/>
                </a:solidFill>
                <a:effectLst/>
                <a:uLnTx/>
                <a:uFillTx/>
                <a:latin typeface="+mn-lt"/>
                <a:ea typeface="MS PGothic" charset="-128"/>
              </a:rPr>
              <a:t>40 minutes pour l’activité en équipe ; 60 minutes pour la discussion.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gros plan sur une personne dont l’expression de genre est féminine ; sa tête repose sur sa main ; elle porte de petites lunettes de lecture sur le bout de son nez.]</a:t>
            </a:r>
            <a:endParaRPr lang="en-US" sz="1200" b="0" i="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40</a:t>
            </a:fld>
            <a:endParaRPr lang="en-US"/>
          </a:p>
        </p:txBody>
      </p:sp>
    </p:spTree>
    <p:extLst>
      <p:ext uri="{BB962C8B-B14F-4D97-AF65-F5344CB8AC3E}">
        <p14:creationId xmlns:p14="http://schemas.microsoft.com/office/powerpoint/2010/main" val="2389055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Exercice : Exercice d’évaluation des risques et des obstacles (suite)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Nous commencerons par le premier profil, celui d’Ava. Vous pouvez maintenant lire le profil.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Remarque à l’attention de l’</a:t>
            </a:r>
            <a:r>
              <a:rPr lang="fr-FR" sz="1200" b="1" i="1" u="none" strike="noStrike" kern="1200" cap="none" spc="0" normalizeH="0" noProof="0">
                <a:ln>
                  <a:noFill/>
                </a:ln>
                <a:solidFill>
                  <a:prstClr val="black"/>
                </a:solidFill>
                <a:effectLst/>
                <a:uLnTx/>
                <a:uFillTx/>
                <a:latin typeface="+mn-lt"/>
                <a:ea typeface="MS PGothic" charset="-128"/>
              </a:rPr>
              <a:t>animateur(</a:t>
            </a:r>
            <a:r>
              <a:rPr lang="fr-FR" sz="1200" b="1" i="1" u="none" strike="noStrike" kern="1200" cap="none" spc="0" normalizeH="0" noProof="0" err="1">
                <a:ln>
                  <a:noFill/>
                </a:ln>
                <a:solidFill>
                  <a:prstClr val="black"/>
                </a:solidFill>
                <a:effectLst/>
                <a:uLnTx/>
                <a:uFillTx/>
                <a:latin typeface="+mn-lt"/>
                <a:ea typeface="MS PGothic" charset="-128"/>
              </a:rPr>
              <a:t>rice</a:t>
            </a:r>
            <a:r>
              <a:rPr lang="fr-FR" sz="1200" b="1" i="1" u="none" strike="noStrike" kern="1200" cap="none" spc="0" normalizeH="0" noProof="0">
                <a:ln>
                  <a:noFill/>
                </a:ln>
                <a:solidFill>
                  <a:prstClr val="black"/>
                </a:solidFill>
                <a:effectLst/>
                <a:uLnTx/>
                <a:uFillTx/>
                <a:latin typeface="+mn-lt"/>
                <a:ea typeface="MS PGothic" charset="-128"/>
              </a:rPr>
              <a:t>)</a:t>
            </a:r>
            <a:r>
              <a:rPr lang="fr" sz="1200" b="1" i="1" u="none" strike="noStrike" kern="1200" cap="none" spc="0" normalizeH="0" noProof="0">
                <a:ln>
                  <a:noFill/>
                </a:ln>
                <a:solidFill>
                  <a:prstClr val="black"/>
                </a:solidFill>
                <a:effectLst/>
                <a:uLnTx/>
                <a:uFillTx/>
                <a:latin typeface="+mn-lt"/>
                <a:ea typeface="MS PGothic" charset="-128"/>
              </a:rPr>
              <a:t> : </a:t>
            </a:r>
            <a:r>
              <a:rPr lang="fr" sz="1200" b="0" i="1" u="none" strike="noStrike" kern="1200" cap="none" spc="0" normalizeH="0" noProof="0">
                <a:ln>
                  <a:noFill/>
                </a:ln>
                <a:solidFill>
                  <a:prstClr val="black"/>
                </a:solidFill>
                <a:effectLst/>
                <a:uLnTx/>
                <a:uFillTx/>
                <a:latin typeface="+mn-lt"/>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a:t>
            </a:r>
            <a:r>
              <a:rPr lang="fr" sz="1200" b="0" i="1" u="none" strike="noStrike" kern="1200" cap="none" spc="0" normalizeH="0" noProof="0">
                <a:ln>
                  <a:noFill/>
                </a:ln>
                <a:solidFill>
                  <a:prstClr val="black"/>
                </a:solidFill>
                <a:effectLst/>
                <a:uLnTx/>
                <a:uFillTx/>
                <a:latin typeface="+mn-lt"/>
                <a:ea typeface="MS PGothic" charset="-128"/>
              </a:rPr>
              <a:t> 1 heure et 40 minutes.</a:t>
            </a:r>
            <a:r>
              <a:rPr lang="fr" sz="1200" b="1" i="1" u="none" strike="noStrike" kern="1200" cap="none" spc="0" normalizeH="0" noProof="0">
                <a:ln>
                  <a:noFill/>
                </a:ln>
                <a:solidFill>
                  <a:prstClr val="black"/>
                </a:solidFill>
                <a:effectLst/>
                <a:uLnTx/>
                <a:uFillTx/>
                <a:latin typeface="+mn-lt"/>
                <a:ea typeface="MS PGothic" charset="-128"/>
              </a:rPr>
              <a:t> </a:t>
            </a:r>
            <a:r>
              <a:rPr lang="fr" sz="1200" b="0" i="1" u="none" strike="noStrike" kern="1200" cap="none" spc="0" normalizeH="0" noProof="0">
                <a:ln>
                  <a:noFill/>
                </a:ln>
                <a:solidFill>
                  <a:prstClr val="black"/>
                </a:solidFill>
                <a:effectLst/>
                <a:uLnTx/>
                <a:uFillTx/>
                <a:latin typeface="+mn-lt"/>
                <a:ea typeface="MS PGothic" charset="-128"/>
              </a:rPr>
              <a:t>40 minutes pour l’activité en équipe ; 60 minutes pour la discussion.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gros plan sur une personne dont l’expression de genre est féminine ; sa tête repose sur sa main ; elle porte de petites lunettes de lecture sur le bout de son nez.]</a:t>
            </a:r>
            <a:endParaRPr lang="en-US" sz="1200" b="0" i="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41</a:t>
            </a:fld>
            <a:endParaRPr lang="en-US"/>
          </a:p>
        </p:txBody>
      </p:sp>
    </p:spTree>
    <p:extLst>
      <p:ext uri="{BB962C8B-B14F-4D97-AF65-F5344CB8AC3E}">
        <p14:creationId xmlns:p14="http://schemas.microsoft.com/office/powerpoint/2010/main" val="1167720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Exercice : Exercice d’évaluation des risques et des obstacles (suite)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Nous commencerons par le premier profil, celui d’Ava. Vous pouvez maintenant lire le profil.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Remarque à l’attention de l’</a:t>
            </a:r>
            <a:r>
              <a:rPr lang="fr-FR" sz="1200" b="1" i="1" u="none" strike="noStrike" kern="1200" cap="none" spc="0" normalizeH="0" noProof="0">
                <a:ln>
                  <a:noFill/>
                </a:ln>
                <a:solidFill>
                  <a:prstClr val="black"/>
                </a:solidFill>
                <a:effectLst/>
                <a:uLnTx/>
                <a:uFillTx/>
                <a:latin typeface="+mn-lt"/>
                <a:ea typeface="MS PGothic" charset="-128"/>
              </a:rPr>
              <a:t>animateur(</a:t>
            </a:r>
            <a:r>
              <a:rPr lang="fr-FR" sz="1200" b="1" i="1" u="none" strike="noStrike" kern="1200" cap="none" spc="0" normalizeH="0" noProof="0" err="1">
                <a:ln>
                  <a:noFill/>
                </a:ln>
                <a:solidFill>
                  <a:prstClr val="black"/>
                </a:solidFill>
                <a:effectLst/>
                <a:uLnTx/>
                <a:uFillTx/>
                <a:latin typeface="+mn-lt"/>
                <a:ea typeface="MS PGothic" charset="-128"/>
              </a:rPr>
              <a:t>rice</a:t>
            </a:r>
            <a:r>
              <a:rPr lang="fr-FR" sz="1200" b="1" i="1" u="none" strike="noStrike" kern="1200" cap="none" spc="0" normalizeH="0" noProof="0">
                <a:ln>
                  <a:noFill/>
                </a:ln>
                <a:solidFill>
                  <a:prstClr val="black"/>
                </a:solidFill>
                <a:effectLst/>
                <a:uLnTx/>
                <a:uFillTx/>
                <a:latin typeface="+mn-lt"/>
                <a:ea typeface="MS PGothic" charset="-128"/>
              </a:rPr>
              <a:t>)</a:t>
            </a:r>
            <a:r>
              <a:rPr lang="fr" sz="1200" b="1" i="1" u="none" strike="noStrike" kern="1200" cap="none" spc="0" normalizeH="0" noProof="0">
                <a:ln>
                  <a:noFill/>
                </a:ln>
                <a:solidFill>
                  <a:prstClr val="black"/>
                </a:solidFill>
                <a:effectLst/>
                <a:uLnTx/>
                <a:uFillTx/>
                <a:latin typeface="+mn-lt"/>
                <a:ea typeface="MS PGothic" charset="-128"/>
              </a:rPr>
              <a:t> : </a:t>
            </a:r>
            <a:r>
              <a:rPr lang="fr" sz="1200" b="0" i="1" u="none" strike="noStrike" kern="1200" cap="none" spc="0" normalizeH="0" noProof="0">
                <a:ln>
                  <a:noFill/>
                </a:ln>
                <a:solidFill>
                  <a:prstClr val="black"/>
                </a:solidFill>
                <a:effectLst/>
                <a:uLnTx/>
                <a:uFillTx/>
                <a:latin typeface="+mn-lt"/>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a:t>
            </a:r>
            <a:r>
              <a:rPr lang="fr" sz="1200" b="0" i="1" u="none" strike="noStrike" kern="1200" cap="none" spc="0" normalizeH="0" noProof="0">
                <a:ln>
                  <a:noFill/>
                </a:ln>
                <a:solidFill>
                  <a:prstClr val="black"/>
                </a:solidFill>
                <a:effectLst/>
                <a:uLnTx/>
                <a:uFillTx/>
                <a:latin typeface="+mn-lt"/>
                <a:ea typeface="MS PGothic" charset="-128"/>
              </a:rPr>
              <a:t> 1 heure et 40 minutes.</a:t>
            </a:r>
            <a:r>
              <a:rPr lang="fr" sz="1200" b="1" i="1" u="none" strike="noStrike" kern="1200" cap="none" spc="0" normalizeH="0" noProof="0">
                <a:ln>
                  <a:noFill/>
                </a:ln>
                <a:solidFill>
                  <a:prstClr val="black"/>
                </a:solidFill>
                <a:effectLst/>
                <a:uLnTx/>
                <a:uFillTx/>
                <a:latin typeface="+mn-lt"/>
                <a:ea typeface="MS PGothic" charset="-128"/>
              </a:rPr>
              <a:t> </a:t>
            </a:r>
            <a:r>
              <a:rPr lang="fr" sz="1200" b="0" i="1" u="none" strike="noStrike" kern="1200" cap="none" spc="0" normalizeH="0" noProof="0">
                <a:ln>
                  <a:noFill/>
                </a:ln>
                <a:solidFill>
                  <a:prstClr val="black"/>
                </a:solidFill>
                <a:effectLst/>
                <a:uLnTx/>
                <a:uFillTx/>
                <a:latin typeface="+mn-lt"/>
                <a:ea typeface="MS PGothic" charset="-128"/>
              </a:rPr>
              <a:t>40 minutes pour l’activité en équipe ; 60 minutes pour la discussion.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gros plan sur une personne dont l’expression de genre est féminine ; sa tête repose sur sa main ; elle porte de petites lunettes de lecture sur le bout de son nez.]</a:t>
            </a:r>
            <a:endParaRPr lang="en-US" sz="1200" b="0" i="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42</a:t>
            </a:fld>
            <a:endParaRPr lang="en-US"/>
          </a:p>
        </p:txBody>
      </p:sp>
    </p:spTree>
    <p:extLst>
      <p:ext uri="{BB962C8B-B14F-4D97-AF65-F5344CB8AC3E}">
        <p14:creationId xmlns:p14="http://schemas.microsoft.com/office/powerpoint/2010/main" val="738718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u="sng">
              <a:ea typeface="MS PGothic" charset="-128"/>
            </a:endParaRPr>
          </a:p>
          <a:p>
            <a:pPr rtl="0"/>
            <a:r>
              <a:rPr lang="fr" sz="1200" b="0" i="0" u="none">
                <a:ea typeface="MS PGothic" charset="-128"/>
              </a:rPr>
              <a:t>Veuillez maintenant </a:t>
            </a:r>
            <a:r>
              <a:rPr lang="fr" sz="1200" i="0">
                <a:ea typeface="MS PGothic" charset="-128"/>
              </a:rPr>
              <a:t>nous </a:t>
            </a:r>
            <a:r>
              <a:rPr lang="fr" sz="1200" b="1" i="0">
                <a:ea typeface="MS PGothic" charset="-128"/>
              </a:rPr>
              <a:t>faire part </a:t>
            </a:r>
            <a:r>
              <a:rPr lang="fr" sz="1200" i="0">
                <a:ea typeface="MS PGothic" charset="-128"/>
              </a:rPr>
              <a:t>des risques et des obstacles que vous jugez les plus importants pour chaque enjeu principal. </a:t>
            </a:r>
          </a:p>
          <a:p>
            <a:pPr rtl="0"/>
            <a:endParaRPr lang="en-US" altLang="en-US" sz="1200" i="0">
              <a:ea typeface="MS PGothic" charset="-128"/>
            </a:endParaRPr>
          </a:p>
          <a:p>
            <a:pPr rtl="0"/>
            <a:r>
              <a:rPr lang="fr" sz="1200" i="1">
                <a:ea typeface="MS PGothic" charset="-128"/>
              </a:rPr>
              <a:t>Une fois que tous les risques et obstacles sont énoncés et inscrits à l’écran :</a:t>
            </a:r>
          </a:p>
          <a:p>
            <a:pPr rtl="0"/>
            <a:endParaRPr lang="en-US" altLang="en-US" sz="1200" i="0">
              <a:ea typeface="MS PGothic" charset="-128"/>
            </a:endParaRPr>
          </a:p>
          <a:p>
            <a:pPr rtl="0"/>
            <a:r>
              <a:rPr lang="fr" sz="1200" i="0">
                <a:ea typeface="MS PGothic" charset="-128"/>
              </a:rPr>
              <a:t>Quelles seraient selon vous les modalités à privilégier pour </a:t>
            </a:r>
            <a:r>
              <a:rPr lang="fr" sz="1200" b="1" i="0">
                <a:ea typeface="MS PGothic" charset="-128"/>
              </a:rPr>
              <a:t>remédier</a:t>
            </a:r>
            <a:r>
              <a:rPr lang="fr" sz="1200" i="0">
                <a:ea typeface="MS PGothic" charset="-128"/>
              </a:rPr>
              <a:t> à ces risques et obstacles ? </a:t>
            </a:r>
            <a:endParaRPr lang="en-US" altLang="en-US" sz="1200" i="1">
              <a:ea typeface="MS PGothic" charset="-128"/>
            </a:endParaRPr>
          </a:p>
          <a:p>
            <a:pPr rtl="0"/>
            <a:endParaRPr lang="en-US" altLang="en-US" sz="1200" b="1" i="1" u="sng">
              <a:ea typeface="MS PGothic" charset="-128"/>
            </a:endParaRPr>
          </a:p>
          <a:p>
            <a:pPr rtl="0"/>
            <a:r>
              <a:rPr lang="fr" sz="1200" b="0" i="1" u="none">
                <a:ea typeface="MS PGothic" charset="-128"/>
              </a:rPr>
              <a:t>----</a:t>
            </a:r>
          </a:p>
          <a:p>
            <a:pPr rtl="0"/>
            <a:endParaRPr lang="en-US" altLang="en-US" sz="1200" b="1" i="1" u="sng">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Utilisez cette diapositive pour présenter les risques auxquels est confrontée la personne du profil, ceux énumérés par l’équipe qui a présenté le profil, ainsi que les autres réponses possibles.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endParaRPr lang="en-US" altLang="en-US" sz="1200">
              <a:ea typeface="MS PGothic" charset="-128"/>
            </a:endParaRPr>
          </a:p>
          <a:p>
            <a:pPr rtl="0"/>
            <a:endParaRPr lang="en-US" altLang="en-US" sz="1200"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43</a:t>
            </a:fld>
            <a:endParaRPr lang="en-US"/>
          </a:p>
        </p:txBody>
      </p:sp>
    </p:spTree>
    <p:extLst>
      <p:ext uri="{BB962C8B-B14F-4D97-AF65-F5344CB8AC3E}">
        <p14:creationId xmlns:p14="http://schemas.microsoft.com/office/powerpoint/2010/main" val="2788077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a:ea typeface="MS PGothic" charset="-128"/>
              </a:rPr>
              <a:t>À présent, </a:t>
            </a:r>
            <a:r>
              <a:rPr lang="fr" sz="1200" i="0">
                <a:ea typeface="MS PGothic" charset="-128"/>
              </a:rPr>
              <a:t>étudions le </a:t>
            </a:r>
            <a:r>
              <a:rPr lang="fr" sz="1200" b="1" i="0">
                <a:ea typeface="MS PGothic" charset="-128"/>
              </a:rPr>
              <a:t>deuxième</a:t>
            </a:r>
            <a:r>
              <a:rPr lang="fr" sz="1200" i="0">
                <a:ea typeface="MS PGothic" charset="-128"/>
              </a:rPr>
              <a:t> profil. Vous pouvez maintenant lire le profil. </a:t>
            </a:r>
          </a:p>
          <a:p>
            <a:pPr rtl="0"/>
            <a:endParaRPr lang="en-US" altLang="en-US" sz="1200" b="0" i="1" u="none">
              <a:ea typeface="MS PGothic" charset="-128"/>
            </a:endParaRPr>
          </a:p>
          <a:p>
            <a:pPr rtl="0"/>
            <a:r>
              <a:rPr lang="fr" sz="1200" b="0" i="1" u="none">
                <a:ea typeface="MS PGothic" charset="-128"/>
              </a:rPr>
              <a:t>----</a:t>
            </a:r>
          </a:p>
          <a:p>
            <a:pPr rtl="0"/>
            <a:endParaRPr lang="en-US" altLang="en-US" sz="1200" b="1" i="1" u="sng">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un homme vêtu d’un sweat à capuche emprunte un étroit et long passage entre deux bâtiments de pierres.]</a:t>
            </a:r>
            <a:endParaRPr lang="en-US" sz="1200" b="0" i="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44</a:t>
            </a:fld>
            <a:endParaRPr lang="en-US"/>
          </a:p>
        </p:txBody>
      </p:sp>
    </p:spTree>
    <p:extLst>
      <p:ext uri="{BB962C8B-B14F-4D97-AF65-F5344CB8AC3E}">
        <p14:creationId xmlns:p14="http://schemas.microsoft.com/office/powerpoint/2010/main" val="730171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a:ea typeface="MS PGothic" charset="-128"/>
              </a:rPr>
              <a:t>À présent, </a:t>
            </a:r>
            <a:r>
              <a:rPr lang="fr" sz="1200" i="0">
                <a:ea typeface="MS PGothic" charset="-128"/>
              </a:rPr>
              <a:t>étudions le </a:t>
            </a:r>
            <a:r>
              <a:rPr lang="fr" sz="1200" b="1" i="0">
                <a:ea typeface="MS PGothic" charset="-128"/>
              </a:rPr>
              <a:t>deuxième</a:t>
            </a:r>
            <a:r>
              <a:rPr lang="fr" sz="1200" i="0">
                <a:ea typeface="MS PGothic" charset="-128"/>
              </a:rPr>
              <a:t> profil. Vous pouvez maintenant lire le profil. </a:t>
            </a:r>
          </a:p>
          <a:p>
            <a:pPr rtl="0"/>
            <a:endParaRPr lang="en-US" altLang="en-US" sz="1200" b="0" i="1" u="none">
              <a:ea typeface="MS PGothic" charset="-128"/>
            </a:endParaRPr>
          </a:p>
          <a:p>
            <a:pPr rtl="0"/>
            <a:r>
              <a:rPr lang="fr" sz="1200" b="0" i="1" u="none">
                <a:ea typeface="MS PGothic" charset="-128"/>
              </a:rPr>
              <a:t>----</a:t>
            </a:r>
          </a:p>
          <a:p>
            <a:pPr rtl="0"/>
            <a:endParaRPr lang="en-US" altLang="en-US" sz="1200" b="1" i="1" u="sng">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un homme vêtu d’un sweat à capuche emprunte un étroit et long passage entre deux bâtiments de pierres.]</a:t>
            </a:r>
            <a:endParaRPr lang="en-US" sz="1200" b="0" i="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45</a:t>
            </a:fld>
            <a:endParaRPr lang="en-US"/>
          </a:p>
        </p:txBody>
      </p:sp>
    </p:spTree>
    <p:extLst>
      <p:ext uri="{BB962C8B-B14F-4D97-AF65-F5344CB8AC3E}">
        <p14:creationId xmlns:p14="http://schemas.microsoft.com/office/powerpoint/2010/main" val="1040040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a:ea typeface="MS PGothic" charset="-128"/>
              </a:rPr>
              <a:t>À présent, </a:t>
            </a:r>
            <a:r>
              <a:rPr lang="fr" sz="1200" i="0">
                <a:ea typeface="MS PGothic" charset="-128"/>
              </a:rPr>
              <a:t>étudions le </a:t>
            </a:r>
            <a:r>
              <a:rPr lang="fr" sz="1200" b="1" i="0">
                <a:ea typeface="MS PGothic" charset="-128"/>
              </a:rPr>
              <a:t>deuxième</a:t>
            </a:r>
            <a:r>
              <a:rPr lang="fr" sz="1200" i="0">
                <a:ea typeface="MS PGothic" charset="-128"/>
              </a:rPr>
              <a:t> profil. Vous pouvez maintenant lire le profil. </a:t>
            </a:r>
          </a:p>
          <a:p>
            <a:pPr rtl="0"/>
            <a:endParaRPr lang="en-US" altLang="en-US" sz="1200" b="0" i="1" u="none">
              <a:ea typeface="MS PGothic" charset="-128"/>
            </a:endParaRPr>
          </a:p>
          <a:p>
            <a:pPr rtl="0"/>
            <a:r>
              <a:rPr lang="fr" sz="1200" b="0" i="1" u="none">
                <a:ea typeface="MS PGothic" charset="-128"/>
              </a:rPr>
              <a:t>----</a:t>
            </a:r>
          </a:p>
          <a:p>
            <a:pPr rtl="0"/>
            <a:endParaRPr lang="en-US" altLang="en-US" sz="1200" b="1" i="1" u="sng">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un homme vêtu d’un sweat à capuche emprunte un étroit et long passage entre deux bâtiments de pierres.]</a:t>
            </a:r>
            <a:endParaRPr lang="en-US" sz="1200" b="0" i="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46</a:t>
            </a:fld>
            <a:endParaRPr lang="en-US"/>
          </a:p>
        </p:txBody>
      </p:sp>
    </p:spTree>
    <p:extLst>
      <p:ext uri="{BB962C8B-B14F-4D97-AF65-F5344CB8AC3E}">
        <p14:creationId xmlns:p14="http://schemas.microsoft.com/office/powerpoint/2010/main" val="2990324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u="sng">
              <a:ea typeface="MS PGothic" charset="-128"/>
            </a:endParaRPr>
          </a:p>
          <a:p>
            <a:pPr rtl="0"/>
            <a:r>
              <a:rPr lang="fr" sz="1200" b="0" i="0" u="none">
                <a:ea typeface="MS PGothic" charset="-128"/>
              </a:rPr>
              <a:t>Veuillez maintenant </a:t>
            </a:r>
            <a:r>
              <a:rPr lang="fr" sz="1200" i="0">
                <a:ea typeface="MS PGothic" charset="-128"/>
              </a:rPr>
              <a:t>nous </a:t>
            </a:r>
            <a:r>
              <a:rPr lang="fr" sz="1200" b="1" i="0">
                <a:ea typeface="MS PGothic" charset="-128"/>
              </a:rPr>
              <a:t>faire part </a:t>
            </a:r>
            <a:r>
              <a:rPr lang="fr" sz="1200" i="0">
                <a:ea typeface="MS PGothic" charset="-128"/>
              </a:rPr>
              <a:t>des risques et des obstacles que vous jugez les plus importants pour chaque enjeu principal. </a:t>
            </a:r>
          </a:p>
          <a:p>
            <a:pPr rtl="0"/>
            <a:endParaRPr lang="en-US" altLang="en-US" sz="1200" i="0">
              <a:ea typeface="MS PGothic" charset="-128"/>
            </a:endParaRPr>
          </a:p>
          <a:p>
            <a:pPr rtl="0"/>
            <a:r>
              <a:rPr lang="fr" sz="1200" i="1">
                <a:ea typeface="MS PGothic" charset="-128"/>
              </a:rPr>
              <a:t>Une fois que tous les risques et obstacles sont énoncés et inscrits à l’écran :</a:t>
            </a:r>
          </a:p>
          <a:p>
            <a:pPr rtl="0"/>
            <a:endParaRPr lang="en-US" altLang="en-US" sz="1200" i="0">
              <a:ea typeface="MS PGothic" charset="-128"/>
            </a:endParaRPr>
          </a:p>
          <a:p>
            <a:pPr rtl="0"/>
            <a:r>
              <a:rPr lang="fr" sz="1200" i="0">
                <a:ea typeface="MS PGothic" charset="-128"/>
              </a:rPr>
              <a:t>Quelles seraient selon vous les modalités à privilégier pour </a:t>
            </a:r>
            <a:r>
              <a:rPr lang="fr" sz="1200" b="1" i="0">
                <a:ea typeface="MS PGothic" charset="-128"/>
              </a:rPr>
              <a:t>remédier</a:t>
            </a:r>
            <a:r>
              <a:rPr lang="fr" sz="1200" i="0">
                <a:ea typeface="MS PGothic" charset="-128"/>
              </a:rPr>
              <a:t> à ces risques et obstacles ? </a:t>
            </a:r>
            <a:endParaRPr lang="en-US" altLang="en-US" sz="1200" i="1">
              <a:ea typeface="MS PGothic" charset="-128"/>
            </a:endParaRPr>
          </a:p>
          <a:p>
            <a:pPr rtl="0"/>
            <a:endParaRPr lang="en-US" altLang="en-US" sz="1200" b="1" i="1" u="sng">
              <a:ea typeface="MS PGothic" charset="-128"/>
            </a:endParaRPr>
          </a:p>
          <a:p>
            <a:pPr rtl="0"/>
            <a:r>
              <a:rPr lang="fr" sz="1200" b="0" i="1" u="none">
                <a:ea typeface="MS PGothic" charset="-128"/>
              </a:rPr>
              <a:t>----</a:t>
            </a:r>
          </a:p>
          <a:p>
            <a:pPr rtl="0"/>
            <a:endParaRPr lang="en-US" altLang="en-US" sz="1200" b="1" i="1" u="sng">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Utilisez cette diapositive pour présenter les risques auxquels est confrontée la personne du profil, ceux énumérés par l’équipe qui a présenté le profil, ainsi que les autres réponses possibles.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endParaRPr lang="en-US" altLang="en-US" sz="1200">
              <a:ea typeface="MS PGothic" charset="-128"/>
            </a:endParaRPr>
          </a:p>
          <a:p>
            <a:pPr rtl="0"/>
            <a:endParaRPr lang="en-US" altLang="en-US" sz="1200"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47</a:t>
            </a:fld>
            <a:endParaRPr lang="en-US"/>
          </a:p>
        </p:txBody>
      </p:sp>
    </p:spTree>
    <p:extLst>
      <p:ext uri="{BB962C8B-B14F-4D97-AF65-F5344CB8AC3E}">
        <p14:creationId xmlns:p14="http://schemas.microsoft.com/office/powerpoint/2010/main" val="219484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a:ea typeface="MS PGothic" charset="-128"/>
              </a:rPr>
              <a:t>À présent, </a:t>
            </a:r>
            <a:r>
              <a:rPr lang="fr" sz="1200" i="0">
                <a:ea typeface="MS PGothic" charset="-128"/>
              </a:rPr>
              <a:t>étudions le </a:t>
            </a:r>
            <a:r>
              <a:rPr lang="fr" sz="1200" b="1" i="0">
                <a:ea typeface="MS PGothic" charset="-128"/>
              </a:rPr>
              <a:t>troisième</a:t>
            </a:r>
            <a:r>
              <a:rPr lang="fr" sz="1200" i="0">
                <a:ea typeface="MS PGothic" charset="-128"/>
              </a:rPr>
              <a:t> profil. Vous pouvez maintenant lire le profil.</a:t>
            </a:r>
          </a:p>
          <a:p>
            <a:pPr rtl="0"/>
            <a:endParaRPr lang="en-US" altLang="en-US" sz="1200" b="1" i="1" u="sng">
              <a:ea typeface="MS PGothic" charset="-128"/>
            </a:endParaRPr>
          </a:p>
          <a:p>
            <a:pPr rtl="0"/>
            <a:r>
              <a:rPr lang="fr" sz="1200" b="0" i="1" u="none">
                <a:ea typeface="MS PGothic" charset="-128"/>
              </a:rPr>
              <a:t>----</a:t>
            </a:r>
          </a:p>
          <a:p>
            <a:pPr rtl="0"/>
            <a:endParaRPr lang="en-US" altLang="en-US" sz="1200" b="1" i="1" u="sng">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une jeune femme se tient debout dans un intérieur, elle fait face à l’objectif. D’autres personnes en arrière-plan regardent ailleurs.]</a:t>
            </a:r>
            <a:endParaRPr lang="en-US" sz="1200" b="0" i="0" kern="1200">
              <a:solidFill>
                <a:schemeClr val="tx1"/>
              </a:solidFill>
              <a:effectLst/>
              <a:latin typeface="+mn-lt"/>
              <a:ea typeface="+mn-ea"/>
              <a:cs typeface="+mn-cs"/>
            </a:endParaRPr>
          </a:p>
          <a:p>
            <a:pPr rtl="0"/>
            <a:endParaRPr lang="en-US" altLang="en-US" sz="1200" b="1" i="1" u="sng">
              <a:ea typeface="MS PGothic" charset="-128"/>
            </a:endParaRP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48</a:t>
            </a:fld>
            <a:endParaRPr lang="en-US"/>
          </a:p>
        </p:txBody>
      </p:sp>
    </p:spTree>
    <p:extLst>
      <p:ext uri="{BB962C8B-B14F-4D97-AF65-F5344CB8AC3E}">
        <p14:creationId xmlns:p14="http://schemas.microsoft.com/office/powerpoint/2010/main" val="130188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a:ea typeface="MS PGothic" charset="-128"/>
              </a:rPr>
              <a:t>À présent, </a:t>
            </a:r>
            <a:r>
              <a:rPr lang="fr" sz="1200" i="0">
                <a:ea typeface="MS PGothic" charset="-128"/>
              </a:rPr>
              <a:t>étudions le </a:t>
            </a:r>
            <a:r>
              <a:rPr lang="fr" sz="1200" b="1" i="0">
                <a:ea typeface="MS PGothic" charset="-128"/>
              </a:rPr>
              <a:t>troisième</a:t>
            </a:r>
            <a:r>
              <a:rPr lang="fr" sz="1200" i="0">
                <a:ea typeface="MS PGothic" charset="-128"/>
              </a:rPr>
              <a:t> profil. Vous pouvez maintenant lire le profil. </a:t>
            </a:r>
          </a:p>
          <a:p>
            <a:pPr rtl="0"/>
            <a:endParaRPr lang="en-US" altLang="en-US" sz="1200" b="1" i="1" u="sng">
              <a:ea typeface="MS PGothic" charset="-128"/>
            </a:endParaRPr>
          </a:p>
          <a:p>
            <a:pPr rtl="0"/>
            <a:r>
              <a:rPr lang="fr" sz="1200" b="0" i="1" u="none">
                <a:ea typeface="MS PGothic" charset="-128"/>
              </a:rPr>
              <a:t>----</a:t>
            </a:r>
          </a:p>
          <a:p>
            <a:pPr rtl="0"/>
            <a:endParaRPr lang="en-US" altLang="en-US" sz="1200" b="1" i="1" u="sng">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endParaRPr lang="en-US" altLang="en-US" sz="1200"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une jeune femme se tient debout dans un intérieur, elle fait face à l’objectif. D’autres personnes en arrière-plan regardent ailleurs.]</a:t>
            </a:r>
            <a:endParaRPr lang="en-US" sz="1200" b="0" i="0" kern="1200">
              <a:solidFill>
                <a:schemeClr val="tx1"/>
              </a:solidFill>
              <a:effectLst/>
              <a:latin typeface="+mn-lt"/>
              <a:ea typeface="+mn-ea"/>
              <a:cs typeface="+mn-cs"/>
            </a:endParaRP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49</a:t>
            </a:fld>
            <a:endParaRPr lang="en-US"/>
          </a:p>
        </p:txBody>
      </p:sp>
    </p:spTree>
    <p:extLst>
      <p:ext uri="{BB962C8B-B14F-4D97-AF65-F5344CB8AC3E}">
        <p14:creationId xmlns:p14="http://schemas.microsoft.com/office/powerpoint/2010/main" val="3175466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Objectifs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Découvrons ensemble les objectifs du module 10. À la fin de ce module, vous saurez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pitchFamily="34" charset="-128"/>
            </a:endParaRPr>
          </a:p>
          <a:p>
            <a:pPr marL="285750" marR="0" lvl="0" indent="-285750" algn="l" defTabSz="914400" rtl="0" eaLnBrk="1" fontAlgn="base" latinLnBrk="0" hangingPunct="1">
              <a:lnSpc>
                <a:spcPct val="100000"/>
              </a:lnSpc>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Décrire les </a:t>
            </a:r>
            <a:r>
              <a:rPr lang="fr" sz="1200" b="1" i="0" u="none" strike="noStrike" kern="1200" cap="none" spc="0" normalizeH="0" noProof="0">
                <a:ln>
                  <a:noFill/>
                </a:ln>
                <a:effectLst/>
                <a:uLnTx/>
                <a:uFillTx/>
                <a:latin typeface="+mn-lt"/>
                <a:ea typeface="MS PGothic" charset="-128"/>
              </a:rPr>
              <a:t>enjeux principaux en matière de protection</a:t>
            </a:r>
            <a:r>
              <a:rPr lang="fr" sz="1200" b="0" i="0" u="none" strike="noStrike" kern="1200" cap="none" spc="0" normalizeH="0" noProof="0">
                <a:ln>
                  <a:noFill/>
                </a:ln>
                <a:effectLst/>
                <a:uLnTx/>
                <a:uFillTx/>
                <a:latin typeface="+mn-lt"/>
                <a:ea typeface="MS PGothic" charset="-128"/>
              </a:rPr>
              <a:t> auxquels sont confrontées les personnes de diverses OSIEGCS en situation de migration ou de déplacement forcé. </a:t>
            </a:r>
          </a:p>
          <a:p>
            <a:pPr marL="285750" marR="0" lvl="0" indent="-285750" algn="l" defTabSz="914400" rtl="0" eaLnBrk="1" fontAlgn="base" latinLnBrk="0" hangingPunct="1">
              <a:lnSpc>
                <a:spcPct val="100000"/>
              </a:lnSpc>
              <a:spcAft>
                <a:spcPct val="0"/>
              </a:spcAft>
              <a:buClrTx/>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charset="-128"/>
              </a:rPr>
              <a:t>Identifier les </a:t>
            </a:r>
            <a:r>
              <a:rPr lang="fr" sz="1200" b="1" i="0" u="none" strike="noStrike" kern="1200" cap="none" spc="0" normalizeH="0" noProof="0">
                <a:ln>
                  <a:noFill/>
                </a:ln>
                <a:effectLst/>
                <a:uLnTx/>
                <a:uFillTx/>
                <a:latin typeface="+mn-lt"/>
                <a:ea typeface="MS PGothic" charset="-128"/>
              </a:rPr>
              <a:t>risques et obstacles</a:t>
            </a:r>
            <a:r>
              <a:rPr lang="fr" sz="1200" b="0" i="0" u="none" strike="noStrike" kern="1200" cap="none" spc="0" normalizeH="0" noProof="0">
                <a:ln>
                  <a:noFill/>
                </a:ln>
                <a:effectLst/>
                <a:uLnTx/>
                <a:uFillTx/>
                <a:latin typeface="+mn-lt"/>
                <a:ea typeface="MS PGothic" charset="-128"/>
              </a:rPr>
              <a:t> spécifiques auxquels sont confrontées les personnes de diverses OSIEGCS. </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lang="fr" sz="1200" b="0" i="0" u="none" strike="noStrike" kern="1200" cap="none" spc="0" normalizeH="0" noProof="0">
                <a:ln>
                  <a:noFill/>
                </a:ln>
                <a:effectLst/>
                <a:uLnTx/>
                <a:uFillTx/>
                <a:latin typeface="+mn-lt"/>
                <a:ea typeface="MS PGothic"/>
                <a:cs typeface="Calibri"/>
              </a:rPr>
              <a:t>Expliquer comment </a:t>
            </a:r>
            <a:r>
              <a:rPr lang="fr" sz="1200" b="1" i="0" u="none" strike="noStrike" kern="1200" cap="none" spc="0" normalizeH="0" noProof="0">
                <a:ln>
                  <a:noFill/>
                </a:ln>
                <a:effectLst/>
                <a:uLnTx/>
                <a:uFillTx/>
                <a:latin typeface="+mn-lt"/>
                <a:ea typeface="MS PGothic"/>
                <a:cs typeface="Calibri"/>
              </a:rPr>
              <a:t>les programmes inclusifs </a:t>
            </a:r>
            <a:r>
              <a:rPr lang="fr" sz="1200" b="0" i="0" u="none" strike="noStrike" kern="1200" cap="none" spc="0" normalizeH="0" noProof="0">
                <a:ln>
                  <a:noFill/>
                </a:ln>
                <a:effectLst/>
                <a:uLnTx/>
                <a:uFillTx/>
                <a:latin typeface="+mn-lt"/>
                <a:ea typeface="MS PGothic"/>
                <a:cs typeface="Calibri"/>
              </a:rPr>
              <a:t>et </a:t>
            </a:r>
            <a:r>
              <a:rPr lang="fr" sz="1200" b="1" i="0" u="none" strike="noStrike" kern="1200" cap="none" spc="0" normalizeH="0" noProof="0">
                <a:ln>
                  <a:noFill/>
                </a:ln>
                <a:effectLst/>
                <a:uLnTx/>
                <a:uFillTx/>
                <a:latin typeface="+mn-lt"/>
                <a:ea typeface="MS PGothic"/>
                <a:cs typeface="Calibri"/>
              </a:rPr>
              <a:t>les catalyseurs </a:t>
            </a:r>
            <a:r>
              <a:rPr lang="fr" sz="1200" b="0" i="0" u="none" strike="noStrike" kern="1200" cap="none" spc="0" normalizeH="0" noProof="0">
                <a:ln>
                  <a:noFill/>
                </a:ln>
                <a:effectLst/>
                <a:uLnTx/>
                <a:uFillTx/>
                <a:latin typeface="+mn-lt"/>
                <a:ea typeface="MS PGothic"/>
                <a:cs typeface="Calibri"/>
              </a:rPr>
              <a:t>peuvent nous aider à remédier aux risques et aux obstacles dans les espaces de protection.</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just" defTabSz="914400" rtl="0" eaLnBrk="0" fontAlgn="base" latinLnBrk="0" hangingPunct="0">
              <a:lnSpc>
                <a:spcPct val="100000"/>
              </a:lnSpc>
              <a:spcAft>
                <a:spcPct val="0"/>
              </a:spcAft>
              <a:buClr>
                <a:srgbClr val="2F6CC2"/>
              </a:buClr>
              <a:buSzTx/>
              <a:buFont typeface="Arial" panose="020B0604020202020204" pitchFamily="34" charset="0"/>
              <a:buNone/>
              <a:tabLst/>
              <a:defRPr/>
            </a:pPr>
            <a:r>
              <a:rPr lang="fr" sz="1200" b="0" i="0" u="none" strike="noStrike" kern="1200" cap="none" spc="0" normalizeH="0" noProof="0">
                <a:ln>
                  <a:noFill/>
                </a:ln>
                <a:effectLst/>
                <a:uLnTx/>
                <a:uFillTx/>
                <a:latin typeface="+mn-lt"/>
                <a:ea typeface="MS PGothic" charset="-128"/>
              </a:rPr>
              <a:t>Nous réaliserons ces objectifs dans un premier temps </a:t>
            </a:r>
            <a:r>
              <a:rPr lang="fr" sz="1200" b="1" i="0" u="none" strike="noStrike" kern="1200" cap="none" spc="0" normalizeH="0" noProof="0">
                <a:ln>
                  <a:noFill/>
                </a:ln>
                <a:effectLst/>
                <a:uLnTx/>
                <a:uFillTx/>
                <a:latin typeface="+mn-lt"/>
                <a:ea typeface="MS PGothic" charset="-128"/>
              </a:rPr>
              <a:t>en passant en revue</a:t>
            </a:r>
            <a:r>
              <a:rPr lang="fr" sz="1200" b="0" i="0" u="none" strike="noStrike" kern="1200" cap="none" spc="0" normalizeH="0" noProof="0">
                <a:ln>
                  <a:noFill/>
                </a:ln>
                <a:effectLst/>
                <a:uLnTx/>
                <a:uFillTx/>
                <a:latin typeface="+mn-lt"/>
                <a:ea typeface="MS PGothic" charset="-128"/>
              </a:rPr>
              <a:t> la problématique générale des personnes de diverses OSIEGCS dans les espaces de protection et en présentant les dix enjeux principaux. Dans un deuxième temps, nous travaillerons à identifier les risques et les obstacles. Et dans un troisième et dernier temps, nous recenserons les solutions potentielles pour remédier à ces risques et à ces obstacles. </a:t>
            </a:r>
          </a:p>
          <a:p>
            <a:pPr marL="0" marR="0" lvl="0" indent="0" algn="l" defTabSz="914400" rtl="0" eaLnBrk="0" fontAlgn="base" latinLnBrk="0" hangingPunct="0">
              <a:lnSpc>
                <a:spcPct val="100000"/>
              </a:lnSpc>
              <a:spcAft>
                <a:spcPct val="0"/>
              </a:spcAft>
              <a:buClr>
                <a:srgbClr val="2F6CC2"/>
              </a:buClr>
              <a:buSzTx/>
              <a:buFont typeface="Arial" panose="020B0604020202020204" pitchFamily="34" charset="0"/>
              <a:buNone/>
              <a:tabLst/>
              <a:defRPr/>
            </a:pPr>
            <a:endParaRPr kumimoji="0" lang="en-US" altLang="en-US" sz="1200" b="0" i="0" u="none" strike="noStrike" kern="1200" cap="none" spc="0" normalizeH="0" baseline="0" noProof="0">
              <a:ln>
                <a:noFill/>
              </a:ln>
              <a:effectLst/>
              <a:uLnTx/>
              <a:uFillTx/>
              <a:latin typeface="+mn-lt"/>
              <a:ea typeface="MS PGothic" pitchFamily="34"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pitchFamily="34"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pitchFamily="34"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effectLst/>
                <a:uLnTx/>
                <a:uFillTx/>
                <a:latin typeface="+mn-lt"/>
                <a:ea typeface="MS PGothic" pitchFamily="34" charset="-128"/>
              </a:rPr>
              <a:t>Durée : </a:t>
            </a:r>
            <a:r>
              <a:rPr lang="fr" sz="1200" b="0" i="1" u="none" strike="noStrike" kern="1200" cap="none" spc="0" normalizeH="0" noProof="0">
                <a:ln>
                  <a:noFill/>
                </a:ln>
                <a:effectLst/>
                <a:uLnTx/>
                <a:uFillTx/>
                <a:latin typeface="+mn-lt"/>
                <a:ea typeface="MS PGothic" pitchFamily="34" charset="-128"/>
              </a:rPr>
              <a:t>2 minutes.</a:t>
            </a:r>
          </a:p>
          <a:p>
            <a:pPr marL="0" marR="0" lvl="0" indent="0" algn="l" defTabSz="914400" rtl="0" eaLnBrk="0" fontAlgn="base" latinLnBrk="0" hangingPunct="0">
              <a:lnSpc>
                <a:spcPct val="100000"/>
              </a:lnSpc>
              <a:spcAft>
                <a:spcPct val="0"/>
              </a:spcAft>
              <a:buClr>
                <a:srgbClr val="2F6CC2"/>
              </a:buClr>
              <a:buSzTx/>
              <a:buFontTx/>
              <a:buNone/>
              <a:tabLst/>
              <a:defRPr/>
            </a:pPr>
            <a:endParaRPr kumimoji="0" lang="en-US" altLang="en-US" sz="1200" b="0" i="1" u="none" strike="noStrike" kern="1200" cap="none" spc="0" normalizeH="0" baseline="0" noProof="0">
              <a:ln>
                <a:noFill/>
              </a:ln>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5</a:t>
            </a:fld>
            <a:endParaRPr lang="en-US" altLang="en-US" sz="120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2043005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a:ea typeface="MS PGothic" charset="-128"/>
              </a:rPr>
              <a:t>À présent, </a:t>
            </a:r>
            <a:r>
              <a:rPr lang="fr" sz="1200" i="0">
                <a:ea typeface="MS PGothic" charset="-128"/>
              </a:rPr>
              <a:t>étudions le </a:t>
            </a:r>
            <a:r>
              <a:rPr lang="fr" sz="1200" b="1" i="0">
                <a:ea typeface="MS PGothic" charset="-128"/>
              </a:rPr>
              <a:t>troisième</a:t>
            </a:r>
            <a:r>
              <a:rPr lang="fr" sz="1200" i="0">
                <a:ea typeface="MS PGothic" charset="-128"/>
              </a:rPr>
              <a:t> profil. Vous pouvez maintenant lire le profil. </a:t>
            </a:r>
          </a:p>
          <a:p>
            <a:pPr rtl="0"/>
            <a:endParaRPr lang="en-US" altLang="en-US" sz="1200" b="1" i="1" u="sng">
              <a:ea typeface="MS PGothic" charset="-128"/>
            </a:endParaRPr>
          </a:p>
          <a:p>
            <a:pPr rtl="0"/>
            <a:r>
              <a:rPr lang="fr" sz="1200" b="0" i="1" u="none">
                <a:ea typeface="MS PGothic" charset="-128"/>
              </a:rPr>
              <a:t>----</a:t>
            </a:r>
          </a:p>
          <a:p>
            <a:pPr rtl="0"/>
            <a:endParaRPr lang="en-US" altLang="en-US" sz="1200" b="1" i="1" u="sng">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endParaRPr lang="en-US" altLang="en-US" sz="1200"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une jeune femme se tient debout dans un intérieur, elle fait face à l’objectif. D’autres personnes en arrière-plan regardent ailleurs.]</a:t>
            </a:r>
            <a:endParaRPr lang="en-US" sz="1200" b="0" i="0" kern="1200">
              <a:solidFill>
                <a:schemeClr val="tx1"/>
              </a:solidFill>
              <a:effectLst/>
              <a:latin typeface="+mn-lt"/>
              <a:ea typeface="+mn-ea"/>
              <a:cs typeface="+mn-cs"/>
            </a:endParaRP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50</a:t>
            </a:fld>
            <a:endParaRPr lang="en-US"/>
          </a:p>
        </p:txBody>
      </p:sp>
    </p:spTree>
    <p:extLst>
      <p:ext uri="{BB962C8B-B14F-4D97-AF65-F5344CB8AC3E}">
        <p14:creationId xmlns:p14="http://schemas.microsoft.com/office/powerpoint/2010/main" val="744005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dirty="0">
                <a:ea typeface="MS PGothic" charset="-128"/>
              </a:rPr>
              <a:t>Exercice : Exercice d’évaluation des risques et des obstacles (suite)</a:t>
            </a:r>
          </a:p>
          <a:p>
            <a:pPr rtl="0"/>
            <a:endParaRPr lang="en-US" altLang="en-US" sz="1200" b="1" i="0" u="sng" dirty="0">
              <a:ea typeface="MS PGothic" charset="-128"/>
            </a:endParaRPr>
          </a:p>
          <a:p>
            <a:pPr rtl="0"/>
            <a:r>
              <a:rPr lang="fr" sz="1200" b="0" i="0" u="none" dirty="0">
                <a:ea typeface="MS PGothic" charset="-128"/>
              </a:rPr>
              <a:t>Veuillez maintenant </a:t>
            </a:r>
            <a:r>
              <a:rPr lang="fr" sz="1200" i="0" dirty="0">
                <a:ea typeface="MS PGothic" charset="-128"/>
              </a:rPr>
              <a:t>nous </a:t>
            </a:r>
            <a:r>
              <a:rPr lang="fr" sz="1200" b="1" i="0" dirty="0">
                <a:ea typeface="MS PGothic" charset="-128"/>
              </a:rPr>
              <a:t>faire part </a:t>
            </a:r>
            <a:r>
              <a:rPr lang="fr" sz="1200" i="0" dirty="0">
                <a:ea typeface="MS PGothic" charset="-128"/>
              </a:rPr>
              <a:t>des risques et des obstacles que vous jugez les plus importants pour chaque enjeu principal. </a:t>
            </a:r>
          </a:p>
          <a:p>
            <a:pPr rtl="0"/>
            <a:endParaRPr lang="en-US" altLang="en-US" sz="1200" i="0" dirty="0">
              <a:ea typeface="MS PGothic" charset="-128"/>
            </a:endParaRPr>
          </a:p>
          <a:p>
            <a:pPr rtl="0"/>
            <a:r>
              <a:rPr lang="fr" sz="1200" i="1" dirty="0">
                <a:ea typeface="MS PGothic" charset="-128"/>
              </a:rPr>
              <a:t>Une fois que tous les risques et obstacles sont énoncés et inscrits à l’écran :</a:t>
            </a:r>
          </a:p>
          <a:p>
            <a:pPr rtl="0"/>
            <a:endParaRPr lang="en-US" altLang="en-US" sz="1200" i="0" dirty="0">
              <a:ea typeface="MS PGothic" charset="-128"/>
            </a:endParaRPr>
          </a:p>
          <a:p>
            <a:pPr rtl="0"/>
            <a:r>
              <a:rPr lang="fr" sz="1200" i="0" dirty="0">
                <a:ea typeface="MS PGothic" charset="-128"/>
              </a:rPr>
              <a:t>Quelles seraient selon vous les modalités à privilégier pour </a:t>
            </a:r>
            <a:r>
              <a:rPr lang="fr" sz="1200" b="1" i="0" dirty="0">
                <a:ea typeface="MS PGothic" charset="-128"/>
              </a:rPr>
              <a:t>remédier</a:t>
            </a:r>
            <a:r>
              <a:rPr lang="fr" sz="1200" i="0" dirty="0">
                <a:ea typeface="MS PGothic" charset="-128"/>
              </a:rPr>
              <a:t> à ces risques et obstacles ? </a:t>
            </a:r>
            <a:endParaRPr lang="en-US" altLang="en-US" sz="1200" i="1" dirty="0">
              <a:ea typeface="MS PGothic" charset="-128"/>
            </a:endParaRPr>
          </a:p>
          <a:p>
            <a:pPr rtl="0"/>
            <a:endParaRPr lang="en-US" altLang="en-US" sz="1200" b="1" i="1" u="sng" dirty="0">
              <a:ea typeface="MS PGothic" charset="-128"/>
            </a:endParaRPr>
          </a:p>
          <a:p>
            <a:pPr rtl="0"/>
            <a:r>
              <a:rPr lang="fr" sz="1200" b="0" i="0" dirty="0">
                <a:ea typeface="MS PGothic" charset="-128"/>
              </a:rPr>
              <a:t>----</a:t>
            </a:r>
          </a:p>
          <a:p>
            <a:pPr rtl="0"/>
            <a:endParaRPr lang="en-US" altLang="en-US" sz="1200" b="1" i="1" dirty="0">
              <a:ea typeface="MS PGothic" charset="-128"/>
            </a:endParaRPr>
          </a:p>
          <a:p>
            <a:pPr rtl="0"/>
            <a:r>
              <a:rPr lang="fr" sz="1200" b="1" i="1" dirty="0">
                <a:ea typeface="MS PGothic" charset="-128"/>
              </a:rPr>
              <a:t>Remarque à l’attention de l’</a:t>
            </a:r>
            <a:r>
              <a:rPr lang="fr-FR" sz="1200" b="1" i="1" dirty="0">
                <a:ea typeface="MS PGothic" charset="-128"/>
              </a:rPr>
              <a:t>animateur(</a:t>
            </a:r>
            <a:r>
              <a:rPr lang="fr-FR" sz="1200" b="1" i="1" dirty="0" err="1">
                <a:ea typeface="MS PGothic" charset="-128"/>
              </a:rPr>
              <a:t>rice</a:t>
            </a:r>
            <a:r>
              <a:rPr lang="fr-FR" sz="1200" b="1" i="1" dirty="0">
                <a:ea typeface="MS PGothic" charset="-128"/>
              </a:rPr>
              <a:t>)</a:t>
            </a:r>
            <a:r>
              <a:rPr lang="fr" sz="1200" b="1" i="1" dirty="0">
                <a:ea typeface="MS PGothic" charset="-128"/>
              </a:rPr>
              <a:t> : </a:t>
            </a:r>
            <a:r>
              <a:rPr lang="fr" sz="1200" i="1" dirty="0">
                <a:ea typeface="MS PGothic" charset="-128"/>
              </a:rPr>
              <a:t>Utilisez cette diapositive pour présenter les risques auxquels est confrontée la personne du profil, ceux énumérés par l’équipe qui a présenté le profil, ainsi que les autres réponses possibles.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dirty="0">
                <a:ea typeface="MS PGothic" charset="-128"/>
              </a:rPr>
              <a:t>Durée</a:t>
            </a:r>
            <a:r>
              <a:rPr lang="fr" sz="1200" b="1" i="1" dirty="0">
                <a:solidFill>
                  <a:schemeClr val="tx1"/>
                </a:solidFill>
                <a:ea typeface="MS PGothic" charset="-128"/>
              </a:rPr>
              <a:t> :</a:t>
            </a:r>
            <a:r>
              <a:rPr lang="fr" sz="1200" i="1" dirty="0">
                <a:solidFill>
                  <a:schemeClr val="tx1"/>
                </a:solidFill>
                <a:ea typeface="MS PGothic" charset="-128"/>
              </a:rPr>
              <a:t> </a:t>
            </a:r>
            <a:r>
              <a:rPr lang="fr" sz="1200" i="1" dirty="0">
                <a:ea typeface="MS PGothic" charset="-128"/>
              </a:rPr>
              <a:t>1 heure et 40 minutes.</a:t>
            </a:r>
            <a:r>
              <a:rPr lang="fr" sz="1200" b="1" i="1" dirty="0">
                <a:ea typeface="MS PGothic" charset="-128"/>
              </a:rPr>
              <a:t> </a:t>
            </a:r>
            <a:r>
              <a:rPr lang="fr" sz="1200" i="1" dirty="0">
                <a:ea typeface="MS PGothic" charset="-128"/>
              </a:rPr>
              <a:t>40 minutes pour l’activité en équipe ; 60 minutes pour la discussion</a:t>
            </a:r>
            <a:r>
              <a:rPr lang="fr"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51</a:t>
            </a:fld>
            <a:endParaRPr lang="en-US"/>
          </a:p>
        </p:txBody>
      </p:sp>
    </p:spTree>
    <p:extLst>
      <p:ext uri="{BB962C8B-B14F-4D97-AF65-F5344CB8AC3E}">
        <p14:creationId xmlns:p14="http://schemas.microsoft.com/office/powerpoint/2010/main" val="2056220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a:ea typeface="MS PGothic" charset="-128"/>
              </a:rPr>
              <a:t>À présent, </a:t>
            </a:r>
            <a:r>
              <a:rPr lang="fr" sz="1200" i="0">
                <a:ea typeface="MS PGothic" charset="-128"/>
              </a:rPr>
              <a:t>étudions le </a:t>
            </a:r>
            <a:r>
              <a:rPr lang="fr" sz="1200" b="1" i="0">
                <a:ea typeface="MS PGothic" charset="-128"/>
              </a:rPr>
              <a:t>quatrième</a:t>
            </a:r>
            <a:r>
              <a:rPr lang="fr" sz="1200" i="0">
                <a:ea typeface="MS PGothic" charset="-128"/>
              </a:rPr>
              <a:t> profil. Vous pouvez maintenant lire le profil. </a:t>
            </a:r>
          </a:p>
          <a:p>
            <a:pPr rtl="0"/>
            <a:endParaRPr lang="en-US" altLang="en-US" sz="1200" b="1" i="1" u="sng">
              <a:ea typeface="MS PGothic" charset="-128"/>
            </a:endParaRPr>
          </a:p>
          <a:p>
            <a:pPr rtl="0"/>
            <a:r>
              <a:rPr lang="fr" sz="1200" b="0" i="0">
                <a:ea typeface="MS PGothic" charset="-128"/>
              </a:rPr>
              <a:t>----</a:t>
            </a:r>
          </a:p>
          <a:p>
            <a:pPr rtl="0"/>
            <a:endParaRPr lang="en-US" altLang="en-US" sz="1200" b="1" i="1">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Portrait rapproché de trois quarts dans l’obscurité ; la personne porte son regard au sol.]</a:t>
            </a:r>
            <a:endParaRPr lang="en-US" sz="1200" b="0" i="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52</a:t>
            </a:fld>
            <a:endParaRPr lang="en-US"/>
          </a:p>
        </p:txBody>
      </p:sp>
    </p:spTree>
    <p:extLst>
      <p:ext uri="{BB962C8B-B14F-4D97-AF65-F5344CB8AC3E}">
        <p14:creationId xmlns:p14="http://schemas.microsoft.com/office/powerpoint/2010/main" val="7157573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a:ea typeface="MS PGothic" charset="-128"/>
              </a:rPr>
              <a:t>À présent, </a:t>
            </a:r>
            <a:r>
              <a:rPr lang="fr" sz="1200" i="0">
                <a:ea typeface="MS PGothic" charset="-128"/>
              </a:rPr>
              <a:t>étudions le </a:t>
            </a:r>
            <a:r>
              <a:rPr lang="fr" sz="1200" b="1" i="0">
                <a:ea typeface="MS PGothic" charset="-128"/>
              </a:rPr>
              <a:t>quatrième</a:t>
            </a:r>
            <a:r>
              <a:rPr lang="fr" sz="1200" i="0">
                <a:ea typeface="MS PGothic" charset="-128"/>
              </a:rPr>
              <a:t> profil. Vous pouvez maintenant lire le profil. </a:t>
            </a:r>
          </a:p>
          <a:p>
            <a:pPr rtl="0"/>
            <a:endParaRPr lang="en-US" altLang="en-US" sz="1200" b="1" i="1" u="sng">
              <a:ea typeface="MS PGothic" charset="-128"/>
            </a:endParaRPr>
          </a:p>
          <a:p>
            <a:pPr rtl="0"/>
            <a:r>
              <a:rPr lang="fr" sz="1200" b="0" i="0">
                <a:ea typeface="MS PGothic" charset="-128"/>
              </a:rPr>
              <a:t>----</a:t>
            </a:r>
          </a:p>
          <a:p>
            <a:pPr rtl="0"/>
            <a:endParaRPr lang="en-US" altLang="en-US" sz="1200" b="1" i="1">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Portrait rapproché de trois quarts dans l’obscurité ; la personne porte son regard au sol.]</a:t>
            </a:r>
            <a:endParaRPr lang="en-US" sz="1200" b="0" i="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53</a:t>
            </a:fld>
            <a:endParaRPr lang="en-US"/>
          </a:p>
        </p:txBody>
      </p:sp>
    </p:spTree>
    <p:extLst>
      <p:ext uri="{BB962C8B-B14F-4D97-AF65-F5344CB8AC3E}">
        <p14:creationId xmlns:p14="http://schemas.microsoft.com/office/powerpoint/2010/main" val="17643334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0" u="sng">
              <a:ea typeface="MS PGothic" charset="-128"/>
            </a:endParaRPr>
          </a:p>
          <a:p>
            <a:pPr rtl="0"/>
            <a:r>
              <a:rPr lang="fr" sz="1200" b="0" i="0" u="none">
                <a:ea typeface="MS PGothic" charset="-128"/>
              </a:rPr>
              <a:t>Veuillez maintenant </a:t>
            </a:r>
            <a:r>
              <a:rPr lang="fr" sz="1200" i="0">
                <a:ea typeface="MS PGothic" charset="-128"/>
              </a:rPr>
              <a:t>nous </a:t>
            </a:r>
            <a:r>
              <a:rPr lang="fr" sz="1200" b="1" i="0">
                <a:ea typeface="MS PGothic" charset="-128"/>
              </a:rPr>
              <a:t>faire part </a:t>
            </a:r>
            <a:r>
              <a:rPr lang="fr" sz="1200" i="0">
                <a:ea typeface="MS PGothic" charset="-128"/>
              </a:rPr>
              <a:t>des risques et des obstacles que vous jugez les plus importants pour chaque enjeu principal. </a:t>
            </a:r>
          </a:p>
          <a:p>
            <a:pPr rtl="0"/>
            <a:endParaRPr lang="en-US" altLang="en-US" sz="1200" i="0">
              <a:ea typeface="MS PGothic" charset="-128"/>
            </a:endParaRPr>
          </a:p>
          <a:p>
            <a:pPr rtl="0"/>
            <a:r>
              <a:rPr lang="fr" sz="1200" i="1">
                <a:ea typeface="MS PGothic" charset="-128"/>
              </a:rPr>
              <a:t>Une fois que tous les risques et obstacles sont énoncés et inscrits à l’écran :</a:t>
            </a:r>
          </a:p>
          <a:p>
            <a:pPr rtl="0"/>
            <a:endParaRPr lang="en-US" altLang="en-US" sz="1200" i="0">
              <a:ea typeface="MS PGothic" charset="-128"/>
            </a:endParaRPr>
          </a:p>
          <a:p>
            <a:pPr rtl="0"/>
            <a:r>
              <a:rPr lang="fr" sz="1200" i="0">
                <a:ea typeface="MS PGothic" charset="-128"/>
              </a:rPr>
              <a:t>Quelles seraient selon vous les modalités à privilégier pour </a:t>
            </a:r>
            <a:r>
              <a:rPr lang="fr" sz="1200" b="1" i="0">
                <a:ea typeface="MS PGothic" charset="-128"/>
              </a:rPr>
              <a:t>remédier</a:t>
            </a:r>
            <a:r>
              <a:rPr lang="fr" sz="1200" i="0">
                <a:ea typeface="MS PGothic" charset="-128"/>
              </a:rPr>
              <a:t> à ces risques et obstacles ? </a:t>
            </a:r>
            <a:endParaRPr lang="en-US" altLang="en-US" sz="1200" i="1">
              <a:ea typeface="MS PGothic" charset="-128"/>
            </a:endParaRPr>
          </a:p>
          <a:p>
            <a:pPr rtl="0"/>
            <a:endParaRPr lang="en-US" altLang="en-US" sz="1200" b="1" i="1" u="sng">
              <a:ea typeface="MS PGothic" charset="-128"/>
            </a:endParaRPr>
          </a:p>
          <a:p>
            <a:pPr rtl="0"/>
            <a:r>
              <a:rPr lang="fr" sz="1200" b="0" i="0">
                <a:ea typeface="MS PGothic" charset="-128"/>
              </a:rPr>
              <a:t>----</a:t>
            </a:r>
          </a:p>
          <a:p>
            <a:pPr rtl="0"/>
            <a:endParaRPr lang="en-US" altLang="en-US" sz="1200" b="1" i="1">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Utilisez cette diapositive pour présenter les risques auxquels est confrontée la personne du profil, ceux énumérés par l’équipe qui a présenté le profil, ainsi que les autres réponses possibles.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endParaRPr lang="en-US" altLang="en-US" sz="1200"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54</a:t>
            </a:fld>
            <a:endParaRPr lang="en-US"/>
          </a:p>
        </p:txBody>
      </p:sp>
    </p:spTree>
    <p:extLst>
      <p:ext uri="{BB962C8B-B14F-4D97-AF65-F5344CB8AC3E}">
        <p14:creationId xmlns:p14="http://schemas.microsoft.com/office/powerpoint/2010/main" val="11094516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u="sng">
              <a:ea typeface="MS PGothic" charset="-128"/>
            </a:endParaRPr>
          </a:p>
          <a:p>
            <a:pPr rtl="0"/>
            <a:r>
              <a:rPr lang="fr" sz="1200">
                <a:ea typeface="MS PGothic" charset="-128"/>
              </a:rPr>
              <a:t>À présent, </a:t>
            </a:r>
            <a:r>
              <a:rPr lang="fr" sz="1200" i="0">
                <a:ea typeface="MS PGothic" charset="-128"/>
              </a:rPr>
              <a:t>étudions le </a:t>
            </a:r>
            <a:r>
              <a:rPr lang="fr" sz="1200" b="1" i="0">
                <a:ea typeface="MS PGothic" charset="-128"/>
              </a:rPr>
              <a:t>cinquième</a:t>
            </a:r>
            <a:r>
              <a:rPr lang="fr" sz="1200" i="0">
                <a:ea typeface="MS PGothic" charset="-128"/>
              </a:rPr>
              <a:t> profil. Vous pouvez maintenant lire le profil. </a:t>
            </a:r>
          </a:p>
          <a:p>
            <a:pPr rtl="0"/>
            <a:endParaRPr lang="en-US" altLang="en-US" sz="1200" b="1" i="1" u="sng">
              <a:ea typeface="MS PGothic" charset="-128"/>
            </a:endParaRPr>
          </a:p>
          <a:p>
            <a:pPr rtl="0"/>
            <a:r>
              <a:rPr lang="fr" sz="1200" b="0" i="0">
                <a:ea typeface="MS PGothic" charset="-128"/>
              </a:rPr>
              <a:t>----</a:t>
            </a:r>
          </a:p>
          <a:p>
            <a:pPr rtl="0"/>
            <a:endParaRPr lang="en-US" altLang="en-US" sz="1200" b="1" i="1">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p>
          <a:p>
            <a:pPr rtl="0"/>
            <a:endParaRPr lang="en-US" altLang="en-US" sz="1200" i="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0" i="1" kern="1200">
                <a:solidFill>
                  <a:schemeClr val="tx1"/>
                </a:solidFill>
                <a:effectLst/>
                <a:latin typeface="+mn-lt"/>
                <a:ea typeface="+mn-ea"/>
                <a:cs typeface="+mn-cs"/>
              </a:rPr>
              <a:t>[Description de l’image : une jeune femme, les bras croisés sur son ventre, se tient debout dans un abri avec une amie à Cox’s Bazar, au Bangladesh. Elles fixent toutes deux l’objectif.]</a:t>
            </a: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55</a:t>
            </a:fld>
            <a:endParaRPr lang="en-US"/>
          </a:p>
        </p:txBody>
      </p:sp>
    </p:spTree>
    <p:extLst>
      <p:ext uri="{BB962C8B-B14F-4D97-AF65-F5344CB8AC3E}">
        <p14:creationId xmlns:p14="http://schemas.microsoft.com/office/powerpoint/2010/main" val="2517212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u="sng">
              <a:ea typeface="MS PGothic" charset="-128"/>
            </a:endParaRPr>
          </a:p>
          <a:p>
            <a:pPr rtl="0"/>
            <a:r>
              <a:rPr lang="fr" sz="1200">
                <a:ea typeface="MS PGothic" charset="-128"/>
              </a:rPr>
              <a:t>À présent, </a:t>
            </a:r>
            <a:r>
              <a:rPr lang="fr" sz="1200" i="0">
                <a:ea typeface="MS PGothic" charset="-128"/>
              </a:rPr>
              <a:t>étudions le </a:t>
            </a:r>
            <a:r>
              <a:rPr lang="fr" sz="1200" b="1" i="0">
                <a:ea typeface="MS PGothic" charset="-128"/>
              </a:rPr>
              <a:t>cinquième</a:t>
            </a:r>
            <a:r>
              <a:rPr lang="fr" sz="1200" i="0">
                <a:ea typeface="MS PGothic" charset="-128"/>
              </a:rPr>
              <a:t> profil. Vous pouvez maintenant lire le profil. </a:t>
            </a:r>
            <a:endParaRPr lang="en-US" sz="1200" b="0" i="0" kern="1200">
              <a:solidFill>
                <a:schemeClr val="tx1"/>
              </a:solidFill>
              <a:effectLst/>
              <a:latin typeface="+mn-lt"/>
              <a:ea typeface="+mn-ea"/>
              <a:cs typeface="+mn-cs"/>
            </a:endParaRPr>
          </a:p>
          <a:p>
            <a:pPr rtl="0"/>
            <a:endParaRPr lang="en-US" altLang="en-US" sz="1200" b="1" i="1" u="sng">
              <a:ea typeface="MS PGothic" charset="-128"/>
            </a:endParaRPr>
          </a:p>
          <a:p>
            <a:pPr rtl="0"/>
            <a:r>
              <a:rPr lang="fr" sz="1200" b="0" i="0">
                <a:ea typeface="MS PGothic" charset="-128"/>
              </a:rPr>
              <a:t>----</a:t>
            </a:r>
          </a:p>
          <a:p>
            <a:pPr rtl="0"/>
            <a:endParaRPr lang="en-US" altLang="en-US" sz="1200" b="1" i="1">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p>
          <a:p>
            <a:pPr rtl="0"/>
            <a:endParaRPr lang="en-US" altLang="en-US" sz="1200" i="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0" i="1" kern="1200">
                <a:solidFill>
                  <a:schemeClr val="tx1"/>
                </a:solidFill>
                <a:effectLst/>
                <a:latin typeface="+mn-lt"/>
                <a:ea typeface="+mn-ea"/>
                <a:cs typeface="+mn-cs"/>
              </a:rPr>
              <a:t>[Description de l’image : une jeune femme, les bras croisés sur son ventre, se tient debout dans un abri avec une amie à Cox’s Bazar, au Bangladesh. Elles fixent toutes deux l’objectif.]</a:t>
            </a:r>
            <a:endParaRPr lang="en-US" sz="1200" b="0" i="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56</a:t>
            </a:fld>
            <a:endParaRPr lang="en-US"/>
          </a:p>
        </p:txBody>
      </p:sp>
    </p:spTree>
    <p:extLst>
      <p:ext uri="{BB962C8B-B14F-4D97-AF65-F5344CB8AC3E}">
        <p14:creationId xmlns:p14="http://schemas.microsoft.com/office/powerpoint/2010/main" val="9965521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u="sng">
              <a:ea typeface="MS PGothic" charset="-128"/>
            </a:endParaRPr>
          </a:p>
          <a:p>
            <a:pPr rtl="0"/>
            <a:r>
              <a:rPr lang="fr" sz="1200">
                <a:ea typeface="MS PGothic" charset="-128"/>
              </a:rPr>
              <a:t>À présent, </a:t>
            </a:r>
            <a:r>
              <a:rPr lang="fr" sz="1200" i="0">
                <a:ea typeface="MS PGothic" charset="-128"/>
              </a:rPr>
              <a:t>étudions le </a:t>
            </a:r>
            <a:r>
              <a:rPr lang="fr" sz="1200" b="1" i="0">
                <a:ea typeface="MS PGothic" charset="-128"/>
              </a:rPr>
              <a:t>cinquième</a:t>
            </a:r>
            <a:r>
              <a:rPr lang="fr" sz="1200" i="0">
                <a:ea typeface="MS PGothic" charset="-128"/>
              </a:rPr>
              <a:t> profil. Vous pouvez maintenant lire le profil. </a:t>
            </a:r>
          </a:p>
          <a:p>
            <a:pPr rtl="0"/>
            <a:endParaRPr lang="en-US" altLang="en-US" sz="1200" b="1" i="1" u="sng">
              <a:ea typeface="MS PGothic" charset="-128"/>
            </a:endParaRPr>
          </a:p>
          <a:p>
            <a:pPr rtl="0"/>
            <a:r>
              <a:rPr lang="fr" sz="1200" b="0" i="0">
                <a:ea typeface="MS PGothic" charset="-128"/>
              </a:rPr>
              <a:t>----</a:t>
            </a:r>
          </a:p>
          <a:p>
            <a:pPr rtl="0"/>
            <a:endParaRPr lang="en-US" altLang="en-US" sz="1200" b="1" i="1">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p>
          <a:p>
            <a:pPr rtl="0"/>
            <a:endParaRPr lang="en-US" altLang="en-US" sz="1200" i="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0" i="1" kern="1200">
                <a:solidFill>
                  <a:schemeClr val="tx1"/>
                </a:solidFill>
                <a:effectLst/>
                <a:latin typeface="+mn-lt"/>
                <a:ea typeface="+mn-ea"/>
                <a:cs typeface="+mn-cs"/>
              </a:rPr>
              <a:t>[Description de l’image : une jeune femme, les bras croisés sur son ventre, se tient debout dans un abri avec une amie à Cox’s Bazar, au Bangladesh. Elles fixent toutes deux l’objectif.]</a:t>
            </a: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57</a:t>
            </a:fld>
            <a:endParaRPr lang="en-US"/>
          </a:p>
        </p:txBody>
      </p:sp>
    </p:spTree>
    <p:extLst>
      <p:ext uri="{BB962C8B-B14F-4D97-AF65-F5344CB8AC3E}">
        <p14:creationId xmlns:p14="http://schemas.microsoft.com/office/powerpoint/2010/main" val="788656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0" u="sng">
              <a:ea typeface="MS PGothic" charset="-128"/>
            </a:endParaRPr>
          </a:p>
          <a:p>
            <a:pPr rtl="0"/>
            <a:r>
              <a:rPr lang="fr" sz="1200" b="0" i="0" u="none">
                <a:ea typeface="MS PGothic" charset="-128"/>
              </a:rPr>
              <a:t>Veuillez maintenant </a:t>
            </a:r>
            <a:r>
              <a:rPr lang="fr" sz="1200" i="0">
                <a:ea typeface="MS PGothic" charset="-128"/>
              </a:rPr>
              <a:t>nous </a:t>
            </a:r>
            <a:r>
              <a:rPr lang="fr" sz="1200" b="1" i="0">
                <a:ea typeface="MS PGothic" charset="-128"/>
              </a:rPr>
              <a:t>faire part </a:t>
            </a:r>
            <a:r>
              <a:rPr lang="fr" sz="1200" i="0">
                <a:ea typeface="MS PGothic" charset="-128"/>
              </a:rPr>
              <a:t>des risques et des obstacles que vous jugez les plus importants pour chaque enjeu principal. </a:t>
            </a:r>
          </a:p>
          <a:p>
            <a:pPr rtl="0"/>
            <a:endParaRPr lang="en-US" altLang="en-US" sz="1200" i="0">
              <a:ea typeface="MS PGothic" charset="-128"/>
            </a:endParaRPr>
          </a:p>
          <a:p>
            <a:pPr rtl="0"/>
            <a:r>
              <a:rPr lang="fr" sz="1200" i="1">
                <a:ea typeface="MS PGothic" charset="-128"/>
              </a:rPr>
              <a:t>Une fois que tous les risques et obstacles sont énoncés et inscrits à l’écran :</a:t>
            </a:r>
          </a:p>
          <a:p>
            <a:pPr rtl="0"/>
            <a:endParaRPr lang="en-US" altLang="en-US" sz="1200" i="0">
              <a:ea typeface="MS PGothic" charset="-128"/>
            </a:endParaRPr>
          </a:p>
          <a:p>
            <a:pPr rtl="0"/>
            <a:r>
              <a:rPr lang="fr" sz="1200" i="0">
                <a:ea typeface="MS PGothic" charset="-128"/>
              </a:rPr>
              <a:t>Quelles seraient selon vous les modalités à privilégier pour </a:t>
            </a:r>
            <a:r>
              <a:rPr lang="fr" sz="1200" b="1" i="0">
                <a:ea typeface="MS PGothic" charset="-128"/>
              </a:rPr>
              <a:t>remédier</a:t>
            </a:r>
            <a:r>
              <a:rPr lang="fr" sz="1200" i="0">
                <a:ea typeface="MS PGothic" charset="-128"/>
              </a:rPr>
              <a:t> à ces risques et obstacles ? </a:t>
            </a:r>
            <a:endParaRPr lang="en-US" altLang="en-US" sz="1200" i="1">
              <a:ea typeface="MS PGothic" charset="-128"/>
            </a:endParaRPr>
          </a:p>
          <a:p>
            <a:pPr rtl="0"/>
            <a:endParaRPr lang="en-US" altLang="en-US" sz="1200" b="1" i="1" u="sng">
              <a:ea typeface="MS PGothic" charset="-128"/>
            </a:endParaRPr>
          </a:p>
          <a:p>
            <a:pPr rtl="0"/>
            <a:r>
              <a:rPr lang="fr" sz="1200" b="0" i="0">
                <a:ea typeface="MS PGothic" charset="-128"/>
              </a:rPr>
              <a:t>----</a:t>
            </a:r>
          </a:p>
          <a:p>
            <a:pPr rtl="0"/>
            <a:endParaRPr lang="en-US" altLang="en-US" sz="1200" b="1" i="1">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Utilisez cette diapositive pour présenter les risques auxquels est confrontée la personne du profil, ceux énumérés par l’équipe qui a présenté le profil, ainsi que les autres réponses possibles.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endParaRPr lang="en-US" altLang="en-US" sz="1200"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58</a:t>
            </a:fld>
            <a:endParaRPr lang="en-US"/>
          </a:p>
        </p:txBody>
      </p:sp>
    </p:spTree>
    <p:extLst>
      <p:ext uri="{BB962C8B-B14F-4D97-AF65-F5344CB8AC3E}">
        <p14:creationId xmlns:p14="http://schemas.microsoft.com/office/powerpoint/2010/main" val="3142283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a:ea typeface="MS PGothic" charset="-128"/>
              </a:rPr>
              <a:t>À présent, </a:t>
            </a:r>
            <a:r>
              <a:rPr lang="fr" sz="1200" i="0">
                <a:ea typeface="MS PGothic" charset="-128"/>
              </a:rPr>
              <a:t>étudions le </a:t>
            </a:r>
            <a:r>
              <a:rPr lang="fr" sz="1200" b="1" i="0">
                <a:ea typeface="MS PGothic" charset="-128"/>
              </a:rPr>
              <a:t>sixième</a:t>
            </a:r>
            <a:r>
              <a:rPr lang="fr" sz="1200" i="0">
                <a:ea typeface="MS PGothic" charset="-128"/>
              </a:rPr>
              <a:t> profil. Vous pouvez maintenant lire le profil. </a:t>
            </a:r>
          </a:p>
          <a:p>
            <a:pPr rtl="0"/>
            <a:endParaRPr lang="en-US" altLang="en-US" sz="1200" b="1" i="1" u="sng">
              <a:ea typeface="MS PGothic" charset="-128"/>
            </a:endParaRPr>
          </a:p>
          <a:p>
            <a:pPr rtl="0"/>
            <a:r>
              <a:rPr lang="fr" sz="1200" b="0" i="0">
                <a:ea typeface="MS PGothic" charset="-128"/>
              </a:rPr>
              <a:t>----</a:t>
            </a:r>
          </a:p>
          <a:p>
            <a:pPr rtl="0"/>
            <a:endParaRPr lang="en-US" altLang="en-US" sz="1200" b="1" i="1">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trois jeunes enfants se tiennent debout dans l’embrasure d’une porte, ils avancent vers l’objectif. L’image est à contre-jour et leurs visages sont dans la pénombre.]</a:t>
            </a:r>
            <a:endParaRPr lang="en-US" altLang="en-US" sz="1200" i="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59</a:t>
            </a:fld>
            <a:endParaRPr lang="en-US"/>
          </a:p>
        </p:txBody>
      </p:sp>
    </p:spTree>
    <p:extLst>
      <p:ext uri="{BB962C8B-B14F-4D97-AF65-F5344CB8AC3E}">
        <p14:creationId xmlns:p14="http://schemas.microsoft.com/office/powerpoint/2010/main" val="883244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Quelles difficultés les personnes de diverses OSIEGCS rencontrent-elles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Commençons par nous intéresser à </a:t>
            </a:r>
            <a:r>
              <a:rPr lang="fr" sz="1200" b="1" i="0" u="none" strike="noStrike" kern="1200" cap="none" spc="0" normalizeH="0" noProof="0">
                <a:ln>
                  <a:noFill/>
                </a:ln>
                <a:solidFill>
                  <a:prstClr val="black"/>
                </a:solidFill>
                <a:effectLst/>
                <a:uLnTx/>
                <a:uFillTx/>
                <a:latin typeface="+mn-lt"/>
                <a:ea typeface="MS PGothic" charset="-128"/>
              </a:rPr>
              <a:t>trois difficultés </a:t>
            </a:r>
            <a:r>
              <a:rPr lang="fr" sz="1200" b="0" i="0" u="none" strike="noStrike" kern="1200" cap="none" spc="0" normalizeH="0" noProof="0">
                <a:ln>
                  <a:noFill/>
                </a:ln>
                <a:solidFill>
                  <a:prstClr val="black"/>
                </a:solidFill>
                <a:effectLst/>
                <a:uLnTx/>
                <a:uFillTx/>
                <a:latin typeface="+mn-lt"/>
                <a:ea typeface="MS PGothic" charset="-128"/>
              </a:rPr>
              <a:t>rencontrées par les personnes de diverses OSIEGCS en situation de migration ou de déplacement forcé.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La première de ces difficultés est </a:t>
            </a:r>
            <a:r>
              <a:rPr lang="fr" sz="1200" b="1" i="0" u="none" strike="noStrike" kern="1200" cap="none" spc="0" normalizeH="0" noProof="0">
                <a:ln>
                  <a:noFill/>
                </a:ln>
                <a:solidFill>
                  <a:prstClr val="black"/>
                </a:solidFill>
                <a:effectLst/>
                <a:uLnTx/>
                <a:uFillTx/>
                <a:latin typeface="+mn-lt"/>
                <a:ea typeface="MS PGothic" charset="-128"/>
              </a:rPr>
              <a:t>une marginalisation accrue. </a:t>
            </a:r>
            <a:r>
              <a:rPr lang="fr" sz="1200" b="0" i="0" u="none" strike="noStrike" kern="1200" cap="none" spc="0" normalizeH="0" noProof="0">
                <a:ln>
                  <a:noFill/>
                </a:ln>
                <a:solidFill>
                  <a:prstClr val="black"/>
                </a:solidFill>
                <a:effectLst/>
                <a:uLnTx/>
                <a:uFillTx/>
                <a:latin typeface="+mn-lt"/>
                <a:ea typeface="MS PGothic" charset="-128"/>
              </a:rPr>
              <a:t>Qui peut nous expliquer de ce que l’on entend par « marginalisation accrue »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a:ln>
                  <a:noFill/>
                </a:ln>
                <a:solidFill>
                  <a:prstClr val="black"/>
                </a:solidFill>
                <a:effectLst/>
                <a:uLnTx/>
                <a:uFillTx/>
                <a:latin typeface="+mn-lt"/>
                <a:ea typeface="MS PGothic" charset="-128"/>
              </a:rPr>
              <a:t>Prenez un instant pour laisser répondre les apprenant(e)s.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 </a:t>
            </a:r>
            <a:r>
              <a:rPr lang="fr" sz="1200" b="0" i="1" u="none" strike="noStrike" kern="1200" cap="none" spc="0" normalizeH="0" noProof="0">
                <a:ln>
                  <a:noFill/>
                </a:ln>
                <a:solidFill>
                  <a:prstClr val="black"/>
                </a:solidFill>
                <a:effectLst/>
                <a:uLnTx/>
                <a:uFillTx/>
                <a:latin typeface="+mn-lt"/>
                <a:ea typeface="MS PGothic" charset="-128"/>
              </a:rPr>
              <a:t>7 minutes pour les diapositives relatives à la question « Quelles difficultés les personnes de diverses OSIEGCS rencontrent-elles ?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a:t>
            </a:r>
            <a:r>
              <a:rPr lang="fr" sz="1200" b="0" i="1" u="none" strike="noStrike" kern="1200" cap="none" spc="0" normalizeH="0" noProof="0">
                <a:ln>
                  <a:noFill/>
                </a:ln>
                <a:solidFill>
                  <a:prstClr val="black"/>
                </a:solidFill>
                <a:effectLst/>
                <a:uLnTx/>
                <a:uFillTx/>
                <a:latin typeface="+mn-lt"/>
                <a:ea typeface="MS PGothic" charset="-128"/>
              </a:rPr>
              <a:t>Un groupe de migrant(e)s d’Amérique centrale traversant le Chiapas, au Mexique, sur leur route vers les États-Unis. L’un des migrants porte un drapeau arc-en-ciel ; d’autres ont des sacs à dos et un enfant </a:t>
            </a:r>
            <a:r>
              <a:rPr lang="fr" sz="1200" b="0" i="1" u="sng" strike="noStrike" kern="1200" cap="none" spc="0" normalizeH="0" noProof="0">
                <a:ln>
                  <a:noFill/>
                </a:ln>
                <a:solidFill>
                  <a:prstClr val="black"/>
                </a:solidFill>
                <a:effectLst/>
                <a:uLnTx/>
                <a:uFillTx/>
                <a:latin typeface="+mn-lt"/>
                <a:ea typeface="MS PGothic" charset="-128"/>
              </a:rPr>
              <a:t>est</a:t>
            </a:r>
            <a:r>
              <a:rPr lang="fr" sz="1200" b="0" i="1" u="none" strike="noStrike" kern="1200" cap="none" spc="0" normalizeH="0" noProof="0">
                <a:ln>
                  <a:noFill/>
                </a:ln>
                <a:solidFill>
                  <a:prstClr val="black"/>
                </a:solidFill>
                <a:effectLst/>
                <a:uLnTx/>
                <a:uFillTx/>
                <a:latin typeface="+mn-lt"/>
                <a:ea typeface="MS PGothic" charset="-128"/>
              </a:rPr>
              <a:t> dans une poussette.]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6</a:t>
            </a:fld>
            <a:endParaRPr lang="en-US" altLang="en-US" sz="120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6808617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a:ea typeface="MS PGothic" charset="-128"/>
              </a:rPr>
              <a:t>À présent, </a:t>
            </a:r>
            <a:r>
              <a:rPr lang="fr" sz="1200" i="0">
                <a:ea typeface="MS PGothic" charset="-128"/>
              </a:rPr>
              <a:t>étudions le </a:t>
            </a:r>
            <a:r>
              <a:rPr lang="fr" sz="1200" b="1" i="0">
                <a:ea typeface="MS PGothic" charset="-128"/>
              </a:rPr>
              <a:t>sixième</a:t>
            </a:r>
            <a:r>
              <a:rPr lang="fr" sz="1200" i="0">
                <a:ea typeface="MS PGothic" charset="-128"/>
              </a:rPr>
              <a:t> profil. Vous pouvez maintenant lire le profil. </a:t>
            </a:r>
          </a:p>
          <a:p>
            <a:pPr rtl="0"/>
            <a:endParaRPr lang="en-US" altLang="en-US" sz="1200" b="1" i="1" u="sng">
              <a:ea typeface="MS PGothic" charset="-128"/>
            </a:endParaRPr>
          </a:p>
          <a:p>
            <a:pPr rtl="0"/>
            <a:r>
              <a:rPr lang="fr" sz="1200" b="0" i="0">
                <a:ea typeface="MS PGothic" charset="-128"/>
              </a:rPr>
              <a:t>----</a:t>
            </a:r>
          </a:p>
          <a:p>
            <a:pPr rtl="0"/>
            <a:endParaRPr lang="en-US" altLang="en-US" sz="1200" b="1" i="1">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trois jeunes enfants se tiennent debout dans l’embrasure d’une porte, ils avancent vers l’objectif. L’image est à contre-jour et leurs visages sont dans la pénombre.]</a:t>
            </a:r>
            <a:endParaRPr lang="en-US" altLang="en-US" sz="1200" i="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60</a:t>
            </a:fld>
            <a:endParaRPr lang="en-US"/>
          </a:p>
        </p:txBody>
      </p:sp>
    </p:spTree>
    <p:extLst>
      <p:ext uri="{BB962C8B-B14F-4D97-AF65-F5344CB8AC3E}">
        <p14:creationId xmlns:p14="http://schemas.microsoft.com/office/powerpoint/2010/main" val="3496821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1" u="sng">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a:ea typeface="MS PGothic" charset="-128"/>
              </a:rPr>
              <a:t>À présent, </a:t>
            </a:r>
            <a:r>
              <a:rPr lang="fr" sz="1200" i="0">
                <a:ea typeface="MS PGothic" charset="-128"/>
              </a:rPr>
              <a:t>étudions le </a:t>
            </a:r>
            <a:r>
              <a:rPr lang="fr" sz="1200" b="1" i="0">
                <a:ea typeface="MS PGothic" charset="-128"/>
              </a:rPr>
              <a:t>sixième</a:t>
            </a:r>
            <a:r>
              <a:rPr lang="fr" sz="1200" i="0">
                <a:ea typeface="MS PGothic" charset="-128"/>
              </a:rPr>
              <a:t> profil. Vous pouvez maintenant lire le profil. </a:t>
            </a:r>
          </a:p>
          <a:p>
            <a:pPr rtl="0"/>
            <a:endParaRPr lang="en-US" altLang="en-US" sz="1200" b="1" i="1" u="sng">
              <a:ea typeface="MS PGothic" charset="-128"/>
            </a:endParaRPr>
          </a:p>
          <a:p>
            <a:pPr rtl="0"/>
            <a:r>
              <a:rPr lang="fr" sz="1200" b="0" i="0">
                <a:ea typeface="MS PGothic" charset="-128"/>
              </a:rPr>
              <a:t>----</a:t>
            </a:r>
          </a:p>
          <a:p>
            <a:pPr rtl="0"/>
            <a:endParaRPr lang="en-US" altLang="en-US" sz="1200" b="1" i="1">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À afficher pendant la présentation de ce profil par l’équipe.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trois jeunes enfants se tiennent debout dans l’embrasure d’une porte, ils avancent vers l’objectif. L’image est à contre-jour et leurs visages sont dans la pénombre.]</a:t>
            </a:r>
            <a:endParaRPr lang="en-US" altLang="en-US" sz="1200" i="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61</a:t>
            </a:fld>
            <a:endParaRPr lang="en-US"/>
          </a:p>
        </p:txBody>
      </p:sp>
    </p:spTree>
    <p:extLst>
      <p:ext uri="{BB962C8B-B14F-4D97-AF65-F5344CB8AC3E}">
        <p14:creationId xmlns:p14="http://schemas.microsoft.com/office/powerpoint/2010/main" val="23697611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a:ea typeface="MS PGothic" charset="-128"/>
              </a:rPr>
              <a:t>Exercice : Exercice d’évaluation des risques et des obstacles (suite)</a:t>
            </a:r>
          </a:p>
          <a:p>
            <a:pPr rtl="0"/>
            <a:endParaRPr lang="en-US" altLang="en-US" sz="1200" b="1" i="0" u="sng">
              <a:ea typeface="MS PGothic" charset="-128"/>
            </a:endParaRPr>
          </a:p>
          <a:p>
            <a:pPr rtl="0"/>
            <a:r>
              <a:rPr lang="fr" sz="1200" b="0" i="0" u="none">
                <a:ea typeface="MS PGothic" charset="-128"/>
              </a:rPr>
              <a:t>Veuillez maintenant </a:t>
            </a:r>
            <a:r>
              <a:rPr lang="fr" sz="1200" i="0">
                <a:ea typeface="MS PGothic" charset="-128"/>
              </a:rPr>
              <a:t>nous </a:t>
            </a:r>
            <a:r>
              <a:rPr lang="fr" sz="1200" b="1" i="0">
                <a:ea typeface="MS PGothic" charset="-128"/>
              </a:rPr>
              <a:t>faire part </a:t>
            </a:r>
            <a:r>
              <a:rPr lang="fr" sz="1200" i="0">
                <a:ea typeface="MS PGothic" charset="-128"/>
              </a:rPr>
              <a:t>des risques et des obstacles que vous jugez les plus importants pour chaque enjeu principal. </a:t>
            </a:r>
          </a:p>
          <a:p>
            <a:pPr rtl="0"/>
            <a:endParaRPr lang="en-US" altLang="en-US" sz="1200" i="0">
              <a:ea typeface="MS PGothic" charset="-128"/>
            </a:endParaRPr>
          </a:p>
          <a:p>
            <a:pPr rtl="0"/>
            <a:r>
              <a:rPr lang="fr" sz="1200" i="1">
                <a:ea typeface="MS PGothic" charset="-128"/>
              </a:rPr>
              <a:t>Une fois que tous les risques et obstacles sont énoncés et inscrits à l’écran :</a:t>
            </a:r>
          </a:p>
          <a:p>
            <a:pPr rtl="0"/>
            <a:endParaRPr lang="en-US" altLang="en-US" sz="1200" i="0">
              <a:ea typeface="MS PGothic" charset="-128"/>
            </a:endParaRPr>
          </a:p>
          <a:p>
            <a:pPr rtl="0"/>
            <a:r>
              <a:rPr lang="fr" sz="1200" i="0">
                <a:ea typeface="MS PGothic" charset="-128"/>
              </a:rPr>
              <a:t>Quelles seraient selon vous les modalités à privilégier pour </a:t>
            </a:r>
            <a:r>
              <a:rPr lang="fr" sz="1200" b="1" i="0">
                <a:ea typeface="MS PGothic" charset="-128"/>
              </a:rPr>
              <a:t>remédier</a:t>
            </a:r>
            <a:r>
              <a:rPr lang="fr" sz="1200" i="0">
                <a:ea typeface="MS PGothic" charset="-128"/>
              </a:rPr>
              <a:t> à ces risques et obstacles ? </a:t>
            </a:r>
            <a:endParaRPr lang="en-US" altLang="en-US" sz="1200" i="1">
              <a:ea typeface="MS PGothic" charset="-128"/>
            </a:endParaRPr>
          </a:p>
          <a:p>
            <a:pPr rtl="0"/>
            <a:endParaRPr lang="en-US" altLang="en-US" sz="1200" b="1" i="1" u="sng">
              <a:ea typeface="MS PGothic" charset="-128"/>
            </a:endParaRPr>
          </a:p>
          <a:p>
            <a:pPr rtl="0"/>
            <a:r>
              <a:rPr lang="fr" sz="1200" b="0" i="0">
                <a:ea typeface="MS PGothic" charset="-128"/>
              </a:rPr>
              <a:t>----</a:t>
            </a:r>
          </a:p>
          <a:p>
            <a:pPr rtl="0"/>
            <a:endParaRPr lang="en-US" altLang="en-US" sz="1200" b="1" i="1">
              <a:ea typeface="MS PGothic" charset="-128"/>
            </a:endParaRPr>
          </a:p>
          <a:p>
            <a:pPr rtl="0"/>
            <a:r>
              <a:rPr lang="fr" sz="1200" b="1" i="1">
                <a:ea typeface="MS PGothic" charset="-128"/>
              </a:rPr>
              <a:t>Remarque à l’attention de l’</a:t>
            </a:r>
            <a:r>
              <a:rPr lang="fr-FR" sz="1200" b="1" i="1">
                <a:ea typeface="MS PGothic" charset="-128"/>
              </a:rPr>
              <a:t>animateur(</a:t>
            </a:r>
            <a:r>
              <a:rPr lang="fr-FR" sz="1200" b="1" i="1" err="1">
                <a:ea typeface="MS PGothic" charset="-128"/>
              </a:rPr>
              <a:t>rice</a:t>
            </a:r>
            <a:r>
              <a:rPr lang="fr-FR" sz="1200" b="1" i="1">
                <a:ea typeface="MS PGothic" charset="-128"/>
              </a:rPr>
              <a:t>)</a:t>
            </a:r>
            <a:r>
              <a:rPr lang="fr" sz="1200" b="1" i="1">
                <a:ea typeface="MS PGothic" charset="-128"/>
              </a:rPr>
              <a:t> : </a:t>
            </a:r>
            <a:r>
              <a:rPr lang="fr" sz="1200" i="1">
                <a:ea typeface="MS PGothic" charset="-128"/>
              </a:rPr>
              <a:t>Utilisez cette diapositive pour présenter les risques auxquels est confrontée la personne du profil, ceux énumérés par l’équipe qui a présenté le profil, ainsi que les autres réponses possibles.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Durée</a:t>
            </a:r>
            <a:r>
              <a:rPr lang="fr" sz="1200" b="1" i="1">
                <a:solidFill>
                  <a:schemeClr val="tx1"/>
                </a:solidFill>
                <a:ea typeface="MS PGothic" charset="-128"/>
              </a:rPr>
              <a:t> :</a:t>
            </a:r>
            <a:r>
              <a:rPr lang="fr" sz="1200" i="1">
                <a:solidFill>
                  <a:schemeClr val="tx1"/>
                </a:solidFill>
                <a:ea typeface="MS PGothic" charset="-128"/>
              </a:rPr>
              <a:t> </a:t>
            </a:r>
            <a:r>
              <a:rPr lang="fr" sz="1200" i="1">
                <a:ea typeface="MS PGothic" charset="-128"/>
              </a:rPr>
              <a:t>1 heure et 40 minutes.</a:t>
            </a:r>
            <a:r>
              <a:rPr lang="fr" sz="1200" b="1" i="1">
                <a:ea typeface="MS PGothic" charset="-128"/>
              </a:rPr>
              <a:t> </a:t>
            </a:r>
            <a:r>
              <a:rPr lang="fr" sz="1200" i="1">
                <a:ea typeface="MS PGothic" charset="-128"/>
              </a:rPr>
              <a:t>40 minutes pour l’activité en équipe ; 60 minutes pour la discussion</a:t>
            </a:r>
            <a:r>
              <a:rPr lang="fr" sz="1200" i="1">
                <a:solidFill>
                  <a:schemeClr val="tx1"/>
                </a:solidFill>
                <a:ea typeface="MS PGothic" charset="-128"/>
              </a:rPr>
              <a:t>.</a:t>
            </a:r>
            <a:endParaRPr lang="en-US" altLang="en-US" sz="1200" i="1">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62</a:t>
            </a:fld>
            <a:endParaRPr lang="en-US"/>
          </a:p>
        </p:txBody>
      </p:sp>
    </p:spTree>
    <p:extLst>
      <p:ext uri="{BB962C8B-B14F-4D97-AF65-F5344CB8AC3E}">
        <p14:creationId xmlns:p14="http://schemas.microsoft.com/office/powerpoint/2010/main" val="21022524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fr" sz="1200" b="1" u="sng" dirty="0">
                <a:ea typeface="MS PGothic" charset="-128"/>
              </a:rPr>
              <a:t>Exercice : Mesures de protection</a:t>
            </a:r>
          </a:p>
          <a:p>
            <a:pPr rtl="0"/>
            <a:endParaRPr lang="en-US" altLang="en-US" sz="1200" dirty="0">
              <a:ea typeface="MS PGothic" charset="-128"/>
            </a:endParaRPr>
          </a:p>
          <a:p>
            <a:pPr rtl="0"/>
            <a:r>
              <a:rPr lang="fr" sz="1200" dirty="0">
                <a:ea typeface="MS PGothic" charset="-128"/>
              </a:rPr>
              <a:t>Nous allons maintenant passer à l’exercice relatif aux </a:t>
            </a:r>
            <a:r>
              <a:rPr lang="fr" sz="1200" b="1" dirty="0">
                <a:ea typeface="MS PGothic" charset="-128"/>
              </a:rPr>
              <a:t>mesures de protection</a:t>
            </a:r>
            <a:r>
              <a:rPr lang="fr" sz="1200" dirty="0">
                <a:ea typeface="MS PGothic" charset="-128"/>
              </a:rPr>
              <a:t>.</a:t>
            </a:r>
          </a:p>
          <a:p>
            <a:pPr rtl="0"/>
            <a:endParaRPr lang="en-US" altLang="en-US" sz="1200" dirty="0">
              <a:ea typeface="MS PGothic" charset="-128"/>
            </a:endParaRPr>
          </a:p>
          <a:p>
            <a:pPr rtl="0"/>
            <a:r>
              <a:rPr lang="fr" sz="1200" dirty="0">
                <a:ea typeface="MS PGothic" charset="-128"/>
              </a:rPr>
              <a:t>Dans l’exercice précédent, nous avons </a:t>
            </a:r>
            <a:r>
              <a:rPr lang="fr" sz="1200" b="1" dirty="0">
                <a:ea typeface="MS PGothic" charset="-128"/>
              </a:rPr>
              <a:t>analysé </a:t>
            </a:r>
            <a:r>
              <a:rPr lang="fr" sz="1200" b="0" dirty="0">
                <a:ea typeface="MS PGothic" charset="-128"/>
              </a:rPr>
              <a:t> les risques</a:t>
            </a:r>
            <a:r>
              <a:rPr lang="fr" sz="1200" b="1" dirty="0">
                <a:ea typeface="MS PGothic" charset="-128"/>
              </a:rPr>
              <a:t> </a:t>
            </a:r>
            <a:r>
              <a:rPr lang="fr" sz="1200" b="0" dirty="0">
                <a:ea typeface="MS PGothic" charset="-128"/>
              </a:rPr>
              <a:t> et les obstacles en considérant les enjeux principaux et différents profils de personnes de diverses OSIEGCS. Dans cet exercice, nous identifierons les réponses possibles en étudiant un scénario spécifique, dans lequel des personnes de diverses OSIEGCS sont exposées à des risques. </a:t>
            </a:r>
          </a:p>
          <a:p>
            <a:pPr rtl="0"/>
            <a:endParaRPr lang="en-US" altLang="en-US" sz="1200" dirty="0">
              <a:ea typeface="MS PGothic" charset="-128"/>
            </a:endParaRPr>
          </a:p>
          <a:p>
            <a:pPr lvl="0" rtl="0"/>
            <a:r>
              <a:rPr lang="fr" sz="1200" kern="1200" dirty="0">
                <a:solidFill>
                  <a:schemeClr val="tx1"/>
                </a:solidFill>
                <a:effectLst/>
                <a:latin typeface="+mn-lt"/>
                <a:ea typeface="MS PGothic" pitchFamily="34" charset="-128"/>
                <a:cs typeface="MS PGothic" charset="0"/>
              </a:rPr>
              <a:t>Pour cet exercice, nous allons former trois nouvelles équipes. Pour ce faire, vous allez compter dans l’ordre de un à </a:t>
            </a:r>
            <a:r>
              <a:rPr lang="fr" sz="1200" b="0" kern="1200" dirty="0">
                <a:solidFill>
                  <a:schemeClr val="tx1"/>
                </a:solidFill>
                <a:effectLst/>
                <a:latin typeface="+mn-lt"/>
                <a:ea typeface="MS PGothic" pitchFamily="34" charset="-128"/>
                <a:cs typeface="MS PGothic" charset="0"/>
              </a:rPr>
              <a:t>trois</a:t>
            </a:r>
            <a:r>
              <a:rPr lang="fr" sz="1200" b="1" kern="1200" dirty="0">
                <a:solidFill>
                  <a:schemeClr val="tx1"/>
                </a:solidFill>
                <a:effectLst/>
                <a:latin typeface="+mn-lt"/>
                <a:ea typeface="MS PGothic" pitchFamily="34" charset="-128"/>
                <a:cs typeface="MS PGothic" charset="0"/>
              </a:rPr>
              <a:t> – votre numéro correspond à celui de votre équipe.</a:t>
            </a:r>
            <a:r>
              <a:rPr lang="fr" sz="1200" kern="1200" dirty="0">
                <a:solidFill>
                  <a:schemeClr val="tx1"/>
                </a:solidFill>
                <a:effectLst/>
                <a:latin typeface="+mn-lt"/>
                <a:ea typeface="MS PGothic" pitchFamily="34" charset="-128"/>
                <a:cs typeface="MS PGothic" charset="0"/>
              </a:rPr>
              <a:t> J’ai placé les numéros des équipes sur les tables.</a:t>
            </a:r>
            <a:r>
              <a:rPr lang="fr" sz="1200" i="1" kern="1200" dirty="0">
                <a:solidFill>
                  <a:schemeClr val="tx1"/>
                </a:solidFill>
                <a:effectLst/>
                <a:latin typeface="+mn-lt"/>
                <a:ea typeface="MS PGothic" pitchFamily="34" charset="-128"/>
                <a:cs typeface="MS PGothic" charset="0"/>
              </a:rPr>
              <a:t> </a:t>
            </a:r>
          </a:p>
          <a:p>
            <a:pPr lvl="0" rtl="0"/>
            <a:endParaRPr lang="en-US" sz="1200" kern="1200" dirty="0">
              <a:solidFill>
                <a:schemeClr val="tx1"/>
              </a:solidFill>
              <a:effectLst/>
              <a:latin typeface="+mn-lt"/>
              <a:ea typeface="MS PGothic" pitchFamily="34" charset="-128"/>
              <a:cs typeface="MS PGothic" charset="0"/>
            </a:endParaRPr>
          </a:p>
          <a:p>
            <a:pPr lvl="0" rtl="0"/>
            <a:r>
              <a:rPr lang="fr" sz="1200" kern="1200" dirty="0">
                <a:solidFill>
                  <a:schemeClr val="tx1"/>
                </a:solidFill>
                <a:effectLst/>
                <a:latin typeface="+mn-lt"/>
                <a:ea typeface="MS PGothic" pitchFamily="34" charset="-128"/>
                <a:cs typeface="MS PGothic" charset="0"/>
              </a:rPr>
              <a:t>Dans vos manuels, vous trouverez un ensemble de scénarios et un </a:t>
            </a:r>
            <a:r>
              <a:rPr lang="fr" sz="1200" b="1" kern="1200" dirty="0">
                <a:solidFill>
                  <a:schemeClr val="tx1"/>
                </a:solidFill>
                <a:effectLst/>
                <a:latin typeface="+mn-lt"/>
                <a:ea typeface="MS PGothic" pitchFamily="34" charset="-128"/>
                <a:cs typeface="MS PGothic" charset="0"/>
              </a:rPr>
              <a:t>exercice</a:t>
            </a:r>
            <a:r>
              <a:rPr lang="fr" sz="1200" kern="1200" dirty="0">
                <a:solidFill>
                  <a:schemeClr val="tx1"/>
                </a:solidFill>
                <a:effectLst/>
                <a:latin typeface="+mn-lt"/>
                <a:ea typeface="MS PGothic" pitchFamily="34" charset="-128"/>
                <a:cs typeface="MS PGothic" charset="0"/>
              </a:rPr>
              <a:t>. Veuillez lire le scénario correspondant au numéro qui a été assigné à votre équipe, puis vous reporter à l’exercice. Votre objectif est de trouver des </a:t>
            </a:r>
            <a:r>
              <a:rPr lang="fr" sz="1200" b="0" kern="1200" dirty="0">
                <a:solidFill>
                  <a:schemeClr val="tx1"/>
                </a:solidFill>
                <a:effectLst/>
                <a:latin typeface="+mn-lt"/>
                <a:ea typeface="MS PGothic" pitchFamily="34" charset="-128"/>
                <a:cs typeface="MS PGothic" charset="0"/>
              </a:rPr>
              <a:t>réponses ciblées et exploitables</a:t>
            </a:r>
            <a:r>
              <a:rPr lang="fr" sz="1200" kern="1200" dirty="0">
                <a:solidFill>
                  <a:schemeClr val="tx1"/>
                </a:solidFill>
                <a:effectLst/>
                <a:latin typeface="+mn-lt"/>
                <a:ea typeface="MS PGothic" pitchFamily="34" charset="-128"/>
                <a:cs typeface="MS PGothic" charset="0"/>
              </a:rPr>
              <a:t> pour chacun des enjeux principaux</a:t>
            </a:r>
            <a:r>
              <a:rPr lang="fr" sz="1200" b="1" kern="1200" dirty="0">
                <a:solidFill>
                  <a:schemeClr val="tx1"/>
                </a:solidFill>
                <a:effectLst/>
                <a:latin typeface="+mn-lt"/>
                <a:ea typeface="MS PGothic" pitchFamily="34" charset="-128"/>
                <a:cs typeface="MS PGothic" charset="0"/>
              </a:rPr>
              <a:t> </a:t>
            </a:r>
            <a:r>
              <a:rPr lang="fr" sz="1200" kern="1200" dirty="0">
                <a:solidFill>
                  <a:schemeClr val="tx1"/>
                </a:solidFill>
                <a:effectLst/>
                <a:latin typeface="+mn-lt"/>
                <a:ea typeface="MS PGothic" pitchFamily="34" charset="-128"/>
                <a:cs typeface="MS PGothic" charset="0"/>
              </a:rPr>
              <a:t>dans le cadre du scénario, en ayant à l’esprit les besoins distincts des différentes personnes de diverses OSIEGCS. </a:t>
            </a:r>
          </a:p>
          <a:p>
            <a:pPr lvl="0" rtl="0"/>
            <a:endParaRPr lang="en-US" sz="1200" kern="1200" dirty="0">
              <a:solidFill>
                <a:schemeClr val="tx1"/>
              </a:solidFill>
              <a:effectLst/>
              <a:latin typeface="+mn-lt"/>
              <a:ea typeface="MS PGothic" pitchFamily="34" charset="-128"/>
              <a:cs typeface="MS PGothic" charset="0"/>
            </a:endParaRPr>
          </a:p>
          <a:p>
            <a:pPr lvl="0" rtl="0"/>
            <a:r>
              <a:rPr lang="fr" sz="1200" kern="1200" dirty="0">
                <a:solidFill>
                  <a:schemeClr val="tx1"/>
                </a:solidFill>
                <a:effectLst/>
                <a:latin typeface="+mn-lt"/>
                <a:ea typeface="MS PGothic" pitchFamily="34" charset="-128"/>
                <a:cs typeface="MS PGothic" charset="0"/>
              </a:rPr>
              <a:t>Une fois que vous aurez </a:t>
            </a:r>
            <a:r>
              <a:rPr lang="fr" sz="1200" b="1" kern="1200" dirty="0">
                <a:solidFill>
                  <a:schemeClr val="tx1"/>
                </a:solidFill>
                <a:effectLst/>
                <a:latin typeface="+mn-lt"/>
                <a:ea typeface="MS PGothic" pitchFamily="34" charset="-128"/>
                <a:cs typeface="MS PGothic" charset="0"/>
              </a:rPr>
              <a:t>formulé </a:t>
            </a:r>
            <a:r>
              <a:rPr lang="fr" sz="1200" b="1" u="none" kern="1200" dirty="0">
                <a:solidFill>
                  <a:schemeClr val="tx1"/>
                </a:solidFill>
                <a:effectLst/>
                <a:latin typeface="+mn-lt"/>
                <a:ea typeface="MS PGothic" pitchFamily="34" charset="-128"/>
                <a:cs typeface="MS PGothic" charset="0"/>
              </a:rPr>
              <a:t>vos réponses</a:t>
            </a:r>
            <a:r>
              <a:rPr lang="fr" sz="1200" b="0" u="sng" kern="1200" dirty="0">
                <a:solidFill>
                  <a:schemeClr val="tx1"/>
                </a:solidFill>
                <a:effectLst/>
                <a:latin typeface="+mn-lt"/>
                <a:ea typeface="MS PGothic" pitchFamily="34" charset="-128"/>
                <a:cs typeface="MS PGothic" charset="0"/>
              </a:rPr>
              <a:t>,</a:t>
            </a:r>
            <a:r>
              <a:rPr lang="fr" sz="1200" b="1" kern="1200" dirty="0">
                <a:solidFill>
                  <a:schemeClr val="tx1"/>
                </a:solidFill>
                <a:effectLst/>
                <a:latin typeface="+mn-lt"/>
                <a:ea typeface="MS PGothic" pitchFamily="34" charset="-128"/>
                <a:cs typeface="MS PGothic" charset="0"/>
              </a:rPr>
              <a:t> vous pourrez les consigner sur les post-it que je vous ai distribués et vous placerez ces post-it sur le mur, sous l’enjeu principal concerné.</a:t>
            </a:r>
            <a:r>
              <a:rPr lang="fr" sz="1200" kern="1200" dirty="0">
                <a:solidFill>
                  <a:schemeClr val="tx1"/>
                </a:solidFill>
                <a:effectLst/>
                <a:latin typeface="+mn-lt"/>
                <a:ea typeface="MS PGothic" pitchFamily="34" charset="-128"/>
                <a:cs typeface="MS PGothic" charset="0"/>
              </a:rPr>
              <a:t> N’inscrivez qu’une réponse par post-it. Pour vous inspirer, vous pouvez consulter la rubrique de conseils située à la suite de l’exercice ou regarder les réponses des autres équipes. </a:t>
            </a:r>
          </a:p>
          <a:p>
            <a:pPr lvl="0" rtl="0"/>
            <a:endParaRPr lang="en-US" sz="1200" kern="1200" dirty="0">
              <a:solidFill>
                <a:schemeClr val="tx1"/>
              </a:solidFill>
              <a:effectLst/>
              <a:latin typeface="+mn-lt"/>
              <a:ea typeface="MS PGothic" pitchFamily="34" charset="-128"/>
              <a:cs typeface="MS PGothic" charset="0"/>
            </a:endParaRPr>
          </a:p>
          <a:p>
            <a:pPr lvl="0" rtl="0"/>
            <a:r>
              <a:rPr lang="fr" sz="1200" kern="1200" dirty="0">
                <a:solidFill>
                  <a:schemeClr val="tx1"/>
                </a:solidFill>
                <a:effectLst/>
                <a:latin typeface="+mn-lt"/>
                <a:ea typeface="MS PGothic" pitchFamily="34" charset="-128"/>
                <a:cs typeface="MS PGothic" charset="0"/>
              </a:rPr>
              <a:t>Gardez à l’esprit que vos réponses doivent être </a:t>
            </a:r>
            <a:r>
              <a:rPr lang="fr" sz="1200" b="1" kern="1200" dirty="0">
                <a:solidFill>
                  <a:schemeClr val="tx1"/>
                </a:solidFill>
                <a:effectLst/>
                <a:latin typeface="+mn-lt"/>
                <a:ea typeface="MS PGothic" pitchFamily="34" charset="-128"/>
                <a:cs typeface="MS PGothic" charset="0"/>
              </a:rPr>
              <a:t>ciblées </a:t>
            </a:r>
            <a:r>
              <a:rPr lang="fr" sz="1200" kern="1200" dirty="0">
                <a:solidFill>
                  <a:schemeClr val="tx1"/>
                </a:solidFill>
                <a:effectLst/>
                <a:latin typeface="+mn-lt"/>
                <a:ea typeface="MS PGothic" pitchFamily="34" charset="-128"/>
                <a:cs typeface="MS PGothic" charset="0"/>
              </a:rPr>
              <a:t>et </a:t>
            </a:r>
            <a:r>
              <a:rPr lang="fr" sz="1200" b="0" kern="1200" dirty="0">
                <a:solidFill>
                  <a:schemeClr val="tx1"/>
                </a:solidFill>
                <a:effectLst/>
                <a:latin typeface="+mn-lt"/>
                <a:ea typeface="MS PGothic" pitchFamily="34" charset="-128"/>
                <a:cs typeface="MS PGothic" charset="0"/>
              </a:rPr>
              <a:t>raisonnables</a:t>
            </a:r>
            <a:r>
              <a:rPr lang="fr" sz="1200" kern="1200" dirty="0">
                <a:solidFill>
                  <a:schemeClr val="tx1"/>
                </a:solidFill>
                <a:effectLst/>
                <a:latin typeface="+mn-lt"/>
                <a:ea typeface="MS PGothic" pitchFamily="34" charset="-128"/>
                <a:cs typeface="MS PGothic" charset="0"/>
              </a:rPr>
              <a:t>. Veuillez donner un maximum de détails pour expliquer comment vous êtes parvenu(e)s à vos réponses. Si vous finissez plus tôt ou avez besoin d’une aide supplémentaire, je vous donnerai d’autres informations. </a:t>
            </a:r>
          </a:p>
          <a:p>
            <a:pPr lvl="0" rtl="0"/>
            <a:endParaRPr lang="en-US" sz="1200" kern="1200" dirty="0">
              <a:solidFill>
                <a:schemeClr val="tx1"/>
              </a:solidFill>
              <a:effectLst/>
              <a:latin typeface="+mn-lt"/>
              <a:ea typeface="MS PGothic" pitchFamily="34" charset="-128"/>
              <a:cs typeface="MS PGothic" charset="0"/>
            </a:endParaRPr>
          </a:p>
          <a:p>
            <a:pPr lvl="0" rtl="0"/>
            <a:r>
              <a:rPr lang="fr" sz="1200" kern="1200" dirty="0">
                <a:solidFill>
                  <a:schemeClr val="tx1"/>
                </a:solidFill>
                <a:effectLst/>
                <a:latin typeface="+mn-lt"/>
                <a:ea typeface="MS PGothic" pitchFamily="34" charset="-128"/>
                <a:cs typeface="MS PGothic" charset="0"/>
              </a:rPr>
              <a:t>Vous disposez de</a:t>
            </a:r>
            <a:r>
              <a:rPr lang="fr" sz="1200" b="1" kern="1200" dirty="0">
                <a:solidFill>
                  <a:schemeClr val="tx1"/>
                </a:solidFill>
                <a:effectLst/>
                <a:latin typeface="+mn-lt"/>
                <a:ea typeface="MS PGothic" pitchFamily="34" charset="-128"/>
                <a:cs typeface="MS PGothic" charset="0"/>
              </a:rPr>
              <a:t> </a:t>
            </a:r>
            <a:r>
              <a:rPr lang="fr" sz="1200" b="1" u="none" kern="1200" dirty="0">
                <a:solidFill>
                  <a:schemeClr val="tx1"/>
                </a:solidFill>
                <a:effectLst/>
                <a:latin typeface="+mn-lt"/>
                <a:ea typeface="MS PGothic" pitchFamily="34" charset="-128"/>
                <a:cs typeface="MS PGothic" charset="0"/>
              </a:rPr>
              <a:t>60 minutes </a:t>
            </a:r>
            <a:r>
              <a:rPr lang="fr" sz="1200" kern="1200" dirty="0">
                <a:solidFill>
                  <a:schemeClr val="tx1"/>
                </a:solidFill>
                <a:effectLst/>
                <a:latin typeface="+mn-lt"/>
                <a:ea typeface="MS PGothic" pitchFamily="34" charset="-128"/>
                <a:cs typeface="MS PGothic" charset="0"/>
              </a:rPr>
              <a:t>pour réaliser cet exercice, ensuite nous procéderons aux discussions. </a:t>
            </a:r>
          </a:p>
          <a:p>
            <a:pPr rtl="0"/>
            <a:r>
              <a:rPr lang="fr" sz="1200" kern="1200" dirty="0">
                <a:solidFill>
                  <a:schemeClr val="tx1"/>
                </a:solidFill>
                <a:effectLst/>
                <a:latin typeface="+mn-lt"/>
                <a:ea typeface="MS PGothic" pitchFamily="34" charset="-128"/>
                <a:cs typeface="MS PGothic" charset="0"/>
              </a:rPr>
              <a:t> </a:t>
            </a:r>
          </a:p>
          <a:p>
            <a:pPr rtl="0"/>
            <a:r>
              <a:rPr lang="fr" sz="1200" i="1" kern="1200" dirty="0">
                <a:solidFill>
                  <a:schemeClr val="tx1"/>
                </a:solidFill>
                <a:effectLst/>
                <a:latin typeface="+mn-lt"/>
                <a:ea typeface="MS PGothic" pitchFamily="34" charset="-128"/>
                <a:cs typeface="MS PGothic" charset="0"/>
              </a:rPr>
              <a:t>Lorsque les 60 minutes se sont écoulées :</a:t>
            </a:r>
          </a:p>
          <a:p>
            <a:pPr rtl="0"/>
            <a:endParaRPr lang="en-US" sz="1200" kern="1200" dirty="0">
              <a:solidFill>
                <a:schemeClr val="tx1"/>
              </a:solidFill>
              <a:effectLst/>
              <a:latin typeface="+mn-lt"/>
              <a:ea typeface="MS PGothic" pitchFamily="34" charset="-128"/>
              <a:cs typeface="MS PGothic" charset="0"/>
            </a:endParaRPr>
          </a:p>
          <a:p>
            <a:pPr lvl="0" rtl="0"/>
            <a:r>
              <a:rPr lang="fr" sz="1200" kern="1200" dirty="0">
                <a:solidFill>
                  <a:schemeClr val="tx1"/>
                </a:solidFill>
                <a:effectLst/>
                <a:latin typeface="+mn-lt"/>
                <a:ea typeface="MS PGothic" pitchFamily="34" charset="-128"/>
                <a:cs typeface="MS PGothic" charset="0"/>
              </a:rPr>
              <a:t>À présent, </a:t>
            </a:r>
            <a:r>
              <a:rPr lang="fr" sz="1200" b="1" kern="1200" dirty="0">
                <a:solidFill>
                  <a:schemeClr val="tx1"/>
                </a:solidFill>
                <a:effectLst/>
                <a:latin typeface="+mn-lt"/>
                <a:ea typeface="MS PGothic" pitchFamily="34" charset="-128"/>
                <a:cs typeface="MS PGothic" charset="0"/>
              </a:rPr>
              <a:t>intéressons-nous </a:t>
            </a:r>
            <a:r>
              <a:rPr lang="fr" sz="1200" kern="1200" dirty="0">
                <a:solidFill>
                  <a:schemeClr val="tx1"/>
                </a:solidFill>
                <a:effectLst/>
                <a:latin typeface="+mn-lt"/>
                <a:ea typeface="MS PGothic" pitchFamily="34" charset="-128"/>
                <a:cs typeface="MS PGothic" charset="0"/>
              </a:rPr>
              <a:t>à toutes les réponses. Levons-nous pour réfléchir au premier enjeu principal. Chaque groupe énoncera à son tour les réponses qu’il a trouvées pour cet enjeu.</a:t>
            </a:r>
            <a:r>
              <a:rPr lang="fr" sz="1200" i="1" kern="1200" dirty="0">
                <a:solidFill>
                  <a:schemeClr val="tx1"/>
                </a:solidFill>
                <a:effectLst/>
                <a:latin typeface="+mn-lt"/>
                <a:ea typeface="MS PGothic" pitchFamily="34" charset="-128"/>
                <a:cs typeface="MS PGothic" charset="0"/>
              </a:rPr>
              <a:t> </a:t>
            </a:r>
            <a:r>
              <a:rPr lang="fr" sz="1200" kern="1200" dirty="0">
                <a:solidFill>
                  <a:schemeClr val="tx1"/>
                </a:solidFill>
                <a:effectLst/>
                <a:latin typeface="+mn-lt"/>
                <a:ea typeface="MS PGothic" pitchFamily="34" charset="-128"/>
                <a:cs typeface="MS PGothic" charset="0"/>
              </a:rPr>
              <a:t>Nous procéderons ainsi pour chaque enjeu, l’un après l’autre.   </a:t>
            </a:r>
          </a:p>
          <a:p>
            <a:pPr rtl="0"/>
            <a:endParaRPr lang="en-US" sz="1200" kern="1200" dirty="0">
              <a:solidFill>
                <a:schemeClr val="tx1"/>
              </a:solidFill>
              <a:effectLst/>
              <a:latin typeface="+mn-lt"/>
              <a:ea typeface="MS PGothic" pitchFamily="34" charset="-128"/>
              <a:cs typeface="MS PGothic" charset="0"/>
            </a:endParaRPr>
          </a:p>
          <a:p>
            <a:pPr rtl="0"/>
            <a:r>
              <a:rPr lang="fr" sz="1200" kern="1200" dirty="0">
                <a:solidFill>
                  <a:schemeClr val="tx1"/>
                </a:solidFill>
                <a:effectLst/>
                <a:latin typeface="+mn-lt"/>
                <a:ea typeface="MS PGothic" pitchFamily="34" charset="-128"/>
                <a:cs typeface="MS PGothic" charset="0"/>
              </a:rPr>
              <a:t>----</a:t>
            </a:r>
            <a:br>
              <a:rPr lang="en-US" sz="1200" kern="1200" dirty="0">
                <a:solidFill>
                  <a:schemeClr val="tx1"/>
                </a:solidFill>
                <a:effectLst/>
                <a:latin typeface="+mn-lt"/>
                <a:ea typeface="MS PGothic" pitchFamily="34" charset="-128"/>
                <a:cs typeface="MS PGothic" charset="0"/>
              </a:rPr>
            </a:br>
            <a:endParaRPr lang="en-US" altLang="en-US" sz="1200" dirty="0">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1" i="1" dirty="0">
                <a:ea typeface="MS PGothic" charset="-128"/>
              </a:rPr>
              <a:t>Remarque à l’attention de l’</a:t>
            </a:r>
            <a:r>
              <a:rPr lang="fr-FR" sz="1200" b="1" i="1" dirty="0">
                <a:ea typeface="MS PGothic" charset="-128"/>
              </a:rPr>
              <a:t>animateur(</a:t>
            </a:r>
            <a:r>
              <a:rPr lang="fr-FR" sz="1200" b="1" i="1" dirty="0" err="1">
                <a:ea typeface="MS PGothic" charset="-128"/>
              </a:rPr>
              <a:t>rice</a:t>
            </a:r>
            <a:r>
              <a:rPr lang="fr-FR" sz="1200" b="1" i="1" dirty="0">
                <a:ea typeface="MS PGothic" charset="-128"/>
              </a:rPr>
              <a:t>)</a:t>
            </a:r>
            <a:r>
              <a:rPr lang="fr" sz="1200" b="1" i="1" dirty="0">
                <a:ea typeface="MS PGothic" charset="-128"/>
              </a:rPr>
              <a:t> : </a:t>
            </a:r>
            <a:r>
              <a:rPr lang="fr" sz="1200" i="1" kern="1200" dirty="0">
                <a:solidFill>
                  <a:schemeClr val="tx1"/>
                </a:solidFill>
                <a:effectLst/>
                <a:latin typeface="+mn-lt"/>
                <a:ea typeface="MS PGothic" pitchFamily="34" charset="-128"/>
                <a:cs typeface="MS PGothic" charset="0"/>
              </a:rPr>
              <a:t>Distribuez des cartes d’alerte aux équipes qui finissent en avance et des cartes avec des exemples de mesures aux équipes qui ont besoin d’aide.</a:t>
            </a:r>
            <a:r>
              <a:rPr lang="fr" sz="1200" kern="1200" dirty="0">
                <a:solidFill>
                  <a:schemeClr val="tx1"/>
                </a:solidFill>
                <a:effectLst/>
                <a:latin typeface="+mn-lt"/>
                <a:ea typeface="MS PGothic" pitchFamily="34" charset="-128"/>
                <a:cs typeface="MS PGothic" charset="0"/>
              </a:rPr>
              <a:t> </a:t>
            </a:r>
            <a:r>
              <a:rPr lang="fr" sz="1200" b="0" i="1" u="none" strike="noStrike" kern="1200" cap="none" spc="0" normalizeH="0" noProof="0" dirty="0">
                <a:ln>
                  <a:noFill/>
                </a:ln>
                <a:solidFill>
                  <a:prstClr val="black"/>
                </a:solidFill>
                <a:effectLst/>
                <a:uLnTx/>
                <a:uFillTx/>
                <a:latin typeface="+mn-lt"/>
                <a:ea typeface="MS PGothic" charset="-128"/>
              </a:rPr>
              <a:t>Pour en savoir plus sur cet exercice et découvrir d’autres scénarios pédagogiques, consultez la </a:t>
            </a:r>
            <a:r>
              <a:rPr lang="fr" sz="1200" b="1" i="1" u="none" strike="noStrike" kern="1200" cap="none" spc="0" normalizeH="0" noProof="0" dirty="0">
                <a:ln>
                  <a:noFill/>
                </a:ln>
                <a:solidFill>
                  <a:prstClr val="black"/>
                </a:solidFill>
                <a:effectLst/>
                <a:uLnTx/>
                <a:uFillTx/>
                <a:latin typeface="+mn-lt"/>
                <a:ea typeface="MS PGothic" charset="-128"/>
              </a:rPr>
              <a:t>page 231 </a:t>
            </a:r>
            <a:r>
              <a:rPr lang="fr" sz="1200" b="0" i="1" u="none" strike="noStrike" kern="1200" cap="none" spc="0" normalizeH="0" noProof="0" dirty="0">
                <a:ln>
                  <a:noFill/>
                </a:ln>
                <a:solidFill>
                  <a:prstClr val="black"/>
                </a:solidFill>
                <a:effectLst/>
                <a:uLnTx/>
                <a:uFillTx/>
                <a:latin typeface="+mn-lt"/>
                <a:ea typeface="MS PGothic" charset="-128"/>
              </a:rPr>
              <a:t>du </a:t>
            </a:r>
            <a:r>
              <a:rPr lang="fr" sz="1200" i="1" dirty="0">
                <a:ea typeface="MS PGothic" charset="-128"/>
              </a:rPr>
              <a:t>Guide d’animation. </a:t>
            </a:r>
          </a:p>
          <a:p>
            <a:pPr rtl="0"/>
            <a:endParaRPr lang="en-US" altLang="en-US" sz="1200" b="1" i="1" dirty="0">
              <a:ea typeface="MS PGothic" charset="-128"/>
            </a:endParaRPr>
          </a:p>
          <a:p>
            <a:pPr rtl="0"/>
            <a:r>
              <a:rPr lang="fr" sz="1200" b="1" i="1" dirty="0">
                <a:ea typeface="MS PGothic" charset="-128"/>
              </a:rPr>
              <a:t>Durée : </a:t>
            </a:r>
            <a:r>
              <a:rPr lang="fr" sz="1200" i="1" dirty="0">
                <a:ea typeface="MS PGothic" charset="-128"/>
              </a:rPr>
              <a:t>2 heures et 10 minutes</a:t>
            </a:r>
            <a:r>
              <a:rPr lang="fr" sz="1200" b="1" i="1" dirty="0">
                <a:ea typeface="MS PGothic" charset="-128"/>
              </a:rPr>
              <a:t> </a:t>
            </a:r>
            <a:r>
              <a:rPr lang="fr" sz="1200" i="1" dirty="0">
                <a:ea typeface="MS PGothic" charset="-128"/>
              </a:rPr>
              <a:t>60 minutes pour l’activité en équipe ; 70 minutes pour la discussion de groupe.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63</a:t>
            </a:fld>
            <a:endParaRPr lang="en-US" altLang="en-US" sz="120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31033549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sng" dirty="0">
                <a:ea typeface="MS PGothic" charset="-128"/>
              </a:rPr>
              <a:t>Exercice : Créer des réseaux de services</a:t>
            </a:r>
            <a:endParaRPr lang="en-US" altLang="en-US" sz="1200" b="1" u="sng" dirty="0">
              <a:ea typeface="MS PGothic" charset="-128"/>
            </a:endParaRPr>
          </a:p>
          <a:p>
            <a:pPr rtl="0"/>
            <a:endParaRPr lang="en-US" altLang="en-US" sz="1200" dirty="0">
              <a:ea typeface="MS PGothic" charset="-128"/>
            </a:endParaRPr>
          </a:p>
          <a:p>
            <a:pPr rtl="0"/>
            <a:r>
              <a:rPr lang="fr" sz="1200" dirty="0">
                <a:ea typeface="MS PGothic" charset="-128"/>
              </a:rPr>
              <a:t>Nous allons à présent réaliser un</a:t>
            </a:r>
            <a:r>
              <a:rPr lang="fr" sz="1200" b="1" dirty="0">
                <a:ea typeface="MS PGothic" charset="-128"/>
              </a:rPr>
              <a:t> exercice </a:t>
            </a:r>
            <a:r>
              <a:rPr lang="fr" sz="1200" b="0" dirty="0">
                <a:ea typeface="MS PGothic" charset="-128"/>
              </a:rPr>
              <a:t>visant à créer des réseaux de services.</a:t>
            </a:r>
            <a:r>
              <a:rPr lang="fr" sz="1200" dirty="0">
                <a:ea typeface="MS PGothic" charset="-128"/>
              </a:rPr>
              <a:t> </a:t>
            </a:r>
          </a:p>
          <a:p>
            <a:pPr rtl="0"/>
            <a:endParaRPr lang="en-US" altLang="en-US" sz="1200" dirty="0">
              <a:ea typeface="MS PGothic" charset="-128"/>
            </a:endParaRPr>
          </a:p>
          <a:p>
            <a:pPr lvl="0" algn="just" rtl="0"/>
            <a:r>
              <a:rPr lang="fr" sz="1200" kern="1200" dirty="0">
                <a:solidFill>
                  <a:schemeClr val="tx1"/>
                </a:solidFill>
                <a:effectLst/>
                <a:latin typeface="+mn-lt"/>
                <a:ea typeface="MS PGothic" pitchFamily="34" charset="-128"/>
                <a:cs typeface="MS PGothic" charset="0"/>
              </a:rPr>
              <a:t>Pour cet exercice, nous allons former de nouvelles équipes. Veuillez </a:t>
            </a:r>
            <a:r>
              <a:rPr lang="fr" sz="1200" b="0" kern="1200" dirty="0">
                <a:solidFill>
                  <a:schemeClr val="tx1"/>
                </a:solidFill>
                <a:effectLst/>
                <a:latin typeface="+mn-lt"/>
                <a:ea typeface="MS PGothic" pitchFamily="34" charset="-128"/>
                <a:cs typeface="MS PGothic" charset="0"/>
              </a:rPr>
              <a:t>vous </a:t>
            </a:r>
            <a:r>
              <a:rPr lang="fr" sz="1200" b="1" kern="1200" dirty="0">
                <a:solidFill>
                  <a:schemeClr val="tx1"/>
                </a:solidFill>
                <a:effectLst/>
                <a:latin typeface="+mn-lt"/>
                <a:ea typeface="MS PGothic" pitchFamily="34" charset="-128"/>
                <a:cs typeface="MS PGothic" charset="0"/>
              </a:rPr>
              <a:t>regrouper</a:t>
            </a:r>
            <a:r>
              <a:rPr lang="fr" sz="1200" kern="1200" dirty="0">
                <a:solidFill>
                  <a:schemeClr val="tx1"/>
                </a:solidFill>
                <a:effectLst/>
                <a:latin typeface="+mn-lt"/>
                <a:ea typeface="MS PGothic" pitchFamily="34" charset="-128"/>
                <a:cs typeface="MS PGothic" charset="0"/>
              </a:rPr>
              <a:t> selon votre mission, programme ou organisation. Si vous êtes la </a:t>
            </a:r>
            <a:r>
              <a:rPr lang="fr" sz="1200" b="0" kern="1200" dirty="0">
                <a:solidFill>
                  <a:schemeClr val="tx1"/>
                </a:solidFill>
                <a:effectLst/>
                <a:latin typeface="+mn-lt"/>
                <a:ea typeface="MS PGothic" pitchFamily="34" charset="-128"/>
                <a:cs typeface="MS PGothic" charset="0"/>
              </a:rPr>
              <a:t>seule personne </a:t>
            </a:r>
            <a:r>
              <a:rPr lang="fr" sz="1200" kern="1200" dirty="0">
                <a:solidFill>
                  <a:schemeClr val="tx1"/>
                </a:solidFill>
                <a:effectLst/>
                <a:latin typeface="+mn-lt"/>
                <a:ea typeface="MS PGothic" pitchFamily="34" charset="-128"/>
                <a:cs typeface="MS PGothic" charset="0"/>
              </a:rPr>
              <a:t>de votre organisation, vous pouvez vous joindre à des personnes d’une autre organisation – idéalement des personnes qui sont vos partenaires – ou travailler seul(e). </a:t>
            </a:r>
          </a:p>
          <a:p>
            <a:pPr lvl="0" rtl="0"/>
            <a:endParaRPr lang="en-US" sz="1200" kern="1200" dirty="0">
              <a:solidFill>
                <a:schemeClr val="tx1"/>
              </a:solidFill>
              <a:effectLst/>
              <a:latin typeface="+mn-lt"/>
              <a:ea typeface="MS PGothic" pitchFamily="34" charset="-128"/>
              <a:cs typeface="MS PGothic" charset="0"/>
            </a:endParaRPr>
          </a:p>
          <a:p>
            <a:pPr lvl="0" algn="just" rtl="0"/>
            <a:r>
              <a:rPr lang="fr" sz="1200" kern="1200" dirty="0">
                <a:solidFill>
                  <a:schemeClr val="tx1"/>
                </a:solidFill>
                <a:effectLst/>
                <a:latin typeface="+mn-lt"/>
                <a:ea typeface="MS PGothic" pitchFamily="34" charset="-128"/>
                <a:cs typeface="MS PGothic" charset="0"/>
              </a:rPr>
              <a:t>Dans votre manuel vous trouverez un </a:t>
            </a:r>
            <a:r>
              <a:rPr lang="fr" sz="1200" b="1" u="none" kern="1200" dirty="0">
                <a:solidFill>
                  <a:schemeClr val="tx1"/>
                </a:solidFill>
                <a:effectLst/>
                <a:latin typeface="+mn-lt"/>
                <a:ea typeface="MS PGothic" pitchFamily="34" charset="-128"/>
                <a:cs typeface="MS PGothic" charset="0"/>
              </a:rPr>
              <a:t>exercice</a:t>
            </a:r>
            <a:r>
              <a:rPr lang="fr" sz="1200" b="0" kern="1200" dirty="0">
                <a:solidFill>
                  <a:schemeClr val="tx1"/>
                </a:solidFill>
                <a:effectLst/>
                <a:latin typeface="+mn-lt"/>
                <a:ea typeface="MS PGothic" pitchFamily="34" charset="-128"/>
                <a:cs typeface="MS PGothic" charset="0"/>
              </a:rPr>
              <a:t> </a:t>
            </a:r>
            <a:r>
              <a:rPr lang="fr" sz="1200" b="1" kern="1200" dirty="0">
                <a:solidFill>
                  <a:schemeClr val="tx1"/>
                </a:solidFill>
                <a:effectLst/>
                <a:latin typeface="+mn-lt"/>
                <a:ea typeface="MS PGothic" pitchFamily="34" charset="-128"/>
                <a:cs typeface="MS PGothic" charset="0"/>
              </a:rPr>
              <a:t>pour créer des réseaux de services</a:t>
            </a:r>
            <a:r>
              <a:rPr lang="fr" sz="1200" kern="1200" dirty="0">
                <a:solidFill>
                  <a:schemeClr val="tx1"/>
                </a:solidFill>
                <a:effectLst/>
                <a:latin typeface="+mn-lt"/>
                <a:ea typeface="MS PGothic" pitchFamily="34" charset="-128"/>
                <a:cs typeface="MS PGothic" charset="0"/>
              </a:rPr>
              <a:t>. Au cours des 20 prochaines minutes, vous pouvez réaliser cet exercice en collaboration avec les organisations avec lesquelles vous pourriez travailler sur chaque sujet thématique. </a:t>
            </a:r>
          </a:p>
          <a:p>
            <a:pPr lvl="0" rtl="0"/>
            <a:endParaRPr lang="en-US" sz="1200" kern="1200" dirty="0">
              <a:solidFill>
                <a:schemeClr val="tx1"/>
              </a:solidFill>
              <a:effectLst/>
              <a:latin typeface="+mn-lt"/>
              <a:ea typeface="MS PGothic" pitchFamily="34" charset="-128"/>
              <a:cs typeface="MS PGothic" charset="0"/>
            </a:endParaRPr>
          </a:p>
          <a:p>
            <a:pPr lvl="0" algn="just" rtl="0"/>
            <a:r>
              <a:rPr lang="fr" sz="1200" kern="1200" dirty="0">
                <a:solidFill>
                  <a:schemeClr val="tx1"/>
                </a:solidFill>
                <a:effectLst/>
                <a:latin typeface="+mn-lt"/>
                <a:ea typeface="MS PGothic" pitchFamily="34" charset="-128"/>
                <a:cs typeface="MS PGothic" charset="0"/>
              </a:rPr>
              <a:t>Si vous </a:t>
            </a:r>
            <a:r>
              <a:rPr lang="fr" sz="1200" b="1" u="none" kern="1200" dirty="0">
                <a:solidFill>
                  <a:schemeClr val="tx1"/>
                </a:solidFill>
                <a:effectLst/>
                <a:latin typeface="+mn-lt"/>
                <a:ea typeface="MS PGothic" pitchFamily="34" charset="-128"/>
                <a:cs typeface="MS PGothic" charset="0"/>
              </a:rPr>
              <a:t>n’êtes pas en mesure </a:t>
            </a:r>
            <a:r>
              <a:rPr lang="fr" sz="1200" kern="1200" dirty="0">
                <a:solidFill>
                  <a:schemeClr val="tx1"/>
                </a:solidFill>
                <a:effectLst/>
                <a:latin typeface="+mn-lt"/>
                <a:ea typeface="MS PGothic" pitchFamily="34" charset="-128"/>
                <a:cs typeface="MS PGothic" charset="0"/>
              </a:rPr>
              <a:t>de déterminer quelles organisations sont respectueuses de la communauté LGBTQI+, dressez une liste des organisations avec lesquelles vous pourriez travailler et précisez dans la zone réservée aux notes ce que vous estimez possible de faire pour améliorer leur préparation en vue de travailler au service des personnes LGBTQI+ (séances de formation, d’information, etc.). Une fois que vous aurez terminé, nous </a:t>
            </a:r>
            <a:r>
              <a:rPr lang="fr" sz="1200" b="0" kern="1200" dirty="0">
                <a:solidFill>
                  <a:schemeClr val="tx1"/>
                </a:solidFill>
                <a:effectLst/>
                <a:latin typeface="+mn-lt"/>
                <a:ea typeface="MS PGothic" pitchFamily="34" charset="-128"/>
                <a:cs typeface="MS PGothic" charset="0"/>
              </a:rPr>
              <a:t>discuterons</a:t>
            </a:r>
            <a:r>
              <a:rPr lang="fr" sz="1200" kern="1200" dirty="0">
                <a:solidFill>
                  <a:schemeClr val="tx1"/>
                </a:solidFill>
                <a:effectLst/>
                <a:latin typeface="+mn-lt"/>
                <a:ea typeface="MS PGothic" pitchFamily="34" charset="-128"/>
                <a:cs typeface="MS PGothic" charset="0"/>
              </a:rPr>
              <a:t> ensemble de cet exercice. </a:t>
            </a:r>
          </a:p>
          <a:p>
            <a:pPr lvl="0" rtl="0"/>
            <a:endParaRPr lang="en-US" sz="1200" kern="1200" dirty="0">
              <a:solidFill>
                <a:schemeClr val="tx1"/>
              </a:solidFill>
              <a:effectLst/>
              <a:latin typeface="+mn-lt"/>
              <a:ea typeface="MS PGothic" pitchFamily="34" charset="-128"/>
              <a:cs typeface="MS PGothic" charset="0"/>
            </a:endParaRPr>
          </a:p>
          <a:p>
            <a:pPr lvl="0" rtl="0"/>
            <a:r>
              <a:rPr lang="fr" sz="1200" i="1" kern="1200" dirty="0">
                <a:solidFill>
                  <a:schemeClr val="tx1"/>
                </a:solidFill>
                <a:effectLst/>
                <a:latin typeface="+mn-lt"/>
                <a:ea typeface="MS PGothic" pitchFamily="34" charset="-128"/>
                <a:cs typeface="MS PGothic" charset="0"/>
              </a:rPr>
              <a:t>Lorsque les 20 minutes se sont écoulées :</a:t>
            </a:r>
          </a:p>
          <a:p>
            <a:pPr rtl="0"/>
            <a:r>
              <a:rPr lang="fr" sz="1200" kern="1200" dirty="0">
                <a:solidFill>
                  <a:schemeClr val="tx1"/>
                </a:solidFill>
                <a:effectLst/>
                <a:latin typeface="+mn-lt"/>
                <a:ea typeface="MS PGothic" pitchFamily="34" charset="-128"/>
                <a:cs typeface="MS PGothic" charset="0"/>
              </a:rPr>
              <a:t> </a:t>
            </a:r>
          </a:p>
          <a:p>
            <a:pPr lvl="0" rtl="0"/>
            <a:r>
              <a:rPr lang="fr" sz="1200" kern="1200" dirty="0">
                <a:solidFill>
                  <a:schemeClr val="tx1"/>
                </a:solidFill>
                <a:effectLst/>
                <a:latin typeface="+mn-lt"/>
                <a:ea typeface="MS PGothic" pitchFamily="34" charset="-128"/>
                <a:cs typeface="MS PGothic" charset="0"/>
              </a:rPr>
              <a:t>Maintenant que vous avez </a:t>
            </a:r>
            <a:r>
              <a:rPr lang="fr" sz="1200" b="1" kern="1200" dirty="0">
                <a:solidFill>
                  <a:schemeClr val="tx1"/>
                </a:solidFill>
                <a:effectLst/>
                <a:latin typeface="+mn-lt"/>
                <a:ea typeface="MS PGothic" pitchFamily="34" charset="-128"/>
                <a:cs typeface="MS PGothic" charset="0"/>
              </a:rPr>
              <a:t>terminé </a:t>
            </a:r>
            <a:r>
              <a:rPr lang="fr" sz="1200" b="0" kern="1200" dirty="0">
                <a:solidFill>
                  <a:schemeClr val="tx1"/>
                </a:solidFill>
                <a:effectLst/>
                <a:latin typeface="+mn-lt"/>
                <a:ea typeface="MS PGothic" pitchFamily="34" charset="-128"/>
                <a:cs typeface="MS PGothic" charset="0"/>
              </a:rPr>
              <a:t>votre exercice, </a:t>
            </a:r>
            <a:r>
              <a:rPr lang="fr" sz="1200" kern="1200" dirty="0">
                <a:solidFill>
                  <a:schemeClr val="tx1"/>
                </a:solidFill>
                <a:effectLst/>
                <a:latin typeface="+mn-lt"/>
                <a:ea typeface="MS PGothic" pitchFamily="34" charset="-128"/>
                <a:cs typeface="MS PGothic" charset="0"/>
              </a:rPr>
              <a:t>discutons-en. Présentez-nous votre proposition de liste d’organisations et faites-nous part des éventuelles difficultés ou actions que vous prévoyez. À quel niveau se situent les lacunes dans le service ?</a:t>
            </a:r>
          </a:p>
          <a:p>
            <a:pPr lvl="0" rtl="0"/>
            <a:endParaRPr lang="en-US" sz="1200" kern="1200" dirty="0">
              <a:solidFill>
                <a:schemeClr val="tx1"/>
              </a:solidFill>
              <a:effectLst/>
              <a:latin typeface="+mn-lt"/>
              <a:ea typeface="MS PGothic" pitchFamily="34" charset="-128"/>
              <a:cs typeface="MS PGothic" charset="0"/>
            </a:endParaRPr>
          </a:p>
          <a:p>
            <a:pPr lvl="0" rtl="0"/>
            <a:r>
              <a:rPr lang="fr" sz="1200" kern="1200" dirty="0">
                <a:solidFill>
                  <a:schemeClr val="tx1"/>
                </a:solidFill>
                <a:effectLst/>
                <a:latin typeface="+mn-lt"/>
                <a:ea typeface="MS PGothic" pitchFamily="34" charset="-128"/>
                <a:cs typeface="MS PGothic" charset="0"/>
              </a:rPr>
              <a:t>----</a:t>
            </a:r>
          </a:p>
          <a:p>
            <a:pPr rtl="0"/>
            <a:endParaRPr lang="en-US" altLang="en-US" sz="1200" b="1" i="1" dirty="0">
              <a:ea typeface="MS PGothic" charset="-128"/>
            </a:endParaRPr>
          </a:p>
          <a:p>
            <a:pPr rtl="0"/>
            <a:r>
              <a:rPr lang="fr" sz="1200" b="1" i="1" dirty="0">
                <a:ea typeface="MS PGothic" charset="-128"/>
              </a:rPr>
              <a:t>Remarque à l’attention de l’</a:t>
            </a:r>
            <a:r>
              <a:rPr lang="fr-FR" sz="1200" b="1" i="1" dirty="0">
                <a:ea typeface="MS PGothic" charset="-128"/>
              </a:rPr>
              <a:t>animateur(</a:t>
            </a:r>
            <a:r>
              <a:rPr lang="fr-FR" sz="1200" b="1" i="1" dirty="0" err="1">
                <a:ea typeface="MS PGothic" charset="-128"/>
              </a:rPr>
              <a:t>rice</a:t>
            </a:r>
            <a:r>
              <a:rPr lang="fr-FR" sz="1200" b="1" i="1" dirty="0">
                <a:ea typeface="MS PGothic" charset="-128"/>
              </a:rPr>
              <a:t>)</a:t>
            </a:r>
            <a:r>
              <a:rPr lang="fr" sz="1200" b="1" i="1" dirty="0">
                <a:ea typeface="MS PGothic" charset="-128"/>
              </a:rPr>
              <a:t> : </a:t>
            </a:r>
            <a:r>
              <a:rPr lang="fr" sz="1200" b="0" i="1" u="none" strike="noStrike" kern="1200" cap="none" spc="0" normalizeH="0" noProof="0" dirty="0">
                <a:ln>
                  <a:noFill/>
                </a:ln>
                <a:solidFill>
                  <a:prstClr val="black"/>
                </a:solidFill>
                <a:effectLst/>
                <a:uLnTx/>
                <a:uFillTx/>
                <a:latin typeface="+mn-lt"/>
                <a:ea typeface="MS PGothic" charset="-128"/>
              </a:rPr>
              <a:t>Pour en savoir plus sur cet exercice et découvrir d’autres scénarios pédagogiques, consultez la </a:t>
            </a:r>
            <a:r>
              <a:rPr lang="fr" sz="1200" b="1" i="1" u="none" strike="noStrike" kern="1200" cap="none" spc="0" normalizeH="0" noProof="0" dirty="0">
                <a:ln>
                  <a:noFill/>
                </a:ln>
                <a:solidFill>
                  <a:prstClr val="black"/>
                </a:solidFill>
                <a:effectLst/>
                <a:uLnTx/>
                <a:uFillTx/>
                <a:latin typeface="+mn-lt"/>
                <a:ea typeface="MS PGothic" charset="-128"/>
              </a:rPr>
              <a:t>page 253</a:t>
            </a:r>
            <a:r>
              <a:rPr lang="fr" sz="1200" b="0" i="1" u="none" strike="noStrike" kern="1200" cap="none" spc="0" normalizeH="0" noProof="0" dirty="0">
                <a:ln>
                  <a:noFill/>
                </a:ln>
                <a:solidFill>
                  <a:prstClr val="black"/>
                </a:solidFill>
                <a:effectLst/>
                <a:uLnTx/>
                <a:uFillTx/>
                <a:latin typeface="+mn-lt"/>
                <a:ea typeface="MS PGothic" charset="-128"/>
              </a:rPr>
              <a:t> </a:t>
            </a:r>
            <a:r>
              <a:rPr lang="fr" sz="1200" i="1" dirty="0">
                <a:ea typeface="MS PGothic" charset="-128"/>
              </a:rPr>
              <a:t>du Guide d’animation. </a:t>
            </a:r>
          </a:p>
          <a:p>
            <a:pPr rtl="0"/>
            <a:endParaRPr lang="en-US" altLang="en-US" sz="1200" b="1" i="1" dirty="0">
              <a:ea typeface="MS PGothic" charset="-128"/>
            </a:endParaRPr>
          </a:p>
          <a:p>
            <a:pPr rtl="0"/>
            <a:r>
              <a:rPr lang="fr" sz="1200" b="1" i="1" dirty="0">
                <a:ea typeface="MS PGothic" charset="-128"/>
              </a:rPr>
              <a:t>Durée</a:t>
            </a:r>
            <a:r>
              <a:rPr lang="fr" sz="1200" i="1" dirty="0">
                <a:ea typeface="MS PGothic" charset="-128"/>
              </a:rPr>
              <a:t> :</a:t>
            </a:r>
            <a:r>
              <a:rPr lang="fr" sz="1200" b="1" i="1" dirty="0">
                <a:ea typeface="MS PGothic" charset="-128"/>
              </a:rPr>
              <a:t> </a:t>
            </a:r>
            <a:r>
              <a:rPr lang="fr" sz="1200" b="0" i="1" dirty="0">
                <a:ea typeface="MS PGothic" charset="-128"/>
              </a:rPr>
              <a:t>40</a:t>
            </a:r>
            <a:r>
              <a:rPr lang="fr" sz="1200" i="1" dirty="0">
                <a:ea typeface="MS PGothic" charset="-128"/>
              </a:rPr>
              <a:t> minutes.</a:t>
            </a:r>
            <a:r>
              <a:rPr lang="fr" sz="1200" b="1" i="1" dirty="0">
                <a:ea typeface="MS PGothic" charset="-128"/>
              </a:rPr>
              <a:t> </a:t>
            </a:r>
            <a:r>
              <a:rPr lang="fr" sz="1200" i="1" dirty="0">
                <a:ea typeface="MS PGothic" charset="-128"/>
              </a:rPr>
              <a:t>20 minutes pour l’activité en équipe ; 20 minutes pour la discussion de groupe.</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64</a:t>
            </a:fld>
            <a:endParaRPr lang="en-US" altLang="en-US" sz="120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18215065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sng" dirty="0">
                <a:ea typeface="MS PGothic" charset="-128"/>
              </a:rPr>
              <a:t>Exercice : Plan d’action</a:t>
            </a:r>
          </a:p>
          <a:p>
            <a:pPr rtl="0"/>
            <a:endParaRPr lang="en-US" altLang="en-US" sz="1200" dirty="0">
              <a:ea typeface="MS PGothic" charset="-128"/>
            </a:endParaRPr>
          </a:p>
          <a:p>
            <a:pPr algn="just" rtl="0"/>
            <a:r>
              <a:rPr lang="fr" sz="1200" dirty="0">
                <a:ea typeface="MS PGothic" charset="-128"/>
              </a:rPr>
              <a:t>Nous allons à présent procéder au </a:t>
            </a:r>
            <a:r>
              <a:rPr lang="fr" sz="1200" b="0" dirty="0">
                <a:ea typeface="MS PGothic" charset="-128"/>
              </a:rPr>
              <a:t>dernier </a:t>
            </a:r>
            <a:r>
              <a:rPr lang="fr" sz="1200" b="1" dirty="0">
                <a:ea typeface="MS PGothic" charset="-128"/>
              </a:rPr>
              <a:t>exercice</a:t>
            </a:r>
            <a:r>
              <a:rPr lang="fr" sz="1200" dirty="0">
                <a:ea typeface="MS PGothic" charset="-128"/>
              </a:rPr>
              <a:t>, qui consiste à élaborer un plan d’action que vous pourrez utiliser dans le cadre de votre travail. Veuillez vous rendre à l’exercice relatif au plan d’action. </a:t>
            </a:r>
          </a:p>
          <a:p>
            <a:pPr algn="just" rtl="0"/>
            <a:endParaRPr lang="en-US" altLang="en-US" sz="1200" dirty="0">
              <a:ea typeface="MS PGothic" charset="-128"/>
            </a:endParaRPr>
          </a:p>
          <a:p>
            <a:pPr lvl="0" algn="just" rtl="0"/>
            <a:r>
              <a:rPr lang="fr" sz="1200" kern="1200" dirty="0">
                <a:solidFill>
                  <a:schemeClr val="tx1"/>
                </a:solidFill>
                <a:effectLst/>
                <a:latin typeface="+mn-lt"/>
                <a:ea typeface="MS PGothic" pitchFamily="34" charset="-128"/>
                <a:cs typeface="MS PGothic" charset="0"/>
              </a:rPr>
              <a:t>Pour cet exercice, nous allons former de nouvelles équipes. Veuillez vous </a:t>
            </a:r>
            <a:r>
              <a:rPr lang="fr" sz="1200" b="1" kern="1200" dirty="0">
                <a:solidFill>
                  <a:schemeClr val="tx1"/>
                </a:solidFill>
                <a:effectLst/>
                <a:latin typeface="+mn-lt"/>
                <a:ea typeface="MS PGothic" pitchFamily="34" charset="-128"/>
                <a:cs typeface="MS PGothic" charset="0"/>
              </a:rPr>
              <a:t>regrouper</a:t>
            </a:r>
            <a:r>
              <a:rPr lang="fr" sz="1200" kern="1200" dirty="0">
                <a:solidFill>
                  <a:schemeClr val="tx1"/>
                </a:solidFill>
                <a:effectLst/>
                <a:latin typeface="+mn-lt"/>
                <a:ea typeface="MS PGothic" pitchFamily="34" charset="-128"/>
                <a:cs typeface="MS PGothic" charset="0"/>
              </a:rPr>
              <a:t> selon votre mission, programme ou organisation. Si vous êtes la </a:t>
            </a:r>
            <a:r>
              <a:rPr lang="fr" sz="1200" b="0" kern="1200" dirty="0">
                <a:solidFill>
                  <a:schemeClr val="tx1"/>
                </a:solidFill>
                <a:effectLst/>
                <a:latin typeface="+mn-lt"/>
                <a:ea typeface="MS PGothic" pitchFamily="34" charset="-128"/>
                <a:cs typeface="MS PGothic" charset="0"/>
              </a:rPr>
              <a:t>seule personne </a:t>
            </a:r>
            <a:r>
              <a:rPr lang="fr" sz="1200" kern="1200" dirty="0">
                <a:solidFill>
                  <a:schemeClr val="tx1"/>
                </a:solidFill>
                <a:effectLst/>
                <a:latin typeface="+mn-lt"/>
                <a:ea typeface="MS PGothic" pitchFamily="34" charset="-128"/>
                <a:cs typeface="MS PGothic" charset="0"/>
              </a:rPr>
              <a:t>de votre organisation, vous pouvez vous joindre à des personnes d’une autre organisation – idéalement des personnes qui sont vos partenaires – ou travailler seul(e). </a:t>
            </a:r>
          </a:p>
          <a:p>
            <a:pPr lvl="0" algn="just" rtl="0"/>
            <a:endParaRPr lang="en-US" sz="1200" kern="1200" dirty="0">
              <a:solidFill>
                <a:schemeClr val="tx1"/>
              </a:solidFill>
              <a:effectLst/>
              <a:latin typeface="+mn-lt"/>
              <a:ea typeface="MS PGothic" pitchFamily="34" charset="-128"/>
              <a:cs typeface="MS PGothic" charset="0"/>
            </a:endParaRPr>
          </a:p>
          <a:p>
            <a:pPr lvl="0" algn="just" rtl="0"/>
            <a:r>
              <a:rPr lang="fr" sz="1200" kern="1200" dirty="0">
                <a:solidFill>
                  <a:schemeClr val="tx1"/>
                </a:solidFill>
                <a:effectLst/>
                <a:latin typeface="+mn-lt"/>
                <a:ea typeface="MS PGothic" pitchFamily="34" charset="-128"/>
                <a:cs typeface="MS PGothic" charset="0"/>
              </a:rPr>
              <a:t>Dans votre manuel, vous trouverez un </a:t>
            </a:r>
            <a:r>
              <a:rPr lang="fr" sz="1200" b="1" u="none" kern="1200" dirty="0">
                <a:solidFill>
                  <a:schemeClr val="tx1"/>
                </a:solidFill>
                <a:effectLst/>
                <a:latin typeface="+mn-lt"/>
                <a:ea typeface="MS PGothic" pitchFamily="34" charset="-128"/>
                <a:cs typeface="MS PGothic" charset="0"/>
              </a:rPr>
              <a:t>exercice</a:t>
            </a:r>
            <a:r>
              <a:rPr lang="fr" sz="1200" b="0" kern="1200" dirty="0">
                <a:solidFill>
                  <a:schemeClr val="tx1"/>
                </a:solidFill>
                <a:effectLst/>
                <a:latin typeface="+mn-lt"/>
                <a:ea typeface="MS PGothic" pitchFamily="34" charset="-128"/>
                <a:cs typeface="MS PGothic" charset="0"/>
              </a:rPr>
              <a:t> </a:t>
            </a:r>
            <a:r>
              <a:rPr lang="fr" sz="1200" b="1" kern="1200" dirty="0">
                <a:solidFill>
                  <a:schemeClr val="tx1"/>
                </a:solidFill>
                <a:effectLst/>
                <a:latin typeface="+mn-lt"/>
                <a:ea typeface="MS PGothic" pitchFamily="34" charset="-128"/>
                <a:cs typeface="MS PGothic" charset="0"/>
              </a:rPr>
              <a:t>sur le plan d’action</a:t>
            </a:r>
            <a:r>
              <a:rPr lang="fr" sz="1200" kern="1200" dirty="0">
                <a:solidFill>
                  <a:schemeClr val="tx1"/>
                </a:solidFill>
                <a:effectLst/>
                <a:latin typeface="+mn-lt"/>
                <a:ea typeface="MS PGothic" pitchFamily="34" charset="-128"/>
                <a:cs typeface="MS PGothic" charset="0"/>
              </a:rPr>
              <a:t>. Au cours des 15 prochaines minutes, vous allez réaliser cet exercice en indiquant les éléments exploitables que vous pourriez mettre en œuvre dans le cadre de votre travail à votre retour, à l’issue de cette formation. </a:t>
            </a:r>
          </a:p>
          <a:p>
            <a:pPr lvl="0" algn="just" rtl="0"/>
            <a:endParaRPr lang="en-US" sz="1200" kern="1200" dirty="0">
              <a:solidFill>
                <a:schemeClr val="tx1"/>
              </a:solidFill>
              <a:effectLst/>
              <a:latin typeface="+mn-lt"/>
              <a:ea typeface="MS PGothic" pitchFamily="34" charset="-128"/>
              <a:cs typeface="MS PGothic" charset="0"/>
            </a:endParaRPr>
          </a:p>
          <a:p>
            <a:pPr lvl="0" algn="just" rtl="0"/>
            <a:r>
              <a:rPr lang="fr" sz="1200" kern="1200" dirty="0">
                <a:solidFill>
                  <a:schemeClr val="tx1"/>
                </a:solidFill>
                <a:effectLst/>
                <a:latin typeface="+mn-lt"/>
                <a:ea typeface="MS PGothic" pitchFamily="34" charset="-128"/>
                <a:cs typeface="MS PGothic" charset="0"/>
              </a:rPr>
              <a:t>Les</a:t>
            </a:r>
            <a:r>
              <a:rPr lang="fr" sz="1200" b="1" kern="1200" dirty="0">
                <a:solidFill>
                  <a:schemeClr val="tx1"/>
                </a:solidFill>
                <a:effectLst/>
                <a:latin typeface="+mn-lt"/>
                <a:ea typeface="MS PGothic" pitchFamily="34" charset="-128"/>
                <a:cs typeface="MS PGothic" charset="0"/>
              </a:rPr>
              <a:t> éléments </a:t>
            </a:r>
            <a:r>
              <a:rPr lang="fr" sz="1200" kern="1200" dirty="0">
                <a:solidFill>
                  <a:schemeClr val="tx1"/>
                </a:solidFill>
                <a:effectLst/>
                <a:latin typeface="+mn-lt"/>
                <a:ea typeface="MS PGothic" pitchFamily="34" charset="-128"/>
                <a:cs typeface="MS PGothic" charset="0"/>
              </a:rPr>
              <a:t>doivent être appropriés, réalisables dans des délais raisonnables et être directement liés aux risques auxquels sont confrontées les personnes de diverses OSIEGCS dans votre zone géographique ou vos programmes. Établissez un calendrier que vous pensez pouvoir raisonnablement honorer pour mettre en œuvre chacun des éléments. Veuillez également noter tout obstacle ou toute difficulté prévisible et la manière dont vous y remédierez. </a:t>
            </a:r>
          </a:p>
          <a:p>
            <a:pPr lvl="0" algn="just" rtl="0"/>
            <a:endParaRPr lang="en-US" sz="1200" kern="1200" dirty="0">
              <a:solidFill>
                <a:schemeClr val="tx1"/>
              </a:solidFill>
              <a:effectLst/>
              <a:latin typeface="+mn-lt"/>
              <a:ea typeface="MS PGothic" pitchFamily="34" charset="-128"/>
              <a:cs typeface="MS PGothic" charset="0"/>
            </a:endParaRPr>
          </a:p>
          <a:p>
            <a:pPr lvl="0" algn="just" rtl="0"/>
            <a:r>
              <a:rPr lang="fr" sz="1200" kern="1200" dirty="0">
                <a:solidFill>
                  <a:schemeClr val="tx1"/>
                </a:solidFill>
                <a:effectLst/>
                <a:latin typeface="+mn-lt"/>
                <a:ea typeface="MS PGothic" pitchFamily="34" charset="-128"/>
                <a:cs typeface="MS PGothic" charset="0"/>
              </a:rPr>
              <a:t>Le but de cet exercice est de créer une liste d’éléments </a:t>
            </a:r>
            <a:r>
              <a:rPr lang="fr" sz="1200" b="1" kern="1200" dirty="0">
                <a:solidFill>
                  <a:schemeClr val="tx1"/>
                </a:solidFill>
                <a:effectLst/>
                <a:latin typeface="+mn-lt"/>
                <a:ea typeface="MS PGothic" pitchFamily="34" charset="-128"/>
                <a:cs typeface="MS PGothic" charset="0"/>
              </a:rPr>
              <a:t>exploitables</a:t>
            </a:r>
            <a:r>
              <a:rPr lang="fr" sz="1200" kern="1200" dirty="0">
                <a:solidFill>
                  <a:schemeClr val="tx1"/>
                </a:solidFill>
                <a:effectLst/>
                <a:latin typeface="+mn-lt"/>
                <a:ea typeface="MS PGothic" pitchFamily="34" charset="-128"/>
                <a:cs typeface="MS PGothic" charset="0"/>
              </a:rPr>
              <a:t> que vous pourriez mettre en œuvre de manière réaliste dans les mois à venir et que vous jugez utiles pour remédier aux </a:t>
            </a:r>
            <a:r>
              <a:rPr lang="fr" sz="1200" b="0" kern="1200" dirty="0">
                <a:solidFill>
                  <a:schemeClr val="tx1"/>
                </a:solidFill>
                <a:effectLst/>
                <a:latin typeface="+mn-lt"/>
                <a:ea typeface="MS PGothic" pitchFamily="34" charset="-128"/>
                <a:cs typeface="MS PGothic" charset="0"/>
              </a:rPr>
              <a:t>risques majeurs</a:t>
            </a:r>
            <a:r>
              <a:rPr lang="fr" sz="1200" kern="1200" dirty="0">
                <a:solidFill>
                  <a:schemeClr val="tx1"/>
                </a:solidFill>
                <a:effectLst/>
                <a:latin typeface="+mn-lt"/>
                <a:ea typeface="MS PGothic" pitchFamily="34" charset="-128"/>
                <a:cs typeface="MS PGothic" charset="0"/>
              </a:rPr>
              <a:t> auxquels sont confrontées les personnes de diverses OSIEGCS dans le cadre de votre travail. Pour vous inspirer, vous pouvez consulter les conseils qui figurent à la suite de l’exercice.  </a:t>
            </a:r>
          </a:p>
          <a:p>
            <a:pPr rtl="0"/>
            <a:r>
              <a:rPr lang="fr" sz="1200" kern="1200" dirty="0">
                <a:solidFill>
                  <a:schemeClr val="tx1"/>
                </a:solidFill>
                <a:effectLst/>
                <a:latin typeface="+mn-lt"/>
                <a:ea typeface="MS PGothic" pitchFamily="34" charset="-128"/>
                <a:cs typeface="MS PGothic" charset="0"/>
              </a:rPr>
              <a:t> </a:t>
            </a:r>
          </a:p>
          <a:p>
            <a:pPr rtl="0"/>
            <a:r>
              <a:rPr lang="fr" sz="1200" i="1" kern="1200" dirty="0">
                <a:solidFill>
                  <a:schemeClr val="tx1"/>
                </a:solidFill>
                <a:effectLst/>
                <a:latin typeface="+mn-lt"/>
                <a:ea typeface="MS PGothic" pitchFamily="34" charset="-128"/>
                <a:cs typeface="MS PGothic" charset="0"/>
              </a:rPr>
              <a:t>Lorsque les 15 minutes se sont écoulées :</a:t>
            </a:r>
          </a:p>
          <a:p>
            <a:pPr rtl="0"/>
            <a:r>
              <a:rPr lang="fr" sz="1200" kern="1200" dirty="0">
                <a:solidFill>
                  <a:schemeClr val="tx1"/>
                </a:solidFill>
                <a:effectLst/>
                <a:latin typeface="+mn-lt"/>
                <a:ea typeface="MS PGothic" pitchFamily="34" charset="-128"/>
                <a:cs typeface="MS PGothic" charset="0"/>
              </a:rPr>
              <a:t> </a:t>
            </a:r>
          </a:p>
          <a:p>
            <a:pPr lvl="0" rtl="0"/>
            <a:r>
              <a:rPr lang="fr" sz="1200" kern="1200" dirty="0">
                <a:solidFill>
                  <a:schemeClr val="tx1"/>
                </a:solidFill>
                <a:effectLst/>
                <a:latin typeface="+mn-lt"/>
                <a:ea typeface="MS PGothic" pitchFamily="34" charset="-128"/>
                <a:cs typeface="MS PGothic" charset="0"/>
              </a:rPr>
              <a:t>Maintenant que vous avez </a:t>
            </a:r>
            <a:r>
              <a:rPr lang="fr" sz="1200" b="1" kern="1200" dirty="0">
                <a:solidFill>
                  <a:schemeClr val="tx1"/>
                </a:solidFill>
                <a:effectLst/>
                <a:latin typeface="+mn-lt"/>
                <a:ea typeface="MS PGothic" pitchFamily="34" charset="-128"/>
                <a:cs typeface="MS PGothic" charset="0"/>
              </a:rPr>
              <a:t>terminé </a:t>
            </a:r>
            <a:r>
              <a:rPr lang="fr" sz="1200" b="0" kern="1200" dirty="0">
                <a:solidFill>
                  <a:schemeClr val="tx1"/>
                </a:solidFill>
                <a:effectLst/>
                <a:latin typeface="+mn-lt"/>
                <a:ea typeface="MS PGothic" pitchFamily="34" charset="-128"/>
                <a:cs typeface="MS PGothic" charset="0"/>
              </a:rPr>
              <a:t>d’élaborer votre plan, </a:t>
            </a:r>
            <a:r>
              <a:rPr lang="fr" sz="1200" kern="1200" dirty="0">
                <a:solidFill>
                  <a:schemeClr val="tx1"/>
                </a:solidFill>
                <a:effectLst/>
                <a:latin typeface="+mn-lt"/>
                <a:ea typeface="MS PGothic" pitchFamily="34" charset="-128"/>
                <a:cs typeface="MS PGothic" charset="0"/>
              </a:rPr>
              <a:t>vous allez nous le décrire. Présentez-nous votre proposition de liste d’actions, en incluant les délais escomptés et les éventuelles difficultés que vous prévoyez.</a:t>
            </a:r>
          </a:p>
          <a:p>
            <a:pPr lvl="0" rtl="0"/>
            <a:endParaRPr lang="en-US" sz="1200" kern="1200" dirty="0">
              <a:solidFill>
                <a:schemeClr val="tx1"/>
              </a:solidFill>
              <a:effectLst/>
              <a:latin typeface="+mn-lt"/>
              <a:ea typeface="MS PGothic" pitchFamily="34" charset="-128"/>
              <a:cs typeface="MS PGothic" charset="0"/>
            </a:endParaRPr>
          </a:p>
          <a:p>
            <a:pPr lvl="0" rtl="0"/>
            <a:r>
              <a:rPr lang="fr" sz="1200" kern="1200" dirty="0">
                <a:solidFill>
                  <a:schemeClr val="tx1"/>
                </a:solidFill>
                <a:effectLst/>
                <a:latin typeface="+mn-lt"/>
                <a:ea typeface="MS PGothic" pitchFamily="34" charset="-128"/>
                <a:cs typeface="MS PGothic" charset="0"/>
              </a:rPr>
              <a:t>----</a:t>
            </a:r>
          </a:p>
          <a:p>
            <a:pPr rtl="0"/>
            <a:endParaRPr lang="en-US" altLang="en-US" sz="1200" dirty="0">
              <a:ea typeface="MS PGothic" charset="-128"/>
            </a:endParaRPr>
          </a:p>
          <a:p>
            <a:pPr rtl="0"/>
            <a:r>
              <a:rPr lang="fr" sz="1200" b="1" i="1" dirty="0">
                <a:ea typeface="MS PGothic" charset="-128"/>
              </a:rPr>
              <a:t>Remarque à l’attention de l’</a:t>
            </a:r>
            <a:r>
              <a:rPr lang="fr-FR" sz="1200" b="1" i="1" dirty="0">
                <a:ea typeface="MS PGothic" charset="-128"/>
              </a:rPr>
              <a:t>animateur(</a:t>
            </a:r>
            <a:r>
              <a:rPr lang="fr-FR" sz="1200" b="1" i="1" dirty="0" err="1">
                <a:ea typeface="MS PGothic" charset="-128"/>
              </a:rPr>
              <a:t>rice</a:t>
            </a:r>
            <a:r>
              <a:rPr lang="fr-FR" sz="1200" b="1" i="1" dirty="0">
                <a:ea typeface="MS PGothic" charset="-128"/>
              </a:rPr>
              <a:t>)</a:t>
            </a:r>
            <a:r>
              <a:rPr lang="fr" sz="1200" b="1" i="1" dirty="0">
                <a:ea typeface="MS PGothic" charset="-128"/>
              </a:rPr>
              <a:t> : </a:t>
            </a:r>
            <a:r>
              <a:rPr lang="fr" sz="1200" b="0" i="1" u="none" strike="noStrike" kern="1200" cap="none" spc="0" normalizeH="0" noProof="0" dirty="0">
                <a:ln>
                  <a:noFill/>
                </a:ln>
                <a:solidFill>
                  <a:prstClr val="black"/>
                </a:solidFill>
                <a:effectLst/>
                <a:uLnTx/>
                <a:uFillTx/>
                <a:latin typeface="+mn-lt"/>
                <a:ea typeface="MS PGothic" charset="-128"/>
              </a:rPr>
              <a:t>Pour en savoir plus sur cet exercice et découvrir d’autres scénarios pédagogiques, consultez la </a:t>
            </a:r>
            <a:r>
              <a:rPr lang="fr" sz="1200" b="1" i="1" u="none" strike="noStrike" kern="1200" cap="none" spc="0" normalizeH="0" noProof="0" dirty="0">
                <a:ln>
                  <a:noFill/>
                </a:ln>
                <a:solidFill>
                  <a:prstClr val="black"/>
                </a:solidFill>
                <a:effectLst/>
                <a:uLnTx/>
                <a:uFillTx/>
                <a:latin typeface="+mn-lt"/>
                <a:ea typeface="MS PGothic" charset="-128"/>
              </a:rPr>
              <a:t>page 258</a:t>
            </a:r>
            <a:r>
              <a:rPr lang="fr" sz="1200" b="0" i="1" u="none" strike="noStrike" kern="1200" cap="none" spc="0" normalizeH="0" noProof="0" dirty="0">
                <a:ln>
                  <a:noFill/>
                </a:ln>
                <a:solidFill>
                  <a:prstClr val="black"/>
                </a:solidFill>
                <a:effectLst/>
                <a:uLnTx/>
                <a:uFillTx/>
                <a:latin typeface="+mn-lt"/>
                <a:ea typeface="MS PGothic" charset="-128"/>
              </a:rPr>
              <a:t> </a:t>
            </a:r>
            <a:r>
              <a:rPr lang="fr" sz="1200" i="1" dirty="0">
                <a:ea typeface="MS PGothic" charset="-128"/>
              </a:rPr>
              <a:t>du Guide d’animation. </a:t>
            </a:r>
          </a:p>
          <a:p>
            <a:pPr rtl="0"/>
            <a:endParaRPr lang="en-US" altLang="en-US" sz="1200" b="1" i="1" dirty="0">
              <a:ea typeface="MS PGothic" charset="-128"/>
            </a:endParaRPr>
          </a:p>
          <a:p>
            <a:pPr rtl="0"/>
            <a:r>
              <a:rPr lang="fr" sz="1200" b="1" i="1" dirty="0">
                <a:ea typeface="MS PGothic" charset="-128"/>
              </a:rPr>
              <a:t>Durée</a:t>
            </a:r>
            <a:r>
              <a:rPr lang="fr" sz="1200" i="1" dirty="0">
                <a:ea typeface="MS PGothic" charset="-128"/>
              </a:rPr>
              <a:t> :</a:t>
            </a:r>
            <a:r>
              <a:rPr lang="fr" sz="1200" b="1" i="1" dirty="0">
                <a:ea typeface="MS PGothic" charset="-128"/>
              </a:rPr>
              <a:t> </a:t>
            </a:r>
            <a:r>
              <a:rPr lang="fr" sz="1200" b="0" i="1" dirty="0">
                <a:ea typeface="MS PGothic" charset="-128"/>
              </a:rPr>
              <a:t>25</a:t>
            </a:r>
            <a:r>
              <a:rPr lang="fr" sz="1200" i="1" dirty="0">
                <a:ea typeface="MS PGothic" charset="-128"/>
              </a:rPr>
              <a:t> minutes.</a:t>
            </a:r>
            <a:r>
              <a:rPr lang="fr" sz="1200" b="1" i="1" dirty="0">
                <a:ea typeface="MS PGothic" charset="-128"/>
              </a:rPr>
              <a:t> </a:t>
            </a:r>
            <a:r>
              <a:rPr lang="fr" sz="1200" b="0" i="1" dirty="0">
                <a:ea typeface="MS PGothic" charset="-128"/>
              </a:rPr>
              <a:t>15</a:t>
            </a:r>
            <a:r>
              <a:rPr lang="fr" sz="1200" i="1" dirty="0">
                <a:ea typeface="MS PGothic" charset="-128"/>
              </a:rPr>
              <a:t> minutes pour l’activité en équipe ; 10 minutes pour la discussion de groupe.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65</a:t>
            </a:fld>
            <a:endParaRPr lang="en-US" altLang="en-US" sz="120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9090234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sng" dirty="0"/>
              <a:t>Vidéo</a:t>
            </a:r>
          </a:p>
          <a:p>
            <a:pPr rtl="0"/>
            <a:endParaRPr lang="en-US" altLang="en-US" sz="1200" b="0" dirty="0">
              <a:ea typeface="MS PGothic" charset="-128"/>
            </a:endParaRPr>
          </a:p>
          <a:p>
            <a:pPr algn="just" rtl="0"/>
            <a:r>
              <a:rPr lang="fr" sz="1200" b="0" dirty="0">
                <a:ea typeface="MS PGothic" charset="-128"/>
              </a:rPr>
              <a:t>Avant de clore ce module, nous </a:t>
            </a:r>
            <a:r>
              <a:rPr lang="fr" sz="1200" b="0" i="0" u="none" dirty="0">
                <a:ea typeface="MS PGothic" charset="-128"/>
              </a:rPr>
              <a:t>nous</a:t>
            </a:r>
            <a:r>
              <a:rPr lang="fr" sz="1200" b="0" dirty="0">
                <a:ea typeface="MS PGothic" charset="-128"/>
              </a:rPr>
              <a:t> intéresserons à l’expérience d’une personne de diverses OSIEGCS. Cette </a:t>
            </a:r>
            <a:r>
              <a:rPr lang="fr" sz="1200" b="1" dirty="0">
                <a:ea typeface="MS PGothic" charset="-128"/>
              </a:rPr>
              <a:t>vidéo </a:t>
            </a:r>
            <a:r>
              <a:rPr lang="fr" sz="1200" b="0" dirty="0">
                <a:ea typeface="MS PGothic" charset="-128"/>
              </a:rPr>
              <a:t>présente </a:t>
            </a:r>
            <a:r>
              <a:rPr lang="fr" sz="1200" dirty="0">
                <a:ea typeface="MS PGothic" charset="-128"/>
              </a:rPr>
              <a:t>une personne réfugiée originaire de la République démocratique du Congo. </a:t>
            </a:r>
          </a:p>
          <a:p>
            <a:pPr rtl="0"/>
            <a:endParaRPr lang="en-US" altLang="en-US" sz="1200" dirty="0">
              <a:ea typeface="MS PGothic" charset="-128"/>
            </a:endParaRPr>
          </a:p>
          <a:p>
            <a:pPr rtl="0"/>
            <a:r>
              <a:rPr lang="fr" sz="1200" dirty="0">
                <a:ea typeface="MS PGothic" charset="-128"/>
              </a:rPr>
              <a:t>----</a:t>
            </a:r>
          </a:p>
          <a:p>
            <a:pPr rtl="0"/>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dirty="0">
                <a:ea typeface="MS PGothic" charset="-128"/>
              </a:rPr>
              <a:t>Lien de la vidéo : </a:t>
            </a:r>
            <a:r>
              <a:rPr lang="fr" sz="1200" b="0" i="1" dirty="0">
                <a:ea typeface="MS PGothic" charset="-128"/>
              </a:rPr>
              <a:t>lancer la vidéo à 4 min 35 s et l’arrêter à 7 min 40 s (durée : 2 min 55 s) : </a:t>
            </a:r>
            <a:r>
              <a:rPr lang="fr" sz="1200" b="0" i="1" u="sng" dirty="0">
                <a:ea typeface="MS PGothic" charset="-128"/>
              </a:rPr>
              <a:t>https://vimeo.com/58754985</a:t>
            </a:r>
            <a:r>
              <a:rPr lang="fr" sz="1200" i="1" u="sng" dirty="0">
                <a:ea typeface="MS PGothic" charset="-128"/>
              </a:rPr>
              <a:t>.</a:t>
            </a:r>
            <a:r>
              <a:rPr lang="fr" sz="1200" i="1" dirty="0">
                <a:ea typeface="MS PGothic" charset="-128"/>
              </a:rPr>
              <a:t> </a:t>
            </a:r>
            <a:endParaRPr lang="en-US" altLang="en-US" sz="1200" b="1" i="1" dirty="0">
              <a:ea typeface="MS PGothic" charset="-128"/>
            </a:endParaRPr>
          </a:p>
          <a:p>
            <a:pPr rtl="0"/>
            <a:endParaRPr lang="en-US" altLang="en-US" sz="1200" b="1" i="1" dirty="0">
              <a:ea typeface="MS PGothic" charset="-128"/>
            </a:endParaRPr>
          </a:p>
          <a:p>
            <a:pPr rtl="0"/>
            <a:r>
              <a:rPr lang="fr" sz="1200" b="1" i="1" dirty="0">
                <a:ea typeface="MS PGothic" charset="-128"/>
              </a:rPr>
              <a:t>Durée :</a:t>
            </a:r>
            <a:r>
              <a:rPr lang="fr" sz="1200" i="1" dirty="0">
                <a:ea typeface="MS PGothic" charset="-128"/>
              </a:rPr>
              <a:t> 3 minutes. </a:t>
            </a:r>
          </a:p>
        </p:txBody>
      </p:sp>
      <p:sp>
        <p:nvSpPr>
          <p:cNvPr id="4" name="Slide Number Placeholder 3"/>
          <p:cNvSpPr>
            <a:spLocks noGrp="1"/>
          </p:cNvSpPr>
          <p:nvPr>
            <p:ph type="sldNum" sz="quarter" idx="10"/>
          </p:nvPr>
        </p:nvSpPr>
        <p:spPr/>
        <p:txBody>
          <a:bodyPr rtlCol="0"/>
          <a:lstStyle/>
          <a:p>
            <a:pPr rtl="0"/>
            <a:fld id="{0ED8A9B0-80EF-A34D-B345-E2DEC5501E01}" type="slidenum">
              <a:rPr lang="en-US" smtClean="0"/>
              <a:t>66</a:t>
            </a:fld>
            <a:endParaRPr lang="en-US"/>
          </a:p>
        </p:txBody>
      </p:sp>
    </p:spTree>
    <p:extLst>
      <p:ext uri="{BB962C8B-B14F-4D97-AF65-F5344CB8AC3E}">
        <p14:creationId xmlns:p14="http://schemas.microsoft.com/office/powerpoint/2010/main" val="38389446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fr" sz="1200" b="1" i="0" u="sng" dirty="0">
                <a:ea typeface="MS PGothic" charset="-128"/>
              </a:rPr>
              <a:t>Situations à prendre en compte dans le cadre des programmes de l’OIM et du HCR</a:t>
            </a:r>
          </a:p>
          <a:p>
            <a:pPr rtl="0"/>
            <a:endParaRPr lang="en-US" altLang="en-US" sz="1200" b="1" i="0" u="sng" dirty="0">
              <a:ea typeface="MS PGothic" charset="-128"/>
            </a:endParaRPr>
          </a:p>
          <a:p>
            <a:pPr rtl="0"/>
            <a:r>
              <a:rPr lang="fr" sz="1200" b="0" i="0" u="none" dirty="0">
                <a:ea typeface="MS PGothic" charset="-128"/>
              </a:rPr>
              <a:t>Nous allons à présent clore ce module en évoquant quelques points relatifs aux différents types de programmes de l’OIM et du HCR. L’OIM et le HCR disposent d’un large éventail de programmes. Les réflexions suivantes portent sur quelques éléments saillants et ne concernent donc qu’une partie de notre travail. </a:t>
            </a:r>
          </a:p>
          <a:p>
            <a:pPr rtl="0"/>
            <a:endParaRPr lang="en-US" altLang="en-US" sz="1200" b="0" i="0" u="none" dirty="0">
              <a:ea typeface="MS PGothic" charset="-128"/>
            </a:endParaRPr>
          </a:p>
          <a:p>
            <a:pPr marL="285750" indent="-285750" algn="just" rtl="0">
              <a:buFont typeface="Arial" panose="020B0604020202020204" pitchFamily="34" charset="0"/>
              <a:buChar char="•"/>
            </a:pPr>
            <a:r>
              <a:rPr lang="fr" sz="1200" b="1" i="0" u="none" dirty="0">
                <a:ea typeface="MS PGothic" charset="-128"/>
              </a:rPr>
              <a:t>Situations d’urgence et aide aux personnes migrantes vulnérables :</a:t>
            </a:r>
            <a:r>
              <a:rPr lang="fr" sz="1200" b="0" i="0" u="none" dirty="0">
                <a:ea typeface="MS PGothic" charset="-128"/>
              </a:rPr>
              <a:t> En règle générale, les équipes et les programmes d’intervention d’urgence qui viennent en aide aux personnes migrantes vulnérables comprennent des spécialistes des questions de genre ou de protection. Ce personnel doit bénéficier d’une formation lui permettant de comprendre les difficultés auxquelles sont confrontées les personnes de diverses OSIEGCS. Il doit également être en mesure d’adopter des méthodes de travail inclusives, participatives et confidentielles. Les personnes de diverses OSIEGCS présentent des besoins spécifiques, qui affectent l’ensemble des secteurs concernés par les interventions d’urgence, de l’hébergement d’urgence à la santé, en passant par la distribution d’articles non alimentaires et l’EAH, mais également l’ensemble des programmes de l’OIM et du HCR destinés à venir en aide aux personnes migrantes vulnérables. Ces besoins divergent souvent, voire sont contraires, à ceux des autres populations vulnérables. Le point focal LGBTQI+ de l’OIM peut organiser des webinaires consacrés au travail avec les personnes de diverses OSIEGCS à destination des équipes inexpérimentées dans ce domaine. Les équipes chargées de l’agencement des camps et des installations doivent se référer au Guide de l’OIM sur la mise en place d’équipements inclusifs. Ce document est disponible sur l’Intranet de l’OIM, à la rubrique « À propos – Diversité et inclusion dans les programmes de l’OIM ».</a:t>
            </a:r>
          </a:p>
          <a:p>
            <a:pPr marL="0" indent="0" rtl="0">
              <a:buFont typeface="Arial" panose="020B0604020202020204" pitchFamily="34" charset="0"/>
              <a:buNone/>
            </a:pPr>
            <a:endParaRPr lang="en-US" altLang="en-US" sz="1200" b="0" i="0" u="none" dirty="0">
              <a:ea typeface="MS PGothic" charset="-128"/>
            </a:endParaRPr>
          </a:p>
          <a:p>
            <a:pPr marL="285750" indent="-285750" algn="just" rtl="0">
              <a:buFont typeface="Arial" panose="020B0604020202020204" pitchFamily="34" charset="0"/>
              <a:buChar char="•"/>
            </a:pPr>
            <a:r>
              <a:rPr lang="fr" sz="1200" b="1" i="0" u="none" dirty="0">
                <a:ea typeface="MS PGothic" charset="-128"/>
              </a:rPr>
              <a:t>L’aide au retour des victimes de la traite d’êtres humains et l’aide au retour volontaire et à la réintégration : </a:t>
            </a:r>
            <a:r>
              <a:rPr lang="fr" sz="1200" b="0" i="0" u="none" dirty="0">
                <a:ea typeface="MS PGothic" charset="-128"/>
              </a:rPr>
              <a:t>Dans le cadre de ses programmes d’aide au retour volontaire et à la réintégration, l’OIM doit proposer aux personnes migrantes des informations claires sur la situation de leur pays en matière de diversité d’OSIEGCS. Les personnes migrantes qui rentrent dans leur pays par l’intermédiaire de ce type de programme, notamment celles qui ont été victimes de la traite d’êtres humains, peuvent présenter des besoins spécifiques en matière de logement et de soutien communautaire. Il est important de garder à l’esprit que certaines d’entre elles quittent leur pays uniquement ou en partie à cause des discriminations et des persécutions liées à leur OSIEGCS, et que le retour au sein de leur communauté d’origine n’aura pas les mêmes conséquences que pour d’autres personnes migrantes. La période de migration s’accompagne parfois d’une perte de contact avec les mécanismes d’adaptation disponibles dans le pays d’origine et les personnes concernées ont alors besoin d’aide pour renouer des liens avec les organisations susceptibles de les accompagner. </a:t>
            </a:r>
          </a:p>
          <a:p>
            <a:pPr marL="0" indent="0" rtl="0">
              <a:buFont typeface="Arial" panose="020B0604020202020204" pitchFamily="34" charset="0"/>
              <a:buNone/>
            </a:pPr>
            <a:endParaRPr lang="en-US" altLang="en-US" sz="1200" b="0" i="0" u="none" dirty="0">
              <a:ea typeface="MS PGothic" charset="-128"/>
            </a:endParaRPr>
          </a:p>
          <a:p>
            <a:pPr marL="285750" indent="-285750" rtl="0">
              <a:buFont typeface="Arial" panose="020B0604020202020204" pitchFamily="34" charset="0"/>
              <a:buChar char="•"/>
            </a:pPr>
            <a:r>
              <a:rPr lang="fr" sz="1200" b="1" i="0" u="none" dirty="0">
                <a:ea typeface="MS PGothic" charset="-128"/>
              </a:rPr>
              <a:t>Gestion des frontières et postes de contrôle : </a:t>
            </a:r>
            <a:r>
              <a:rPr lang="fr" sz="1200" b="0" i="0" u="none" dirty="0">
                <a:ea typeface="MS PGothic" charset="-128"/>
              </a:rPr>
              <a:t>Dans le cadre des missions de l’OIM aux frontières ou de la gestion des postes de contrôle, il est essentiel de garder à l’esprit que la façon dont le personnel responsable de la sécurité, des frontières et de l’immigration traite les personnes migrantes de diverses OSIEGCS peut constituer, ultérieurement, un frein au partage d’informations. L’OIM est souvent chargé de former le personnel responsable de la sécurité, des frontières et de l’immigration. Dans le cadre de nos formations, nous mettons l’accent sur la nécessité de traiter l’ensemble des personnes migrantes avec dignité et respect, quels que soient leur apparence ou le décalage entre leur expression de genre et leurs papiers d’identité. Même dans les pays où il est difficile d’aborder les sujets relatifs à l’OSIEGCS, nous avons la possibilité de véhiculer l’idée selon laquelle tout individu mérite un traitement respectueux, indépendamment de son apparence ou de son comportement. Cela peut contribuer à dissuader le personnel de se moquer des personnes de diverses OSIEGCS, de les dénoncer ou de les rejeter. </a:t>
            </a:r>
          </a:p>
          <a:p>
            <a:pPr marL="0" indent="0" rtl="0">
              <a:buNone/>
            </a:pPr>
            <a:endParaRPr lang="en-US" altLang="en-US" sz="1200" b="0" i="0" u="none" dirty="0">
              <a:ea typeface="MS PGothic" charset="-128"/>
            </a:endParaRPr>
          </a:p>
          <a:p>
            <a:pPr marL="0" indent="0" rtl="0">
              <a:buNone/>
            </a:pPr>
            <a:r>
              <a:rPr lang="fr" sz="1200" b="0" i="0" u="none" dirty="0">
                <a:ea typeface="MS PGothic" charset="-128"/>
              </a:rPr>
              <a:t>----</a:t>
            </a:r>
          </a:p>
          <a:p>
            <a:pPr marL="0" indent="0" rtl="0">
              <a:buNone/>
            </a:pPr>
            <a:endParaRPr lang="en-US" altLang="en-US" sz="1200" b="0" i="0" u="none" dirty="0">
              <a:ea typeface="MS PGothic" charset="-128"/>
            </a:endParaRPr>
          </a:p>
          <a:p>
            <a:pPr marL="0" indent="0" algn="just" rtl="0">
              <a:buNone/>
            </a:pPr>
            <a:r>
              <a:rPr lang="fr" sz="1200" b="1" i="1" u="none" strike="noStrike" kern="1200" cap="none" spc="0" normalizeH="0" noProof="0" dirty="0">
                <a:ln>
                  <a:noFill/>
                </a:ln>
                <a:solidFill>
                  <a:prstClr val="black"/>
                </a:solidFill>
                <a:effectLst/>
                <a:uLnTx/>
                <a:uFillTx/>
                <a:latin typeface="+mn-lt"/>
                <a:ea typeface="MS PGothic" charset="-128"/>
              </a:rPr>
              <a:t>Remarque à l’attention de l’animateur(rice) : </a:t>
            </a:r>
            <a:r>
              <a:rPr lang="fr" sz="1200" b="0" i="1" u="none" strike="noStrike" kern="1200" cap="none" spc="0" normalizeH="0" noProof="0" dirty="0">
                <a:ln>
                  <a:noFill/>
                </a:ln>
                <a:solidFill>
                  <a:prstClr val="black"/>
                </a:solidFill>
                <a:effectLst/>
                <a:uLnTx/>
                <a:uFillTx/>
                <a:latin typeface="+mn-lt"/>
                <a:ea typeface="MS PGothic" charset="-128"/>
              </a:rPr>
              <a:t>Cette diapositive est facultative et son affichage dépend du profil des participant(e)s. Si vous proposez cet exercice à des membres du personnel de l’OIM ou d’une organisation partenaire, vous devrez d’abord afficher la diapositive correspondante. Pour ce faire,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La diapositive n’apparaîtra plus en gris sur le panneau de navigation et s’affichera lorsque vous exécutez le mode diaporama. Si vous souhaitez à nouveau masquer cette diapositive,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Attention, ne supprimez pas cette diapositive au risque de modifier la numérotation des diapositives du reste de la présentation, ce qui poserait problème par rapport au chronogramme dans le </a:t>
            </a:r>
            <a:r>
              <a:rPr lang="en" sz="1200" b="0" i="1" u="none" strike="noStrike" kern="1200" cap="none" spc="0" normalizeH="0" noProof="0" dirty="0">
                <a:ln>
                  <a:noFill/>
                </a:ln>
                <a:solidFill>
                  <a:prstClr val="black"/>
                </a:solidFill>
                <a:effectLst/>
                <a:uLnTx/>
                <a:uFillTx/>
                <a:latin typeface="+mn-lt"/>
                <a:ea typeface="MS PGothic" charset="-128"/>
              </a:rPr>
              <a:t>Guide d’animation. </a:t>
            </a:r>
          </a:p>
          <a:p>
            <a:pPr marL="0" indent="0" rtl="0">
              <a:buNone/>
            </a:pPr>
            <a:endParaRPr lang="en-US" altLang="en-US" sz="1200" b="0" i="0" u="none" dirty="0">
              <a:ea typeface="MS PGothic" charset="-128"/>
            </a:endParaRPr>
          </a:p>
          <a:p>
            <a:pPr marL="0" indent="0" rtl="0">
              <a:buNone/>
            </a:pPr>
            <a:r>
              <a:rPr lang="fr" sz="1200" b="1" i="1" u="none" dirty="0">
                <a:ea typeface="MS PGothic" charset="-128"/>
              </a:rPr>
              <a:t>Durée : </a:t>
            </a:r>
            <a:r>
              <a:rPr lang="fr" sz="1200" b="0" i="1" u="none" dirty="0">
                <a:ea typeface="MS PGothic" charset="-128"/>
              </a:rPr>
              <a:t>3 minutes.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67</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14637757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sng">
                <a:ea typeface="MS PGothic" charset="-128"/>
              </a:rPr>
              <a:t>Principaux points d’apprentissage</a:t>
            </a:r>
          </a:p>
          <a:p>
            <a:pPr rtl="0"/>
            <a:endParaRPr lang="en-US" altLang="en-US" sz="1200">
              <a:ea typeface="MS PGothic" charset="-128"/>
            </a:endParaRPr>
          </a:p>
          <a:p>
            <a:pPr rtl="0"/>
            <a:r>
              <a:rPr lang="fr" sz="1200">
                <a:ea typeface="MS PGothic" charset="-128"/>
              </a:rPr>
              <a:t>Les </a:t>
            </a:r>
            <a:r>
              <a:rPr lang="fr" sz="1200" b="1">
                <a:ea typeface="MS PGothic" charset="-128"/>
              </a:rPr>
              <a:t>principaux points d’apprentissage</a:t>
            </a:r>
            <a:r>
              <a:rPr lang="fr" sz="1200">
                <a:ea typeface="MS PGothic" charset="-128"/>
              </a:rPr>
              <a:t> </a:t>
            </a:r>
            <a:r>
              <a:rPr lang="fr" sz="1200" i="0">
                <a:ea typeface="MS PGothic" charset="-128"/>
              </a:rPr>
              <a:t>de ce module sont les suivants :</a:t>
            </a:r>
          </a:p>
          <a:p>
            <a:pPr rtl="0"/>
            <a:endParaRPr lang="en-US" altLang="en-US" sz="1200">
              <a:ea typeface="MS PGothic" charset="-128"/>
            </a:endParaRPr>
          </a:p>
          <a:p>
            <a:pPr marL="285750" indent="-285750" rtl="0">
              <a:buClr>
                <a:srgbClr val="2F6CC2"/>
              </a:buClr>
              <a:buFont typeface="Arial" panose="020B0604020202020204" pitchFamily="34" charset="0"/>
              <a:buChar char="•"/>
            </a:pPr>
            <a:r>
              <a:rPr lang="fr" sz="1200" i="0">
                <a:ea typeface="MS PGothic" charset="-128"/>
              </a:rPr>
              <a:t>Les besoins en matière de protection des personnes de diverses OSIEGCS sont </a:t>
            </a:r>
            <a:r>
              <a:rPr lang="fr" sz="1200" b="1" i="0">
                <a:ea typeface="MS PGothic" charset="-128"/>
              </a:rPr>
              <a:t>multiples</a:t>
            </a:r>
            <a:r>
              <a:rPr lang="fr" sz="1200" i="0">
                <a:ea typeface="MS PGothic" charset="-128"/>
              </a:rPr>
              <a:t> et souvent </a:t>
            </a:r>
            <a:r>
              <a:rPr lang="fr" sz="1200" b="0" i="0">
                <a:ea typeface="MS PGothic" charset="-128"/>
              </a:rPr>
              <a:t>vitaux</a:t>
            </a:r>
            <a:r>
              <a:rPr lang="fr" sz="1200" i="0">
                <a:ea typeface="MS PGothic" charset="-128"/>
              </a:rPr>
              <a:t> ; ils peuvent perdurer tout au long du cycle de leur migration, de leur déplacement forcé ou d’une crise.</a:t>
            </a:r>
          </a:p>
          <a:p>
            <a:pPr marL="285750" indent="-285750" rtl="0">
              <a:buClr>
                <a:srgbClr val="2F6CC2"/>
              </a:buClr>
              <a:buFont typeface="Arial" panose="020B0604020202020204" pitchFamily="34" charset="0"/>
              <a:buChar char="•"/>
            </a:pPr>
            <a:r>
              <a:rPr lang="fr" sz="1200" i="0">
                <a:ea typeface="MS PGothic" charset="-128"/>
              </a:rPr>
              <a:t>Les besoins d’une personne peuvent dépendre de </a:t>
            </a:r>
            <a:r>
              <a:rPr lang="fr" sz="1200" b="1" i="0">
                <a:ea typeface="MS PGothic" charset="-128"/>
              </a:rPr>
              <a:t>facteurs</a:t>
            </a:r>
            <a:r>
              <a:rPr lang="fr" sz="1200" i="0">
                <a:ea typeface="MS PGothic" charset="-128"/>
              </a:rPr>
              <a:t> tels que la situation géographique, l’âge, l’identité de genre, l’orientation sexuelle, et le fait que cette personne ait un(e) partenaire ou des enfants.</a:t>
            </a:r>
          </a:p>
          <a:p>
            <a:pPr marL="285750" indent="-285750" rtl="0">
              <a:buClr>
                <a:srgbClr val="2F6CC2"/>
              </a:buClr>
              <a:buFont typeface="Arial" panose="020B0604020202020204" pitchFamily="34" charset="0"/>
              <a:buChar char="•"/>
            </a:pPr>
            <a:r>
              <a:rPr lang="fr" sz="1200" i="0">
                <a:ea typeface="MS PGothic" charset="-128"/>
              </a:rPr>
              <a:t>Certaines personnes sont exposées à des risques particuliers, notamment les femmes </a:t>
            </a:r>
            <a:r>
              <a:rPr lang="fr" sz="1200" b="1" i="0">
                <a:ea typeface="MS PGothic" charset="-128"/>
              </a:rPr>
              <a:t>célibataires</a:t>
            </a:r>
            <a:r>
              <a:rPr lang="fr" sz="1200" b="0" i="0">
                <a:ea typeface="MS PGothic" charset="-128"/>
              </a:rPr>
              <a:t>, les personnes transgenres</a:t>
            </a:r>
            <a:r>
              <a:rPr lang="fr" sz="1200" i="0">
                <a:ea typeface="MS PGothic" charset="-128"/>
              </a:rPr>
              <a:t>, les partenaires de même genre, les personnes présentant un handicap et les personnes </a:t>
            </a:r>
            <a:r>
              <a:rPr lang="fr" sz="1200" b="0" i="0">
                <a:ea typeface="MS PGothic" charset="-128"/>
              </a:rPr>
              <a:t>détenues, </a:t>
            </a:r>
            <a:r>
              <a:rPr lang="fr" sz="1200" i="0">
                <a:ea typeface="MS PGothic" charset="-128"/>
              </a:rPr>
              <a:t>bien que tout un chacun soit potentiellement vulnérable.</a:t>
            </a:r>
          </a:p>
          <a:p>
            <a:pPr marL="285750" indent="-285750" rtl="0">
              <a:buClr>
                <a:srgbClr val="2F6CC2"/>
              </a:buClr>
              <a:buFont typeface="Arial" panose="020B0604020202020204" pitchFamily="34" charset="0"/>
              <a:buChar char="•"/>
            </a:pPr>
            <a:r>
              <a:rPr lang="fr" sz="1200" i="0">
                <a:ea typeface="MS PGothic" charset="-128"/>
              </a:rPr>
              <a:t>Les </a:t>
            </a:r>
            <a:r>
              <a:rPr lang="fr" sz="1200" b="1" i="0">
                <a:ea typeface="MS PGothic" charset="-128"/>
              </a:rPr>
              <a:t>avantages</a:t>
            </a:r>
            <a:r>
              <a:rPr lang="fr" sz="1200" i="0">
                <a:ea typeface="MS PGothic" charset="-128"/>
              </a:rPr>
              <a:t> et </a:t>
            </a:r>
            <a:r>
              <a:rPr lang="fr" sz="1200" b="0" i="0">
                <a:ea typeface="MS PGothic" charset="-128"/>
              </a:rPr>
              <a:t>les risques liés</a:t>
            </a:r>
            <a:r>
              <a:rPr lang="fr" sz="1200" i="0">
                <a:ea typeface="MS PGothic" charset="-128"/>
              </a:rPr>
              <a:t> aux outils de protection normaux doivent être soigneusement pris en considération, car les personnes de diverses OSIEGCS peuvent avoir des besoins distincts.</a:t>
            </a:r>
          </a:p>
          <a:p>
            <a:pPr marL="285750" indent="-285750" rtl="0">
              <a:buFont typeface="Arial" panose="020B0604020202020204" pitchFamily="34" charset="0"/>
              <a:buChar char="•"/>
            </a:pPr>
            <a:endParaRPr lang="en-US" altLang="en-US" sz="1200" i="1">
              <a:ea typeface="MS PGothic" charset="-128"/>
            </a:endParaRPr>
          </a:p>
          <a:p>
            <a:pPr marL="0" indent="0" rtl="0">
              <a:buFont typeface="Arial" panose="020B0604020202020204" pitchFamily="34" charset="0"/>
              <a:buNone/>
            </a:pPr>
            <a:r>
              <a:rPr lang="fr" sz="1200" i="1">
                <a:ea typeface="MS PGothic" charset="-128"/>
              </a:rPr>
              <a:t>----</a:t>
            </a:r>
          </a:p>
          <a:p>
            <a:pPr marL="0" indent="0" rtl="0">
              <a:buFont typeface="Arial" panose="020B0604020202020204" pitchFamily="34" charset="0"/>
              <a:buNone/>
            </a:pPr>
            <a:endParaRPr lang="en-US" altLang="en-US" sz="1200" i="1">
              <a:ea typeface="MS PGothic" charset="-128"/>
            </a:endParaRPr>
          </a:p>
          <a:p>
            <a:pPr marL="0" indent="0" rtl="0">
              <a:buFont typeface="Arial" panose="020B0604020202020204" pitchFamily="34" charset="0"/>
              <a:buNone/>
            </a:pPr>
            <a:r>
              <a:rPr lang="fr" sz="1200" b="1" i="1">
                <a:ea typeface="MS PGothic" charset="-128"/>
              </a:rPr>
              <a:t>Durée : </a:t>
            </a:r>
            <a:r>
              <a:rPr lang="fr" sz="1200" b="0" i="1">
                <a:ea typeface="MS PGothic" charset="-128"/>
              </a:rPr>
              <a:t>1</a:t>
            </a:r>
            <a:r>
              <a:rPr lang="fr" sz="1200" i="1">
                <a:ea typeface="MS PGothic" charset="-128"/>
              </a:rPr>
              <a:t> minute.</a:t>
            </a:r>
          </a:p>
          <a:p>
            <a:pPr rtl="0">
              <a:buClr>
                <a:srgbClr val="2F6CC2"/>
              </a:buClr>
            </a:pPr>
            <a:endParaRPr lang="en-US" altLang="en-US" sz="1200" i="1">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68</a:t>
            </a:fld>
            <a:endParaRPr lang="en-US" altLang="en-US" sz="1200">
              <a:latin typeface="Calibri Regular"/>
            </a:endParaRPr>
          </a:p>
        </p:txBody>
      </p:sp>
    </p:spTree>
    <p:extLst>
      <p:ext uri="{BB962C8B-B14F-4D97-AF65-F5344CB8AC3E}">
        <p14:creationId xmlns:p14="http://schemas.microsoft.com/office/powerpoint/2010/main" val="14954724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sng">
                <a:ea typeface="MS PGothic" charset="-128"/>
              </a:rPr>
              <a:t>Principaux points d’apprentissage (suite)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u="sng">
              <a:ea typeface="MS PGothic" charset="-128"/>
            </a:endParaRPr>
          </a:p>
          <a:p>
            <a:pPr marL="285750" indent="-285750" rtl="0">
              <a:buFont typeface="Arial" panose="020B0604020202020204" pitchFamily="34" charset="0"/>
              <a:buChar char="•"/>
            </a:pPr>
            <a:r>
              <a:rPr lang="fr" sz="1200" i="0">
                <a:ea typeface="MS PGothic" charset="-128"/>
              </a:rPr>
              <a:t>N’oubliez pas que remédier aux </a:t>
            </a:r>
            <a:r>
              <a:rPr lang="fr" sz="1200" b="1" i="0">
                <a:ea typeface="MS PGothic" charset="-128"/>
              </a:rPr>
              <a:t>risques et aux obstacles </a:t>
            </a:r>
            <a:r>
              <a:rPr lang="fr" sz="1200" i="0">
                <a:ea typeface="MS PGothic" charset="-128"/>
              </a:rPr>
              <a:t>rencontrés par les personnes de diverses OSIEGCS prend du temps et</a:t>
            </a:r>
            <a:r>
              <a:rPr lang="fr" sz="1200" b="0" i="0">
                <a:ea typeface="MS PGothic" charset="-128"/>
              </a:rPr>
              <a:t> requiert des solutions créatives </a:t>
            </a:r>
            <a:r>
              <a:rPr lang="fr" sz="1200" i="0">
                <a:ea typeface="MS PGothic" charset="-128"/>
              </a:rPr>
              <a:t>élaborées sur mesure à l’aide des ressources disponibles et adaptées au contexte.</a:t>
            </a:r>
          </a:p>
          <a:p>
            <a:pPr marL="285750" indent="-285750" rtl="0">
              <a:buFont typeface="Arial" panose="020B0604020202020204" pitchFamily="34" charset="0"/>
              <a:buChar char="•"/>
            </a:pPr>
            <a:r>
              <a:rPr lang="fr" sz="1200" b="0" i="0">
                <a:ea typeface="MS PGothic" charset="-128"/>
              </a:rPr>
              <a:t>Gagner la</a:t>
            </a:r>
            <a:r>
              <a:rPr lang="fr" sz="1200" b="1" i="0">
                <a:ea typeface="MS PGothic" charset="-128"/>
              </a:rPr>
              <a:t> confiance </a:t>
            </a:r>
            <a:r>
              <a:rPr lang="fr" sz="1200" i="0">
                <a:ea typeface="MS PGothic" charset="-128"/>
              </a:rPr>
              <a:t>des personnes de diverses OSIEGCS et des organisations compétentes et </a:t>
            </a:r>
            <a:r>
              <a:rPr lang="fr" sz="1200" b="0" i="0">
                <a:ea typeface="MS PGothic" charset="-128"/>
              </a:rPr>
              <a:t>être à l’écoute</a:t>
            </a:r>
            <a:r>
              <a:rPr lang="fr" sz="1200" i="0">
                <a:ea typeface="MS PGothic" charset="-128"/>
              </a:rPr>
              <a:t> de leurs idées sur la meilleure manière à votre disposition pour remédier aux risques et aux obstacles. </a:t>
            </a:r>
          </a:p>
          <a:p>
            <a:pPr marL="285750" indent="-285750" rtl="0">
              <a:buFont typeface="Arial" panose="020B0604020202020204" pitchFamily="34" charset="0"/>
              <a:buChar char="•"/>
            </a:pPr>
            <a:r>
              <a:rPr lang="fr" sz="1200" i="0">
                <a:ea typeface="MS PGothic" charset="-128"/>
              </a:rPr>
              <a:t>Déterminer les moyens d’</a:t>
            </a:r>
            <a:r>
              <a:rPr lang="fr" sz="1200" b="1" i="0">
                <a:ea typeface="MS PGothic" charset="-128"/>
              </a:rPr>
              <a:t>intégrer</a:t>
            </a:r>
            <a:r>
              <a:rPr lang="fr" sz="1200" i="0">
                <a:ea typeface="MS PGothic" charset="-128"/>
              </a:rPr>
              <a:t> </a:t>
            </a:r>
            <a:r>
              <a:rPr lang="fr" sz="1200" b="0" i="0">
                <a:ea typeface="MS PGothic" charset="-128"/>
              </a:rPr>
              <a:t> </a:t>
            </a:r>
            <a:r>
              <a:rPr lang="fr" sz="1200" i="0">
                <a:ea typeface="MS PGothic" charset="-128"/>
              </a:rPr>
              <a:t>la protection des personnes de diverses OSIEGCS dans l’ensemble des services et programmes de votre bureau.</a:t>
            </a:r>
          </a:p>
          <a:p>
            <a:pPr marL="285750" indent="-285750" rtl="0">
              <a:buFont typeface="Arial" panose="020B0604020202020204" pitchFamily="34" charset="0"/>
              <a:buChar char="•"/>
            </a:pPr>
            <a:r>
              <a:rPr lang="fr" sz="1200" i="0">
                <a:ea typeface="MS PGothic" charset="-128"/>
              </a:rPr>
              <a:t>Envisager les espaces sûrs d’une </a:t>
            </a:r>
            <a:r>
              <a:rPr lang="fr" sz="1200" b="1" i="0">
                <a:ea typeface="MS PGothic" charset="-128"/>
              </a:rPr>
              <a:t>manière holistique</a:t>
            </a:r>
            <a:r>
              <a:rPr lang="fr" sz="1200" i="0">
                <a:ea typeface="MS PGothic" charset="-128"/>
              </a:rPr>
              <a:t> : instaurez ce type d’espaces dans votre propre bureau et encourager les autres à faire de même.</a:t>
            </a:r>
          </a:p>
          <a:p>
            <a:pPr marL="285750" indent="-285750" rtl="0">
              <a:buFont typeface="Arial" panose="020B0604020202020204" pitchFamily="34" charset="0"/>
              <a:buChar char="•"/>
            </a:pPr>
            <a:endParaRPr lang="en-US" altLang="en-US" sz="1200" i="1">
              <a:ea typeface="MS PGothic" charset="-128"/>
            </a:endParaRPr>
          </a:p>
          <a:p>
            <a:pPr marL="0" indent="0" rtl="0">
              <a:buFont typeface="Arial" panose="020B0604020202020204" pitchFamily="34" charset="0"/>
              <a:buNone/>
            </a:pPr>
            <a:r>
              <a:rPr lang="fr" sz="1200" i="1">
                <a:ea typeface="MS PGothic" charset="-128"/>
              </a:rPr>
              <a:t>----</a:t>
            </a:r>
          </a:p>
          <a:p>
            <a:pPr marL="0" indent="0" rtl="0">
              <a:buFont typeface="Arial" panose="020B0604020202020204" pitchFamily="34" charset="0"/>
              <a:buNone/>
            </a:pPr>
            <a:endParaRPr lang="en-US" altLang="en-US" sz="1200" i="1">
              <a:ea typeface="MS PGothic" charset="-128"/>
            </a:endParaRPr>
          </a:p>
          <a:p>
            <a:pPr marL="0" indent="0" rtl="0">
              <a:buFont typeface="Arial" panose="020B0604020202020204" pitchFamily="34" charset="0"/>
              <a:buNone/>
            </a:pPr>
            <a:r>
              <a:rPr lang="fr" sz="1200" b="1" i="1">
                <a:ea typeface="MS PGothic" charset="-128"/>
              </a:rPr>
              <a:t>Durée : </a:t>
            </a:r>
            <a:r>
              <a:rPr lang="fr" sz="1200" b="0" i="1">
                <a:ea typeface="MS PGothic" charset="-128"/>
              </a:rPr>
              <a:t>1</a:t>
            </a:r>
            <a:r>
              <a:rPr lang="fr" sz="1200" i="1">
                <a:ea typeface="MS PGothic" charset="-128"/>
              </a:rPr>
              <a:t> minute.</a:t>
            </a:r>
          </a:p>
          <a:p>
            <a:pPr rtl="0"/>
            <a:endParaRPr lang="en-US" altLang="en-US" sz="1200" i="1">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69</a:t>
            </a:fld>
            <a:endParaRPr lang="en-US" altLang="en-US" sz="1200">
              <a:latin typeface="Calibri Regular"/>
            </a:endParaRPr>
          </a:p>
        </p:txBody>
      </p:sp>
    </p:spTree>
    <p:extLst>
      <p:ext uri="{BB962C8B-B14F-4D97-AF65-F5344CB8AC3E}">
        <p14:creationId xmlns:p14="http://schemas.microsoft.com/office/powerpoint/2010/main" val="2709536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1615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ts val="300"/>
              </a:spcBef>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Quelles difficultés les personnes de diverses OSIEGCS rencontrent-elles ? (suite)</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Aft>
                <a:spcPct val="0"/>
              </a:spcAft>
              <a:buClrTx/>
              <a:buSzTx/>
              <a:buFontTx/>
              <a:buNone/>
              <a:tabLst/>
              <a:defRPr/>
            </a:pPr>
            <a:r>
              <a:rPr lang="fr" sz="1200" b="1" i="0" u="none" strike="noStrike" kern="1200" cap="none" spc="0" normalizeH="0" noProof="0">
                <a:ln>
                  <a:noFill/>
                </a:ln>
                <a:solidFill>
                  <a:prstClr val="black"/>
                </a:solidFill>
                <a:effectLst/>
                <a:uLnTx/>
                <a:uFillTx/>
                <a:latin typeface="+mn-lt"/>
                <a:ea typeface="MS PGothic" charset="-128"/>
              </a:rPr>
              <a:t>Marginalisation accrue </a:t>
            </a:r>
            <a:r>
              <a:rPr lang="fr" sz="1200" b="0" i="0" u="none" strike="noStrike" kern="1200" cap="none" spc="0" normalizeH="0" noProof="0">
                <a:ln>
                  <a:noFill/>
                </a:ln>
                <a:solidFill>
                  <a:prstClr val="black"/>
                </a:solidFill>
                <a:effectLst/>
                <a:uLnTx/>
                <a:uFillTx/>
                <a:latin typeface="+mn-lt"/>
                <a:ea typeface="MS PGothic" charset="-128"/>
              </a:rPr>
              <a:t>: les personnes de diverses OSIEGCS peuvent être marginalisées non seulement en raison de leur orientation sexuelle, leur identité et expression de genre ou leurs caractéristiques de sexe, mais AUSSI parce qu’elles sont en situation de migration ou de déplacement forcé. D’autres facteurs intersectionnels peuvent venir s’ajouter à leur marginalisation, tels que l’âge, le genre, le handicap éventuel et le statut professionnel.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Pourquoi, à votre avis, une bonne compréhension de la </a:t>
            </a:r>
            <a:r>
              <a:rPr lang="fr" sz="1200" b="1" i="0" u="none" strike="noStrike" kern="1200" cap="none" spc="0" normalizeH="0" noProof="0">
                <a:ln>
                  <a:noFill/>
                </a:ln>
                <a:solidFill>
                  <a:prstClr val="black"/>
                </a:solidFill>
                <a:effectLst/>
                <a:uLnTx/>
                <a:uFillTx/>
                <a:latin typeface="+mn-lt"/>
                <a:ea typeface="MS PGothic" charset="-128"/>
              </a:rPr>
              <a:t>marginalisation accrue</a:t>
            </a:r>
            <a:r>
              <a:rPr lang="fr" sz="1200" b="0" i="0" u="none" strike="noStrike" kern="1200" cap="none" spc="0" normalizeH="0" noProof="0">
                <a:ln>
                  <a:noFill/>
                </a:ln>
                <a:solidFill>
                  <a:prstClr val="black"/>
                </a:solidFill>
                <a:effectLst/>
                <a:uLnTx/>
                <a:uFillTx/>
                <a:latin typeface="+mn-lt"/>
                <a:ea typeface="MS PGothic" charset="-128"/>
              </a:rPr>
              <a:t> pourrait-elle revêtir une importance dans le cadre de notre travail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a:ln>
                  <a:noFill/>
                </a:ln>
                <a:solidFill>
                  <a:prstClr val="black"/>
                </a:solidFill>
                <a:effectLst/>
                <a:uLnTx/>
                <a:uFillTx/>
                <a:latin typeface="+mn-lt"/>
                <a:ea typeface="MS PGothic" charset="-128"/>
              </a:rPr>
              <a:t>Prenez un instant pour laisser répondre les apprenant(e)s. Si la réponse à la question précédente a déjà été donnée par les apprenant(e)s, passez au texte proposé ci-après ; si personne ne l’avait encore donnée, prenez le temps nécessaire avant de continuer.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Aft>
                <a:spcPct val="0"/>
              </a:spcAft>
              <a:buClrTx/>
              <a:buSzTx/>
              <a:buFontTx/>
              <a:buNone/>
              <a:tabLst/>
              <a:defRPr/>
            </a:pPr>
            <a:r>
              <a:rPr lang="fr" sz="1200" b="1" i="0" u="none" strike="noStrike" kern="1200" cap="none" spc="0" normalizeH="0" noProof="0">
                <a:ln>
                  <a:noFill/>
                </a:ln>
                <a:solidFill>
                  <a:prstClr val="black"/>
                </a:solidFill>
                <a:effectLst/>
                <a:uLnTx/>
                <a:uFillTx/>
                <a:latin typeface="+mn-lt"/>
                <a:ea typeface="MS PGothic"/>
                <a:cs typeface="Calibri"/>
              </a:rPr>
              <a:t>Comprendre la marginalisation</a:t>
            </a:r>
            <a:r>
              <a:rPr lang="fr" sz="1200" b="0" i="0" u="none" strike="noStrike" kern="1200" cap="none" spc="0" normalizeH="0" noProof="0">
                <a:ln>
                  <a:noFill/>
                </a:ln>
                <a:solidFill>
                  <a:prstClr val="black"/>
                </a:solidFill>
                <a:effectLst/>
                <a:uLnTx/>
                <a:uFillTx/>
                <a:latin typeface="+mn-lt"/>
                <a:ea typeface="MS PGothic"/>
                <a:cs typeface="Calibri"/>
              </a:rPr>
              <a:t> </a:t>
            </a:r>
            <a:r>
              <a:rPr lang="fr" sz="1200" b="1" i="0" u="sng" strike="noStrike" kern="1200" cap="none" spc="0" normalizeH="0" noProof="0">
                <a:ln>
                  <a:noFill/>
                </a:ln>
                <a:solidFill>
                  <a:prstClr val="black"/>
                </a:solidFill>
                <a:effectLst/>
                <a:uLnTx/>
                <a:uFillTx/>
                <a:latin typeface="+mn-lt"/>
                <a:ea typeface="MS PGothic"/>
                <a:cs typeface="Calibri"/>
              </a:rPr>
              <a:t>accrue</a:t>
            </a:r>
            <a:r>
              <a:rPr lang="fr" sz="1200" b="0" i="0" u="none" strike="noStrike" kern="1200" cap="none" spc="0" normalizeH="0" noProof="0">
                <a:ln>
                  <a:noFill/>
                </a:ln>
                <a:solidFill>
                  <a:prstClr val="black"/>
                </a:solidFill>
                <a:effectLst/>
                <a:uLnTx/>
                <a:uFillTx/>
                <a:latin typeface="+mn-lt"/>
                <a:ea typeface="MS PGothic"/>
                <a:cs typeface="Calibri"/>
              </a:rPr>
              <a:t> revêt une importance dans le cadre de notre travail, car elle peut avoir une incidence sur la visibilité d’une personne vis-à-vis de nous, sur sa vulnérabilité et sur sa capacité d’accéder en toute dignité à un emploi, à des services de santé et à d’autres services (et également aux solutions qui sont envisagées pour elle). Souvent, les populations les plus vulnérables sont celles qui nous sont invisibles. Avoir une bonne compréhension de la marginalisation cumulée nous montre l’importance de la sensibilisation et nous indique la raison pour laquelle les personnes de diverses OSIEGCS requièrent une aide particulière qui ne correspond pas à l’aide que nous apportons aux autres populations, telles que les femmes et les filles.</a:t>
            </a:r>
            <a:endParaRPr kumimoji="0" lang="en-US" altLang="en-US" sz="1200" b="0" i="1" u="none" strike="noStrike" kern="1200" cap="none" spc="0" normalizeH="0" baseline="0" noProof="0">
              <a:ln>
                <a:noFill/>
              </a:ln>
              <a:solidFill>
                <a:prstClr val="black"/>
              </a:solidFill>
              <a:effectLst/>
              <a:uLnTx/>
              <a:uFillTx/>
              <a:latin typeface="+mn-lt"/>
              <a:ea typeface="MS PGothic"/>
              <a:cs typeface="Calibri"/>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Intéressons-nous à présent</a:t>
            </a:r>
            <a:r>
              <a:rPr lang="fr" sz="1200" b="1" i="0" u="none" strike="noStrike" kern="1200" cap="none" spc="0" normalizeH="0" noProof="0">
                <a:ln>
                  <a:noFill/>
                </a:ln>
                <a:solidFill>
                  <a:prstClr val="black"/>
                </a:solidFill>
                <a:effectLst/>
                <a:uLnTx/>
                <a:uFillTx/>
                <a:latin typeface="+mn-lt"/>
                <a:ea typeface="MS PGothic" charset="-128"/>
              </a:rPr>
              <a:t> à l’évolution des besoins</a:t>
            </a:r>
            <a:r>
              <a:rPr lang="fr" sz="1200" b="0" i="0" u="sng" strike="noStrike" kern="1200" cap="none" spc="0" normalizeH="0" noProof="0">
                <a:ln>
                  <a:noFill/>
                </a:ln>
                <a:solidFill>
                  <a:prstClr val="black"/>
                </a:solidFill>
                <a:effectLst/>
                <a:uLnTx/>
                <a:uFillTx/>
                <a:latin typeface="+mn-lt"/>
                <a:ea typeface="MS PGothic" charset="-128"/>
              </a:rPr>
              <a:t>.</a:t>
            </a:r>
            <a:r>
              <a:rPr lang="fr" sz="1200" b="0" i="0" u="none" strike="noStrike" kern="1200" cap="none" spc="0" normalizeH="0" noProof="0">
                <a:ln>
                  <a:noFill/>
                </a:ln>
                <a:solidFill>
                  <a:prstClr val="black"/>
                </a:solidFill>
                <a:effectLst/>
                <a:uLnTx/>
                <a:uFillTx/>
                <a:latin typeface="+mn-lt"/>
                <a:ea typeface="MS PGothic" charset="-128"/>
              </a:rPr>
              <a:t> Qui peut nous expliquer ce que l’on entend par « évolution des besoins »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a:ln>
                  <a:noFill/>
                </a:ln>
                <a:solidFill>
                  <a:prstClr val="black"/>
                </a:solidFill>
                <a:effectLst/>
                <a:uLnTx/>
                <a:uFillTx/>
                <a:latin typeface="+mn-lt"/>
                <a:ea typeface="MS PGothic" charset="-128"/>
              </a:rPr>
              <a:t>Prenez un instant pour laisser répondre les apprenant(e)s.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 </a:t>
            </a:r>
            <a:r>
              <a:rPr lang="fr" sz="1200" b="0" i="1" u="none" strike="noStrike" kern="1200" cap="none" spc="0" normalizeH="0" noProof="0">
                <a:ln>
                  <a:noFill/>
                </a:ln>
                <a:solidFill>
                  <a:prstClr val="black"/>
                </a:solidFill>
                <a:effectLst/>
                <a:uLnTx/>
                <a:uFillTx/>
                <a:latin typeface="+mn-lt"/>
                <a:ea typeface="MS PGothic" charset="-128"/>
              </a:rPr>
              <a:t>7 minutes pour les diapositives relatives à la question « Quelles difficultés les personnes de diverses OSIEGCS rencontrent-elles ?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a:t>
            </a:r>
            <a:r>
              <a:rPr lang="fr" sz="1200" b="0" i="1" u="none" strike="noStrike" kern="1200" cap="none" spc="0" normalizeH="0" noProof="0">
                <a:ln>
                  <a:noFill/>
                </a:ln>
                <a:solidFill>
                  <a:prstClr val="black"/>
                </a:solidFill>
                <a:effectLst/>
                <a:uLnTx/>
                <a:uFillTx/>
                <a:latin typeface="+mn-lt"/>
                <a:ea typeface="MS PGothic" charset="-128"/>
              </a:rPr>
              <a:t>Un groupe de migrant(e)s d’Amérique centrale traversant le Chiapas, au Mexique, sur leur route vers les États-Unis. L’un des migrants porte un drapeau arc-en-ciel ; d’autres ont des sacs à dos et un enfant est dans une poussette.]</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7</a:t>
            </a:fld>
            <a:endParaRPr lang="en-US" altLang="en-US" sz="120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41151131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0" name="Notes Placeholder 2"/>
          <p:cNvSpPr>
            <a:spLocks noGrp="1"/>
          </p:cNvSpPr>
          <p:nvPr>
            <p:ph type="body" idx="1"/>
          </p:nvPr>
        </p:nvSpPr>
        <p:spPr bwMode="auto">
          <a:xfrm>
            <a:off x="685799" y="4035971"/>
            <a:ext cx="5934785" cy="4963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fr" sz="1200" b="1" u="sng">
                <a:ea typeface="MS PGothic" charset="-128"/>
              </a:rPr>
              <a:t>Présentation du module 11</a:t>
            </a:r>
          </a:p>
          <a:p>
            <a:pPr rtl="0"/>
            <a:endParaRPr lang="en-US" altLang="en-US" sz="1200">
              <a:ea typeface="MS PGothic" charset="-128"/>
            </a:endParaRPr>
          </a:p>
          <a:p>
            <a:pPr rtl="0"/>
            <a:r>
              <a:rPr lang="fr" sz="1200">
                <a:ea typeface="MS PGothic" charset="-128"/>
              </a:rPr>
              <a:t>Dans ce module, vous apprendrez à utiliser l’</a:t>
            </a:r>
            <a:r>
              <a:rPr lang="fr" sz="1200" b="1">
                <a:ea typeface="MS PGothic" charset="-128"/>
              </a:rPr>
              <a:t>outil d’identification des situations de risque accru (OISRA) </a:t>
            </a:r>
            <a:r>
              <a:rPr lang="fr" sz="1200">
                <a:ea typeface="MS PGothic" charset="-128"/>
              </a:rPr>
              <a:t>du HCR et à l’appliquer à différents scénarios concernant des personnes de diverses OSIEGCS. </a:t>
            </a:r>
          </a:p>
          <a:p>
            <a:pPr rtl="0"/>
            <a:endParaRPr lang="en-US" altLang="en-US" sz="1200">
              <a:ea typeface="MS PGothic" charset="-128"/>
            </a:endParaRPr>
          </a:p>
          <a:p>
            <a:pPr rtl="0"/>
            <a:r>
              <a:rPr lang="fr" sz="1200">
                <a:ea typeface="MS PGothic" charset="-128"/>
              </a:rPr>
              <a:t>----</a:t>
            </a:r>
          </a:p>
          <a:p>
            <a:pPr rtl="0"/>
            <a:endParaRPr lang="en-US" altLang="en-US" sz="1200" b="1" i="1">
              <a:ea typeface="MS PGothic" charset="-128"/>
            </a:endParaRPr>
          </a:p>
          <a:p>
            <a:pPr rtl="0"/>
            <a:r>
              <a:rPr lang="fr" sz="1200" b="1" i="1">
                <a:ea typeface="MS PGothic" charset="-128"/>
              </a:rPr>
              <a:t>Durée totale du module : </a:t>
            </a:r>
            <a:r>
              <a:rPr lang="fr" sz="1200" b="0" i="1">
                <a:ea typeface="MS PGothic" charset="-128"/>
              </a:rPr>
              <a:t>2</a:t>
            </a:r>
            <a:r>
              <a:rPr lang="fr" sz="1200" i="1">
                <a:ea typeface="MS PGothic" charset="-128"/>
              </a:rPr>
              <a:t> heures et 5 minutes.</a:t>
            </a:r>
          </a:p>
          <a:p>
            <a:pPr rtl="0"/>
            <a:endParaRPr lang="en-US" altLang="en-US" sz="1200" i="1">
              <a:ea typeface="MS PGothic"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4A31E5A-B7FC-E945-B897-86AFF9DB5541}" type="slidenum">
              <a:rPr lang="en-US" altLang="en-US" sz="1200">
                <a:latin typeface="Calibri Regular"/>
              </a:rPr>
              <a:pPr rtl="0"/>
              <a:t>70</a:t>
            </a:fld>
            <a:endParaRPr lang="en-US" altLang="en-US" sz="1200">
              <a:latin typeface="Calibri Regular"/>
            </a:endParaRPr>
          </a:p>
        </p:txBody>
      </p:sp>
    </p:spTree>
    <p:extLst>
      <p:ext uri="{BB962C8B-B14F-4D97-AF65-F5344CB8AC3E}">
        <p14:creationId xmlns:p14="http://schemas.microsoft.com/office/powerpoint/2010/main" val="10996821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fr" sz="1200" b="1" u="sng">
                <a:ea typeface="MS PGothic" charset="-128"/>
              </a:rPr>
              <a:t>Objectifs</a:t>
            </a:r>
          </a:p>
          <a:p>
            <a:pPr rtl="0"/>
            <a:endParaRPr lang="en-US" altLang="en-US" sz="1200" b="1" u="sng">
              <a:ea typeface="MS PGothic" charset="-128"/>
            </a:endParaRPr>
          </a:p>
          <a:p>
            <a:pPr rtl="0"/>
            <a:r>
              <a:rPr lang="fr" sz="1200">
                <a:ea typeface="MS PGothic" charset="-128"/>
              </a:rPr>
              <a:t>Les </a:t>
            </a:r>
            <a:r>
              <a:rPr lang="fr" sz="1200" b="1">
                <a:ea typeface="MS PGothic" charset="-128"/>
              </a:rPr>
              <a:t>objectifs</a:t>
            </a:r>
            <a:r>
              <a:rPr lang="fr" sz="1200">
                <a:ea typeface="MS PGothic" charset="-128"/>
              </a:rPr>
              <a:t> de ce module sont les suivants :</a:t>
            </a:r>
          </a:p>
          <a:p>
            <a:pPr marL="285750" indent="-285750" rtl="0">
              <a:buFont typeface="Arial" panose="020B0604020202020204" pitchFamily="34" charset="0"/>
              <a:buChar char="•"/>
            </a:pPr>
            <a:r>
              <a:rPr lang="fr" sz="1200" i="0">
                <a:ea typeface="MS PGothic" charset="-128"/>
              </a:rPr>
              <a:t>Examiner les </a:t>
            </a:r>
            <a:r>
              <a:rPr lang="fr" sz="1200" b="1" i="0" u="none">
                <a:ea typeface="MS PGothic" charset="-128"/>
              </a:rPr>
              <a:t>difficultés</a:t>
            </a:r>
            <a:r>
              <a:rPr lang="fr" sz="1200" i="0">
                <a:ea typeface="MS PGothic" charset="-128"/>
              </a:rPr>
              <a:t> en matière de protection fréquemment rencontrées par les personnes de diverses OSIEGCS.</a:t>
            </a:r>
          </a:p>
          <a:p>
            <a:pPr marL="285750" indent="-285750" rtl="0">
              <a:buFont typeface="Arial" panose="020B0604020202020204" pitchFamily="34" charset="0"/>
              <a:buChar char="•"/>
            </a:pPr>
            <a:r>
              <a:rPr lang="fr" sz="1200" i="0">
                <a:ea typeface="MS PGothic" charset="-128"/>
              </a:rPr>
              <a:t>Découvrir comment utiliser l’</a:t>
            </a:r>
            <a:r>
              <a:rPr lang="fr" sz="1200" b="1" i="0">
                <a:ea typeface="MS PGothic" charset="-128"/>
              </a:rPr>
              <a:t>outil d’identification des situations de risque accru</a:t>
            </a:r>
            <a:r>
              <a:rPr lang="fr" sz="1200" i="0">
                <a:ea typeface="MS PGothic" charset="-128"/>
              </a:rPr>
              <a:t> (OISRA), pour les personnes de diverses OSIEGCS. </a:t>
            </a:r>
          </a:p>
          <a:p>
            <a:pPr rtl="0"/>
            <a:endParaRPr lang="en-US" altLang="en-US" sz="1200" i="1">
              <a:ea typeface="MS PGothic" charset="-128"/>
            </a:endParaRPr>
          </a:p>
          <a:p>
            <a:pPr rtl="0"/>
            <a:r>
              <a:rPr lang="fr" sz="1200" i="1">
                <a:ea typeface="MS PGothic" charset="-128"/>
              </a:rPr>
              <a:t>----</a:t>
            </a:r>
          </a:p>
          <a:p>
            <a:pPr rtl="0"/>
            <a:endParaRPr lang="en-US" altLang="en-US" sz="1200" i="1">
              <a:ea typeface="MS PGothic" charset="-128"/>
            </a:endParaRPr>
          </a:p>
          <a:p>
            <a:pPr rtl="0"/>
            <a:r>
              <a:rPr lang="fr" sz="1200" b="1" i="1">
                <a:ea typeface="MS PGothic" charset="-128"/>
              </a:rPr>
              <a:t>Durée : </a:t>
            </a:r>
            <a:r>
              <a:rPr lang="fr" sz="1200" b="0" i="1">
                <a:ea typeface="MS PGothic" charset="-128"/>
              </a:rPr>
              <a:t>1</a:t>
            </a:r>
            <a:r>
              <a:rPr lang="fr" sz="1200" i="1">
                <a:ea typeface="MS PGothic" charset="-128"/>
              </a:rPr>
              <a:t> minute.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71</a:t>
            </a:fld>
            <a:endParaRPr lang="en-US" altLang="en-US" sz="120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1174531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2"/>
            <a:ext cx="5486400"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fr" sz="1200" b="1" u="sng" dirty="0">
                <a:ea typeface="MS PGothic" charset="-128"/>
              </a:rPr>
              <a:t>Examen : Problèmes de protection courants </a:t>
            </a:r>
          </a:p>
          <a:p>
            <a:pPr rtl="0"/>
            <a:endParaRPr lang="en-US" altLang="en-US" sz="1200" dirty="0">
              <a:ea typeface="MS PGothic" charset="-128"/>
            </a:endParaRPr>
          </a:p>
          <a:p>
            <a:pPr rtl="0"/>
            <a:r>
              <a:rPr lang="fr" sz="1200" dirty="0">
                <a:ea typeface="MS PGothic" charset="-128"/>
              </a:rPr>
              <a:t>Avant de nous pencher sur l’exercice de ce module, rappelons rapidement quelles sont les difficultés </a:t>
            </a:r>
            <a:r>
              <a:rPr lang="fr" sz="1200" b="1" dirty="0">
                <a:ea typeface="MS PGothic" charset="-128"/>
              </a:rPr>
              <a:t>fréquemment</a:t>
            </a:r>
            <a:r>
              <a:rPr lang="fr" sz="1200" b="0" dirty="0">
                <a:ea typeface="MS PGothic" charset="-128"/>
              </a:rPr>
              <a:t> rencontrées en matière de protection</a:t>
            </a:r>
            <a:r>
              <a:rPr lang="fr" sz="1200" dirty="0">
                <a:ea typeface="MS PGothic" charset="-128"/>
              </a:rPr>
              <a:t> par les personnes de diverses OSIEGCS.</a:t>
            </a:r>
          </a:p>
          <a:p>
            <a:pPr rtl="0"/>
            <a:endParaRPr lang="en-US" altLang="en-US" sz="1200" dirty="0">
              <a:ea typeface="MS PGothic" charset="-128"/>
            </a:endParaRPr>
          </a:p>
          <a:p>
            <a:pPr rtl="0"/>
            <a:r>
              <a:rPr lang="fr" sz="1200" i="0" dirty="0">
                <a:ea typeface="MS PGothic" charset="-128"/>
              </a:rPr>
              <a:t>En situation de déplacement forcé et au cours de la procédure de demande d’asile, les personnes</a:t>
            </a:r>
            <a:r>
              <a:rPr lang="fr" sz="1200" kern="0" dirty="0">
                <a:solidFill>
                  <a:srgbClr val="595959"/>
                </a:solidFill>
                <a:latin typeface="+mn-lt"/>
                <a:ea typeface="Lucida Grande"/>
                <a:cs typeface="Calibri"/>
              </a:rPr>
              <a:t> de diverses OSIEGCS se heurtent à des problèmes tels que :</a:t>
            </a:r>
          </a:p>
          <a:p>
            <a:pPr marL="285750" indent="-285750" rtl="0">
              <a:buFont typeface="Arial" panose="020B0604020202020204" pitchFamily="34" charset="0"/>
              <a:buChar char="•"/>
            </a:pPr>
            <a:r>
              <a:rPr lang="fr" sz="1200" b="0" i="0" dirty="0">
                <a:ea typeface="MS PGothic" charset="-128"/>
              </a:rPr>
              <a:t>des menaces pour leur sécurité physique</a:t>
            </a:r>
          </a:p>
          <a:p>
            <a:pPr marL="285750" indent="-285750" rtl="0">
              <a:buFont typeface="Arial" panose="020B0604020202020204" pitchFamily="34" charset="0"/>
              <a:buChar char="•"/>
            </a:pPr>
            <a:r>
              <a:rPr lang="fr" sz="1200" b="0" i="0" dirty="0">
                <a:ea typeface="MS PGothic" charset="-128"/>
              </a:rPr>
              <a:t>des agressions et des formes de harcèlement de la part des populations locales, d’autres demandeurs ou demandeuses d’asile ou réfugié(e)s</a:t>
            </a:r>
          </a:p>
          <a:p>
            <a:pPr marL="285750" indent="-285750" rtl="0">
              <a:buFont typeface="Arial" panose="020B0604020202020204" pitchFamily="34" charset="0"/>
              <a:buChar char="•"/>
            </a:pPr>
            <a:r>
              <a:rPr lang="fr" sz="1200" b="0" i="0" dirty="0">
                <a:ea typeface="MS PGothic" charset="-128"/>
              </a:rPr>
              <a:t>la violence sexuelle, la détention et le</a:t>
            </a:r>
            <a:r>
              <a:rPr lang="fr" sz="1200" b="0" i="1" dirty="0">
                <a:ea typeface="MS PGothic" charset="-128"/>
              </a:rPr>
              <a:t> refoulement</a:t>
            </a:r>
            <a:endParaRPr lang="en-US" altLang="en-US" sz="1200" b="0" i="1" dirty="0">
              <a:ea typeface="MS PGothic" charset="-128"/>
            </a:endParaRPr>
          </a:p>
          <a:p>
            <a:pPr marL="285750" indent="-285750" rtl="0">
              <a:buFont typeface="Arial" panose="020B0604020202020204" pitchFamily="34" charset="0"/>
              <a:buChar char="•"/>
            </a:pPr>
            <a:r>
              <a:rPr lang="fr-FR" sz="1200" b="0" i="0" dirty="0">
                <a:ea typeface="MS PGothic" charset="-128"/>
              </a:rPr>
              <a:t>d</a:t>
            </a:r>
            <a:r>
              <a:rPr lang="fr" sz="1200" b="0" i="0" dirty="0">
                <a:ea typeface="MS PGothic" charset="-128"/>
              </a:rPr>
              <a:t>es condamnations pénales</a:t>
            </a:r>
          </a:p>
          <a:p>
            <a:pPr marL="285750" indent="-285750" rtl="0">
              <a:buFont typeface="Arial" panose="020B0604020202020204" pitchFamily="34" charset="0"/>
              <a:buChar char="•"/>
            </a:pPr>
            <a:r>
              <a:rPr lang="fr" sz="1200" b="0" i="0" dirty="0">
                <a:ea typeface="MS PGothic" charset="-128"/>
              </a:rPr>
              <a:t>une absence de soutien de la part des forces de police ou de sécurité</a:t>
            </a:r>
          </a:p>
          <a:p>
            <a:pPr rtl="0"/>
            <a:endParaRPr lang="en-US" altLang="en-US" sz="1200" dirty="0">
              <a:ea typeface="MS PGothic" charset="-128"/>
            </a:endParaRPr>
          </a:p>
          <a:p>
            <a:pPr rtl="0"/>
            <a:r>
              <a:rPr lang="fr" sz="1200" dirty="0">
                <a:ea typeface="MS PGothic" charset="-128"/>
              </a:rPr>
              <a:t>----</a:t>
            </a:r>
          </a:p>
          <a:p>
            <a:pPr rtl="0"/>
            <a:endParaRPr lang="en-US" altLang="en-US" sz="1200" dirty="0">
              <a:ea typeface="MS PGothic" charset="-128"/>
            </a:endParaRPr>
          </a:p>
          <a:p>
            <a:pPr rtl="0"/>
            <a:r>
              <a:rPr lang="fr" sz="1200" b="1" i="1" dirty="0">
                <a:ea typeface="MS PGothic" charset="-128"/>
              </a:rPr>
              <a:t>Durée : </a:t>
            </a:r>
            <a:r>
              <a:rPr lang="fr" sz="1200" b="0" i="1" dirty="0">
                <a:ea typeface="MS PGothic" charset="-128"/>
              </a:rPr>
              <a:t>2</a:t>
            </a:r>
            <a:r>
              <a:rPr lang="fr" sz="1200" i="1" dirty="0">
                <a:ea typeface="MS PGothic" charset="-128"/>
              </a:rPr>
              <a:t> minutes. </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rtl="0"/>
              <a:t>72</a:t>
            </a:fld>
            <a:endParaRPr lang="en-US" altLang="en-US" sz="1200">
              <a:latin typeface="Calibri Regular"/>
            </a:endParaRPr>
          </a:p>
        </p:txBody>
      </p:sp>
    </p:spTree>
    <p:extLst>
      <p:ext uri="{BB962C8B-B14F-4D97-AF65-F5344CB8AC3E}">
        <p14:creationId xmlns:p14="http://schemas.microsoft.com/office/powerpoint/2010/main" val="8605755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1"/>
            <a:ext cx="5486400" cy="48994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sng">
                <a:ea typeface="MS PGothic" charset="-128"/>
              </a:rPr>
              <a:t>Examen : Problèmes de protection courants (suite)</a:t>
            </a:r>
          </a:p>
          <a:p>
            <a:pPr rtl="0"/>
            <a:endParaRPr lang="en-US" altLang="en-US" sz="1200" i="1">
              <a:ea typeface="MS PGothic" charset="-128"/>
            </a:endParaRPr>
          </a:p>
          <a:p>
            <a:pPr rtl="0"/>
            <a:r>
              <a:rPr lang="fr" sz="1200" i="0">
                <a:ea typeface="MS PGothic" charset="-128"/>
              </a:rPr>
              <a:t>Parmi les éléments aggravants figurent :</a:t>
            </a:r>
          </a:p>
          <a:p>
            <a:pPr marL="285750" indent="-285750" rtl="0">
              <a:buFont typeface="Arial" panose="020B0604020202020204" pitchFamily="34" charset="0"/>
              <a:buChar char="•"/>
            </a:pPr>
            <a:endParaRPr lang="en-US" altLang="en-US" sz="600" i="0">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i="0">
                <a:ea typeface="MS PGothic" charset="-128"/>
              </a:rPr>
              <a:t>Un manque de </a:t>
            </a:r>
            <a:r>
              <a:rPr lang="fr" sz="1200" b="1" i="0" u="none">
                <a:ea typeface="MS PGothic" charset="-128"/>
              </a:rPr>
              <a:t>soutien</a:t>
            </a:r>
            <a:r>
              <a:rPr lang="fr" sz="1200" b="0" i="0">
                <a:ea typeface="MS PGothic" charset="-128"/>
              </a:rPr>
              <a:t> </a:t>
            </a:r>
            <a:r>
              <a:rPr lang="fr" sz="1200" b="1" i="0">
                <a:ea typeface="MS PGothic" charset="-128"/>
              </a:rPr>
              <a:t>de la part des membres de la famille et de la communauté</a:t>
            </a:r>
            <a:r>
              <a:rPr lang="fr" sz="1200" i="0">
                <a:ea typeface="MS PGothic" charset="-128"/>
              </a:rPr>
              <a:t>. C’est ce que l’on appelle parfois la </a:t>
            </a:r>
            <a:r>
              <a:rPr lang="fr" sz="1200" b="1" i="0">
                <a:ea typeface="MS PGothic" charset="-128"/>
              </a:rPr>
              <a:t>double </a:t>
            </a:r>
            <a:r>
              <a:rPr lang="fr" sz="1200" i="0">
                <a:ea typeface="MS PGothic" charset="-128"/>
              </a:rPr>
              <a:t>marginalisation : ces personnes peuvent pâtir d’une marginalisation reposant aussi bien sur le fait qu’elles sont migrantes, réfugiées ou demandeuses d’asile, que sur le fait que leurs OSIEGCS sont diverses.</a:t>
            </a:r>
          </a:p>
          <a:p>
            <a:pPr marL="285750" indent="-285750" rtl="0">
              <a:buFont typeface="Arial" panose="020B0604020202020204" pitchFamily="34" charset="0"/>
              <a:buChar char="•"/>
            </a:pPr>
            <a:r>
              <a:rPr lang="fr" sz="1200" i="0">
                <a:ea typeface="MS PGothic" charset="-128"/>
              </a:rPr>
              <a:t>Des difficultés d’</a:t>
            </a:r>
            <a:r>
              <a:rPr lang="fr" sz="1200" b="1" i="0">
                <a:ea typeface="MS PGothic" charset="-128"/>
              </a:rPr>
              <a:t>accès</a:t>
            </a:r>
            <a:r>
              <a:rPr lang="fr" sz="1200" i="0">
                <a:ea typeface="MS PGothic" charset="-128"/>
              </a:rPr>
              <a:t> au logement, à l’emploi, à l’éducation et aux services sociaux, de santé et de prise en charge psychologique.</a:t>
            </a:r>
          </a:p>
          <a:p>
            <a:pPr marL="285750" indent="-285750" rtl="0">
              <a:buFont typeface="Arial" panose="020B0604020202020204" pitchFamily="34" charset="0"/>
              <a:buChar char="•"/>
            </a:pPr>
            <a:r>
              <a:rPr lang="fr" sz="1200" i="0">
                <a:ea typeface="MS PGothic" charset="-128"/>
              </a:rPr>
              <a:t>L’éviction du </a:t>
            </a:r>
            <a:r>
              <a:rPr lang="fr" sz="1200" b="1" i="0">
                <a:ea typeface="MS PGothic" charset="-128"/>
              </a:rPr>
              <a:t>logement</a:t>
            </a:r>
            <a:r>
              <a:rPr lang="fr" sz="1200" i="0">
                <a:ea typeface="MS PGothic" charset="-128"/>
              </a:rPr>
              <a:t> et le licenciement </a:t>
            </a:r>
            <a:r>
              <a:rPr lang="fr" sz="1200" b="1" i="0">
                <a:ea typeface="MS PGothic" charset="-128"/>
              </a:rPr>
              <a:t>professionnel</a:t>
            </a:r>
            <a:r>
              <a:rPr lang="fr" sz="1200" i="0">
                <a:ea typeface="MS PGothic" charset="-128"/>
              </a:rPr>
              <a:t> – les personnes peuvent être contraintes d’avoir recours à la prostitution comme moyen de survie.</a:t>
            </a:r>
          </a:p>
          <a:p>
            <a:pPr marL="285750" indent="-285750" rtl="0">
              <a:buFont typeface="Arial" panose="020B0604020202020204" pitchFamily="34" charset="0"/>
              <a:buChar char="•"/>
            </a:pPr>
            <a:r>
              <a:rPr lang="fr" sz="1200" i="0">
                <a:ea typeface="MS PGothic" charset="-128"/>
              </a:rPr>
              <a:t>Des comportements et des </a:t>
            </a:r>
            <a:r>
              <a:rPr lang="fr" sz="1200" b="1" i="0">
                <a:ea typeface="MS PGothic" charset="-128"/>
              </a:rPr>
              <a:t>préjugés</a:t>
            </a:r>
            <a:r>
              <a:rPr lang="fr" sz="1200" i="0">
                <a:ea typeface="MS PGothic" charset="-128"/>
              </a:rPr>
              <a:t> négatifs de la part du personnel des organisations prestataires de services.</a:t>
            </a:r>
          </a:p>
          <a:p>
            <a:pPr marL="0" indent="0" rtl="0">
              <a:buFont typeface="Arial" panose="020B0604020202020204" pitchFamily="34" charset="0"/>
              <a:buNone/>
            </a:pPr>
            <a:endParaRPr lang="fr" sz="1200" i="0">
              <a:ea typeface="MS PGothic" charset="-128"/>
            </a:endParaRPr>
          </a:p>
          <a:p>
            <a:pPr marL="0" indent="0" rtl="0">
              <a:buFont typeface="Arial" panose="020B0604020202020204" pitchFamily="34" charset="0"/>
              <a:buNone/>
            </a:pPr>
            <a:r>
              <a:rPr lang="fr" sz="1200" i="0">
                <a:ea typeface="MS PGothic" charset="-128"/>
              </a:rPr>
              <a:t>Parmi les éléments aggravants figurent également :</a:t>
            </a:r>
          </a:p>
          <a:p>
            <a:pPr marL="0" indent="0" rtl="0">
              <a:buFont typeface="Arial" panose="020B0604020202020204" pitchFamily="34" charset="0"/>
              <a:buNone/>
            </a:pPr>
            <a:endParaRPr lang="fr" sz="1200" i="0">
              <a:ea typeface="MS PGothic" charset="-128"/>
            </a:endParaRPr>
          </a:p>
          <a:p>
            <a:pPr marL="285750" indent="-285750" rtl="0">
              <a:buFont typeface="Arial" panose="020B0604020202020204" pitchFamily="34" charset="0"/>
              <a:buChar char="•"/>
            </a:pPr>
            <a:r>
              <a:rPr lang="fr" sz="1200" i="0">
                <a:ea typeface="MS PGothic" charset="-128"/>
              </a:rPr>
              <a:t>La lenteur du processus de demande d’</a:t>
            </a:r>
            <a:r>
              <a:rPr lang="fr" sz="1200" b="1" i="0">
                <a:ea typeface="MS PGothic" charset="-128"/>
              </a:rPr>
              <a:t>asile</a:t>
            </a:r>
            <a:r>
              <a:rPr lang="fr" sz="1200" i="0">
                <a:ea typeface="MS PGothic" charset="-128"/>
              </a:rPr>
              <a:t>.</a:t>
            </a:r>
          </a:p>
          <a:p>
            <a:pPr marL="285750" indent="-285750" rtl="0">
              <a:buFont typeface="Arial" panose="020B0604020202020204" pitchFamily="34" charset="0"/>
              <a:buChar char="•"/>
            </a:pPr>
            <a:r>
              <a:rPr lang="fr" sz="1200" i="0">
                <a:ea typeface="MS PGothic" charset="-128"/>
              </a:rPr>
              <a:t>La lenteur du processus de </a:t>
            </a:r>
            <a:r>
              <a:rPr lang="fr" sz="1200" b="1" i="0">
                <a:ea typeface="MS PGothic" charset="-128"/>
              </a:rPr>
              <a:t>réinstallation</a:t>
            </a:r>
            <a:r>
              <a:rPr lang="fr" sz="1200" i="0">
                <a:ea typeface="MS PGothic" charset="-128"/>
              </a:rPr>
              <a:t>, lorsqu’elle est envisageable.</a:t>
            </a:r>
          </a:p>
          <a:p>
            <a:pPr marL="285750" indent="-285750" rtl="0">
              <a:buFont typeface="Arial" panose="020B0604020202020204" pitchFamily="34" charset="0"/>
              <a:buChar char="•"/>
            </a:pPr>
            <a:r>
              <a:rPr lang="fr" sz="1200" i="0">
                <a:ea typeface="MS PGothic" charset="-128"/>
              </a:rPr>
              <a:t>Une mauvaise </a:t>
            </a:r>
            <a:r>
              <a:rPr lang="fr" sz="1200" b="1" i="0">
                <a:ea typeface="MS PGothic" charset="-128"/>
              </a:rPr>
              <a:t>solution de réinstallation</a:t>
            </a:r>
            <a:r>
              <a:rPr lang="fr" sz="1200" i="0">
                <a:ea typeface="MS PGothic" charset="-128"/>
              </a:rPr>
              <a:t>, qui prolonge le cycle de marginalisation et de victimation, ou une </a:t>
            </a:r>
            <a:r>
              <a:rPr lang="fr" sz="1200" b="1" i="0">
                <a:ea typeface="MS PGothic" charset="-128"/>
              </a:rPr>
              <a:t>destination</a:t>
            </a:r>
            <a:r>
              <a:rPr lang="fr" sz="1200" i="0">
                <a:ea typeface="MS PGothic" charset="-128"/>
              </a:rPr>
              <a:t> de réinstallation qui n’offre pas les soins médicaux appropriés.</a:t>
            </a:r>
          </a:p>
          <a:p>
            <a:pPr rtl="0"/>
            <a:endParaRPr lang="en-US" altLang="en-US" sz="200" i="1">
              <a:ea typeface="MS PGothic" charset="-128"/>
            </a:endParaRPr>
          </a:p>
          <a:p>
            <a:pPr rtl="0"/>
            <a:r>
              <a:rPr lang="fr" sz="1200" i="1">
                <a:ea typeface="MS PGothic" charset="-128"/>
              </a:rPr>
              <a:t>----</a:t>
            </a:r>
          </a:p>
          <a:p>
            <a:pPr rtl="0"/>
            <a:endParaRPr lang="en-US" altLang="en-US" sz="100">
              <a:ea typeface="MS PGothic" charset="-128"/>
            </a:endParaRPr>
          </a:p>
          <a:p>
            <a:pPr rtl="0"/>
            <a:r>
              <a:rPr lang="fr" sz="1200" b="1" i="1">
                <a:ea typeface="MS PGothic" charset="-128"/>
              </a:rPr>
              <a:t>Durée : </a:t>
            </a:r>
            <a:r>
              <a:rPr lang="fr" sz="1200" b="0" i="1">
                <a:ea typeface="MS PGothic" charset="-128"/>
              </a:rPr>
              <a:t>3</a:t>
            </a:r>
            <a:r>
              <a:rPr lang="fr" sz="1200" i="1">
                <a:ea typeface="MS PGothic" charset="-128"/>
              </a:rPr>
              <a:t> minutes.</a:t>
            </a:r>
          </a:p>
          <a:p>
            <a:pPr rtl="0"/>
            <a:endParaRPr lang="en-US" altLang="en-US" sz="1200" i="0">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rtl="0"/>
              <a:t>73</a:t>
            </a:fld>
            <a:endParaRPr lang="en-US" altLang="en-US" sz="1200">
              <a:latin typeface="Calibri Regular"/>
            </a:endParaRPr>
          </a:p>
        </p:txBody>
      </p:sp>
    </p:spTree>
    <p:extLst>
      <p:ext uri="{BB962C8B-B14F-4D97-AF65-F5344CB8AC3E}">
        <p14:creationId xmlns:p14="http://schemas.microsoft.com/office/powerpoint/2010/main" val="29307564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sng" dirty="0">
                <a:ea typeface="MS PGothic" charset="-128"/>
              </a:rPr>
              <a:t>Exercice : Évaluation d’une étude de cas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sng" dirty="0">
              <a:ea typeface="MS PGothic" charset="-128"/>
            </a:endParaRPr>
          </a:p>
          <a:p>
            <a:pPr lvl="0" rtl="0"/>
            <a:r>
              <a:rPr lang="fr" sz="1200" kern="1200" dirty="0">
                <a:solidFill>
                  <a:schemeClr val="tx1"/>
                </a:solidFill>
                <a:effectLst/>
                <a:latin typeface="+mn-lt"/>
                <a:ea typeface="MS PGothic" pitchFamily="34" charset="-128"/>
                <a:cs typeface="MS PGothic" charset="0"/>
              </a:rPr>
              <a:t>Nous allons désormais faire un </a:t>
            </a:r>
            <a:r>
              <a:rPr lang="fr" sz="1200" b="1" kern="1200" dirty="0">
                <a:solidFill>
                  <a:schemeClr val="tx1"/>
                </a:solidFill>
                <a:effectLst/>
                <a:latin typeface="+mn-lt"/>
                <a:ea typeface="MS PGothic" pitchFamily="34" charset="-128"/>
                <a:cs typeface="MS PGothic" charset="0"/>
              </a:rPr>
              <a:t>exercice</a:t>
            </a:r>
            <a:r>
              <a:rPr lang="fr" sz="1200" kern="1200" dirty="0">
                <a:solidFill>
                  <a:schemeClr val="tx1"/>
                </a:solidFill>
                <a:effectLst/>
                <a:latin typeface="+mn-lt"/>
                <a:ea typeface="MS PGothic" pitchFamily="34" charset="-128"/>
                <a:cs typeface="MS PGothic" charset="0"/>
              </a:rPr>
              <a:t> qui nous permettra d’apprendre à évaluer les besoins en matière de protection. Cet exercice sera également l’occasion d’utiliser l’</a:t>
            </a:r>
            <a:r>
              <a:rPr lang="fr" sz="1200" b="0" kern="1200" dirty="0">
                <a:solidFill>
                  <a:schemeClr val="tx1"/>
                </a:solidFill>
                <a:effectLst/>
                <a:latin typeface="+mn-lt"/>
                <a:ea typeface="MS PGothic" pitchFamily="34" charset="-128"/>
                <a:cs typeface="MS PGothic" charset="0"/>
              </a:rPr>
              <a:t>outil d’identification des situations de risque accru </a:t>
            </a:r>
            <a:r>
              <a:rPr lang="fr" sz="1200" kern="1200" dirty="0">
                <a:solidFill>
                  <a:schemeClr val="tx1"/>
                </a:solidFill>
                <a:effectLst/>
                <a:latin typeface="+mn-lt"/>
                <a:ea typeface="MS PGothic" pitchFamily="34" charset="-128"/>
                <a:cs typeface="MS PGothic" charset="0"/>
              </a:rPr>
              <a:t>pour une personne ayant une OSIEGCS diverse.</a:t>
            </a:r>
          </a:p>
          <a:p>
            <a:pPr lvl="0" rtl="0"/>
            <a:endParaRPr lang="en-US" sz="1200" kern="1200" dirty="0">
              <a:solidFill>
                <a:schemeClr val="tx1"/>
              </a:solidFill>
              <a:effectLst/>
              <a:latin typeface="+mn-lt"/>
              <a:ea typeface="MS PGothic" pitchFamily="34" charset="-128"/>
              <a:cs typeface="MS PGothic" charset="0"/>
            </a:endParaRPr>
          </a:p>
          <a:p>
            <a:pPr lvl="0" rtl="0"/>
            <a:r>
              <a:rPr lang="fr" sz="1200" kern="1200" dirty="0">
                <a:solidFill>
                  <a:schemeClr val="tx1"/>
                </a:solidFill>
                <a:effectLst/>
                <a:latin typeface="+mn-lt"/>
                <a:ea typeface="MS PGothic" pitchFamily="34" charset="-128"/>
                <a:cs typeface="MS PGothic" charset="0"/>
              </a:rPr>
              <a:t>Je vous ai distribué l’</a:t>
            </a:r>
            <a:r>
              <a:rPr lang="fr" sz="1200" b="1" kern="1200" dirty="0">
                <a:solidFill>
                  <a:schemeClr val="tx1"/>
                </a:solidFill>
                <a:effectLst/>
                <a:latin typeface="+mn-lt"/>
                <a:ea typeface="MS PGothic" pitchFamily="34" charset="-128"/>
                <a:cs typeface="MS PGothic" charset="0"/>
              </a:rPr>
              <a:t>OISRA</a:t>
            </a:r>
            <a:r>
              <a:rPr lang="fr" sz="1200" kern="1200" dirty="0">
                <a:solidFill>
                  <a:schemeClr val="tx1"/>
                </a:solidFill>
                <a:effectLst/>
                <a:latin typeface="+mn-lt"/>
                <a:ea typeface="MS PGothic" pitchFamily="34" charset="-128"/>
                <a:cs typeface="MS PGothic" charset="0"/>
              </a:rPr>
              <a:t> ainsi que son </a:t>
            </a:r>
            <a:r>
              <a:rPr lang="fr" sz="1200" b="1" kern="1200" dirty="0">
                <a:solidFill>
                  <a:schemeClr val="tx1"/>
                </a:solidFill>
                <a:effectLst/>
                <a:latin typeface="+mn-lt"/>
                <a:ea typeface="MS PGothic" pitchFamily="34" charset="-128"/>
                <a:cs typeface="MS PGothic" charset="0"/>
              </a:rPr>
              <a:t>guide d’utilisation</a:t>
            </a:r>
            <a:r>
              <a:rPr lang="fr" sz="1200" kern="1200" dirty="0">
                <a:solidFill>
                  <a:schemeClr val="tx1"/>
                </a:solidFill>
                <a:effectLst/>
                <a:latin typeface="+mn-lt"/>
                <a:ea typeface="MS PGothic" pitchFamily="34" charset="-128"/>
                <a:cs typeface="MS PGothic" charset="0"/>
              </a:rPr>
              <a:t>. Veuillez d’abord lire avec attention l’OISRA et son guide d’utilisation. Vous avez 30 minutes pour cette tâche.</a:t>
            </a:r>
          </a:p>
          <a:p>
            <a:pPr lvl="0" rtl="0"/>
            <a:endParaRPr lang="en-US" sz="1200" kern="1200" dirty="0">
              <a:solidFill>
                <a:schemeClr val="tx1"/>
              </a:solidFill>
              <a:effectLst/>
              <a:latin typeface="+mn-lt"/>
              <a:ea typeface="MS PGothic" pitchFamily="34" charset="-128"/>
              <a:cs typeface="MS PGothic" charset="0"/>
            </a:endParaRPr>
          </a:p>
          <a:p>
            <a:pPr lvl="0" rtl="0"/>
            <a:r>
              <a:rPr lang="fr" sz="1200" i="1" kern="1200" dirty="0">
                <a:solidFill>
                  <a:schemeClr val="tx1"/>
                </a:solidFill>
                <a:effectLst/>
                <a:latin typeface="+mn-lt"/>
                <a:ea typeface="MS PGothic" pitchFamily="34" charset="-128"/>
                <a:cs typeface="MS PGothic" charset="0"/>
              </a:rPr>
              <a:t>Lorsque les 30 minutes se sont écoulées </a:t>
            </a:r>
            <a:r>
              <a:rPr lang="fr" sz="1200" kern="1200" dirty="0">
                <a:solidFill>
                  <a:schemeClr val="tx1"/>
                </a:solidFill>
                <a:effectLst/>
                <a:latin typeface="+mn-lt"/>
                <a:ea typeface="MS PGothic" pitchFamily="34" charset="-128"/>
                <a:cs typeface="MS PGothic" charset="0"/>
              </a:rPr>
              <a:t>:</a:t>
            </a:r>
          </a:p>
          <a:p>
            <a:pPr lvl="0" rtl="0"/>
            <a:endParaRPr lang="en-US" sz="1200" kern="1200" dirty="0">
              <a:solidFill>
                <a:schemeClr val="tx1"/>
              </a:solidFill>
              <a:effectLst/>
              <a:latin typeface="+mn-lt"/>
              <a:ea typeface="MS PGothic" pitchFamily="34" charset="-128"/>
              <a:cs typeface="MS PGothic" charset="0"/>
            </a:endParaRPr>
          </a:p>
          <a:p>
            <a:pPr lvl="0" rtl="0"/>
            <a:r>
              <a:rPr lang="fr" sz="1200" kern="1200" dirty="0">
                <a:solidFill>
                  <a:schemeClr val="tx1"/>
                </a:solidFill>
                <a:effectLst/>
                <a:latin typeface="+mn-lt"/>
                <a:ea typeface="MS PGothic" pitchFamily="34" charset="-128"/>
                <a:cs typeface="MS PGothic" charset="0"/>
              </a:rPr>
              <a:t>Veuillez à présent ouvrir votre </a:t>
            </a:r>
            <a:r>
              <a:rPr lang="fr" sz="1200" b="1" kern="1200" dirty="0">
                <a:solidFill>
                  <a:schemeClr val="tx1"/>
                </a:solidFill>
                <a:effectLst/>
                <a:latin typeface="+mn-lt"/>
                <a:ea typeface="MS PGothic" pitchFamily="34" charset="-128"/>
                <a:cs typeface="MS PGothic" charset="0"/>
              </a:rPr>
              <a:t>manuel</a:t>
            </a:r>
            <a:r>
              <a:rPr lang="fr" sz="1200" kern="1200" dirty="0">
                <a:solidFill>
                  <a:schemeClr val="tx1"/>
                </a:solidFill>
                <a:effectLst/>
                <a:latin typeface="+mn-lt"/>
                <a:ea typeface="MS PGothic" pitchFamily="34" charset="-128"/>
                <a:cs typeface="MS PGothic" charset="0"/>
              </a:rPr>
              <a:t> à la page de l’exercice.</a:t>
            </a:r>
            <a:r>
              <a:rPr lang="fr" sz="1200" b="0" kern="1200" dirty="0">
                <a:solidFill>
                  <a:schemeClr val="tx1"/>
                </a:solidFill>
                <a:effectLst/>
                <a:latin typeface="+mn-lt"/>
                <a:ea typeface="MS PGothic" pitchFamily="34" charset="-128"/>
                <a:cs typeface="MS PGothic" charset="0"/>
              </a:rPr>
              <a:t> Nous commencerons par examiner l’étude de cas d’Amal. Veuillez lire l’étude de cas, puis remplir la page d’exercice. Il vous sera indiqué lorsque vous devrez utiliser l’OISRA. Vous avez 20 minutes pour travailler sur cette étude de cas.</a:t>
            </a:r>
          </a:p>
          <a:p>
            <a:pPr lvl="0" rtl="0"/>
            <a:endParaRPr lang="en-US" sz="1200" kern="1200" dirty="0">
              <a:solidFill>
                <a:schemeClr val="tx1"/>
              </a:solidFill>
              <a:effectLst/>
              <a:latin typeface="+mn-lt"/>
              <a:ea typeface="MS PGothic" pitchFamily="34" charset="-128"/>
              <a:cs typeface="MS PGothic" charset="0"/>
            </a:endParaRPr>
          </a:p>
          <a:p>
            <a:pPr lvl="0" rtl="0"/>
            <a:r>
              <a:rPr lang="fr" sz="1200" i="1" kern="1200" dirty="0">
                <a:solidFill>
                  <a:schemeClr val="tx1"/>
                </a:solidFill>
                <a:effectLst/>
                <a:latin typeface="+mn-lt"/>
                <a:ea typeface="MS PGothic" pitchFamily="34" charset="-128"/>
                <a:cs typeface="MS PGothic" charset="0"/>
              </a:rPr>
              <a:t>Lorsque les 20 minutes se sont écoulées </a:t>
            </a:r>
            <a:r>
              <a:rPr lang="fr" sz="1200" kern="1200" dirty="0">
                <a:solidFill>
                  <a:schemeClr val="tx1"/>
                </a:solidFill>
                <a:effectLst/>
                <a:latin typeface="+mn-lt"/>
                <a:ea typeface="MS PGothic" pitchFamily="34" charset="-128"/>
                <a:cs typeface="MS PGothic" charset="0"/>
              </a:rPr>
              <a:t>:</a:t>
            </a:r>
          </a:p>
          <a:p>
            <a:pPr lvl="0" rtl="0"/>
            <a:endParaRPr lang="en-US" sz="1200" kern="1200" dirty="0">
              <a:solidFill>
                <a:schemeClr val="tx1"/>
              </a:solidFill>
              <a:effectLst/>
              <a:latin typeface="+mn-lt"/>
              <a:ea typeface="MS PGothic" pitchFamily="34" charset="-128"/>
              <a:cs typeface="MS PGothic" charset="0"/>
            </a:endParaRPr>
          </a:p>
          <a:p>
            <a:pPr lvl="0" rtl="0"/>
            <a:r>
              <a:rPr lang="fr" sz="1200" kern="1200" dirty="0">
                <a:solidFill>
                  <a:schemeClr val="tx1"/>
                </a:solidFill>
                <a:effectLst/>
                <a:latin typeface="+mn-lt"/>
                <a:ea typeface="MS PGothic" pitchFamily="34" charset="-128"/>
                <a:cs typeface="MS PGothic" charset="0"/>
              </a:rPr>
              <a:t>Intéressons-nous maintenant </a:t>
            </a:r>
            <a:r>
              <a:rPr lang="fr" sz="1200" b="1" kern="1200" dirty="0">
                <a:solidFill>
                  <a:schemeClr val="tx1"/>
                </a:solidFill>
                <a:effectLst/>
                <a:latin typeface="+mn-lt"/>
                <a:ea typeface="MS PGothic" pitchFamily="34" charset="-128"/>
                <a:cs typeface="MS PGothic" charset="0"/>
              </a:rPr>
              <a:t>au cas </a:t>
            </a:r>
            <a:r>
              <a:rPr lang="fr" sz="1200" kern="1200" dirty="0">
                <a:solidFill>
                  <a:schemeClr val="tx1"/>
                </a:solidFill>
                <a:effectLst/>
                <a:latin typeface="+mn-lt"/>
                <a:ea typeface="MS PGothic" pitchFamily="34" charset="-128"/>
                <a:cs typeface="MS PGothic" charset="0"/>
              </a:rPr>
              <a:t>d’Amal. Passons en revue les questions de l’</a:t>
            </a:r>
            <a:r>
              <a:rPr lang="fr" sz="1200" b="0" kern="1200" dirty="0">
                <a:solidFill>
                  <a:schemeClr val="tx1"/>
                </a:solidFill>
                <a:effectLst/>
                <a:latin typeface="+mn-lt"/>
                <a:ea typeface="MS PGothic" pitchFamily="34" charset="-128"/>
                <a:cs typeface="MS PGothic" charset="0"/>
              </a:rPr>
              <a:t>exercice les unes après les autres. Qu’avez-vous répondu à la question 1 ? (</a:t>
            </a:r>
            <a:r>
              <a:rPr lang="fr" sz="1200" b="0" i="1" kern="1200" dirty="0">
                <a:solidFill>
                  <a:schemeClr val="tx1"/>
                </a:solidFill>
                <a:effectLst/>
                <a:latin typeface="+mn-lt"/>
                <a:ea typeface="MS PGothic" pitchFamily="34" charset="-128"/>
                <a:cs typeface="MS PGothic" charset="0"/>
              </a:rPr>
              <a:t>Discutez de chaque question à tour de rôle avec le groupe.) </a:t>
            </a:r>
            <a:r>
              <a:rPr lang="fr" sz="1200" b="0" kern="1200" dirty="0">
                <a:solidFill>
                  <a:schemeClr val="tx1"/>
                </a:solidFill>
                <a:effectLst/>
                <a:latin typeface="+mn-lt"/>
                <a:ea typeface="MS PGothic" pitchFamily="34" charset="-128"/>
                <a:cs typeface="MS PGothic" charset="0"/>
              </a:rPr>
              <a:t>Dans l’ensemble, que pensez-vous du niveau de risque auquel s’expose Amal ?</a:t>
            </a:r>
          </a:p>
          <a:p>
            <a:pPr lvl="0" rtl="0"/>
            <a:endParaRPr lang="en-US" sz="1200" kern="1200" dirty="0">
              <a:solidFill>
                <a:schemeClr val="tx1"/>
              </a:solidFill>
              <a:effectLst/>
              <a:latin typeface="+mn-lt"/>
              <a:ea typeface="MS PGothic" pitchFamily="34" charset="-128"/>
              <a:cs typeface="MS PGothic" charset="0"/>
            </a:endParaRPr>
          </a:p>
          <a:p>
            <a:pPr lvl="0" rtl="0"/>
            <a:r>
              <a:rPr lang="fr" sz="1200" i="1" kern="1200" dirty="0">
                <a:solidFill>
                  <a:schemeClr val="tx1"/>
                </a:solidFill>
                <a:effectLst/>
                <a:latin typeface="+mn-lt"/>
                <a:ea typeface="MS PGothic" pitchFamily="34" charset="-128"/>
                <a:cs typeface="MS PGothic" charset="0"/>
              </a:rPr>
              <a:t>Lorsque les 20 minutes se sont écoulées </a:t>
            </a:r>
            <a:r>
              <a:rPr lang="fr" sz="1200" kern="1200" dirty="0">
                <a:solidFill>
                  <a:schemeClr val="tx1"/>
                </a:solidFill>
                <a:effectLst/>
                <a:latin typeface="+mn-lt"/>
                <a:ea typeface="MS PGothic" pitchFamily="34" charset="-128"/>
                <a:cs typeface="MS PGothic" charset="0"/>
              </a:rPr>
              <a:t>:</a:t>
            </a:r>
          </a:p>
          <a:p>
            <a:pPr lvl="0" rtl="0"/>
            <a:endParaRPr lang="en-US" sz="1200" kern="1200" dirty="0">
              <a:solidFill>
                <a:schemeClr val="tx1"/>
              </a:solidFill>
              <a:effectLst/>
              <a:latin typeface="+mn-lt"/>
              <a:ea typeface="MS PGothic" pitchFamily="34" charset="-128"/>
              <a:cs typeface="MS PGothic" charset="0"/>
            </a:endParaRPr>
          </a:p>
          <a:p>
            <a:pPr lvl="0" rtl="0"/>
            <a:r>
              <a:rPr lang="fr" sz="1200" b="1" u="none" kern="1200" dirty="0">
                <a:solidFill>
                  <a:schemeClr val="tx1"/>
                </a:solidFill>
                <a:effectLst/>
                <a:latin typeface="+mn-lt"/>
                <a:ea typeface="MS PGothic" pitchFamily="34" charset="-128"/>
                <a:cs typeface="MS PGothic" charset="0"/>
              </a:rPr>
              <a:t>Intéressons-nous</a:t>
            </a:r>
            <a:r>
              <a:rPr lang="fr" sz="1200" kern="1200" dirty="0">
                <a:solidFill>
                  <a:schemeClr val="tx1"/>
                </a:solidFill>
                <a:effectLst/>
                <a:latin typeface="+mn-lt"/>
                <a:ea typeface="MS PGothic" pitchFamily="34" charset="-128"/>
                <a:cs typeface="MS PGothic" charset="0"/>
              </a:rPr>
              <a:t> maintenant à l’étude de cas de</a:t>
            </a:r>
            <a:r>
              <a:rPr lang="fr" sz="1200" b="1" kern="1200" dirty="0">
                <a:solidFill>
                  <a:schemeClr val="tx1"/>
                </a:solidFill>
                <a:effectLst/>
                <a:latin typeface="+mn-lt"/>
                <a:ea typeface="MS PGothic" pitchFamily="34" charset="-128"/>
                <a:cs typeface="MS PGothic" charset="0"/>
              </a:rPr>
              <a:t> </a:t>
            </a:r>
            <a:r>
              <a:rPr lang="fr" sz="1200" b="0" u="none" kern="1200" dirty="0" err="1">
                <a:solidFill>
                  <a:schemeClr val="tx1"/>
                </a:solidFill>
                <a:effectLst/>
                <a:latin typeface="+mn-lt"/>
                <a:ea typeface="MS PGothic" pitchFamily="34" charset="-128"/>
                <a:cs typeface="MS PGothic" charset="0"/>
              </a:rPr>
              <a:t>Nur</a:t>
            </a:r>
            <a:r>
              <a:rPr lang="fr" sz="1200" kern="1200" dirty="0">
                <a:solidFill>
                  <a:schemeClr val="tx1"/>
                </a:solidFill>
                <a:effectLst/>
                <a:latin typeface="+mn-lt"/>
                <a:ea typeface="MS PGothic" pitchFamily="34" charset="-128"/>
                <a:cs typeface="MS PGothic" charset="0"/>
              </a:rPr>
              <a:t>. Veuillez lire l’étude de cas, puis remplir la page d’exercice pour </a:t>
            </a:r>
            <a:r>
              <a:rPr lang="fr" sz="1200" kern="1200" dirty="0" err="1">
                <a:solidFill>
                  <a:schemeClr val="tx1"/>
                </a:solidFill>
                <a:effectLst/>
                <a:latin typeface="+mn-lt"/>
                <a:ea typeface="MS PGothic" pitchFamily="34" charset="-128"/>
                <a:cs typeface="MS PGothic" charset="0"/>
              </a:rPr>
              <a:t>Nur</a:t>
            </a:r>
            <a:r>
              <a:rPr lang="fr" sz="1200" kern="1200" dirty="0">
                <a:solidFill>
                  <a:schemeClr val="tx1"/>
                </a:solidFill>
                <a:effectLst/>
                <a:latin typeface="+mn-lt"/>
                <a:ea typeface="MS PGothic" pitchFamily="34" charset="-128"/>
                <a:cs typeface="MS PGothic" charset="0"/>
              </a:rPr>
              <a:t>.</a:t>
            </a:r>
          </a:p>
          <a:p>
            <a:pPr lvl="0" rtl="0"/>
            <a:endParaRPr lang="en-US" sz="1200" i="1" kern="1200" dirty="0">
              <a:solidFill>
                <a:schemeClr val="tx1"/>
              </a:solidFill>
              <a:effectLst/>
              <a:latin typeface="+mn-lt"/>
              <a:ea typeface="MS PGothic" pitchFamily="34" charset="-128"/>
              <a:cs typeface="MS PGothic" charset="0"/>
            </a:endParaRPr>
          </a:p>
          <a:p>
            <a:pPr lvl="0" rtl="0"/>
            <a:r>
              <a:rPr lang="fr" sz="1200" i="1" kern="1200" dirty="0">
                <a:solidFill>
                  <a:schemeClr val="tx1"/>
                </a:solidFill>
                <a:effectLst/>
                <a:latin typeface="+mn-lt"/>
                <a:ea typeface="MS PGothic" pitchFamily="34" charset="-128"/>
                <a:cs typeface="MS PGothic" charset="0"/>
              </a:rPr>
              <a:t>Lorsque les 20 minutes se sont écoulées </a:t>
            </a:r>
            <a:r>
              <a:rPr lang="fr" sz="1200" kern="1200" dirty="0">
                <a:solidFill>
                  <a:schemeClr val="tx1"/>
                </a:solidFill>
                <a:effectLst/>
                <a:latin typeface="+mn-lt"/>
                <a:ea typeface="MS PGothic" pitchFamily="34" charset="-128"/>
                <a:cs typeface="MS PGothic" charset="0"/>
              </a:rPr>
              <a:t>:</a:t>
            </a:r>
          </a:p>
          <a:p>
            <a:pPr lvl="0" rtl="0"/>
            <a:endParaRPr lang="en-US" sz="1200" kern="1200" dirty="0">
              <a:solidFill>
                <a:schemeClr val="tx1"/>
              </a:solidFill>
              <a:effectLst/>
              <a:latin typeface="+mn-lt"/>
              <a:ea typeface="MS PGothic" pitchFamily="34" charset="-128"/>
              <a:cs typeface="MS PGothic" charset="0"/>
            </a:endParaRPr>
          </a:p>
          <a:p>
            <a:pPr lvl="0" rtl="0"/>
            <a:r>
              <a:rPr lang="fr" sz="1200" kern="1200" dirty="0">
                <a:solidFill>
                  <a:schemeClr val="tx1"/>
                </a:solidFill>
                <a:effectLst/>
                <a:latin typeface="+mn-lt"/>
                <a:ea typeface="MS PGothic" pitchFamily="34" charset="-128"/>
                <a:cs typeface="MS PGothic" charset="0"/>
              </a:rPr>
              <a:t>Intéressons-nous maintenant </a:t>
            </a:r>
            <a:r>
              <a:rPr lang="fr" sz="1200" b="1" kern="1200" dirty="0">
                <a:solidFill>
                  <a:schemeClr val="tx1"/>
                </a:solidFill>
                <a:effectLst/>
                <a:latin typeface="+mn-lt"/>
                <a:ea typeface="MS PGothic" pitchFamily="34" charset="-128"/>
                <a:cs typeface="MS PGothic" charset="0"/>
              </a:rPr>
              <a:t>au cas </a:t>
            </a:r>
            <a:r>
              <a:rPr lang="fr" sz="1200" kern="1200" dirty="0">
                <a:solidFill>
                  <a:schemeClr val="tx1"/>
                </a:solidFill>
                <a:effectLst/>
                <a:latin typeface="+mn-lt"/>
                <a:ea typeface="MS PGothic" pitchFamily="34" charset="-128"/>
                <a:cs typeface="MS PGothic" charset="0"/>
              </a:rPr>
              <a:t>de </a:t>
            </a:r>
            <a:r>
              <a:rPr lang="fr" sz="1200" kern="1200" dirty="0" err="1">
                <a:solidFill>
                  <a:schemeClr val="tx1"/>
                </a:solidFill>
                <a:effectLst/>
                <a:latin typeface="+mn-lt"/>
                <a:ea typeface="MS PGothic" pitchFamily="34" charset="-128"/>
                <a:cs typeface="MS PGothic" charset="0"/>
              </a:rPr>
              <a:t>Nur</a:t>
            </a:r>
            <a:r>
              <a:rPr lang="fr" sz="1200" kern="1200" dirty="0">
                <a:solidFill>
                  <a:schemeClr val="tx1"/>
                </a:solidFill>
                <a:effectLst/>
                <a:latin typeface="+mn-lt"/>
                <a:ea typeface="MS PGothic" pitchFamily="34" charset="-128"/>
                <a:cs typeface="MS PGothic" charset="0"/>
              </a:rPr>
              <a:t>. Passons en revue les questions de l’exercice </a:t>
            </a:r>
            <a:r>
              <a:rPr lang="fr" sz="1200" b="1" kern="1200" dirty="0">
                <a:solidFill>
                  <a:schemeClr val="tx1"/>
                </a:solidFill>
                <a:effectLst/>
                <a:latin typeface="+mn-lt"/>
                <a:ea typeface="MS PGothic" pitchFamily="34" charset="-128"/>
                <a:cs typeface="MS PGothic" charset="0"/>
              </a:rPr>
              <a:t>les unes après les autres</a:t>
            </a:r>
            <a:r>
              <a:rPr lang="fr" sz="1200" kern="1200" dirty="0">
                <a:solidFill>
                  <a:schemeClr val="tx1"/>
                </a:solidFill>
                <a:effectLst/>
                <a:latin typeface="+mn-lt"/>
                <a:ea typeface="MS PGothic" pitchFamily="34" charset="-128"/>
                <a:cs typeface="MS PGothic" charset="0"/>
              </a:rPr>
              <a:t>. Qu’avez-vous répondu à la question 1 ? (</a:t>
            </a:r>
            <a:r>
              <a:rPr lang="fr" sz="1200" i="1" kern="1200" dirty="0">
                <a:solidFill>
                  <a:schemeClr val="tx1"/>
                </a:solidFill>
                <a:effectLst/>
                <a:latin typeface="+mn-lt"/>
                <a:ea typeface="MS PGothic" pitchFamily="34" charset="-128"/>
                <a:cs typeface="MS PGothic" charset="0"/>
              </a:rPr>
              <a:t>Discutez de chaque question à tour de rôle avec le groupe.) </a:t>
            </a:r>
            <a:r>
              <a:rPr lang="fr" sz="1200" kern="1200" dirty="0">
                <a:solidFill>
                  <a:schemeClr val="tx1"/>
                </a:solidFill>
                <a:effectLst/>
                <a:latin typeface="+mn-lt"/>
                <a:ea typeface="MS PGothic" pitchFamily="34" charset="-128"/>
                <a:cs typeface="MS PGothic" charset="0"/>
              </a:rPr>
              <a:t>Dans l’ensemble, que pensez-vous du</a:t>
            </a:r>
            <a:r>
              <a:rPr lang="fr" sz="1200" b="1" kern="1200" dirty="0">
                <a:solidFill>
                  <a:schemeClr val="tx1"/>
                </a:solidFill>
                <a:effectLst/>
                <a:latin typeface="+mn-lt"/>
                <a:ea typeface="MS PGothic" pitchFamily="34" charset="-128"/>
                <a:cs typeface="MS PGothic" charset="0"/>
              </a:rPr>
              <a:t> </a:t>
            </a:r>
            <a:r>
              <a:rPr lang="fr" sz="1200" b="1" u="none" kern="1200" dirty="0">
                <a:solidFill>
                  <a:schemeClr val="tx1"/>
                </a:solidFill>
                <a:effectLst/>
                <a:latin typeface="+mn-lt"/>
                <a:ea typeface="MS PGothic" pitchFamily="34" charset="-128"/>
                <a:cs typeface="MS PGothic" charset="0"/>
              </a:rPr>
              <a:t>niveau de risque </a:t>
            </a:r>
            <a:r>
              <a:rPr lang="fr" sz="1200" kern="1200" dirty="0">
                <a:solidFill>
                  <a:schemeClr val="tx1"/>
                </a:solidFill>
                <a:effectLst/>
                <a:latin typeface="+mn-lt"/>
                <a:ea typeface="MS PGothic" pitchFamily="34" charset="-128"/>
                <a:cs typeface="MS PGothic" charset="0"/>
              </a:rPr>
              <a:t>auquel s’expose </a:t>
            </a:r>
            <a:r>
              <a:rPr lang="fr" sz="1200" kern="1200" dirty="0" err="1">
                <a:solidFill>
                  <a:schemeClr val="tx1"/>
                </a:solidFill>
                <a:effectLst/>
                <a:latin typeface="+mn-lt"/>
                <a:ea typeface="MS PGothic" pitchFamily="34" charset="-128"/>
                <a:cs typeface="MS PGothic" charset="0"/>
              </a:rPr>
              <a:t>Nur</a:t>
            </a:r>
            <a:r>
              <a:rPr lang="fr" sz="1200" kern="1200" dirty="0">
                <a:solidFill>
                  <a:schemeClr val="tx1"/>
                </a:solidFill>
                <a:effectLst/>
                <a:latin typeface="+mn-lt"/>
                <a:ea typeface="MS PGothic" pitchFamily="34" charset="-128"/>
                <a:cs typeface="MS PGothic" charset="0"/>
              </a:rPr>
              <a:t> ? </a:t>
            </a:r>
          </a:p>
          <a:p>
            <a:pPr lvl="0" rtl="0"/>
            <a:endParaRPr lang="en-US" sz="1200" kern="1200" dirty="0">
              <a:solidFill>
                <a:schemeClr val="tx1"/>
              </a:solidFill>
              <a:effectLst/>
              <a:latin typeface="+mn-lt"/>
              <a:ea typeface="MS PGothic" pitchFamily="34" charset="-128"/>
              <a:cs typeface="MS PGothic" charset="0"/>
            </a:endParaRPr>
          </a:p>
          <a:p>
            <a:pPr rtl="0"/>
            <a:r>
              <a:rPr lang="fr" sz="1200" i="1" kern="1200" dirty="0">
                <a:solidFill>
                  <a:schemeClr val="tx1"/>
                </a:solidFill>
                <a:effectLst/>
                <a:latin typeface="+mn-lt"/>
                <a:ea typeface="MS PGothic" pitchFamily="34" charset="-128"/>
                <a:cs typeface="MS PGothic" charset="0"/>
              </a:rPr>
              <a:t>Après avoir parlé des cas d’Amal et de </a:t>
            </a:r>
            <a:r>
              <a:rPr lang="fr" sz="1200" i="1" kern="1200" dirty="0" err="1">
                <a:solidFill>
                  <a:schemeClr val="tx1"/>
                </a:solidFill>
                <a:effectLst/>
                <a:latin typeface="+mn-lt"/>
                <a:ea typeface="MS PGothic" pitchFamily="34" charset="-128"/>
                <a:cs typeface="MS PGothic" charset="0"/>
              </a:rPr>
              <a:t>Nur</a:t>
            </a:r>
            <a:r>
              <a:rPr lang="fr" sz="1200" i="1" kern="1200" dirty="0">
                <a:solidFill>
                  <a:schemeClr val="tx1"/>
                </a:solidFill>
                <a:effectLst/>
                <a:latin typeface="+mn-lt"/>
                <a:ea typeface="MS PGothic" pitchFamily="34" charset="-128"/>
                <a:cs typeface="MS PGothic" charset="0"/>
              </a:rPr>
              <a:t>, demandez aux </a:t>
            </a:r>
            <a:r>
              <a:rPr lang="fr" sz="1200" b="0" i="1" kern="1200" dirty="0">
                <a:solidFill>
                  <a:schemeClr val="tx1"/>
                </a:solidFill>
                <a:effectLst/>
                <a:latin typeface="+mn-lt"/>
                <a:ea typeface="MS PGothic" pitchFamily="34" charset="-128"/>
                <a:cs typeface="MS PGothic" charset="0"/>
              </a:rPr>
              <a:t>apprenant(e)s de les comparer.</a:t>
            </a:r>
            <a:endParaRPr lang="en-US" altLang="en-US" sz="1200" b="1" u="none"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none" dirty="0">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pPr rtl="0"/>
            <a:r>
              <a:rPr lang="fr" sz="1200" b="1" i="1" dirty="0">
                <a:ea typeface="MS PGothic" charset="-128"/>
              </a:rPr>
              <a:t>Remarque à l’attention de l’</a:t>
            </a:r>
            <a:r>
              <a:rPr lang="fr-FR" sz="1200" b="1" i="1" dirty="0">
                <a:ea typeface="MS PGothic" charset="-128"/>
              </a:rPr>
              <a:t>animateur(</a:t>
            </a:r>
            <a:r>
              <a:rPr lang="fr-FR" sz="1200" b="1" i="1" dirty="0" err="1">
                <a:ea typeface="MS PGothic" charset="-128"/>
              </a:rPr>
              <a:t>rice</a:t>
            </a:r>
            <a:r>
              <a:rPr lang="fr-FR" sz="1200" b="1" i="1" dirty="0">
                <a:ea typeface="MS PGothic" charset="-128"/>
              </a:rPr>
              <a:t>)</a:t>
            </a:r>
            <a:r>
              <a:rPr lang="fr" sz="1200" b="1" i="1" dirty="0">
                <a:ea typeface="MS PGothic" charset="-128"/>
              </a:rPr>
              <a:t> : </a:t>
            </a:r>
            <a:r>
              <a:rPr lang="fr" sz="1200" b="0" i="1" u="none" strike="noStrike" kern="1200" cap="none" spc="0" normalizeH="0" noProof="0" dirty="0">
                <a:ln>
                  <a:noFill/>
                </a:ln>
                <a:solidFill>
                  <a:prstClr val="black"/>
                </a:solidFill>
                <a:effectLst/>
                <a:uLnTx/>
                <a:uFillTx/>
                <a:latin typeface="+mn-lt"/>
                <a:ea typeface="MS PGothic" charset="-128"/>
              </a:rPr>
              <a:t>Pour en savoir plus sur cet exercice et découvrir d’autres scénarios pédagogiques, consultez la </a:t>
            </a:r>
            <a:r>
              <a:rPr lang="fr" sz="1200" b="1" i="1" u="none" strike="noStrike" kern="1200" cap="none" spc="0" normalizeH="0" noProof="0" dirty="0">
                <a:ln>
                  <a:noFill/>
                </a:ln>
                <a:solidFill>
                  <a:prstClr val="black"/>
                </a:solidFill>
                <a:effectLst/>
                <a:uLnTx/>
                <a:uFillTx/>
                <a:latin typeface="+mn-lt"/>
                <a:ea typeface="MS PGothic" charset="-128"/>
              </a:rPr>
              <a:t>page 263</a:t>
            </a:r>
            <a:r>
              <a:rPr lang="fr" sz="1200" b="0" i="1" u="none" strike="noStrike" kern="1200" cap="none" spc="0" normalizeH="0" noProof="0" dirty="0">
                <a:ln>
                  <a:noFill/>
                </a:ln>
                <a:solidFill>
                  <a:prstClr val="black"/>
                </a:solidFill>
                <a:effectLst/>
                <a:uLnTx/>
                <a:uFillTx/>
                <a:latin typeface="+mn-lt"/>
                <a:ea typeface="MS PGothic" charset="-128"/>
              </a:rPr>
              <a:t> </a:t>
            </a:r>
            <a:r>
              <a:rPr lang="fr" sz="1200" i="1" dirty="0">
                <a:ea typeface="MS PGothic" charset="-128"/>
              </a:rPr>
              <a:t>du Guide d’animation. </a:t>
            </a:r>
          </a:p>
          <a:p>
            <a:pPr rtl="0"/>
            <a:endParaRPr lang="en-US" altLang="en-US" sz="1200" dirty="0">
              <a:ea typeface="MS PGothic" charset="-128"/>
            </a:endParaRPr>
          </a:p>
          <a:p>
            <a:pPr rtl="0"/>
            <a:r>
              <a:rPr lang="fr" sz="1200" b="1" i="1" dirty="0">
                <a:ea typeface="MS PGothic" charset="-128"/>
              </a:rPr>
              <a:t>Durée : </a:t>
            </a:r>
            <a:r>
              <a:rPr lang="fr" sz="1200" i="1" dirty="0">
                <a:ea typeface="MS PGothic" charset="-128"/>
              </a:rPr>
              <a:t>1 heure et 50 minutes. 30 minutes pour lire l’OISRA et le guide d’utilisation de l’OISRA ; 40 minutes pour l’activité en équipe (20 minutes par étude de cas) ; 40 minutes pour la discussion de groupe (20 minutes par étude de cas). </a:t>
            </a:r>
          </a:p>
          <a:p>
            <a:pPr rtl="0"/>
            <a:endParaRPr lang="en-US" altLang="en-US" sz="1200" i="1" dirty="0">
              <a:ea typeface="MS PGothic"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74</a:t>
            </a:fld>
            <a:endParaRPr lang="en-US" altLang="en-US" sz="120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7717946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sng"/>
              <a:t>Vidéo</a:t>
            </a:r>
          </a:p>
          <a:p>
            <a:pPr rtl="0"/>
            <a:endParaRPr lang="en-US" altLang="en-US" sz="1200" b="0">
              <a:ea typeface="MS PGothic" charset="-128"/>
            </a:endParaRPr>
          </a:p>
          <a:p>
            <a:pPr rtl="0"/>
            <a:r>
              <a:rPr lang="fr" sz="1200" b="0">
                <a:ea typeface="MS PGothic" charset="-128"/>
              </a:rPr>
              <a:t>Avant de clore ce module, nous </a:t>
            </a:r>
            <a:r>
              <a:rPr lang="fr" sz="1200" b="0" i="0" u="none">
                <a:ea typeface="MS PGothic" charset="-128"/>
              </a:rPr>
              <a:t>nous</a:t>
            </a:r>
            <a:r>
              <a:rPr lang="fr" sz="1200" b="0">
                <a:ea typeface="MS PGothic" charset="-128"/>
              </a:rPr>
              <a:t> intéresserons à l’expérience d’une personne ayant une OSIEGCS diverse. Cette </a:t>
            </a:r>
            <a:r>
              <a:rPr lang="fr" sz="1200" b="1">
                <a:ea typeface="MS PGothic" charset="-128"/>
              </a:rPr>
              <a:t>vidéo </a:t>
            </a:r>
            <a:r>
              <a:rPr lang="fr" sz="1200" b="0">
                <a:ea typeface="MS PGothic" charset="-128"/>
              </a:rPr>
              <a:t>porte </a:t>
            </a:r>
            <a:r>
              <a:rPr lang="fr" sz="1200">
                <a:ea typeface="MS PGothic" charset="-128"/>
              </a:rPr>
              <a:t>sur des personnes transgenres et de genre non conforme</a:t>
            </a:r>
            <a:r>
              <a:rPr lang="fr" sz="1200" b="0">
                <a:ea typeface="MS PGothic" charset="-128"/>
              </a:rPr>
              <a:t> au Bangladesh</a:t>
            </a:r>
            <a:r>
              <a:rPr lang="fr" sz="1200">
                <a:ea typeface="MS PGothic" charset="-128"/>
              </a:rPr>
              <a:t>. </a:t>
            </a:r>
          </a:p>
          <a:p>
            <a:pPr rtl="0"/>
            <a:endParaRPr lang="en-US" altLang="en-US" sz="1200">
              <a:ea typeface="MS PGothic" charset="-128"/>
            </a:endParaRPr>
          </a:p>
          <a:p>
            <a:pPr rtl="0"/>
            <a:r>
              <a:rPr lang="fr" sz="1200">
                <a:ea typeface="MS PGothic" charset="-128"/>
              </a:rPr>
              <a:t>----</a:t>
            </a:r>
          </a:p>
          <a:p>
            <a:pPr rtl="0"/>
            <a:endParaRPr lang="en-US" altLang="en-US" sz="120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a:ea typeface="MS PGothic" charset="-128"/>
              </a:rPr>
              <a:t>Lien de la vidéo : </a:t>
            </a:r>
            <a:r>
              <a:rPr lang="fr" sz="1200" b="0" i="1" u="sng">
                <a:ea typeface="MS PGothic" charset="-128"/>
              </a:rPr>
              <a:t>https://drive.google.com/file/d/1x-BUcxndyEK3fzQNAqNLFFWFo2fe8TtX/view</a:t>
            </a:r>
            <a:r>
              <a:rPr lang="fr" sz="1200" b="0" i="1" u="none">
                <a:ea typeface="MS PGothic" charset="-128"/>
              </a:rPr>
              <a:t> or </a:t>
            </a:r>
            <a:r>
              <a:rPr lang="fr" sz="1200" b="0" i="1" u="sng">
                <a:ea typeface="MS PGothic" charset="-128"/>
              </a:rPr>
              <a:t>https://iomint-my.sharepoint.com/:v:/g/personal/jrumbach_iom_int/EdxhNeergwpPlkrkgUWoX9oBD2m3-17eu5ozDuCKgXDrTg?e=5ytZ8v</a:t>
            </a:r>
            <a:r>
              <a:rPr lang="fr" sz="1200" b="0" i="1">
                <a:ea typeface="MS PGothic" charset="-128"/>
              </a:rPr>
              <a:t> (7:00)</a:t>
            </a:r>
            <a:endParaRPr lang="en-US" altLang="en-US" sz="1200" b="1" i="1">
              <a:ea typeface="MS PGothic" charset="-128"/>
            </a:endParaRPr>
          </a:p>
          <a:p>
            <a:pPr rtl="0"/>
            <a:endParaRPr lang="en-US" altLang="en-US" sz="1200" b="1" i="1">
              <a:ea typeface="MS PGothic" charset="-128"/>
            </a:endParaRPr>
          </a:p>
          <a:p>
            <a:pPr rtl="0"/>
            <a:r>
              <a:rPr lang="fr" sz="1200" b="1" i="1">
                <a:ea typeface="MS PGothic" charset="-128"/>
              </a:rPr>
              <a:t>Durée :</a:t>
            </a:r>
            <a:r>
              <a:rPr lang="fr" sz="1200" i="1">
                <a:ea typeface="MS PGothic" charset="-128"/>
              </a:rPr>
              <a:t> 7 minutes. </a:t>
            </a:r>
          </a:p>
        </p:txBody>
      </p:sp>
      <p:sp>
        <p:nvSpPr>
          <p:cNvPr id="4" name="Slide Number Placeholder 3"/>
          <p:cNvSpPr>
            <a:spLocks noGrp="1"/>
          </p:cNvSpPr>
          <p:nvPr>
            <p:ph type="sldNum" sz="quarter" idx="10"/>
          </p:nvPr>
        </p:nvSpPr>
        <p:spPr/>
        <p:txBody>
          <a:bodyPr rtlCol="0"/>
          <a:lstStyle/>
          <a:p>
            <a:pPr rtl="0"/>
            <a:fld id="{0ED8A9B0-80EF-A34D-B345-E2DEC5501E01}" type="slidenum">
              <a:rPr lang="en-US" smtClean="0"/>
              <a:t>75</a:t>
            </a:fld>
            <a:endParaRPr lang="en-US"/>
          </a:p>
        </p:txBody>
      </p:sp>
    </p:spTree>
    <p:extLst>
      <p:ext uri="{BB962C8B-B14F-4D97-AF65-F5344CB8AC3E}">
        <p14:creationId xmlns:p14="http://schemas.microsoft.com/office/powerpoint/2010/main" val="13498977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sng">
                <a:ea typeface="MS PGothic" charset="-128"/>
              </a:rPr>
              <a:t>Principaux points d’apprentissage</a:t>
            </a:r>
          </a:p>
          <a:p>
            <a:pPr rtl="0"/>
            <a:endParaRPr lang="en-US" altLang="en-US" sz="1200">
              <a:ea typeface="MS PGothic" charset="-128"/>
            </a:endParaRPr>
          </a:p>
          <a:p>
            <a:pPr rtl="0"/>
            <a:r>
              <a:rPr lang="fr" sz="1200">
                <a:ea typeface="MS PGothic" charset="-128"/>
              </a:rPr>
              <a:t>Voici les </a:t>
            </a:r>
            <a:r>
              <a:rPr lang="fr" sz="1200" b="1">
                <a:ea typeface="MS PGothic" charset="-128"/>
              </a:rPr>
              <a:t>principaux points d’apprentissage</a:t>
            </a:r>
            <a:r>
              <a:rPr lang="fr" sz="1200">
                <a:ea typeface="MS PGothic" charset="-128"/>
              </a:rPr>
              <a:t> de ce module :</a:t>
            </a:r>
          </a:p>
          <a:p>
            <a:pPr rtl="0"/>
            <a:endParaRPr lang="en-US" altLang="en-US" sz="1200">
              <a:ea typeface="MS PGothic" charset="-128"/>
            </a:endParaRPr>
          </a:p>
          <a:p>
            <a:pPr marL="285750" indent="-285750" rtl="0">
              <a:buFont typeface="Arial" panose="020B0604020202020204" pitchFamily="34" charset="0"/>
              <a:buChar char="•"/>
            </a:pPr>
            <a:r>
              <a:rPr lang="fr" sz="1200">
                <a:ea typeface="MS PGothic" charset="-128"/>
              </a:rPr>
              <a:t>Les besoins en matière de protection des personnes de diverses OSIEGCS peuvent être rapidement déterminés grâce à l’OISRA. </a:t>
            </a:r>
          </a:p>
          <a:p>
            <a:pPr marL="285750" indent="-285750" rtl="0">
              <a:buFont typeface="Arial" panose="020B0604020202020204" pitchFamily="34" charset="0"/>
              <a:buChar char="•"/>
            </a:pPr>
            <a:r>
              <a:rPr lang="fr" sz="1200">
                <a:ea typeface="MS PGothic"/>
                <a:cs typeface="Calibri"/>
              </a:rPr>
              <a:t>Il n’existe aucune solution universelle. Chaque individu est unique face aux risques auxquels il est confronté, et les réponses à ses besoins doivent être conçues sur mesure et être fondées sur une compréhension approfondie des risques. </a:t>
            </a:r>
            <a:endParaRPr lang="en-US" altLang="en-US" sz="1200">
              <a:ea typeface="MS PGothic" charset="-128"/>
              <a:cs typeface="Calibri"/>
            </a:endParaRPr>
          </a:p>
          <a:p>
            <a:pPr marL="285750" indent="-285750" rtl="0">
              <a:buFont typeface="Arial" panose="020B0604020202020204" pitchFamily="34" charset="0"/>
              <a:buChar char="•"/>
            </a:pPr>
            <a:r>
              <a:rPr lang="fr" sz="1200">
                <a:ea typeface="MS PGothic"/>
                <a:cs typeface="Calibri"/>
              </a:rPr>
              <a:t>L’identification en bonne et due forme des risques individuels est indispensable pour déterminer les solutions les plus appropriées.</a:t>
            </a:r>
            <a:endParaRPr lang="en-US" altLang="en-US" sz="1200">
              <a:ea typeface="MS PGothic" charset="-128"/>
              <a:cs typeface="Calibri"/>
            </a:endParaRPr>
          </a:p>
          <a:p>
            <a:pPr rtl="0"/>
            <a:endParaRPr lang="en-US" altLang="en-US" sz="1200">
              <a:ea typeface="MS PGothic" charset="-128"/>
            </a:endParaRPr>
          </a:p>
          <a:p>
            <a:pPr rtl="0"/>
            <a:r>
              <a:rPr lang="fr" sz="1200" i="1">
                <a:ea typeface="MS PGothic" charset="-128"/>
              </a:rPr>
              <a:t>----</a:t>
            </a:r>
            <a:endParaRPr lang="en-US" altLang="en-US" sz="120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a:ea typeface="MS PGothic" charset="-128"/>
            </a:endParaRPr>
          </a:p>
          <a:p>
            <a:pPr rtl="0"/>
            <a:r>
              <a:rPr lang="fr" sz="1200" b="1" i="1">
                <a:ea typeface="MS PGothic" charset="-128"/>
              </a:rPr>
              <a:t>Durée : </a:t>
            </a:r>
            <a:r>
              <a:rPr lang="fr" sz="1200" b="0" i="1">
                <a:ea typeface="MS PGothic" charset="-128"/>
              </a:rPr>
              <a:t>2</a:t>
            </a:r>
            <a:r>
              <a:rPr lang="fr" sz="1200" i="1">
                <a:ea typeface="MS PGothic" charset="-128"/>
              </a:rPr>
              <a:t> minutes. </a:t>
            </a:r>
          </a:p>
          <a:p>
            <a:pPr rtl="0"/>
            <a:endParaRPr lang="en-US" altLang="en-US" sz="1200" i="1">
              <a:ea typeface="MS PGothic" charset="-128"/>
            </a:endParaRPr>
          </a:p>
          <a:p>
            <a:pPr rtl="0"/>
            <a:endParaRPr lang="en-US" altLang="en-US" sz="1200" i="1">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76</a:t>
            </a:fld>
            <a:endParaRPr lang="en-US" altLang="en-US" sz="1200">
              <a:latin typeface="Calibri Regular"/>
            </a:endParaRPr>
          </a:p>
        </p:txBody>
      </p:sp>
    </p:spTree>
    <p:extLst>
      <p:ext uri="{BB962C8B-B14F-4D97-AF65-F5344CB8AC3E}">
        <p14:creationId xmlns:p14="http://schemas.microsoft.com/office/powerpoint/2010/main" val="37933327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0" name="Notes Placeholder 2"/>
          <p:cNvSpPr>
            <a:spLocks noGrp="1"/>
          </p:cNvSpPr>
          <p:nvPr>
            <p:ph type="body" idx="1"/>
          </p:nvPr>
        </p:nvSpPr>
        <p:spPr bwMode="auto">
          <a:xfrm>
            <a:off x="685799" y="4035971"/>
            <a:ext cx="5934785" cy="4963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i="0" u="sng" strike="noStrike" kern="1200" cap="none" spc="0" normalizeH="0" noProof="0" dirty="0">
                <a:ln>
                  <a:noFill/>
                </a:ln>
                <a:solidFill>
                  <a:prstClr val="black"/>
                </a:solidFill>
                <a:effectLst/>
                <a:uLnTx/>
                <a:uFillTx/>
                <a:latin typeface="+mn-lt"/>
                <a:ea typeface="MS PGothic" charset="-128"/>
              </a:rPr>
              <a:t>Module 12 : Solutions</a:t>
            </a:r>
          </a:p>
          <a:p>
            <a:pPr rtl="0"/>
            <a:endParaRPr lang="en-US" altLang="en-US" sz="1200" dirty="0">
              <a:ea typeface="MS PGothic" charset="-128"/>
            </a:endParaRPr>
          </a:p>
          <a:p>
            <a:pPr rtl="0"/>
            <a:r>
              <a:rPr lang="fr" sz="1200" dirty="0">
                <a:ea typeface="MS PGothic" charset="-128"/>
              </a:rPr>
              <a:t>Le module 12 porte sur les </a:t>
            </a:r>
            <a:r>
              <a:rPr lang="fr" sz="1200" b="1" dirty="0">
                <a:ea typeface="MS PGothic" charset="-128"/>
              </a:rPr>
              <a:t>solutions</a:t>
            </a:r>
            <a:r>
              <a:rPr lang="fr" sz="1200" b="0" u="sng" dirty="0">
                <a:ea typeface="MS PGothic" charset="-128"/>
              </a:rPr>
              <a:t>. </a:t>
            </a:r>
          </a:p>
          <a:p>
            <a:pPr rtl="0"/>
            <a:endParaRPr lang="en-US" altLang="en-US" sz="1200" b="1" i="1" dirty="0">
              <a:ea typeface="MS PGothic" charset="-128"/>
            </a:endParaRPr>
          </a:p>
          <a:p>
            <a:pPr rtl="0"/>
            <a:r>
              <a:rPr lang="fr" sz="1200" b="1" i="1" dirty="0">
                <a:ea typeface="MS PGothic" charset="-128"/>
              </a:rPr>
              <a:t>Durée totale du module : </a:t>
            </a:r>
            <a:r>
              <a:rPr lang="fr" sz="1200" i="1" dirty="0">
                <a:ea typeface="MS PGothic" charset="-128"/>
              </a:rPr>
              <a:t>2 heures et 45 minutes. </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4A31E5A-B7FC-E945-B897-86AFF9DB5541}" type="slidenum">
              <a:rPr lang="en-US" altLang="en-US" sz="1200">
                <a:latin typeface="Calibri Regular"/>
              </a:rPr>
              <a:pPr rtl="0"/>
              <a:t>77</a:t>
            </a:fld>
            <a:endParaRPr lang="en-US" altLang="en-US" sz="1200">
              <a:latin typeface="Calibri Regular"/>
            </a:endParaRPr>
          </a:p>
        </p:txBody>
      </p:sp>
    </p:spTree>
    <p:extLst>
      <p:ext uri="{BB962C8B-B14F-4D97-AF65-F5344CB8AC3E}">
        <p14:creationId xmlns:p14="http://schemas.microsoft.com/office/powerpoint/2010/main" val="5482761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a:ln>
                  <a:noFill/>
                </a:ln>
                <a:effectLst/>
                <a:uLnTx/>
                <a:uFillTx/>
                <a:latin typeface="+mn-lt"/>
                <a:ea typeface="MS PGothic" charset="-128"/>
              </a:rPr>
              <a:t>Objectifs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effectLst/>
                <a:uLnTx/>
                <a:uFillTx/>
                <a:latin typeface="+mn-lt"/>
                <a:ea typeface="MS PGothic" charset="-128"/>
              </a:rPr>
              <a:t>Découvrons ensemble les objectifs du module 12. À la fin de ce module, vous saurez : </a:t>
            </a:r>
          </a:p>
          <a:p>
            <a:pPr rtl="0"/>
            <a:endParaRPr lang="en-US" altLang="en-US" sz="1200">
              <a:ea typeface="MS PGothic" charset="-128"/>
            </a:endParaRPr>
          </a:p>
          <a:p>
            <a:pPr marL="171450" indent="-171450" rtl="0">
              <a:buFont typeface="Arial" panose="020B0604020202020204" pitchFamily="34" charset="0"/>
              <a:buChar char="•"/>
            </a:pPr>
            <a:r>
              <a:rPr lang="fr" sz="1200" b="1" i="1">
                <a:ea typeface="MS PGothic" charset="-128"/>
              </a:rPr>
              <a:t>Passer en revue</a:t>
            </a:r>
            <a:r>
              <a:rPr lang="fr" sz="1200" i="1">
                <a:ea typeface="MS PGothic" charset="-128"/>
              </a:rPr>
              <a:t> les solutions traditionnelles disponibles pour les personnes LGBTQI+ relevant de la compétence du HCR – le rapatriement volontaire, l’intégration locale et la réinstallation ; </a:t>
            </a:r>
            <a:r>
              <a:rPr lang="fr" sz="1200">
                <a:ea typeface="MS PGothic" charset="-128"/>
              </a:rPr>
              <a:t>en gardant à l’esprit que l’évaluation du cas d’une personne doit être effectuée pour analyser les risques en matière de protection auxquels s’expose la personne et déterminer quelles sont les mesures de protection et les solutions appropriées au cas par cas.</a:t>
            </a:r>
          </a:p>
          <a:p>
            <a:pPr marL="171450" indent="-171450" rtl="0">
              <a:buFont typeface="Arial" panose="020B0604020202020204" pitchFamily="34" charset="0"/>
              <a:buChar char="•"/>
            </a:pPr>
            <a:r>
              <a:rPr lang="fr" sz="1200" b="1" i="1">
                <a:ea typeface="MS PGothic" charset="-128"/>
              </a:rPr>
              <a:t>Explorer </a:t>
            </a:r>
            <a:r>
              <a:rPr lang="fr" sz="1200" b="0" i="1" u="sng">
                <a:ea typeface="MS PGothic" charset="-128"/>
              </a:rPr>
              <a:t>la manière dont les besoins et les priorités en matière de réinstallation des personnes LGBTQI+ sont déterminés</a:t>
            </a:r>
            <a:r>
              <a:rPr lang="fr" sz="1200" b="1" i="1" u="sng">
                <a:ea typeface="MS PGothic" charset="-128"/>
              </a:rPr>
              <a:t>.</a:t>
            </a:r>
          </a:p>
          <a:p>
            <a:pPr rtl="0"/>
            <a:endParaRPr lang="en-US" altLang="en-US" sz="1200">
              <a:ea typeface="MS PGothic" charset="-128"/>
            </a:endParaRPr>
          </a:p>
          <a:p>
            <a:pPr rtl="0"/>
            <a:r>
              <a:rPr lang="fr" sz="1200">
                <a:ea typeface="MS PGothic" charset="-128"/>
              </a:rPr>
              <a:t>----</a:t>
            </a:r>
          </a:p>
          <a:p>
            <a:pPr rtl="0"/>
            <a:endParaRPr lang="en-US" altLang="en-US" sz="1200">
              <a:ea typeface="MS PGothic" charset="-128"/>
            </a:endParaRPr>
          </a:p>
          <a:p>
            <a:pPr rtl="0"/>
            <a:r>
              <a:rPr lang="fr" sz="1200" b="1" i="1">
                <a:ea typeface="MS PGothic" charset="-128"/>
              </a:rPr>
              <a:t>Durée : </a:t>
            </a:r>
            <a:r>
              <a:rPr lang="fr" sz="1200" i="1">
                <a:ea typeface="MS PGothic" charset="-128"/>
              </a:rPr>
              <a:t>2 minutes.</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78</a:t>
            </a:fld>
            <a:endParaRPr lang="en-US" altLang="en-US" sz="120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8562690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i="0" u="sng" strike="noStrike" kern="1200" cap="none" spc="0" normalizeH="0" noProof="0">
                <a:ln>
                  <a:noFill/>
                </a:ln>
                <a:effectLst/>
                <a:uLnTx/>
                <a:uFillTx/>
                <a:latin typeface="+mn-lt"/>
                <a:ea typeface="MS PGothic" charset="-128"/>
              </a:rPr>
              <a:t>Rapatriement volontaire</a:t>
            </a:r>
          </a:p>
          <a:p>
            <a:pPr rtl="0">
              <a:defRPr/>
            </a:pPr>
            <a:endParaRPr lang="en-US" altLang="en-US" sz="1200"/>
          </a:p>
          <a:p>
            <a:pPr algn="just" rtl="0">
              <a:defRPr/>
            </a:pPr>
            <a:r>
              <a:rPr lang="fr" sz="1200" i="0"/>
              <a:t>Commençons par nous pencher sur le </a:t>
            </a:r>
            <a:r>
              <a:rPr lang="fr" sz="1200" b="1" i="0"/>
              <a:t>rapatriement volontaire</a:t>
            </a:r>
            <a:r>
              <a:rPr lang="fr" sz="1200" i="0"/>
              <a:t>. Le rapatriement volontaire doit faire l’objet d’une décision </a:t>
            </a:r>
            <a:r>
              <a:rPr lang="fr" sz="1200" b="0" i="0"/>
              <a:t>libre et éclairée et avoir lieu dans des conditions de sécurité et de dignité. Il doit s’agir d’un souhait librement exprimé, qui ne soit ni implicite ni présumé, et d’une décision propre à la personne.  </a:t>
            </a:r>
          </a:p>
          <a:p>
            <a:pPr rtl="0">
              <a:defRPr/>
            </a:pPr>
            <a:endParaRPr lang="en-US" altLang="en-US" sz="1200" i="0"/>
          </a:p>
          <a:p>
            <a:pPr algn="just" rtl="0">
              <a:defRPr/>
            </a:pPr>
            <a:r>
              <a:rPr lang="fr" sz="1200" i="0"/>
              <a:t>Il convient que cette décision soit prise à la lumière d’</a:t>
            </a:r>
            <a:r>
              <a:rPr lang="fr" sz="1200" b="0" i="0"/>
              <a:t>informations pertinentes et fiables à propos de la situation dans le pays d’origine. </a:t>
            </a:r>
            <a:r>
              <a:rPr lang="fr" sz="1200" b="0" i="0" kern="0">
                <a:ea typeface="MS PGothic" charset="-128"/>
                <a:cs typeface="Calibri" charset="0"/>
              </a:rPr>
              <a:t>Il n’est pas envisageable d’attendre d’une personne LGBTQI+ qu’elle retourne dans son pays d’origine si elle est contrainte de faire preuve de </a:t>
            </a:r>
            <a:r>
              <a:rPr lang="fr" sz="1200" b="1" i="0" u="none" kern="0">
                <a:ea typeface="MS PGothic" charset="-128"/>
                <a:cs typeface="Calibri" charset="0"/>
              </a:rPr>
              <a:t>discrétion</a:t>
            </a:r>
            <a:r>
              <a:rPr lang="fr" sz="1200" b="1" i="0" kern="0">
                <a:ea typeface="MS PGothic" charset="-128"/>
                <a:cs typeface="Calibri" charset="0"/>
              </a:rPr>
              <a:t> ou de dissimulation</a:t>
            </a:r>
            <a:r>
              <a:rPr lang="fr" sz="1200" b="0" i="0" u="sng" kern="0">
                <a:ea typeface="MS PGothic" charset="-128"/>
                <a:cs typeface="Calibri" charset="0"/>
              </a:rPr>
              <a:t>.</a:t>
            </a:r>
            <a:r>
              <a:rPr lang="fr" sz="1200" b="1" i="0" kern="0">
                <a:ea typeface="MS PGothic" charset="-128"/>
                <a:cs typeface="Calibri" charset="0"/>
              </a:rPr>
              <a:t> </a:t>
            </a:r>
          </a:p>
          <a:p>
            <a:pPr rtl="0">
              <a:defRPr/>
            </a:pPr>
            <a:endParaRPr lang="en-US" altLang="en-US" sz="1200" b="1" i="0" kern="0">
              <a:ea typeface="MS PGothic" charset="-128"/>
              <a:cs typeface="Calibri" charset="0"/>
            </a:endParaRPr>
          </a:p>
          <a:p>
            <a:pPr rtl="0">
              <a:defRPr/>
            </a:pPr>
            <a:r>
              <a:rPr lang="fr" sz="1200" b="0" i="0" kern="0">
                <a:ea typeface="MS PGothic" charset="-128"/>
                <a:cs typeface="Calibri" charset="0"/>
              </a:rPr>
              <a:t>Les </a:t>
            </a:r>
            <a:r>
              <a:rPr lang="fr" sz="1200" b="1" i="0" kern="0">
                <a:ea typeface="MS PGothic" charset="-128"/>
                <a:cs typeface="Calibri" charset="0"/>
              </a:rPr>
              <a:t>solutions</a:t>
            </a:r>
            <a:r>
              <a:rPr lang="fr" sz="1200" i="0" kern="0">
                <a:ea typeface="MS PGothic" charset="-128"/>
                <a:cs typeface="Calibri" charset="0"/>
              </a:rPr>
              <a:t> d’intégration locale peuvent par conséquent être restreintes, voire inexistantes. Cette possibilité doit être considérée avec prudence.</a:t>
            </a:r>
          </a:p>
          <a:p>
            <a:pPr rtl="0">
              <a:defRPr/>
            </a:pPr>
            <a:endParaRPr lang="en-US" altLang="en-US" sz="1200" b="1" i="0" kern="0">
              <a:ea typeface="MS PGothic" charset="-128"/>
              <a:cs typeface="Calibri" charset="0"/>
            </a:endParaRPr>
          </a:p>
          <a:p>
            <a:pPr rtl="0">
              <a:defRPr/>
            </a:pPr>
            <a:r>
              <a:rPr lang="fr" sz="1200" b="0" i="0" kern="0">
                <a:ea typeface="MS PGothic" charset="-128"/>
                <a:cs typeface="Calibri" charset="0"/>
              </a:rPr>
              <a:t>Le </a:t>
            </a:r>
            <a:r>
              <a:rPr lang="fr" sz="1200" b="1" i="0" kern="0">
                <a:ea typeface="MS PGothic" charset="-128"/>
                <a:cs typeface="Calibri" charset="0"/>
              </a:rPr>
              <a:t>suivi </a:t>
            </a:r>
            <a:r>
              <a:rPr lang="fr" sz="1200" i="0" kern="0">
                <a:ea typeface="MS PGothic" charset="-128"/>
                <a:cs typeface="Calibri" charset="0"/>
              </a:rPr>
              <a:t>des personnes rapatriées devrait comprendre le soutien des personnes LGBTQI+ rapatriées, afin de veiller à ce qu’elles jouissent des droits humains élémentaires.</a:t>
            </a:r>
          </a:p>
          <a:p>
            <a:pPr rtl="0">
              <a:defRPr/>
            </a:pPr>
            <a:endParaRPr lang="en-US" altLang="en-US" sz="1200" i="1" kern="0">
              <a:ea typeface="MS PGothic" charset="-128"/>
              <a:cs typeface="Calibri" charset="0"/>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u="none">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a:ea typeface="MS PGothic" charset="-128"/>
            </a:endParaRPr>
          </a:p>
          <a:p>
            <a:pPr rtl="0"/>
            <a:r>
              <a:rPr lang="fr" sz="1200" b="1" i="1">
                <a:ea typeface="MS PGothic" charset="-128"/>
              </a:rPr>
              <a:t>Durée : </a:t>
            </a:r>
            <a:r>
              <a:rPr lang="fr" sz="1200" b="0" i="1">
                <a:ea typeface="MS PGothic" charset="-128"/>
              </a:rPr>
              <a:t>2</a:t>
            </a:r>
            <a:r>
              <a:rPr lang="fr" sz="1200" i="1">
                <a:ea typeface="MS PGothic" charset="-128"/>
              </a:rPr>
              <a:t> minutes.</a:t>
            </a:r>
          </a:p>
          <a:p>
            <a:pPr rtl="0">
              <a:defRPr/>
            </a:pPr>
            <a:endParaRPr lang="en-US" altLang="en-US" sz="1200" i="1" kern="0">
              <a:ea typeface="MS PGothic" charset="-128"/>
              <a:cs typeface="Calibri" charset="0"/>
            </a:endParaRPr>
          </a:p>
          <a:p>
            <a:pPr rtl="0">
              <a:defRPr/>
            </a:pPr>
            <a:r>
              <a:rPr lang="fr" sz="1200" i="1" kern="0">
                <a:ea typeface="MS PGothic" charset="-128"/>
                <a:cs typeface="Calibri" charset="0"/>
              </a:rPr>
              <a:t>[Description de l’image : un long cortège de camions du HCR sur une route.]</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79</a:t>
            </a:fld>
            <a:endParaRPr lang="en-US"/>
          </a:p>
        </p:txBody>
      </p:sp>
    </p:spTree>
    <p:extLst>
      <p:ext uri="{BB962C8B-B14F-4D97-AF65-F5344CB8AC3E}">
        <p14:creationId xmlns:p14="http://schemas.microsoft.com/office/powerpoint/2010/main" val="1697293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799" y="4035971"/>
            <a:ext cx="5934785" cy="51080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ts val="300"/>
              </a:spcBef>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Quelles difficultés les personnes de diverses OSIEGCS rencontrent-elles ? (suite)</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Les </a:t>
            </a:r>
            <a:r>
              <a:rPr lang="fr" sz="1200" b="1" i="0" u="none" strike="noStrike" kern="1200" cap="none" spc="0" normalizeH="0" noProof="0">
                <a:ln>
                  <a:noFill/>
                </a:ln>
                <a:solidFill>
                  <a:prstClr val="black"/>
                </a:solidFill>
                <a:effectLst/>
                <a:uLnTx/>
                <a:uFillTx/>
                <a:latin typeface="+mn-lt"/>
                <a:ea typeface="MS PGothic" charset="-128"/>
              </a:rPr>
              <a:t>parcours</a:t>
            </a:r>
            <a:r>
              <a:rPr lang="fr" sz="1200" b="0" i="0" u="none" strike="noStrike" kern="1200" cap="none" spc="0" normalizeH="0" noProof="0">
                <a:ln>
                  <a:noFill/>
                </a:ln>
                <a:solidFill>
                  <a:prstClr val="black"/>
                </a:solidFill>
                <a:effectLst/>
                <a:uLnTx/>
                <a:uFillTx/>
                <a:latin typeface="+mn-lt"/>
                <a:ea typeface="MS PGothic" charset="-128"/>
              </a:rPr>
              <a:t> de migration et de déplacement forcé peuvent durer des mois, des années, voire des dizaines d’années. Cela signifie que les besoins des personnes de diverses OSIEGCS vont évoluer à mesure que leur orientation sexuelle, identité et expression de genre et leurs caractéristiques de sexe se combineront avec leur âge, leur expérience en matière d’éducation, leurs besoins médicaux, leur statut marital, familial ou professionnel, leurs handicaps éventuels et d’autres facteurs.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Pourquoi, à votre avis, une bonne compréhension de </a:t>
            </a:r>
            <a:r>
              <a:rPr lang="fr" sz="1200" b="1" i="0" u="none" strike="noStrike" kern="1200" cap="none" spc="0" normalizeH="0" noProof="0">
                <a:ln>
                  <a:noFill/>
                </a:ln>
                <a:solidFill>
                  <a:prstClr val="black"/>
                </a:solidFill>
                <a:effectLst/>
                <a:uLnTx/>
                <a:uFillTx/>
                <a:latin typeface="+mn-lt"/>
                <a:ea typeface="MS PGothic" charset="-128"/>
              </a:rPr>
              <a:t>l’évolution des besoins</a:t>
            </a:r>
            <a:r>
              <a:rPr lang="fr" sz="1200" b="0" i="0" u="none" strike="noStrike" kern="1200" cap="none" spc="0" normalizeH="0" noProof="0">
                <a:ln>
                  <a:noFill/>
                </a:ln>
                <a:solidFill>
                  <a:prstClr val="black"/>
                </a:solidFill>
                <a:effectLst/>
                <a:uLnTx/>
                <a:uFillTx/>
                <a:latin typeface="+mn-lt"/>
                <a:ea typeface="MS PGothic" charset="-128"/>
              </a:rPr>
              <a:t> pourrait-elle revêtir une importance dans le cadre de notre travail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a:ln>
                  <a:noFill/>
                </a:ln>
                <a:solidFill>
                  <a:prstClr val="black"/>
                </a:solidFill>
                <a:effectLst/>
                <a:uLnTx/>
                <a:uFillTx/>
                <a:latin typeface="+mn-lt"/>
                <a:ea typeface="MS PGothic" charset="-128"/>
              </a:rPr>
              <a:t>Prenez un instant pour laisser répondre les apprenant(e)s. Si la réponse à la question précédente a déjà été donnée par les apprenant(e)s, passez au texte proposé ci-après ; si personne ne l’avait encore donnée, prenez le temps nécessaire avant de continuer.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1"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Aft>
                <a:spcPct val="0"/>
              </a:spcAft>
              <a:buClrTx/>
              <a:buSzTx/>
              <a:buFontTx/>
              <a:buNone/>
              <a:tabLst/>
              <a:defRPr/>
            </a:pPr>
            <a:r>
              <a:rPr lang="fr" sz="1200" b="0" i="0" u="sng" strike="noStrike" kern="1200" cap="none" spc="0" normalizeH="0" noProof="0">
                <a:ln>
                  <a:noFill/>
                </a:ln>
                <a:solidFill>
                  <a:prstClr val="black"/>
                </a:solidFill>
                <a:effectLst/>
                <a:uLnTx/>
                <a:uFillTx/>
                <a:latin typeface="+mn-lt"/>
                <a:ea typeface="MS PGothic"/>
                <a:cs typeface="Calibri"/>
              </a:rPr>
              <a:t>Il importe de comprendre </a:t>
            </a:r>
            <a:r>
              <a:rPr lang="fr" sz="1200" b="1" i="0" u="sng" strike="noStrike" kern="1200" cap="none" spc="0" normalizeH="0" noProof="0">
                <a:ln>
                  <a:noFill/>
                </a:ln>
                <a:solidFill>
                  <a:prstClr val="black"/>
                </a:solidFill>
                <a:effectLst/>
                <a:uLnTx/>
                <a:uFillTx/>
                <a:latin typeface="+mn-lt"/>
                <a:ea typeface="MS PGothic"/>
                <a:cs typeface="Calibri"/>
              </a:rPr>
              <a:t>l’évolution des besoins</a:t>
            </a:r>
            <a:r>
              <a:rPr lang="fr" sz="1200" b="0" i="0" u="none" strike="noStrike" kern="1200" cap="none" spc="0" normalizeH="0" noProof="0">
                <a:ln>
                  <a:noFill/>
                </a:ln>
                <a:solidFill>
                  <a:prstClr val="black"/>
                </a:solidFill>
                <a:effectLst/>
                <a:uLnTx/>
                <a:uFillTx/>
                <a:latin typeface="+mn-lt"/>
                <a:ea typeface="MS PGothic"/>
                <a:cs typeface="Calibri"/>
              </a:rPr>
              <a:t>, car nous devons être préparés à offrir une grande diversité de services à différentes étapes dans le cadre de nos interactions avec des personnes de diverses OSIEGCS, en particulier s’il s’agit de personnes transgenres ayant entrepris une transition. Il importe également de comprendre que les personnes de diverses OSIEGCS en situation de déplacement forcé ou de migration peuvent être confrontées à de nouveaux risques et obstacles</a:t>
            </a:r>
            <a:r>
              <a:rPr lang="fr" sz="1200" b="0" i="0" u="sng" strike="noStrike" kern="1200" cap="none" spc="0" normalizeH="0" noProof="0">
                <a:ln>
                  <a:noFill/>
                </a:ln>
                <a:solidFill>
                  <a:prstClr val="black"/>
                </a:solidFill>
                <a:effectLst/>
                <a:uLnTx/>
                <a:uFillTx/>
                <a:latin typeface="+mn-lt"/>
                <a:ea typeface="MS PGothic"/>
                <a:cs typeface="Calibri"/>
              </a:rPr>
              <a:t>,</a:t>
            </a:r>
            <a:r>
              <a:rPr lang="fr" sz="1200" b="0" i="0" u="none" strike="noStrike" kern="1200" cap="none" spc="0" normalizeH="0" noProof="0">
                <a:ln>
                  <a:noFill/>
                </a:ln>
                <a:solidFill>
                  <a:prstClr val="black"/>
                </a:solidFill>
                <a:effectLst/>
                <a:uLnTx/>
                <a:uFillTx/>
                <a:latin typeface="+mn-lt"/>
                <a:ea typeface="MS PGothic"/>
                <a:cs typeface="Calibri"/>
              </a:rPr>
              <a:t> et se trouver parfois dans des situations plus dangereuses que celles qu’elles ont fuies ou qui les ont poussées à migrer.</a:t>
            </a:r>
            <a:endParaRPr kumimoji="0" lang="en-US" altLang="en-US" sz="1200" b="0" i="0" u="none" strike="noStrike" kern="1200" cap="none" spc="0" normalizeH="0" baseline="0" noProof="0">
              <a:ln>
                <a:noFill/>
              </a:ln>
              <a:solidFill>
                <a:prstClr val="black"/>
              </a:solidFill>
              <a:effectLst/>
              <a:uLnTx/>
              <a:uFillTx/>
              <a:latin typeface="+mn-lt"/>
              <a:ea typeface="MS PGothic" charset="-128"/>
              <a:cs typeface="Calibri"/>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Enfin, intéressons-nous aux </a:t>
            </a:r>
            <a:r>
              <a:rPr lang="fr" sz="1200" b="1" i="0" u="none" strike="noStrike" kern="1200" cap="none" spc="0" normalizeH="0" noProof="0">
                <a:ln>
                  <a:noFill/>
                </a:ln>
                <a:solidFill>
                  <a:prstClr val="black"/>
                </a:solidFill>
                <a:effectLst/>
                <a:uLnTx/>
                <a:uFillTx/>
                <a:latin typeface="+mn-lt"/>
                <a:ea typeface="MS PGothic" charset="-128"/>
              </a:rPr>
              <a:t>situations de risque accru. </a:t>
            </a:r>
            <a:r>
              <a:rPr lang="fr" sz="1200" b="0" i="0" u="none" strike="noStrike" kern="1200" cap="none" spc="0" normalizeH="0" noProof="0">
                <a:ln>
                  <a:noFill/>
                </a:ln>
                <a:solidFill>
                  <a:prstClr val="black"/>
                </a:solidFill>
                <a:effectLst/>
                <a:uLnTx/>
                <a:uFillTx/>
                <a:latin typeface="+mn-lt"/>
                <a:ea typeface="MS PGothic" charset="-128"/>
              </a:rPr>
              <a:t>Qui peut nous expliquer ce que l’on entend par « situation de risque accru » ?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a:ln>
                  <a:noFill/>
                </a:ln>
                <a:solidFill>
                  <a:prstClr val="black"/>
                </a:solidFill>
                <a:effectLst/>
                <a:uLnTx/>
                <a:uFillTx/>
                <a:latin typeface="+mn-lt"/>
                <a:ea typeface="MS PGothic" charset="-128"/>
              </a:rPr>
              <a:t>Prenez un instant pour laisser répondre les apprenant(e)s.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3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 </a:t>
            </a:r>
            <a:r>
              <a:rPr lang="fr" sz="1200" b="0" i="1" u="none" strike="noStrike" kern="1200" cap="none" spc="0" normalizeH="0" noProof="0">
                <a:ln>
                  <a:noFill/>
                </a:ln>
                <a:solidFill>
                  <a:prstClr val="black"/>
                </a:solidFill>
                <a:effectLst/>
                <a:uLnTx/>
                <a:uFillTx/>
                <a:latin typeface="+mn-lt"/>
                <a:ea typeface="MS PGothic" charset="-128"/>
              </a:rPr>
              <a:t>7 minutes pour les diapositives relatives à la question « Quelles difficultés les personnes de diverses OSIEGCS rencontrent-elles ?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a:t>
            </a:r>
            <a:r>
              <a:rPr lang="fr" sz="1200" b="0" i="1" u="none" strike="noStrike" kern="1200" cap="none" spc="0" normalizeH="0" noProof="0">
                <a:ln>
                  <a:noFill/>
                </a:ln>
                <a:solidFill>
                  <a:prstClr val="black"/>
                </a:solidFill>
                <a:effectLst/>
                <a:uLnTx/>
                <a:uFillTx/>
                <a:latin typeface="+mn-lt"/>
                <a:ea typeface="MS PGothic" charset="-128"/>
              </a:rPr>
              <a:t>Un groupe de migrant(e)s d’Amérique centrale traversant le Chiapas, au Mexique, sur leur route vers les États-Unis. L’un des migrants porte un drapeau arc-en-ciel ; d’autres ont des sacs à dos et un enfant est dans une poussette.]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8</a:t>
            </a:fld>
            <a:endParaRPr lang="en-US" altLang="en-US" sz="120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31991380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1092434" rtl="0" eaLnBrk="1" fontAlgn="auto" latinLnBrk="0" hangingPunct="1">
              <a:lnSpc>
                <a:spcPct val="100000"/>
              </a:lnSpc>
              <a:spcBef>
                <a:spcPct val="0"/>
              </a:spcBef>
              <a:spcAft>
                <a:spcPts val="300"/>
              </a:spcAft>
              <a:buClrTx/>
              <a:buSzTx/>
              <a:buFont typeface="Arial" panose="020B0604020202020204" pitchFamily="34" charset="0"/>
              <a:buNone/>
              <a:tabLst/>
              <a:defRPr/>
            </a:pPr>
            <a:r>
              <a:rPr lang="fr" sz="1200" b="1" u="sng" dirty="0">
                <a:latin typeface="+mn-lt"/>
                <a:ea typeface="MS PGothic" charset="-128"/>
              </a:rPr>
              <a:t>Exercice : Envisager un rapatriement volontaire</a:t>
            </a:r>
          </a:p>
          <a:p>
            <a:pPr marL="0" marR="0" lvl="0" indent="0" algn="just" rtl="0">
              <a:lnSpc>
                <a:spcPct val="110000"/>
              </a:lnSpc>
              <a:spcBef>
                <a:spcPts val="800"/>
              </a:spcBef>
              <a:spcAft>
                <a:spcPts val="800"/>
              </a:spcAft>
              <a:buClr>
                <a:srgbClr val="358DDE"/>
              </a:buClr>
              <a:buFont typeface="Symbol" panose="05050102010706020507" pitchFamily="18" charset="2"/>
              <a:buNone/>
            </a:pPr>
            <a:endParaRPr lang="en-US" sz="1200" i="1" dirty="0">
              <a:effectLst/>
              <a:latin typeface="+mn-lt"/>
              <a:ea typeface="MS PGothic" charset="-128"/>
            </a:endParaRPr>
          </a:p>
          <a:p>
            <a:pPr marL="0" marR="0" lvl="0" indent="0" algn="just" rtl="0">
              <a:lnSpc>
                <a:spcPct val="110000"/>
              </a:lnSpc>
              <a:spcBef>
                <a:spcPts val="800"/>
              </a:spcBef>
              <a:spcAft>
                <a:spcPts val="800"/>
              </a:spcAft>
              <a:buClr>
                <a:srgbClr val="358DDE"/>
              </a:buClr>
              <a:buFont typeface="Symbol" panose="05050102010706020507" pitchFamily="18" charset="2"/>
              <a:buNone/>
            </a:pPr>
            <a:r>
              <a:rPr lang="fr" sz="1200" dirty="0">
                <a:effectLst/>
                <a:latin typeface="+mn-lt"/>
                <a:ea typeface="Calibri" panose="020F0502020204030204" pitchFamily="34" charset="0"/>
              </a:rPr>
              <a:t>Nous allons maintenant passer à un </a:t>
            </a:r>
            <a:r>
              <a:rPr lang="fr" sz="1200" b="1" dirty="0">
                <a:effectLst/>
                <a:latin typeface="+mn-lt"/>
                <a:ea typeface="Calibri" panose="020F0502020204030204" pitchFamily="34" charset="0"/>
              </a:rPr>
              <a:t>exercice</a:t>
            </a:r>
            <a:r>
              <a:rPr lang="fr" sz="1200" dirty="0">
                <a:effectLst/>
                <a:latin typeface="+mn-lt"/>
                <a:ea typeface="Calibri" panose="020F0502020204030204" pitchFamily="34" charset="0"/>
              </a:rPr>
              <a:t> qui permettra de souligner les considérations associées au rapatriement volontaire. Veuillez ouvrir votre </a:t>
            </a:r>
            <a:r>
              <a:rPr lang="fr" sz="1200" b="0" dirty="0">
                <a:effectLst/>
                <a:latin typeface="+mn-lt"/>
                <a:ea typeface="Calibri" panose="020F0502020204030204" pitchFamily="34" charset="0"/>
              </a:rPr>
              <a:t>manuel à la page de l’exercice. </a:t>
            </a:r>
          </a:p>
          <a:p>
            <a:pPr marL="0" marR="0" lvl="0" indent="0" algn="just" rtl="0">
              <a:lnSpc>
                <a:spcPct val="110000"/>
              </a:lnSpc>
              <a:spcBef>
                <a:spcPts val="800"/>
              </a:spcBef>
              <a:spcAft>
                <a:spcPts val="800"/>
              </a:spcAft>
              <a:buClr>
                <a:srgbClr val="358DDE"/>
              </a:buClr>
              <a:buFont typeface="Symbol" panose="05050102010706020507" pitchFamily="18" charset="2"/>
              <a:buNone/>
            </a:pPr>
            <a:endParaRPr lang="en-US" sz="1200" dirty="0">
              <a:effectLst/>
              <a:latin typeface="+mn-lt"/>
              <a:ea typeface="Calibri" panose="020F0502020204030204" pitchFamily="34" charset="0"/>
            </a:endParaRPr>
          </a:p>
          <a:p>
            <a:pPr marL="0" marR="0" lvl="0" indent="0" algn="just" rtl="0">
              <a:lnSpc>
                <a:spcPct val="110000"/>
              </a:lnSpc>
              <a:spcBef>
                <a:spcPts val="800"/>
              </a:spcBef>
              <a:spcAft>
                <a:spcPts val="800"/>
              </a:spcAft>
              <a:buClr>
                <a:srgbClr val="358DDE"/>
              </a:buClr>
              <a:buFont typeface="Symbol" panose="05050102010706020507" pitchFamily="18" charset="2"/>
              <a:buNone/>
            </a:pPr>
            <a:r>
              <a:rPr lang="fr" sz="1200" dirty="0">
                <a:effectLst/>
                <a:latin typeface="+mn-lt"/>
                <a:ea typeface="Calibri" panose="020F0502020204030204" pitchFamily="34" charset="0"/>
              </a:rPr>
              <a:t>En vous fondant sur </a:t>
            </a:r>
            <a:r>
              <a:rPr lang="fr" sz="1200" b="0" dirty="0">
                <a:effectLst/>
                <a:latin typeface="+mn-lt"/>
                <a:ea typeface="Calibri" panose="020F0502020204030204" pitchFamily="34" charset="0"/>
              </a:rPr>
              <a:t>l’étude de cas </a:t>
            </a:r>
            <a:r>
              <a:rPr lang="fr" sz="1200" dirty="0">
                <a:effectLst/>
                <a:latin typeface="+mn-lt"/>
                <a:ea typeface="Calibri" panose="020F0502020204030204" pitchFamily="34" charset="0"/>
              </a:rPr>
              <a:t>de Jean-Pierre, remplissez la fiche d’exercice. N’hésitez pas à lever la main si vous avez la moindre question. Vous disposez de </a:t>
            </a:r>
            <a:r>
              <a:rPr lang="fr" sz="1200" b="1" dirty="0">
                <a:effectLst/>
                <a:latin typeface="+mn-lt"/>
                <a:ea typeface="Calibri" panose="020F0502020204030204" pitchFamily="34" charset="0"/>
              </a:rPr>
              <a:t>20 minutes</a:t>
            </a:r>
            <a:r>
              <a:rPr lang="fr" sz="1200" dirty="0">
                <a:effectLst/>
                <a:latin typeface="+mn-lt"/>
                <a:ea typeface="Calibri" panose="020F0502020204030204" pitchFamily="34" charset="0"/>
              </a:rPr>
              <a:t> pour réaliser cet exercice.</a:t>
            </a:r>
          </a:p>
          <a:p>
            <a:pPr marL="0" marR="0" lvl="0" indent="0" algn="just" rtl="0">
              <a:lnSpc>
                <a:spcPct val="110000"/>
              </a:lnSpc>
              <a:spcBef>
                <a:spcPts val="800"/>
              </a:spcBef>
              <a:spcAft>
                <a:spcPts val="800"/>
              </a:spcAft>
              <a:buClr>
                <a:srgbClr val="358DDE"/>
              </a:buClr>
              <a:buFont typeface="Symbol" panose="05050102010706020507" pitchFamily="18" charset="2"/>
              <a:buNone/>
            </a:pPr>
            <a:endParaRPr lang="en-US" sz="1200" dirty="0">
              <a:effectLst/>
              <a:latin typeface="+mn-lt"/>
              <a:ea typeface="Calibri" panose="020F0502020204030204" pitchFamily="34" charset="0"/>
            </a:endParaRPr>
          </a:p>
          <a:p>
            <a:pPr marL="0" marR="0" lvl="0" indent="0" algn="just" rtl="0">
              <a:lnSpc>
                <a:spcPct val="110000"/>
              </a:lnSpc>
              <a:spcBef>
                <a:spcPts val="800"/>
              </a:spcBef>
              <a:spcAft>
                <a:spcPts val="800"/>
              </a:spcAft>
              <a:buClr>
                <a:srgbClr val="358DDE"/>
              </a:buClr>
              <a:buFont typeface="Symbol" panose="05050102010706020507" pitchFamily="18" charset="2"/>
              <a:buNone/>
            </a:pPr>
            <a:r>
              <a:rPr lang="fr" sz="1200" dirty="0">
                <a:effectLst/>
                <a:latin typeface="+mn-lt"/>
                <a:ea typeface="Calibri" panose="020F0502020204030204" pitchFamily="34" charset="0"/>
              </a:rPr>
              <a:t>À présent, parcourons ensemble cet exercice. Qu’avez-vous </a:t>
            </a:r>
            <a:r>
              <a:rPr lang="fr" sz="1200" b="1" dirty="0">
                <a:effectLst/>
                <a:latin typeface="+mn-lt"/>
                <a:ea typeface="Calibri" panose="020F0502020204030204" pitchFamily="34" charset="0"/>
              </a:rPr>
              <a:t>répondu</a:t>
            </a:r>
            <a:r>
              <a:rPr lang="fr" sz="1200" dirty="0">
                <a:effectLst/>
                <a:latin typeface="+mn-lt"/>
                <a:ea typeface="Calibri" panose="020F0502020204030204" pitchFamily="34" charset="0"/>
              </a:rPr>
              <a:t> à la question n</a:t>
            </a:r>
            <a:r>
              <a:rPr lang="fr" sz="1200" baseline="30000" dirty="0">
                <a:effectLst/>
                <a:latin typeface="+mn-lt"/>
                <a:ea typeface="Calibri" panose="020F0502020204030204" pitchFamily="34" charset="0"/>
              </a:rPr>
              <a:t>o</a:t>
            </a:r>
            <a:r>
              <a:rPr lang="fr" sz="1200" dirty="0">
                <a:effectLst/>
                <a:latin typeface="+mn-lt"/>
                <a:ea typeface="Calibri" panose="020F0502020204030204" pitchFamily="34" charset="0"/>
              </a:rPr>
              <a:t> 1 ? </a:t>
            </a:r>
          </a:p>
          <a:p>
            <a:pPr marL="0" marR="0" lvl="0" indent="0" algn="just" rtl="0">
              <a:lnSpc>
                <a:spcPct val="110000"/>
              </a:lnSpc>
              <a:spcBef>
                <a:spcPts val="800"/>
              </a:spcBef>
              <a:spcAft>
                <a:spcPts val="800"/>
              </a:spcAft>
              <a:buClr>
                <a:srgbClr val="358DDE"/>
              </a:buClr>
              <a:buFont typeface="Symbol" panose="05050102010706020507" pitchFamily="18" charset="2"/>
              <a:buNone/>
            </a:pPr>
            <a:endParaRPr lang="en-US" sz="1200" i="1" dirty="0">
              <a:effectLst/>
              <a:latin typeface="+mn-lt"/>
              <a:ea typeface="Calibri" panose="020F0502020204030204" pitchFamily="34" charset="0"/>
            </a:endParaRPr>
          </a:p>
          <a:p>
            <a:pPr marL="0" marR="0" lvl="0" indent="0" algn="just" rtl="0">
              <a:lnSpc>
                <a:spcPct val="110000"/>
              </a:lnSpc>
              <a:spcBef>
                <a:spcPts val="800"/>
              </a:spcBef>
              <a:spcAft>
                <a:spcPts val="800"/>
              </a:spcAft>
              <a:buClr>
                <a:srgbClr val="358DDE"/>
              </a:buClr>
              <a:buFont typeface="Symbol" panose="05050102010706020507" pitchFamily="18" charset="2"/>
              <a:buNone/>
            </a:pPr>
            <a:r>
              <a:rPr lang="fr" sz="1200" i="1" dirty="0">
                <a:effectLst/>
                <a:latin typeface="+mn-lt"/>
                <a:ea typeface="Calibri" panose="020F0502020204030204" pitchFamily="34" charset="0"/>
              </a:rPr>
              <a:t>Procédez ainsi pour chaque question, l’une après l’autre, et assurez-vous que chaque membre du groupe a l’occasion de partager son point de vue.</a:t>
            </a:r>
            <a:r>
              <a:rPr lang="fr" sz="1200" i="0" dirty="0">
                <a:effectLst/>
                <a:latin typeface="+mn-lt"/>
                <a:ea typeface="Calibri" panose="020F0502020204030204" pitchFamily="34" charset="0"/>
              </a:rPr>
              <a:t> </a:t>
            </a:r>
            <a:r>
              <a:rPr lang="fr" sz="1200" i="1" dirty="0">
                <a:effectLst/>
                <a:latin typeface="+mn-lt"/>
                <a:ea typeface="Calibri" panose="020F0502020204030204" pitchFamily="34" charset="0"/>
              </a:rPr>
              <a:t>Après avoir passé en revue les cinq questions :</a:t>
            </a:r>
          </a:p>
          <a:p>
            <a:pPr marL="0" marR="0" lvl="0" indent="0" algn="just" rtl="0">
              <a:lnSpc>
                <a:spcPct val="110000"/>
              </a:lnSpc>
              <a:spcBef>
                <a:spcPts val="800"/>
              </a:spcBef>
              <a:spcAft>
                <a:spcPts val="800"/>
              </a:spcAft>
              <a:buClr>
                <a:srgbClr val="358DDE"/>
              </a:buClr>
              <a:buFont typeface="Symbol" panose="05050102010706020507" pitchFamily="18" charset="2"/>
              <a:buNone/>
            </a:pPr>
            <a:endParaRPr lang="en-US" sz="1200" i="1" dirty="0">
              <a:effectLst/>
              <a:latin typeface="+mn-lt"/>
              <a:ea typeface="Calibri" panose="020F0502020204030204" pitchFamily="34" charset="0"/>
            </a:endParaRPr>
          </a:p>
          <a:p>
            <a:pPr marL="0" marR="0" lvl="0" indent="0" algn="just" rtl="0">
              <a:lnSpc>
                <a:spcPct val="110000"/>
              </a:lnSpc>
              <a:spcBef>
                <a:spcPts val="800"/>
              </a:spcBef>
              <a:spcAft>
                <a:spcPts val="800"/>
              </a:spcAft>
              <a:buClr>
                <a:srgbClr val="358DDE"/>
              </a:buClr>
              <a:buFont typeface="Symbol" panose="05050102010706020507" pitchFamily="18" charset="2"/>
              <a:buNone/>
            </a:pPr>
            <a:r>
              <a:rPr lang="fr" sz="1200" dirty="0">
                <a:effectLst/>
                <a:latin typeface="+mn-lt"/>
                <a:ea typeface="Calibri" panose="020F0502020204030204" pitchFamily="34" charset="0"/>
              </a:rPr>
              <a:t>Maintenant, ajoutons des facteurs de diversité supplémentaires dans le cadre de la question n</a:t>
            </a:r>
            <a:r>
              <a:rPr lang="fr" sz="1200" baseline="30000" dirty="0">
                <a:effectLst/>
                <a:latin typeface="+mn-lt"/>
                <a:ea typeface="Calibri" panose="020F0502020204030204" pitchFamily="34" charset="0"/>
              </a:rPr>
              <a:t>o</a:t>
            </a:r>
            <a:r>
              <a:rPr lang="fr" sz="1200" dirty="0">
                <a:effectLst/>
                <a:latin typeface="+mn-lt"/>
                <a:ea typeface="Calibri" panose="020F0502020204030204" pitchFamily="34" charset="0"/>
              </a:rPr>
              <a:t> 5. Dans quelle mesure votre évaluation changerait-elle si Jean-Pierre était une femme ? Et si Jean-Pierre était plus âgé ? Ou s’il présentait un handicap ? </a:t>
            </a:r>
          </a:p>
          <a:p>
            <a:pPr rtl="0" eaLnBrk="1" hangingPunct="1">
              <a:spcBef>
                <a:spcPct val="0"/>
              </a:spcBef>
            </a:pPr>
            <a:endParaRPr lang="en-US" altLang="en-US" sz="1200" i="1" dirty="0">
              <a:latin typeface="+mn-lt"/>
              <a:ea typeface="MS PGothic" charset="-128"/>
            </a:endParaRPr>
          </a:p>
          <a:p>
            <a:pPr marL="0" marR="0" lvl="0" indent="0" algn="l" defTabSz="1092434" rtl="0" eaLnBrk="1" fontAlgn="auto" latinLnBrk="0" hangingPunct="1">
              <a:lnSpc>
                <a:spcPct val="100000"/>
              </a:lnSpc>
              <a:spcBef>
                <a:spcPct val="0"/>
              </a:spcBef>
              <a:spcAft>
                <a:spcPts val="300"/>
              </a:spcAft>
              <a:buClrTx/>
              <a:buSzTx/>
              <a:buFont typeface="Arial" panose="020B0604020202020204" pitchFamily="34" charset="0"/>
              <a:buNone/>
              <a:tabLst/>
              <a:defRPr/>
            </a:pPr>
            <a:r>
              <a:rPr lang="fr" sz="1200" b="1" u="none" dirty="0">
                <a:latin typeface="+mn-lt"/>
                <a:ea typeface="MS PGothic" charset="-128"/>
              </a:rPr>
              <a:t>----</a:t>
            </a:r>
          </a:p>
          <a:p>
            <a:pPr rtl="0" eaLnBrk="1" hangingPunct="1">
              <a:spcBef>
                <a:spcPct val="0"/>
              </a:spcBef>
            </a:pPr>
            <a:endParaRPr lang="en-US" altLang="en-US" sz="1200" i="1" dirty="0">
              <a:latin typeface="+mn-lt"/>
              <a:ea typeface="MS PGothic" charset="-128"/>
            </a:endParaRPr>
          </a:p>
          <a:p>
            <a:pPr rtl="0" eaLnBrk="1" hangingPunct="1">
              <a:spcBef>
                <a:spcPct val="0"/>
              </a:spcBef>
            </a:pPr>
            <a:r>
              <a:rPr lang="fr" sz="1200" b="1" i="1" dirty="0">
                <a:latin typeface="+mn-lt"/>
                <a:ea typeface="MS PGothic" charset="-128"/>
              </a:rPr>
              <a:t>Remarque à l’attention de l’</a:t>
            </a:r>
            <a:r>
              <a:rPr lang="fr-FR" sz="1200" b="1" i="1" dirty="0">
                <a:latin typeface="+mn-lt"/>
                <a:ea typeface="MS PGothic" charset="-128"/>
              </a:rPr>
              <a:t>animateur(</a:t>
            </a:r>
            <a:r>
              <a:rPr lang="fr-FR" sz="1200" b="1" i="1" dirty="0" err="1">
                <a:latin typeface="+mn-lt"/>
                <a:ea typeface="MS PGothic" charset="-128"/>
              </a:rPr>
              <a:t>rice</a:t>
            </a:r>
            <a:r>
              <a:rPr lang="fr-FR" sz="1200" b="1" i="1" dirty="0">
                <a:latin typeface="+mn-lt"/>
                <a:ea typeface="MS PGothic" charset="-128"/>
              </a:rPr>
              <a:t>)</a:t>
            </a:r>
            <a:r>
              <a:rPr lang="fr" sz="1200" b="1" i="1" dirty="0">
                <a:latin typeface="+mn-lt"/>
                <a:ea typeface="MS PGothic" charset="-128"/>
              </a:rPr>
              <a:t> : </a:t>
            </a:r>
            <a:r>
              <a:rPr lang="fr" sz="1200" i="1" dirty="0">
                <a:latin typeface="+mn-lt"/>
                <a:ea typeface="MS PGothic" charset="-128"/>
              </a:rPr>
              <a:t>Veuillez vous reporter à la </a:t>
            </a:r>
            <a:r>
              <a:rPr lang="fr" sz="1200" b="1" i="1" dirty="0">
                <a:latin typeface="+mn-lt"/>
                <a:ea typeface="MS PGothic" charset="-128"/>
              </a:rPr>
              <a:t>page 277</a:t>
            </a:r>
            <a:r>
              <a:rPr lang="fr" sz="1200" i="1" dirty="0">
                <a:latin typeface="+mn-lt"/>
                <a:ea typeface="MS PGothic" charset="-128"/>
              </a:rPr>
              <a:t> du Guide d’animation pour les instructions de cet exercice. </a:t>
            </a:r>
          </a:p>
          <a:p>
            <a:pPr rtl="0"/>
            <a:endParaRPr lang="en-US" altLang="en-US" sz="1200" dirty="0">
              <a:latin typeface="+mn-lt"/>
              <a:ea typeface="MS PGothic" charset="-128"/>
            </a:endParaRPr>
          </a:p>
          <a:p>
            <a:pPr rtl="0"/>
            <a:r>
              <a:rPr lang="fr" sz="1200" b="1" i="1" dirty="0">
                <a:latin typeface="+mn-lt"/>
                <a:ea typeface="MS PGothic" charset="-128"/>
              </a:rPr>
              <a:t>Durée : </a:t>
            </a:r>
            <a:r>
              <a:rPr lang="fr" sz="1200" i="1" dirty="0">
                <a:latin typeface="+mn-lt"/>
                <a:ea typeface="MS PGothic" charset="-128"/>
              </a:rPr>
              <a:t>45 minutes 5 minutes pour la description ;</a:t>
            </a:r>
            <a:r>
              <a:rPr lang="fr" sz="1200" b="1" i="1" dirty="0">
                <a:latin typeface="+mn-lt"/>
                <a:ea typeface="MS PGothic" charset="-128"/>
              </a:rPr>
              <a:t> </a:t>
            </a:r>
            <a:r>
              <a:rPr lang="fr" sz="1200" i="1" dirty="0">
                <a:latin typeface="+mn-lt"/>
                <a:ea typeface="MS PGothic" charset="-128"/>
              </a:rPr>
              <a:t> 20 minutes pour l’activité et 20 minutes pour la discussion.</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80</a:t>
            </a:fld>
            <a:endParaRPr lang="en-US" altLang="en-US" sz="120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8744003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rtl="0"/>
            <a:r>
              <a:rPr lang="fr" sz="1200" b="1" u="sng">
                <a:ea typeface="MS PGothic" charset="-128"/>
              </a:rPr>
              <a:t>Intégration locale</a:t>
            </a:r>
          </a:p>
          <a:p>
            <a:pPr rtl="0"/>
            <a:endParaRPr lang="en-US" altLang="en-US" sz="1200">
              <a:ea typeface="MS PGothic" charset="-128"/>
            </a:endParaRPr>
          </a:p>
          <a:p>
            <a:pPr algn="just" rtl="0"/>
            <a:r>
              <a:rPr lang="fr" sz="1200">
                <a:ea typeface="MS PGothic" charset="-128"/>
              </a:rPr>
              <a:t>Intéressons-nous à présent à la solution relative à l’</a:t>
            </a:r>
            <a:r>
              <a:rPr lang="fr" sz="1200" b="1">
                <a:ea typeface="MS PGothic" charset="-128"/>
              </a:rPr>
              <a:t>intégration locale</a:t>
            </a:r>
            <a:r>
              <a:rPr lang="fr" sz="1200">
                <a:ea typeface="MS PGothic" charset="-128"/>
              </a:rPr>
              <a:t>. Il n’est pas rare que les personnes relevant de la compétence du HCR </a:t>
            </a:r>
            <a:r>
              <a:rPr lang="fr" sz="1200" b="1">
                <a:ea typeface="MS PGothic" charset="-128"/>
              </a:rPr>
              <a:t>fuient </a:t>
            </a:r>
            <a:r>
              <a:rPr lang="fr" sz="1200">
                <a:ea typeface="MS PGothic" charset="-128"/>
              </a:rPr>
              <a:t>un pays dans lequel des lois ou des pratiques sont discriminatoires pour arriver dans un autre pays dans lequel elles trouveront également des lois et des pratiques discriminatoires. </a:t>
            </a:r>
          </a:p>
          <a:p>
            <a:pPr marL="171450" indent="-171450" rtl="0">
              <a:buFont typeface="Arial" panose="020B0604020202020204" pitchFamily="34" charset="0"/>
              <a:buChar char="•"/>
            </a:pPr>
            <a:endParaRPr lang="en-US" altLang="en-US" sz="1200" b="0" i="0">
              <a:ea typeface="MS PGothic" charset="-128"/>
            </a:endParaRPr>
          </a:p>
          <a:p>
            <a:pPr marL="171450" indent="-171450" rtl="0">
              <a:buFont typeface="Arial" panose="020B0604020202020204" pitchFamily="34" charset="0"/>
              <a:buChar char="•"/>
            </a:pPr>
            <a:r>
              <a:rPr lang="fr" sz="1200" b="0" i="0">
                <a:ea typeface="MS PGothic" charset="-128"/>
              </a:rPr>
              <a:t>Il arrive que le pays d’asile ne soit pas accueillant ou qu’il dispose de législations ou de pratiques discriminatoires ou encourageant la persécution, notamment les abus et le refoulement.  </a:t>
            </a:r>
          </a:p>
          <a:p>
            <a:pPr marL="171450" indent="-171450" rtl="0">
              <a:buFont typeface="Arial" panose="020B0604020202020204" pitchFamily="34" charset="0"/>
              <a:buChar char="•"/>
            </a:pPr>
            <a:r>
              <a:rPr lang="fr" sz="1200" b="0" i="0">
                <a:ea typeface="MS PGothic" charset="-128"/>
              </a:rPr>
              <a:t>Dans le pays d’asile, il arrive bien souvent que les personnes LGBTQI+ subissent des discriminations et aient ainsi à lutter pour avoir accès aux mêmes services que les autres personnes relevant de la compétence du HCR, entre autres, aux services de santé, à l’éducation ou à une aide à l’autonomie.</a:t>
            </a:r>
          </a:p>
          <a:p>
            <a:pPr marL="171450" indent="-171450" rtl="0">
              <a:buFont typeface="Arial" panose="020B0604020202020204" pitchFamily="34" charset="0"/>
              <a:buChar char="•"/>
            </a:pPr>
            <a:r>
              <a:rPr lang="fr" sz="1200" b="0" i="0">
                <a:ea typeface="MS PGothic" charset="-128"/>
              </a:rPr>
              <a:t>Elles doivent parfois lutter pour accéder à l’emploi et à un logement sûr et les conserver, et peuvent être plus exposées à l’insécurité en raison de cette discrimination.</a:t>
            </a:r>
          </a:p>
          <a:p>
            <a:pPr marL="171450" indent="-171450" rtl="0">
              <a:buFont typeface="Arial" panose="020B0604020202020204" pitchFamily="34" charset="0"/>
              <a:buChar char="•"/>
            </a:pPr>
            <a:r>
              <a:rPr lang="fr" sz="1200" b="0" i="0">
                <a:ea typeface="MS PGothic" charset="-128"/>
              </a:rPr>
              <a:t>Les solutions d’intégration locale peuvent par conséquent être restreintes, voire inexistantes. Cette possibilité doit être considérée avec prudence.</a:t>
            </a:r>
          </a:p>
          <a:p>
            <a:pPr rtl="0"/>
            <a:endParaRPr lang="en-US" altLang="en-US" sz="1200" i="1">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u="none">
                <a:ea typeface="MS PGothic" charset="-128"/>
              </a:rPr>
              <a:t>----</a:t>
            </a:r>
          </a:p>
          <a:p>
            <a:pPr rtl="0"/>
            <a:endParaRPr lang="en-US" altLang="en-US" sz="1200" i="1">
              <a:ea typeface="MS PGothic" charset="-128"/>
            </a:endParaRPr>
          </a:p>
          <a:p>
            <a:pPr rtl="0"/>
            <a:r>
              <a:rPr lang="fr" sz="1200" b="1" i="1">
                <a:ea typeface="MS PGothic" charset="-128"/>
              </a:rPr>
              <a:t>Durée :</a:t>
            </a:r>
            <a:r>
              <a:rPr lang="fr" sz="1200" i="1">
                <a:ea typeface="MS PGothic" charset="-128"/>
              </a:rPr>
              <a:t> 30 minutes pour les diapositives 82 à 91. </a:t>
            </a:r>
          </a:p>
          <a:p>
            <a:pPr rtl="0"/>
            <a:endParaRPr lang="en-US" altLang="en-US" sz="1200" i="1">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i="1" kern="0">
                <a:ea typeface="MS PGothic" charset="-128"/>
                <a:cs typeface="Calibri" charset="0"/>
              </a:rPr>
              <a:t>[Description de l’image : vue d’une ville avec des résidences, des bâtiments, un lieu de culte et des montagnes en arrière-plan.]</a:t>
            </a:r>
          </a:p>
          <a:p>
            <a:pPr rtl="0"/>
            <a:endParaRPr lang="en-US" altLang="en-US" sz="1200" i="1">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81</a:t>
            </a:fld>
            <a:endParaRPr lang="en-US"/>
          </a:p>
        </p:txBody>
      </p:sp>
    </p:spTree>
    <p:extLst>
      <p:ext uri="{BB962C8B-B14F-4D97-AF65-F5344CB8AC3E}">
        <p14:creationId xmlns:p14="http://schemas.microsoft.com/office/powerpoint/2010/main" val="33798214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5"/>
            <a:ext cx="5486399" cy="4549147"/>
          </a:xfrm>
          <a:prstGeom prst="rect">
            <a:avLst/>
          </a:prstGeom>
        </p:spPr>
        <p:txBody>
          <a:bodyPr lIns="91425" tIns="91425" rIns="91425" bIns="91425" rtlCol="0" anchor="t" anchorCtr="0">
            <a:noAutofit/>
          </a:bodyPr>
          <a:lstStyle/>
          <a:p>
            <a:pPr marL="0" marR="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i="0" u="sng" strike="noStrike" kern="1200" cap="none" spc="0" normalizeH="0" noProof="0">
                <a:ln>
                  <a:noFill/>
                </a:ln>
                <a:effectLst/>
                <a:uLnTx/>
                <a:uFillTx/>
                <a:latin typeface="+mn-lt"/>
                <a:ea typeface="MS PGothic" charset="-128"/>
              </a:rPr>
              <a:t>Réinstallation </a:t>
            </a:r>
            <a:endParaRPr lang="en-US" altLang="en-US" sz="1200"/>
          </a:p>
          <a:p>
            <a:pPr rtl="0">
              <a:defRPr/>
            </a:pPr>
            <a:endParaRPr lang="en-US" altLang="en-US" sz="1200"/>
          </a:p>
          <a:p>
            <a:pPr algn="just" rtl="0">
              <a:defRPr/>
            </a:pPr>
            <a:r>
              <a:rPr lang="fr" sz="1200"/>
              <a:t>Attardons-nous maintenant sur la troisième solution, la </a:t>
            </a:r>
            <a:r>
              <a:rPr lang="fr" sz="1200" b="1"/>
              <a:t>réinstallation</a:t>
            </a:r>
            <a:r>
              <a:rPr lang="fr" sz="1200"/>
              <a:t>. </a:t>
            </a:r>
            <a:r>
              <a:rPr lang="fr" sz="1200" b="0"/>
              <a:t>Selon le manuel de réinstallation du HCR </a:t>
            </a:r>
            <a:r>
              <a:rPr lang="fr" sz="1200" b="0" i="1"/>
              <a:t>: « La réinstallation implique la sélection et le transfert de réfugiés d’un État dans lequel ils ont cherché une protection vers un autre État qui accepte de les accueillir comme réfugiés avec un statut de résident permanent. » </a:t>
            </a:r>
          </a:p>
          <a:p>
            <a:pPr algn="just" rtl="0">
              <a:defRPr/>
            </a:pPr>
            <a:endParaRPr lang="en-US" altLang="en-US" sz="1200" b="0" i="0"/>
          </a:p>
          <a:p>
            <a:pPr algn="just" rtl="0">
              <a:defRPr/>
            </a:pPr>
            <a:r>
              <a:rPr lang="fr" sz="1200" b="0" i="0"/>
              <a:t>Bien que la réinstallation ne sera pas nécessaire pour toutes les personnes LGBTQI+ relevant de la compétence du HCR, et bien qu’elles ne soient pas toutes </a:t>
            </a:r>
            <a:r>
              <a:rPr lang="fr" sz="1200" b="1" i="0"/>
              <a:t>admissibles</a:t>
            </a:r>
            <a:r>
              <a:rPr lang="fr" sz="1200" b="0" i="0"/>
              <a:t> à cette solution, la réinstallation peut constituer une solution viable et un outil de protection pour celles se trouvant dans les situations les plus risquées. Dans certains cas, la réinstallation peut être la seule solution viable. </a:t>
            </a:r>
          </a:p>
          <a:p>
            <a:pPr algn="just" rtl="0">
              <a:defRPr/>
            </a:pPr>
            <a:endParaRPr lang="en-US" altLang="en-US" sz="1200" b="0" i="0"/>
          </a:p>
          <a:p>
            <a:pPr algn="just" rtl="0">
              <a:defRPr/>
            </a:pPr>
            <a:r>
              <a:rPr lang="fr" sz="1200" b="0" i="0" kern="0">
                <a:ea typeface="MS PGothic" charset="-128"/>
                <a:cs typeface="Calibri" charset="0"/>
              </a:rPr>
              <a:t>Il conviendrait de mettre en place des mécanismes pour que les organisations </a:t>
            </a:r>
            <a:r>
              <a:rPr lang="fr" sz="1200" b="1" i="0" kern="0">
                <a:ea typeface="MS PGothic" charset="-128"/>
                <a:cs typeface="Calibri" charset="0"/>
              </a:rPr>
              <a:t>partenaires</a:t>
            </a:r>
            <a:r>
              <a:rPr lang="fr" sz="1200" b="0" i="0" kern="0">
                <a:ea typeface="MS PGothic" charset="-128"/>
                <a:cs typeface="Calibri" charset="0"/>
              </a:rPr>
              <a:t> puissent orienter les personnes dans le respect des principes de consentement éclairé, de confidentialité, et de partage d’informations indispensables sur les sauvegardes pour la protection des informations et des données.</a:t>
            </a:r>
          </a:p>
          <a:p>
            <a:pPr algn="just" rtl="0">
              <a:defRPr/>
            </a:pPr>
            <a:endParaRPr lang="en-US" altLang="en-US" sz="1200" b="0" i="0">
              <a:cs typeface="Calibri" pitchFamily="34" charset="0"/>
            </a:endParaRPr>
          </a:p>
          <a:p>
            <a:pPr algn="just" rtl="0">
              <a:defRPr/>
            </a:pPr>
            <a:r>
              <a:rPr lang="fr" sz="1200" b="0" i="0">
                <a:cs typeface="Calibri" pitchFamily="34" charset="0"/>
              </a:rPr>
              <a:t>L’admissibilité et le niveau de priorité des situations des personnes LGBTQI+ devraient être </a:t>
            </a:r>
            <a:r>
              <a:rPr lang="fr" sz="1200" b="1" i="0">
                <a:cs typeface="Calibri" pitchFamily="34" charset="0"/>
              </a:rPr>
              <a:t>établis</a:t>
            </a:r>
            <a:r>
              <a:rPr lang="fr" sz="1200" b="0" i="0">
                <a:cs typeface="Calibri" pitchFamily="34" charset="0"/>
              </a:rPr>
              <a:t> dans le cadre d’un entretien de réinstallation et d’une évaluation.</a:t>
            </a:r>
          </a:p>
          <a:p>
            <a:pPr algn="just" rtl="0"/>
            <a:endParaRPr lang="en-US" altLang="en-US" sz="1200" i="1">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u="none">
                <a:ea typeface="MS PGothic" charset="-128"/>
              </a:rPr>
              <a:t>----</a:t>
            </a:r>
          </a:p>
          <a:p>
            <a:pPr rtl="0"/>
            <a:endParaRPr lang="en-US" altLang="en-US" sz="1200" i="1">
              <a:ea typeface="MS PGothic" charset="-128"/>
            </a:endParaRPr>
          </a:p>
          <a:p>
            <a:pPr rtl="0"/>
            <a:r>
              <a:rPr lang="fr" sz="1200" b="1" i="1">
                <a:ea typeface="MS PGothic" charset="-128"/>
              </a:rPr>
              <a:t>Durée :</a:t>
            </a:r>
            <a:r>
              <a:rPr lang="fr" sz="1200" i="1">
                <a:ea typeface="MS PGothic" charset="-128"/>
              </a:rPr>
              <a:t> 30 minutes pour les diapositives 82 à 91. </a:t>
            </a:r>
          </a:p>
          <a:p>
            <a:pPr rtl="0">
              <a:defRPr/>
            </a:pPr>
            <a:endParaRPr lang="en-US" altLang="en-US" sz="1200" i="1">
              <a:cs typeface="Calibri" pitchFamily="34" charset="0"/>
            </a:endParaRPr>
          </a:p>
          <a:p>
            <a:pPr rtl="0" latinLnBrk="0"/>
            <a:r>
              <a:rPr lang="fr" sz="1200" b="0" i="1" kern="1200">
                <a:solidFill>
                  <a:schemeClr val="tx1"/>
                </a:solidFill>
                <a:effectLst/>
                <a:latin typeface="+mn-lt"/>
                <a:ea typeface="+mn-ea"/>
                <a:cs typeface="+mn-cs"/>
              </a:rPr>
              <a:t>[Description de l’image : gros plan sur l’aile d’un avion survolant un cours d’eau dans les nuages.]</a:t>
            </a:r>
            <a:endParaRPr lang="en-US" sz="1200" b="0" i="0" kern="1200">
              <a:solidFill>
                <a:schemeClr val="tx1"/>
              </a:solidFill>
              <a:effectLst/>
              <a:latin typeface="+mn-lt"/>
              <a:ea typeface="+mn-ea"/>
              <a:cs typeface="+mn-cs"/>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82</a:t>
            </a:fld>
            <a:endParaRPr lang="en-US"/>
          </a:p>
        </p:txBody>
      </p:sp>
    </p:spTree>
    <p:extLst>
      <p:ext uri="{BB962C8B-B14F-4D97-AF65-F5344CB8AC3E}">
        <p14:creationId xmlns:p14="http://schemas.microsoft.com/office/powerpoint/2010/main" val="11208378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a:p>
        </p:txBody>
      </p:sp>
      <p:sp>
        <p:nvSpPr>
          <p:cNvPr id="662" name="Shape 662"/>
          <p:cNvSpPr>
            <a:spLocks noGrp="1"/>
          </p:cNvSpPr>
          <p:nvPr>
            <p:ph type="body" sz="quarter" idx="1"/>
          </p:nvPr>
        </p:nvSpPr>
        <p:spPr>
          <a:xfrm>
            <a:off x="644577" y="4478309"/>
            <a:ext cx="5681272" cy="4248595"/>
          </a:xfrm>
          <a:prstGeom prst="rect">
            <a:avLst/>
          </a:prstGeom>
        </p:spPr>
        <p:txBody>
          <a:bodyPr rtlCol="0"/>
          <a:lstStyle/>
          <a:p>
            <a:pPr marL="0" marR="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i="0" u="sng" strike="noStrike" kern="1200" cap="none" spc="0" normalizeH="0" noProof="0">
                <a:ln>
                  <a:noFill/>
                </a:ln>
                <a:effectLst/>
                <a:uLnTx/>
                <a:uFillTx/>
                <a:latin typeface="+mn-lt"/>
                <a:ea typeface="MS PGothic" charset="-128"/>
              </a:rPr>
              <a:t>Orientations pour la réinstallation</a:t>
            </a:r>
            <a:endParaRPr lang="en-US" altLang="en-US" sz="1200"/>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S PGothic" pitchFamily="34" charset="-128"/>
              <a:cs typeface="MS PGothic" charset="0"/>
            </a:endParaRPr>
          </a:p>
          <a:p>
            <a:pPr algn="just" rtl="0"/>
            <a:r>
              <a:rPr lang="fr" sz="1200" i="0">
                <a:ea typeface="MS PGothic" charset="-128"/>
              </a:rPr>
              <a:t>Les vulnérabilités et les besoins en matière de protection qui sont spécifiques aux personnes LGBTQI+ relevant de la compétence du HCR sont </a:t>
            </a:r>
            <a:r>
              <a:rPr lang="fr" sz="1200" b="1" i="0">
                <a:ea typeface="MS PGothic" charset="-128"/>
              </a:rPr>
              <a:t>intégrés </a:t>
            </a:r>
            <a:r>
              <a:rPr lang="fr" sz="1200" b="0" i="0">
                <a:ea typeface="MS PGothic" charset="-128"/>
              </a:rPr>
              <a:t>et pris en considération</a:t>
            </a:r>
            <a:r>
              <a:rPr lang="fr" sz="1200" i="0">
                <a:ea typeface="MS PGothic" charset="-128"/>
              </a:rPr>
              <a:t> dans le cadre des catégories de réinstallation existantes. En d’autres termes, il n’existe </a:t>
            </a:r>
            <a:r>
              <a:rPr lang="fr" sz="1200" b="0" i="0">
                <a:ea typeface="MS PGothic" charset="-128"/>
              </a:rPr>
              <a:t>aucune catégorie spéciale </a:t>
            </a:r>
            <a:r>
              <a:rPr lang="fr" sz="1200" i="0">
                <a:ea typeface="MS PGothic" charset="-128"/>
              </a:rPr>
              <a:t>qui serait exclusivement liée à l’orientation sexuelle, à l’identité et l’expression de genre et aux caractéristiques de sexe.</a:t>
            </a:r>
          </a:p>
          <a:p>
            <a:pPr algn="just" rtl="0"/>
            <a:endParaRPr lang="en-US" altLang="en-US" sz="1200" i="0">
              <a:ea typeface="MS PGothic" charset="-128"/>
            </a:endParaRPr>
          </a:p>
          <a:p>
            <a:pPr algn="just" rtl="0"/>
            <a:r>
              <a:rPr lang="fr" sz="1200" i="0">
                <a:ea typeface="MS PGothic" charset="-128"/>
              </a:rPr>
              <a:t>Les cas des personnes LGBTQI+ nécessitant une réinstallation devraient correspondre à l’une des catégories de soumissions pour la réinstallation plus spécifiques suivantes. En fonction des circonstances, les personnes LGBTQI+ qui cherchent une protection internationale </a:t>
            </a:r>
            <a:r>
              <a:rPr lang="fr" sz="1200" b="1" i="0">
                <a:ea typeface="MS PGothic" charset="-128"/>
              </a:rPr>
              <a:t>peuvent être admissibles</a:t>
            </a:r>
            <a:r>
              <a:rPr lang="fr" sz="1200" b="0" i="0">
                <a:ea typeface="MS PGothic" charset="-128"/>
              </a:rPr>
              <a:t> à la réinstallation dans un pays tiers en vertu : </a:t>
            </a:r>
          </a:p>
          <a:p>
            <a:pPr rtl="0"/>
            <a:endParaRPr lang="en-US" altLang="en-US" sz="1200" i="0">
              <a:ea typeface="MS PGothic" charset="-128"/>
            </a:endParaRPr>
          </a:p>
          <a:p>
            <a:pPr marL="171450" indent="-171450" rtl="0">
              <a:buFont typeface="Arial" panose="020B0604020202020204" pitchFamily="34" charset="0"/>
              <a:buChar char="•"/>
            </a:pPr>
            <a:r>
              <a:rPr lang="fr" sz="1200" i="0">
                <a:ea typeface="MS PGothic" charset="-128"/>
              </a:rPr>
              <a:t>D’une protection juridique et/ou physique </a:t>
            </a:r>
          </a:p>
          <a:p>
            <a:pPr marL="171450" indent="-171450" rtl="0">
              <a:buFont typeface="Arial" panose="020B0604020202020204" pitchFamily="34" charset="0"/>
              <a:buChar char="•"/>
            </a:pPr>
            <a:r>
              <a:rPr lang="fr" sz="1200" i="0">
                <a:ea typeface="MS PGothic" charset="-128"/>
              </a:rPr>
              <a:t>Du fait qu’elles sont survivantes de violence et/ou de torture</a:t>
            </a:r>
          </a:p>
          <a:p>
            <a:pPr marL="171450" indent="-171450" rtl="0">
              <a:buFont typeface="Arial" panose="020B0604020202020204" pitchFamily="34" charset="0"/>
              <a:buChar char="•"/>
            </a:pPr>
            <a:r>
              <a:rPr lang="fr" sz="1200" i="0">
                <a:ea typeface="MS PGothic" charset="-128"/>
              </a:rPr>
              <a:t>Du fait qu’il s’agisse de femmes et de filles en danger</a:t>
            </a:r>
          </a:p>
          <a:p>
            <a:pPr marL="171450" indent="-171450" rtl="0">
              <a:buFont typeface="Arial" panose="020B0604020202020204" pitchFamily="34" charset="0"/>
              <a:buChar char="•"/>
            </a:pPr>
            <a:r>
              <a:rPr lang="fr" sz="1200" i="0">
                <a:ea typeface="MS PGothic" charset="-128"/>
              </a:rPr>
              <a:t>Du fait qu’il s’agisse d’enfants ou d’adolescent(e)s en danger</a:t>
            </a:r>
          </a:p>
          <a:p>
            <a:pPr marL="171450" indent="-171450" rtl="0">
              <a:buFont typeface="Arial" panose="020B0604020202020204" pitchFamily="34" charset="0"/>
              <a:buChar char="•"/>
            </a:pPr>
            <a:r>
              <a:rPr lang="fr" sz="1200" i="0">
                <a:ea typeface="MS PGothic" charset="-128"/>
              </a:rPr>
              <a:t>De la réunification familiale</a:t>
            </a:r>
          </a:p>
          <a:p>
            <a:pPr marL="171450" indent="-171450" rtl="0">
              <a:buFont typeface="Arial" panose="020B0604020202020204" pitchFamily="34" charset="0"/>
              <a:buChar char="•"/>
            </a:pPr>
            <a:r>
              <a:rPr lang="fr" sz="1200" i="0">
                <a:ea typeface="MS PGothic" charset="-128"/>
              </a:rPr>
              <a:t>De la catégorie des besoins médicaux</a:t>
            </a:r>
          </a:p>
          <a:p>
            <a:pPr rtl="0"/>
            <a:endParaRPr lang="en-US" altLang="en-US" sz="1200" i="1">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u="none">
                <a:ea typeface="MS PGothic" charset="-128"/>
              </a:rPr>
              <a:t>----</a:t>
            </a:r>
          </a:p>
          <a:p>
            <a:pPr rtl="0"/>
            <a:endParaRPr lang="en-US" altLang="en-US" sz="1200" i="1">
              <a:ea typeface="MS PGothic" charset="-128"/>
            </a:endParaRPr>
          </a:p>
          <a:p>
            <a:pPr rtl="0"/>
            <a:r>
              <a:rPr lang="fr" sz="1200" b="1" i="1">
                <a:ea typeface="MS PGothic" charset="-128"/>
              </a:rPr>
              <a:t>Durée :</a:t>
            </a:r>
            <a:r>
              <a:rPr lang="fr" sz="1200" i="1">
                <a:ea typeface="MS PGothic" charset="-128"/>
              </a:rPr>
              <a:t> 30 minutes pour les diapositives 82 à 91. </a:t>
            </a:r>
          </a:p>
          <a:p>
            <a:pPr rtl="0"/>
            <a:endParaRPr lang="en-US" altLang="en-US" sz="1200" i="1">
              <a:ea typeface="MS PGothic" charset="-128"/>
            </a:endParaRPr>
          </a:p>
          <a:p>
            <a:pPr rtl="0"/>
            <a:r>
              <a:rPr lang="fr" sz="1200" i="1">
                <a:ea typeface="MS PGothic" charset="-128"/>
              </a:rPr>
              <a:t>[Description de l’image : une série de petites images de membres du personnel du HCR et de l’OIM venant en aide à des migrant(e)s dans différentes situations, y compris la réalisation d’examens médicaux et la présentation d’une séance d’information à destination d’un groupe d’individus assis.]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BEF12BD-0053-1C43-9FB3-B6DA9A791C5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83</a:t>
            </a:fld>
            <a:endParaRPr lang="en-US"/>
          </a:p>
        </p:txBody>
      </p:sp>
    </p:spTree>
    <p:extLst>
      <p:ext uri="{BB962C8B-B14F-4D97-AF65-F5344CB8AC3E}">
        <p14:creationId xmlns:p14="http://schemas.microsoft.com/office/powerpoint/2010/main" val="24070061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i="0" u="sng" strike="noStrike" kern="1200" cap="none" spc="0" normalizeH="0" noProof="0">
                <a:ln>
                  <a:noFill/>
                </a:ln>
                <a:effectLst/>
                <a:uLnTx/>
                <a:uFillTx/>
                <a:latin typeface="+mn-lt"/>
                <a:ea typeface="MS PGothic" charset="-128"/>
              </a:rPr>
              <a:t>Établir des priorités en matière de réinstallation</a:t>
            </a:r>
            <a:endParaRPr lang="en-US" altLang="en-US" sz="1200"/>
          </a:p>
          <a:p>
            <a:pPr rtl="0">
              <a:defRPr/>
            </a:pPr>
            <a:endParaRPr lang="en-US" altLang="en-US" sz="1200"/>
          </a:p>
          <a:p>
            <a:pPr algn="just" rtl="0">
              <a:defRPr/>
            </a:pPr>
            <a:r>
              <a:rPr lang="fr" sz="1200" i="0"/>
              <a:t>Lorsque nous évaluons le degré de </a:t>
            </a:r>
            <a:r>
              <a:rPr lang="fr" sz="1200" b="1" i="0"/>
              <a:t>priorité d’une demande de réinstallation</a:t>
            </a:r>
            <a:r>
              <a:rPr lang="fr" sz="1200" i="0"/>
              <a:t> d’une personne LGBTQI+, nous ne devons pas oublier que : </a:t>
            </a:r>
          </a:p>
          <a:p>
            <a:pPr algn="just" rtl="0">
              <a:defRPr/>
            </a:pPr>
            <a:endParaRPr lang="en-US" altLang="en-US" sz="1200" i="0"/>
          </a:p>
          <a:p>
            <a:pPr algn="just" rtl="0">
              <a:defRPr/>
            </a:pPr>
            <a:r>
              <a:rPr lang="fr" sz="1200" i="0"/>
              <a:t>Bien que la situation de certaines personnes LGBTQI+ leur garantisse une orientation </a:t>
            </a:r>
            <a:r>
              <a:rPr lang="fr" sz="1200" b="1" i="0" u="none"/>
              <a:t>d’urgence</a:t>
            </a:r>
            <a:r>
              <a:rPr lang="fr" sz="1200" b="0" i="0"/>
              <a:t> ou </a:t>
            </a:r>
            <a:r>
              <a:rPr lang="fr" sz="1200" i="0"/>
              <a:t>accélérée, il convient d’examiner les dossiers au cas par cas. Cela dépendra des circonstances spécifiques de la personne LGBTQI+ et du contexte dans le pays d’asile. Le personnel peut utiliser l’</a:t>
            </a:r>
            <a:r>
              <a:rPr lang="fr" sz="1200" b="0" i="0" u="none"/>
              <a:t>outil d’identification des situations de risque accru (OISRA) du HCR </a:t>
            </a:r>
            <a:r>
              <a:rPr lang="fr" sz="1200" i="0"/>
              <a:t>au moment d’entreprendre le traitement prioritaire d’une demande de réinstallation. </a:t>
            </a:r>
          </a:p>
          <a:p>
            <a:pPr algn="just" rtl="0">
              <a:defRPr/>
            </a:pPr>
            <a:endParaRPr lang="en-US" altLang="en-US" sz="1200" i="0"/>
          </a:p>
          <a:p>
            <a:pPr algn="just" rtl="0">
              <a:defRPr/>
            </a:pPr>
            <a:r>
              <a:rPr lang="fr" sz="1200" i="0"/>
              <a:t>Nous ne devrions </a:t>
            </a:r>
            <a:r>
              <a:rPr lang="fr" sz="1200" b="1" i="0"/>
              <a:t>pas oublier </a:t>
            </a:r>
            <a:r>
              <a:rPr lang="fr" sz="1200" b="0" i="0"/>
              <a:t>qu’une </a:t>
            </a:r>
            <a:r>
              <a:rPr lang="fr" sz="1200" i="0"/>
              <a:t>réinstallation d’urgence peut être nécessaire pour garantir la sécurité des personnes dont la sûreté physique ou la vie même seraient gravement menacées dans le pays d’asile, par des acteurs étatiques ou non étatiques. Comme indiqué dans le </a:t>
            </a:r>
            <a:r>
              <a:rPr lang="fr" sz="1200" b="0" i="0" u="none"/>
              <a:t>Manuel de réinstallation du HCR</a:t>
            </a:r>
            <a:r>
              <a:rPr lang="fr" sz="1200" i="0"/>
              <a:t>, « […] il peut être nécessaire de traiter ces dossiers en urgence ou d’évacuer la personne concernée, car la longueur des processus peut accroître les risques liés à leur sécurité</a:t>
            </a:r>
            <a:r>
              <a:rPr lang="fr" sz="1200" i="0">
                <a:highlight>
                  <a:srgbClr val="FFFF00"/>
                </a:highlight>
              </a:rPr>
              <a:t>. »</a:t>
            </a:r>
          </a:p>
          <a:p>
            <a:pPr algn="just" rtl="0">
              <a:defRPr/>
            </a:pPr>
            <a:endParaRPr lang="en-US" altLang="en-US" sz="1200" i="0"/>
          </a:p>
          <a:p>
            <a:pPr algn="just" rtl="0">
              <a:defRPr/>
            </a:pPr>
            <a:r>
              <a:rPr lang="fr" sz="1200" i="0"/>
              <a:t>N’oubliez pas que l’OISRA est un outil visant à identifier les réfugiés en situation de risque. Il n’est pas déterminant pour l’issue de l’évaluation des besoins en matière de réinstallation ni du degré de priorité des dossiers des personnes réfugiées qui ont déjà été identifiées comme étant en situation de risque accru. Lorsque leur admissibilité et leur acceptation sont confirmées par un État de réinstallation, certaines personnes peuvent avoir besoin de mesures </a:t>
            </a:r>
            <a:r>
              <a:rPr lang="fr" sz="1200" b="1" i="0"/>
              <a:t>temporaires</a:t>
            </a:r>
            <a:r>
              <a:rPr lang="fr" sz="1200" b="0" i="0"/>
              <a:t> de </a:t>
            </a:r>
            <a:r>
              <a:rPr lang="fr" sz="1200" i="0"/>
              <a:t>protection, telles qu’un abri, une procédure de déplacement vers un centre urbain ou une évacuation vers des installations ou un centre de transit d’urgence. </a:t>
            </a:r>
          </a:p>
          <a:p>
            <a:pPr algn="just" rtl="0">
              <a:defRPr/>
            </a:pPr>
            <a:endParaRPr lang="en-US" altLang="en-US" sz="1200" i="0"/>
          </a:p>
          <a:p>
            <a:pPr algn="just" rtl="0">
              <a:defRPr/>
            </a:pPr>
            <a:r>
              <a:rPr lang="fr" sz="1200" i="0"/>
              <a:t>Toutefois, au titre de ses conseils sur la réinstallation, le HCR ne considère pas que ces mesures s’inscrivent dans l’évaluation des besoins en matière de réinstallation. En revanche, celles-ci s’insèrent davantage dans le cadre des mesures globales de protection dans le pays d’asile et au vu des dispositions relatives à la réinstallation dès lors que la personne LGBTQI+ relevant de la compétence du HCR est jugée admissible à la réinstallation et acceptée par le pays de réinstallation. Notons qu’il arrive souvent que des personnes provenant du </a:t>
            </a:r>
            <a:r>
              <a:rPr lang="fr" sz="1200" b="0" i="0"/>
              <a:t>même </a:t>
            </a:r>
            <a:r>
              <a:rPr lang="fr" sz="1200" b="1" i="0"/>
              <a:t>pays d’origine </a:t>
            </a:r>
            <a:r>
              <a:rPr lang="fr" sz="1200" i="0"/>
              <a:t>se trouvent dans un centre ou des installations de transit d’urgence. </a:t>
            </a:r>
          </a:p>
          <a:p>
            <a:pPr algn="just" rtl="0">
              <a:defRPr/>
            </a:pPr>
            <a:endParaRPr lang="en-US" altLang="en-US" sz="1200" i="0"/>
          </a:p>
          <a:p>
            <a:pPr algn="just" rtl="0">
              <a:defRPr/>
            </a:pPr>
            <a:r>
              <a:rPr lang="fr" sz="1200" i="0"/>
              <a:t>Il convient par conséquent de</a:t>
            </a:r>
            <a:r>
              <a:rPr lang="fr" sz="1200" b="1" i="0"/>
              <a:t> déterminer </a:t>
            </a:r>
            <a:r>
              <a:rPr lang="fr" sz="1200" i="0"/>
              <a:t>si l’envoi d’une personne LGBTQI+ dans des installations particulières de transit pourrait constituer pour elle une situation de risque accru. Dans de nombreux cas, il peut être indiqué de les envoyer directement dans le pays de réinstallation. </a:t>
            </a:r>
            <a:r>
              <a:rPr lang="fr" sz="1200" i="0" kern="0">
                <a:cs typeface="Calibri" pitchFamily="34" charset="0"/>
              </a:rPr>
              <a:t>L’OSIEGCS d’une personne peut être déterminante pour son dossier de DSR ou de réinstallation ; cette personne peut parfois en faire part à un stade plus avancé de la procédure. Les personnes peuvent fuir leur pays pour de multiples raisons, mais elles se trouvent en situation de risque particulièrement accru du fait de leur OSIEGCS.</a:t>
            </a:r>
          </a:p>
          <a:p>
            <a:pPr algn="just" rtl="0">
              <a:defRPr/>
            </a:pPr>
            <a:endParaRPr lang="en-US" altLang="en-US" sz="1200" i="0" kern="0">
              <a:cs typeface="Calibri" pitchFamily="34" charset="0"/>
            </a:endParaRPr>
          </a:p>
          <a:p>
            <a:pPr algn="just" rtl="0">
              <a:defRPr/>
            </a:pPr>
            <a:r>
              <a:rPr lang="fr" sz="1200" i="0">
                <a:cs typeface="Calibri" pitchFamily="34" charset="0"/>
              </a:rPr>
              <a:t>Il convient d’</a:t>
            </a:r>
            <a:r>
              <a:rPr lang="fr" sz="1200" b="1" i="0">
                <a:cs typeface="Calibri" pitchFamily="34" charset="0"/>
              </a:rPr>
              <a:t>évaluer</a:t>
            </a:r>
            <a:r>
              <a:rPr lang="fr" sz="1200" b="0" i="0">
                <a:cs typeface="Calibri" pitchFamily="34" charset="0"/>
              </a:rPr>
              <a:t> les besoins en matière de réinstallation sans tenir compte des critères de discrétion ou de « tolérance raisonnable » auxquelles une personne devrait se résoudre si elle retournait dans son pays d’origine.</a:t>
            </a:r>
            <a:r>
              <a:rPr lang="fr" sz="1200" i="0">
                <a:cs typeface="Calibri" pitchFamily="34" charset="0"/>
              </a:rPr>
              <a:t> Ces deux critères ont été </a:t>
            </a:r>
            <a:r>
              <a:rPr lang="fr" sz="1200" b="0" i="0">
                <a:cs typeface="Calibri" pitchFamily="34" charset="0"/>
              </a:rPr>
              <a:t>discrédités car ils constituent une violation</a:t>
            </a:r>
            <a:r>
              <a:rPr lang="fr" sz="1200" i="0">
                <a:cs typeface="Calibri" pitchFamily="34" charset="0"/>
              </a:rPr>
              <a:t> des droits humains élémentaires et fondamentaux.</a:t>
            </a:r>
          </a:p>
          <a:p>
            <a:pPr rtl="0"/>
            <a:endParaRPr lang="en-US" altLang="en-US" sz="1200" i="1">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u="none">
                <a:ea typeface="MS PGothic" charset="-128"/>
              </a:rPr>
              <a:t>----</a:t>
            </a:r>
          </a:p>
          <a:p>
            <a:pPr rtl="0"/>
            <a:endParaRPr lang="en-US" altLang="en-US" sz="1200" i="1">
              <a:ea typeface="MS PGothic" charset="-128"/>
            </a:endParaRPr>
          </a:p>
          <a:p>
            <a:pPr rtl="0"/>
            <a:r>
              <a:rPr lang="fr" sz="1200" b="1" i="1">
                <a:ea typeface="MS PGothic" charset="-128"/>
              </a:rPr>
              <a:t>Durée :</a:t>
            </a:r>
            <a:r>
              <a:rPr lang="fr" sz="1200" i="1">
                <a:ea typeface="MS PGothic" charset="-128"/>
              </a:rPr>
              <a:t> 30 minutes pour les diapositives 82 à 91. </a:t>
            </a:r>
          </a:p>
          <a:p>
            <a:pPr rtl="0">
              <a:defRPr/>
            </a:pPr>
            <a:endParaRPr lang="en-US" altLang="en-US" sz="1200" i="1">
              <a:cs typeface="Calibri" pitchFamily="34" charset="0"/>
            </a:endParaRPr>
          </a:p>
          <a:p>
            <a:pPr rtl="0" latinLnBrk="0"/>
            <a:r>
              <a:rPr lang="fr" sz="1200" b="0" i="1" kern="1200">
                <a:solidFill>
                  <a:schemeClr val="tx1"/>
                </a:solidFill>
                <a:effectLst/>
                <a:latin typeface="+mn-lt"/>
                <a:ea typeface="+mn-ea"/>
                <a:cs typeface="+mn-cs"/>
              </a:rPr>
              <a:t>[Description de l’image : gros plan sur une personne consignant des informations dans un carnet de notes.]</a:t>
            </a:r>
            <a:endParaRPr lang="en-US" altLang="en-US" sz="1200" i="1">
              <a:cs typeface="Calibri" pitchFamily="34" charset="0"/>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84</a:t>
            </a:fld>
            <a:endParaRPr lang="en-US"/>
          </a:p>
        </p:txBody>
      </p:sp>
    </p:spTree>
    <p:extLst>
      <p:ext uri="{BB962C8B-B14F-4D97-AF65-F5344CB8AC3E}">
        <p14:creationId xmlns:p14="http://schemas.microsoft.com/office/powerpoint/2010/main" val="23935075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i="0" u="sng" strike="noStrike" kern="1200" cap="none" spc="0" normalizeH="0" noProof="0">
                <a:ln>
                  <a:noFill/>
                </a:ln>
                <a:solidFill>
                  <a:schemeClr val="tx1"/>
                </a:solidFill>
                <a:effectLst/>
                <a:uLnTx/>
                <a:uFillTx/>
                <a:latin typeface="+mn-lt"/>
                <a:ea typeface="MS PGothic" charset="-128"/>
              </a:rPr>
              <a:t>RRF</a:t>
            </a:r>
            <a:endParaRPr lang="en-US" altLang="en-US" sz="1200">
              <a:solidFill>
                <a:schemeClr val="tx1"/>
              </a:solidFill>
            </a:endParaRPr>
          </a:p>
          <a:p>
            <a:pPr rtl="0">
              <a:defRPr/>
            </a:pPr>
            <a:endParaRPr lang="en-US" altLang="en-US" sz="1200">
              <a:solidFill>
                <a:schemeClr val="tx1"/>
              </a:solidFill>
            </a:endParaRPr>
          </a:p>
          <a:p>
            <a:pPr rtl="0">
              <a:defRPr/>
            </a:pPr>
            <a:r>
              <a:rPr lang="fr" sz="1200">
                <a:solidFill>
                  <a:schemeClr val="tx1"/>
                </a:solidFill>
              </a:rPr>
              <a:t>Intéressons-nous désormais au Formulaire d’enregistrement en vue de la réinstallation, autrement connu sous le sigle </a:t>
            </a:r>
            <a:r>
              <a:rPr lang="fr" sz="1200" b="1">
                <a:solidFill>
                  <a:schemeClr val="tx1"/>
                </a:solidFill>
              </a:rPr>
              <a:t>RRF</a:t>
            </a:r>
            <a:r>
              <a:rPr lang="fr" sz="1200">
                <a:solidFill>
                  <a:schemeClr val="tx1"/>
                </a:solidFill>
              </a:rPr>
              <a:t>.</a:t>
            </a:r>
          </a:p>
          <a:p>
            <a:pPr marL="171450" indent="-171450" rtl="0">
              <a:buFont typeface="Arial" panose="020B0604020202020204" pitchFamily="34" charset="0"/>
              <a:buChar char="•"/>
              <a:defRPr/>
            </a:pPr>
            <a:endParaRPr lang="en-US" altLang="en-US" sz="1200" i="0">
              <a:solidFill>
                <a:schemeClr val="tx1"/>
              </a:solidFill>
            </a:endParaRPr>
          </a:p>
          <a:p>
            <a:pPr marL="171450" indent="-171450" algn="just" rtl="0">
              <a:buFont typeface="Arial" panose="020B0604020202020204" pitchFamily="34" charset="0"/>
              <a:buChar char="•"/>
              <a:defRPr/>
            </a:pPr>
            <a:r>
              <a:rPr lang="fr" sz="1200" i="0">
                <a:solidFill>
                  <a:schemeClr val="tx1"/>
                </a:solidFill>
              </a:rPr>
              <a:t>Les </a:t>
            </a:r>
            <a:r>
              <a:rPr lang="fr" sz="1200" b="1" i="0">
                <a:solidFill>
                  <a:schemeClr val="tx1"/>
                </a:solidFill>
              </a:rPr>
              <a:t>besoins</a:t>
            </a:r>
            <a:r>
              <a:rPr lang="fr" sz="1200" i="0">
                <a:solidFill>
                  <a:schemeClr val="tx1"/>
                </a:solidFill>
              </a:rPr>
              <a:t> en matière de protection et de réinstallation qui sont spécifiques à l’OSIEGCS</a:t>
            </a:r>
            <a:r>
              <a:rPr lang="fr" sz="1200" b="0" i="0">
                <a:solidFill>
                  <a:schemeClr val="tx1"/>
                </a:solidFill>
              </a:rPr>
              <a:t> perçue ou auto-déterminée d’une personne devraient clairement être renseignés dans le RRF.</a:t>
            </a:r>
          </a:p>
          <a:p>
            <a:pPr marL="171450" indent="-171450" rtl="0">
              <a:buFont typeface="Arial" panose="020B0604020202020204" pitchFamily="34" charset="0"/>
              <a:buChar char="•"/>
              <a:defRPr/>
            </a:pPr>
            <a:r>
              <a:rPr lang="fr" sz="1200" b="0" i="0">
                <a:solidFill>
                  <a:schemeClr val="tx1"/>
                </a:solidFill>
              </a:rPr>
              <a:t>Cela inclut les </a:t>
            </a:r>
            <a:r>
              <a:rPr lang="fr" sz="1200" b="1" i="0">
                <a:solidFill>
                  <a:schemeClr val="tx1"/>
                </a:solidFill>
              </a:rPr>
              <a:t>informations </a:t>
            </a:r>
            <a:r>
              <a:rPr lang="fr" sz="1200" b="0" i="0">
                <a:solidFill>
                  <a:schemeClr val="tx1"/>
                </a:solidFill>
              </a:rPr>
              <a:t>relatives au traitement des personnes LGBTQI+, du point de vue de la législation et de la protection, dans les pays d’origine et d’asile. </a:t>
            </a:r>
          </a:p>
          <a:p>
            <a:pPr marL="171450" indent="-171450" algn="just" rtl="0">
              <a:buFont typeface="Arial" panose="020B0604020202020204" pitchFamily="34" charset="0"/>
              <a:buChar char="•"/>
              <a:defRPr/>
            </a:pPr>
            <a:r>
              <a:rPr lang="fr" sz="1200" b="0" i="0">
                <a:solidFill>
                  <a:schemeClr val="tx1"/>
                </a:solidFill>
              </a:rPr>
              <a:t>Il convient également de </a:t>
            </a:r>
            <a:r>
              <a:rPr lang="fr" sz="1200" b="1" i="0">
                <a:solidFill>
                  <a:schemeClr val="tx1"/>
                </a:solidFill>
              </a:rPr>
              <a:t>consigner</a:t>
            </a:r>
            <a:r>
              <a:rPr lang="fr" sz="1200" b="0" i="0">
                <a:solidFill>
                  <a:schemeClr val="tx1"/>
                </a:solidFill>
              </a:rPr>
              <a:t> toute autre difficulté que la personne pourrait éprouver au même titre que d’autres personnes provenant du pays d’origine ou d’asile.</a:t>
            </a:r>
          </a:p>
          <a:p>
            <a:pPr marL="171450" indent="-171450" rtl="0">
              <a:buFont typeface="Arial" panose="020B0604020202020204" pitchFamily="34" charset="0"/>
              <a:buChar char="•"/>
              <a:defRPr/>
            </a:pPr>
            <a:r>
              <a:rPr lang="fr" sz="1200" b="0" i="0" kern="0">
                <a:solidFill>
                  <a:schemeClr val="tx1"/>
                </a:solidFill>
                <a:ea typeface="MS PGothic" charset="-128"/>
                <a:cs typeface="Calibri" charset="0"/>
              </a:rPr>
              <a:t>La notion de </a:t>
            </a:r>
            <a:r>
              <a:rPr lang="fr" sz="1200" b="1" i="0" kern="0">
                <a:solidFill>
                  <a:schemeClr val="tx1"/>
                </a:solidFill>
                <a:ea typeface="MS PGothic" charset="-128"/>
                <a:cs typeface="Calibri" charset="0"/>
              </a:rPr>
              <a:t>dépendance</a:t>
            </a:r>
            <a:r>
              <a:rPr lang="fr" sz="1200" b="0" i="0" kern="0">
                <a:solidFill>
                  <a:schemeClr val="tx1"/>
                </a:solidFill>
                <a:ea typeface="MS PGothic" charset="-128"/>
                <a:cs typeface="Calibri" charset="0"/>
              </a:rPr>
              <a:t> est cruciale pour toute personne considérée comme membre de la famille. Les couples de même genre sont reconnus comme une unité familiale aux fins de la procédure de réinstallation. Leur cas doit être soumis en tant que dossier unique, non en tant que différents dossiers corrélés. </a:t>
            </a:r>
          </a:p>
          <a:p>
            <a:pPr marL="171450" indent="-171450" algn="just" rtl="0">
              <a:buFont typeface="Arial" panose="020B0604020202020204" pitchFamily="34" charset="0"/>
              <a:buChar char="•"/>
              <a:defRPr/>
            </a:pPr>
            <a:r>
              <a:rPr lang="fr" sz="1200" b="0" i="0" kern="0">
                <a:solidFill>
                  <a:schemeClr val="tx1"/>
                </a:solidFill>
                <a:ea typeface="MS PGothic" charset="-128"/>
                <a:cs typeface="Calibri" charset="0"/>
              </a:rPr>
              <a:t>Les deux individus devraient être recensés en vertu de la </a:t>
            </a:r>
            <a:r>
              <a:rPr lang="fr" sz="1200" b="1" i="0" kern="0">
                <a:solidFill>
                  <a:schemeClr val="tx1"/>
                </a:solidFill>
                <a:ea typeface="MS PGothic" charset="-128"/>
                <a:cs typeface="Calibri" charset="0"/>
              </a:rPr>
              <a:t>section 2</a:t>
            </a:r>
            <a:r>
              <a:rPr lang="fr" sz="1200" b="0" i="0" kern="0">
                <a:solidFill>
                  <a:schemeClr val="tx1"/>
                </a:solidFill>
                <a:ea typeface="MS PGothic" charset="-128"/>
                <a:cs typeface="Calibri" charset="0"/>
              </a:rPr>
              <a:t>. S’ils ne vivent pas ensemble, il conviendra d’en indiquer la raison dans la section 7.</a:t>
            </a:r>
            <a:endParaRPr lang="en-US" sz="1200" b="0" i="0" kern="1200">
              <a:solidFill>
                <a:schemeClr val="tx1"/>
              </a:solidFill>
              <a:effectLst/>
              <a:latin typeface="+mn-lt"/>
              <a:ea typeface="+mn-ea"/>
              <a:cs typeface="+mn-cs"/>
            </a:endParaRPr>
          </a:p>
          <a:p>
            <a:pPr rtl="0"/>
            <a:endParaRPr lang="en-US" altLang="en-US" sz="1200" i="1">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u="none">
                <a:ea typeface="MS PGothic" charset="-128"/>
              </a:rPr>
              <a:t>----</a:t>
            </a:r>
          </a:p>
          <a:p>
            <a:pPr rtl="0"/>
            <a:endParaRPr lang="en-US" altLang="en-US" sz="1200" i="1">
              <a:ea typeface="MS PGothic" charset="-128"/>
            </a:endParaRPr>
          </a:p>
          <a:p>
            <a:pPr rtl="0"/>
            <a:r>
              <a:rPr lang="fr" sz="1200" b="1" i="1">
                <a:ea typeface="MS PGothic" charset="-128"/>
              </a:rPr>
              <a:t>Durée :</a:t>
            </a:r>
            <a:r>
              <a:rPr lang="fr" sz="1200" i="1">
                <a:ea typeface="MS PGothic" charset="-128"/>
              </a:rPr>
              <a:t> 30 minutes pour les diapositives 82 à 91. </a:t>
            </a:r>
          </a:p>
          <a:p>
            <a:pPr rtl="0">
              <a:defRPr/>
            </a:pPr>
            <a:endParaRPr lang="en-US" altLang="en-US" sz="1200" i="1">
              <a:cs typeface="Calibri" pitchFamily="34" charset="0"/>
            </a:endParaRPr>
          </a:p>
          <a:p>
            <a:pPr rtl="0" latinLnBrk="0"/>
            <a:r>
              <a:rPr lang="fr" sz="1200" b="0" i="1" kern="1200">
                <a:solidFill>
                  <a:schemeClr val="tx1"/>
                </a:solidFill>
                <a:effectLst/>
                <a:latin typeface="+mn-lt"/>
                <a:ea typeface="+mn-ea"/>
                <a:cs typeface="+mn-cs"/>
              </a:rPr>
              <a:t>[Description de l’image : gros plan sur une personne qui remplit un formulaire.]</a:t>
            </a:r>
            <a:endParaRPr lang="en-US" altLang="en-US" sz="1200" i="1">
              <a:cs typeface="Calibri" pitchFamily="34" charset="0"/>
            </a:endParaRPr>
          </a:p>
          <a:p>
            <a:pPr rtl="0">
              <a:defRPr/>
            </a:pPr>
            <a:endParaRPr lang="en-US" altLang="en-US" sz="1200" i="1" kern="0">
              <a:solidFill>
                <a:schemeClr val="tx1"/>
              </a:solidFill>
              <a:ea typeface="MS PGothic" charset="-128"/>
              <a:cs typeface="Calibri" charset="0"/>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85</a:t>
            </a:fld>
            <a:endParaRPr lang="en-US"/>
          </a:p>
        </p:txBody>
      </p:sp>
    </p:spTree>
    <p:extLst>
      <p:ext uri="{BB962C8B-B14F-4D97-AF65-F5344CB8AC3E}">
        <p14:creationId xmlns:p14="http://schemas.microsoft.com/office/powerpoint/2010/main" val="28884550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i="0" u="sng" strike="noStrike" kern="1200" cap="none" spc="0" normalizeH="0" noProof="0">
                <a:ln>
                  <a:noFill/>
                </a:ln>
                <a:effectLst/>
                <a:uLnTx/>
                <a:uFillTx/>
                <a:latin typeface="+mn-lt"/>
                <a:ea typeface="MS PGothic" charset="-128"/>
              </a:rPr>
              <a:t>RRF (suite)</a:t>
            </a: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endParaRPr lang="en-US" altLang="en-US" sz="1200" i="1" kern="0">
              <a:ea typeface="MS PGothic" charset="-128"/>
              <a:cs typeface="Calibri" charset="0"/>
            </a:endParaRPr>
          </a:p>
          <a:p>
            <a:pPr marL="171450" indent="-171450" rtl="0">
              <a:buFont typeface="Arial" panose="020B0604020202020204" pitchFamily="34" charset="0"/>
              <a:buChar char="•"/>
              <a:defRPr/>
            </a:pPr>
            <a:r>
              <a:rPr lang="fr" sz="1200" i="0" kern="0">
                <a:ea typeface="MS PGothic" charset="-128"/>
                <a:cs typeface="Calibri" charset="0"/>
              </a:rPr>
              <a:t>Les pays de réinstallation </a:t>
            </a:r>
            <a:r>
              <a:rPr lang="fr" sz="1200" b="1" i="0" u="none" kern="0">
                <a:ea typeface="MS PGothic" charset="-128"/>
                <a:cs typeface="Calibri" charset="0"/>
              </a:rPr>
              <a:t>n’acceptent</a:t>
            </a:r>
            <a:r>
              <a:rPr lang="fr" sz="1200" b="0" i="0" kern="0">
                <a:ea typeface="MS PGothic" charset="-128"/>
                <a:cs typeface="Calibri" charset="0"/>
              </a:rPr>
              <a:t> </a:t>
            </a:r>
            <a:r>
              <a:rPr lang="fr" sz="1200" i="0" kern="0">
                <a:ea typeface="MS PGothic" charset="-128"/>
                <a:cs typeface="Calibri" charset="0"/>
              </a:rPr>
              <a:t>pas tous les partenaires de même genre à une fin d’immigration fondée sur la réunification familiale. Certains requièrent des preuves de cohabitation ou d’enregistrement officiel. </a:t>
            </a:r>
          </a:p>
          <a:p>
            <a:pPr marL="171450" indent="-171450" rtl="0">
              <a:buFont typeface="Arial" panose="020B0604020202020204" pitchFamily="34" charset="0"/>
              <a:buChar char="•"/>
              <a:defRPr/>
            </a:pPr>
            <a:r>
              <a:rPr lang="fr" sz="1200" b="1" i="0" u="none"/>
              <a:t>Il convient de demander </a:t>
            </a:r>
            <a:r>
              <a:rPr lang="fr" sz="1200" i="0"/>
              <a:t>aux personnes transgenres si elles s’identifient à un prénom, un genre, un titre ou un pronom particuliers. </a:t>
            </a:r>
          </a:p>
          <a:p>
            <a:pPr marL="171450" indent="-171450" rtl="0">
              <a:buFont typeface="Arial" panose="020B0604020202020204" pitchFamily="34" charset="0"/>
              <a:buChar char="•"/>
              <a:defRPr/>
            </a:pPr>
            <a:r>
              <a:rPr lang="fr" sz="1200" i="0"/>
              <a:t>N’oubliez pas que</a:t>
            </a:r>
            <a:r>
              <a:rPr lang="fr" sz="1200" b="0" i="0"/>
              <a:t> l’</a:t>
            </a:r>
            <a:r>
              <a:rPr lang="fr" sz="1200" b="1" i="0"/>
              <a:t>identité de genre</a:t>
            </a:r>
            <a:r>
              <a:rPr lang="fr" sz="1200" i="0"/>
              <a:t> qu’une personne a définie pour elle-même doit être acceptée indépendamment de ses documents officiels, ou d’une quelconque hormonothérapie ou chirurgie.</a:t>
            </a:r>
          </a:p>
          <a:p>
            <a:pPr marL="171450" indent="-171450" rtl="0">
              <a:buFont typeface="Arial" panose="020B0604020202020204" pitchFamily="34" charset="0"/>
              <a:buChar char="•"/>
              <a:defRPr/>
            </a:pPr>
            <a:r>
              <a:rPr lang="fr" sz="1200" i="0"/>
              <a:t>Les </a:t>
            </a:r>
            <a:r>
              <a:rPr lang="fr" sz="1200" b="1" i="0"/>
              <a:t>prénom, genre et pronom </a:t>
            </a:r>
            <a:r>
              <a:rPr lang="fr" sz="1200" i="0"/>
              <a:t>exacts doivent être consignés dans le RRF, les procédures d’enregistrement et les autres documents. </a:t>
            </a:r>
          </a:p>
          <a:p>
            <a:pPr rtl="0"/>
            <a:endParaRPr lang="en-US" altLang="en-US" sz="1200" i="1">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u="none">
                <a:ea typeface="MS PGothic" charset="-128"/>
              </a:rPr>
              <a:t>----</a:t>
            </a:r>
          </a:p>
          <a:p>
            <a:pPr rtl="0"/>
            <a:endParaRPr lang="en-US" altLang="en-US" sz="1200" i="1">
              <a:ea typeface="MS PGothic" charset="-128"/>
            </a:endParaRPr>
          </a:p>
          <a:p>
            <a:pPr rtl="0"/>
            <a:r>
              <a:rPr lang="fr" sz="1200" b="1" i="1">
                <a:ea typeface="MS PGothic" charset="-128"/>
              </a:rPr>
              <a:t>Durée :</a:t>
            </a:r>
            <a:r>
              <a:rPr lang="fr" sz="1200" i="1">
                <a:ea typeface="MS PGothic" charset="-128"/>
              </a:rPr>
              <a:t> 30 minutes pour les diapositives 82 à 91. </a:t>
            </a:r>
          </a:p>
          <a:p>
            <a:pPr rtl="0">
              <a:defRPr/>
            </a:pPr>
            <a:endParaRPr lang="en-US" altLang="en-US" sz="1200" i="1">
              <a:cs typeface="Calibri" pitchFamily="34" charset="0"/>
            </a:endParaRPr>
          </a:p>
          <a:p>
            <a:pPr rtl="0" latinLnBrk="0"/>
            <a:r>
              <a:rPr lang="fr" sz="1200" b="0" i="1" kern="1200">
                <a:solidFill>
                  <a:schemeClr val="tx1"/>
                </a:solidFill>
                <a:effectLst/>
                <a:latin typeface="+mn-lt"/>
                <a:ea typeface="+mn-ea"/>
                <a:cs typeface="+mn-cs"/>
              </a:rPr>
              <a:t>[Description de l’image : gros plan sur une personne qui remplit un formulaire.]</a:t>
            </a:r>
            <a:endParaRPr lang="en-US" altLang="en-US" sz="1200" i="1">
              <a:cs typeface="Calibri" pitchFamily="34" charset="0"/>
            </a:endParaRPr>
          </a:p>
          <a:p>
            <a:pPr rtl="0">
              <a:defRPr/>
            </a:pPr>
            <a:endParaRPr lang="en-US" altLang="en-US" sz="1200" i="1"/>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86</a:t>
            </a:fld>
            <a:endParaRPr lang="en-US"/>
          </a:p>
        </p:txBody>
      </p:sp>
    </p:spTree>
    <p:extLst>
      <p:ext uri="{BB962C8B-B14F-4D97-AF65-F5344CB8AC3E}">
        <p14:creationId xmlns:p14="http://schemas.microsoft.com/office/powerpoint/2010/main" val="14546841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i="0" u="sng" strike="noStrike" kern="1200" cap="none" spc="0" normalizeH="0" noProof="0">
                <a:ln>
                  <a:noFill/>
                </a:ln>
                <a:effectLst/>
                <a:uLnTx/>
                <a:uFillTx/>
                <a:latin typeface="+mn-lt"/>
                <a:ea typeface="MS PGothic" charset="-128"/>
              </a:rPr>
              <a:t>RRF (suite)</a:t>
            </a:r>
            <a:endParaRPr lang="en-US" altLang="en-US" sz="1200"/>
          </a:p>
          <a:p>
            <a:pPr rtl="0"/>
            <a:endParaRPr lang="en-US" altLang="en-US" sz="1200">
              <a:ea typeface="MS PGothic" charset="-128"/>
            </a:endParaRPr>
          </a:p>
          <a:p>
            <a:pPr rtl="0"/>
            <a:r>
              <a:rPr lang="fr" sz="1200">
                <a:ea typeface="MS PGothic" charset="-128"/>
              </a:rPr>
              <a:t>La</a:t>
            </a:r>
            <a:r>
              <a:rPr lang="fr" sz="1200" b="0">
                <a:ea typeface="MS PGothic" charset="-128"/>
              </a:rPr>
              <a:t> </a:t>
            </a:r>
            <a:r>
              <a:rPr lang="fr" sz="1200" b="1">
                <a:ea typeface="MS PGothic" charset="-128"/>
              </a:rPr>
              <a:t>directive </a:t>
            </a:r>
            <a:r>
              <a:rPr lang="fr" sz="1200" b="0">
                <a:ea typeface="MS PGothic" charset="-128"/>
              </a:rPr>
              <a:t>suivante</a:t>
            </a:r>
            <a:r>
              <a:rPr lang="fr" sz="1200" b="1">
                <a:ea typeface="MS PGothic" charset="-128"/>
              </a:rPr>
              <a:t> </a:t>
            </a:r>
            <a:r>
              <a:rPr lang="fr" sz="1200">
                <a:ea typeface="MS PGothic" charset="-128"/>
              </a:rPr>
              <a:t>porte sur la manière dont il convient d’inscrire un prénom, un pronom, un titre et un genre pour les personnes transgenres ; elle est issue de l’outil d’évaluation de la réinstallation du HCR : </a:t>
            </a:r>
          </a:p>
          <a:p>
            <a:pPr rtl="0"/>
            <a:endParaRPr lang="en-US" altLang="en-US" sz="1200">
              <a:ea typeface="MS PGothic" charset="-128"/>
            </a:endParaRPr>
          </a:p>
          <a:p>
            <a:pPr marL="171450" indent="-171450" rtl="0">
              <a:buFont typeface="Arial" panose="020B0604020202020204" pitchFamily="34" charset="0"/>
              <a:buChar char="•"/>
            </a:pPr>
            <a:r>
              <a:rPr lang="fr" sz="1200" i="0" u="none">
                <a:ea typeface="MS PGothic" charset="-128"/>
              </a:rPr>
              <a:t>Lorsque les documents officiels émis dans le pays d’asile ou le pays d’origine reflètent le prénom et le genre </a:t>
            </a:r>
            <a:r>
              <a:rPr lang="fr" sz="1200" b="1" i="0" u="none">
                <a:ea typeface="MS PGothic" charset="-128"/>
              </a:rPr>
              <a:t>exacts</a:t>
            </a:r>
            <a:r>
              <a:rPr lang="fr" sz="1200" b="0" i="0" u="none">
                <a:ea typeface="MS PGothic" charset="-128"/>
              </a:rPr>
              <a:t>, ceux-ci doivent être enregistrés dans les rubriques « prénom » et « sexe » des informations personnelles et utilisés dans l’ensemble du RRF.</a:t>
            </a:r>
          </a:p>
          <a:p>
            <a:pPr marL="171450" indent="-171450" rtl="0">
              <a:buFont typeface="Arial" panose="020B0604020202020204" pitchFamily="34" charset="0"/>
              <a:buChar char="•"/>
            </a:pPr>
            <a:r>
              <a:rPr lang="fr" sz="1200" i="0" u="none">
                <a:ea typeface="MS PGothic" charset="-128"/>
              </a:rPr>
              <a:t>Lorsque les documents officiels émis dans le pays d’asile ou le pays d’origine reflètent le prénom et le sexe </a:t>
            </a:r>
            <a:r>
              <a:rPr lang="fr" sz="1200" b="0" i="0" u="none">
                <a:ea typeface="MS PGothic" charset="-128"/>
              </a:rPr>
              <a:t>assignés à la </a:t>
            </a:r>
            <a:r>
              <a:rPr lang="fr" sz="1200" b="1" i="0" u="none">
                <a:ea typeface="MS PGothic" charset="-128"/>
              </a:rPr>
              <a:t>naissance (ou un prénom et un sexe inexacts)</a:t>
            </a:r>
            <a:r>
              <a:rPr lang="fr" sz="1200" b="0" i="0" u="none">
                <a:ea typeface="MS PGothic" charset="-128"/>
              </a:rPr>
              <a:t>,</a:t>
            </a:r>
            <a:r>
              <a:rPr lang="fr" sz="1200" b="1" i="0" u="none">
                <a:ea typeface="MS PGothic" charset="-128"/>
              </a:rPr>
              <a:t> </a:t>
            </a:r>
            <a:r>
              <a:rPr lang="fr" sz="1200" b="0" i="0" u="none">
                <a:ea typeface="MS PGothic" charset="-128"/>
              </a:rPr>
              <a:t>ces informations doivent être enregistrées dans les rubriques « prénom » et « sexe » des informations personnelles.</a:t>
            </a:r>
            <a:r>
              <a:rPr lang="fr" sz="1200" b="1" i="0" u="none">
                <a:ea typeface="MS PGothic" charset="-128"/>
              </a:rPr>
              <a:t> </a:t>
            </a:r>
          </a:p>
          <a:p>
            <a:pPr marL="171450" indent="-171450" rtl="0">
              <a:buFont typeface="Arial" panose="020B0604020202020204" pitchFamily="34" charset="0"/>
              <a:buChar char="•"/>
            </a:pPr>
            <a:r>
              <a:rPr lang="fr" sz="1200" i="0" u="none">
                <a:ea typeface="MS PGothic" charset="-128"/>
              </a:rPr>
              <a:t>Le prénom </a:t>
            </a:r>
            <a:r>
              <a:rPr lang="fr" sz="1200" b="1" i="0" u="none">
                <a:ea typeface="MS PGothic" charset="-128"/>
              </a:rPr>
              <a:t>actuel</a:t>
            </a:r>
            <a:r>
              <a:rPr lang="fr" sz="1200" b="0" i="0" u="none">
                <a:ea typeface="MS PGothic" charset="-128"/>
              </a:rPr>
              <a:t> </a:t>
            </a:r>
            <a:r>
              <a:rPr lang="fr" sz="1200" b="1" i="0" u="none">
                <a:ea typeface="MS PGothic" charset="-128"/>
              </a:rPr>
              <a:t> </a:t>
            </a:r>
            <a:r>
              <a:rPr lang="fr" sz="1200" i="0" u="none">
                <a:ea typeface="MS PGothic" charset="-128"/>
              </a:rPr>
              <a:t>doit être renseigné dans la rubrique « surnom » et les pronom et genre choisis devront être utilisés dans l’ensemble du RRF. </a:t>
            </a:r>
          </a:p>
          <a:p>
            <a:pPr marL="171450" indent="-171450" rtl="0">
              <a:buFont typeface="Arial" panose="020B0604020202020204" pitchFamily="34" charset="0"/>
              <a:buChar char="•"/>
            </a:pPr>
            <a:r>
              <a:rPr lang="fr" sz="1200" i="0" u="none">
                <a:ea typeface="MS PGothic" charset="-128"/>
              </a:rPr>
              <a:t>Si, dans le cadre d’un dossier, une personne qui n’est pas </a:t>
            </a:r>
            <a:r>
              <a:rPr lang="fr" sz="1200" b="1" i="0" u="none">
                <a:ea typeface="MS PGothic" charset="-128"/>
              </a:rPr>
              <a:t>chef(fe) de famille </a:t>
            </a:r>
            <a:r>
              <a:rPr lang="fr" sz="1200" b="0" i="0" u="none">
                <a:ea typeface="MS PGothic" charset="-128"/>
              </a:rPr>
              <a:t>vous confie que son OSIEGCS diffère, vous devez respecter la confidentialité de cette information vis-à-vis des autres membres du foyer si cela vous est demandé, même lorsque la personne est un enfant.</a:t>
            </a:r>
          </a:p>
          <a:p>
            <a:pPr rtl="0"/>
            <a:endParaRPr lang="en-US" altLang="en-US" sz="1200" i="1">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u="none">
                <a:ea typeface="MS PGothic" charset="-128"/>
              </a:rPr>
              <a:t>----</a:t>
            </a:r>
          </a:p>
          <a:p>
            <a:pPr rtl="0"/>
            <a:endParaRPr lang="en-US" altLang="en-US" sz="1200" i="1">
              <a:ea typeface="MS PGothic" charset="-128"/>
            </a:endParaRPr>
          </a:p>
          <a:p>
            <a:pPr rtl="0"/>
            <a:r>
              <a:rPr lang="fr" sz="1200" b="1" i="1">
                <a:ea typeface="MS PGothic" charset="-128"/>
              </a:rPr>
              <a:t>Durée :</a:t>
            </a:r>
            <a:r>
              <a:rPr lang="fr" sz="1200" i="1">
                <a:ea typeface="MS PGothic" charset="-128"/>
              </a:rPr>
              <a:t> 30 minutes pour les diapositives 82 à 91. </a:t>
            </a:r>
          </a:p>
          <a:p>
            <a:pPr rtl="0">
              <a:defRPr/>
            </a:pPr>
            <a:endParaRPr lang="en-US" altLang="en-US" sz="1200" i="1">
              <a:cs typeface="Calibri" pitchFamily="34" charset="0"/>
            </a:endParaRPr>
          </a:p>
          <a:p>
            <a:pPr rtl="0" latinLnBrk="0"/>
            <a:r>
              <a:rPr lang="fr" sz="1200" b="0" i="1" kern="1200">
                <a:solidFill>
                  <a:schemeClr val="tx1"/>
                </a:solidFill>
                <a:effectLst/>
                <a:latin typeface="+mn-lt"/>
                <a:ea typeface="+mn-ea"/>
                <a:cs typeface="+mn-cs"/>
              </a:rPr>
              <a:t>[Description de l’image : gros plan sur une personne qui remplit un formulaire.]</a:t>
            </a:r>
            <a:endParaRPr lang="en-US" altLang="en-US" sz="1200" i="1">
              <a:cs typeface="Calibri" pitchFamily="34" charset="0"/>
            </a:endParaRPr>
          </a:p>
          <a:p>
            <a:pPr rtl="0"/>
            <a:endParaRPr lang="en-US" altLang="en-US" sz="1200" i="1">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87</a:t>
            </a:fld>
            <a:endParaRPr lang="en-US"/>
          </a:p>
        </p:txBody>
      </p:sp>
    </p:spTree>
    <p:extLst>
      <p:ext uri="{BB962C8B-B14F-4D97-AF65-F5344CB8AC3E}">
        <p14:creationId xmlns:p14="http://schemas.microsoft.com/office/powerpoint/2010/main" val="32121045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i="0" u="sng" strike="noStrike" kern="1200" cap="none" spc="0" normalizeH="0" noProof="0">
                <a:ln>
                  <a:noFill/>
                </a:ln>
                <a:effectLst/>
                <a:uLnTx/>
                <a:uFillTx/>
                <a:latin typeface="+mn-lt"/>
                <a:ea typeface="MS PGothic" charset="-128"/>
              </a:rPr>
              <a:t>Services de conseil aux réfugiés ayant des situations familiales complexes</a:t>
            </a:r>
            <a:endParaRPr lang="en-US" altLang="en-US" sz="1200"/>
          </a:p>
          <a:p>
            <a:pPr rtl="0"/>
            <a:endParaRPr lang="en-US" altLang="en-US" sz="1200" kern="1200">
              <a:latin typeface="+mn-lt"/>
              <a:ea typeface="MS PGothic" charset="-128"/>
              <a:cs typeface="+mn-cs"/>
            </a:endParaRPr>
          </a:p>
          <a:p>
            <a:pPr rtl="0"/>
            <a:r>
              <a:rPr lang="fr" sz="1200" kern="1200">
                <a:latin typeface="+mn-lt"/>
                <a:ea typeface="MS PGothic" charset="-128"/>
                <a:cs typeface="+mn-cs"/>
              </a:rPr>
              <a:t>Les </a:t>
            </a:r>
            <a:r>
              <a:rPr lang="fr" sz="1200" b="0" i="0" kern="1200">
                <a:latin typeface="+mn-lt"/>
                <a:ea typeface="MS PGothic" charset="-128"/>
                <a:cs typeface="+mn-cs"/>
              </a:rPr>
              <a:t>orientations suivantes portent sur les services de conseil aux personnes réfugiées LGBTQI+qui peuvent être engagées dans des relations avec des partenaires de sexe opposé (par exemple en raison d’un mariage forcé) et avoir des enfants : </a:t>
            </a:r>
          </a:p>
          <a:p>
            <a:pPr rtl="0"/>
            <a:endParaRPr lang="en-US" altLang="en-US" sz="1200" b="0" i="0" kern="1200">
              <a:latin typeface="+mn-lt"/>
              <a:ea typeface="MS PGothic" charset="-128"/>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kern="0">
                <a:latin typeface="+mn-lt"/>
                <a:ea typeface="MS PGothic" charset="-128"/>
                <a:cs typeface="Calibri" charset="0"/>
                <a:sym typeface="Gill Sans" charset="0"/>
              </a:rPr>
              <a:t>Certaines personnes réfugiées LGBTQI+ peuvent avoir été ou être engagées </a:t>
            </a:r>
            <a:r>
              <a:rPr lang="fr" sz="1200" b="1" i="0" kern="0">
                <a:latin typeface="+mn-lt"/>
                <a:ea typeface="MS PGothic" charset="-128"/>
                <a:cs typeface="Calibri" charset="0"/>
                <a:sym typeface="Gill Sans" charset="0"/>
              </a:rPr>
              <a:t>de façon forcée ou imposée</a:t>
            </a:r>
            <a:r>
              <a:rPr lang="fr" sz="1200" b="0" i="0" kern="0">
                <a:latin typeface="+mn-lt"/>
                <a:ea typeface="MS PGothic" charset="-128"/>
                <a:cs typeface="Calibri" charset="0"/>
                <a:sym typeface="Gill Sans" charset="0"/>
              </a:rPr>
              <a:t> dans des relations avec des partenaires de sexe opposé, avec lesquels elles peuvent avoir des enfants. </a:t>
            </a:r>
            <a:r>
              <a:rPr lang="fr" sz="1200" b="0" i="0" kern="1200">
                <a:latin typeface="+mn-lt"/>
                <a:ea typeface="MS PGothic" charset="-128"/>
                <a:cs typeface="+mn-cs"/>
              </a:rPr>
              <a:t>Cela peut être le cas pour toute personne LGBTQI+ réfugiée, quel que soit son genre. </a:t>
            </a:r>
            <a:endParaRPr lang="en-US" altLang="en-US" sz="1200" b="0" i="0" kern="0">
              <a:latin typeface="+mn-lt"/>
              <a:ea typeface="MS PGothic" charset="-128"/>
              <a:cs typeface="Calibri" charset="0"/>
              <a:sym typeface="Gill Sans"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kern="0">
                <a:latin typeface="+mn-lt"/>
                <a:ea typeface="MS PGothic" charset="-128"/>
                <a:cs typeface="Calibri" charset="0"/>
                <a:sym typeface="Gill Sans" charset="0"/>
              </a:rPr>
              <a:t>Il est essentiel de conseiller aux personnes réfugiées d’être systématiquement</a:t>
            </a:r>
            <a:r>
              <a:rPr lang="fr" sz="1200" b="1" i="0" kern="0">
                <a:latin typeface="+mn-lt"/>
                <a:ea typeface="MS PGothic" charset="-128"/>
                <a:cs typeface="Calibri" charset="0"/>
                <a:sym typeface="Gill Sans" charset="0"/>
              </a:rPr>
              <a:t> </a:t>
            </a:r>
            <a:r>
              <a:rPr lang="fr" sz="1200" b="1" i="0" u="none" kern="0">
                <a:latin typeface="+mn-lt"/>
                <a:ea typeface="MS PGothic" charset="-128"/>
                <a:cs typeface="Calibri" charset="0"/>
                <a:sym typeface="Gill Sans" charset="0"/>
              </a:rPr>
              <a:t>honnêtes</a:t>
            </a:r>
            <a:r>
              <a:rPr lang="fr" sz="1200" b="0" i="0" kern="0">
                <a:latin typeface="+mn-lt"/>
                <a:ea typeface="MS PGothic" charset="-128"/>
                <a:cs typeface="Calibri" charset="0"/>
                <a:sym typeface="Gill Sans" charset="0"/>
              </a:rPr>
              <a:t> à propos de leur composition familiale, et ce dès le début du processus.</a:t>
            </a:r>
            <a:endParaRPr lang="en-US" altLang="en-US" sz="1200" i="0" kern="0">
              <a:latin typeface="+mn-lt"/>
              <a:ea typeface="MS PGothic" charset="-128"/>
              <a:cs typeface="Calibri" charset="0"/>
              <a:sym typeface="Gill Sans"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i="0" kern="0">
                <a:latin typeface="+mn-lt"/>
                <a:ea typeface="MS PGothic" charset="-128"/>
                <a:cs typeface="Calibri" charset="0"/>
                <a:sym typeface="Gill Sans" charset="0"/>
              </a:rPr>
              <a:t>Lorsque l’existence d’une relation avec un(e) </a:t>
            </a:r>
            <a:r>
              <a:rPr lang="fr" sz="1200" b="1" i="0" kern="0">
                <a:latin typeface="+mn-lt"/>
                <a:ea typeface="MS PGothic" charset="-128"/>
                <a:cs typeface="Calibri" charset="0"/>
                <a:sym typeface="Gill Sans" charset="0"/>
              </a:rPr>
              <a:t>partenaire</a:t>
            </a:r>
            <a:r>
              <a:rPr lang="fr" sz="1200" i="0" kern="0">
                <a:latin typeface="+mn-lt"/>
                <a:ea typeface="MS PGothic" charset="-128"/>
                <a:cs typeface="Calibri" charset="0"/>
                <a:sym typeface="Gill Sans" charset="0"/>
              </a:rPr>
              <a:t> de sexe opposé ou le fait qu’elles aient des enfants ne sont dévoilés que tard dans la procédure, cela peut nuire à la crédibilité de leur dossier.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i="0" kern="0">
                <a:latin typeface="+mn-lt"/>
                <a:ea typeface="MS PGothic" charset="-128"/>
                <a:cs typeface="Calibri" charset="0"/>
                <a:sym typeface="Gill Sans" charset="0"/>
              </a:rPr>
              <a:t>Cela peut également complexifier la </a:t>
            </a:r>
            <a:r>
              <a:rPr lang="fr" sz="1200" b="1" i="0" kern="0">
                <a:latin typeface="+mn-lt"/>
                <a:ea typeface="MS PGothic" charset="-128"/>
                <a:cs typeface="Calibri" charset="0"/>
                <a:sym typeface="Gill Sans" charset="0"/>
              </a:rPr>
              <a:t>réunification </a:t>
            </a:r>
            <a:r>
              <a:rPr lang="fr" sz="1200" i="0" kern="0">
                <a:latin typeface="+mn-lt"/>
                <a:ea typeface="MS PGothic" charset="-128"/>
                <a:cs typeface="Calibri" charset="0"/>
                <a:sym typeface="Gill Sans" charset="0"/>
              </a:rPr>
              <a:t>familiale lorsqu’elles ont déjà été réinstallées.</a:t>
            </a:r>
          </a:p>
          <a:p>
            <a:pPr rtl="0"/>
            <a:endParaRPr lang="en-US" altLang="en-US" sz="1200" i="1">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u="none">
                <a:ea typeface="MS PGothic" charset="-128"/>
              </a:rPr>
              <a:t>----</a:t>
            </a:r>
          </a:p>
          <a:p>
            <a:pPr rtl="0"/>
            <a:endParaRPr lang="en-US" altLang="en-US" sz="1200" i="1">
              <a:ea typeface="MS PGothic" charset="-128"/>
            </a:endParaRPr>
          </a:p>
          <a:p>
            <a:pPr rtl="0"/>
            <a:r>
              <a:rPr lang="fr" sz="1200" b="1" i="1">
                <a:ea typeface="MS PGothic" charset="-128"/>
              </a:rPr>
              <a:t>Durée :</a:t>
            </a:r>
            <a:r>
              <a:rPr lang="fr" sz="1200" i="1">
                <a:ea typeface="MS PGothic" charset="-128"/>
              </a:rPr>
              <a:t> 30 minutes pour les diapositives 82 à 91.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kern="0">
              <a:latin typeface="+mn-lt"/>
              <a:ea typeface="MS PGothic" charset="-128"/>
              <a:cs typeface="Calibri" charset="0"/>
              <a:sym typeface="Gill Sans"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un membre du personnel du HCR s’agenouille pour parler avec une personne relevant de la compétence du HCR qui porte un bébé.]</a:t>
            </a:r>
            <a:endParaRPr lang="en-US" sz="1200" b="0" i="0" kern="1200">
              <a:solidFill>
                <a:schemeClr val="tx1"/>
              </a:solidFill>
              <a:effectLst/>
              <a:latin typeface="+mn-lt"/>
              <a:ea typeface="+mn-ea"/>
              <a:cs typeface="+mn-cs"/>
            </a:endParaRPr>
          </a:p>
          <a:p>
            <a:pPr rtl="0"/>
            <a:endParaRPr lang="en-US" altLang="en-US" sz="1200" kern="1200">
              <a:latin typeface="+mn-lt"/>
              <a:ea typeface="MS PGothic" charset="-128"/>
              <a:cs typeface="+mn-cs"/>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88</a:t>
            </a:fld>
            <a:endParaRPr lang="en-US"/>
          </a:p>
        </p:txBody>
      </p:sp>
    </p:spTree>
    <p:extLst>
      <p:ext uri="{BB962C8B-B14F-4D97-AF65-F5344CB8AC3E}">
        <p14:creationId xmlns:p14="http://schemas.microsoft.com/office/powerpoint/2010/main" val="41169629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i="0" u="sng" strike="noStrike" kern="1200" cap="none" spc="0" normalizeH="0" noProof="0">
                <a:ln>
                  <a:noFill/>
                </a:ln>
                <a:effectLst/>
                <a:uLnTx/>
                <a:uFillTx/>
                <a:latin typeface="+mn-lt"/>
                <a:ea typeface="MS PGothic" charset="-128"/>
              </a:rPr>
              <a:t>Considérations relatives au pays de réinstallation</a:t>
            </a:r>
            <a:endParaRPr lang="en-US" altLang="en-US" sz="1200"/>
          </a:p>
          <a:p>
            <a:pPr rtl="0"/>
            <a:endParaRPr lang="en-US" altLang="en-US" sz="1200">
              <a:ea typeface="MS PGothic" charset="-128"/>
            </a:endParaRPr>
          </a:p>
          <a:p>
            <a:pPr rtl="0"/>
            <a:r>
              <a:rPr lang="fr" sz="1200" i="0">
                <a:ea typeface="MS PGothic" charset="-128"/>
              </a:rPr>
              <a:t>Il convient de ne pas oublier </a:t>
            </a:r>
            <a:r>
              <a:rPr lang="fr" sz="1200" b="1" i="0">
                <a:ea typeface="MS PGothic" charset="-128"/>
              </a:rPr>
              <a:t>plusieurs </a:t>
            </a:r>
            <a:r>
              <a:rPr lang="fr" sz="1200" b="0" i="0">
                <a:ea typeface="MS PGothic" charset="-128"/>
              </a:rPr>
              <a:t>éléments</a:t>
            </a:r>
            <a:r>
              <a:rPr lang="fr" sz="1200" b="1" i="0">
                <a:ea typeface="MS PGothic" charset="-128"/>
              </a:rPr>
              <a:t> </a:t>
            </a:r>
            <a:r>
              <a:rPr lang="fr" sz="1200" i="0">
                <a:ea typeface="MS PGothic" charset="-128"/>
              </a:rPr>
              <a:t>lorsque vous réfléchissez au pays de réinstallation qui répondrait au mieux aux besoins d’une personne de diverses OSIEGCS.</a:t>
            </a:r>
          </a:p>
          <a:p>
            <a:pPr rtl="0"/>
            <a:endParaRPr lang="en-US" altLang="en-US" sz="1200" i="0">
              <a:ea typeface="MS PGothic" charset="-128"/>
            </a:endParaRPr>
          </a:p>
          <a:p>
            <a:pPr marL="171450" indent="-171450" rtl="0">
              <a:buFont typeface="Arial" panose="020B0604020202020204" pitchFamily="34" charset="0"/>
              <a:buChar char="•"/>
            </a:pPr>
            <a:r>
              <a:rPr lang="fr" sz="1200" i="0">
                <a:ea typeface="MS PGothic" charset="-128"/>
              </a:rPr>
              <a:t>Les personnes LGBTQI+ entreprennent souvent </a:t>
            </a:r>
            <a:r>
              <a:rPr lang="fr" sz="1200" b="0" i="0">
                <a:ea typeface="MS PGothic" charset="-128"/>
              </a:rPr>
              <a:t>le processus d’intégration </a:t>
            </a:r>
            <a:r>
              <a:rPr lang="fr" sz="1200" b="1" i="0">
                <a:ea typeface="MS PGothic" charset="-128"/>
              </a:rPr>
              <a:t>seules</a:t>
            </a:r>
            <a:r>
              <a:rPr lang="fr" sz="1200" b="0" i="0">
                <a:ea typeface="MS PGothic" charset="-128"/>
              </a:rPr>
              <a:t>. </a:t>
            </a:r>
            <a:r>
              <a:rPr lang="fr" sz="1200" i="0">
                <a:ea typeface="MS PGothic" charset="-128"/>
              </a:rPr>
              <a:t>Elles ne devraient pas être réinstallées là où elles pourraient être isolées ou de nouveau victimes. </a:t>
            </a:r>
          </a:p>
          <a:p>
            <a:pPr marL="171450" indent="-171450" rtl="0">
              <a:buFont typeface="Arial" panose="020B0604020202020204" pitchFamily="34" charset="0"/>
              <a:buChar char="•"/>
            </a:pPr>
            <a:r>
              <a:rPr lang="fr" sz="1200" i="0">
                <a:ea typeface="MS PGothic" charset="-128"/>
              </a:rPr>
              <a:t>Certaines d’entre elles </a:t>
            </a:r>
            <a:r>
              <a:rPr lang="fr" sz="1200" b="0" i="0">
                <a:ea typeface="MS PGothic" charset="-128"/>
              </a:rPr>
              <a:t>suivent des traitements psychologiques particuliers, ou ont des </a:t>
            </a:r>
            <a:r>
              <a:rPr lang="fr" sz="1200" b="1" i="0">
                <a:ea typeface="MS PGothic" charset="-128"/>
              </a:rPr>
              <a:t>besoins en matière d’assistance médicale et financière</a:t>
            </a:r>
            <a:r>
              <a:rPr lang="fr" sz="1200" b="0" i="0" u="sng">
                <a:ea typeface="MS PGothic" charset="-128"/>
              </a:rPr>
              <a:t>.</a:t>
            </a:r>
            <a:r>
              <a:rPr lang="fr" sz="1200" i="0">
                <a:ea typeface="MS PGothic" charset="-128"/>
              </a:rPr>
              <a:t> Établir clairement quelle aide est disponible. </a:t>
            </a:r>
          </a:p>
          <a:p>
            <a:pPr marL="171450" indent="-171450" rtl="0">
              <a:buFont typeface="Arial" panose="020B0604020202020204" pitchFamily="34" charset="0"/>
              <a:buChar char="•"/>
            </a:pPr>
            <a:r>
              <a:rPr lang="fr" sz="1200" i="0">
                <a:ea typeface="MS PGothic" charset="-128"/>
              </a:rPr>
              <a:t>Les États qui </a:t>
            </a:r>
            <a:r>
              <a:rPr lang="fr" sz="1200" b="1" i="0">
                <a:ea typeface="MS PGothic" charset="-128"/>
              </a:rPr>
              <a:t>prennent en considération</a:t>
            </a:r>
            <a:r>
              <a:rPr lang="fr" sz="1200" i="0">
                <a:ea typeface="MS PGothic" charset="-128"/>
              </a:rPr>
              <a:t> de façon favorable les personnes LGBTQI+ relevant de la compétence du HCR peuvent être mieux à même de répondre à leurs besoins.</a:t>
            </a:r>
          </a:p>
          <a:p>
            <a:pPr marL="171450" indent="-171450" rtl="0">
              <a:buFont typeface="Arial" panose="020B0604020202020204" pitchFamily="34" charset="0"/>
              <a:buChar char="•"/>
            </a:pPr>
            <a:r>
              <a:rPr lang="fr" sz="1200" i="0">
                <a:ea typeface="MS PGothic" charset="-128"/>
              </a:rPr>
              <a:t>Déterminer si les droits en matière de réunification familiale sont reconnus pour les personnes de même genre </a:t>
            </a:r>
            <a:r>
              <a:rPr lang="fr" sz="1200" b="1" i="0">
                <a:ea typeface="MS PGothic" charset="-128"/>
              </a:rPr>
              <a:t>séparées</a:t>
            </a:r>
            <a:r>
              <a:rPr lang="fr" sz="1200" i="0">
                <a:ea typeface="MS PGothic" charset="-128"/>
              </a:rPr>
              <a:t> de leur conjoint(e) ou partenaire. </a:t>
            </a:r>
          </a:p>
          <a:p>
            <a:pPr marL="171450" indent="-171450" rtl="0">
              <a:buFont typeface="Arial" panose="020B0604020202020204" pitchFamily="34" charset="0"/>
              <a:buChar char="•"/>
            </a:pPr>
            <a:r>
              <a:rPr lang="fr" sz="1200" i="0">
                <a:ea typeface="MS PGothic" charset="-128"/>
              </a:rPr>
              <a:t>Envisager des situations dans lesquelles la personne a entretenu une relation avec des personnes de sexe opposé (cas de mariage forcé, par exemple) par le passé, et a eu des enfants.</a:t>
            </a:r>
          </a:p>
          <a:p>
            <a:pPr marL="171450" indent="-171450" rtl="0">
              <a:buFont typeface="Arial" panose="020B0604020202020204" pitchFamily="34" charset="0"/>
              <a:buChar char="•"/>
            </a:pPr>
            <a:r>
              <a:rPr lang="fr" sz="1200" i="0">
                <a:ea typeface="MS PGothic" charset="-128"/>
              </a:rPr>
              <a:t>La </a:t>
            </a:r>
            <a:r>
              <a:rPr lang="fr" sz="1200" b="1" i="0">
                <a:ea typeface="MS PGothic" charset="-128"/>
              </a:rPr>
              <a:t>longueur</a:t>
            </a:r>
            <a:r>
              <a:rPr lang="fr" sz="1200" b="0" i="0">
                <a:ea typeface="MS PGothic" charset="-128"/>
              </a:rPr>
              <a:t> </a:t>
            </a:r>
            <a:r>
              <a:rPr lang="fr" sz="1200" i="0">
                <a:ea typeface="MS PGothic" charset="-128"/>
              </a:rPr>
              <a:t>des délais de procédures devrait être prise en considération.</a:t>
            </a:r>
          </a:p>
          <a:p>
            <a:pPr marL="171450" indent="-171450" rtl="0">
              <a:buFont typeface="Arial" panose="020B0604020202020204" pitchFamily="34" charset="0"/>
              <a:buChar char="•"/>
            </a:pPr>
            <a:r>
              <a:rPr lang="fr" sz="1200" i="0">
                <a:ea typeface="MS PGothic" charset="-128"/>
              </a:rPr>
              <a:t>Tenir compte, également, du fait que tout engagement préalable dans le </a:t>
            </a:r>
            <a:r>
              <a:rPr lang="fr" sz="1200" b="1" i="0">
                <a:ea typeface="MS PGothic" charset="-128"/>
              </a:rPr>
              <a:t>commerce du sexe</a:t>
            </a:r>
            <a:r>
              <a:rPr lang="fr" sz="1200" i="0">
                <a:ea typeface="MS PGothic" charset="-128"/>
              </a:rPr>
              <a:t> peut constituer un obstacle à la réinstallation. De telles activités doivent être considérées comme une indication de vulnérabilité. </a:t>
            </a:r>
          </a:p>
          <a:p>
            <a:pPr rtl="0"/>
            <a:endParaRPr lang="en-US" altLang="en-US" sz="1200" i="1">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u="none">
                <a:ea typeface="MS PGothic" charset="-128"/>
              </a:rPr>
              <a:t>----</a:t>
            </a:r>
          </a:p>
          <a:p>
            <a:pPr rtl="0"/>
            <a:endParaRPr lang="en-US" altLang="en-US" sz="1200" i="1">
              <a:ea typeface="MS PGothic" charset="-128"/>
            </a:endParaRPr>
          </a:p>
          <a:p>
            <a:pPr rtl="0"/>
            <a:r>
              <a:rPr lang="fr" sz="1200" b="1" i="1">
                <a:ea typeface="MS PGothic" charset="-128"/>
              </a:rPr>
              <a:t>Durée :</a:t>
            </a:r>
            <a:r>
              <a:rPr lang="fr" sz="1200" i="1">
                <a:ea typeface="MS PGothic" charset="-128"/>
              </a:rPr>
              <a:t> 30 minutes pour les diapositives 82 à 91. </a:t>
            </a:r>
          </a:p>
          <a:p>
            <a:pPr rtl="0"/>
            <a:endParaRPr lang="en-US" altLang="en-US" sz="120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0" i="1" kern="1200">
                <a:solidFill>
                  <a:schemeClr val="tx1"/>
                </a:solidFill>
                <a:effectLst/>
                <a:latin typeface="+mn-lt"/>
                <a:ea typeface="+mn-ea"/>
                <a:cs typeface="+mn-cs"/>
              </a:rPr>
              <a:t>[Description de l’image : gros plan sur une mappemonde et un passeport.]</a:t>
            </a:r>
            <a:endParaRPr lang="en-US" altLang="en-US" sz="1200" i="1">
              <a:ea typeface="MS PGothic" charset="-128"/>
            </a:endParaRPr>
          </a:p>
          <a:p>
            <a:pPr rtl="0"/>
            <a:endParaRPr lang="en-US" altLang="en-US" sz="120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89</a:t>
            </a:fld>
            <a:endParaRPr lang="en-US"/>
          </a:p>
        </p:txBody>
      </p:sp>
    </p:spTree>
    <p:extLst>
      <p:ext uri="{BB962C8B-B14F-4D97-AF65-F5344CB8AC3E}">
        <p14:creationId xmlns:p14="http://schemas.microsoft.com/office/powerpoint/2010/main" val="75391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ts val="300"/>
              </a:spcBef>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Quelles difficultés les personnes de diverses OSIEGCS rencontrent-elles ? (suite)</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Aft>
                <a:spcPct val="0"/>
              </a:spcAft>
              <a:buClrTx/>
              <a:buSzTx/>
              <a:buFontTx/>
              <a:buNone/>
              <a:tabLst/>
              <a:defRPr/>
            </a:pPr>
            <a:r>
              <a:rPr lang="fr" sz="1200" b="1" i="0" u="none" strike="noStrike" kern="1200" cap="none" spc="0" normalizeH="0" noProof="0">
                <a:ln>
                  <a:noFill/>
                </a:ln>
                <a:solidFill>
                  <a:prstClr val="black"/>
                </a:solidFill>
                <a:effectLst/>
                <a:uLnTx/>
                <a:uFillTx/>
                <a:latin typeface="+mn-lt"/>
                <a:ea typeface="MS PGothic" charset="-128"/>
              </a:rPr>
              <a:t>Le déplacement </a:t>
            </a:r>
            <a:r>
              <a:rPr lang="fr" sz="1200" b="0" i="0" u="none" strike="noStrike" kern="1200" cap="none" spc="0" normalizeH="0" noProof="0">
                <a:ln>
                  <a:noFill/>
                </a:ln>
                <a:solidFill>
                  <a:prstClr val="black"/>
                </a:solidFill>
                <a:effectLst/>
                <a:uLnTx/>
                <a:uFillTx/>
                <a:latin typeface="+mn-lt"/>
                <a:ea typeface="MS PGothic" charset="-128"/>
              </a:rPr>
              <a:t>– notamment par-delà les frontières – peut constituer une situation de risque accru pour les personnes de diverses OSIEGCS. Cela est d’autant plus vrai pour les partenaires de même genre et les personnes dont l’identité et l’expression de genre diffèrent, y compris les personnes qui sont transgenres, non binaires, ou de genre non conforme.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 </a:t>
            </a:r>
            <a:r>
              <a:rPr lang="fr" sz="1200" b="0" i="1" u="none" strike="noStrike" kern="1200" cap="none" spc="0" normalizeH="0" noProof="0">
                <a:ln>
                  <a:noFill/>
                </a:ln>
                <a:solidFill>
                  <a:prstClr val="black"/>
                </a:solidFill>
                <a:effectLst/>
                <a:uLnTx/>
                <a:uFillTx/>
                <a:latin typeface="+mn-lt"/>
                <a:ea typeface="MS PGothic" charset="-128"/>
              </a:rPr>
              <a:t>7 minutes pour les diapositives relatives à la question « Quelles difficultés les personnes de diverses OSIEGCS rencontrent-elles ?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a:solidFill>
                  <a:schemeClr val="tx1"/>
                </a:solidFill>
                <a:effectLst/>
                <a:latin typeface="+mn-lt"/>
                <a:ea typeface="+mn-ea"/>
                <a:cs typeface="+mn-cs"/>
              </a:rPr>
              <a:t>[Description de l’image : </a:t>
            </a:r>
            <a:r>
              <a:rPr lang="fr" sz="1200" b="0" i="1" u="none" strike="noStrike" kern="1200" cap="none" spc="0" normalizeH="0" noProof="0">
                <a:ln>
                  <a:noFill/>
                </a:ln>
                <a:solidFill>
                  <a:prstClr val="black"/>
                </a:solidFill>
                <a:effectLst/>
                <a:uLnTx/>
                <a:uFillTx/>
                <a:latin typeface="+mn-lt"/>
                <a:ea typeface="MS PGothic" charset="-128"/>
              </a:rPr>
              <a:t>Un groupe de migrant(e)s d’Amérique centrale traversant le Chiapas, au Mexique, sur leur route vers les États-Unis. L’un des migrants porte un drapeau arc-en-ciel ; d’autres ont des sacs à dos et un enfant est dans une poussette.]</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9</a:t>
            </a:fld>
            <a:endParaRPr lang="en-US" altLang="en-US" sz="120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36263704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5"/>
            <a:ext cx="5486399" cy="4783345"/>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i="0" u="sng" strike="noStrike" kern="1200" cap="none" spc="0" normalizeH="0" noProof="0">
                <a:ln>
                  <a:noFill/>
                </a:ln>
                <a:effectLst/>
                <a:uLnTx/>
                <a:uFillTx/>
                <a:latin typeface="+mn-lt"/>
                <a:ea typeface="MS PGothic" charset="-128"/>
              </a:rPr>
              <a:t>Considérations relatives au pays de réinstallation (suite)</a:t>
            </a:r>
            <a:endParaRPr lang="en-US" altLang="en-US" sz="1200"/>
          </a:p>
          <a:p>
            <a:pPr rtl="0"/>
            <a:endParaRPr lang="en-US" altLang="en-US" sz="1200">
              <a:ea typeface="MS PGothic" charset="-128"/>
            </a:endParaRPr>
          </a:p>
          <a:p>
            <a:pPr rtl="0"/>
            <a:r>
              <a:rPr lang="fr" sz="1200">
                <a:ea typeface="MS PGothic" charset="-128"/>
              </a:rPr>
              <a:t>Voici des exemples de </a:t>
            </a:r>
            <a:r>
              <a:rPr lang="fr" sz="1200" b="1">
                <a:ea typeface="MS PGothic" charset="-128"/>
              </a:rPr>
              <a:t>questions</a:t>
            </a:r>
            <a:r>
              <a:rPr lang="fr" sz="1200">
                <a:ea typeface="MS PGothic" charset="-128"/>
              </a:rPr>
              <a:t> que nous pourrions poser dans le cadre de notre réflexion pour déterminer quel pays de réinstallation est le plus approprié.</a:t>
            </a:r>
          </a:p>
          <a:p>
            <a:pPr rtl="0"/>
            <a:endParaRPr lang="en-US" altLang="en-US" sz="1200" i="1">
              <a:ea typeface="MS PGothic" charset="-128"/>
            </a:endParaRPr>
          </a:p>
          <a:p>
            <a:pPr marL="171450" indent="-171450" rtl="0">
              <a:buClr>
                <a:srgbClr val="451E56"/>
              </a:buClr>
              <a:buFont typeface="Arial" panose="020B0604020202020204" pitchFamily="34" charset="0"/>
              <a:buChar char="•"/>
            </a:pPr>
            <a:r>
              <a:rPr lang="fr" sz="1200" i="0">
                <a:ea typeface="MS PGothic" charset="-128"/>
              </a:rPr>
              <a:t>Les </a:t>
            </a:r>
            <a:r>
              <a:rPr lang="fr" sz="1200" b="1" i="0">
                <a:ea typeface="MS PGothic" charset="-128"/>
              </a:rPr>
              <a:t>lois et les politiques liées</a:t>
            </a:r>
            <a:r>
              <a:rPr lang="fr" sz="1200" i="0">
                <a:ea typeface="MS PGothic" charset="-128"/>
              </a:rPr>
              <a:t> à l’OSIEGCS sont-elles exemptes de toute discrimination et respectueuses ?</a:t>
            </a:r>
          </a:p>
          <a:p>
            <a:pPr marL="171450" indent="-171450" rtl="0">
              <a:buClr>
                <a:srgbClr val="451E56"/>
              </a:buClr>
              <a:buFont typeface="Arial" panose="020B0604020202020204" pitchFamily="34" charset="0"/>
              <a:buChar char="•"/>
            </a:pPr>
            <a:r>
              <a:rPr lang="fr" sz="1200" i="0">
                <a:ea typeface="MS PGothic" charset="-128"/>
              </a:rPr>
              <a:t>L’accès à la </a:t>
            </a:r>
            <a:r>
              <a:rPr lang="fr" sz="1200" b="1" i="0">
                <a:ea typeface="MS PGothic" charset="-128"/>
              </a:rPr>
              <a:t>protection policière, à l’emploi, aux systèmes de santé et d’éducation</a:t>
            </a:r>
            <a:r>
              <a:rPr lang="fr" sz="1200" i="0">
                <a:ea typeface="MS PGothic" charset="-128"/>
              </a:rPr>
              <a:t> ainsi qu’aux autres </a:t>
            </a:r>
            <a:r>
              <a:rPr lang="fr" sz="1200" b="1" i="0">
                <a:ea typeface="MS PGothic" charset="-128"/>
              </a:rPr>
              <a:t>services</a:t>
            </a:r>
            <a:r>
              <a:rPr lang="fr" sz="1200" i="0">
                <a:ea typeface="MS PGothic" charset="-128"/>
              </a:rPr>
              <a:t> est-il bienveillant et exempt de toute discrimination ?</a:t>
            </a:r>
          </a:p>
          <a:p>
            <a:pPr marL="171450" indent="-171450" rtl="0">
              <a:buClr>
                <a:srgbClr val="451E56"/>
              </a:buClr>
              <a:buFont typeface="Arial" panose="020B0604020202020204" pitchFamily="34" charset="0"/>
              <a:buChar char="•"/>
            </a:pPr>
            <a:r>
              <a:rPr lang="fr" sz="1200" i="0">
                <a:ea typeface="MS PGothic" charset="-128"/>
              </a:rPr>
              <a:t>Quels sont les</a:t>
            </a:r>
            <a:r>
              <a:rPr lang="fr" sz="1200" b="1" i="0">
                <a:ea typeface="MS PGothic" charset="-128"/>
              </a:rPr>
              <a:t> </a:t>
            </a:r>
            <a:r>
              <a:rPr lang="fr" sz="1200" b="1" i="0" u="none">
                <a:ea typeface="MS PGothic" charset="-128"/>
              </a:rPr>
              <a:t>comportements sociaux </a:t>
            </a:r>
            <a:r>
              <a:rPr lang="fr" sz="1200" i="0">
                <a:ea typeface="MS PGothic" charset="-128"/>
              </a:rPr>
              <a:t>les plus fréquents envers les personnes LGBTQI+ ? </a:t>
            </a:r>
          </a:p>
          <a:p>
            <a:pPr marL="171450" indent="-171450" rtl="0">
              <a:buClr>
                <a:srgbClr val="451E56"/>
              </a:buClr>
              <a:buFont typeface="Arial" panose="020B0604020202020204" pitchFamily="34" charset="0"/>
              <a:buChar char="•"/>
            </a:pPr>
            <a:r>
              <a:rPr lang="fr" sz="1200" i="0">
                <a:ea typeface="MS PGothic" charset="-128"/>
              </a:rPr>
              <a:t>Existe-t-il des </a:t>
            </a:r>
            <a:r>
              <a:rPr lang="fr" sz="1200" b="1" i="0">
                <a:ea typeface="MS PGothic" charset="-128"/>
              </a:rPr>
              <a:t>dispositions en matière d’immigration</a:t>
            </a:r>
            <a:r>
              <a:rPr lang="fr" sz="1200" i="0">
                <a:ea typeface="MS PGothic" charset="-128"/>
              </a:rPr>
              <a:t> qui permettent la réunification des partenaires/des époux ?</a:t>
            </a:r>
          </a:p>
          <a:p>
            <a:pPr marL="171450" indent="-171450" rtl="0">
              <a:buClr>
                <a:srgbClr val="451E56"/>
              </a:buClr>
              <a:buFont typeface="Arial" panose="020B0604020202020204" pitchFamily="34" charset="0"/>
              <a:buChar char="•"/>
            </a:pPr>
            <a:r>
              <a:rPr lang="fr" sz="1200" i="0">
                <a:ea typeface="MS PGothic" charset="-128"/>
              </a:rPr>
              <a:t>Des </a:t>
            </a:r>
            <a:r>
              <a:rPr lang="fr" sz="1200" b="1" i="0" u="none">
                <a:ea typeface="MS PGothic" charset="-128"/>
              </a:rPr>
              <a:t>services</a:t>
            </a:r>
            <a:r>
              <a:rPr lang="fr" sz="1200" i="0">
                <a:ea typeface="MS PGothic" charset="-128"/>
              </a:rPr>
              <a:t> pour les personnes réfugiées LGBTQI+ ayant des besoins spécifiques sont-ils disponibles</a:t>
            </a:r>
            <a:r>
              <a:rPr lang="fr" sz="1200" b="1" i="0">
                <a:ea typeface="MS PGothic" charset="-128"/>
              </a:rPr>
              <a:t> </a:t>
            </a:r>
            <a:r>
              <a:rPr lang="fr" sz="1200" b="1" i="0" u="none">
                <a:ea typeface="MS PGothic" charset="-128"/>
              </a:rPr>
              <a:t>postérieurement à leur arrivée </a:t>
            </a:r>
            <a:r>
              <a:rPr lang="fr" sz="1200" i="0">
                <a:ea typeface="MS PGothic" charset="-128"/>
              </a:rPr>
              <a:t>?</a:t>
            </a:r>
          </a:p>
          <a:p>
            <a:pPr marL="171450" indent="-171450" rtl="0">
              <a:buClr>
                <a:srgbClr val="451E56"/>
              </a:buClr>
              <a:buFont typeface="Arial" panose="020B0604020202020204" pitchFamily="34" charset="0"/>
              <a:buChar char="•"/>
            </a:pPr>
            <a:r>
              <a:rPr lang="fr" sz="1200" i="0">
                <a:ea typeface="MS PGothic" charset="-128"/>
              </a:rPr>
              <a:t>Les ONG et les autres</a:t>
            </a:r>
            <a:r>
              <a:rPr lang="fr" sz="1200" b="1" i="0">
                <a:ea typeface="MS PGothic" charset="-128"/>
              </a:rPr>
              <a:t> </a:t>
            </a:r>
            <a:r>
              <a:rPr lang="fr" sz="1200" b="1" i="0" u="none">
                <a:ea typeface="MS PGothic" charset="-128"/>
              </a:rPr>
              <a:t>prestataires de services </a:t>
            </a:r>
            <a:r>
              <a:rPr lang="fr" sz="1200" i="0">
                <a:ea typeface="MS PGothic" charset="-128"/>
              </a:rPr>
              <a:t>ont-ils été formés pour venir en aide aux personnes réfugiées LGBTQI+ ?</a:t>
            </a:r>
          </a:p>
          <a:p>
            <a:pPr marL="171450" indent="-171450" rtl="0">
              <a:buClr>
                <a:srgbClr val="451E56"/>
              </a:buClr>
              <a:buFont typeface="Arial" panose="020B0604020202020204" pitchFamily="34" charset="0"/>
              <a:buChar char="•"/>
            </a:pPr>
            <a:r>
              <a:rPr lang="fr" sz="1200" i="0">
                <a:ea typeface="MS PGothic" charset="-128"/>
              </a:rPr>
              <a:t>Existe-t-il des </a:t>
            </a:r>
            <a:r>
              <a:rPr lang="fr" sz="1200" b="1" i="0">
                <a:ea typeface="MS PGothic" charset="-128"/>
              </a:rPr>
              <a:t>organisations soutenant la communauté LGBTQI+</a:t>
            </a:r>
            <a:r>
              <a:rPr lang="fr" sz="1200" i="0">
                <a:ea typeface="MS PGothic" charset="-128"/>
              </a:rPr>
              <a:t> ? Travaillent-elles avec les organisations qui viennent en aide aux réfugiés ?</a:t>
            </a:r>
          </a:p>
          <a:p>
            <a:pPr marL="171450" indent="-171450" rtl="0">
              <a:buClr>
                <a:srgbClr val="451E56"/>
              </a:buClr>
              <a:buFont typeface="Arial" panose="020B0604020202020204" pitchFamily="34" charset="0"/>
              <a:buChar char="•"/>
            </a:pPr>
            <a:r>
              <a:rPr lang="fr" sz="1200" i="0">
                <a:ea typeface="MS PGothic" charset="-128"/>
              </a:rPr>
              <a:t>Y a-t-il </a:t>
            </a:r>
            <a:r>
              <a:rPr lang="fr" sz="1200" b="1" i="0">
                <a:ea typeface="MS PGothic" charset="-128"/>
              </a:rPr>
              <a:t>une communauté existante </a:t>
            </a:r>
            <a:r>
              <a:rPr lang="fr" sz="1200" i="0">
                <a:ea typeface="MS PGothic" charset="-128"/>
              </a:rPr>
              <a:t>provenant du même pays d’origine ? Serait-elle une source de soutien ou de persécution supplémentaire ?</a:t>
            </a:r>
          </a:p>
          <a:p>
            <a:pPr rtl="0">
              <a:buClr>
                <a:srgbClr val="451E56"/>
              </a:buClr>
              <a:buFontTx/>
              <a:buNone/>
            </a:pPr>
            <a:endParaRPr lang="en-US" altLang="en-US" sz="800" i="1">
              <a:ea typeface="MS PGothic" charset="-128"/>
            </a:endParaRPr>
          </a:p>
          <a:p>
            <a:pPr rtl="0">
              <a:buClr>
                <a:srgbClr val="451E56"/>
              </a:buClr>
              <a:buFontTx/>
              <a:buNone/>
            </a:pPr>
            <a:r>
              <a:rPr lang="fr" sz="1200" i="0">
                <a:ea typeface="MS PGothic" charset="-128"/>
              </a:rPr>
              <a:t>Si un pays ne satisfait pas aux obligations susmentionnées, il peut tout de même offrir une protection et une solution, ainsi que des conditions d’accueil adéquates pour des personnes réfugiées LGBTQI+. Toutefois les conditions générales en vigueur dans le pays d’accueil ainsi que les infrastructures pour l’intégration des personnes réfugiées LGBTQI+ réinstallées doivent être prises en considération dès lors que vous recommandez à des personnes réfugiées LGBTQI+ de se réinstaller dans des pays en particulier. </a:t>
            </a:r>
          </a:p>
          <a:p>
            <a:pPr rtl="0"/>
            <a:endParaRPr lang="en-US" altLang="en-US" sz="1200" i="1">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u="none">
                <a:ea typeface="MS PGothic" charset="-128"/>
              </a:rPr>
              <a:t>----</a:t>
            </a:r>
          </a:p>
          <a:p>
            <a:pPr rtl="0"/>
            <a:endParaRPr lang="en-US" altLang="en-US" sz="1200" i="1">
              <a:ea typeface="MS PGothic" charset="-128"/>
            </a:endParaRPr>
          </a:p>
          <a:p>
            <a:pPr rtl="0"/>
            <a:r>
              <a:rPr lang="fr" sz="1200" b="1" i="1">
                <a:ea typeface="MS PGothic" charset="-128"/>
              </a:rPr>
              <a:t>Durée :</a:t>
            </a:r>
            <a:r>
              <a:rPr lang="fr" sz="1200" i="1">
                <a:ea typeface="MS PGothic" charset="-128"/>
              </a:rPr>
              <a:t> 30 minutes pour les diapositives 82 à 91. </a:t>
            </a:r>
          </a:p>
          <a:p>
            <a:pPr rtl="0">
              <a:buClr>
                <a:srgbClr val="451E56"/>
              </a:buClr>
              <a:buFontTx/>
              <a:buNone/>
            </a:pPr>
            <a:endParaRPr lang="en-US" altLang="en-US" sz="1200" i="1">
              <a:ea typeface="MS PGothic" charset="-128"/>
            </a:endParaRPr>
          </a:p>
          <a:p>
            <a:pPr marL="0" marR="0" lvl="0" indent="0" algn="l" defTabSz="1092434" rtl="0" eaLnBrk="1" fontAlgn="auto" latinLnBrk="0" hangingPunct="1">
              <a:lnSpc>
                <a:spcPct val="100000"/>
              </a:lnSpc>
              <a:spcBef>
                <a:spcPts val="300"/>
              </a:spcBef>
              <a:spcAft>
                <a:spcPts val="300"/>
              </a:spcAft>
              <a:buClr>
                <a:srgbClr val="451E56"/>
              </a:buClr>
              <a:buSzTx/>
              <a:buFontTx/>
              <a:buNone/>
              <a:tabLst/>
              <a:defRPr/>
            </a:pPr>
            <a:r>
              <a:rPr lang="fr" sz="1200" b="0" i="1" kern="1200">
                <a:solidFill>
                  <a:schemeClr val="tx1"/>
                </a:solidFill>
                <a:effectLst/>
                <a:latin typeface="+mn-lt"/>
                <a:ea typeface="+mn-ea"/>
                <a:cs typeface="+mn-cs"/>
              </a:rPr>
              <a:t>[Description de l’image : gros plan sur une mappemonde et un passeport.]</a:t>
            </a:r>
            <a:endParaRPr lang="en-US" sz="1200" b="0" i="0" kern="1200">
              <a:solidFill>
                <a:schemeClr val="tx1"/>
              </a:solidFill>
              <a:effectLst/>
              <a:latin typeface="+mn-lt"/>
              <a:ea typeface="+mn-ea"/>
              <a:cs typeface="+mn-cs"/>
            </a:endParaRPr>
          </a:p>
          <a:p>
            <a:pPr rtl="0">
              <a:buClr>
                <a:srgbClr val="451E56"/>
              </a:buClr>
              <a:buFontTx/>
              <a:buNone/>
            </a:pPr>
            <a:endParaRPr lang="en-US" altLang="en-US" sz="1200" i="1">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90</a:t>
            </a:fld>
            <a:endParaRPr lang="en-US"/>
          </a:p>
        </p:txBody>
      </p:sp>
    </p:spTree>
    <p:extLst>
      <p:ext uri="{BB962C8B-B14F-4D97-AF65-F5344CB8AC3E}">
        <p14:creationId xmlns:p14="http://schemas.microsoft.com/office/powerpoint/2010/main" val="335340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fr" sz="1200" b="1" u="sng" dirty="0">
                <a:latin typeface="+mn-lt"/>
                <a:ea typeface="MS PGothic" charset="-128"/>
              </a:rPr>
              <a:t>Exercice : Envisager une réinstallation</a:t>
            </a:r>
          </a:p>
          <a:p>
            <a:pPr rtl="0"/>
            <a:endParaRPr lang="en-US" altLang="en-US" sz="1200" dirty="0">
              <a:latin typeface="+mn-lt"/>
              <a:ea typeface="MS PGothic" charset="-128"/>
            </a:endParaRPr>
          </a:p>
          <a:p>
            <a:pPr rtl="0"/>
            <a:r>
              <a:rPr lang="fr" sz="1200" dirty="0">
                <a:latin typeface="+mn-lt"/>
                <a:ea typeface="MS PGothic" charset="-128"/>
              </a:rPr>
              <a:t>Nous allons maintenant nous intéresser à un </a:t>
            </a:r>
            <a:r>
              <a:rPr lang="fr" sz="1200" b="0" dirty="0">
                <a:latin typeface="+mn-lt"/>
                <a:ea typeface="MS PGothic" charset="-128"/>
              </a:rPr>
              <a:t>exercice </a:t>
            </a:r>
            <a:r>
              <a:rPr lang="fr" sz="1200" dirty="0">
                <a:latin typeface="+mn-lt"/>
                <a:ea typeface="MS PGothic" charset="-128"/>
              </a:rPr>
              <a:t>qui vous permettra d’envisager la réinstallation comme une solution pour une personne réfugiée LGBTQI+ et </a:t>
            </a:r>
            <a:r>
              <a:rPr lang="fr" sz="1200" dirty="0">
                <a:effectLst/>
                <a:latin typeface="+mn-lt"/>
                <a:ea typeface="Calibri" panose="020F0502020204030204" pitchFamily="34" charset="0"/>
                <a:cs typeface="Arial" panose="020B0604020202020204" pitchFamily="34" charset="0"/>
              </a:rPr>
              <a:t>de vous familiariser avec </a:t>
            </a:r>
            <a:r>
              <a:rPr lang="fr" sz="1200" b="1" dirty="0">
                <a:effectLst/>
                <a:latin typeface="+mn-lt"/>
                <a:ea typeface="Calibri" panose="020F0502020204030204" pitchFamily="34" charset="0"/>
                <a:cs typeface="Arial" panose="020B0604020202020204" pitchFamily="34" charset="0"/>
              </a:rPr>
              <a:t>l’outil d’évaluation de la réinstallation</a:t>
            </a:r>
            <a:r>
              <a:rPr lang="fr" sz="1200" dirty="0">
                <a:effectLst/>
                <a:latin typeface="+mn-lt"/>
                <a:ea typeface="Calibri" panose="020F0502020204030204" pitchFamily="34" charset="0"/>
                <a:cs typeface="Arial" panose="020B0604020202020204" pitchFamily="34" charset="0"/>
              </a:rPr>
              <a:t>.</a:t>
            </a:r>
            <a:endParaRPr lang="en-US" sz="1200" dirty="0">
              <a:effectLst/>
              <a:latin typeface="+mn-lt"/>
              <a:ea typeface="Calibri" panose="020F0502020204030204" pitchFamily="34" charset="0"/>
              <a:cs typeface="Arial" panose="020B0604020202020204" pitchFamily="34" charset="0"/>
            </a:endParaRPr>
          </a:p>
          <a:p>
            <a:pPr marL="0" marR="0" lvl="0" indent="0" rtl="0">
              <a:lnSpc>
                <a:spcPct val="115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rtl="0">
              <a:lnSpc>
                <a:spcPct val="115000"/>
              </a:lnSpc>
              <a:spcBef>
                <a:spcPts val="0"/>
              </a:spcBef>
              <a:spcAft>
                <a:spcPts val="0"/>
              </a:spcAft>
              <a:buClr>
                <a:srgbClr val="358DDE"/>
              </a:buClr>
              <a:buFont typeface="Symbol" panose="05050102010706020507" pitchFamily="18" charset="2"/>
              <a:buNone/>
            </a:pPr>
            <a:r>
              <a:rPr lang="fr" sz="1200" dirty="0">
                <a:effectLst/>
                <a:latin typeface="+mn-lt"/>
                <a:ea typeface="Calibri" panose="020F0502020204030204" pitchFamily="34" charset="0"/>
                <a:cs typeface="Arial" panose="020B0604020202020204" pitchFamily="34" charset="0"/>
              </a:rPr>
              <a:t>J’ai </a:t>
            </a:r>
            <a:r>
              <a:rPr lang="fr" sz="1200" b="0" dirty="0">
                <a:effectLst/>
                <a:latin typeface="+mn-lt"/>
                <a:ea typeface="Calibri" panose="020F0502020204030204" pitchFamily="34" charset="0"/>
                <a:cs typeface="Arial" panose="020B0604020202020204" pitchFamily="34" charset="0"/>
              </a:rPr>
              <a:t>distribué </a:t>
            </a:r>
            <a:r>
              <a:rPr lang="fr" sz="1200" dirty="0">
                <a:effectLst/>
                <a:latin typeface="+mn-lt"/>
                <a:ea typeface="Calibri" panose="020F0502020204030204" pitchFamily="34" charset="0"/>
                <a:cs typeface="Arial" panose="020B0604020202020204" pitchFamily="34" charset="0"/>
              </a:rPr>
              <a:t>à chacun(e) d’entre vous deux outils d’évaluation de la réinstallation. Vous pouvez ouvrir votre </a:t>
            </a:r>
            <a:r>
              <a:rPr lang="fr" sz="1200" b="1" dirty="0">
                <a:effectLst/>
                <a:latin typeface="+mn-lt"/>
                <a:ea typeface="Calibri" panose="020F0502020204030204" pitchFamily="34" charset="0"/>
                <a:cs typeface="Arial" panose="020B0604020202020204" pitchFamily="34" charset="0"/>
              </a:rPr>
              <a:t>manuel</a:t>
            </a:r>
            <a:r>
              <a:rPr lang="fr" sz="1200" dirty="0">
                <a:effectLst/>
                <a:latin typeface="+mn-lt"/>
                <a:ea typeface="Calibri" panose="020F0502020204030204" pitchFamily="34" charset="0"/>
                <a:cs typeface="Arial" panose="020B0604020202020204" pitchFamily="34" charset="0"/>
              </a:rPr>
              <a:t> à la page des exercices et de la fiche concernant les informations sur le bureau de pays. À la lumière des </a:t>
            </a:r>
            <a:r>
              <a:rPr lang="fr" sz="1200" b="1" dirty="0">
                <a:effectLst/>
                <a:latin typeface="+mn-lt"/>
                <a:ea typeface="Calibri" panose="020F0502020204030204" pitchFamily="34" charset="0"/>
                <a:cs typeface="Arial" panose="020B0604020202020204" pitchFamily="34" charset="0"/>
              </a:rPr>
              <a:t>études de cas</a:t>
            </a:r>
            <a:r>
              <a:rPr lang="fr" sz="1200" dirty="0">
                <a:effectLst/>
                <a:latin typeface="+mn-lt"/>
                <a:ea typeface="Calibri" panose="020F0502020204030204" pitchFamily="34" charset="0"/>
                <a:cs typeface="Arial" panose="020B0604020202020204" pitchFamily="34" charset="0"/>
              </a:rPr>
              <a:t> d’Amal et de </a:t>
            </a:r>
            <a:r>
              <a:rPr lang="fr" sz="1200" dirty="0" err="1">
                <a:effectLst/>
                <a:latin typeface="+mn-lt"/>
                <a:ea typeface="Calibri" panose="020F0502020204030204" pitchFamily="34" charset="0"/>
                <a:cs typeface="Arial" panose="020B0604020202020204" pitchFamily="34" charset="0"/>
              </a:rPr>
              <a:t>Nur</a:t>
            </a:r>
            <a:r>
              <a:rPr lang="fr" sz="1200" dirty="0">
                <a:effectLst/>
                <a:latin typeface="+mn-lt"/>
                <a:ea typeface="Calibri" panose="020F0502020204030204" pitchFamily="34" charset="0"/>
                <a:cs typeface="Arial" panose="020B0604020202020204" pitchFamily="34" charset="0"/>
              </a:rPr>
              <a:t>, ainsi que de l’ensemble des informations sur le bureau de pays, veuillez remplir les outils d’évaluation de la réinstallation et faire les exercices. </a:t>
            </a:r>
            <a:endParaRPr lang="en-US" sz="1200" dirty="0">
              <a:effectLst/>
              <a:latin typeface="+mn-lt"/>
              <a:ea typeface="Calibri" panose="020F0502020204030204" pitchFamily="34" charset="0"/>
              <a:cs typeface="Arial" panose="020B0604020202020204" pitchFamily="34" charset="0"/>
            </a:endParaRPr>
          </a:p>
          <a:p>
            <a:pPr marL="0" marR="0" lvl="0" indent="0" rtl="0">
              <a:lnSpc>
                <a:spcPct val="115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rtl="0">
              <a:lnSpc>
                <a:spcPct val="115000"/>
              </a:lnSpc>
              <a:spcBef>
                <a:spcPts val="0"/>
              </a:spcBef>
              <a:spcAft>
                <a:spcPts val="0"/>
              </a:spcAft>
              <a:buClr>
                <a:srgbClr val="358DDE"/>
              </a:buClr>
              <a:buFont typeface="Symbol" panose="05050102010706020507" pitchFamily="18" charset="2"/>
              <a:buNone/>
            </a:pPr>
            <a:r>
              <a:rPr lang="fr" sz="1200" dirty="0">
                <a:effectLst/>
                <a:latin typeface="+mn-lt"/>
                <a:ea typeface="Calibri" panose="020F0502020204030204" pitchFamily="34" charset="0"/>
                <a:cs typeface="Arial" panose="020B0604020202020204" pitchFamily="34" charset="0"/>
              </a:rPr>
              <a:t>Pour</a:t>
            </a:r>
            <a:r>
              <a:rPr lang="fr" sz="1200" b="1" dirty="0">
                <a:effectLst/>
                <a:latin typeface="+mn-lt"/>
                <a:ea typeface="Calibri" panose="020F0502020204030204" pitchFamily="34" charset="0"/>
                <a:cs typeface="Arial" panose="020B0604020202020204" pitchFamily="34" charset="0"/>
              </a:rPr>
              <a:t> </a:t>
            </a:r>
            <a:r>
              <a:rPr lang="fr" sz="1200" b="1" u="none" dirty="0">
                <a:effectLst/>
                <a:latin typeface="+mn-lt"/>
                <a:ea typeface="Calibri" panose="020F0502020204030204" pitchFamily="34" charset="0"/>
                <a:cs typeface="Arial" panose="020B0604020202020204" pitchFamily="34" charset="0"/>
              </a:rPr>
              <a:t>l’étape 3</a:t>
            </a:r>
            <a:r>
              <a:rPr lang="fr" sz="1200" b="0" u="none" dirty="0">
                <a:effectLst/>
                <a:latin typeface="+mn-lt"/>
                <a:ea typeface="Calibri" panose="020F0502020204030204" pitchFamily="34" charset="0"/>
                <a:cs typeface="Arial" panose="020B0604020202020204" pitchFamily="34" charset="0"/>
              </a:rPr>
              <a:t>, </a:t>
            </a:r>
            <a:r>
              <a:rPr lang="fr" sz="1200" b="0" dirty="0">
                <a:effectLst/>
                <a:latin typeface="+mn-lt"/>
                <a:ea typeface="Calibri" panose="020F0502020204030204" pitchFamily="34" charset="0"/>
                <a:cs typeface="Arial" panose="020B0604020202020204" pitchFamily="34" charset="0"/>
              </a:rPr>
              <a:t>vous pouvez noter ce que vous savez en vous basant sur les faits et imaginer le reste en vous inspirant des bonnes pratiques et de la manière dont vous compléteriez le formulaire de demande de réinstallation si vous réalisiez un entretien avec la personne. Vous disposez de 40 minutes pour </a:t>
            </a:r>
            <a:r>
              <a:rPr lang="fr" sz="1200" dirty="0">
                <a:effectLst/>
                <a:latin typeface="+mn-lt"/>
                <a:ea typeface="Calibri" panose="020F0502020204030204" pitchFamily="34" charset="0"/>
                <a:cs typeface="Arial" panose="020B0604020202020204" pitchFamily="34" charset="0"/>
              </a:rPr>
              <a:t>effectuer cet exercice, ou de 20 minutes pour chaque étude de cas. </a:t>
            </a:r>
          </a:p>
          <a:p>
            <a:pPr marL="0" marR="0" lvl="0" indent="0" rtl="0">
              <a:lnSpc>
                <a:spcPct val="115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0"/>
              </a:spcBef>
              <a:spcAft>
                <a:spcPts val="0"/>
              </a:spcAft>
              <a:buClr>
                <a:srgbClr val="358DDE"/>
              </a:buClr>
              <a:buFont typeface="Symbol" panose="05050102010706020507" pitchFamily="18" charset="2"/>
              <a:buNone/>
            </a:pPr>
            <a:r>
              <a:rPr lang="fr" sz="1200" dirty="0">
                <a:effectLst/>
                <a:latin typeface="+mn-lt"/>
                <a:ea typeface="Calibri" panose="020F0502020204030204" pitchFamily="34" charset="0"/>
                <a:cs typeface="Arial" panose="020B0604020202020204" pitchFamily="34" charset="0"/>
              </a:rPr>
              <a:t>Maintenant que vous avez</a:t>
            </a:r>
            <a:r>
              <a:rPr lang="fr" sz="1200" b="0" dirty="0">
                <a:effectLst/>
                <a:latin typeface="+mn-lt"/>
                <a:ea typeface="Calibri" panose="020F0502020204030204" pitchFamily="34" charset="0"/>
                <a:cs typeface="Arial" panose="020B0604020202020204" pitchFamily="34" charset="0"/>
              </a:rPr>
              <a:t> terminé vos exercices et renseigné les outils, nous allons</a:t>
            </a:r>
            <a:r>
              <a:rPr lang="fr" sz="1200" dirty="0">
                <a:effectLst/>
                <a:latin typeface="+mn-lt"/>
                <a:ea typeface="Calibri" panose="020F0502020204030204" pitchFamily="34" charset="0"/>
                <a:cs typeface="Arial" panose="020B0604020202020204" pitchFamily="34" charset="0"/>
              </a:rPr>
              <a:t> en discuter ensemble. Commençons avec </a:t>
            </a:r>
            <a:r>
              <a:rPr lang="fr" sz="1200" b="1" dirty="0">
                <a:effectLst/>
                <a:latin typeface="+mn-lt"/>
                <a:ea typeface="Calibri" panose="020F0502020204030204" pitchFamily="34" charset="0"/>
                <a:cs typeface="Arial" panose="020B0604020202020204" pitchFamily="34" charset="0"/>
              </a:rPr>
              <a:t>Amal</a:t>
            </a:r>
            <a:r>
              <a:rPr lang="fr" sz="1200" dirty="0">
                <a:effectLst/>
                <a:latin typeface="+mn-lt"/>
                <a:ea typeface="Calibri" panose="020F0502020204030204" pitchFamily="34" charset="0"/>
                <a:cs typeface="Arial" panose="020B0604020202020204" pitchFamily="34" charset="0"/>
              </a:rPr>
              <a:t>. Quels points essentiels faudrait-il aborder avec Amal dans le cadre de l’entretien de réinstallation ? </a:t>
            </a:r>
            <a:endParaRPr lang="en-US" sz="120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0"/>
              </a:spcBef>
              <a:spcAft>
                <a:spcPts val="0"/>
              </a:spcAft>
              <a:buClr>
                <a:srgbClr val="358DDE"/>
              </a:buClr>
              <a:buFont typeface="Symbol" panose="05050102010706020507" pitchFamily="18" charset="2"/>
              <a:buNone/>
            </a:pPr>
            <a:r>
              <a:rPr lang="fr" sz="1200" dirty="0">
                <a:effectLst/>
                <a:latin typeface="+mn-lt"/>
                <a:ea typeface="Calibri" panose="020F0502020204030204" pitchFamily="34" charset="0"/>
                <a:cs typeface="Arial" panose="020B0604020202020204" pitchFamily="34" charset="0"/>
              </a:rPr>
              <a:t>Quels</a:t>
            </a:r>
            <a:r>
              <a:rPr lang="fr" sz="1200" b="1" dirty="0">
                <a:effectLst/>
                <a:latin typeface="+mn-lt"/>
                <a:ea typeface="Calibri" panose="020F0502020204030204" pitchFamily="34" charset="0"/>
                <a:cs typeface="Arial" panose="020B0604020202020204" pitchFamily="34" charset="0"/>
              </a:rPr>
              <a:t> </a:t>
            </a:r>
            <a:r>
              <a:rPr lang="fr" sz="1200" b="1" u="none" dirty="0">
                <a:effectLst/>
                <a:latin typeface="+mn-lt"/>
                <a:ea typeface="Calibri" panose="020F0502020204030204" pitchFamily="34" charset="0"/>
                <a:cs typeface="Arial" panose="020B0604020202020204" pitchFamily="34" charset="0"/>
              </a:rPr>
              <a:t>éléments</a:t>
            </a:r>
            <a:r>
              <a:rPr lang="fr" sz="1200" dirty="0">
                <a:effectLst/>
                <a:latin typeface="+mn-lt"/>
                <a:ea typeface="Calibri" panose="020F0502020204030204" pitchFamily="34" charset="0"/>
                <a:cs typeface="Arial" panose="020B0604020202020204" pitchFamily="34" charset="0"/>
              </a:rPr>
              <a:t> faudra-t-il prendre en compte pour décider du pays dans lequel Amal pourra se réinstaller ? Qu’avez-vous appris en </a:t>
            </a:r>
            <a:r>
              <a:rPr lang="fr" sz="1200" b="0" dirty="0">
                <a:effectLst/>
                <a:latin typeface="+mn-lt"/>
                <a:ea typeface="Calibri" panose="020F0502020204030204" pitchFamily="34" charset="0"/>
                <a:cs typeface="Arial" panose="020B0604020202020204" pitchFamily="34" charset="0"/>
              </a:rPr>
              <a:t>remplissant </a:t>
            </a:r>
            <a:r>
              <a:rPr lang="fr" sz="1200" dirty="0">
                <a:effectLst/>
                <a:latin typeface="+mn-lt"/>
                <a:ea typeface="Calibri" panose="020F0502020204030204" pitchFamily="34" charset="0"/>
                <a:cs typeface="Arial" panose="020B0604020202020204" pitchFamily="34" charset="0"/>
              </a:rPr>
              <a:t>l’outil d’évaluation de la réinstallation pour le dossier d’Amal ?</a:t>
            </a:r>
            <a:endParaRPr lang="en-US" sz="120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0"/>
              </a:spcBef>
              <a:spcAft>
                <a:spcPts val="0"/>
              </a:spcAft>
              <a:buClr>
                <a:srgbClr val="358DDE"/>
              </a:buClr>
              <a:buFont typeface="Symbol" panose="05050102010706020507" pitchFamily="18" charset="2"/>
              <a:buNone/>
            </a:pPr>
            <a:r>
              <a:rPr lang="fr" sz="1200" dirty="0">
                <a:effectLst/>
                <a:latin typeface="+mn-lt"/>
                <a:ea typeface="Calibri" panose="020F0502020204030204" pitchFamily="34" charset="0"/>
                <a:cs typeface="Arial" panose="020B0604020202020204" pitchFamily="34" charset="0"/>
              </a:rPr>
              <a:t>Intéressons-nous désormais à</a:t>
            </a:r>
            <a:r>
              <a:rPr lang="fr" sz="1200" b="1" dirty="0">
                <a:effectLst/>
                <a:latin typeface="+mn-lt"/>
                <a:ea typeface="Calibri" panose="020F0502020204030204" pitchFamily="34" charset="0"/>
                <a:cs typeface="Arial" panose="020B0604020202020204" pitchFamily="34" charset="0"/>
              </a:rPr>
              <a:t> </a:t>
            </a:r>
            <a:r>
              <a:rPr lang="fr" sz="1200" b="1" u="none" dirty="0" err="1">
                <a:effectLst/>
                <a:latin typeface="+mn-lt"/>
                <a:ea typeface="Calibri" panose="020F0502020204030204" pitchFamily="34" charset="0"/>
                <a:cs typeface="Arial" panose="020B0604020202020204" pitchFamily="34" charset="0"/>
              </a:rPr>
              <a:t>Nur</a:t>
            </a:r>
            <a:r>
              <a:rPr lang="fr" sz="1200" dirty="0">
                <a:effectLst/>
                <a:latin typeface="+mn-lt"/>
                <a:ea typeface="Calibri" panose="020F0502020204030204" pitchFamily="34" charset="0"/>
                <a:cs typeface="Arial" panose="020B0604020202020204" pitchFamily="34" charset="0"/>
              </a:rPr>
              <a:t>. Quels points essentiels faudrait-il aborder avec </a:t>
            </a:r>
            <a:r>
              <a:rPr lang="fr" sz="1200" dirty="0" err="1">
                <a:effectLst/>
                <a:latin typeface="+mn-lt"/>
                <a:ea typeface="Calibri" panose="020F0502020204030204" pitchFamily="34" charset="0"/>
                <a:cs typeface="Arial" panose="020B0604020202020204" pitchFamily="34" charset="0"/>
              </a:rPr>
              <a:t>Nur</a:t>
            </a:r>
            <a:r>
              <a:rPr lang="fr" sz="1200" dirty="0">
                <a:effectLst/>
                <a:latin typeface="+mn-lt"/>
                <a:ea typeface="Calibri" panose="020F0502020204030204" pitchFamily="34" charset="0"/>
                <a:cs typeface="Arial" panose="020B0604020202020204" pitchFamily="34" charset="0"/>
              </a:rPr>
              <a:t> dans le cadre de l’entretien de réinstallation ? Quels </a:t>
            </a:r>
            <a:r>
              <a:rPr lang="fr" sz="1200" b="1" dirty="0">
                <a:effectLst/>
                <a:latin typeface="+mn-lt"/>
                <a:ea typeface="Calibri" panose="020F0502020204030204" pitchFamily="34" charset="0"/>
                <a:cs typeface="Arial" panose="020B0604020202020204" pitchFamily="34" charset="0"/>
              </a:rPr>
              <a:t>éléments</a:t>
            </a:r>
            <a:r>
              <a:rPr lang="fr" sz="1200" dirty="0">
                <a:effectLst/>
                <a:latin typeface="+mn-lt"/>
                <a:ea typeface="Calibri" panose="020F0502020204030204" pitchFamily="34" charset="0"/>
                <a:cs typeface="Arial" panose="020B0604020202020204" pitchFamily="34" charset="0"/>
              </a:rPr>
              <a:t> faudra-t-il prendre en compte pour décider du pays dans lequel </a:t>
            </a:r>
            <a:r>
              <a:rPr lang="fr" sz="1200" dirty="0" err="1">
                <a:effectLst/>
                <a:latin typeface="+mn-lt"/>
                <a:ea typeface="Calibri" panose="020F0502020204030204" pitchFamily="34" charset="0"/>
                <a:cs typeface="Arial" panose="020B0604020202020204" pitchFamily="34" charset="0"/>
              </a:rPr>
              <a:t>Nur</a:t>
            </a:r>
            <a:r>
              <a:rPr lang="fr" sz="1200" dirty="0">
                <a:effectLst/>
                <a:latin typeface="+mn-lt"/>
                <a:ea typeface="Calibri" panose="020F0502020204030204" pitchFamily="34" charset="0"/>
                <a:cs typeface="Arial" panose="020B0604020202020204" pitchFamily="34" charset="0"/>
              </a:rPr>
              <a:t> pourra se réinstaller ? Qu’avez-vous appris </a:t>
            </a:r>
            <a:r>
              <a:rPr lang="fr" sz="1200" b="0" dirty="0">
                <a:effectLst/>
                <a:latin typeface="+mn-lt"/>
                <a:ea typeface="Calibri" panose="020F0502020204030204" pitchFamily="34" charset="0"/>
                <a:cs typeface="Arial" panose="020B0604020202020204" pitchFamily="34" charset="0"/>
              </a:rPr>
              <a:t>en remplissant l’outil d’évaluation de la réinstallation pour le dossier de </a:t>
            </a:r>
            <a:r>
              <a:rPr lang="fr" sz="1200" b="0" dirty="0" err="1">
                <a:effectLst/>
                <a:latin typeface="+mn-lt"/>
                <a:ea typeface="Calibri" panose="020F0502020204030204" pitchFamily="34" charset="0"/>
                <a:cs typeface="Arial" panose="020B0604020202020204" pitchFamily="34" charset="0"/>
              </a:rPr>
              <a:t>Nur</a:t>
            </a:r>
            <a:r>
              <a:rPr lang="fr" sz="1200" b="0" dirty="0">
                <a:effectLst/>
                <a:latin typeface="+mn-lt"/>
                <a:ea typeface="Calibri" panose="020F0502020204030204" pitchFamily="34" charset="0"/>
                <a:cs typeface="Arial" panose="020B0604020202020204" pitchFamily="34" charset="0"/>
              </a:rPr>
              <a:t> ? En quoi les cas de réinstallation diffèrent-ils pour Amal et </a:t>
            </a:r>
            <a:r>
              <a:rPr lang="fr" sz="1200" b="0" dirty="0" err="1">
                <a:effectLst/>
                <a:latin typeface="+mn-lt"/>
                <a:ea typeface="Calibri" panose="020F0502020204030204" pitchFamily="34" charset="0"/>
                <a:cs typeface="Arial" panose="020B0604020202020204" pitchFamily="34" charset="0"/>
              </a:rPr>
              <a:t>Nur</a:t>
            </a:r>
            <a:r>
              <a:rPr lang="fr" sz="1200" b="0" dirty="0">
                <a:effectLst/>
                <a:latin typeface="+mn-lt"/>
                <a:ea typeface="Calibri" panose="020F0502020204030204" pitchFamily="34" charset="0"/>
                <a:cs typeface="Arial" panose="020B0604020202020204" pitchFamily="34" charset="0"/>
              </a:rPr>
              <a:t> ?</a:t>
            </a:r>
            <a:endParaRPr lang="en-US" sz="1200" b="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60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600"/>
              </a:spcBef>
              <a:spcAft>
                <a:spcPts val="0"/>
              </a:spcAft>
              <a:buClr>
                <a:srgbClr val="358DDE"/>
              </a:buClr>
              <a:buFont typeface="Symbol" panose="05050102010706020507" pitchFamily="18" charset="2"/>
              <a:buNone/>
            </a:pPr>
            <a:r>
              <a:rPr lang="fr" sz="1200" dirty="0">
                <a:effectLst/>
                <a:latin typeface="+mn-lt"/>
                <a:ea typeface="Calibri" panose="020F0502020204030204" pitchFamily="34" charset="0"/>
                <a:cs typeface="Arial" panose="020B0604020202020204" pitchFamily="34" charset="0"/>
              </a:rPr>
              <a:t>Quelles questions ou difficultés pourriez-vous avoir </a:t>
            </a:r>
            <a:r>
              <a:rPr lang="fr" sz="1200" b="1" dirty="0">
                <a:effectLst/>
                <a:latin typeface="+mn-lt"/>
                <a:ea typeface="Calibri" panose="020F0502020204030204" pitchFamily="34" charset="0"/>
                <a:cs typeface="Arial" panose="020B0604020202020204" pitchFamily="34" charset="0"/>
              </a:rPr>
              <a:t>en utilisant</a:t>
            </a:r>
            <a:r>
              <a:rPr lang="fr" sz="1200" b="0" dirty="0">
                <a:effectLst/>
                <a:latin typeface="+mn-lt"/>
                <a:ea typeface="Calibri" panose="020F0502020204030204" pitchFamily="34" charset="0"/>
                <a:cs typeface="Arial" panose="020B0604020202020204" pitchFamily="34" charset="0"/>
              </a:rPr>
              <a:t> l’outil d’évaluation de la réinstallation dans le cadre de votre travail ?  </a:t>
            </a:r>
            <a:r>
              <a:rPr lang="fr" sz="1200" b="0" dirty="0">
                <a:effectLst/>
                <a:latin typeface="+mn-lt"/>
                <a:ea typeface="Calibri" panose="020F0502020204030204" pitchFamily="34" charset="0"/>
              </a:rPr>
              <a:t>Quelles limites ou lacunes </a:t>
            </a:r>
            <a:r>
              <a:rPr lang="fr" sz="1200" dirty="0">
                <a:effectLst/>
                <a:latin typeface="+mn-lt"/>
                <a:ea typeface="Calibri" panose="020F0502020204030204" pitchFamily="34" charset="0"/>
              </a:rPr>
              <a:t>y verriez-vous ?</a:t>
            </a:r>
            <a:endParaRPr lang="en-US" sz="1200" dirty="0">
              <a:effectLst/>
              <a:latin typeface="+mn-lt"/>
              <a:ea typeface="Calibri" panose="020F0502020204030204" pitchFamily="34" charset="0"/>
              <a:cs typeface="Arial" panose="020B0604020202020204" pitchFamily="34" charset="0"/>
            </a:endParaRPr>
          </a:p>
          <a:p>
            <a:pPr rtl="0"/>
            <a:endParaRPr lang="en-US" altLang="en-US" sz="1200" i="1" dirty="0">
              <a:latin typeface="+mn-lt"/>
              <a:ea typeface="MS PGothic" charset="-128"/>
            </a:endParaRPr>
          </a:p>
          <a:p>
            <a:pPr rtl="0"/>
            <a:r>
              <a:rPr lang="fr" sz="1200" i="1" dirty="0">
                <a:latin typeface="+mn-lt"/>
                <a:ea typeface="MS PGothic" charset="-128"/>
              </a:rPr>
              <a:t>----</a:t>
            </a:r>
          </a:p>
          <a:p>
            <a:pPr rtl="0"/>
            <a:endParaRPr lang="en-US" altLang="en-US" sz="1200" i="1" dirty="0">
              <a:latin typeface="+mn-lt"/>
              <a:ea typeface="MS PGothic" charset="-128"/>
            </a:endParaRPr>
          </a:p>
          <a:p>
            <a:pPr rtl="0" eaLnBrk="1" hangingPunct="1">
              <a:spcBef>
                <a:spcPct val="0"/>
              </a:spcBef>
            </a:pPr>
            <a:r>
              <a:rPr lang="fr" sz="1200" b="1" i="1" dirty="0">
                <a:latin typeface="+mn-lt"/>
                <a:ea typeface="MS PGothic" charset="-128"/>
              </a:rPr>
              <a:t>Remarque à l’attention de l’</a:t>
            </a:r>
            <a:r>
              <a:rPr lang="fr-FR" sz="1200" b="1" i="1" dirty="0">
                <a:latin typeface="+mn-lt"/>
                <a:ea typeface="MS PGothic" charset="-128"/>
              </a:rPr>
              <a:t>animateur(</a:t>
            </a:r>
            <a:r>
              <a:rPr lang="fr-FR" sz="1200" b="1" i="1" dirty="0" err="1">
                <a:latin typeface="+mn-lt"/>
                <a:ea typeface="MS PGothic" charset="-128"/>
              </a:rPr>
              <a:t>rice</a:t>
            </a:r>
            <a:r>
              <a:rPr lang="fr-FR" sz="1200" b="1" i="1" dirty="0">
                <a:latin typeface="+mn-lt"/>
                <a:ea typeface="MS PGothic" charset="-128"/>
              </a:rPr>
              <a:t>)</a:t>
            </a:r>
            <a:r>
              <a:rPr lang="fr" sz="1200" b="1" i="1" dirty="0">
                <a:latin typeface="+mn-lt"/>
                <a:ea typeface="MS PGothic" charset="-128"/>
              </a:rPr>
              <a:t> : </a:t>
            </a:r>
            <a:r>
              <a:rPr lang="fr" sz="1200" i="1" dirty="0">
                <a:latin typeface="+mn-lt"/>
                <a:ea typeface="MS PGothic" charset="-128"/>
              </a:rPr>
              <a:t>Veuillez vous reporter à la </a:t>
            </a:r>
            <a:r>
              <a:rPr lang="fr" sz="1200" b="1" i="1" dirty="0">
                <a:latin typeface="+mn-lt"/>
                <a:ea typeface="MS PGothic" charset="-128"/>
              </a:rPr>
              <a:t>page 280 </a:t>
            </a:r>
            <a:r>
              <a:rPr lang="fr" sz="1200" i="1" dirty="0">
                <a:latin typeface="+mn-lt"/>
                <a:ea typeface="MS PGothic" charset="-128"/>
              </a:rPr>
              <a:t>du Guide d’animation pour les instructions de cet exercice. </a:t>
            </a:r>
          </a:p>
          <a:p>
            <a:pPr rtl="0" eaLnBrk="1" hangingPunct="1">
              <a:spcBef>
                <a:spcPct val="0"/>
              </a:spcBef>
            </a:pPr>
            <a:endParaRPr lang="en-US" altLang="en-US" sz="1200" i="1" dirty="0">
              <a:latin typeface="+mn-lt"/>
              <a:ea typeface="MS PGothic" charset="-128"/>
            </a:endParaRPr>
          </a:p>
          <a:p>
            <a:pPr rtl="0" eaLnBrk="1" hangingPunct="1">
              <a:spcBef>
                <a:spcPct val="0"/>
              </a:spcBef>
            </a:pPr>
            <a:r>
              <a:rPr lang="fr" sz="1200" b="1" i="1" dirty="0">
                <a:latin typeface="+mn-lt"/>
                <a:ea typeface="MS PGothic" charset="-128"/>
              </a:rPr>
              <a:t>Durée : </a:t>
            </a:r>
            <a:r>
              <a:rPr lang="fr" sz="1200" i="1" dirty="0">
                <a:latin typeface="+mn-lt"/>
                <a:ea typeface="MS PGothic" charset="-128"/>
              </a:rPr>
              <a:t>85 minutes.</a:t>
            </a:r>
            <a:r>
              <a:rPr lang="fr" sz="1200" b="1" i="1" dirty="0">
                <a:latin typeface="+mn-lt"/>
                <a:ea typeface="MS PGothic" charset="-128"/>
              </a:rPr>
              <a:t> </a:t>
            </a:r>
            <a:r>
              <a:rPr lang="fr" sz="1200" i="1" dirty="0">
                <a:latin typeface="+mn-lt"/>
                <a:ea typeface="MS PGothic" charset="-128"/>
              </a:rPr>
              <a:t>5 minutes pour la description ; 40 minutes pour l’activité (20 minutes par étude de cas) ; 40 minutes pour la discussion de groupe (20 minutes par étude de cas).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91</a:t>
            </a:fld>
            <a:endParaRPr lang="en-US" altLang="en-US" sz="120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4264969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sng">
                <a:ea typeface="MS PGothic" charset="-128"/>
              </a:rPr>
              <a:t>Principaux points d’apprentissage</a:t>
            </a:r>
          </a:p>
          <a:p>
            <a:pPr rtl="0"/>
            <a:endParaRPr lang="en-US" altLang="en-US" sz="1200">
              <a:ea typeface="MS PGothic" charset="-128"/>
            </a:endParaRPr>
          </a:p>
          <a:p>
            <a:pPr rtl="0">
              <a:buClr>
                <a:srgbClr val="451E56"/>
              </a:buClr>
            </a:pPr>
            <a:r>
              <a:rPr lang="fr" sz="1200">
                <a:ea typeface="MS PGothic" charset="-128"/>
              </a:rPr>
              <a:t>Les </a:t>
            </a:r>
            <a:r>
              <a:rPr lang="fr" sz="1200" b="1">
                <a:ea typeface="MS PGothic" charset="-128"/>
              </a:rPr>
              <a:t>principaux points d’apprentissage</a:t>
            </a:r>
            <a:r>
              <a:rPr lang="fr" sz="1200">
                <a:ea typeface="MS PGothic" charset="-128"/>
              </a:rPr>
              <a:t> de ce module sont les suivants :</a:t>
            </a:r>
          </a:p>
          <a:p>
            <a:pPr rtl="0">
              <a:buClr>
                <a:srgbClr val="451E56"/>
              </a:buClr>
            </a:pPr>
            <a:endParaRPr lang="en-US" altLang="en-US" sz="500" i="1">
              <a:ea typeface="MS PGothic" charset="-128"/>
            </a:endParaRPr>
          </a:p>
          <a:p>
            <a:pPr rtl="0">
              <a:buClr>
                <a:srgbClr val="451E56"/>
              </a:buClr>
            </a:pPr>
            <a:r>
              <a:rPr lang="fr" sz="1200" i="1">
                <a:ea typeface="MS PGothic" charset="-128"/>
              </a:rPr>
              <a:t>Les personnes LGBTQI+ peuvent avoir un </a:t>
            </a:r>
            <a:r>
              <a:rPr lang="fr" sz="1200" b="1" i="1">
                <a:ea typeface="MS PGothic" charset="-128"/>
              </a:rPr>
              <a:t>accès limité </a:t>
            </a:r>
            <a:r>
              <a:rPr lang="fr" sz="1200" i="1">
                <a:ea typeface="MS PGothic" charset="-128"/>
              </a:rPr>
              <a:t>au rapatriement volontaire ou à l’intégration locale. </a:t>
            </a:r>
            <a:r>
              <a:rPr lang="fr" sz="1200" b="1" i="1">
                <a:ea typeface="MS PGothic" charset="-128"/>
              </a:rPr>
              <a:t>La réinstallation</a:t>
            </a:r>
            <a:r>
              <a:rPr lang="fr" sz="1200" i="1">
                <a:ea typeface="MS PGothic" charset="-128"/>
              </a:rPr>
              <a:t> doit être prise en considération en tant que solution au cas par cas.</a:t>
            </a:r>
          </a:p>
          <a:p>
            <a:pPr rtl="0">
              <a:buClr>
                <a:srgbClr val="451E56"/>
              </a:buClr>
            </a:pPr>
            <a:endParaRPr lang="en-US" altLang="en-US" sz="500" i="1">
              <a:ea typeface="MS PGothic" charset="-128"/>
            </a:endParaRPr>
          </a:p>
          <a:p>
            <a:pPr rtl="0">
              <a:buClr>
                <a:srgbClr val="451E56"/>
              </a:buClr>
            </a:pPr>
            <a:r>
              <a:rPr lang="fr" sz="1200" i="1">
                <a:ea typeface="MS PGothic" charset="-128"/>
              </a:rPr>
              <a:t>Les personnes sont susceptibles de ne pas savoir que leur </a:t>
            </a:r>
            <a:r>
              <a:rPr lang="fr" sz="1200" b="1" i="1">
                <a:ea typeface="MS PGothic" charset="-128"/>
              </a:rPr>
              <a:t>partenaire de même sexe </a:t>
            </a:r>
            <a:r>
              <a:rPr lang="fr" sz="1200" i="1">
                <a:ea typeface="MS PGothic" charset="-128"/>
              </a:rPr>
              <a:t>peut être réinstallé(e) avec elles et qu’elles </a:t>
            </a:r>
            <a:r>
              <a:rPr lang="fr" sz="1200" i="1" kern="0">
                <a:latin typeface="Calibri" charset="0"/>
                <a:ea typeface="MS PGothic" charset="-128"/>
                <a:cs typeface="Calibri" charset="0"/>
              </a:rPr>
              <a:t>doivent être honnêtes et préciser si elles ont également des enfants et des partenaires de sexe opposé. Il conviendrait de toujours leur demander d’être honnêtes, afin de pouvoir leur prodiguer des conseils appropriés.</a:t>
            </a:r>
            <a:endParaRPr lang="en-US" altLang="en-US" sz="1200" i="1">
              <a:ea typeface="MS PGothic" charset="-128"/>
            </a:endParaRPr>
          </a:p>
          <a:p>
            <a:pPr rtl="0">
              <a:buClr>
                <a:srgbClr val="451E56"/>
              </a:buClr>
            </a:pPr>
            <a:endParaRPr lang="en-US" altLang="en-US" sz="500" i="1">
              <a:ea typeface="MS PGothic" charset="-128"/>
            </a:endParaRPr>
          </a:p>
          <a:p>
            <a:pPr rtl="0">
              <a:buClr>
                <a:srgbClr val="451E56"/>
              </a:buClr>
            </a:pPr>
            <a:r>
              <a:rPr lang="fr" sz="1200" i="1">
                <a:ea typeface="MS PGothic" charset="-128"/>
              </a:rPr>
              <a:t>Il convient de prendre soin de </a:t>
            </a:r>
            <a:r>
              <a:rPr lang="fr" sz="1200" b="1" i="1">
                <a:ea typeface="MS PGothic" charset="-128"/>
              </a:rPr>
              <a:t>bien enregistrer </a:t>
            </a:r>
            <a:r>
              <a:rPr lang="fr" sz="1200" i="1">
                <a:ea typeface="MS PGothic" charset="-128"/>
              </a:rPr>
              <a:t>le prénom, le genre, le titre et le pronom corrects d’une personne dont l’identité de genre diffère.</a:t>
            </a:r>
          </a:p>
          <a:p>
            <a:pPr rtl="0">
              <a:buClr>
                <a:srgbClr val="451E56"/>
              </a:buClr>
            </a:pPr>
            <a:endParaRPr lang="en-US" altLang="en-US" sz="500" i="1">
              <a:ea typeface="MS PGothic" charset="-128"/>
            </a:endParaRPr>
          </a:p>
          <a:p>
            <a:pPr rtl="0">
              <a:buClr>
                <a:srgbClr val="451E56"/>
              </a:buClr>
            </a:pPr>
            <a:r>
              <a:rPr lang="fr" sz="1200" i="1">
                <a:ea typeface="MS PGothic" charset="-128"/>
              </a:rPr>
              <a:t>Lorsque vous </a:t>
            </a:r>
            <a:r>
              <a:rPr lang="fr" sz="1200" b="1" i="1">
                <a:ea typeface="MS PGothic" charset="-128"/>
              </a:rPr>
              <a:t>choisissez</a:t>
            </a:r>
            <a:r>
              <a:rPr lang="fr" sz="1200" i="1">
                <a:ea typeface="MS PGothic" charset="-128"/>
              </a:rPr>
              <a:t> le pays de réinstallation, évaluez l’urgence du dossier, les mesures de protection, le logement et les autres services disponibles. </a:t>
            </a:r>
          </a:p>
          <a:p>
            <a:pPr rtl="0">
              <a:buClr>
                <a:srgbClr val="451E56"/>
              </a:buClr>
            </a:pPr>
            <a:endParaRPr lang="en-US" altLang="en-US" sz="1200" i="1">
              <a:ea typeface="MS PGothic" charset="-128"/>
            </a:endParaRPr>
          </a:p>
          <a:p>
            <a:pPr rtl="0">
              <a:buClr>
                <a:srgbClr val="451E56"/>
              </a:buClr>
            </a:pPr>
            <a:r>
              <a:rPr lang="fr" sz="1200" i="1">
                <a:ea typeface="MS PGothic" charset="-128"/>
              </a:rPr>
              <a:t>----</a:t>
            </a:r>
          </a:p>
          <a:p>
            <a:pPr rtl="0">
              <a:buClr>
                <a:srgbClr val="451E56"/>
              </a:buClr>
            </a:pPr>
            <a:endParaRPr lang="en-US" altLang="en-US" sz="1200" i="1">
              <a:ea typeface="MS PGothic" charset="-128"/>
            </a:endParaRPr>
          </a:p>
          <a:p>
            <a:pPr rtl="0">
              <a:buClr>
                <a:srgbClr val="451E56"/>
              </a:buClr>
            </a:pPr>
            <a:r>
              <a:rPr lang="fr" sz="1200" b="1" i="1">
                <a:ea typeface="MS PGothic" charset="-128"/>
              </a:rPr>
              <a:t>Durée : </a:t>
            </a:r>
            <a:r>
              <a:rPr lang="fr" sz="1200" i="1">
                <a:ea typeface="MS PGothic" charset="-128"/>
              </a:rPr>
              <a:t>1 minute.</a:t>
            </a:r>
          </a:p>
          <a:p>
            <a:pPr rtl="0">
              <a:buClr>
                <a:srgbClr val="2F6CC2"/>
              </a:buClr>
            </a:pPr>
            <a:endParaRPr lang="en-US" altLang="en-US" sz="1200" i="1">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92</a:t>
            </a:fld>
            <a:endParaRPr lang="en-US" altLang="en-US" sz="1200">
              <a:latin typeface="Calibri Regular"/>
            </a:endParaRPr>
          </a:p>
        </p:txBody>
      </p:sp>
    </p:spTree>
    <p:extLst>
      <p:ext uri="{BB962C8B-B14F-4D97-AF65-F5344CB8AC3E}">
        <p14:creationId xmlns:p14="http://schemas.microsoft.com/office/powerpoint/2010/main" val="38603533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rtlCol="0"/>
          <a:lstStyle/>
          <a:p>
            <a:pPr marL="0" marR="0" lvl="0" indent="0" algn="l" defTabSz="914400" rtl="0" eaLnBrk="0" fontAlgn="base" latinLnBrk="0" hangingPunct="0">
              <a:lnSpc>
                <a:spcPct val="100000"/>
              </a:lnSpc>
              <a:spcBef>
                <a:spcPts val="0"/>
              </a:spcBef>
              <a:spcAft>
                <a:spcPts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charset="-128"/>
              </a:rPr>
              <a:t>Conclusion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ts val="0"/>
              </a:spcBef>
              <a:spcAft>
                <a:spcPts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Remarque à l’attention de l’</a:t>
            </a:r>
            <a:r>
              <a:rPr lang="fr-FR" sz="1200" b="1" i="1" u="none" strike="noStrike" kern="1200" cap="none" spc="0" normalizeH="0" noProof="0" dirty="0">
                <a:ln>
                  <a:noFill/>
                </a:ln>
                <a:solidFill>
                  <a:prstClr val="black"/>
                </a:solidFill>
                <a:effectLst/>
                <a:uLnTx/>
                <a:uFillTx/>
                <a:latin typeface="+mn-lt"/>
                <a:ea typeface="MS PGothic" charset="-128"/>
              </a:rPr>
              <a:t>animateur(</a:t>
            </a:r>
            <a:r>
              <a:rPr lang="fr-FR" sz="1200" b="1" i="1" u="none" strike="noStrike" kern="1200" cap="none" spc="0" normalizeH="0" noProof="0" dirty="0" err="1">
                <a:ln>
                  <a:noFill/>
                </a:ln>
                <a:solidFill>
                  <a:prstClr val="black"/>
                </a:solidFill>
                <a:effectLst/>
                <a:uLnTx/>
                <a:uFillTx/>
                <a:latin typeface="+mn-lt"/>
                <a:ea typeface="MS PGothic" charset="-128"/>
              </a:rPr>
              <a:t>rice</a:t>
            </a:r>
            <a:r>
              <a:rPr lang="fr-FR" sz="1200" b="1" i="1" u="none" strike="noStrike" kern="1200" cap="none" spc="0" normalizeH="0" noProof="0" dirty="0">
                <a:ln>
                  <a:noFill/>
                </a:ln>
                <a:solidFill>
                  <a:prstClr val="black"/>
                </a:solidFill>
                <a:effectLst/>
                <a:uLnTx/>
                <a:uFillTx/>
                <a:latin typeface="+mn-lt"/>
                <a:ea typeface="MS PGothic" charset="-128"/>
              </a:rPr>
              <a:t>)</a:t>
            </a:r>
            <a:r>
              <a:rPr lang="fr" sz="1200" b="1" i="1" u="none" strike="noStrike" kern="1200" cap="none" spc="0" normalizeH="0" noProof="0">
                <a:ln>
                  <a:noFill/>
                </a:ln>
                <a:solidFill>
                  <a:prstClr val="black"/>
                </a:solidFill>
                <a:effectLst/>
                <a:uLnTx/>
                <a:uFillTx/>
                <a:latin typeface="+mn-lt"/>
                <a:ea typeface="MS PGothic" charset="-128"/>
              </a:rPr>
              <a:t> : </a:t>
            </a:r>
            <a:r>
              <a:rPr lang="fr" sz="1200" b="0" i="1" u="none" strike="noStrike" kern="1200" cap="none" spc="0" normalizeH="0" noProof="0">
                <a:ln>
                  <a:noFill/>
                </a:ln>
                <a:solidFill>
                  <a:prstClr val="black"/>
                </a:solidFill>
                <a:effectLst/>
                <a:uLnTx/>
                <a:uFillTx/>
                <a:latin typeface="+mn-lt"/>
                <a:ea typeface="MS PGothic" charset="-128"/>
              </a:rPr>
              <a:t>Si des questions ont été posées en début de séance, profitez de cette étape pour les passer en revue et identifier celles qui ont trouvé une réponse au cours du module, celles qui seront traitées dans les modules suivants et celles sur lesquelles il serait bon que vous reveniez à ce stade. </a:t>
            </a:r>
            <a:r>
              <a:rPr lang="fr" sz="1200" b="0" i="1" u="none" strike="noStrike" kern="1200" cap="none" spc="0" normalizeH="0" noProof="0" dirty="0">
                <a:ln>
                  <a:noFill/>
                </a:ln>
                <a:solidFill>
                  <a:prstClr val="black"/>
                </a:solidFill>
                <a:effectLst/>
                <a:uLnTx/>
                <a:uFillTx/>
                <a:latin typeface="+mn-lt"/>
                <a:ea typeface="MS PGothic" charset="-128"/>
              </a:rPr>
              <a:t>Pour en savoir plus, veuillez consulter les sections « Foire aux questions » et « Répondre à des questions difficiles ou inattendues » du Guide d’animation.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a:xfrm>
            <a:off x="3884613" y="8685213"/>
            <a:ext cx="2660566" cy="458787"/>
          </a:xfrm>
        </p:spPr>
        <p:txBody>
          <a:bodyPr rtlCol="0"/>
          <a:lstStyle/>
          <a:p>
            <a:pPr rtl="0"/>
            <a:fld id="{CD5E0490-8C73-4B2A-94A9-53F8887F703C}" type="slidenum">
              <a:rPr lang="en-US" smtClean="0"/>
              <a:t>93</a:t>
            </a:fld>
            <a:endParaRPr lang="en-US"/>
          </a:p>
        </p:txBody>
      </p:sp>
    </p:spTree>
    <p:extLst>
      <p:ext uri="{BB962C8B-B14F-4D97-AF65-F5344CB8AC3E}">
        <p14:creationId xmlns:p14="http://schemas.microsoft.com/office/powerpoint/2010/main" val="23316533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rtlCol="0"/>
          <a:lstStyle/>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i="1">
                <a:solidFill>
                  <a:schemeClr val="bg1"/>
                </a:solidFill>
                <a:latin typeface="Calibri" panose="020F0502020204030204" pitchFamily="34" charset="0"/>
              </a:rPr>
              <a:t>Pour concevoir ce programme de formation, nous avons pu compter sur le soutien généreux du peuple américain, par l’intermédiaire du </a:t>
            </a:r>
            <a:r>
              <a:rPr lang="fr" sz="1200" b="1" i="1">
                <a:solidFill>
                  <a:schemeClr val="bg1"/>
                </a:solidFill>
                <a:latin typeface="Calibri" panose="020F0502020204030204" pitchFamily="34" charset="0"/>
              </a:rPr>
              <a:t>Bureau de la population, des réfugiés et des migrations du Département d’État des États-Unis</a:t>
            </a:r>
            <a:r>
              <a:rPr lang="fr" sz="1200" i="1">
                <a:solidFill>
                  <a:schemeClr val="bg1"/>
                </a:solidFill>
                <a:latin typeface="Calibri" panose="020F0502020204030204" pitchFamily="34" charset="0"/>
              </a:rPr>
              <a:t>. </a:t>
            </a: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i="1">
                <a:solidFill>
                  <a:schemeClr val="bg1"/>
                </a:solidFill>
                <a:latin typeface="Calibri" panose="020F0502020204030204" pitchFamily="34" charset="0"/>
              </a:rPr>
              <a:t>Ce programme s’inscrit dans le cadre du projet « Sensitization and Adjudication Training on Refugees Fleeing Persecution Based on Sexual Orientation and Gender Identity ». </a:t>
            </a: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i="1">
                <a:solidFill>
                  <a:schemeClr val="bg1"/>
                </a:solidFill>
                <a:latin typeface="Calibri" panose="020F0502020204030204" pitchFamily="34" charset="0"/>
              </a:rPr>
              <a:t>Le contenu de cette formation ne reflète pas nécessairement les points de vue du Bureau américain de la population, des réfugiés et des migrations ni ceux des États-Unis.</a:t>
            </a:r>
          </a:p>
          <a:p>
            <a:pPr rtl="0"/>
            <a:endParaRPr lang="en-US" sz="1200" i="1"/>
          </a:p>
        </p:txBody>
      </p:sp>
      <p:sp>
        <p:nvSpPr>
          <p:cNvPr id="4" name="Slide Number Placeholder 3"/>
          <p:cNvSpPr>
            <a:spLocks noGrp="1"/>
          </p:cNvSpPr>
          <p:nvPr>
            <p:ph type="sldNum" sz="quarter" idx="10"/>
          </p:nvPr>
        </p:nvSpPr>
        <p:spPr/>
        <p:txBody>
          <a:bodyPr rtlCol="0"/>
          <a:lstStyle/>
          <a:p>
            <a:pPr rtl="0">
              <a:defRPr/>
            </a:pPr>
            <a:fld id="{9126D885-7919-44C5-94B5-85A254E81640}" type="slidenum">
              <a:rPr lang="en-US" altLang="en-US" smtClean="0"/>
              <a:pPr rtl="0">
                <a:defRPr/>
              </a:pPr>
              <a:t>94</a:t>
            </a:fld>
            <a:endParaRPr lang="en-US" altLang="en-US"/>
          </a:p>
        </p:txBody>
      </p:sp>
    </p:spTree>
    <p:extLst>
      <p:ext uri="{BB962C8B-B14F-4D97-AF65-F5344CB8AC3E}">
        <p14:creationId xmlns:p14="http://schemas.microsoft.com/office/powerpoint/2010/main" val="8551938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10"/>
          </p:nvPr>
        </p:nvSpPr>
        <p:spPr/>
        <p:txBody>
          <a:bodyPr rtlCol="0"/>
          <a:lstStyle/>
          <a:p>
            <a:pPr rtl="0">
              <a:defRPr/>
            </a:pPr>
            <a:fld id="{9126D885-7919-44C5-94B5-85A254E81640}" type="slidenum">
              <a:rPr lang="en-US" altLang="en-US" smtClean="0"/>
              <a:pPr rtl="0">
                <a:defRPr/>
              </a:pPr>
              <a:t>95</a:t>
            </a:fld>
            <a:endParaRPr lang="en-US" altLang="en-US"/>
          </a:p>
        </p:txBody>
      </p:sp>
    </p:spTree>
    <p:extLst>
      <p:ext uri="{BB962C8B-B14F-4D97-AF65-F5344CB8AC3E}">
        <p14:creationId xmlns:p14="http://schemas.microsoft.com/office/powerpoint/2010/main" val="3005810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00_Introduction 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94D9EBD-4189-E849-96B4-C453A2F95F98}"/>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spTree>
    <p:extLst>
      <p:ext uri="{BB962C8B-B14F-4D97-AF65-F5344CB8AC3E}">
        <p14:creationId xmlns:p14="http://schemas.microsoft.com/office/powerpoint/2010/main" val="26461165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6025896" cy="9921367"/>
          </a:xfrm>
          <a:custGeom>
            <a:avLst/>
            <a:gdLst>
              <a:gd name="connsiteX0" fmla="*/ 0 w 8316912"/>
              <a:gd name="connsiteY0" fmla="*/ 0 h 6802438"/>
              <a:gd name="connsiteX1" fmla="*/ 8316912 w 8316912"/>
              <a:gd name="connsiteY1" fmla="*/ 0 h 6802438"/>
              <a:gd name="connsiteX2" fmla="*/ 8316912 w 8316912"/>
              <a:gd name="connsiteY2" fmla="*/ 6802438 h 6802438"/>
              <a:gd name="connsiteX3" fmla="*/ 0 w 8316912"/>
              <a:gd name="connsiteY3" fmla="*/ 6802438 h 6802438"/>
            </a:gdLst>
            <a:ahLst/>
            <a:cxnLst>
              <a:cxn ang="0">
                <a:pos x="connsiteX0" y="connsiteY0"/>
              </a:cxn>
              <a:cxn ang="0">
                <a:pos x="connsiteX1" y="connsiteY1"/>
              </a:cxn>
              <a:cxn ang="0">
                <a:pos x="connsiteX2" y="connsiteY2"/>
              </a:cxn>
              <a:cxn ang="0">
                <a:pos x="connsiteX3" y="connsiteY3"/>
              </a:cxn>
            </a:cxnLst>
            <a:rect l="l" t="t" r="r" b="b"/>
            <a:pathLst>
              <a:path w="8316912" h="6802438">
                <a:moveTo>
                  <a:pt x="0" y="0"/>
                </a:moveTo>
                <a:lnTo>
                  <a:pt x="8316912" y="0"/>
                </a:lnTo>
                <a:lnTo>
                  <a:pt x="8316912" y="6802438"/>
                </a:lnTo>
                <a:lnTo>
                  <a:pt x="0" y="6802438"/>
                </a:lnTo>
                <a:close/>
              </a:path>
            </a:pathLst>
          </a:custGeom>
          <a:solidFill>
            <a:schemeClr val="bg1">
              <a:lumMod val="75000"/>
            </a:schemeClr>
          </a:solidFill>
          <a:ln>
            <a:noFill/>
          </a:ln>
        </p:spPr>
        <p:txBody>
          <a:bodyPr wrap="square" rtlCol="0">
            <a:noAutofit/>
          </a:bodyPr>
          <a:lstStyle/>
          <a:p>
            <a:pPr rtl="0"/>
            <a:r>
              <a:rPr lang="fr"/>
              <a:t>Click icon to add picture</a:t>
            </a:r>
            <a:endParaRPr lang="zh-CN" altLang="en-US"/>
          </a:p>
        </p:txBody>
      </p:sp>
      <p:sp>
        <p:nvSpPr>
          <p:cNvPr id="7" name="Title 1"/>
          <p:cNvSpPr>
            <a:spLocks noGrp="1"/>
          </p:cNvSpPr>
          <p:nvPr>
            <p:ph type="title"/>
          </p:nvPr>
        </p:nvSpPr>
        <p:spPr>
          <a:xfrm>
            <a:off x="2" y="3132839"/>
            <a:ext cx="5957147" cy="1359345"/>
          </a:xfrm>
          <a:prstGeom prst="rect">
            <a:avLst/>
          </a:prstGeom>
        </p:spPr>
        <p:txBody>
          <a:bodyPr rtlCol="0"/>
          <a:lstStyle>
            <a:lvl1pPr algn="ctr">
              <a:defRPr lang="en-US" sz="2560" b="0" i="0" dirty="0" smtClean="0">
                <a:solidFill>
                  <a:schemeClr val="bg1"/>
                </a:solidFill>
                <a:latin typeface="+mj-lt"/>
                <a:ea typeface="+mj-ea"/>
                <a:cs typeface="Gotham Bold"/>
                <a:sym typeface="Gotham Book" charset="0"/>
              </a:defRPr>
            </a:lvl1pPr>
          </a:lstStyle>
          <a:p>
            <a:pPr rtl="0"/>
            <a:r>
              <a:rPr lang="fr"/>
              <a:t>Click to edit Master title style</a:t>
            </a:r>
          </a:p>
        </p:txBody>
      </p:sp>
      <p:sp>
        <p:nvSpPr>
          <p:cNvPr id="10" name="Text Placeholder 4"/>
          <p:cNvSpPr>
            <a:spLocks noGrp="1"/>
          </p:cNvSpPr>
          <p:nvPr>
            <p:ph type="body" sz="quarter" idx="11" hasCustomPrompt="1"/>
          </p:nvPr>
        </p:nvSpPr>
        <p:spPr>
          <a:xfrm>
            <a:off x="2" y="4105977"/>
            <a:ext cx="5957147" cy="1219598"/>
          </a:xfrm>
          <a:prstGeom prst="rect">
            <a:avLst/>
          </a:prstGeom>
        </p:spPr>
        <p:txBody>
          <a:bodyPr rtlCol="0" anchor="ctr">
            <a:noAutofit/>
          </a:bodyPr>
          <a:lstStyle>
            <a:lvl1pPr algn="ctr">
              <a:defRPr sz="4800" b="1" i="0" cap="all" baseline="0">
                <a:solidFill>
                  <a:schemeClr val="bg1"/>
                </a:solidFill>
                <a:latin typeface="+mn-lt"/>
                <a:ea typeface="Gotham" charset="0"/>
                <a:cs typeface="Gotham" charset="0"/>
              </a:defRPr>
            </a:lvl1pPr>
          </a:lstStyle>
          <a:p>
            <a:pPr lvl="0" rtl="0"/>
            <a:r>
              <a:rPr lang="fr"/>
              <a:t>Click to</a:t>
            </a:r>
          </a:p>
        </p:txBody>
      </p:sp>
      <p:sp>
        <p:nvSpPr>
          <p:cNvPr id="3" name="Text Placeholder 2">
            <a:extLst>
              <a:ext uri="{FF2B5EF4-FFF2-40B4-BE49-F238E27FC236}">
                <a16:creationId xmlns:a16="http://schemas.microsoft.com/office/drawing/2014/main" id="{D39D8F93-E17E-334F-AC46-AFBE8B4E3E14}"/>
              </a:ext>
            </a:extLst>
          </p:cNvPr>
          <p:cNvSpPr>
            <a:spLocks noGrp="1"/>
          </p:cNvSpPr>
          <p:nvPr>
            <p:ph type="body" sz="quarter" idx="12"/>
          </p:nvPr>
        </p:nvSpPr>
        <p:spPr>
          <a:xfrm>
            <a:off x="6335221" y="694172"/>
            <a:ext cx="5752131" cy="6236677"/>
          </a:xfrm>
          <a:prstGeom prst="rect">
            <a:avLst/>
          </a:prstGeom>
        </p:spPr>
        <p:txBody>
          <a:bodyPr rtlCol="0"/>
          <a:lstStyle>
            <a:lvl1pPr>
              <a:defRPr sz="4000" b="0" cap="all" baseline="0">
                <a:solidFill>
                  <a:schemeClr val="accent2"/>
                </a:solidFill>
              </a:defRPr>
            </a:lvl1pPr>
            <a:lvl2pPr>
              <a:spcBef>
                <a:spcPts val="3698"/>
              </a:spcBef>
              <a:defRPr sz="2702">
                <a:solidFill>
                  <a:schemeClr val="tx1"/>
                </a:solidFill>
              </a:defRPr>
            </a:lvl2pPr>
            <a:lvl3pPr marL="230188" indent="-230188">
              <a:spcBef>
                <a:spcPts val="2418"/>
              </a:spcBef>
              <a:spcAft>
                <a:spcPts val="427"/>
              </a:spcAft>
              <a:buClr>
                <a:schemeClr val="accent2"/>
              </a:buClr>
              <a:buFont typeface="Arial" panose="020B0604020202020204" pitchFamily="34" charset="0"/>
              <a:buChar char="•"/>
              <a:tabLst/>
              <a:defRPr sz="2276">
                <a:solidFill>
                  <a:schemeClr val="tx1"/>
                </a:solidFill>
              </a:defRPr>
            </a:lvl3pPr>
            <a:lvl4pPr>
              <a:buClr>
                <a:schemeClr val="accent2"/>
              </a:buClr>
              <a:buSzPct val="100000"/>
              <a:defRPr lang="en-US" sz="2000" kern="1200" dirty="0" smtClean="0">
                <a:solidFill>
                  <a:schemeClr val="tx2"/>
                </a:solidFill>
                <a:latin typeface="+mn-lt"/>
                <a:ea typeface="+mn-ea"/>
                <a:cs typeface="+mn-cs"/>
              </a:defRPr>
            </a:lvl4pPr>
            <a:lvl5pPr>
              <a:defRPr>
                <a:solidFill>
                  <a:schemeClr val="tx1"/>
                </a:solidFill>
              </a:defRPr>
            </a:lvl5p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11" name="Slide Number Placeholder 5">
            <a:extLst>
              <a:ext uri="{FF2B5EF4-FFF2-40B4-BE49-F238E27FC236}">
                <a16:creationId xmlns:a16="http://schemas.microsoft.com/office/drawing/2014/main" id="{D1238057-FD40-CE40-9405-A6656055AB15}"/>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spTree>
    <p:extLst>
      <p:ext uri="{BB962C8B-B14F-4D97-AF65-F5344CB8AC3E}">
        <p14:creationId xmlns:p14="http://schemas.microsoft.com/office/powerpoint/2010/main" val="187146113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Unit Title Slide">
    <p:spTree>
      <p:nvGrpSpPr>
        <p:cNvPr id="1" name=""/>
        <p:cNvGrpSpPr/>
        <p:nvPr/>
      </p:nvGrpSpPr>
      <p:grpSpPr>
        <a:xfrm>
          <a:off x="0" y="0"/>
          <a:ext cx="0" cy="0"/>
          <a:chOff x="0" y="0"/>
          <a:chExt cx="0" cy="0"/>
        </a:xfrm>
      </p:grpSpPr>
      <p:sp>
        <p:nvSpPr>
          <p:cNvPr id="7" name="Rectangle 6"/>
          <p:cNvSpPr/>
          <p:nvPr/>
        </p:nvSpPr>
        <p:spPr bwMode="auto">
          <a:xfrm>
            <a:off x="0" y="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a:endParaRPr lang="en-US" b="0" i="0">
              <a:latin typeface="Calibri Regular"/>
            </a:endParaRPr>
          </a:p>
        </p:txBody>
      </p:sp>
      <p:sp>
        <p:nvSpPr>
          <p:cNvPr id="3" name="Content Placeholder 2"/>
          <p:cNvSpPr>
            <a:spLocks noGrp="1"/>
          </p:cNvSpPr>
          <p:nvPr>
            <p:ph idx="1"/>
          </p:nvPr>
        </p:nvSpPr>
        <p:spPr>
          <a:xfrm>
            <a:off x="5714301" y="1"/>
            <a:ext cx="1763271" cy="2286744"/>
          </a:xfrm>
          <a:prstGeom prst="rect">
            <a:avLst/>
          </a:prstGeom>
        </p:spPr>
        <p:txBody>
          <a:bodyPr rtlCol="0" anchor="ctr"/>
          <a:lstStyle>
            <a:lvl1pPr marL="0" indent="0" algn="ctr">
              <a:spcBef>
                <a:spcPts val="2400"/>
              </a:spcBef>
              <a:defRPr sz="11499"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fr"/>
              <a:t>Edit Master text styles</a:t>
            </a:r>
          </a:p>
        </p:txBody>
      </p:sp>
      <p:sp>
        <p:nvSpPr>
          <p:cNvPr id="15" name="Content Placeholder 2"/>
          <p:cNvSpPr>
            <a:spLocks noGrp="1"/>
          </p:cNvSpPr>
          <p:nvPr>
            <p:ph idx="10"/>
          </p:nvPr>
        </p:nvSpPr>
        <p:spPr>
          <a:xfrm>
            <a:off x="2709002" y="4222128"/>
            <a:ext cx="8127008" cy="1773102"/>
          </a:xfrm>
          <a:prstGeom prst="rect">
            <a:avLst/>
          </a:prstGeom>
        </p:spPr>
        <p:txBody>
          <a:bodyPr rtlCol="0" anchor="ctr"/>
          <a:lstStyle>
            <a:lvl1pPr marL="0" indent="0" algn="ctr">
              <a:lnSpc>
                <a:spcPct val="80000"/>
              </a:lnSpc>
              <a:spcBef>
                <a:spcPts val="2400"/>
              </a:spcBef>
              <a:defRPr sz="7999" b="0" cap="all">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fr"/>
              <a:t>Edit Master text styles</a:t>
            </a:r>
          </a:p>
        </p:txBody>
      </p:sp>
      <p:sp>
        <p:nvSpPr>
          <p:cNvPr id="8" name="Slide Number Placeholder 5">
            <a:extLst>
              <a:ext uri="{FF2B5EF4-FFF2-40B4-BE49-F238E27FC236}">
                <a16:creationId xmlns:a16="http://schemas.microsoft.com/office/drawing/2014/main" id="{13C59AF5-F59B-E040-A024-E1DA0324C71E}"/>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spTree>
    <p:extLst>
      <p:ext uri="{BB962C8B-B14F-4D97-AF65-F5344CB8AC3E}">
        <p14:creationId xmlns:p14="http://schemas.microsoft.com/office/powerpoint/2010/main" val="291254929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01_Unit Title Slide">
    <p:spTree>
      <p:nvGrpSpPr>
        <p:cNvPr id="1" name=""/>
        <p:cNvGrpSpPr/>
        <p:nvPr/>
      </p:nvGrpSpPr>
      <p:grpSpPr>
        <a:xfrm>
          <a:off x="0" y="0"/>
          <a:ext cx="0" cy="0"/>
          <a:chOff x="0" y="0"/>
          <a:chExt cx="0" cy="0"/>
        </a:xfrm>
      </p:grpSpPr>
      <p:sp>
        <p:nvSpPr>
          <p:cNvPr id="4" name="Rectangle 3"/>
          <p:cNvSpPr/>
          <p:nvPr/>
        </p:nvSpPr>
        <p:spPr bwMode="auto">
          <a:xfrm>
            <a:off x="0" y="0"/>
            <a:ext cx="13003213" cy="9756775"/>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eaLnBrk="1" hangingPunct="1"/>
            <a:endParaRPr lang="en-US" sz="2150"/>
          </a:p>
        </p:txBody>
      </p:sp>
      <p:sp>
        <p:nvSpPr>
          <p:cNvPr id="3" name="Content Placeholder 2"/>
          <p:cNvSpPr>
            <a:spLocks noGrp="1"/>
          </p:cNvSpPr>
          <p:nvPr>
            <p:ph idx="1"/>
          </p:nvPr>
        </p:nvSpPr>
        <p:spPr>
          <a:xfrm>
            <a:off x="780215" y="3137528"/>
            <a:ext cx="10565111" cy="1365750"/>
          </a:xfrm>
          <a:prstGeom prst="rect">
            <a:avLst/>
          </a:prstGeom>
        </p:spPr>
        <p:txBody>
          <a:bodyPr rtlCol="0"/>
          <a:lstStyle>
            <a:lvl1pPr marL="0" indent="0" algn="l">
              <a:lnSpc>
                <a:spcPct val="80000"/>
              </a:lnSpc>
              <a:spcBef>
                <a:spcPts val="2400"/>
              </a:spcBef>
              <a:defRPr sz="16598"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fr"/>
              <a:t>Edit Master text styles</a:t>
            </a:r>
          </a:p>
        </p:txBody>
      </p:sp>
      <p:sp>
        <p:nvSpPr>
          <p:cNvPr id="15" name="Content Placeholder 2"/>
          <p:cNvSpPr>
            <a:spLocks noGrp="1"/>
          </p:cNvSpPr>
          <p:nvPr>
            <p:ph idx="10"/>
          </p:nvPr>
        </p:nvSpPr>
        <p:spPr>
          <a:xfrm>
            <a:off x="891319" y="5001945"/>
            <a:ext cx="10565111" cy="1365750"/>
          </a:xfrm>
          <a:prstGeom prst="rect">
            <a:avLst/>
          </a:prstGeom>
        </p:spPr>
        <p:txBody>
          <a:bodyPr rtlCol="0"/>
          <a:lstStyle>
            <a:lvl1pPr marL="0" indent="0" algn="l">
              <a:lnSpc>
                <a:spcPct val="80000"/>
              </a:lnSpc>
              <a:spcBef>
                <a:spcPts val="2400"/>
              </a:spcBef>
              <a:defRPr sz="7999" b="0">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fr"/>
              <a:t>Edit Master text styles</a:t>
            </a:r>
          </a:p>
        </p:txBody>
      </p:sp>
      <p:sp>
        <p:nvSpPr>
          <p:cNvPr id="5" name="Slide Number Placeholder 5">
            <a:extLst>
              <a:ext uri="{FF2B5EF4-FFF2-40B4-BE49-F238E27FC236}">
                <a16:creationId xmlns:a16="http://schemas.microsoft.com/office/drawing/2014/main" id="{97E1FBC4-74CC-E943-81A0-C51E9332A932}"/>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spTree>
    <p:extLst>
      <p:ext uri="{BB962C8B-B14F-4D97-AF65-F5344CB8AC3E}">
        <p14:creationId xmlns:p14="http://schemas.microsoft.com/office/powerpoint/2010/main" val="23386043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bjectiv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060453-D0C4-D44D-985D-6843069D19A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20" name="Rectangle 19">
            <a:extLst>
              <a:ext uri="{FF2B5EF4-FFF2-40B4-BE49-F238E27FC236}">
                <a16:creationId xmlns:a16="http://schemas.microsoft.com/office/drawing/2014/main" id="{8184F983-2B6F-BF4D-94FF-607FEC75F405}"/>
              </a:ext>
            </a:extLst>
          </p:cNvPr>
          <p:cNvSpPr/>
          <p:nvPr userDrawn="1"/>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Calibri Regular"/>
              <a:ea typeface="ヒラギノ角ゴ ProN W3" charset="0"/>
              <a:cs typeface="ヒラギノ角ゴ ProN W3" charset="0"/>
              <a:sym typeface="Gill Sans"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13" name="Rectangle 12"/>
          <p:cNvSpPr/>
          <p:nvPr/>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Content Placeholder 2"/>
          <p:cNvSpPr>
            <a:spLocks noGrp="1"/>
          </p:cNvSpPr>
          <p:nvPr>
            <p:ph idx="1" hasCustomPrompt="1"/>
          </p:nvPr>
        </p:nvSpPr>
        <p:spPr>
          <a:xfrm>
            <a:off x="231433" y="4642083"/>
            <a:ext cx="4963507" cy="2972767"/>
          </a:xfrm>
          <a:prstGeom prst="rect">
            <a:avLst/>
          </a:prstGeom>
        </p:spPr>
        <p:txBody>
          <a:bodyPr rtlCol="0"/>
          <a:lstStyle>
            <a:lvl1pPr marL="0" indent="0" algn="ctr">
              <a:lnSpc>
                <a:spcPct val="100000"/>
              </a:lnSpc>
              <a:spcBef>
                <a:spcPts val="2400"/>
              </a:spcBef>
              <a:buClr>
                <a:srgbClr val="E40277"/>
              </a:buClr>
              <a:buFont typeface="Arial"/>
              <a:buNone/>
              <a:defRPr sz="2400" b="0">
                <a:solidFill>
                  <a:srgbClr val="595959"/>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rtl="0"/>
            <a:r>
              <a:rPr lang="fr"/>
              <a:t>Click to edit </a:t>
            </a:r>
            <a:br>
              <a:rPr lang="en-US"/>
            </a:br>
            <a:r>
              <a:rPr lang="fr"/>
              <a:t>Master text styles</a:t>
            </a:r>
          </a:p>
        </p:txBody>
      </p:sp>
      <p:sp>
        <p:nvSpPr>
          <p:cNvPr id="39" name="Title 1"/>
          <p:cNvSpPr>
            <a:spLocks noGrp="1"/>
          </p:cNvSpPr>
          <p:nvPr>
            <p:ph type="title"/>
          </p:nvPr>
        </p:nvSpPr>
        <p:spPr>
          <a:xfrm>
            <a:off x="4197129" y="1"/>
            <a:ext cx="4645661" cy="820860"/>
          </a:xfrm>
          <a:prstGeom prst="rect">
            <a:avLst/>
          </a:prstGeom>
        </p:spPr>
        <p:txBody>
          <a:bodyPr rtlCol="0" anchor="ctr">
            <a:noAutofit/>
          </a:bodyPr>
          <a:lstStyle>
            <a:lvl1pPr algn="ctr">
              <a:defRPr sz="3200" b="0" i="0" cap="all" spc="100" baseline="0">
                <a:solidFill>
                  <a:schemeClr val="bg1">
                    <a:lumMod val="95000"/>
                  </a:schemeClr>
                </a:solidFill>
                <a:latin typeface="Calibri"/>
                <a:cs typeface="Calibri"/>
              </a:defRPr>
            </a:lvl1pPr>
          </a:lstStyle>
          <a:p>
            <a:pPr rtl="0"/>
            <a:r>
              <a:rPr lang="fr"/>
              <a:t>Click to edit Master title</a:t>
            </a:r>
          </a:p>
        </p:txBody>
      </p:sp>
      <p:grpSp>
        <p:nvGrpSpPr>
          <p:cNvPr id="45" name="Group 44">
            <a:extLst>
              <a:ext uri="{FF2B5EF4-FFF2-40B4-BE49-F238E27FC236}">
                <a16:creationId xmlns:a16="http://schemas.microsoft.com/office/drawing/2014/main" id="{79F4E093-C62B-2346-AEAB-6B8466E326F7}"/>
              </a:ext>
            </a:extLst>
          </p:cNvPr>
          <p:cNvGrpSpPr/>
          <p:nvPr/>
        </p:nvGrpSpPr>
        <p:grpSpPr>
          <a:xfrm>
            <a:off x="1" y="9409620"/>
            <a:ext cx="13003213" cy="432065"/>
            <a:chOff x="1" y="9426435"/>
            <a:chExt cx="13004800" cy="472939"/>
          </a:xfrm>
        </p:grpSpPr>
        <p:sp>
          <p:nvSpPr>
            <p:cNvPr id="46" name="Shape 606">
              <a:extLst>
                <a:ext uri="{FF2B5EF4-FFF2-40B4-BE49-F238E27FC236}">
                  <a16:creationId xmlns:a16="http://schemas.microsoft.com/office/drawing/2014/main" id="{B6B633F3-6D3A-D04D-9614-88122D59C60E}"/>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a:p>
          </p:txBody>
        </p:sp>
        <p:sp>
          <p:nvSpPr>
            <p:cNvPr id="47" name="Shape 607">
              <a:extLst>
                <a:ext uri="{FF2B5EF4-FFF2-40B4-BE49-F238E27FC236}">
                  <a16:creationId xmlns:a16="http://schemas.microsoft.com/office/drawing/2014/main" id="{E78204BC-8BB0-AB42-A302-DA036298C497}"/>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a:p>
          </p:txBody>
        </p:sp>
        <p:sp>
          <p:nvSpPr>
            <p:cNvPr id="48" name="Shape 608">
              <a:extLst>
                <a:ext uri="{FF2B5EF4-FFF2-40B4-BE49-F238E27FC236}">
                  <a16:creationId xmlns:a16="http://schemas.microsoft.com/office/drawing/2014/main" id="{05AA5666-A0CB-BC41-97A2-E20694CDD3D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a:p>
          </p:txBody>
        </p:sp>
        <p:sp>
          <p:nvSpPr>
            <p:cNvPr id="49" name="Shape 609">
              <a:extLst>
                <a:ext uri="{FF2B5EF4-FFF2-40B4-BE49-F238E27FC236}">
                  <a16:creationId xmlns:a16="http://schemas.microsoft.com/office/drawing/2014/main" id="{F5893DD9-62F2-814E-867A-CA6C1A2198CB}"/>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a:p>
          </p:txBody>
        </p:sp>
        <p:sp>
          <p:nvSpPr>
            <p:cNvPr id="50" name="Shape 610">
              <a:extLst>
                <a:ext uri="{FF2B5EF4-FFF2-40B4-BE49-F238E27FC236}">
                  <a16:creationId xmlns:a16="http://schemas.microsoft.com/office/drawing/2014/main" id="{C963497E-E534-DA41-8D6C-91D5BABF607B}"/>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a:p>
          </p:txBody>
        </p:sp>
        <p:sp>
          <p:nvSpPr>
            <p:cNvPr id="51" name="Shape 610">
              <a:extLst>
                <a:ext uri="{FF2B5EF4-FFF2-40B4-BE49-F238E27FC236}">
                  <a16:creationId xmlns:a16="http://schemas.microsoft.com/office/drawing/2014/main" id="{2EEA246A-8E29-9F44-92DB-723AED7E86C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a:p>
          </p:txBody>
        </p:sp>
        <p:sp>
          <p:nvSpPr>
            <p:cNvPr id="52" name="Shape 610">
              <a:extLst>
                <a:ext uri="{FF2B5EF4-FFF2-40B4-BE49-F238E27FC236}">
                  <a16:creationId xmlns:a16="http://schemas.microsoft.com/office/drawing/2014/main" id="{FCF383D6-0475-9B45-AA10-4CE05D078C56}"/>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a:p>
          </p:txBody>
        </p:sp>
      </p:grpSp>
      <p:sp>
        <p:nvSpPr>
          <p:cNvPr id="53" name="Slide Number Placeholder 5">
            <a:extLst>
              <a:ext uri="{FF2B5EF4-FFF2-40B4-BE49-F238E27FC236}">
                <a16:creationId xmlns:a16="http://schemas.microsoft.com/office/drawing/2014/main" id="{90BFD238-245C-B248-A4E0-2231E7EAF609}"/>
              </a:ext>
            </a:extLst>
          </p:cNvPr>
          <p:cNvSpPr txBox="1">
            <a:spLocks/>
          </p:cNvSpPr>
          <p:nvPr/>
        </p:nvSpPr>
        <p:spPr>
          <a:xfrm>
            <a:off x="12455306" y="9429505"/>
            <a:ext cx="374708" cy="298858"/>
          </a:xfrm>
          <a:prstGeom prst="rect">
            <a:avLst/>
          </a:prstGeom>
          <a:solidFill>
            <a:schemeClr val="bg2">
              <a:lumMod val="50000"/>
            </a:schemeClr>
          </a:solidFill>
        </p:spPr>
        <p:txBody>
          <a:bodyPr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pPr rtl="0">
                <a:defRPr/>
              </a:pPr>
              <a:t>‹#›</a:t>
            </a:fld>
            <a:endParaRPr lang="en-US" altLang="en-US" sz="1200"/>
          </a:p>
        </p:txBody>
      </p:sp>
      <p:grpSp>
        <p:nvGrpSpPr>
          <p:cNvPr id="25" name="Group 24">
            <a:extLst>
              <a:ext uri="{FF2B5EF4-FFF2-40B4-BE49-F238E27FC236}">
                <a16:creationId xmlns:a16="http://schemas.microsoft.com/office/drawing/2014/main" id="{4AE25604-DD63-9D42-85A0-EEFF31E05F1B}"/>
              </a:ext>
            </a:extLst>
          </p:cNvPr>
          <p:cNvGrpSpPr/>
          <p:nvPr userDrawn="1"/>
        </p:nvGrpSpPr>
        <p:grpSpPr>
          <a:xfrm>
            <a:off x="1" y="9409620"/>
            <a:ext cx="13003213" cy="432065"/>
            <a:chOff x="1" y="9426435"/>
            <a:chExt cx="13004800" cy="472939"/>
          </a:xfrm>
        </p:grpSpPr>
        <p:sp>
          <p:nvSpPr>
            <p:cNvPr id="26" name="Shape 606">
              <a:extLst>
                <a:ext uri="{FF2B5EF4-FFF2-40B4-BE49-F238E27FC236}">
                  <a16:creationId xmlns:a16="http://schemas.microsoft.com/office/drawing/2014/main" id="{36127707-CB5B-1048-864E-3CAA4E5C690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27" name="Shape 607">
              <a:extLst>
                <a:ext uri="{FF2B5EF4-FFF2-40B4-BE49-F238E27FC236}">
                  <a16:creationId xmlns:a16="http://schemas.microsoft.com/office/drawing/2014/main" id="{C85D257F-A1B6-9440-953F-E80FA089776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28" name="Shape 608">
              <a:extLst>
                <a:ext uri="{FF2B5EF4-FFF2-40B4-BE49-F238E27FC236}">
                  <a16:creationId xmlns:a16="http://schemas.microsoft.com/office/drawing/2014/main" id="{5EC830E8-E5E5-AF42-B885-8BB0B64D8E78}"/>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29" name="Shape 609">
              <a:extLst>
                <a:ext uri="{FF2B5EF4-FFF2-40B4-BE49-F238E27FC236}">
                  <a16:creationId xmlns:a16="http://schemas.microsoft.com/office/drawing/2014/main" id="{B2EE561B-FD6E-BC4D-948A-66C1C19961CE}"/>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0" name="Shape 610">
              <a:extLst>
                <a:ext uri="{FF2B5EF4-FFF2-40B4-BE49-F238E27FC236}">
                  <a16:creationId xmlns:a16="http://schemas.microsoft.com/office/drawing/2014/main" id="{E9B81C05-A5D4-DE45-AE87-C138B7378F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1" name="Shape 610">
              <a:extLst>
                <a:ext uri="{FF2B5EF4-FFF2-40B4-BE49-F238E27FC236}">
                  <a16:creationId xmlns:a16="http://schemas.microsoft.com/office/drawing/2014/main" id="{5EF07C88-88C3-CD42-B55A-3657AFF5F2EB}"/>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2" name="Shape 610">
              <a:extLst>
                <a:ext uri="{FF2B5EF4-FFF2-40B4-BE49-F238E27FC236}">
                  <a16:creationId xmlns:a16="http://schemas.microsoft.com/office/drawing/2014/main" id="{93D0CBD9-F369-2E41-9871-85553198151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grpSp>
      <p:sp>
        <p:nvSpPr>
          <p:cNvPr id="34" name="Slide Number Placeholder 5">
            <a:extLst>
              <a:ext uri="{FF2B5EF4-FFF2-40B4-BE49-F238E27FC236}">
                <a16:creationId xmlns:a16="http://schemas.microsoft.com/office/drawing/2014/main" id="{5B46C7FB-7417-034E-B8FD-3C76E5CB5D7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grpSp>
        <p:nvGrpSpPr>
          <p:cNvPr id="35" name="Group 34">
            <a:extLst>
              <a:ext uri="{FF2B5EF4-FFF2-40B4-BE49-F238E27FC236}">
                <a16:creationId xmlns:a16="http://schemas.microsoft.com/office/drawing/2014/main" id="{28C2AD52-BFDC-F34D-8797-25CEB7CA162A}"/>
              </a:ext>
            </a:extLst>
          </p:cNvPr>
          <p:cNvGrpSpPr/>
          <p:nvPr userDrawn="1"/>
        </p:nvGrpSpPr>
        <p:grpSpPr>
          <a:xfrm>
            <a:off x="5509581" y="8936492"/>
            <a:ext cx="2041918" cy="473126"/>
            <a:chOff x="5582387" y="8894626"/>
            <a:chExt cx="2041918" cy="473126"/>
          </a:xfrm>
        </p:grpSpPr>
        <p:pic>
          <p:nvPicPr>
            <p:cNvPr id="36" name="Picture 35">
              <a:extLst>
                <a:ext uri="{FF2B5EF4-FFF2-40B4-BE49-F238E27FC236}">
                  <a16:creationId xmlns:a16="http://schemas.microsoft.com/office/drawing/2014/main" id="{45C185EB-B932-324F-A552-01C42F7E4AF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7" name="Straight Connector 36">
              <a:extLst>
                <a:ext uri="{FF2B5EF4-FFF2-40B4-BE49-F238E27FC236}">
                  <a16:creationId xmlns:a16="http://schemas.microsoft.com/office/drawing/2014/main" id="{60100FCF-5678-7B47-BA0E-9D0EA7DAC17D}"/>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7548D9C5-75EF-034A-8418-69A86F5498DF}"/>
                </a:ext>
              </a:extLst>
            </p:cNvPr>
            <p:cNvPicPr>
              <a:picLocks noChangeAspect="1"/>
            </p:cNvPicPr>
            <p:nvPr/>
          </p:nvPicPr>
          <p:blipFill>
            <a:blip r:embed="rId4"/>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809396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201169" y="4386846"/>
            <a:ext cx="4059936" cy="3843549"/>
          </a:xfrm>
          <a:prstGeom prst="rect">
            <a:avLst/>
          </a:prstGeom>
        </p:spPr>
        <p:txBody>
          <a:bodyPr rtlCol="0"/>
          <a:lstStyle>
            <a:lvl1pPr marL="0" indent="0" algn="ctr">
              <a:lnSpc>
                <a:spcPct val="100000"/>
              </a:lnSpc>
              <a:spcBef>
                <a:spcPts val="2400"/>
              </a:spcBef>
              <a:buClr>
                <a:srgbClr val="E40277"/>
              </a:buClr>
              <a:buFont typeface="Arial"/>
              <a:buNone/>
              <a:defRPr sz="2400" b="0">
                <a:solidFill>
                  <a:schemeClr val="tx2"/>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rtl="0"/>
            <a:r>
              <a:rPr lang="fr"/>
              <a:t>Click to edit </a:t>
            </a:r>
            <a:br>
              <a:rPr lang="en-US"/>
            </a:br>
            <a:r>
              <a:rPr lang="fr"/>
              <a:t>Master text styles</a:t>
            </a:r>
          </a:p>
        </p:txBody>
      </p:sp>
      <p:grpSp>
        <p:nvGrpSpPr>
          <p:cNvPr id="45" name="Group 44">
            <a:extLst>
              <a:ext uri="{FF2B5EF4-FFF2-40B4-BE49-F238E27FC236}">
                <a16:creationId xmlns:a16="http://schemas.microsoft.com/office/drawing/2014/main" id="{79F4E093-C62B-2346-AEAB-6B8466E326F7}"/>
              </a:ext>
            </a:extLst>
          </p:cNvPr>
          <p:cNvGrpSpPr/>
          <p:nvPr/>
        </p:nvGrpSpPr>
        <p:grpSpPr>
          <a:xfrm>
            <a:off x="1" y="9409620"/>
            <a:ext cx="13003213" cy="432065"/>
            <a:chOff x="1" y="9426435"/>
            <a:chExt cx="13004800" cy="472939"/>
          </a:xfrm>
        </p:grpSpPr>
        <p:sp>
          <p:nvSpPr>
            <p:cNvPr id="46" name="Shape 606">
              <a:extLst>
                <a:ext uri="{FF2B5EF4-FFF2-40B4-BE49-F238E27FC236}">
                  <a16:creationId xmlns:a16="http://schemas.microsoft.com/office/drawing/2014/main" id="{B6B633F3-6D3A-D04D-9614-88122D59C60E}"/>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a:p>
          </p:txBody>
        </p:sp>
        <p:sp>
          <p:nvSpPr>
            <p:cNvPr id="47" name="Shape 607">
              <a:extLst>
                <a:ext uri="{FF2B5EF4-FFF2-40B4-BE49-F238E27FC236}">
                  <a16:creationId xmlns:a16="http://schemas.microsoft.com/office/drawing/2014/main" id="{E78204BC-8BB0-AB42-A302-DA036298C497}"/>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a:p>
          </p:txBody>
        </p:sp>
        <p:sp>
          <p:nvSpPr>
            <p:cNvPr id="48" name="Shape 608">
              <a:extLst>
                <a:ext uri="{FF2B5EF4-FFF2-40B4-BE49-F238E27FC236}">
                  <a16:creationId xmlns:a16="http://schemas.microsoft.com/office/drawing/2014/main" id="{05AA5666-A0CB-BC41-97A2-E20694CDD3D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a:p>
          </p:txBody>
        </p:sp>
        <p:sp>
          <p:nvSpPr>
            <p:cNvPr id="49" name="Shape 609">
              <a:extLst>
                <a:ext uri="{FF2B5EF4-FFF2-40B4-BE49-F238E27FC236}">
                  <a16:creationId xmlns:a16="http://schemas.microsoft.com/office/drawing/2014/main" id="{F5893DD9-62F2-814E-867A-CA6C1A2198CB}"/>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a:p>
          </p:txBody>
        </p:sp>
        <p:sp>
          <p:nvSpPr>
            <p:cNvPr id="50" name="Shape 610">
              <a:extLst>
                <a:ext uri="{FF2B5EF4-FFF2-40B4-BE49-F238E27FC236}">
                  <a16:creationId xmlns:a16="http://schemas.microsoft.com/office/drawing/2014/main" id="{C963497E-E534-DA41-8D6C-91D5BABF607B}"/>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a:p>
          </p:txBody>
        </p:sp>
        <p:sp>
          <p:nvSpPr>
            <p:cNvPr id="51" name="Shape 610">
              <a:extLst>
                <a:ext uri="{FF2B5EF4-FFF2-40B4-BE49-F238E27FC236}">
                  <a16:creationId xmlns:a16="http://schemas.microsoft.com/office/drawing/2014/main" id="{2EEA246A-8E29-9F44-92DB-723AED7E86C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a:p>
          </p:txBody>
        </p:sp>
        <p:sp>
          <p:nvSpPr>
            <p:cNvPr id="52" name="Shape 610">
              <a:extLst>
                <a:ext uri="{FF2B5EF4-FFF2-40B4-BE49-F238E27FC236}">
                  <a16:creationId xmlns:a16="http://schemas.microsoft.com/office/drawing/2014/main" id="{FCF383D6-0475-9B45-AA10-4CE05D078C56}"/>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a:p>
          </p:txBody>
        </p:sp>
      </p:grpSp>
      <p:sp>
        <p:nvSpPr>
          <p:cNvPr id="53" name="Slide Number Placeholder 5">
            <a:extLst>
              <a:ext uri="{FF2B5EF4-FFF2-40B4-BE49-F238E27FC236}">
                <a16:creationId xmlns:a16="http://schemas.microsoft.com/office/drawing/2014/main" id="{90BFD238-245C-B248-A4E0-2231E7EAF609}"/>
              </a:ext>
            </a:extLst>
          </p:cNvPr>
          <p:cNvSpPr txBox="1">
            <a:spLocks/>
          </p:cNvSpPr>
          <p:nvPr/>
        </p:nvSpPr>
        <p:spPr>
          <a:xfrm>
            <a:off x="12455306" y="9429505"/>
            <a:ext cx="374708" cy="298858"/>
          </a:xfrm>
          <a:prstGeom prst="rect">
            <a:avLst/>
          </a:prstGeom>
          <a:solidFill>
            <a:schemeClr val="bg2">
              <a:lumMod val="50000"/>
            </a:schemeClr>
          </a:solidFill>
        </p:spPr>
        <p:txBody>
          <a:bodyPr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pPr rtl="0">
                <a:defRPr/>
              </a:pPr>
              <a:t>‹#›</a:t>
            </a:fld>
            <a:endParaRPr lang="en-US" altLang="en-US" sz="1200"/>
          </a:p>
        </p:txBody>
      </p:sp>
      <p:grpSp>
        <p:nvGrpSpPr>
          <p:cNvPr id="25" name="Group 24">
            <a:extLst>
              <a:ext uri="{FF2B5EF4-FFF2-40B4-BE49-F238E27FC236}">
                <a16:creationId xmlns:a16="http://schemas.microsoft.com/office/drawing/2014/main" id="{4AE25604-DD63-9D42-85A0-EEFF31E05F1B}"/>
              </a:ext>
            </a:extLst>
          </p:cNvPr>
          <p:cNvGrpSpPr/>
          <p:nvPr userDrawn="1"/>
        </p:nvGrpSpPr>
        <p:grpSpPr>
          <a:xfrm>
            <a:off x="1" y="9409620"/>
            <a:ext cx="13003213" cy="432065"/>
            <a:chOff x="1" y="9426435"/>
            <a:chExt cx="13004800" cy="472939"/>
          </a:xfrm>
        </p:grpSpPr>
        <p:sp>
          <p:nvSpPr>
            <p:cNvPr id="26" name="Shape 606">
              <a:extLst>
                <a:ext uri="{FF2B5EF4-FFF2-40B4-BE49-F238E27FC236}">
                  <a16:creationId xmlns:a16="http://schemas.microsoft.com/office/drawing/2014/main" id="{36127707-CB5B-1048-864E-3CAA4E5C690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27" name="Shape 607">
              <a:extLst>
                <a:ext uri="{FF2B5EF4-FFF2-40B4-BE49-F238E27FC236}">
                  <a16:creationId xmlns:a16="http://schemas.microsoft.com/office/drawing/2014/main" id="{C85D257F-A1B6-9440-953F-E80FA089776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28" name="Shape 608">
              <a:extLst>
                <a:ext uri="{FF2B5EF4-FFF2-40B4-BE49-F238E27FC236}">
                  <a16:creationId xmlns:a16="http://schemas.microsoft.com/office/drawing/2014/main" id="{5EC830E8-E5E5-AF42-B885-8BB0B64D8E78}"/>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29" name="Shape 609">
              <a:extLst>
                <a:ext uri="{FF2B5EF4-FFF2-40B4-BE49-F238E27FC236}">
                  <a16:creationId xmlns:a16="http://schemas.microsoft.com/office/drawing/2014/main" id="{B2EE561B-FD6E-BC4D-948A-66C1C19961CE}"/>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0" name="Shape 610">
              <a:extLst>
                <a:ext uri="{FF2B5EF4-FFF2-40B4-BE49-F238E27FC236}">
                  <a16:creationId xmlns:a16="http://schemas.microsoft.com/office/drawing/2014/main" id="{E9B81C05-A5D4-DE45-AE87-C138B7378F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1" name="Shape 610">
              <a:extLst>
                <a:ext uri="{FF2B5EF4-FFF2-40B4-BE49-F238E27FC236}">
                  <a16:creationId xmlns:a16="http://schemas.microsoft.com/office/drawing/2014/main" id="{5EF07C88-88C3-CD42-B55A-3657AFF5F2EB}"/>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2" name="Shape 610">
              <a:extLst>
                <a:ext uri="{FF2B5EF4-FFF2-40B4-BE49-F238E27FC236}">
                  <a16:creationId xmlns:a16="http://schemas.microsoft.com/office/drawing/2014/main" id="{93D0CBD9-F369-2E41-9871-85553198151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grpSp>
      <p:sp>
        <p:nvSpPr>
          <p:cNvPr id="34" name="Slide Number Placeholder 5">
            <a:extLst>
              <a:ext uri="{FF2B5EF4-FFF2-40B4-BE49-F238E27FC236}">
                <a16:creationId xmlns:a16="http://schemas.microsoft.com/office/drawing/2014/main" id="{5B46C7FB-7417-034E-B8FD-3C76E5CB5D7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sp>
        <p:nvSpPr>
          <p:cNvPr id="3" name="Picture Placeholder 2">
            <a:extLst>
              <a:ext uri="{FF2B5EF4-FFF2-40B4-BE49-F238E27FC236}">
                <a16:creationId xmlns:a16="http://schemas.microsoft.com/office/drawing/2014/main" id="{D99C5C16-6A06-C747-8D2C-307AFC836A58}"/>
              </a:ext>
            </a:extLst>
          </p:cNvPr>
          <p:cNvSpPr>
            <a:spLocks noGrp="1"/>
          </p:cNvSpPr>
          <p:nvPr>
            <p:ph type="pic" sz="quarter" idx="10"/>
          </p:nvPr>
        </p:nvSpPr>
        <p:spPr>
          <a:xfrm>
            <a:off x="0" y="0"/>
            <a:ext cx="13003213" cy="3602038"/>
          </a:xfrm>
        </p:spPr>
        <p:txBody>
          <a:bodyPr rtlCol="0"/>
          <a:lstStyle/>
          <a:p>
            <a:pPr rtl="0"/>
            <a:endParaRPr lang="en-US"/>
          </a:p>
        </p:txBody>
      </p:sp>
      <p:sp>
        <p:nvSpPr>
          <p:cNvPr id="36" name="Content Placeholder 2">
            <a:extLst>
              <a:ext uri="{FF2B5EF4-FFF2-40B4-BE49-F238E27FC236}">
                <a16:creationId xmlns:a16="http://schemas.microsoft.com/office/drawing/2014/main" id="{9643FDF2-5946-5544-8715-BCEFE944C00E}"/>
              </a:ext>
            </a:extLst>
          </p:cNvPr>
          <p:cNvSpPr>
            <a:spLocks noGrp="1"/>
          </p:cNvSpPr>
          <p:nvPr>
            <p:ph idx="11" hasCustomPrompt="1"/>
          </p:nvPr>
        </p:nvSpPr>
        <p:spPr>
          <a:xfrm>
            <a:off x="4484562" y="4386846"/>
            <a:ext cx="4034088" cy="3843549"/>
          </a:xfrm>
          <a:prstGeom prst="rect">
            <a:avLst/>
          </a:prstGeom>
        </p:spPr>
        <p:txBody>
          <a:bodyPr rtlCol="0"/>
          <a:lstStyle>
            <a:lvl1pPr marL="0" indent="0" algn="ctr">
              <a:lnSpc>
                <a:spcPct val="100000"/>
              </a:lnSpc>
              <a:spcBef>
                <a:spcPts val="2400"/>
              </a:spcBef>
              <a:buClr>
                <a:srgbClr val="E40277"/>
              </a:buClr>
              <a:buFont typeface="Arial"/>
              <a:buNone/>
              <a:defRPr sz="2400" b="0">
                <a:solidFill>
                  <a:schemeClr val="tx2"/>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rtl="0"/>
            <a:r>
              <a:rPr lang="fr"/>
              <a:t>Click to edit </a:t>
            </a:r>
            <a:br>
              <a:rPr lang="en-US"/>
            </a:br>
            <a:r>
              <a:rPr lang="fr"/>
              <a:t>Master text styles</a:t>
            </a:r>
          </a:p>
        </p:txBody>
      </p:sp>
      <p:sp>
        <p:nvSpPr>
          <p:cNvPr id="37" name="Content Placeholder 2">
            <a:extLst>
              <a:ext uri="{FF2B5EF4-FFF2-40B4-BE49-F238E27FC236}">
                <a16:creationId xmlns:a16="http://schemas.microsoft.com/office/drawing/2014/main" id="{74AF7C43-C53C-CD49-80B5-D134D8AB0FD1}"/>
              </a:ext>
            </a:extLst>
          </p:cNvPr>
          <p:cNvSpPr>
            <a:spLocks noGrp="1"/>
          </p:cNvSpPr>
          <p:nvPr>
            <p:ph idx="12" hasCustomPrompt="1"/>
          </p:nvPr>
        </p:nvSpPr>
        <p:spPr>
          <a:xfrm>
            <a:off x="8742107" y="4386846"/>
            <a:ext cx="4167069" cy="3843549"/>
          </a:xfrm>
          <a:prstGeom prst="rect">
            <a:avLst/>
          </a:prstGeom>
        </p:spPr>
        <p:txBody>
          <a:bodyPr rtlCol="0"/>
          <a:lstStyle>
            <a:lvl1pPr marL="0" indent="0" algn="ctr">
              <a:lnSpc>
                <a:spcPct val="100000"/>
              </a:lnSpc>
              <a:spcBef>
                <a:spcPts val="2400"/>
              </a:spcBef>
              <a:buClr>
                <a:srgbClr val="E40277"/>
              </a:buClr>
              <a:buFont typeface="Arial"/>
              <a:buNone/>
              <a:defRPr sz="2400" b="0">
                <a:solidFill>
                  <a:schemeClr val="tx2"/>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rtl="0"/>
            <a:r>
              <a:rPr lang="fr"/>
              <a:t>Click to edit </a:t>
            </a:r>
            <a:br>
              <a:rPr lang="en-US"/>
            </a:br>
            <a:r>
              <a:rPr lang="fr"/>
              <a:t>Master text styles</a:t>
            </a:r>
          </a:p>
        </p:txBody>
      </p:sp>
      <p:sp>
        <p:nvSpPr>
          <p:cNvPr id="39" name="Title 1"/>
          <p:cNvSpPr>
            <a:spLocks noGrp="1"/>
          </p:cNvSpPr>
          <p:nvPr>
            <p:ph type="title"/>
          </p:nvPr>
        </p:nvSpPr>
        <p:spPr>
          <a:xfrm>
            <a:off x="0" y="3191608"/>
            <a:ext cx="13003213" cy="820860"/>
          </a:xfrm>
          <a:prstGeom prst="rect">
            <a:avLst/>
          </a:prstGeom>
        </p:spPr>
        <p:txBody>
          <a:bodyPr rtlCol="0" anchor="ctr">
            <a:noAutofit/>
          </a:bodyPr>
          <a:lstStyle>
            <a:lvl1pPr algn="ctr">
              <a:defRPr sz="3200" b="1" i="0" cap="all" spc="100" baseline="0">
                <a:solidFill>
                  <a:schemeClr val="bg1">
                    <a:lumMod val="95000"/>
                  </a:schemeClr>
                </a:solidFill>
                <a:latin typeface="Calibri"/>
                <a:cs typeface="Calibri"/>
              </a:defRPr>
            </a:lvl1pPr>
          </a:lstStyle>
          <a:p>
            <a:pPr rtl="0"/>
            <a:r>
              <a:rPr lang="fr"/>
              <a:t>Click to edit Master title</a:t>
            </a:r>
          </a:p>
        </p:txBody>
      </p:sp>
      <p:grpSp>
        <p:nvGrpSpPr>
          <p:cNvPr id="33" name="Group 32">
            <a:extLst>
              <a:ext uri="{FF2B5EF4-FFF2-40B4-BE49-F238E27FC236}">
                <a16:creationId xmlns:a16="http://schemas.microsoft.com/office/drawing/2014/main" id="{11867EA2-38D5-7941-9430-4C405B89C3CA}"/>
              </a:ext>
            </a:extLst>
          </p:cNvPr>
          <p:cNvGrpSpPr/>
          <p:nvPr userDrawn="1"/>
        </p:nvGrpSpPr>
        <p:grpSpPr>
          <a:xfrm>
            <a:off x="5509581" y="8936492"/>
            <a:ext cx="2041918" cy="473126"/>
            <a:chOff x="5582387" y="8894626"/>
            <a:chExt cx="2041918" cy="473126"/>
          </a:xfrm>
        </p:grpSpPr>
        <p:pic>
          <p:nvPicPr>
            <p:cNvPr id="35" name="Picture 34">
              <a:extLst>
                <a:ext uri="{FF2B5EF4-FFF2-40B4-BE49-F238E27FC236}">
                  <a16:creationId xmlns:a16="http://schemas.microsoft.com/office/drawing/2014/main" id="{EA554426-3E38-F945-A45A-F59A6613C76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8" name="Straight Connector 37">
              <a:extLst>
                <a:ext uri="{FF2B5EF4-FFF2-40B4-BE49-F238E27FC236}">
                  <a16:creationId xmlns:a16="http://schemas.microsoft.com/office/drawing/2014/main" id="{5BF4B122-0C56-E440-A6E5-FB28733BA6A3}"/>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A367FF5A-D113-3340-B874-50E2E0219E7C}"/>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46910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2_Content Topaz">
    <p:bg>
      <p:bgPr>
        <a:solidFill>
          <a:schemeClr val="tx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CAE5E0-0B69-8148-A0B5-87711673A166}"/>
              </a:ext>
            </a:extLst>
          </p:cNvPr>
          <p:cNvSpPr/>
          <p:nvPr/>
        </p:nvSpPr>
        <p:spPr bwMode="auto">
          <a:xfrm>
            <a:off x="0" y="-2382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eaLnBrk="1" hangingPunct="1"/>
            <a:endParaRPr lang="en-US" sz="2150"/>
          </a:p>
        </p:txBody>
      </p:sp>
      <p:sp>
        <p:nvSpPr>
          <p:cNvPr id="9" name="Title 1"/>
          <p:cNvSpPr>
            <a:spLocks noGrp="1"/>
          </p:cNvSpPr>
          <p:nvPr>
            <p:ph type="ctrTitle"/>
          </p:nvPr>
        </p:nvSpPr>
        <p:spPr>
          <a:xfrm>
            <a:off x="2253068" y="3921569"/>
            <a:ext cx="8457168" cy="2151592"/>
          </a:xfrm>
          <a:prstGeom prst="rect">
            <a:avLst/>
          </a:prstGeom>
        </p:spPr>
        <p:txBody>
          <a:bodyPr rtlCol="0" anchor="ctr"/>
          <a:lstStyle>
            <a:lvl1pPr algn="ctr">
              <a:defRPr sz="5399" b="1" cap="all" spc="550" baseline="0">
                <a:solidFill>
                  <a:schemeClr val="bg1"/>
                </a:solidFill>
                <a:latin typeface="Calibri" charset="0"/>
                <a:ea typeface="Calibri" charset="0"/>
                <a:cs typeface="Calibri" charset="0"/>
              </a:defRPr>
            </a:lvl1pPr>
          </a:lstStyle>
          <a:p>
            <a:pPr rtl="0"/>
            <a:r>
              <a:rPr lang="fr"/>
              <a:t>Click to edit Master title style</a:t>
            </a:r>
            <a:endParaRPr lang="en-US"/>
          </a:p>
        </p:txBody>
      </p:sp>
      <p:sp>
        <p:nvSpPr>
          <p:cNvPr id="10" name="Subtitle 2"/>
          <p:cNvSpPr>
            <a:spLocks noGrp="1"/>
          </p:cNvSpPr>
          <p:nvPr>
            <p:ph type="subTitle" idx="1"/>
          </p:nvPr>
        </p:nvSpPr>
        <p:spPr>
          <a:xfrm>
            <a:off x="4146951" y="1722474"/>
            <a:ext cx="4702055" cy="1339702"/>
          </a:xfrm>
          <a:prstGeom prst="rect">
            <a:avLst/>
          </a:prstGeom>
        </p:spPr>
        <p:txBody>
          <a:bodyPr rtlCol="0" anchor="ctr">
            <a:noAutofit/>
          </a:bodyPr>
          <a:lstStyle>
            <a:lvl1pPr marL="0" indent="0" algn="ctr">
              <a:buNone/>
              <a:defRPr lang="en-US" sz="3600" b="1" kern="1200" cap="all" spc="300" baseline="0" smtClean="0">
                <a:solidFill>
                  <a:schemeClr val="tx1"/>
                </a:solidFill>
                <a:latin typeface="Calibri" charset="0"/>
                <a:ea typeface="Calibri" charset="0"/>
                <a:cs typeface="Calibri" charset="0"/>
              </a:defRPr>
            </a:lvl1pPr>
            <a:lvl2pPr marL="650105" indent="0" algn="ctr">
              <a:buNone/>
              <a:defRPr sz="2844"/>
            </a:lvl2pPr>
            <a:lvl3pPr marL="1300210" indent="0" algn="ctr">
              <a:buNone/>
              <a:defRPr sz="2560"/>
            </a:lvl3pPr>
            <a:lvl4pPr marL="1950315" indent="0" algn="ctr">
              <a:buNone/>
              <a:defRPr sz="2276"/>
            </a:lvl4pPr>
            <a:lvl5pPr marL="2600420" indent="0" algn="ctr">
              <a:buNone/>
              <a:defRPr sz="2276"/>
            </a:lvl5pPr>
            <a:lvl6pPr marL="3250523" indent="0" algn="ctr">
              <a:buNone/>
              <a:defRPr sz="2276"/>
            </a:lvl6pPr>
            <a:lvl7pPr marL="3900628" indent="0" algn="ctr">
              <a:buNone/>
              <a:defRPr sz="2276"/>
            </a:lvl7pPr>
            <a:lvl8pPr marL="4550733" indent="0" algn="ctr">
              <a:buNone/>
              <a:defRPr sz="2276"/>
            </a:lvl8pPr>
            <a:lvl9pPr marL="5200838" indent="0" algn="ctr">
              <a:buNone/>
              <a:defRPr sz="2276"/>
            </a:lvl9pPr>
          </a:lstStyle>
          <a:p>
            <a:pPr rtl="0"/>
            <a:r>
              <a:rPr lang="fr"/>
              <a:t>Click to edit Master subtitle style</a:t>
            </a:r>
          </a:p>
        </p:txBody>
      </p:sp>
      <p:sp>
        <p:nvSpPr>
          <p:cNvPr id="6" name="Slide Number Placeholder 5">
            <a:extLst>
              <a:ext uri="{FF2B5EF4-FFF2-40B4-BE49-F238E27FC236}">
                <a16:creationId xmlns:a16="http://schemas.microsoft.com/office/drawing/2014/main" id="{CE3ED2EB-3723-7646-9839-4412BCB17D9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spTree>
    <p:extLst>
      <p:ext uri="{BB962C8B-B14F-4D97-AF65-F5344CB8AC3E}">
        <p14:creationId xmlns:p14="http://schemas.microsoft.com/office/powerpoint/2010/main" val="85616847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80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725197" y="-1"/>
            <a:ext cx="5278017" cy="9756775"/>
          </a:xfrm>
          <a:custGeom>
            <a:avLst/>
            <a:gdLst>
              <a:gd name="connsiteX0" fmla="*/ 0 w 4948745"/>
              <a:gd name="connsiteY0" fmla="*/ 0 h 6858000"/>
              <a:gd name="connsiteX1" fmla="*/ 4948745 w 4948745"/>
              <a:gd name="connsiteY1" fmla="*/ 0 h 6858000"/>
              <a:gd name="connsiteX2" fmla="*/ 4948745 w 4948745"/>
              <a:gd name="connsiteY2" fmla="*/ 6858000 h 6858000"/>
              <a:gd name="connsiteX3" fmla="*/ 0 w 49487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48745" h="6858000">
                <a:moveTo>
                  <a:pt x="0" y="0"/>
                </a:moveTo>
                <a:lnTo>
                  <a:pt x="4948745" y="0"/>
                </a:lnTo>
                <a:lnTo>
                  <a:pt x="4948745" y="6858000"/>
                </a:lnTo>
                <a:lnTo>
                  <a:pt x="0" y="6858000"/>
                </a:lnTo>
                <a:close/>
              </a:path>
            </a:pathLst>
          </a:custGeom>
        </p:spPr>
        <p:txBody>
          <a:bodyPr wrap="square" rtlCol="0">
            <a:noAutofit/>
          </a:bodyPr>
          <a:lstStyle/>
          <a:p>
            <a:pPr rtl="0"/>
            <a:r>
              <a:rPr lang="fr"/>
              <a:t>Click icon to add picture</a:t>
            </a:r>
            <a:endParaRPr lang="en-US"/>
          </a:p>
        </p:txBody>
      </p:sp>
    </p:spTree>
    <p:extLst>
      <p:ext uri="{BB962C8B-B14F-4D97-AF65-F5344CB8AC3E}">
        <p14:creationId xmlns:p14="http://schemas.microsoft.com/office/powerpoint/2010/main" val="23605635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0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32676EE-D0E5-DF4A-8954-539AE079C55F}"/>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A68B8238-A02D-0243-8DFB-F20505549CAE}"/>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0" name="Shape 607">
              <a:extLst>
                <a:ext uri="{FF2B5EF4-FFF2-40B4-BE49-F238E27FC236}">
                  <a16:creationId xmlns:a16="http://schemas.microsoft.com/office/drawing/2014/main" id="{313A6C55-770D-DA4D-83D4-F317325FE851}"/>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1" name="Shape 608">
              <a:extLst>
                <a:ext uri="{FF2B5EF4-FFF2-40B4-BE49-F238E27FC236}">
                  <a16:creationId xmlns:a16="http://schemas.microsoft.com/office/drawing/2014/main" id="{9A6E3601-58AF-5C42-B37E-3C05D453D817}"/>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2" name="Shape 609">
              <a:extLst>
                <a:ext uri="{FF2B5EF4-FFF2-40B4-BE49-F238E27FC236}">
                  <a16:creationId xmlns:a16="http://schemas.microsoft.com/office/drawing/2014/main" id="{11C0D36F-E159-544C-ABC0-026A367DD98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3" name="Shape 610">
              <a:extLst>
                <a:ext uri="{FF2B5EF4-FFF2-40B4-BE49-F238E27FC236}">
                  <a16:creationId xmlns:a16="http://schemas.microsoft.com/office/drawing/2014/main" id="{04825A8C-32C6-3C49-846D-C0CED9FE3071}"/>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4" name="Shape 610">
              <a:extLst>
                <a:ext uri="{FF2B5EF4-FFF2-40B4-BE49-F238E27FC236}">
                  <a16:creationId xmlns:a16="http://schemas.microsoft.com/office/drawing/2014/main" id="{2662EBDA-EEB1-9D46-ABBD-FFE3D7DE1F6D}"/>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5" name="Shape 610">
              <a:extLst>
                <a:ext uri="{FF2B5EF4-FFF2-40B4-BE49-F238E27FC236}">
                  <a16:creationId xmlns:a16="http://schemas.microsoft.com/office/drawing/2014/main" id="{65911265-8C64-D447-B557-4C7DBD5C20A0}"/>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grpSp>
      <p:sp>
        <p:nvSpPr>
          <p:cNvPr id="13" name="Content Placeholder 2"/>
          <p:cNvSpPr>
            <a:spLocks noGrp="1"/>
          </p:cNvSpPr>
          <p:nvPr>
            <p:ph idx="1"/>
          </p:nvPr>
        </p:nvSpPr>
        <p:spPr>
          <a:xfrm>
            <a:off x="1295242" y="3962103"/>
            <a:ext cx="10565111" cy="4649712"/>
          </a:xfrm>
          <a:prstGeom prst="rect">
            <a:avLst/>
          </a:prstGeom>
        </p:spPr>
        <p:txBody>
          <a:bodyPr rtlCol="0"/>
          <a:lstStyle>
            <a:lvl1pPr marL="457154" indent="-457154">
              <a:spcBef>
                <a:spcPts val="2400"/>
              </a:spcBef>
              <a:buClr>
                <a:srgbClr val="1A6108"/>
              </a:buClr>
              <a:buFont typeface="Arial"/>
              <a:buChar char="•"/>
              <a:defRPr sz="3200" b="0">
                <a:solidFill>
                  <a:srgbClr val="595959"/>
                </a:solidFill>
                <a:latin typeface="Calibri"/>
                <a:cs typeface="Calibri"/>
              </a:defRPr>
            </a:lvl1pPr>
            <a:lvl2pPr marL="457154" indent="-457154">
              <a:spcBef>
                <a:spcPts val="2400"/>
              </a:spcBef>
              <a:buClr>
                <a:srgbClr val="1A6108"/>
              </a:buClr>
              <a:buFont typeface="Arial"/>
              <a:buChar char="•"/>
              <a:defRPr sz="2800">
                <a:solidFill>
                  <a:srgbClr val="5B5B5B"/>
                </a:solidFill>
                <a:latin typeface="Calibri"/>
                <a:cs typeface="Calibri"/>
              </a:defRPr>
            </a:lvl2pPr>
            <a:lvl3pPr marL="406359" indent="-406359">
              <a:spcBef>
                <a:spcPts val="2400"/>
              </a:spcBef>
              <a:buClr>
                <a:srgbClr val="1A6108"/>
              </a:buClr>
              <a:buFont typeface="Arial"/>
              <a:buChar char="•"/>
              <a:defRPr sz="2400">
                <a:solidFill>
                  <a:srgbClr val="5B5B5B"/>
                </a:solidFill>
                <a:latin typeface="Calibri"/>
                <a:cs typeface="Calibri"/>
              </a:defRPr>
            </a:lvl3pPr>
            <a:lvl4pPr marL="406359" indent="-406359">
              <a:spcBef>
                <a:spcPts val="2400"/>
              </a:spcBef>
              <a:buClr>
                <a:srgbClr val="1A6108"/>
              </a:buClr>
              <a:buFont typeface="Arial"/>
              <a:buChar char="•"/>
              <a:tabLst/>
              <a:defRPr sz="2000">
                <a:solidFill>
                  <a:srgbClr val="5B5B5B"/>
                </a:solidFill>
                <a:latin typeface="Calibri"/>
                <a:cs typeface="Calibri"/>
              </a:defRPr>
            </a:lvl4pPr>
            <a:lvl5pPr marL="500013" indent="-226990">
              <a:spcBef>
                <a:spcPts val="2400"/>
              </a:spcBef>
              <a:buClr>
                <a:srgbClr val="1A6108"/>
              </a:buClr>
              <a:buFont typeface="Lucida Grande"/>
              <a:buChar char="-"/>
              <a:defRPr sz="2800">
                <a:solidFill>
                  <a:srgbClr val="5B5B5B"/>
                </a:solidFill>
                <a:latin typeface="Calibri"/>
                <a:cs typeface="Calibri"/>
              </a:defRPr>
            </a:lvl5p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endParaRPr lang="en-US"/>
          </a:p>
        </p:txBody>
      </p:sp>
      <p:grpSp>
        <p:nvGrpSpPr>
          <p:cNvPr id="15" name="Group 14">
            <a:extLst>
              <a:ext uri="{FF2B5EF4-FFF2-40B4-BE49-F238E27FC236}">
                <a16:creationId xmlns:a16="http://schemas.microsoft.com/office/drawing/2014/main" id="{BD6D9693-3EE5-454F-82AF-EB634966E8B2}"/>
              </a:ext>
            </a:extLst>
          </p:cNvPr>
          <p:cNvGrpSpPr/>
          <p:nvPr/>
        </p:nvGrpSpPr>
        <p:grpSpPr>
          <a:xfrm>
            <a:off x="1" y="9409620"/>
            <a:ext cx="13003213" cy="432065"/>
            <a:chOff x="1" y="9426435"/>
            <a:chExt cx="13004800" cy="472939"/>
          </a:xfrm>
        </p:grpSpPr>
        <p:sp>
          <p:nvSpPr>
            <p:cNvPr id="16" name="Shape 606">
              <a:extLst>
                <a:ext uri="{FF2B5EF4-FFF2-40B4-BE49-F238E27FC236}">
                  <a16:creationId xmlns:a16="http://schemas.microsoft.com/office/drawing/2014/main" id="{D58204DD-4FFF-8747-B6CC-4528754BC071}"/>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a:p>
          </p:txBody>
        </p:sp>
        <p:sp>
          <p:nvSpPr>
            <p:cNvPr id="17" name="Shape 607">
              <a:extLst>
                <a:ext uri="{FF2B5EF4-FFF2-40B4-BE49-F238E27FC236}">
                  <a16:creationId xmlns:a16="http://schemas.microsoft.com/office/drawing/2014/main" id="{5F9310D7-AFA3-CB40-83AC-4A3AA78FB5E4}"/>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a:p>
          </p:txBody>
        </p:sp>
        <p:sp>
          <p:nvSpPr>
            <p:cNvPr id="19" name="Shape 608">
              <a:extLst>
                <a:ext uri="{FF2B5EF4-FFF2-40B4-BE49-F238E27FC236}">
                  <a16:creationId xmlns:a16="http://schemas.microsoft.com/office/drawing/2014/main" id="{7B1C448A-B7AC-B54F-899F-3946EC5DEFB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a:p>
          </p:txBody>
        </p:sp>
        <p:sp>
          <p:nvSpPr>
            <p:cNvPr id="23" name="Shape 609">
              <a:extLst>
                <a:ext uri="{FF2B5EF4-FFF2-40B4-BE49-F238E27FC236}">
                  <a16:creationId xmlns:a16="http://schemas.microsoft.com/office/drawing/2014/main" id="{3CF00C9C-77E1-7247-8657-2712745A8EEE}"/>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a:p>
          </p:txBody>
        </p:sp>
        <p:sp>
          <p:nvSpPr>
            <p:cNvPr id="24" name="Shape 610">
              <a:extLst>
                <a:ext uri="{FF2B5EF4-FFF2-40B4-BE49-F238E27FC236}">
                  <a16:creationId xmlns:a16="http://schemas.microsoft.com/office/drawing/2014/main" id="{7C3F9CFE-FA4C-BC4F-B625-BE3312E735B9}"/>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a:p>
          </p:txBody>
        </p:sp>
        <p:sp>
          <p:nvSpPr>
            <p:cNvPr id="25" name="Shape 610">
              <a:extLst>
                <a:ext uri="{FF2B5EF4-FFF2-40B4-BE49-F238E27FC236}">
                  <a16:creationId xmlns:a16="http://schemas.microsoft.com/office/drawing/2014/main" id="{1F53FB4F-DEF5-5A43-9886-E804E3CB3862}"/>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a:p>
          </p:txBody>
        </p:sp>
        <p:sp>
          <p:nvSpPr>
            <p:cNvPr id="26" name="Shape 610">
              <a:extLst>
                <a:ext uri="{FF2B5EF4-FFF2-40B4-BE49-F238E27FC236}">
                  <a16:creationId xmlns:a16="http://schemas.microsoft.com/office/drawing/2014/main" id="{92E11E5D-8167-2346-A6F9-6DE6576D047E}"/>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a:p>
          </p:txBody>
        </p:sp>
      </p:grpSp>
      <p:sp>
        <p:nvSpPr>
          <p:cNvPr id="36" name="Slide Number Placeholder 5">
            <a:extLst>
              <a:ext uri="{FF2B5EF4-FFF2-40B4-BE49-F238E27FC236}">
                <a16:creationId xmlns:a16="http://schemas.microsoft.com/office/drawing/2014/main" id="{E848626C-26EA-B145-9F90-95848B0C9FAD}"/>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grpSp>
        <p:nvGrpSpPr>
          <p:cNvPr id="41" name="Group 40">
            <a:extLst>
              <a:ext uri="{FF2B5EF4-FFF2-40B4-BE49-F238E27FC236}">
                <a16:creationId xmlns:a16="http://schemas.microsoft.com/office/drawing/2014/main" id="{F047DB0B-F254-6C4A-ACE5-7F173DBD9AE5}"/>
              </a:ext>
            </a:extLst>
          </p:cNvPr>
          <p:cNvGrpSpPr/>
          <p:nvPr userDrawn="1"/>
        </p:nvGrpSpPr>
        <p:grpSpPr>
          <a:xfrm>
            <a:off x="5509581" y="8936492"/>
            <a:ext cx="2041918" cy="473126"/>
            <a:chOff x="5582387" y="8894626"/>
            <a:chExt cx="2041918" cy="473126"/>
          </a:xfrm>
        </p:grpSpPr>
        <p:pic>
          <p:nvPicPr>
            <p:cNvPr id="42" name="Picture 41">
              <a:extLst>
                <a:ext uri="{FF2B5EF4-FFF2-40B4-BE49-F238E27FC236}">
                  <a16:creationId xmlns:a16="http://schemas.microsoft.com/office/drawing/2014/main" id="{B4E7EF95-F555-5241-85A5-19D824A79DF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3" name="Straight Connector 42">
              <a:extLst>
                <a:ext uri="{FF2B5EF4-FFF2-40B4-BE49-F238E27FC236}">
                  <a16:creationId xmlns:a16="http://schemas.microsoft.com/office/drawing/2014/main" id="{6363B938-4AB5-064F-A92E-842E4A9C250B}"/>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BA3F831-ACEC-4F42-A63A-69EBF535EA1B}"/>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6362509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rtlCol="0"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pPr rtl="0"/>
            <a:r>
              <a:rPr lang="fr"/>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rtl="0"/>
            <a:endParaRPr lang="en-US" sz="2800" b="0" kern="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p:nvSpPr>
        <p:spPr>
          <a:xfrm>
            <a:off x="4828085" y="5103050"/>
            <a:ext cx="2229580" cy="882603"/>
          </a:xfrm>
          <a:prstGeom prst="rect">
            <a:avLst/>
          </a:prstGeom>
        </p:spPr>
        <p:txBody>
          <a:bodyPr wrap="square" rtlCol="0">
            <a:noAutofit/>
          </a:bodyPr>
          <a:lstStyle/>
          <a:p>
            <a:pPr marL="0" indent="0" algn="l" rtl="0"/>
            <a:endParaRPr lang="en-US" sz="2800" b="0" kern="0">
              <a:solidFill>
                <a:schemeClr val="tx2">
                  <a:lumMod val="85000"/>
                  <a:lumOff val="15000"/>
                </a:schemeClr>
              </a:solidFill>
              <a:latin typeface="+mn-lt"/>
            </a:endParaRPr>
          </a:p>
        </p:txBody>
      </p:sp>
      <p:sp>
        <p:nvSpPr>
          <p:cNvPr id="36" name="Slide Number Placeholder 5">
            <a:extLst>
              <a:ext uri="{FF2B5EF4-FFF2-40B4-BE49-F238E27FC236}">
                <a16:creationId xmlns:a16="http://schemas.microsoft.com/office/drawing/2014/main" id="{F5B76B51-962A-644F-A33D-E53C3FFA940D}"/>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grpSp>
        <p:nvGrpSpPr>
          <p:cNvPr id="12" name="Group 11">
            <a:extLst>
              <a:ext uri="{FF2B5EF4-FFF2-40B4-BE49-F238E27FC236}">
                <a16:creationId xmlns:a16="http://schemas.microsoft.com/office/drawing/2014/main" id="{912CC43F-FCDC-334A-98EF-F3F34BF8D368}"/>
              </a:ext>
            </a:extLst>
          </p:cNvPr>
          <p:cNvGrpSpPr/>
          <p:nvPr userDrawn="1"/>
        </p:nvGrpSpPr>
        <p:grpSpPr>
          <a:xfrm>
            <a:off x="5509581" y="8936492"/>
            <a:ext cx="2041918" cy="473126"/>
            <a:chOff x="5582387" y="8894626"/>
            <a:chExt cx="2041918" cy="473126"/>
          </a:xfrm>
        </p:grpSpPr>
        <p:pic>
          <p:nvPicPr>
            <p:cNvPr id="9" name="Picture 8">
              <a:extLst>
                <a:ext uri="{FF2B5EF4-FFF2-40B4-BE49-F238E27FC236}">
                  <a16:creationId xmlns:a16="http://schemas.microsoft.com/office/drawing/2014/main" id="{0DBA1905-6360-1440-B96B-D61CCB1CAE5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3" name="Straight Connector 12">
              <a:extLst>
                <a:ext uri="{FF2B5EF4-FFF2-40B4-BE49-F238E27FC236}">
                  <a16:creationId xmlns:a16="http://schemas.microsoft.com/office/drawing/2014/main" id="{38BD84A3-30E8-EE4D-A183-54B06CEAD119}"/>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A0BCCBE-A932-844C-85CB-3D41C0FA70BF}"/>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524392510"/>
      </p:ext>
    </p:extLst>
  </p:cSld>
  <p:clrMapOvr>
    <a:masterClrMapping/>
  </p:clrMapOvr>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rtlCol="0"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pPr rtl="0"/>
            <a:r>
              <a:rPr lang="fr"/>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rtl="0"/>
            <a:endParaRPr lang="en-US" sz="2800" b="0" kern="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rtl="0"/>
            <a:endParaRPr lang="en-US" sz="2800" b="0" kern="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8B0DC2FC-BA62-2547-959E-665C2A508095}"/>
              </a:ext>
            </a:extLst>
          </p:cNvPr>
          <p:cNvSpPr>
            <a:spLocks noGrp="1"/>
          </p:cNvSpPr>
          <p:nvPr>
            <p:ph type="body" sz="quarter" idx="10" hasCustomPrompt="1"/>
          </p:nvPr>
        </p:nvSpPr>
        <p:spPr>
          <a:xfrm>
            <a:off x="1078524" y="2743200"/>
            <a:ext cx="10761052" cy="5767388"/>
          </a:xfrm>
        </p:spPr>
        <p:txBody>
          <a:bodyPr rtlCol="0">
            <a:normAutofit/>
          </a:bodyPr>
          <a:lstStyle>
            <a:lvl1pPr marL="22225" indent="-22225">
              <a:tabLst/>
              <a:defRPr sz="3200"/>
            </a:lvl1pPr>
            <a:lvl2pPr marL="0" indent="0">
              <a:buClr>
                <a:schemeClr val="accent2"/>
              </a:buClr>
              <a:buFont typeface="Arial" panose="020B0604020202020204" pitchFamily="34" charset="0"/>
              <a:buNone/>
              <a:tabLst/>
              <a:defRPr sz="3200"/>
            </a:lvl2pPr>
            <a:lvl3pPr>
              <a:defRPr sz="2800"/>
            </a:lvl3pPr>
            <a:lvl4pPr>
              <a:defRPr sz="2400"/>
            </a:lvl4pPr>
            <a:lvl5pPr>
              <a:defRPr sz="2000"/>
            </a:lvl5pPr>
          </a:lstStyle>
          <a:p>
            <a:pPr lvl="0" rtl="0"/>
            <a:r>
              <a:rPr lang="fr"/>
              <a:t>Edit Master </a:t>
            </a:r>
            <a:br>
              <a:rPr lang="en-US"/>
            </a:br>
            <a:r>
              <a:rPr lang="fr"/>
              <a:t>text styles</a:t>
            </a:r>
          </a:p>
          <a:p>
            <a:pPr lvl="1" rtl="0"/>
            <a:r>
              <a:rPr lang="fr"/>
              <a:t>Second level</a:t>
            </a:r>
          </a:p>
          <a:p>
            <a:pPr lvl="2" rtl="0"/>
            <a:r>
              <a:rPr lang="fr"/>
              <a:t>Third level</a:t>
            </a:r>
          </a:p>
          <a:p>
            <a:pPr lvl="3" rtl="0"/>
            <a:r>
              <a:rPr lang="fr"/>
              <a:t>Fourth level</a:t>
            </a:r>
          </a:p>
          <a:p>
            <a:pPr lvl="4" rtl="0"/>
            <a:r>
              <a:rPr lang="fr"/>
              <a:t>Fifth level</a:t>
            </a:r>
          </a:p>
        </p:txBody>
      </p:sp>
      <p:sp>
        <p:nvSpPr>
          <p:cNvPr id="36" name="Slide Number Placeholder 5">
            <a:extLst>
              <a:ext uri="{FF2B5EF4-FFF2-40B4-BE49-F238E27FC236}">
                <a16:creationId xmlns:a16="http://schemas.microsoft.com/office/drawing/2014/main" id="{9266F73A-7224-BE4B-9604-AC3A1C789771}"/>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grpSp>
        <p:nvGrpSpPr>
          <p:cNvPr id="38" name="Group 37">
            <a:extLst>
              <a:ext uri="{FF2B5EF4-FFF2-40B4-BE49-F238E27FC236}">
                <a16:creationId xmlns:a16="http://schemas.microsoft.com/office/drawing/2014/main" id="{2C69C5DF-89EF-1746-9FEC-876A7E998ADD}"/>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BCCC0274-4031-3149-84E8-678760F2EE9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73080F00-86DC-7748-AB17-F2F0AA884D15}"/>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21A97176-F9A7-7B4D-A3FA-61BA5B98FFD6}"/>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7324723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grpSp>
      <p:sp>
        <p:nvSpPr>
          <p:cNvPr id="21" name="Title 1"/>
          <p:cNvSpPr>
            <a:spLocks noGrp="1"/>
          </p:cNvSpPr>
          <p:nvPr>
            <p:ph type="title" hasCustomPrompt="1"/>
          </p:nvPr>
        </p:nvSpPr>
        <p:spPr>
          <a:xfrm>
            <a:off x="-1" y="1461439"/>
            <a:ext cx="13003213" cy="854455"/>
          </a:xfrm>
          <a:prstGeom prst="rect">
            <a:avLst/>
          </a:prstGeom>
        </p:spPr>
        <p:txBody>
          <a:bodyPr rtlCol="0"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pPr rtl="0"/>
            <a:r>
              <a:rPr lang="fr"/>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rtl="0"/>
            <a:endParaRPr lang="en-US" sz="2800" b="0" kern="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rtl="0"/>
            <a:endParaRPr lang="en-US" sz="2800" b="0" kern="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76AEC30C-AFEE-F941-B266-CEA22570B521}"/>
              </a:ext>
            </a:extLst>
          </p:cNvPr>
          <p:cNvSpPr>
            <a:spLocks noGrp="1"/>
          </p:cNvSpPr>
          <p:nvPr>
            <p:ph type="body" sz="quarter" idx="10"/>
          </p:nvPr>
        </p:nvSpPr>
        <p:spPr>
          <a:xfrm>
            <a:off x="-1" y="1101076"/>
            <a:ext cx="13003213" cy="968375"/>
          </a:xfrm>
        </p:spPr>
        <p:txBody>
          <a:bodyPr rtlCol="0">
            <a:normAutofit/>
          </a:bodyPr>
          <a:lstStyle>
            <a:lvl1pPr algn="ctr">
              <a:defRPr sz="2800" b="1" i="0" cap="all" baseline="0">
                <a:solidFill>
                  <a:schemeClr val="tx1"/>
                </a:solidFill>
                <a:latin typeface="+mn-lt"/>
              </a:defRPr>
            </a:lvl1pPr>
          </a:lstStyle>
          <a:p>
            <a:pPr lvl="0" rtl="0"/>
            <a:r>
              <a:rPr lang="fr"/>
              <a:t>Edit Master text styles</a:t>
            </a:r>
          </a:p>
        </p:txBody>
      </p:sp>
      <p:sp>
        <p:nvSpPr>
          <p:cNvPr id="36" name="Slide Number Placeholder 5">
            <a:extLst>
              <a:ext uri="{FF2B5EF4-FFF2-40B4-BE49-F238E27FC236}">
                <a16:creationId xmlns:a16="http://schemas.microsoft.com/office/drawing/2014/main" id="{20B6E9DB-D902-E145-850F-E7CBD956137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grpSp>
        <p:nvGrpSpPr>
          <p:cNvPr id="38" name="Group 37">
            <a:extLst>
              <a:ext uri="{FF2B5EF4-FFF2-40B4-BE49-F238E27FC236}">
                <a16:creationId xmlns:a16="http://schemas.microsoft.com/office/drawing/2014/main" id="{4DBA1C18-C538-C446-A3C9-CDB93CD74490}"/>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DA39BFC6-DFD1-B44B-BAD2-6C3826EB77C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5988F511-B348-424D-B560-883AC9831958}"/>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0AAAFCFC-6AE8-1645-A9A9-CEAD2993C31B}"/>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470344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6_Key Learning Point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78370" y="356812"/>
            <a:ext cx="11510361" cy="769486"/>
          </a:xfrm>
          <a:prstGeom prst="rect">
            <a:avLst/>
          </a:prstGeom>
        </p:spPr>
        <p:txBody>
          <a:bodyPr rtlCol="0" anchor="ctr"/>
          <a:lstStyle>
            <a:lvl1pPr algn="l">
              <a:lnSpc>
                <a:spcPct val="80000"/>
              </a:lnSpc>
              <a:defRPr lang="en-US" sz="4400" b="0" kern="1200" cap="all" baseline="0" dirty="0">
                <a:solidFill>
                  <a:schemeClr val="tx2"/>
                </a:solidFill>
                <a:latin typeface="+mj-lt"/>
                <a:ea typeface="Calibri" charset="0"/>
                <a:cs typeface="Calibri" charset="0"/>
                <a:sym typeface="Gill Sans" pitchFamily="2" charset="0"/>
              </a:defRPr>
            </a:lvl1pPr>
          </a:lstStyle>
          <a:p>
            <a:pPr rtl="0"/>
            <a:r>
              <a:rPr lang="fr"/>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grpSp>
      <p:sp>
        <p:nvSpPr>
          <p:cNvPr id="23" name="Slide Number Placeholder 5">
            <a:extLst>
              <a:ext uri="{FF2B5EF4-FFF2-40B4-BE49-F238E27FC236}">
                <a16:creationId xmlns:a16="http://schemas.microsoft.com/office/drawing/2014/main" id="{D710F3F7-63E5-AF4E-8FD7-474FE4FF03B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grpSp>
        <p:nvGrpSpPr>
          <p:cNvPr id="30" name="Group 29">
            <a:extLst>
              <a:ext uri="{FF2B5EF4-FFF2-40B4-BE49-F238E27FC236}">
                <a16:creationId xmlns:a16="http://schemas.microsoft.com/office/drawing/2014/main" id="{0574DB3D-6ACF-6E4B-958B-ED4C10CD9751}"/>
              </a:ext>
            </a:extLst>
          </p:cNvPr>
          <p:cNvGrpSpPr/>
          <p:nvPr userDrawn="1"/>
        </p:nvGrpSpPr>
        <p:grpSpPr>
          <a:xfrm>
            <a:off x="494229" y="332184"/>
            <a:ext cx="817512" cy="817511"/>
            <a:chOff x="1800226" y="206999"/>
            <a:chExt cx="1030261" cy="1030260"/>
          </a:xfrm>
        </p:grpSpPr>
        <p:sp>
          <p:nvSpPr>
            <p:cNvPr id="31" name="Shape 7274">
              <a:extLst>
                <a:ext uri="{FF2B5EF4-FFF2-40B4-BE49-F238E27FC236}">
                  <a16:creationId xmlns:a16="http://schemas.microsoft.com/office/drawing/2014/main" id="{207F4FD8-D3A2-8541-8268-EB29ADB0E201}"/>
                </a:ext>
              </a:extLst>
            </p:cNvPr>
            <p:cNvSpPr/>
            <p:nvPr userDrawn="1"/>
          </p:nvSpPr>
          <p:spPr>
            <a:xfrm>
              <a:off x="1800226" y="206999"/>
              <a:ext cx="1030261" cy="1030260"/>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a:latin typeface="Calibri Regular"/>
              </a:endParaRPr>
            </a:p>
          </p:txBody>
        </p:sp>
        <p:sp>
          <p:nvSpPr>
            <p:cNvPr id="32" name="Shape 600">
              <a:extLst>
                <a:ext uri="{FF2B5EF4-FFF2-40B4-BE49-F238E27FC236}">
                  <a16:creationId xmlns:a16="http://schemas.microsoft.com/office/drawing/2014/main" id="{12E72E1F-93EF-B04C-80A9-6E8CAB4A86D7}"/>
                </a:ext>
              </a:extLst>
            </p:cNvPr>
            <p:cNvSpPr/>
            <p:nvPr userDrawn="1"/>
          </p:nvSpPr>
          <p:spPr>
            <a:xfrm>
              <a:off x="2030435" y="397323"/>
              <a:ext cx="600122" cy="600106"/>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FFFFFF"/>
            </a:solidFill>
            <a:ln w="12700" cap="flat">
              <a:noFill/>
              <a:miter lim="400000"/>
            </a:ln>
            <a:effectLst/>
          </p:spPr>
          <p:txBody>
            <a:bodyPr wrap="square" lIns="65015" tIns="65015" rIns="65015" bIns="65015" numCol="1" rtlCol="0" anchor="ctr">
              <a:noAutofit/>
            </a:bodyPr>
            <a:lstStyle/>
            <a:p>
              <a:pPr defTabSz="428317" rtl="0">
                <a:defRPr sz="2600">
                  <a:solidFill>
                    <a:srgbClr val="707173"/>
                  </a:solidFill>
                  <a:effectLst>
                    <a:outerShdw blurRad="38100" dist="12700" dir="5400000" rotWithShape="0">
                      <a:srgbClr val="000000">
                        <a:alpha val="50000"/>
                      </a:srgbClr>
                    </a:outerShdw>
                  </a:effectLst>
                  <a:latin typeface="Gill Sans"/>
                  <a:ea typeface="Gill Sans"/>
                  <a:cs typeface="Gill Sans"/>
                  <a:sym typeface="Gill Sans"/>
                </a:defRPr>
              </a:pPr>
              <a:endParaRPr sz="2600">
                <a:latin typeface="Calibri Regular"/>
              </a:endParaRPr>
            </a:p>
          </p:txBody>
        </p:sp>
      </p:grpSp>
      <p:grpSp>
        <p:nvGrpSpPr>
          <p:cNvPr id="19" name="Group 18">
            <a:extLst>
              <a:ext uri="{FF2B5EF4-FFF2-40B4-BE49-F238E27FC236}">
                <a16:creationId xmlns:a16="http://schemas.microsoft.com/office/drawing/2014/main" id="{D8FE0412-A7C8-C84B-8E4D-5457C754E476}"/>
              </a:ext>
            </a:extLst>
          </p:cNvPr>
          <p:cNvGrpSpPr/>
          <p:nvPr userDrawn="1"/>
        </p:nvGrpSpPr>
        <p:grpSpPr>
          <a:xfrm>
            <a:off x="5509581" y="8936492"/>
            <a:ext cx="2041918" cy="473126"/>
            <a:chOff x="5582387" y="8894626"/>
            <a:chExt cx="2041918" cy="473126"/>
          </a:xfrm>
        </p:grpSpPr>
        <p:pic>
          <p:nvPicPr>
            <p:cNvPr id="20" name="Picture 19">
              <a:extLst>
                <a:ext uri="{FF2B5EF4-FFF2-40B4-BE49-F238E27FC236}">
                  <a16:creationId xmlns:a16="http://schemas.microsoft.com/office/drawing/2014/main" id="{4D716130-31FA-354E-92BB-BD4C5007B21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1" name="Straight Connector 20">
              <a:extLst>
                <a:ext uri="{FF2B5EF4-FFF2-40B4-BE49-F238E27FC236}">
                  <a16:creationId xmlns:a16="http://schemas.microsoft.com/office/drawing/2014/main" id="{851AE265-F658-D04A-92BB-E6FF4FAA0E3E}"/>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040A4F6-4E5D-824D-A0AD-2A17CE351788}"/>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694025848"/>
      </p:ext>
    </p:extLst>
  </p:cSld>
  <p:clrMapOvr>
    <a:masterClrMapping/>
  </p:clrMapOvr>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question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28236" y="353304"/>
            <a:ext cx="11117398" cy="610044"/>
          </a:xfrm>
          <a:prstGeom prst="rect">
            <a:avLst/>
          </a:prstGeom>
        </p:spPr>
        <p:txBody>
          <a:bodyPr rtlCol="0" anchor="ctr">
            <a:normAutofit/>
          </a:bodyPr>
          <a:lstStyle>
            <a:lvl1pPr algn="l">
              <a:lnSpc>
                <a:spcPct val="80000"/>
              </a:lnSpc>
              <a:defRPr sz="3400">
                <a:solidFill>
                  <a:schemeClr val="tx1">
                    <a:lumMod val="85000"/>
                    <a:lumOff val="15000"/>
                  </a:schemeClr>
                </a:solidFill>
                <a:latin typeface="Calibri"/>
                <a:cs typeface="Calibri"/>
              </a:defRPr>
            </a:lvl1pPr>
          </a:lstStyle>
          <a:p>
            <a:pPr rtl="0"/>
            <a:r>
              <a:rPr lang="fr"/>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grpSp>
      <p:sp>
        <p:nvSpPr>
          <p:cNvPr id="22" name="Slide Number Placeholder 5">
            <a:extLst>
              <a:ext uri="{FF2B5EF4-FFF2-40B4-BE49-F238E27FC236}">
                <a16:creationId xmlns:a16="http://schemas.microsoft.com/office/drawing/2014/main" id="{99453769-1036-9E41-AB5E-5B50175EF4E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sp>
        <p:nvSpPr>
          <p:cNvPr id="3" name="Picture Placeholder 2">
            <a:extLst>
              <a:ext uri="{FF2B5EF4-FFF2-40B4-BE49-F238E27FC236}">
                <a16:creationId xmlns:a16="http://schemas.microsoft.com/office/drawing/2014/main" id="{857EFCD6-AAE9-8743-9240-AFD68A3E2823}"/>
              </a:ext>
            </a:extLst>
          </p:cNvPr>
          <p:cNvSpPr>
            <a:spLocks noGrp="1"/>
          </p:cNvSpPr>
          <p:nvPr>
            <p:ph type="pic" sz="quarter" idx="10"/>
          </p:nvPr>
        </p:nvSpPr>
        <p:spPr>
          <a:xfrm>
            <a:off x="0" y="1407178"/>
            <a:ext cx="5732463" cy="7283770"/>
          </a:xfrm>
        </p:spPr>
        <p:txBody>
          <a:bodyPr rtlCol="0"/>
          <a:lstStyle/>
          <a:p>
            <a:pPr rtl="0"/>
            <a:endParaRPr lang="en-US"/>
          </a:p>
        </p:txBody>
      </p:sp>
      <p:sp>
        <p:nvSpPr>
          <p:cNvPr id="7" name="Text Placeholder 6">
            <a:extLst>
              <a:ext uri="{FF2B5EF4-FFF2-40B4-BE49-F238E27FC236}">
                <a16:creationId xmlns:a16="http://schemas.microsoft.com/office/drawing/2014/main" id="{5C37B6F5-8DA0-4D40-A02A-FEE3E8EB9647}"/>
              </a:ext>
            </a:extLst>
          </p:cNvPr>
          <p:cNvSpPr>
            <a:spLocks noGrp="1"/>
          </p:cNvSpPr>
          <p:nvPr>
            <p:ph type="body" sz="quarter" idx="12"/>
          </p:nvPr>
        </p:nvSpPr>
        <p:spPr>
          <a:xfrm>
            <a:off x="5943600" y="1682020"/>
            <a:ext cx="6772276" cy="7008927"/>
          </a:xfrm>
        </p:spPr>
        <p:txBody>
          <a:bodyPr rtlCol="0">
            <a:normAutofit/>
          </a:bodyPr>
          <a:lstStyle>
            <a:lvl1pPr>
              <a:defRPr sz="2800"/>
            </a:lvl1pPr>
            <a:lvl2pPr marL="20638" indent="-20638">
              <a:lnSpc>
                <a:spcPct val="100000"/>
              </a:lnSpc>
              <a:tabLst/>
              <a:defRPr sz="2600">
                <a:solidFill>
                  <a:schemeClr val="tx2"/>
                </a:solidFill>
              </a:defRPr>
            </a:lvl2pPr>
            <a:lvl3pPr marL="342900" indent="-215900">
              <a:lnSpc>
                <a:spcPct val="100000"/>
              </a:lnSpc>
              <a:buClr>
                <a:schemeClr val="accent2"/>
              </a:buClr>
              <a:buFont typeface="Arial" panose="020B0604020202020204" pitchFamily="34" charset="0"/>
              <a:buChar char="•"/>
              <a:tabLst/>
              <a:defRPr sz="2400">
                <a:solidFill>
                  <a:schemeClr val="tx2"/>
                </a:solidFill>
              </a:defRPr>
            </a:lvl3pPr>
            <a:lvl4pPr>
              <a:lnSpc>
                <a:spcPct val="100000"/>
              </a:lnSpc>
              <a:defRPr sz="2000">
                <a:solidFill>
                  <a:schemeClr val="tx2"/>
                </a:solidFill>
              </a:defRPr>
            </a:lvl4pPr>
            <a:lvl5pPr>
              <a:lnSpc>
                <a:spcPct val="100000"/>
              </a:lnSpc>
              <a:defRPr sz="2000">
                <a:solidFill>
                  <a:schemeClr val="tx2"/>
                </a:solidFill>
              </a:defRPr>
            </a:lvl5pPr>
          </a:lstStyle>
          <a:p>
            <a:pPr lvl="0" rtl="0"/>
            <a:r>
              <a:rPr lang="fr"/>
              <a:t>Edit Master text styles</a:t>
            </a:r>
          </a:p>
          <a:p>
            <a:pPr lvl="1" rtl="0"/>
            <a:r>
              <a:rPr lang="fr"/>
              <a:t>Second </a:t>
            </a:r>
            <a:br>
              <a:rPr lang="en-US"/>
            </a:br>
            <a:r>
              <a:rPr lang="fr"/>
              <a:t>level</a:t>
            </a:r>
          </a:p>
          <a:p>
            <a:pPr lvl="2" rtl="0"/>
            <a:r>
              <a:rPr lang="fr"/>
              <a:t>Third </a:t>
            </a:r>
            <a:br>
              <a:rPr lang="en-US"/>
            </a:br>
            <a:r>
              <a:rPr lang="fr"/>
              <a:t>level</a:t>
            </a:r>
          </a:p>
          <a:p>
            <a:pPr lvl="3" rtl="0"/>
            <a:r>
              <a:rPr lang="fr"/>
              <a:t>Fourth level</a:t>
            </a:r>
          </a:p>
          <a:p>
            <a:pPr lvl="4" rtl="0"/>
            <a:r>
              <a:rPr lang="fr"/>
              <a:t>Fifth level</a:t>
            </a:r>
          </a:p>
        </p:txBody>
      </p:sp>
      <p:grpSp>
        <p:nvGrpSpPr>
          <p:cNvPr id="55" name="Group 54">
            <a:extLst>
              <a:ext uri="{FF2B5EF4-FFF2-40B4-BE49-F238E27FC236}">
                <a16:creationId xmlns:a16="http://schemas.microsoft.com/office/drawing/2014/main" id="{7062D856-3F18-9E43-A8EF-B901471D9B1A}"/>
              </a:ext>
            </a:extLst>
          </p:cNvPr>
          <p:cNvGrpSpPr/>
          <p:nvPr userDrawn="1"/>
        </p:nvGrpSpPr>
        <p:grpSpPr>
          <a:xfrm>
            <a:off x="481059" y="281864"/>
            <a:ext cx="792043" cy="792042"/>
            <a:chOff x="4482547" y="-161527"/>
            <a:chExt cx="656376" cy="656375"/>
          </a:xfrm>
        </p:grpSpPr>
        <p:sp>
          <p:nvSpPr>
            <p:cNvPr id="56" name="Shape 7274">
              <a:extLst>
                <a:ext uri="{FF2B5EF4-FFF2-40B4-BE49-F238E27FC236}">
                  <a16:creationId xmlns:a16="http://schemas.microsoft.com/office/drawing/2014/main" id="{F1FB9870-6C71-D442-8BD9-475CFA7D649F}"/>
                </a:ext>
              </a:extLst>
            </p:cNvPr>
            <p:cNvSpPr/>
            <p:nvPr/>
          </p:nvSpPr>
          <p:spPr>
            <a:xfrm>
              <a:off x="4482547" y="-161527"/>
              <a:ext cx="656376" cy="656375"/>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a:latin typeface="Calibri Regular"/>
              </a:endParaRPr>
            </a:p>
          </p:txBody>
        </p:sp>
        <p:grpSp>
          <p:nvGrpSpPr>
            <p:cNvPr id="57" name="Group 56">
              <a:extLst>
                <a:ext uri="{FF2B5EF4-FFF2-40B4-BE49-F238E27FC236}">
                  <a16:creationId xmlns:a16="http://schemas.microsoft.com/office/drawing/2014/main" id="{274F8E1C-7466-E64C-909E-A5EDB154D5F0}"/>
                </a:ext>
              </a:extLst>
            </p:cNvPr>
            <p:cNvGrpSpPr/>
            <p:nvPr/>
          </p:nvGrpSpPr>
          <p:grpSpPr>
            <a:xfrm flipH="1">
              <a:off x="4629664" y="-59711"/>
              <a:ext cx="367521" cy="403735"/>
              <a:chOff x="9064625" y="4037013"/>
              <a:chExt cx="434976" cy="477838"/>
            </a:xfrm>
            <a:solidFill>
              <a:schemeClr val="bg1"/>
            </a:solidFill>
          </p:grpSpPr>
          <p:sp>
            <p:nvSpPr>
              <p:cNvPr id="58" name="Freeform 242">
                <a:extLst>
                  <a:ext uri="{FF2B5EF4-FFF2-40B4-BE49-F238E27FC236}">
                    <a16:creationId xmlns:a16="http://schemas.microsoft.com/office/drawing/2014/main" id="{DE05311E-1C86-4A42-A19C-437ABA7D6C9B}"/>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59" name="Freeform 243">
                <a:extLst>
                  <a:ext uri="{FF2B5EF4-FFF2-40B4-BE49-F238E27FC236}">
                    <a16:creationId xmlns:a16="http://schemas.microsoft.com/office/drawing/2014/main" id="{872BAE54-A3D4-A44E-8BC5-76434AF925B2}"/>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0" name="Freeform 244">
                <a:extLst>
                  <a:ext uri="{FF2B5EF4-FFF2-40B4-BE49-F238E27FC236}">
                    <a16:creationId xmlns:a16="http://schemas.microsoft.com/office/drawing/2014/main" id="{09839CF2-9640-4D4B-8EA2-38CD604A7B7F}"/>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1" name="Freeform 245">
                <a:extLst>
                  <a:ext uri="{FF2B5EF4-FFF2-40B4-BE49-F238E27FC236}">
                    <a16:creationId xmlns:a16="http://schemas.microsoft.com/office/drawing/2014/main" id="{6EC9BE43-A340-C142-8B5B-4DC84ED6C6EB}"/>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2" name="Freeform 246">
                <a:extLst>
                  <a:ext uri="{FF2B5EF4-FFF2-40B4-BE49-F238E27FC236}">
                    <a16:creationId xmlns:a16="http://schemas.microsoft.com/office/drawing/2014/main" id="{A61C61CC-2EF1-B74A-8FBD-34B648CB7DB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3" name="Freeform 247">
                <a:extLst>
                  <a:ext uri="{FF2B5EF4-FFF2-40B4-BE49-F238E27FC236}">
                    <a16:creationId xmlns:a16="http://schemas.microsoft.com/office/drawing/2014/main" id="{F4E0697C-BC12-EE4A-A9AC-3E48D21A7C4B}"/>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4" name="Freeform 248">
                <a:extLst>
                  <a:ext uri="{FF2B5EF4-FFF2-40B4-BE49-F238E27FC236}">
                    <a16:creationId xmlns:a16="http://schemas.microsoft.com/office/drawing/2014/main" id="{73350AAD-3BD8-554D-9156-29B0011F338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5" name="Freeform 249">
                <a:extLst>
                  <a:ext uri="{FF2B5EF4-FFF2-40B4-BE49-F238E27FC236}">
                    <a16:creationId xmlns:a16="http://schemas.microsoft.com/office/drawing/2014/main" id="{9F88BEB1-0A95-2A42-8768-9982A73819EB}"/>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6" name="Freeform 250">
                <a:extLst>
                  <a:ext uri="{FF2B5EF4-FFF2-40B4-BE49-F238E27FC236}">
                    <a16:creationId xmlns:a16="http://schemas.microsoft.com/office/drawing/2014/main" id="{CE04AE5D-37A0-8045-A8FF-9BF43A71BB2B}"/>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7" name="Freeform 251">
                <a:extLst>
                  <a:ext uri="{FF2B5EF4-FFF2-40B4-BE49-F238E27FC236}">
                    <a16:creationId xmlns:a16="http://schemas.microsoft.com/office/drawing/2014/main" id="{B4C9769D-758D-3B41-9175-121E280858AF}"/>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8" name="Freeform 252">
                <a:extLst>
                  <a:ext uri="{FF2B5EF4-FFF2-40B4-BE49-F238E27FC236}">
                    <a16:creationId xmlns:a16="http://schemas.microsoft.com/office/drawing/2014/main" id="{9EB1B0E1-E773-CF40-B505-5427FD857CE6}"/>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9" name="Freeform 253">
                <a:extLst>
                  <a:ext uri="{FF2B5EF4-FFF2-40B4-BE49-F238E27FC236}">
                    <a16:creationId xmlns:a16="http://schemas.microsoft.com/office/drawing/2014/main" id="{7EB161F1-3450-BF44-84A7-2A914A2DDE17}"/>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grpSp>
      </p:grpSp>
      <p:grpSp>
        <p:nvGrpSpPr>
          <p:cNvPr id="33" name="Group 32">
            <a:extLst>
              <a:ext uri="{FF2B5EF4-FFF2-40B4-BE49-F238E27FC236}">
                <a16:creationId xmlns:a16="http://schemas.microsoft.com/office/drawing/2014/main" id="{A45270C9-E5F5-0B45-877F-FB39C14ED0AD}"/>
              </a:ext>
            </a:extLst>
          </p:cNvPr>
          <p:cNvGrpSpPr/>
          <p:nvPr userDrawn="1"/>
        </p:nvGrpSpPr>
        <p:grpSpPr>
          <a:xfrm>
            <a:off x="5509581" y="8936492"/>
            <a:ext cx="2041918" cy="473126"/>
            <a:chOff x="5582387" y="8894626"/>
            <a:chExt cx="2041918" cy="473126"/>
          </a:xfrm>
        </p:grpSpPr>
        <p:pic>
          <p:nvPicPr>
            <p:cNvPr id="34" name="Picture 33">
              <a:extLst>
                <a:ext uri="{FF2B5EF4-FFF2-40B4-BE49-F238E27FC236}">
                  <a16:creationId xmlns:a16="http://schemas.microsoft.com/office/drawing/2014/main" id="{0FAFBFCA-673A-094A-8511-0748E2B3001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5" name="Straight Connector 34">
              <a:extLst>
                <a:ext uri="{FF2B5EF4-FFF2-40B4-BE49-F238E27FC236}">
                  <a16:creationId xmlns:a16="http://schemas.microsoft.com/office/drawing/2014/main" id="{31122195-4323-BC4C-8490-282BE26F2CF9}"/>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47783295-A9DB-EA49-A6AF-7004D9E58EF4}"/>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41212531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with question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28236" y="353304"/>
            <a:ext cx="11117398" cy="610044"/>
          </a:xfrm>
          <a:prstGeom prst="rect">
            <a:avLst/>
          </a:prstGeom>
        </p:spPr>
        <p:txBody>
          <a:bodyPr rtlCol="0" anchor="ctr">
            <a:normAutofit/>
          </a:bodyPr>
          <a:lstStyle>
            <a:lvl1pPr algn="l">
              <a:lnSpc>
                <a:spcPct val="80000"/>
              </a:lnSpc>
              <a:defRPr sz="3400">
                <a:solidFill>
                  <a:schemeClr val="tx1">
                    <a:lumMod val="85000"/>
                    <a:lumOff val="15000"/>
                  </a:schemeClr>
                </a:solidFill>
                <a:latin typeface="Calibri"/>
                <a:cs typeface="Calibri"/>
              </a:defRPr>
            </a:lvl1pPr>
          </a:lstStyle>
          <a:p>
            <a:pPr rtl="0"/>
            <a:r>
              <a:rPr lang="fr"/>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grpSp>
      <p:sp>
        <p:nvSpPr>
          <p:cNvPr id="22" name="Slide Number Placeholder 5">
            <a:extLst>
              <a:ext uri="{FF2B5EF4-FFF2-40B4-BE49-F238E27FC236}">
                <a16:creationId xmlns:a16="http://schemas.microsoft.com/office/drawing/2014/main" id="{99453769-1036-9E41-AB5E-5B50175EF4E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sp>
        <p:nvSpPr>
          <p:cNvPr id="7" name="Text Placeholder 6">
            <a:extLst>
              <a:ext uri="{FF2B5EF4-FFF2-40B4-BE49-F238E27FC236}">
                <a16:creationId xmlns:a16="http://schemas.microsoft.com/office/drawing/2014/main" id="{5C37B6F5-8DA0-4D40-A02A-FEE3E8EB9647}"/>
              </a:ext>
            </a:extLst>
          </p:cNvPr>
          <p:cNvSpPr>
            <a:spLocks noGrp="1"/>
          </p:cNvSpPr>
          <p:nvPr>
            <p:ph type="body" sz="quarter" idx="12"/>
          </p:nvPr>
        </p:nvSpPr>
        <p:spPr>
          <a:xfrm>
            <a:off x="6476198" y="1682020"/>
            <a:ext cx="6315878" cy="7008927"/>
          </a:xfrm>
        </p:spPr>
        <p:txBody>
          <a:bodyPr rtlCol="0">
            <a:normAutofit/>
          </a:bodyPr>
          <a:lstStyle>
            <a:lvl1pPr>
              <a:defRPr sz="3600">
                <a:solidFill>
                  <a:schemeClr val="accent2"/>
                </a:solidFill>
              </a:defRPr>
            </a:lvl1pPr>
            <a:lvl2pPr marL="514350" indent="-514350">
              <a:lnSpc>
                <a:spcPct val="100000"/>
              </a:lnSpc>
              <a:buFont typeface="+mj-lt"/>
              <a:buAutoNum type="arabicPeriod"/>
              <a:tabLst/>
              <a:defRPr sz="2600">
                <a:solidFill>
                  <a:schemeClr val="tx2"/>
                </a:solidFill>
              </a:defRPr>
            </a:lvl2pPr>
            <a:lvl3pPr marL="342900" indent="-215900">
              <a:lnSpc>
                <a:spcPct val="100000"/>
              </a:lnSpc>
              <a:buClr>
                <a:schemeClr val="accent2"/>
              </a:buClr>
              <a:buFont typeface="Arial" panose="020B0604020202020204" pitchFamily="34" charset="0"/>
              <a:buChar char="•"/>
              <a:tabLst/>
              <a:defRPr sz="2400">
                <a:solidFill>
                  <a:schemeClr val="tx2"/>
                </a:solidFill>
              </a:defRPr>
            </a:lvl3pPr>
            <a:lvl4pPr>
              <a:lnSpc>
                <a:spcPct val="100000"/>
              </a:lnSpc>
              <a:defRPr sz="2000">
                <a:solidFill>
                  <a:schemeClr val="tx2"/>
                </a:solidFill>
              </a:defRPr>
            </a:lvl4pPr>
            <a:lvl5pPr>
              <a:lnSpc>
                <a:spcPct val="100000"/>
              </a:lnSpc>
              <a:defRPr sz="2000">
                <a:solidFill>
                  <a:schemeClr val="tx2"/>
                </a:solidFill>
              </a:defRPr>
            </a:lvl5pPr>
          </a:lstStyle>
          <a:p>
            <a:pPr lvl="0" rtl="0"/>
            <a:r>
              <a:rPr lang="fr"/>
              <a:t>Edit Master text styles</a:t>
            </a:r>
          </a:p>
          <a:p>
            <a:pPr lvl="1" rtl="0"/>
            <a:r>
              <a:rPr lang="fr"/>
              <a:t>Second </a:t>
            </a:r>
            <a:br>
              <a:rPr lang="en-US"/>
            </a:br>
            <a:r>
              <a:rPr lang="fr"/>
              <a:t>level</a:t>
            </a:r>
          </a:p>
          <a:p>
            <a:pPr lvl="2" rtl="0"/>
            <a:r>
              <a:rPr lang="fr"/>
              <a:t>Third </a:t>
            </a:r>
            <a:br>
              <a:rPr lang="en-US"/>
            </a:br>
            <a:r>
              <a:rPr lang="fr"/>
              <a:t>level</a:t>
            </a:r>
          </a:p>
          <a:p>
            <a:pPr lvl="3" rtl="0"/>
            <a:r>
              <a:rPr lang="fr"/>
              <a:t>Fourth level</a:t>
            </a:r>
          </a:p>
          <a:p>
            <a:pPr lvl="4" rtl="0"/>
            <a:r>
              <a:rPr lang="fr"/>
              <a:t>Fifth level</a:t>
            </a:r>
          </a:p>
        </p:txBody>
      </p:sp>
      <p:grpSp>
        <p:nvGrpSpPr>
          <p:cNvPr id="55" name="Group 54">
            <a:extLst>
              <a:ext uri="{FF2B5EF4-FFF2-40B4-BE49-F238E27FC236}">
                <a16:creationId xmlns:a16="http://schemas.microsoft.com/office/drawing/2014/main" id="{7062D856-3F18-9E43-A8EF-B901471D9B1A}"/>
              </a:ext>
            </a:extLst>
          </p:cNvPr>
          <p:cNvGrpSpPr/>
          <p:nvPr userDrawn="1"/>
        </p:nvGrpSpPr>
        <p:grpSpPr>
          <a:xfrm>
            <a:off x="481059" y="281864"/>
            <a:ext cx="792043" cy="792042"/>
            <a:chOff x="4482547" y="-161527"/>
            <a:chExt cx="656376" cy="656375"/>
          </a:xfrm>
        </p:grpSpPr>
        <p:sp>
          <p:nvSpPr>
            <p:cNvPr id="56" name="Shape 7274">
              <a:extLst>
                <a:ext uri="{FF2B5EF4-FFF2-40B4-BE49-F238E27FC236}">
                  <a16:creationId xmlns:a16="http://schemas.microsoft.com/office/drawing/2014/main" id="{F1FB9870-6C71-D442-8BD9-475CFA7D649F}"/>
                </a:ext>
              </a:extLst>
            </p:cNvPr>
            <p:cNvSpPr/>
            <p:nvPr/>
          </p:nvSpPr>
          <p:spPr>
            <a:xfrm>
              <a:off x="4482547" y="-161527"/>
              <a:ext cx="656376" cy="656375"/>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a:latin typeface="Calibri Regular"/>
              </a:endParaRPr>
            </a:p>
          </p:txBody>
        </p:sp>
        <p:grpSp>
          <p:nvGrpSpPr>
            <p:cNvPr id="57" name="Group 56">
              <a:extLst>
                <a:ext uri="{FF2B5EF4-FFF2-40B4-BE49-F238E27FC236}">
                  <a16:creationId xmlns:a16="http://schemas.microsoft.com/office/drawing/2014/main" id="{274F8E1C-7466-E64C-909E-A5EDB154D5F0}"/>
                </a:ext>
              </a:extLst>
            </p:cNvPr>
            <p:cNvGrpSpPr/>
            <p:nvPr/>
          </p:nvGrpSpPr>
          <p:grpSpPr>
            <a:xfrm flipH="1">
              <a:off x="4629664" y="-59711"/>
              <a:ext cx="367521" cy="403735"/>
              <a:chOff x="9064625" y="4037013"/>
              <a:chExt cx="434976" cy="477838"/>
            </a:xfrm>
            <a:solidFill>
              <a:schemeClr val="bg1"/>
            </a:solidFill>
          </p:grpSpPr>
          <p:sp>
            <p:nvSpPr>
              <p:cNvPr id="58" name="Freeform 242">
                <a:extLst>
                  <a:ext uri="{FF2B5EF4-FFF2-40B4-BE49-F238E27FC236}">
                    <a16:creationId xmlns:a16="http://schemas.microsoft.com/office/drawing/2014/main" id="{DE05311E-1C86-4A42-A19C-437ABA7D6C9B}"/>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59" name="Freeform 243">
                <a:extLst>
                  <a:ext uri="{FF2B5EF4-FFF2-40B4-BE49-F238E27FC236}">
                    <a16:creationId xmlns:a16="http://schemas.microsoft.com/office/drawing/2014/main" id="{872BAE54-A3D4-A44E-8BC5-76434AF925B2}"/>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0" name="Freeform 244">
                <a:extLst>
                  <a:ext uri="{FF2B5EF4-FFF2-40B4-BE49-F238E27FC236}">
                    <a16:creationId xmlns:a16="http://schemas.microsoft.com/office/drawing/2014/main" id="{09839CF2-9640-4D4B-8EA2-38CD604A7B7F}"/>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1" name="Freeform 245">
                <a:extLst>
                  <a:ext uri="{FF2B5EF4-FFF2-40B4-BE49-F238E27FC236}">
                    <a16:creationId xmlns:a16="http://schemas.microsoft.com/office/drawing/2014/main" id="{6EC9BE43-A340-C142-8B5B-4DC84ED6C6EB}"/>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2" name="Freeform 246">
                <a:extLst>
                  <a:ext uri="{FF2B5EF4-FFF2-40B4-BE49-F238E27FC236}">
                    <a16:creationId xmlns:a16="http://schemas.microsoft.com/office/drawing/2014/main" id="{A61C61CC-2EF1-B74A-8FBD-34B648CB7DB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3" name="Freeform 247">
                <a:extLst>
                  <a:ext uri="{FF2B5EF4-FFF2-40B4-BE49-F238E27FC236}">
                    <a16:creationId xmlns:a16="http://schemas.microsoft.com/office/drawing/2014/main" id="{F4E0697C-BC12-EE4A-A9AC-3E48D21A7C4B}"/>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4" name="Freeform 248">
                <a:extLst>
                  <a:ext uri="{FF2B5EF4-FFF2-40B4-BE49-F238E27FC236}">
                    <a16:creationId xmlns:a16="http://schemas.microsoft.com/office/drawing/2014/main" id="{73350AAD-3BD8-554D-9156-29B0011F338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5" name="Freeform 249">
                <a:extLst>
                  <a:ext uri="{FF2B5EF4-FFF2-40B4-BE49-F238E27FC236}">
                    <a16:creationId xmlns:a16="http://schemas.microsoft.com/office/drawing/2014/main" id="{9F88BEB1-0A95-2A42-8768-9982A73819EB}"/>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6" name="Freeform 250">
                <a:extLst>
                  <a:ext uri="{FF2B5EF4-FFF2-40B4-BE49-F238E27FC236}">
                    <a16:creationId xmlns:a16="http://schemas.microsoft.com/office/drawing/2014/main" id="{CE04AE5D-37A0-8045-A8FF-9BF43A71BB2B}"/>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7" name="Freeform 251">
                <a:extLst>
                  <a:ext uri="{FF2B5EF4-FFF2-40B4-BE49-F238E27FC236}">
                    <a16:creationId xmlns:a16="http://schemas.microsoft.com/office/drawing/2014/main" id="{B4C9769D-758D-3B41-9175-121E280858AF}"/>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8" name="Freeform 252">
                <a:extLst>
                  <a:ext uri="{FF2B5EF4-FFF2-40B4-BE49-F238E27FC236}">
                    <a16:creationId xmlns:a16="http://schemas.microsoft.com/office/drawing/2014/main" id="{9EB1B0E1-E773-CF40-B505-5427FD857CE6}"/>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69" name="Freeform 253">
                <a:extLst>
                  <a:ext uri="{FF2B5EF4-FFF2-40B4-BE49-F238E27FC236}">
                    <a16:creationId xmlns:a16="http://schemas.microsoft.com/office/drawing/2014/main" id="{7EB161F1-3450-BF44-84A7-2A914A2DDE17}"/>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grpSp>
      </p:grpSp>
      <p:sp>
        <p:nvSpPr>
          <p:cNvPr id="2" name="Rectangle 1">
            <a:extLst>
              <a:ext uri="{FF2B5EF4-FFF2-40B4-BE49-F238E27FC236}">
                <a16:creationId xmlns:a16="http://schemas.microsoft.com/office/drawing/2014/main" id="{AFBFBF8E-3729-8440-AB33-3774EBD363D6}"/>
              </a:ext>
            </a:extLst>
          </p:cNvPr>
          <p:cNvSpPr/>
          <p:nvPr userDrawn="1"/>
        </p:nvSpPr>
        <p:spPr bwMode="auto">
          <a:xfrm>
            <a:off x="0" y="1407177"/>
            <a:ext cx="6318326" cy="7283770"/>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sp>
        <p:nvSpPr>
          <p:cNvPr id="5" name="Text Placeholder 4">
            <a:extLst>
              <a:ext uri="{FF2B5EF4-FFF2-40B4-BE49-F238E27FC236}">
                <a16:creationId xmlns:a16="http://schemas.microsoft.com/office/drawing/2014/main" id="{E3F84BA1-F631-0B4B-87C7-1D761E84ED68}"/>
              </a:ext>
            </a:extLst>
          </p:cNvPr>
          <p:cNvSpPr>
            <a:spLocks noGrp="1"/>
          </p:cNvSpPr>
          <p:nvPr>
            <p:ph type="body" sz="quarter" idx="13"/>
          </p:nvPr>
        </p:nvSpPr>
        <p:spPr>
          <a:xfrm>
            <a:off x="200025" y="2082801"/>
            <a:ext cx="5845175" cy="6361112"/>
          </a:xfrm>
        </p:spPr>
        <p:txBody>
          <a:bodyPr rtlCol="0">
            <a:normAutofit/>
          </a:bodyPr>
          <a:lstStyle>
            <a:lvl1pPr marL="12700" indent="-12700">
              <a:tabLst/>
              <a:defRPr sz="1800">
                <a:solidFill>
                  <a:schemeClr val="bg1"/>
                </a:solidFill>
              </a:defRPr>
            </a:lvl1pPr>
            <a:lvl2pPr marL="12700" indent="-12700">
              <a:tabLst/>
              <a:defRPr sz="1800">
                <a:solidFill>
                  <a:schemeClr val="bg1"/>
                </a:solidFill>
              </a:defRPr>
            </a:lvl2pPr>
            <a:lvl3pPr marL="12700" indent="-12700">
              <a:tabLst/>
              <a:defRPr sz="1800">
                <a:solidFill>
                  <a:schemeClr val="bg1"/>
                </a:solidFill>
              </a:defRPr>
            </a:lvl3pPr>
            <a:lvl4pPr marL="12700" indent="-12700">
              <a:tabLst/>
              <a:defRPr sz="1800">
                <a:solidFill>
                  <a:schemeClr val="bg1"/>
                </a:solidFill>
              </a:defRPr>
            </a:lvl4pPr>
            <a:lvl5pPr marL="12700" indent="-12700">
              <a:tabLst/>
              <a:defRPr sz="1800">
                <a:solidFill>
                  <a:schemeClr val="bg1"/>
                </a:solidFill>
              </a:defRPr>
            </a:lvl5p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p:txBody>
      </p:sp>
      <p:grpSp>
        <p:nvGrpSpPr>
          <p:cNvPr id="34" name="Group 33">
            <a:extLst>
              <a:ext uri="{FF2B5EF4-FFF2-40B4-BE49-F238E27FC236}">
                <a16:creationId xmlns:a16="http://schemas.microsoft.com/office/drawing/2014/main" id="{E553EC54-621F-AF47-8605-11C71E46D6CF}"/>
              </a:ext>
            </a:extLst>
          </p:cNvPr>
          <p:cNvGrpSpPr/>
          <p:nvPr userDrawn="1"/>
        </p:nvGrpSpPr>
        <p:grpSpPr>
          <a:xfrm>
            <a:off x="5509581" y="8936492"/>
            <a:ext cx="2041918" cy="473126"/>
            <a:chOff x="5582387" y="8894626"/>
            <a:chExt cx="2041918" cy="473126"/>
          </a:xfrm>
        </p:grpSpPr>
        <p:pic>
          <p:nvPicPr>
            <p:cNvPr id="35" name="Picture 34">
              <a:extLst>
                <a:ext uri="{FF2B5EF4-FFF2-40B4-BE49-F238E27FC236}">
                  <a16:creationId xmlns:a16="http://schemas.microsoft.com/office/drawing/2014/main" id="{61034C65-1192-9541-8FDE-414773D650D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6" name="Straight Connector 35">
              <a:extLst>
                <a:ext uri="{FF2B5EF4-FFF2-40B4-BE49-F238E27FC236}">
                  <a16:creationId xmlns:a16="http://schemas.microsoft.com/office/drawing/2014/main" id="{5A563154-6D9E-7F44-93AE-91A20B36EC42}"/>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09861935-3080-ED4B-A828-1086B4D92A2C}"/>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81179848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Introduction Title Slide">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D0704A5-F69C-F948-81B4-227A7A33D1C5}"/>
              </a:ext>
            </a:extLst>
          </p:cNvPr>
          <p:cNvGrpSpPr/>
          <p:nvPr userDrawn="1"/>
        </p:nvGrpSpPr>
        <p:grpSpPr>
          <a:xfrm>
            <a:off x="1" y="9409620"/>
            <a:ext cx="13003213" cy="432065"/>
            <a:chOff x="1" y="9426435"/>
            <a:chExt cx="13004800" cy="472939"/>
          </a:xfrm>
        </p:grpSpPr>
        <p:sp>
          <p:nvSpPr>
            <p:cNvPr id="34" name="Shape 606">
              <a:extLst>
                <a:ext uri="{FF2B5EF4-FFF2-40B4-BE49-F238E27FC236}">
                  <a16:creationId xmlns:a16="http://schemas.microsoft.com/office/drawing/2014/main" id="{1C2C2FDA-2902-FF45-9A58-14D554891DD3}"/>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5" name="Shape 607">
              <a:extLst>
                <a:ext uri="{FF2B5EF4-FFF2-40B4-BE49-F238E27FC236}">
                  <a16:creationId xmlns:a16="http://schemas.microsoft.com/office/drawing/2014/main" id="{C46B656F-B904-A944-A27E-7128DBC27F4F}"/>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6" name="Shape 608">
              <a:extLst>
                <a:ext uri="{FF2B5EF4-FFF2-40B4-BE49-F238E27FC236}">
                  <a16:creationId xmlns:a16="http://schemas.microsoft.com/office/drawing/2014/main" id="{4A5CD117-F508-6248-8D24-43C88DB4E0D3}"/>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7" name="Shape 609">
              <a:extLst>
                <a:ext uri="{FF2B5EF4-FFF2-40B4-BE49-F238E27FC236}">
                  <a16:creationId xmlns:a16="http://schemas.microsoft.com/office/drawing/2014/main" id="{C5DA8931-0111-B94E-8BAC-3AEFD0FFD6C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8" name="Shape 610">
              <a:extLst>
                <a:ext uri="{FF2B5EF4-FFF2-40B4-BE49-F238E27FC236}">
                  <a16:creationId xmlns:a16="http://schemas.microsoft.com/office/drawing/2014/main" id="{6558DF70-DCF2-9940-B1B2-D1B6845E8A85}"/>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39" name="Shape 610">
              <a:extLst>
                <a:ext uri="{FF2B5EF4-FFF2-40B4-BE49-F238E27FC236}">
                  <a16:creationId xmlns:a16="http://schemas.microsoft.com/office/drawing/2014/main" id="{039C1D2E-B1EA-5248-8F85-6069762396A4}"/>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40" name="Shape 610">
              <a:extLst>
                <a:ext uri="{FF2B5EF4-FFF2-40B4-BE49-F238E27FC236}">
                  <a16:creationId xmlns:a16="http://schemas.microsoft.com/office/drawing/2014/main" id="{0A5CB5ED-08BF-F84A-9AC2-C08FD7FCCEF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grpSp>
      <p:sp>
        <p:nvSpPr>
          <p:cNvPr id="17" name="Picture Placeholder 16"/>
          <p:cNvSpPr>
            <a:spLocks noGrp="1"/>
          </p:cNvSpPr>
          <p:nvPr>
            <p:ph type="pic" sz="quarter" idx="10"/>
          </p:nvPr>
        </p:nvSpPr>
        <p:spPr>
          <a:xfrm>
            <a:off x="3168117" y="3467342"/>
            <a:ext cx="6718957" cy="4020414"/>
          </a:xfrm>
          <a:prstGeom prst="rect">
            <a:avLst/>
          </a:prstGeom>
        </p:spPr>
        <p:txBody>
          <a:bodyPr rtlCol="0"/>
          <a:lstStyle/>
          <a:p>
            <a:pPr rtl="0"/>
            <a:r>
              <a:rPr lang="fr"/>
              <a:t>Click icon to add picture</a:t>
            </a:r>
          </a:p>
        </p:txBody>
      </p:sp>
      <p:sp>
        <p:nvSpPr>
          <p:cNvPr id="3" name="Text Placeholder 2">
            <a:extLst>
              <a:ext uri="{FF2B5EF4-FFF2-40B4-BE49-F238E27FC236}">
                <a16:creationId xmlns:a16="http://schemas.microsoft.com/office/drawing/2014/main" id="{41D87814-2455-F341-A41B-D70B2C6B8264}"/>
              </a:ext>
            </a:extLst>
          </p:cNvPr>
          <p:cNvSpPr>
            <a:spLocks noGrp="1"/>
          </p:cNvSpPr>
          <p:nvPr>
            <p:ph type="body" sz="quarter" idx="11"/>
          </p:nvPr>
        </p:nvSpPr>
        <p:spPr>
          <a:xfrm>
            <a:off x="978195" y="1545473"/>
            <a:ext cx="11015331" cy="1921869"/>
          </a:xfrm>
          <a:prstGeom prst="rect">
            <a:avLst/>
          </a:prstGeom>
        </p:spPr>
        <p:txBody>
          <a:bodyPr rtlCol="0">
            <a:normAutofit/>
          </a:bodyPr>
          <a:lstStyle>
            <a:lvl1pPr algn="ctr">
              <a:lnSpc>
                <a:spcPct val="100000"/>
              </a:lnSpc>
              <a:defRPr sz="4800">
                <a:solidFill>
                  <a:schemeClr val="bg1"/>
                </a:solidFill>
              </a:defRPr>
            </a:lvl1pPr>
          </a:lstStyle>
          <a:p>
            <a:pPr lvl="0" rtl="0"/>
            <a:r>
              <a:rPr lang="fr"/>
              <a:t>Edit Master text styles</a:t>
            </a:r>
          </a:p>
        </p:txBody>
      </p:sp>
      <p:grpSp>
        <p:nvGrpSpPr>
          <p:cNvPr id="20" name="Group 19">
            <a:extLst>
              <a:ext uri="{FF2B5EF4-FFF2-40B4-BE49-F238E27FC236}">
                <a16:creationId xmlns:a16="http://schemas.microsoft.com/office/drawing/2014/main" id="{CA13F937-4745-2840-B500-11D60707DBBD}"/>
              </a:ext>
            </a:extLst>
          </p:cNvPr>
          <p:cNvGrpSpPr/>
          <p:nvPr/>
        </p:nvGrpSpPr>
        <p:grpSpPr>
          <a:xfrm>
            <a:off x="1" y="9409620"/>
            <a:ext cx="13003213" cy="432065"/>
            <a:chOff x="1" y="9426435"/>
            <a:chExt cx="13004800" cy="472939"/>
          </a:xfrm>
        </p:grpSpPr>
        <p:sp>
          <p:nvSpPr>
            <p:cNvPr id="21" name="Shape 606">
              <a:extLst>
                <a:ext uri="{FF2B5EF4-FFF2-40B4-BE49-F238E27FC236}">
                  <a16:creationId xmlns:a16="http://schemas.microsoft.com/office/drawing/2014/main" id="{227247D2-C466-B049-8D28-0DA1564844D5}"/>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a:p>
          </p:txBody>
        </p:sp>
        <p:sp>
          <p:nvSpPr>
            <p:cNvPr id="22" name="Shape 607">
              <a:extLst>
                <a:ext uri="{FF2B5EF4-FFF2-40B4-BE49-F238E27FC236}">
                  <a16:creationId xmlns:a16="http://schemas.microsoft.com/office/drawing/2014/main" id="{CC35436B-71CF-EA47-8C9B-9EBEFA7373BF}"/>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a:p>
          </p:txBody>
        </p:sp>
        <p:sp>
          <p:nvSpPr>
            <p:cNvPr id="23" name="Shape 608">
              <a:extLst>
                <a:ext uri="{FF2B5EF4-FFF2-40B4-BE49-F238E27FC236}">
                  <a16:creationId xmlns:a16="http://schemas.microsoft.com/office/drawing/2014/main" id="{2913BBFE-10D0-604C-9EED-1B71E83A9673}"/>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a:p>
          </p:txBody>
        </p:sp>
        <p:sp>
          <p:nvSpPr>
            <p:cNvPr id="24" name="Shape 609">
              <a:extLst>
                <a:ext uri="{FF2B5EF4-FFF2-40B4-BE49-F238E27FC236}">
                  <a16:creationId xmlns:a16="http://schemas.microsoft.com/office/drawing/2014/main" id="{0C838413-25E4-3546-A454-FE38124D63DC}"/>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a:p>
          </p:txBody>
        </p:sp>
        <p:sp>
          <p:nvSpPr>
            <p:cNvPr id="25" name="Shape 610">
              <a:extLst>
                <a:ext uri="{FF2B5EF4-FFF2-40B4-BE49-F238E27FC236}">
                  <a16:creationId xmlns:a16="http://schemas.microsoft.com/office/drawing/2014/main" id="{587A7F80-EA7A-0E47-9638-0489DC50FFC5}"/>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a:p>
          </p:txBody>
        </p:sp>
        <p:sp>
          <p:nvSpPr>
            <p:cNvPr id="26" name="Shape 610">
              <a:extLst>
                <a:ext uri="{FF2B5EF4-FFF2-40B4-BE49-F238E27FC236}">
                  <a16:creationId xmlns:a16="http://schemas.microsoft.com/office/drawing/2014/main" id="{787C7943-DA6A-6D40-B61E-75B5C66A91A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a:p>
          </p:txBody>
        </p:sp>
        <p:sp>
          <p:nvSpPr>
            <p:cNvPr id="27" name="Shape 610">
              <a:extLst>
                <a:ext uri="{FF2B5EF4-FFF2-40B4-BE49-F238E27FC236}">
                  <a16:creationId xmlns:a16="http://schemas.microsoft.com/office/drawing/2014/main" id="{C7959B28-613B-4642-8D98-E428FB04DF4D}"/>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a:p>
          </p:txBody>
        </p:sp>
      </p:grpSp>
      <p:sp>
        <p:nvSpPr>
          <p:cNvPr id="41" name="Slide Number Placeholder 5">
            <a:extLst>
              <a:ext uri="{FF2B5EF4-FFF2-40B4-BE49-F238E27FC236}">
                <a16:creationId xmlns:a16="http://schemas.microsoft.com/office/drawing/2014/main" id="{96E2A8FC-25B2-0744-8ED4-1F812E673BE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grpSp>
        <p:nvGrpSpPr>
          <p:cNvPr id="42" name="Group 41">
            <a:extLst>
              <a:ext uri="{FF2B5EF4-FFF2-40B4-BE49-F238E27FC236}">
                <a16:creationId xmlns:a16="http://schemas.microsoft.com/office/drawing/2014/main" id="{E99BD6B8-033B-8B43-A5A7-3F7CC03FD5F0}"/>
              </a:ext>
            </a:extLst>
          </p:cNvPr>
          <p:cNvGrpSpPr/>
          <p:nvPr userDrawn="1"/>
        </p:nvGrpSpPr>
        <p:grpSpPr>
          <a:xfrm>
            <a:off x="5509581" y="8936492"/>
            <a:ext cx="2041918" cy="473126"/>
            <a:chOff x="5582387" y="8894626"/>
            <a:chExt cx="2041918" cy="473126"/>
          </a:xfrm>
        </p:grpSpPr>
        <p:pic>
          <p:nvPicPr>
            <p:cNvPr id="43" name="Picture 42">
              <a:extLst>
                <a:ext uri="{FF2B5EF4-FFF2-40B4-BE49-F238E27FC236}">
                  <a16:creationId xmlns:a16="http://schemas.microsoft.com/office/drawing/2014/main" id="{F9F129FB-71BA-5E49-B9C9-ED00FF12F77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4" name="Straight Connector 43">
              <a:extLst>
                <a:ext uri="{FF2B5EF4-FFF2-40B4-BE49-F238E27FC236}">
                  <a16:creationId xmlns:a16="http://schemas.microsoft.com/office/drawing/2014/main" id="{45440DEA-F313-0A49-B118-2DA1B5EB5BFA}"/>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77490E87-8393-F441-9DAA-2540A628CDF7}"/>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6408207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3A432D9-0AE4-A94F-8E59-A2794B692C15}"/>
              </a:ext>
            </a:extLst>
          </p:cNvPr>
          <p:cNvSpPr>
            <a:spLocks noGrp="1"/>
          </p:cNvSpPr>
          <p:nvPr>
            <p:ph type="title"/>
          </p:nvPr>
        </p:nvSpPr>
        <p:spPr>
          <a:xfrm>
            <a:off x="893654" y="519282"/>
            <a:ext cx="11215906" cy="1330783"/>
          </a:xfrm>
          <a:prstGeom prst="rect">
            <a:avLst/>
          </a:prstGeom>
        </p:spPr>
        <p:txBody>
          <a:bodyPr vert="horz" lIns="91440" tIns="45720" rIns="91440" bIns="45720" rtlCol="0" anchor="ctr">
            <a:normAutofit/>
          </a:bodyPr>
          <a:lstStyle/>
          <a:p>
            <a:pPr rtl="0"/>
            <a:r>
              <a:rPr lang="fr"/>
              <a:t>Click to edit Master title style</a:t>
            </a:r>
          </a:p>
        </p:txBody>
      </p:sp>
      <p:sp>
        <p:nvSpPr>
          <p:cNvPr id="8" name="Text Placeholder 7">
            <a:extLst>
              <a:ext uri="{FF2B5EF4-FFF2-40B4-BE49-F238E27FC236}">
                <a16:creationId xmlns:a16="http://schemas.microsoft.com/office/drawing/2014/main" id="{083C2388-99C7-DB48-861E-F0488BDA4B3F}"/>
              </a:ext>
            </a:extLst>
          </p:cNvPr>
          <p:cNvSpPr>
            <a:spLocks noGrp="1"/>
          </p:cNvSpPr>
          <p:nvPr>
            <p:ph type="body" idx="1"/>
          </p:nvPr>
        </p:nvSpPr>
        <p:spPr>
          <a:xfrm>
            <a:off x="893654" y="2597996"/>
            <a:ext cx="11215906" cy="6190089"/>
          </a:xfrm>
          <a:prstGeom prst="rect">
            <a:avLst/>
          </a:prstGeom>
        </p:spPr>
        <p:txBody>
          <a:bodyPr vert="horz" lIns="91440" tIns="45720" rIns="91440" bIns="45720" rtlCol="0">
            <a:normAutofit/>
          </a:bodyPr>
          <a:lstStyle/>
          <a:p>
            <a:pPr lvl="0" rtl="0"/>
            <a:r>
              <a:rPr lang="fr"/>
              <a:t>Edit Master </a:t>
            </a:r>
            <a:br>
              <a:rPr lang="en-US"/>
            </a:br>
            <a:r>
              <a:rPr lang="fr"/>
              <a:t>text styles</a:t>
            </a:r>
          </a:p>
          <a:p>
            <a:pPr lvl="1" rtl="0"/>
            <a:r>
              <a:rPr lang="fr"/>
              <a:t>Second level</a:t>
            </a:r>
          </a:p>
          <a:p>
            <a:pPr lvl="2" rtl="0"/>
            <a:r>
              <a:rPr lang="fr"/>
              <a:t>Third level</a:t>
            </a:r>
          </a:p>
          <a:p>
            <a:pPr lvl="3" rtl="0"/>
            <a:r>
              <a:rPr lang="fr"/>
              <a:t>Fourth level</a:t>
            </a:r>
          </a:p>
          <a:p>
            <a:pPr lvl="4" rtl="0"/>
            <a:r>
              <a:rPr lang="fr"/>
              <a:t>Fifth level</a:t>
            </a:r>
          </a:p>
        </p:txBody>
      </p:sp>
      <p:sp>
        <p:nvSpPr>
          <p:cNvPr id="5" name="Slide Number Placeholder 5">
            <a:extLst>
              <a:ext uri="{FF2B5EF4-FFF2-40B4-BE49-F238E27FC236}">
                <a16:creationId xmlns:a16="http://schemas.microsoft.com/office/drawing/2014/main" id="{37DEE3E5-9533-7842-822D-D8FF04DE8CD0}"/>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a:solidFill>
                <a:schemeClr val="bg1"/>
              </a:solidFill>
            </a:endParaRPr>
          </a:p>
        </p:txBody>
      </p:sp>
    </p:spTree>
    <p:extLst>
      <p:ext uri="{BB962C8B-B14F-4D97-AF65-F5344CB8AC3E}">
        <p14:creationId xmlns:p14="http://schemas.microsoft.com/office/powerpoint/2010/main" val="27624332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724" r:id="rId4"/>
    <p:sldLayoutId id="2147483716" r:id="rId5"/>
    <p:sldLayoutId id="2147483713" r:id="rId6"/>
    <p:sldLayoutId id="2147483727" r:id="rId7"/>
    <p:sldLayoutId id="2147483732" r:id="rId8"/>
    <p:sldLayoutId id="2147483695" r:id="rId9"/>
    <p:sldLayoutId id="2147483714" r:id="rId10"/>
    <p:sldLayoutId id="2147483690" r:id="rId11"/>
    <p:sldLayoutId id="2147483691" r:id="rId12"/>
    <p:sldLayoutId id="2147483697" r:id="rId13"/>
    <p:sldLayoutId id="2147483731" r:id="rId14"/>
    <p:sldLayoutId id="2147483699" r:id="rId15"/>
    <p:sldLayoutId id="2147483700" r:id="rId16"/>
  </p:sldLayoutIdLst>
  <p:transition/>
  <p:hf hdr="0" ftr="0" dt="0"/>
  <p:txStyles>
    <p:title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p:titleStyle>
    <p:body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tags" Target="../tags/tag125.xml"/><Relationship Id="rId18" Type="http://schemas.openxmlformats.org/officeDocument/2006/relationships/tags" Target="../tags/tag130.xml"/><Relationship Id="rId26" Type="http://schemas.openxmlformats.org/officeDocument/2006/relationships/image" Target="../media/image1.jpeg"/><Relationship Id="rId3" Type="http://schemas.openxmlformats.org/officeDocument/2006/relationships/tags" Target="../tags/tag115.xml"/><Relationship Id="rId21" Type="http://schemas.openxmlformats.org/officeDocument/2006/relationships/slideLayout" Target="../slideLayouts/slideLayout3.xml"/><Relationship Id="rId7" Type="http://schemas.openxmlformats.org/officeDocument/2006/relationships/tags" Target="../tags/tag119.xml"/><Relationship Id="rId12" Type="http://schemas.openxmlformats.org/officeDocument/2006/relationships/tags" Target="../tags/tag124.xml"/><Relationship Id="rId17" Type="http://schemas.openxmlformats.org/officeDocument/2006/relationships/tags" Target="../tags/tag129.xml"/><Relationship Id="rId25" Type="http://schemas.openxmlformats.org/officeDocument/2006/relationships/image" Target="../media/image12.jpeg"/><Relationship Id="rId2" Type="http://schemas.openxmlformats.org/officeDocument/2006/relationships/tags" Target="../tags/tag114.xml"/><Relationship Id="rId16" Type="http://schemas.openxmlformats.org/officeDocument/2006/relationships/tags" Target="../tags/tag128.xml"/><Relationship Id="rId20" Type="http://schemas.openxmlformats.org/officeDocument/2006/relationships/tags" Target="../tags/tag132.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24" Type="http://schemas.openxmlformats.org/officeDocument/2006/relationships/image" Target="../media/image11.jpeg"/><Relationship Id="rId5" Type="http://schemas.openxmlformats.org/officeDocument/2006/relationships/tags" Target="../tags/tag117.xml"/><Relationship Id="rId15" Type="http://schemas.openxmlformats.org/officeDocument/2006/relationships/tags" Target="../tags/tag127.xml"/><Relationship Id="rId23" Type="http://schemas.openxmlformats.org/officeDocument/2006/relationships/image" Target="../media/image10.jpeg"/><Relationship Id="rId10" Type="http://schemas.openxmlformats.org/officeDocument/2006/relationships/tags" Target="../tags/tag122.xml"/><Relationship Id="rId19" Type="http://schemas.openxmlformats.org/officeDocument/2006/relationships/tags" Target="../tags/tag131.xml"/><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tags" Target="../tags/tag126.xml"/><Relationship Id="rId2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tags" Target="../tags/tag145.xml"/><Relationship Id="rId18" Type="http://schemas.openxmlformats.org/officeDocument/2006/relationships/tags" Target="../tags/tag150.xml"/><Relationship Id="rId3" Type="http://schemas.openxmlformats.org/officeDocument/2006/relationships/tags" Target="../tags/tag135.xml"/><Relationship Id="rId7" Type="http://schemas.openxmlformats.org/officeDocument/2006/relationships/tags" Target="../tags/tag139.xml"/><Relationship Id="rId12" Type="http://schemas.openxmlformats.org/officeDocument/2006/relationships/tags" Target="../tags/tag144.xml"/><Relationship Id="rId17" Type="http://schemas.openxmlformats.org/officeDocument/2006/relationships/tags" Target="../tags/tag149.xml"/><Relationship Id="rId2" Type="http://schemas.openxmlformats.org/officeDocument/2006/relationships/tags" Target="../tags/tag134.xml"/><Relationship Id="rId16" Type="http://schemas.openxmlformats.org/officeDocument/2006/relationships/tags" Target="../tags/tag148.xml"/><Relationship Id="rId20" Type="http://schemas.openxmlformats.org/officeDocument/2006/relationships/notesSlide" Target="../notesSlides/notesSlide11.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5" Type="http://schemas.openxmlformats.org/officeDocument/2006/relationships/tags" Target="../tags/tag137.xml"/><Relationship Id="rId15" Type="http://schemas.openxmlformats.org/officeDocument/2006/relationships/tags" Target="../tags/tag147.xml"/><Relationship Id="rId10" Type="http://schemas.openxmlformats.org/officeDocument/2006/relationships/tags" Target="../tags/tag142.xml"/><Relationship Id="rId19" Type="http://schemas.openxmlformats.org/officeDocument/2006/relationships/slideLayout" Target="../slideLayouts/slideLayout3.xml"/><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tags" Target="../tags/tag146.xml"/></Relationships>
</file>

<file path=ppt/slides/_rels/slide12.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tags" Target="../tags/tag163.xml"/><Relationship Id="rId18" Type="http://schemas.openxmlformats.org/officeDocument/2006/relationships/notesSlide" Target="../notesSlides/notesSlide12.xml"/><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tags" Target="../tags/tag162.xml"/><Relationship Id="rId17" Type="http://schemas.openxmlformats.org/officeDocument/2006/relationships/slideLayout" Target="../slideLayouts/slideLayout3.xml"/><Relationship Id="rId2" Type="http://schemas.openxmlformats.org/officeDocument/2006/relationships/tags" Target="../tags/tag152.xml"/><Relationship Id="rId16" Type="http://schemas.openxmlformats.org/officeDocument/2006/relationships/tags" Target="../tags/tag166.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5" Type="http://schemas.openxmlformats.org/officeDocument/2006/relationships/tags" Target="../tags/tag155.xml"/><Relationship Id="rId15" Type="http://schemas.openxmlformats.org/officeDocument/2006/relationships/tags" Target="../tags/tag165.xml"/><Relationship Id="rId10" Type="http://schemas.openxmlformats.org/officeDocument/2006/relationships/tags" Target="../tags/tag160.xml"/><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tags" Target="../tags/tag164.xml"/></Relationships>
</file>

<file path=ppt/slides/_rels/slide13.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tags" Target="../tags/tag179.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tags" Target="../tags/tag178.xml"/><Relationship Id="rId2" Type="http://schemas.openxmlformats.org/officeDocument/2006/relationships/tags" Target="../tags/tag168.xml"/><Relationship Id="rId16" Type="http://schemas.openxmlformats.org/officeDocument/2006/relationships/image" Target="../media/image13.png"/><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tags" Target="../tags/tag177.xml"/><Relationship Id="rId5" Type="http://schemas.openxmlformats.org/officeDocument/2006/relationships/tags" Target="../tags/tag171.xml"/><Relationship Id="rId15" Type="http://schemas.openxmlformats.org/officeDocument/2006/relationships/notesSlide" Target="../notesSlides/notesSlide13.xml"/><Relationship Id="rId10" Type="http://schemas.openxmlformats.org/officeDocument/2006/relationships/tags" Target="../tags/tag176.xml"/><Relationship Id="rId4" Type="http://schemas.openxmlformats.org/officeDocument/2006/relationships/tags" Target="../tags/tag170.xml"/><Relationship Id="rId9" Type="http://schemas.openxmlformats.org/officeDocument/2006/relationships/tags" Target="../tags/tag175.xml"/><Relationship Id="rId1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tags" Target="../tags/tag192.xml"/><Relationship Id="rId3" Type="http://schemas.openxmlformats.org/officeDocument/2006/relationships/tags" Target="../tags/tag182.xml"/><Relationship Id="rId7" Type="http://schemas.openxmlformats.org/officeDocument/2006/relationships/tags" Target="../tags/tag186.xml"/><Relationship Id="rId12" Type="http://schemas.openxmlformats.org/officeDocument/2006/relationships/tags" Target="../tags/tag191.xml"/><Relationship Id="rId2" Type="http://schemas.openxmlformats.org/officeDocument/2006/relationships/tags" Target="../tags/tag181.xml"/><Relationship Id="rId16" Type="http://schemas.openxmlformats.org/officeDocument/2006/relationships/image" Target="../media/image13.png"/><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5" Type="http://schemas.openxmlformats.org/officeDocument/2006/relationships/tags" Target="../tags/tag184.xml"/><Relationship Id="rId15" Type="http://schemas.openxmlformats.org/officeDocument/2006/relationships/notesSlide" Target="../notesSlides/notesSlide14.xml"/><Relationship Id="rId10" Type="http://schemas.openxmlformats.org/officeDocument/2006/relationships/tags" Target="../tags/tag189.xml"/><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tags" Target="../tags/tag200.xml"/><Relationship Id="rId13" Type="http://schemas.openxmlformats.org/officeDocument/2006/relationships/tags" Target="../tags/tag205.xml"/><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tags" Target="../tags/tag204.xml"/><Relationship Id="rId17" Type="http://schemas.openxmlformats.org/officeDocument/2006/relationships/image" Target="../media/image14.png"/><Relationship Id="rId2" Type="http://schemas.openxmlformats.org/officeDocument/2006/relationships/tags" Target="../tags/tag194.xml"/><Relationship Id="rId16" Type="http://schemas.openxmlformats.org/officeDocument/2006/relationships/notesSlide" Target="../notesSlides/notesSlide15.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tags" Target="../tags/tag203.xml"/><Relationship Id="rId5" Type="http://schemas.openxmlformats.org/officeDocument/2006/relationships/tags" Target="../tags/tag197.xml"/><Relationship Id="rId15" Type="http://schemas.openxmlformats.org/officeDocument/2006/relationships/slideLayout" Target="../slideLayouts/slideLayout3.xml"/><Relationship Id="rId10" Type="http://schemas.openxmlformats.org/officeDocument/2006/relationships/tags" Target="../tags/tag202.xml"/><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tags" Target="../tags/tag206.xml"/></Relationships>
</file>

<file path=ppt/slides/_rels/slide16.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tags" Target="../tags/tag219.xml"/><Relationship Id="rId18" Type="http://schemas.openxmlformats.org/officeDocument/2006/relationships/slideLayout" Target="../slideLayouts/slideLayout3.xml"/><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tags" Target="../tags/tag218.xml"/><Relationship Id="rId17" Type="http://schemas.openxmlformats.org/officeDocument/2006/relationships/tags" Target="../tags/tag223.xml"/><Relationship Id="rId2" Type="http://schemas.openxmlformats.org/officeDocument/2006/relationships/tags" Target="../tags/tag208.xml"/><Relationship Id="rId16" Type="http://schemas.openxmlformats.org/officeDocument/2006/relationships/tags" Target="../tags/tag222.xm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tags" Target="../tags/tag217.xml"/><Relationship Id="rId5" Type="http://schemas.openxmlformats.org/officeDocument/2006/relationships/tags" Target="../tags/tag211.xml"/><Relationship Id="rId15" Type="http://schemas.openxmlformats.org/officeDocument/2006/relationships/tags" Target="../tags/tag221.xml"/><Relationship Id="rId10" Type="http://schemas.openxmlformats.org/officeDocument/2006/relationships/tags" Target="../tags/tag216.xml"/><Relationship Id="rId19" Type="http://schemas.openxmlformats.org/officeDocument/2006/relationships/notesSlide" Target="../notesSlides/notesSlide16.xml"/><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tags" Target="../tags/tag220.xml"/></Relationships>
</file>

<file path=ppt/slides/_rels/slide17.xml.rels><?xml version="1.0" encoding="UTF-8" standalone="yes"?>
<Relationships xmlns="http://schemas.openxmlformats.org/package/2006/relationships"><Relationship Id="rId8" Type="http://schemas.openxmlformats.org/officeDocument/2006/relationships/tags" Target="../tags/tag231.xml"/><Relationship Id="rId13" Type="http://schemas.openxmlformats.org/officeDocument/2006/relationships/tags" Target="../tags/tag236.xml"/><Relationship Id="rId18" Type="http://schemas.openxmlformats.org/officeDocument/2006/relationships/notesSlide" Target="../notesSlides/notesSlide17.xml"/><Relationship Id="rId3" Type="http://schemas.openxmlformats.org/officeDocument/2006/relationships/tags" Target="../tags/tag226.xml"/><Relationship Id="rId7" Type="http://schemas.openxmlformats.org/officeDocument/2006/relationships/tags" Target="../tags/tag230.xml"/><Relationship Id="rId12" Type="http://schemas.openxmlformats.org/officeDocument/2006/relationships/tags" Target="../tags/tag235.xml"/><Relationship Id="rId17" Type="http://schemas.openxmlformats.org/officeDocument/2006/relationships/slideLayout" Target="../slideLayouts/slideLayout3.xml"/><Relationship Id="rId2" Type="http://schemas.openxmlformats.org/officeDocument/2006/relationships/tags" Target="../tags/tag225.xml"/><Relationship Id="rId16" Type="http://schemas.openxmlformats.org/officeDocument/2006/relationships/tags" Target="../tags/tag239.xml"/><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tags" Target="../tags/tag234.xml"/><Relationship Id="rId5" Type="http://schemas.openxmlformats.org/officeDocument/2006/relationships/tags" Target="../tags/tag228.xml"/><Relationship Id="rId15" Type="http://schemas.openxmlformats.org/officeDocument/2006/relationships/tags" Target="../tags/tag238.xml"/><Relationship Id="rId10" Type="http://schemas.openxmlformats.org/officeDocument/2006/relationships/tags" Target="../tags/tag233.xml"/><Relationship Id="rId4" Type="http://schemas.openxmlformats.org/officeDocument/2006/relationships/tags" Target="../tags/tag227.xml"/><Relationship Id="rId9" Type="http://schemas.openxmlformats.org/officeDocument/2006/relationships/tags" Target="../tags/tag232.xml"/><Relationship Id="rId14" Type="http://schemas.openxmlformats.org/officeDocument/2006/relationships/tags" Target="../tags/tag237.xml"/></Relationships>
</file>

<file path=ppt/slides/_rels/slide18.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tags" Target="../tags/tag252.xml"/><Relationship Id="rId18" Type="http://schemas.openxmlformats.org/officeDocument/2006/relationships/notesSlide" Target="../notesSlides/notesSlide18.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tags" Target="../tags/tag251.xml"/><Relationship Id="rId17" Type="http://schemas.openxmlformats.org/officeDocument/2006/relationships/slideLayout" Target="../slideLayouts/slideLayout3.xml"/><Relationship Id="rId2" Type="http://schemas.openxmlformats.org/officeDocument/2006/relationships/tags" Target="../tags/tag241.xml"/><Relationship Id="rId16" Type="http://schemas.openxmlformats.org/officeDocument/2006/relationships/tags" Target="../tags/tag255.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tags" Target="../tags/tag250.xml"/><Relationship Id="rId5" Type="http://schemas.openxmlformats.org/officeDocument/2006/relationships/tags" Target="../tags/tag244.xml"/><Relationship Id="rId15" Type="http://schemas.openxmlformats.org/officeDocument/2006/relationships/tags" Target="../tags/tag254.xml"/><Relationship Id="rId10" Type="http://schemas.openxmlformats.org/officeDocument/2006/relationships/tags" Target="../tags/tag249.xml"/><Relationship Id="rId4" Type="http://schemas.openxmlformats.org/officeDocument/2006/relationships/tags" Target="../tags/tag243.xml"/><Relationship Id="rId9" Type="http://schemas.openxmlformats.org/officeDocument/2006/relationships/tags" Target="../tags/tag248.xml"/><Relationship Id="rId14" Type="http://schemas.openxmlformats.org/officeDocument/2006/relationships/tags" Target="../tags/tag253.xml"/></Relationships>
</file>

<file path=ppt/slides/_rels/slide19.xml.rels><?xml version="1.0" encoding="UTF-8" standalone="yes"?>
<Relationships xmlns="http://schemas.openxmlformats.org/package/2006/relationships"><Relationship Id="rId8" Type="http://schemas.openxmlformats.org/officeDocument/2006/relationships/tags" Target="../tags/tag263.xml"/><Relationship Id="rId13" Type="http://schemas.openxmlformats.org/officeDocument/2006/relationships/tags" Target="../tags/tag268.xml"/><Relationship Id="rId3" Type="http://schemas.openxmlformats.org/officeDocument/2006/relationships/tags" Target="../tags/tag258.xml"/><Relationship Id="rId7" Type="http://schemas.openxmlformats.org/officeDocument/2006/relationships/tags" Target="../tags/tag262.xml"/><Relationship Id="rId12" Type="http://schemas.openxmlformats.org/officeDocument/2006/relationships/tags" Target="../tags/tag267.xml"/><Relationship Id="rId17" Type="http://schemas.openxmlformats.org/officeDocument/2006/relationships/image" Target="../media/image15.png"/><Relationship Id="rId2" Type="http://schemas.openxmlformats.org/officeDocument/2006/relationships/tags" Target="../tags/tag257.xml"/><Relationship Id="rId16" Type="http://schemas.openxmlformats.org/officeDocument/2006/relationships/notesSlide" Target="../notesSlides/notesSlide19.xml"/><Relationship Id="rId1" Type="http://schemas.openxmlformats.org/officeDocument/2006/relationships/tags" Target="../tags/tag256.xml"/><Relationship Id="rId6" Type="http://schemas.openxmlformats.org/officeDocument/2006/relationships/tags" Target="../tags/tag261.xml"/><Relationship Id="rId11" Type="http://schemas.openxmlformats.org/officeDocument/2006/relationships/tags" Target="../tags/tag266.xml"/><Relationship Id="rId5" Type="http://schemas.openxmlformats.org/officeDocument/2006/relationships/tags" Target="../tags/tag260.xml"/><Relationship Id="rId15" Type="http://schemas.openxmlformats.org/officeDocument/2006/relationships/slideLayout" Target="../slideLayouts/slideLayout3.xml"/><Relationship Id="rId10" Type="http://schemas.openxmlformats.org/officeDocument/2006/relationships/tags" Target="../tags/tag265.xml"/><Relationship Id="rId4" Type="http://schemas.openxmlformats.org/officeDocument/2006/relationships/tags" Target="../tags/tag259.xml"/><Relationship Id="rId9" Type="http://schemas.openxmlformats.org/officeDocument/2006/relationships/tags" Target="../tags/tag264.xml"/><Relationship Id="rId14" Type="http://schemas.openxmlformats.org/officeDocument/2006/relationships/tags" Target="../tags/tag26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0.xml"/><Relationship Id="rId7" Type="http://schemas.openxmlformats.org/officeDocument/2006/relationships/image" Target="../media/image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2.xml"/><Relationship Id="rId5" Type="http://schemas.openxmlformats.org/officeDocument/2006/relationships/slideLayout" Target="../slideLayouts/slideLayout1.xml"/><Relationship Id="rId10" Type="http://schemas.openxmlformats.org/officeDocument/2006/relationships/image" Target="../media/image3.png"/><Relationship Id="rId4" Type="http://schemas.openxmlformats.org/officeDocument/2006/relationships/tags" Target="../tags/tag11.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tags" Target="../tags/tag277.xml"/><Relationship Id="rId13" Type="http://schemas.openxmlformats.org/officeDocument/2006/relationships/tags" Target="../tags/tag282.xml"/><Relationship Id="rId3" Type="http://schemas.openxmlformats.org/officeDocument/2006/relationships/tags" Target="../tags/tag272.xml"/><Relationship Id="rId7" Type="http://schemas.openxmlformats.org/officeDocument/2006/relationships/tags" Target="../tags/tag276.xml"/><Relationship Id="rId12" Type="http://schemas.openxmlformats.org/officeDocument/2006/relationships/tags" Target="../tags/tag281.xml"/><Relationship Id="rId17" Type="http://schemas.openxmlformats.org/officeDocument/2006/relationships/image" Target="../media/image16.png"/><Relationship Id="rId2" Type="http://schemas.openxmlformats.org/officeDocument/2006/relationships/tags" Target="../tags/tag271.xml"/><Relationship Id="rId16" Type="http://schemas.openxmlformats.org/officeDocument/2006/relationships/notesSlide" Target="../notesSlides/notesSlide20.xml"/><Relationship Id="rId1" Type="http://schemas.openxmlformats.org/officeDocument/2006/relationships/tags" Target="../tags/tag270.xml"/><Relationship Id="rId6" Type="http://schemas.openxmlformats.org/officeDocument/2006/relationships/tags" Target="../tags/tag275.xml"/><Relationship Id="rId11" Type="http://schemas.openxmlformats.org/officeDocument/2006/relationships/tags" Target="../tags/tag280.xml"/><Relationship Id="rId5" Type="http://schemas.openxmlformats.org/officeDocument/2006/relationships/tags" Target="../tags/tag274.xml"/><Relationship Id="rId15" Type="http://schemas.openxmlformats.org/officeDocument/2006/relationships/slideLayout" Target="../slideLayouts/slideLayout3.xml"/><Relationship Id="rId10" Type="http://schemas.openxmlformats.org/officeDocument/2006/relationships/tags" Target="../tags/tag279.xml"/><Relationship Id="rId4" Type="http://schemas.openxmlformats.org/officeDocument/2006/relationships/tags" Target="../tags/tag273.xml"/><Relationship Id="rId9" Type="http://schemas.openxmlformats.org/officeDocument/2006/relationships/tags" Target="../tags/tag278.xml"/><Relationship Id="rId14" Type="http://schemas.openxmlformats.org/officeDocument/2006/relationships/tags" Target="../tags/tag283.xml"/></Relationships>
</file>

<file path=ppt/slides/_rels/slide21.xml.rels><?xml version="1.0" encoding="UTF-8" standalone="yes"?>
<Relationships xmlns="http://schemas.openxmlformats.org/package/2006/relationships"><Relationship Id="rId8" Type="http://schemas.openxmlformats.org/officeDocument/2006/relationships/tags" Target="../tags/tag291.xml"/><Relationship Id="rId13" Type="http://schemas.openxmlformats.org/officeDocument/2006/relationships/tags" Target="../tags/tag296.xml"/><Relationship Id="rId3" Type="http://schemas.openxmlformats.org/officeDocument/2006/relationships/tags" Target="../tags/tag286.xml"/><Relationship Id="rId7" Type="http://schemas.openxmlformats.org/officeDocument/2006/relationships/tags" Target="../tags/tag290.xml"/><Relationship Id="rId12" Type="http://schemas.openxmlformats.org/officeDocument/2006/relationships/tags" Target="../tags/tag295.xml"/><Relationship Id="rId17" Type="http://schemas.openxmlformats.org/officeDocument/2006/relationships/image" Target="../media/image17.png"/><Relationship Id="rId2" Type="http://schemas.openxmlformats.org/officeDocument/2006/relationships/tags" Target="../tags/tag285.xml"/><Relationship Id="rId16" Type="http://schemas.openxmlformats.org/officeDocument/2006/relationships/notesSlide" Target="../notesSlides/notesSlide21.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tags" Target="../tags/tag294.xml"/><Relationship Id="rId5" Type="http://schemas.openxmlformats.org/officeDocument/2006/relationships/tags" Target="../tags/tag288.xml"/><Relationship Id="rId15" Type="http://schemas.openxmlformats.org/officeDocument/2006/relationships/slideLayout" Target="../slideLayouts/slideLayout3.xml"/><Relationship Id="rId10" Type="http://schemas.openxmlformats.org/officeDocument/2006/relationships/tags" Target="../tags/tag293.xml"/><Relationship Id="rId4" Type="http://schemas.openxmlformats.org/officeDocument/2006/relationships/tags" Target="../tags/tag287.xml"/><Relationship Id="rId9" Type="http://schemas.openxmlformats.org/officeDocument/2006/relationships/tags" Target="../tags/tag292.xml"/><Relationship Id="rId14" Type="http://schemas.openxmlformats.org/officeDocument/2006/relationships/tags" Target="../tags/tag297.xml"/></Relationships>
</file>

<file path=ppt/slides/_rels/slide22.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tags" Target="../tags/tag31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tags" Target="../tags/tag309.xml"/><Relationship Id="rId17" Type="http://schemas.openxmlformats.org/officeDocument/2006/relationships/image" Target="../media/image18.png"/><Relationship Id="rId2" Type="http://schemas.openxmlformats.org/officeDocument/2006/relationships/tags" Target="../tags/tag299.xml"/><Relationship Id="rId16" Type="http://schemas.openxmlformats.org/officeDocument/2006/relationships/notesSlide" Target="../notesSlides/notesSlide22.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tags" Target="../tags/tag308.xml"/><Relationship Id="rId5" Type="http://schemas.openxmlformats.org/officeDocument/2006/relationships/tags" Target="../tags/tag302.xml"/><Relationship Id="rId15" Type="http://schemas.openxmlformats.org/officeDocument/2006/relationships/slideLayout" Target="../slideLayouts/slideLayout3.xml"/><Relationship Id="rId10" Type="http://schemas.openxmlformats.org/officeDocument/2006/relationships/tags" Target="../tags/tag307.xml"/><Relationship Id="rId4" Type="http://schemas.openxmlformats.org/officeDocument/2006/relationships/tags" Target="../tags/tag301.xml"/><Relationship Id="rId9" Type="http://schemas.openxmlformats.org/officeDocument/2006/relationships/tags" Target="../tags/tag306.xml"/><Relationship Id="rId14" Type="http://schemas.openxmlformats.org/officeDocument/2006/relationships/tags" Target="../tags/tag311.xml"/></Relationships>
</file>

<file path=ppt/slides/_rels/slide23.xml.rels><?xml version="1.0" encoding="UTF-8" standalone="yes"?>
<Relationships xmlns="http://schemas.openxmlformats.org/package/2006/relationships"><Relationship Id="rId8" Type="http://schemas.openxmlformats.org/officeDocument/2006/relationships/tags" Target="../tags/tag319.xml"/><Relationship Id="rId13" Type="http://schemas.openxmlformats.org/officeDocument/2006/relationships/tags" Target="../tags/tag324.xml"/><Relationship Id="rId18" Type="http://schemas.openxmlformats.org/officeDocument/2006/relationships/tags" Target="../tags/tag329.xml"/><Relationship Id="rId3" Type="http://schemas.openxmlformats.org/officeDocument/2006/relationships/tags" Target="../tags/tag314.xml"/><Relationship Id="rId21" Type="http://schemas.openxmlformats.org/officeDocument/2006/relationships/slideLayout" Target="../slideLayouts/slideLayout3.xml"/><Relationship Id="rId7" Type="http://schemas.openxmlformats.org/officeDocument/2006/relationships/tags" Target="../tags/tag318.xml"/><Relationship Id="rId12" Type="http://schemas.openxmlformats.org/officeDocument/2006/relationships/tags" Target="../tags/tag323.xml"/><Relationship Id="rId17" Type="http://schemas.openxmlformats.org/officeDocument/2006/relationships/tags" Target="../tags/tag328.xml"/><Relationship Id="rId2" Type="http://schemas.openxmlformats.org/officeDocument/2006/relationships/tags" Target="../tags/tag313.xml"/><Relationship Id="rId16" Type="http://schemas.openxmlformats.org/officeDocument/2006/relationships/tags" Target="../tags/tag327.xml"/><Relationship Id="rId20" Type="http://schemas.openxmlformats.org/officeDocument/2006/relationships/tags" Target="../tags/tag331.xml"/><Relationship Id="rId1" Type="http://schemas.openxmlformats.org/officeDocument/2006/relationships/tags" Target="../tags/tag312.xml"/><Relationship Id="rId6" Type="http://schemas.openxmlformats.org/officeDocument/2006/relationships/tags" Target="../tags/tag317.xml"/><Relationship Id="rId11" Type="http://schemas.openxmlformats.org/officeDocument/2006/relationships/tags" Target="../tags/tag322.xml"/><Relationship Id="rId5" Type="http://schemas.openxmlformats.org/officeDocument/2006/relationships/tags" Target="../tags/tag316.xml"/><Relationship Id="rId15" Type="http://schemas.openxmlformats.org/officeDocument/2006/relationships/tags" Target="../tags/tag326.xml"/><Relationship Id="rId10" Type="http://schemas.openxmlformats.org/officeDocument/2006/relationships/tags" Target="../tags/tag321.xml"/><Relationship Id="rId19" Type="http://schemas.openxmlformats.org/officeDocument/2006/relationships/tags" Target="../tags/tag330.xml"/><Relationship Id="rId4" Type="http://schemas.openxmlformats.org/officeDocument/2006/relationships/tags" Target="../tags/tag315.xml"/><Relationship Id="rId9" Type="http://schemas.openxmlformats.org/officeDocument/2006/relationships/tags" Target="../tags/tag320.xml"/><Relationship Id="rId14" Type="http://schemas.openxmlformats.org/officeDocument/2006/relationships/tags" Target="../tags/tag325.xml"/><Relationship Id="rId2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tags" Target="../tags/tag339.xml"/><Relationship Id="rId13" Type="http://schemas.openxmlformats.org/officeDocument/2006/relationships/tags" Target="../tags/tag344.xml"/><Relationship Id="rId3" Type="http://schemas.openxmlformats.org/officeDocument/2006/relationships/tags" Target="../tags/tag334.xml"/><Relationship Id="rId7" Type="http://schemas.openxmlformats.org/officeDocument/2006/relationships/tags" Target="../tags/tag338.xml"/><Relationship Id="rId12" Type="http://schemas.openxmlformats.org/officeDocument/2006/relationships/tags" Target="../tags/tag343.xml"/><Relationship Id="rId17" Type="http://schemas.openxmlformats.org/officeDocument/2006/relationships/notesSlide" Target="../notesSlides/notesSlide24.xml"/><Relationship Id="rId2" Type="http://schemas.openxmlformats.org/officeDocument/2006/relationships/tags" Target="../tags/tag333.xml"/><Relationship Id="rId16" Type="http://schemas.openxmlformats.org/officeDocument/2006/relationships/slideLayout" Target="../slideLayouts/slideLayout3.xml"/><Relationship Id="rId1" Type="http://schemas.openxmlformats.org/officeDocument/2006/relationships/tags" Target="../tags/tag332.xml"/><Relationship Id="rId6" Type="http://schemas.openxmlformats.org/officeDocument/2006/relationships/tags" Target="../tags/tag337.xml"/><Relationship Id="rId11" Type="http://schemas.openxmlformats.org/officeDocument/2006/relationships/tags" Target="../tags/tag342.xml"/><Relationship Id="rId5" Type="http://schemas.openxmlformats.org/officeDocument/2006/relationships/tags" Target="../tags/tag336.xml"/><Relationship Id="rId15" Type="http://schemas.openxmlformats.org/officeDocument/2006/relationships/tags" Target="../tags/tag346.xml"/><Relationship Id="rId10" Type="http://schemas.openxmlformats.org/officeDocument/2006/relationships/tags" Target="../tags/tag341.xml"/><Relationship Id="rId4" Type="http://schemas.openxmlformats.org/officeDocument/2006/relationships/tags" Target="../tags/tag335.xml"/><Relationship Id="rId9" Type="http://schemas.openxmlformats.org/officeDocument/2006/relationships/tags" Target="../tags/tag340.xml"/><Relationship Id="rId14" Type="http://schemas.openxmlformats.org/officeDocument/2006/relationships/tags" Target="../tags/tag345.xml"/></Relationships>
</file>

<file path=ppt/slides/_rels/slide25.xml.rels><?xml version="1.0" encoding="UTF-8" standalone="yes"?>
<Relationships xmlns="http://schemas.openxmlformats.org/package/2006/relationships"><Relationship Id="rId8" Type="http://schemas.openxmlformats.org/officeDocument/2006/relationships/tags" Target="../tags/tag354.xml"/><Relationship Id="rId13" Type="http://schemas.openxmlformats.org/officeDocument/2006/relationships/tags" Target="../tags/tag359.xml"/><Relationship Id="rId3" Type="http://schemas.openxmlformats.org/officeDocument/2006/relationships/tags" Target="../tags/tag349.xml"/><Relationship Id="rId7" Type="http://schemas.openxmlformats.org/officeDocument/2006/relationships/tags" Target="../tags/tag353.xml"/><Relationship Id="rId12" Type="http://schemas.openxmlformats.org/officeDocument/2006/relationships/tags" Target="../tags/tag358.xml"/><Relationship Id="rId2" Type="http://schemas.openxmlformats.org/officeDocument/2006/relationships/tags" Target="../tags/tag348.xml"/><Relationship Id="rId16" Type="http://schemas.openxmlformats.org/officeDocument/2006/relationships/image" Target="../media/image19.png"/><Relationship Id="rId1" Type="http://schemas.openxmlformats.org/officeDocument/2006/relationships/tags" Target="../tags/tag347.xml"/><Relationship Id="rId6" Type="http://schemas.openxmlformats.org/officeDocument/2006/relationships/tags" Target="../tags/tag352.xml"/><Relationship Id="rId11" Type="http://schemas.openxmlformats.org/officeDocument/2006/relationships/tags" Target="../tags/tag357.xml"/><Relationship Id="rId5" Type="http://schemas.openxmlformats.org/officeDocument/2006/relationships/tags" Target="../tags/tag351.xml"/><Relationship Id="rId15" Type="http://schemas.openxmlformats.org/officeDocument/2006/relationships/notesSlide" Target="../notesSlides/notesSlide25.xml"/><Relationship Id="rId10" Type="http://schemas.openxmlformats.org/officeDocument/2006/relationships/tags" Target="../tags/tag356.xml"/><Relationship Id="rId4" Type="http://schemas.openxmlformats.org/officeDocument/2006/relationships/tags" Target="../tags/tag350.xml"/><Relationship Id="rId9" Type="http://schemas.openxmlformats.org/officeDocument/2006/relationships/tags" Target="../tags/tag355.xml"/><Relationship Id="rId1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tags" Target="../tags/tag367.xml"/><Relationship Id="rId13" Type="http://schemas.openxmlformats.org/officeDocument/2006/relationships/tags" Target="../tags/tag372.xml"/><Relationship Id="rId3" Type="http://schemas.openxmlformats.org/officeDocument/2006/relationships/tags" Target="../tags/tag362.xml"/><Relationship Id="rId7" Type="http://schemas.openxmlformats.org/officeDocument/2006/relationships/tags" Target="../tags/tag366.xml"/><Relationship Id="rId12" Type="http://schemas.openxmlformats.org/officeDocument/2006/relationships/tags" Target="../tags/tag371.xml"/><Relationship Id="rId2" Type="http://schemas.openxmlformats.org/officeDocument/2006/relationships/tags" Target="../tags/tag361.xml"/><Relationship Id="rId16" Type="http://schemas.openxmlformats.org/officeDocument/2006/relationships/image" Target="../media/image20.png"/><Relationship Id="rId1" Type="http://schemas.openxmlformats.org/officeDocument/2006/relationships/tags" Target="../tags/tag360.xml"/><Relationship Id="rId6" Type="http://schemas.openxmlformats.org/officeDocument/2006/relationships/tags" Target="../tags/tag365.xml"/><Relationship Id="rId11" Type="http://schemas.openxmlformats.org/officeDocument/2006/relationships/tags" Target="../tags/tag370.xml"/><Relationship Id="rId5" Type="http://schemas.openxmlformats.org/officeDocument/2006/relationships/tags" Target="../tags/tag364.xml"/><Relationship Id="rId15" Type="http://schemas.openxmlformats.org/officeDocument/2006/relationships/notesSlide" Target="../notesSlides/notesSlide26.xml"/><Relationship Id="rId10" Type="http://schemas.openxmlformats.org/officeDocument/2006/relationships/tags" Target="../tags/tag369.xml"/><Relationship Id="rId4" Type="http://schemas.openxmlformats.org/officeDocument/2006/relationships/tags" Target="../tags/tag363.xml"/><Relationship Id="rId9" Type="http://schemas.openxmlformats.org/officeDocument/2006/relationships/tags" Target="../tags/tag368.xml"/><Relationship Id="rId1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tags" Target="../tags/tag385.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tags" Target="../tags/tag384.xml"/><Relationship Id="rId2" Type="http://schemas.openxmlformats.org/officeDocument/2006/relationships/tags" Target="../tags/tag374.xml"/><Relationship Id="rId16" Type="http://schemas.openxmlformats.org/officeDocument/2006/relationships/image" Target="../media/image19.png"/><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tags" Target="../tags/tag383.xml"/><Relationship Id="rId5" Type="http://schemas.openxmlformats.org/officeDocument/2006/relationships/tags" Target="../tags/tag377.xml"/><Relationship Id="rId15" Type="http://schemas.openxmlformats.org/officeDocument/2006/relationships/notesSlide" Target="../notesSlides/notesSlide27.xml"/><Relationship Id="rId10" Type="http://schemas.openxmlformats.org/officeDocument/2006/relationships/tags" Target="../tags/tag382.xml"/><Relationship Id="rId4" Type="http://schemas.openxmlformats.org/officeDocument/2006/relationships/tags" Target="../tags/tag376.xml"/><Relationship Id="rId9" Type="http://schemas.openxmlformats.org/officeDocument/2006/relationships/tags" Target="../tags/tag381.xml"/><Relationship Id="rId1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tags" Target="../tags/tag393.xml"/><Relationship Id="rId13" Type="http://schemas.openxmlformats.org/officeDocument/2006/relationships/tags" Target="../tags/tag398.xml"/><Relationship Id="rId3" Type="http://schemas.openxmlformats.org/officeDocument/2006/relationships/tags" Target="../tags/tag388.xml"/><Relationship Id="rId7" Type="http://schemas.openxmlformats.org/officeDocument/2006/relationships/tags" Target="../tags/tag392.xml"/><Relationship Id="rId12" Type="http://schemas.openxmlformats.org/officeDocument/2006/relationships/tags" Target="../tags/tag397.xml"/><Relationship Id="rId2" Type="http://schemas.openxmlformats.org/officeDocument/2006/relationships/tags" Target="../tags/tag387.xml"/><Relationship Id="rId16" Type="http://schemas.openxmlformats.org/officeDocument/2006/relationships/image" Target="../media/image19.png"/><Relationship Id="rId1" Type="http://schemas.openxmlformats.org/officeDocument/2006/relationships/tags" Target="../tags/tag386.xml"/><Relationship Id="rId6" Type="http://schemas.openxmlformats.org/officeDocument/2006/relationships/tags" Target="../tags/tag391.xml"/><Relationship Id="rId11" Type="http://schemas.openxmlformats.org/officeDocument/2006/relationships/tags" Target="../tags/tag396.xml"/><Relationship Id="rId5" Type="http://schemas.openxmlformats.org/officeDocument/2006/relationships/tags" Target="../tags/tag390.xml"/><Relationship Id="rId15" Type="http://schemas.openxmlformats.org/officeDocument/2006/relationships/notesSlide" Target="../notesSlides/notesSlide28.xml"/><Relationship Id="rId10" Type="http://schemas.openxmlformats.org/officeDocument/2006/relationships/tags" Target="../tags/tag395.xml"/><Relationship Id="rId4" Type="http://schemas.openxmlformats.org/officeDocument/2006/relationships/tags" Target="../tags/tag389.xml"/><Relationship Id="rId9" Type="http://schemas.openxmlformats.org/officeDocument/2006/relationships/tags" Target="../tags/tag394.xml"/><Relationship Id="rId1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tags" Target="../tags/tag406.xml"/><Relationship Id="rId13" Type="http://schemas.openxmlformats.org/officeDocument/2006/relationships/tags" Target="../tags/tag411.xml"/><Relationship Id="rId18" Type="http://schemas.openxmlformats.org/officeDocument/2006/relationships/tags" Target="../tags/tag416.xml"/><Relationship Id="rId3" Type="http://schemas.openxmlformats.org/officeDocument/2006/relationships/tags" Target="../tags/tag401.xml"/><Relationship Id="rId21" Type="http://schemas.openxmlformats.org/officeDocument/2006/relationships/slideLayout" Target="../slideLayouts/slideLayout3.xml"/><Relationship Id="rId7" Type="http://schemas.openxmlformats.org/officeDocument/2006/relationships/tags" Target="../tags/tag405.xml"/><Relationship Id="rId12" Type="http://schemas.openxmlformats.org/officeDocument/2006/relationships/tags" Target="../tags/tag410.xml"/><Relationship Id="rId17" Type="http://schemas.openxmlformats.org/officeDocument/2006/relationships/tags" Target="../tags/tag415.xml"/><Relationship Id="rId2" Type="http://schemas.openxmlformats.org/officeDocument/2006/relationships/tags" Target="../tags/tag400.xml"/><Relationship Id="rId16" Type="http://schemas.openxmlformats.org/officeDocument/2006/relationships/tags" Target="../tags/tag414.xml"/><Relationship Id="rId20" Type="http://schemas.openxmlformats.org/officeDocument/2006/relationships/tags" Target="../tags/tag418.xml"/><Relationship Id="rId1" Type="http://schemas.openxmlformats.org/officeDocument/2006/relationships/tags" Target="../tags/tag399.xml"/><Relationship Id="rId6" Type="http://schemas.openxmlformats.org/officeDocument/2006/relationships/tags" Target="../tags/tag404.xml"/><Relationship Id="rId11" Type="http://schemas.openxmlformats.org/officeDocument/2006/relationships/tags" Target="../tags/tag409.xml"/><Relationship Id="rId24" Type="http://schemas.openxmlformats.org/officeDocument/2006/relationships/image" Target="../media/image21.png"/><Relationship Id="rId5" Type="http://schemas.openxmlformats.org/officeDocument/2006/relationships/tags" Target="../tags/tag403.xml"/><Relationship Id="rId15" Type="http://schemas.openxmlformats.org/officeDocument/2006/relationships/tags" Target="../tags/tag413.xml"/><Relationship Id="rId23" Type="http://schemas.openxmlformats.org/officeDocument/2006/relationships/image" Target="../media/image1.jpeg"/><Relationship Id="rId10" Type="http://schemas.openxmlformats.org/officeDocument/2006/relationships/tags" Target="../tags/tag408.xml"/><Relationship Id="rId19" Type="http://schemas.openxmlformats.org/officeDocument/2006/relationships/tags" Target="../tags/tag417.xml"/><Relationship Id="rId4" Type="http://schemas.openxmlformats.org/officeDocument/2006/relationships/tags" Target="../tags/tag402.xml"/><Relationship Id="rId9" Type="http://schemas.openxmlformats.org/officeDocument/2006/relationships/tags" Target="../tags/tag407.xml"/><Relationship Id="rId14" Type="http://schemas.openxmlformats.org/officeDocument/2006/relationships/tags" Target="../tags/tag412.xml"/><Relationship Id="rId2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4.xml"/><Relationship Id="rId7"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3.png"/><Relationship Id="rId5" Type="http://schemas.openxmlformats.org/officeDocument/2006/relationships/tags" Target="../tags/tag16.xml"/><Relationship Id="rId10" Type="http://schemas.openxmlformats.org/officeDocument/2006/relationships/image" Target="../media/image2.png"/><Relationship Id="rId4" Type="http://schemas.openxmlformats.org/officeDocument/2006/relationships/tags" Target="../tags/tag15.xml"/><Relationship Id="rId9"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421.xml"/><Relationship Id="rId7" Type="http://schemas.openxmlformats.org/officeDocument/2006/relationships/slideLayout" Target="../slideLayouts/slideLayout3.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5" Type="http://schemas.openxmlformats.org/officeDocument/2006/relationships/tags" Target="../tags/tag423.xml"/><Relationship Id="rId4" Type="http://schemas.openxmlformats.org/officeDocument/2006/relationships/tags" Target="../tags/tag422.xml"/><Relationship Id="rId9" Type="http://schemas.openxmlformats.org/officeDocument/2006/relationships/image" Target="../media/image1.jpeg"/></Relationships>
</file>

<file path=ppt/slides/_rels/slide31.xml.rels><?xml version="1.0" encoding="UTF-8" standalone="yes"?>
<Relationships xmlns="http://schemas.openxmlformats.org/package/2006/relationships"><Relationship Id="rId8" Type="http://schemas.openxmlformats.org/officeDocument/2006/relationships/tags" Target="../tags/tag432.xml"/><Relationship Id="rId13" Type="http://schemas.openxmlformats.org/officeDocument/2006/relationships/slideLayout" Target="../slideLayouts/slideLayout3.xml"/><Relationship Id="rId18" Type="http://schemas.openxmlformats.org/officeDocument/2006/relationships/image" Target="../media/image25.jpeg"/><Relationship Id="rId3" Type="http://schemas.openxmlformats.org/officeDocument/2006/relationships/tags" Target="../tags/tag427.xml"/><Relationship Id="rId21" Type="http://schemas.openxmlformats.org/officeDocument/2006/relationships/image" Target="../media/image28.tiff"/><Relationship Id="rId7" Type="http://schemas.openxmlformats.org/officeDocument/2006/relationships/tags" Target="../tags/tag431.xml"/><Relationship Id="rId12" Type="http://schemas.openxmlformats.org/officeDocument/2006/relationships/tags" Target="../tags/tag436.xml"/><Relationship Id="rId17" Type="http://schemas.openxmlformats.org/officeDocument/2006/relationships/image" Target="../media/image24.jpeg"/><Relationship Id="rId2" Type="http://schemas.openxmlformats.org/officeDocument/2006/relationships/tags" Target="../tags/tag426.xml"/><Relationship Id="rId16" Type="http://schemas.openxmlformats.org/officeDocument/2006/relationships/image" Target="../media/image23.tiff"/><Relationship Id="rId20" Type="http://schemas.openxmlformats.org/officeDocument/2006/relationships/image" Target="../media/image27.tiff"/><Relationship Id="rId1" Type="http://schemas.openxmlformats.org/officeDocument/2006/relationships/tags" Target="../tags/tag425.xml"/><Relationship Id="rId6" Type="http://schemas.openxmlformats.org/officeDocument/2006/relationships/tags" Target="../tags/tag430.xml"/><Relationship Id="rId11" Type="http://schemas.openxmlformats.org/officeDocument/2006/relationships/tags" Target="../tags/tag435.xml"/><Relationship Id="rId5" Type="http://schemas.openxmlformats.org/officeDocument/2006/relationships/tags" Target="../tags/tag429.xml"/><Relationship Id="rId15" Type="http://schemas.openxmlformats.org/officeDocument/2006/relationships/image" Target="../media/image22.tiff"/><Relationship Id="rId23" Type="http://schemas.openxmlformats.org/officeDocument/2006/relationships/image" Target="../media/image1.jpeg"/><Relationship Id="rId10" Type="http://schemas.openxmlformats.org/officeDocument/2006/relationships/tags" Target="../tags/tag434.xml"/><Relationship Id="rId19" Type="http://schemas.openxmlformats.org/officeDocument/2006/relationships/image" Target="../media/image26.tiff"/><Relationship Id="rId4" Type="http://schemas.openxmlformats.org/officeDocument/2006/relationships/tags" Target="../tags/tag428.xml"/><Relationship Id="rId9" Type="http://schemas.openxmlformats.org/officeDocument/2006/relationships/tags" Target="../tags/tag433.xml"/><Relationship Id="rId14" Type="http://schemas.openxmlformats.org/officeDocument/2006/relationships/notesSlide" Target="../notesSlides/notesSlide31.xml"/><Relationship Id="rId22" Type="http://schemas.openxmlformats.org/officeDocument/2006/relationships/image" Target="../media/image29.tiff"/></Relationships>
</file>

<file path=ppt/slides/_rels/slide32.xml.rels><?xml version="1.0" encoding="UTF-8" standalone="yes"?>
<Relationships xmlns="http://schemas.openxmlformats.org/package/2006/relationships"><Relationship Id="rId8" Type="http://schemas.openxmlformats.org/officeDocument/2006/relationships/tags" Target="../tags/tag444.xml"/><Relationship Id="rId13" Type="http://schemas.openxmlformats.org/officeDocument/2006/relationships/tags" Target="../tags/tag449.xml"/><Relationship Id="rId18" Type="http://schemas.openxmlformats.org/officeDocument/2006/relationships/tags" Target="../tags/tag454.xml"/><Relationship Id="rId26" Type="http://schemas.openxmlformats.org/officeDocument/2006/relationships/tags" Target="../tags/tag462.xml"/><Relationship Id="rId3" Type="http://schemas.openxmlformats.org/officeDocument/2006/relationships/tags" Target="../tags/tag439.xml"/><Relationship Id="rId21" Type="http://schemas.openxmlformats.org/officeDocument/2006/relationships/tags" Target="../tags/tag457.xml"/><Relationship Id="rId34" Type="http://schemas.openxmlformats.org/officeDocument/2006/relationships/tags" Target="../tags/tag470.xml"/><Relationship Id="rId7" Type="http://schemas.openxmlformats.org/officeDocument/2006/relationships/tags" Target="../tags/tag443.xml"/><Relationship Id="rId12" Type="http://schemas.openxmlformats.org/officeDocument/2006/relationships/tags" Target="../tags/tag448.xml"/><Relationship Id="rId17" Type="http://schemas.openxmlformats.org/officeDocument/2006/relationships/tags" Target="../tags/tag453.xml"/><Relationship Id="rId25" Type="http://schemas.openxmlformats.org/officeDocument/2006/relationships/tags" Target="../tags/tag461.xml"/><Relationship Id="rId33" Type="http://schemas.openxmlformats.org/officeDocument/2006/relationships/tags" Target="../tags/tag469.xml"/><Relationship Id="rId2" Type="http://schemas.openxmlformats.org/officeDocument/2006/relationships/tags" Target="../tags/tag438.xml"/><Relationship Id="rId16" Type="http://schemas.openxmlformats.org/officeDocument/2006/relationships/tags" Target="../tags/tag452.xml"/><Relationship Id="rId20" Type="http://schemas.openxmlformats.org/officeDocument/2006/relationships/tags" Target="../tags/tag456.xml"/><Relationship Id="rId29" Type="http://schemas.openxmlformats.org/officeDocument/2006/relationships/tags" Target="../tags/tag465.xml"/><Relationship Id="rId1" Type="http://schemas.openxmlformats.org/officeDocument/2006/relationships/tags" Target="../tags/tag437.xml"/><Relationship Id="rId6" Type="http://schemas.openxmlformats.org/officeDocument/2006/relationships/tags" Target="../tags/tag442.xml"/><Relationship Id="rId11" Type="http://schemas.openxmlformats.org/officeDocument/2006/relationships/tags" Target="../tags/tag447.xml"/><Relationship Id="rId24" Type="http://schemas.openxmlformats.org/officeDocument/2006/relationships/tags" Target="../tags/tag460.xml"/><Relationship Id="rId32" Type="http://schemas.openxmlformats.org/officeDocument/2006/relationships/tags" Target="../tags/tag468.xml"/><Relationship Id="rId37" Type="http://schemas.openxmlformats.org/officeDocument/2006/relationships/image" Target="../media/image1.jpeg"/><Relationship Id="rId5" Type="http://schemas.openxmlformats.org/officeDocument/2006/relationships/tags" Target="../tags/tag441.xml"/><Relationship Id="rId15" Type="http://schemas.openxmlformats.org/officeDocument/2006/relationships/tags" Target="../tags/tag451.xml"/><Relationship Id="rId23" Type="http://schemas.openxmlformats.org/officeDocument/2006/relationships/tags" Target="../tags/tag459.xml"/><Relationship Id="rId28" Type="http://schemas.openxmlformats.org/officeDocument/2006/relationships/tags" Target="../tags/tag464.xml"/><Relationship Id="rId36" Type="http://schemas.openxmlformats.org/officeDocument/2006/relationships/notesSlide" Target="../notesSlides/notesSlide32.xml"/><Relationship Id="rId10" Type="http://schemas.openxmlformats.org/officeDocument/2006/relationships/tags" Target="../tags/tag446.xml"/><Relationship Id="rId19" Type="http://schemas.openxmlformats.org/officeDocument/2006/relationships/tags" Target="../tags/tag455.xml"/><Relationship Id="rId31" Type="http://schemas.openxmlformats.org/officeDocument/2006/relationships/tags" Target="../tags/tag467.xml"/><Relationship Id="rId4" Type="http://schemas.openxmlformats.org/officeDocument/2006/relationships/tags" Target="../tags/tag440.xml"/><Relationship Id="rId9" Type="http://schemas.openxmlformats.org/officeDocument/2006/relationships/tags" Target="../tags/tag445.xml"/><Relationship Id="rId14" Type="http://schemas.openxmlformats.org/officeDocument/2006/relationships/tags" Target="../tags/tag450.xml"/><Relationship Id="rId22" Type="http://schemas.openxmlformats.org/officeDocument/2006/relationships/tags" Target="../tags/tag458.xml"/><Relationship Id="rId27" Type="http://schemas.openxmlformats.org/officeDocument/2006/relationships/tags" Target="../tags/tag463.xml"/><Relationship Id="rId30" Type="http://schemas.openxmlformats.org/officeDocument/2006/relationships/tags" Target="../tags/tag466.xml"/><Relationship Id="rId35"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tags" Target="../tags/tag478.xml"/><Relationship Id="rId13" Type="http://schemas.openxmlformats.org/officeDocument/2006/relationships/tags" Target="../tags/tag483.xml"/><Relationship Id="rId18" Type="http://schemas.openxmlformats.org/officeDocument/2006/relationships/tags" Target="../tags/tag488.xml"/><Relationship Id="rId3" Type="http://schemas.openxmlformats.org/officeDocument/2006/relationships/tags" Target="../tags/tag473.xml"/><Relationship Id="rId21" Type="http://schemas.openxmlformats.org/officeDocument/2006/relationships/image" Target="../media/image1.jpeg"/><Relationship Id="rId7" Type="http://schemas.openxmlformats.org/officeDocument/2006/relationships/tags" Target="../tags/tag477.xml"/><Relationship Id="rId12" Type="http://schemas.openxmlformats.org/officeDocument/2006/relationships/tags" Target="../tags/tag482.xml"/><Relationship Id="rId17" Type="http://schemas.openxmlformats.org/officeDocument/2006/relationships/tags" Target="../tags/tag487.xml"/><Relationship Id="rId2" Type="http://schemas.openxmlformats.org/officeDocument/2006/relationships/tags" Target="../tags/tag472.xml"/><Relationship Id="rId16" Type="http://schemas.openxmlformats.org/officeDocument/2006/relationships/tags" Target="../tags/tag486.xml"/><Relationship Id="rId20" Type="http://schemas.openxmlformats.org/officeDocument/2006/relationships/notesSlide" Target="../notesSlides/notesSlide33.xml"/><Relationship Id="rId1" Type="http://schemas.openxmlformats.org/officeDocument/2006/relationships/tags" Target="../tags/tag471.xml"/><Relationship Id="rId6" Type="http://schemas.openxmlformats.org/officeDocument/2006/relationships/tags" Target="../tags/tag476.xml"/><Relationship Id="rId11" Type="http://schemas.openxmlformats.org/officeDocument/2006/relationships/tags" Target="../tags/tag481.xml"/><Relationship Id="rId5" Type="http://schemas.openxmlformats.org/officeDocument/2006/relationships/tags" Target="../tags/tag475.xml"/><Relationship Id="rId15" Type="http://schemas.openxmlformats.org/officeDocument/2006/relationships/tags" Target="../tags/tag485.xml"/><Relationship Id="rId10" Type="http://schemas.openxmlformats.org/officeDocument/2006/relationships/tags" Target="../tags/tag480.xml"/><Relationship Id="rId19" Type="http://schemas.openxmlformats.org/officeDocument/2006/relationships/slideLayout" Target="../slideLayouts/slideLayout3.xml"/><Relationship Id="rId4" Type="http://schemas.openxmlformats.org/officeDocument/2006/relationships/tags" Target="../tags/tag474.xml"/><Relationship Id="rId9" Type="http://schemas.openxmlformats.org/officeDocument/2006/relationships/tags" Target="../tags/tag479.xml"/><Relationship Id="rId14" Type="http://schemas.openxmlformats.org/officeDocument/2006/relationships/tags" Target="../tags/tag484.xml"/></Relationships>
</file>

<file path=ppt/slides/_rels/slide34.xml.rels><?xml version="1.0" encoding="UTF-8" standalone="yes"?>
<Relationships xmlns="http://schemas.openxmlformats.org/package/2006/relationships"><Relationship Id="rId8" Type="http://schemas.openxmlformats.org/officeDocument/2006/relationships/tags" Target="../tags/tag496.xml"/><Relationship Id="rId13" Type="http://schemas.openxmlformats.org/officeDocument/2006/relationships/notesSlide" Target="../notesSlides/notesSlide34.xml"/><Relationship Id="rId3" Type="http://schemas.openxmlformats.org/officeDocument/2006/relationships/tags" Target="../tags/tag491.xml"/><Relationship Id="rId7" Type="http://schemas.openxmlformats.org/officeDocument/2006/relationships/tags" Target="../tags/tag495.xml"/><Relationship Id="rId12" Type="http://schemas.openxmlformats.org/officeDocument/2006/relationships/slideLayout" Target="../slideLayouts/slideLayout9.xml"/><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tags" Target="../tags/tag494.xml"/><Relationship Id="rId11" Type="http://schemas.openxmlformats.org/officeDocument/2006/relationships/tags" Target="../tags/tag499.xml"/><Relationship Id="rId5" Type="http://schemas.openxmlformats.org/officeDocument/2006/relationships/tags" Target="../tags/tag493.xml"/><Relationship Id="rId15" Type="http://schemas.openxmlformats.org/officeDocument/2006/relationships/image" Target="../media/image31.png"/><Relationship Id="rId10" Type="http://schemas.openxmlformats.org/officeDocument/2006/relationships/tags" Target="../tags/tag498.xml"/><Relationship Id="rId4" Type="http://schemas.openxmlformats.org/officeDocument/2006/relationships/tags" Target="../tags/tag492.xml"/><Relationship Id="rId9" Type="http://schemas.openxmlformats.org/officeDocument/2006/relationships/tags" Target="../tags/tag497.xml"/><Relationship Id="rId14" Type="http://schemas.openxmlformats.org/officeDocument/2006/relationships/image" Target="../media/image30.png"/></Relationships>
</file>

<file path=ppt/slides/_rels/slide35.xml.rels><?xml version="1.0" encoding="UTF-8" standalone="yes"?>
<Relationships xmlns="http://schemas.openxmlformats.org/package/2006/relationships"><Relationship Id="rId8" Type="http://schemas.openxmlformats.org/officeDocument/2006/relationships/tags" Target="../tags/tag507.xml"/><Relationship Id="rId13" Type="http://schemas.openxmlformats.org/officeDocument/2006/relationships/image" Target="../media/image1.jpeg"/><Relationship Id="rId18" Type="http://schemas.openxmlformats.org/officeDocument/2006/relationships/image" Target="../media/image36.jpeg"/><Relationship Id="rId3" Type="http://schemas.openxmlformats.org/officeDocument/2006/relationships/tags" Target="../tags/tag502.xml"/><Relationship Id="rId21" Type="http://schemas.openxmlformats.org/officeDocument/2006/relationships/image" Target="../media/image39.jpeg"/><Relationship Id="rId7" Type="http://schemas.openxmlformats.org/officeDocument/2006/relationships/tags" Target="../tags/tag506.xml"/><Relationship Id="rId12" Type="http://schemas.openxmlformats.org/officeDocument/2006/relationships/notesSlide" Target="../notesSlides/notesSlide35.xml"/><Relationship Id="rId17" Type="http://schemas.openxmlformats.org/officeDocument/2006/relationships/image" Target="../media/image35.jpeg"/><Relationship Id="rId2" Type="http://schemas.openxmlformats.org/officeDocument/2006/relationships/tags" Target="../tags/tag501.xml"/><Relationship Id="rId16" Type="http://schemas.openxmlformats.org/officeDocument/2006/relationships/image" Target="../media/image34.tiff"/><Relationship Id="rId20" Type="http://schemas.openxmlformats.org/officeDocument/2006/relationships/image" Target="../media/image38.jpeg"/><Relationship Id="rId1" Type="http://schemas.openxmlformats.org/officeDocument/2006/relationships/tags" Target="../tags/tag500.xml"/><Relationship Id="rId6" Type="http://schemas.openxmlformats.org/officeDocument/2006/relationships/tags" Target="../tags/tag505.xml"/><Relationship Id="rId11" Type="http://schemas.openxmlformats.org/officeDocument/2006/relationships/slideLayout" Target="../slideLayouts/slideLayout3.xml"/><Relationship Id="rId5" Type="http://schemas.openxmlformats.org/officeDocument/2006/relationships/tags" Target="../tags/tag504.xml"/><Relationship Id="rId15" Type="http://schemas.openxmlformats.org/officeDocument/2006/relationships/image" Target="../media/image33.tiff"/><Relationship Id="rId10" Type="http://schemas.openxmlformats.org/officeDocument/2006/relationships/tags" Target="../tags/tag509.xml"/><Relationship Id="rId19" Type="http://schemas.openxmlformats.org/officeDocument/2006/relationships/image" Target="../media/image37.jpeg"/><Relationship Id="rId4" Type="http://schemas.openxmlformats.org/officeDocument/2006/relationships/tags" Target="../tags/tag503.xml"/><Relationship Id="rId9" Type="http://schemas.openxmlformats.org/officeDocument/2006/relationships/tags" Target="../tags/tag508.xml"/><Relationship Id="rId14" Type="http://schemas.openxmlformats.org/officeDocument/2006/relationships/image" Target="../media/image32.jpeg"/></Relationships>
</file>

<file path=ppt/slides/_rels/slide36.xml.rels><?xml version="1.0" encoding="UTF-8" standalone="yes"?>
<Relationships xmlns="http://schemas.openxmlformats.org/package/2006/relationships"><Relationship Id="rId8" Type="http://schemas.openxmlformats.org/officeDocument/2006/relationships/tags" Target="../tags/tag517.xml"/><Relationship Id="rId13" Type="http://schemas.openxmlformats.org/officeDocument/2006/relationships/tags" Target="../tags/tag522.xml"/><Relationship Id="rId18" Type="http://schemas.openxmlformats.org/officeDocument/2006/relationships/tags" Target="../tags/tag527.xml"/><Relationship Id="rId3" Type="http://schemas.openxmlformats.org/officeDocument/2006/relationships/tags" Target="../tags/tag512.xml"/><Relationship Id="rId21" Type="http://schemas.openxmlformats.org/officeDocument/2006/relationships/image" Target="../media/image40.png"/><Relationship Id="rId7" Type="http://schemas.openxmlformats.org/officeDocument/2006/relationships/tags" Target="../tags/tag516.xml"/><Relationship Id="rId12" Type="http://schemas.openxmlformats.org/officeDocument/2006/relationships/tags" Target="../tags/tag521.xml"/><Relationship Id="rId17" Type="http://schemas.openxmlformats.org/officeDocument/2006/relationships/tags" Target="../tags/tag526.xml"/><Relationship Id="rId25" Type="http://schemas.openxmlformats.org/officeDocument/2006/relationships/image" Target="../media/image1.jpeg"/><Relationship Id="rId2" Type="http://schemas.openxmlformats.org/officeDocument/2006/relationships/tags" Target="../tags/tag511.xml"/><Relationship Id="rId16" Type="http://schemas.openxmlformats.org/officeDocument/2006/relationships/tags" Target="../tags/tag525.xml"/><Relationship Id="rId20" Type="http://schemas.openxmlformats.org/officeDocument/2006/relationships/notesSlide" Target="../notesSlides/notesSlide36.xml"/><Relationship Id="rId1" Type="http://schemas.openxmlformats.org/officeDocument/2006/relationships/tags" Target="../tags/tag510.xml"/><Relationship Id="rId6" Type="http://schemas.openxmlformats.org/officeDocument/2006/relationships/tags" Target="../tags/tag515.xml"/><Relationship Id="rId11" Type="http://schemas.openxmlformats.org/officeDocument/2006/relationships/tags" Target="../tags/tag520.xml"/><Relationship Id="rId24" Type="http://schemas.microsoft.com/office/2007/relationships/hdphoto" Target="../media/hdphoto2.wdp"/><Relationship Id="rId5" Type="http://schemas.openxmlformats.org/officeDocument/2006/relationships/tags" Target="../tags/tag514.xml"/><Relationship Id="rId15" Type="http://schemas.openxmlformats.org/officeDocument/2006/relationships/tags" Target="../tags/tag524.xml"/><Relationship Id="rId23" Type="http://schemas.openxmlformats.org/officeDocument/2006/relationships/image" Target="../media/image41.png"/><Relationship Id="rId10" Type="http://schemas.openxmlformats.org/officeDocument/2006/relationships/tags" Target="../tags/tag519.xml"/><Relationship Id="rId19" Type="http://schemas.openxmlformats.org/officeDocument/2006/relationships/slideLayout" Target="../slideLayouts/slideLayout3.xml"/><Relationship Id="rId4" Type="http://schemas.openxmlformats.org/officeDocument/2006/relationships/tags" Target="../tags/tag513.xml"/><Relationship Id="rId9" Type="http://schemas.openxmlformats.org/officeDocument/2006/relationships/tags" Target="../tags/tag518.xml"/><Relationship Id="rId14" Type="http://schemas.openxmlformats.org/officeDocument/2006/relationships/tags" Target="../tags/tag523.xml"/><Relationship Id="rId22"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tags" Target="../tags/tag535.xml"/><Relationship Id="rId3" Type="http://schemas.openxmlformats.org/officeDocument/2006/relationships/tags" Target="../tags/tag530.xml"/><Relationship Id="rId7" Type="http://schemas.openxmlformats.org/officeDocument/2006/relationships/tags" Target="../tags/tag534.xml"/><Relationship Id="rId2" Type="http://schemas.openxmlformats.org/officeDocument/2006/relationships/tags" Target="../tags/tag529.xml"/><Relationship Id="rId1" Type="http://schemas.openxmlformats.org/officeDocument/2006/relationships/tags" Target="../tags/tag528.xml"/><Relationship Id="rId6" Type="http://schemas.openxmlformats.org/officeDocument/2006/relationships/tags" Target="../tags/tag533.xml"/><Relationship Id="rId11" Type="http://schemas.openxmlformats.org/officeDocument/2006/relationships/image" Target="../media/image1.jpeg"/><Relationship Id="rId5" Type="http://schemas.openxmlformats.org/officeDocument/2006/relationships/tags" Target="../tags/tag532.xml"/><Relationship Id="rId10" Type="http://schemas.openxmlformats.org/officeDocument/2006/relationships/notesSlide" Target="../notesSlides/notesSlide37.xml"/><Relationship Id="rId4" Type="http://schemas.openxmlformats.org/officeDocument/2006/relationships/tags" Target="../tags/tag531.xml"/><Relationship Id="rId9"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tags" Target="../tags/tag543.xml"/><Relationship Id="rId13" Type="http://schemas.openxmlformats.org/officeDocument/2006/relationships/tags" Target="../tags/tag548.xml"/><Relationship Id="rId18" Type="http://schemas.openxmlformats.org/officeDocument/2006/relationships/tags" Target="../tags/tag553.xml"/><Relationship Id="rId26" Type="http://schemas.openxmlformats.org/officeDocument/2006/relationships/tags" Target="../tags/tag561.xml"/><Relationship Id="rId3" Type="http://schemas.openxmlformats.org/officeDocument/2006/relationships/tags" Target="../tags/tag538.xml"/><Relationship Id="rId21" Type="http://schemas.openxmlformats.org/officeDocument/2006/relationships/tags" Target="../tags/tag556.xml"/><Relationship Id="rId34" Type="http://schemas.openxmlformats.org/officeDocument/2006/relationships/slideLayout" Target="../slideLayouts/slideLayout6.xml"/><Relationship Id="rId7" Type="http://schemas.openxmlformats.org/officeDocument/2006/relationships/tags" Target="../tags/tag542.xml"/><Relationship Id="rId12" Type="http://schemas.openxmlformats.org/officeDocument/2006/relationships/tags" Target="../tags/tag547.xml"/><Relationship Id="rId17" Type="http://schemas.openxmlformats.org/officeDocument/2006/relationships/tags" Target="../tags/tag552.xml"/><Relationship Id="rId25" Type="http://schemas.openxmlformats.org/officeDocument/2006/relationships/tags" Target="../tags/tag560.xml"/><Relationship Id="rId33" Type="http://schemas.openxmlformats.org/officeDocument/2006/relationships/tags" Target="../tags/tag568.xml"/><Relationship Id="rId2" Type="http://schemas.openxmlformats.org/officeDocument/2006/relationships/tags" Target="../tags/tag537.xml"/><Relationship Id="rId16" Type="http://schemas.openxmlformats.org/officeDocument/2006/relationships/tags" Target="../tags/tag551.xml"/><Relationship Id="rId20" Type="http://schemas.openxmlformats.org/officeDocument/2006/relationships/tags" Target="../tags/tag555.xml"/><Relationship Id="rId29" Type="http://schemas.openxmlformats.org/officeDocument/2006/relationships/tags" Target="../tags/tag564.xml"/><Relationship Id="rId1" Type="http://schemas.openxmlformats.org/officeDocument/2006/relationships/tags" Target="../tags/tag536.xml"/><Relationship Id="rId6" Type="http://schemas.openxmlformats.org/officeDocument/2006/relationships/tags" Target="../tags/tag541.xml"/><Relationship Id="rId11" Type="http://schemas.openxmlformats.org/officeDocument/2006/relationships/tags" Target="../tags/tag546.xml"/><Relationship Id="rId24" Type="http://schemas.openxmlformats.org/officeDocument/2006/relationships/tags" Target="../tags/tag559.xml"/><Relationship Id="rId32" Type="http://schemas.openxmlformats.org/officeDocument/2006/relationships/tags" Target="../tags/tag567.xml"/><Relationship Id="rId5" Type="http://schemas.openxmlformats.org/officeDocument/2006/relationships/tags" Target="../tags/tag540.xml"/><Relationship Id="rId15" Type="http://schemas.openxmlformats.org/officeDocument/2006/relationships/tags" Target="../tags/tag550.xml"/><Relationship Id="rId23" Type="http://schemas.openxmlformats.org/officeDocument/2006/relationships/tags" Target="../tags/tag558.xml"/><Relationship Id="rId28" Type="http://schemas.openxmlformats.org/officeDocument/2006/relationships/tags" Target="../tags/tag563.xml"/><Relationship Id="rId10" Type="http://schemas.openxmlformats.org/officeDocument/2006/relationships/tags" Target="../tags/tag545.xml"/><Relationship Id="rId19" Type="http://schemas.openxmlformats.org/officeDocument/2006/relationships/tags" Target="../tags/tag554.xml"/><Relationship Id="rId31" Type="http://schemas.openxmlformats.org/officeDocument/2006/relationships/tags" Target="../tags/tag566.xml"/><Relationship Id="rId4" Type="http://schemas.openxmlformats.org/officeDocument/2006/relationships/tags" Target="../tags/tag539.xml"/><Relationship Id="rId9" Type="http://schemas.openxmlformats.org/officeDocument/2006/relationships/tags" Target="../tags/tag544.xml"/><Relationship Id="rId14" Type="http://schemas.openxmlformats.org/officeDocument/2006/relationships/tags" Target="../tags/tag549.xml"/><Relationship Id="rId22" Type="http://schemas.openxmlformats.org/officeDocument/2006/relationships/tags" Target="../tags/tag557.xml"/><Relationship Id="rId27" Type="http://schemas.openxmlformats.org/officeDocument/2006/relationships/tags" Target="../tags/tag562.xml"/><Relationship Id="rId30" Type="http://schemas.openxmlformats.org/officeDocument/2006/relationships/tags" Target="../tags/tag565.xml"/><Relationship Id="rId35"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tags" Target="../tags/tag576.xml"/><Relationship Id="rId13" Type="http://schemas.openxmlformats.org/officeDocument/2006/relationships/tags" Target="../tags/tag581.xml"/><Relationship Id="rId18" Type="http://schemas.openxmlformats.org/officeDocument/2006/relationships/image" Target="../media/image44.png"/><Relationship Id="rId3" Type="http://schemas.openxmlformats.org/officeDocument/2006/relationships/tags" Target="../tags/tag571.xml"/><Relationship Id="rId7" Type="http://schemas.openxmlformats.org/officeDocument/2006/relationships/tags" Target="../tags/tag575.xml"/><Relationship Id="rId12" Type="http://schemas.openxmlformats.org/officeDocument/2006/relationships/tags" Target="../tags/tag580.xml"/><Relationship Id="rId17" Type="http://schemas.openxmlformats.org/officeDocument/2006/relationships/image" Target="../media/image43.png"/><Relationship Id="rId2" Type="http://schemas.openxmlformats.org/officeDocument/2006/relationships/tags" Target="../tags/tag570.xml"/><Relationship Id="rId16" Type="http://schemas.openxmlformats.org/officeDocument/2006/relationships/image" Target="../media/image42.jpeg"/><Relationship Id="rId1" Type="http://schemas.openxmlformats.org/officeDocument/2006/relationships/tags" Target="../tags/tag569.xml"/><Relationship Id="rId6" Type="http://schemas.openxmlformats.org/officeDocument/2006/relationships/tags" Target="../tags/tag574.xml"/><Relationship Id="rId11" Type="http://schemas.openxmlformats.org/officeDocument/2006/relationships/tags" Target="../tags/tag579.xml"/><Relationship Id="rId5" Type="http://schemas.openxmlformats.org/officeDocument/2006/relationships/tags" Target="../tags/tag573.xml"/><Relationship Id="rId15" Type="http://schemas.openxmlformats.org/officeDocument/2006/relationships/notesSlide" Target="../notesSlides/notesSlide39.xml"/><Relationship Id="rId10" Type="http://schemas.openxmlformats.org/officeDocument/2006/relationships/tags" Target="../tags/tag578.xml"/><Relationship Id="rId4" Type="http://schemas.openxmlformats.org/officeDocument/2006/relationships/tags" Target="../tags/tag572.xml"/><Relationship Id="rId9" Type="http://schemas.openxmlformats.org/officeDocument/2006/relationships/tags" Target="../tags/tag577.xml"/><Relationship Id="rId14"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20.xml"/><Relationship Id="rId7" Type="http://schemas.openxmlformats.org/officeDocument/2006/relationships/slideLayout" Target="../slideLayouts/slideLayout11.xml"/><Relationship Id="rId12" Type="http://schemas.openxmlformats.org/officeDocument/2006/relationships/image" Target="../media/image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2.png"/><Relationship Id="rId5" Type="http://schemas.openxmlformats.org/officeDocument/2006/relationships/tags" Target="../tags/tag22.xml"/><Relationship Id="rId10" Type="http://schemas.openxmlformats.org/officeDocument/2006/relationships/image" Target="../media/image8.png"/><Relationship Id="rId4" Type="http://schemas.openxmlformats.org/officeDocument/2006/relationships/tags" Target="../tags/tag21.xml"/><Relationship Id="rId9" Type="http://schemas.microsoft.com/office/2018/10/relationships/comments" Target="../comments/modernComment_864_3161EEB4.xml"/></Relationships>
</file>

<file path=ppt/slides/_rels/slide40.xml.rels><?xml version="1.0" encoding="UTF-8" standalone="yes"?>
<Relationships xmlns="http://schemas.openxmlformats.org/package/2006/relationships"><Relationship Id="rId8" Type="http://schemas.openxmlformats.org/officeDocument/2006/relationships/tags" Target="../tags/tag589.xml"/><Relationship Id="rId13" Type="http://schemas.openxmlformats.org/officeDocument/2006/relationships/image" Target="../media/image45.jpeg"/><Relationship Id="rId3" Type="http://schemas.openxmlformats.org/officeDocument/2006/relationships/tags" Target="../tags/tag584.xml"/><Relationship Id="rId7" Type="http://schemas.openxmlformats.org/officeDocument/2006/relationships/tags" Target="../tags/tag588.xml"/><Relationship Id="rId12" Type="http://schemas.openxmlformats.org/officeDocument/2006/relationships/notesSlide" Target="../notesSlides/notesSlide40.xml"/><Relationship Id="rId2" Type="http://schemas.openxmlformats.org/officeDocument/2006/relationships/tags" Target="../tags/tag583.xml"/><Relationship Id="rId1" Type="http://schemas.openxmlformats.org/officeDocument/2006/relationships/tags" Target="../tags/tag582.xml"/><Relationship Id="rId6" Type="http://schemas.openxmlformats.org/officeDocument/2006/relationships/tags" Target="../tags/tag587.xml"/><Relationship Id="rId11" Type="http://schemas.openxmlformats.org/officeDocument/2006/relationships/slideLayout" Target="../slideLayouts/slideLayout7.xml"/><Relationship Id="rId5" Type="http://schemas.openxmlformats.org/officeDocument/2006/relationships/tags" Target="../tags/tag586.xml"/><Relationship Id="rId10" Type="http://schemas.openxmlformats.org/officeDocument/2006/relationships/tags" Target="../tags/tag591.xml"/><Relationship Id="rId4" Type="http://schemas.openxmlformats.org/officeDocument/2006/relationships/tags" Target="../tags/tag585.xml"/><Relationship Id="rId9" Type="http://schemas.openxmlformats.org/officeDocument/2006/relationships/tags" Target="../tags/tag590.xml"/><Relationship Id="rId1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tags" Target="../tags/tag599.xml"/><Relationship Id="rId13" Type="http://schemas.openxmlformats.org/officeDocument/2006/relationships/image" Target="../media/image45.jpeg"/><Relationship Id="rId3" Type="http://schemas.openxmlformats.org/officeDocument/2006/relationships/tags" Target="../tags/tag594.xml"/><Relationship Id="rId7" Type="http://schemas.openxmlformats.org/officeDocument/2006/relationships/tags" Target="../tags/tag598.xml"/><Relationship Id="rId12" Type="http://schemas.openxmlformats.org/officeDocument/2006/relationships/notesSlide" Target="../notesSlides/notesSlide41.xml"/><Relationship Id="rId2" Type="http://schemas.openxmlformats.org/officeDocument/2006/relationships/tags" Target="../tags/tag593.xml"/><Relationship Id="rId1" Type="http://schemas.openxmlformats.org/officeDocument/2006/relationships/tags" Target="../tags/tag592.xml"/><Relationship Id="rId6" Type="http://schemas.openxmlformats.org/officeDocument/2006/relationships/tags" Target="../tags/tag597.xml"/><Relationship Id="rId11" Type="http://schemas.openxmlformats.org/officeDocument/2006/relationships/slideLayout" Target="../slideLayouts/slideLayout7.xml"/><Relationship Id="rId5" Type="http://schemas.openxmlformats.org/officeDocument/2006/relationships/tags" Target="../tags/tag596.xml"/><Relationship Id="rId10" Type="http://schemas.openxmlformats.org/officeDocument/2006/relationships/tags" Target="../tags/tag601.xml"/><Relationship Id="rId4" Type="http://schemas.openxmlformats.org/officeDocument/2006/relationships/tags" Target="../tags/tag595.xml"/><Relationship Id="rId9" Type="http://schemas.openxmlformats.org/officeDocument/2006/relationships/tags" Target="../tags/tag600.xml"/><Relationship Id="rId14"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tags" Target="../tags/tag609.xml"/><Relationship Id="rId13" Type="http://schemas.openxmlformats.org/officeDocument/2006/relationships/image" Target="../media/image45.jpeg"/><Relationship Id="rId3" Type="http://schemas.openxmlformats.org/officeDocument/2006/relationships/tags" Target="../tags/tag604.xml"/><Relationship Id="rId7" Type="http://schemas.openxmlformats.org/officeDocument/2006/relationships/tags" Target="../tags/tag608.xml"/><Relationship Id="rId12" Type="http://schemas.openxmlformats.org/officeDocument/2006/relationships/notesSlide" Target="../notesSlides/notesSlide42.xml"/><Relationship Id="rId2" Type="http://schemas.openxmlformats.org/officeDocument/2006/relationships/tags" Target="../tags/tag603.xml"/><Relationship Id="rId1" Type="http://schemas.openxmlformats.org/officeDocument/2006/relationships/tags" Target="../tags/tag602.xml"/><Relationship Id="rId6" Type="http://schemas.openxmlformats.org/officeDocument/2006/relationships/tags" Target="../tags/tag607.xml"/><Relationship Id="rId11" Type="http://schemas.openxmlformats.org/officeDocument/2006/relationships/slideLayout" Target="../slideLayouts/slideLayout7.xml"/><Relationship Id="rId5" Type="http://schemas.openxmlformats.org/officeDocument/2006/relationships/tags" Target="../tags/tag606.xml"/><Relationship Id="rId10" Type="http://schemas.openxmlformats.org/officeDocument/2006/relationships/tags" Target="../tags/tag611.xml"/><Relationship Id="rId4" Type="http://schemas.openxmlformats.org/officeDocument/2006/relationships/tags" Target="../tags/tag605.xml"/><Relationship Id="rId9" Type="http://schemas.openxmlformats.org/officeDocument/2006/relationships/tags" Target="../tags/tag610.xml"/><Relationship Id="rId14" Type="http://schemas.openxmlformats.org/officeDocument/2006/relationships/image" Target="../media/image46.png"/></Relationships>
</file>

<file path=ppt/slides/_rels/slide43.xml.rels><?xml version="1.0" encoding="UTF-8" standalone="yes"?>
<Relationships xmlns="http://schemas.openxmlformats.org/package/2006/relationships"><Relationship Id="rId8" Type="http://schemas.openxmlformats.org/officeDocument/2006/relationships/tags" Target="../tags/tag619.xml"/><Relationship Id="rId3" Type="http://schemas.openxmlformats.org/officeDocument/2006/relationships/tags" Target="../tags/tag614.xml"/><Relationship Id="rId7" Type="http://schemas.openxmlformats.org/officeDocument/2006/relationships/tags" Target="../tags/tag618.xml"/><Relationship Id="rId12" Type="http://schemas.openxmlformats.org/officeDocument/2006/relationships/notesSlide" Target="../notesSlides/notesSlide43.xml"/><Relationship Id="rId2" Type="http://schemas.openxmlformats.org/officeDocument/2006/relationships/tags" Target="../tags/tag613.xml"/><Relationship Id="rId1" Type="http://schemas.openxmlformats.org/officeDocument/2006/relationships/tags" Target="../tags/tag612.xml"/><Relationship Id="rId6" Type="http://schemas.openxmlformats.org/officeDocument/2006/relationships/tags" Target="../tags/tag617.xml"/><Relationship Id="rId11" Type="http://schemas.openxmlformats.org/officeDocument/2006/relationships/slideLayout" Target="../slideLayouts/slideLayout8.xml"/><Relationship Id="rId5" Type="http://schemas.openxmlformats.org/officeDocument/2006/relationships/tags" Target="../tags/tag616.xml"/><Relationship Id="rId10" Type="http://schemas.openxmlformats.org/officeDocument/2006/relationships/tags" Target="../tags/tag621.xml"/><Relationship Id="rId4" Type="http://schemas.openxmlformats.org/officeDocument/2006/relationships/tags" Target="../tags/tag615.xml"/><Relationship Id="rId9" Type="http://schemas.openxmlformats.org/officeDocument/2006/relationships/tags" Target="../tags/tag620.xml"/></Relationships>
</file>

<file path=ppt/slides/_rels/slide44.xml.rels><?xml version="1.0" encoding="UTF-8" standalone="yes"?>
<Relationships xmlns="http://schemas.openxmlformats.org/package/2006/relationships"><Relationship Id="rId8" Type="http://schemas.openxmlformats.org/officeDocument/2006/relationships/tags" Target="../tags/tag629.xml"/><Relationship Id="rId13" Type="http://schemas.openxmlformats.org/officeDocument/2006/relationships/image" Target="../media/image47.jpeg"/><Relationship Id="rId3" Type="http://schemas.openxmlformats.org/officeDocument/2006/relationships/tags" Target="../tags/tag624.xml"/><Relationship Id="rId7" Type="http://schemas.openxmlformats.org/officeDocument/2006/relationships/tags" Target="../tags/tag628.xml"/><Relationship Id="rId12" Type="http://schemas.openxmlformats.org/officeDocument/2006/relationships/notesSlide" Target="../notesSlides/notesSlide44.xml"/><Relationship Id="rId2" Type="http://schemas.openxmlformats.org/officeDocument/2006/relationships/tags" Target="../tags/tag623.xml"/><Relationship Id="rId1" Type="http://schemas.openxmlformats.org/officeDocument/2006/relationships/tags" Target="../tags/tag622.xml"/><Relationship Id="rId6" Type="http://schemas.openxmlformats.org/officeDocument/2006/relationships/tags" Target="../tags/tag627.xml"/><Relationship Id="rId11" Type="http://schemas.openxmlformats.org/officeDocument/2006/relationships/slideLayout" Target="../slideLayouts/slideLayout7.xml"/><Relationship Id="rId5" Type="http://schemas.openxmlformats.org/officeDocument/2006/relationships/tags" Target="../tags/tag626.xml"/><Relationship Id="rId10" Type="http://schemas.openxmlformats.org/officeDocument/2006/relationships/tags" Target="../tags/tag631.xml"/><Relationship Id="rId4" Type="http://schemas.openxmlformats.org/officeDocument/2006/relationships/tags" Target="../tags/tag625.xml"/><Relationship Id="rId9" Type="http://schemas.openxmlformats.org/officeDocument/2006/relationships/tags" Target="../tags/tag630.xml"/><Relationship Id="rId1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tags" Target="../tags/tag639.xml"/><Relationship Id="rId13" Type="http://schemas.openxmlformats.org/officeDocument/2006/relationships/image" Target="../media/image47.jpeg"/><Relationship Id="rId3" Type="http://schemas.openxmlformats.org/officeDocument/2006/relationships/tags" Target="../tags/tag634.xml"/><Relationship Id="rId7" Type="http://schemas.openxmlformats.org/officeDocument/2006/relationships/tags" Target="../tags/tag638.xml"/><Relationship Id="rId12" Type="http://schemas.openxmlformats.org/officeDocument/2006/relationships/notesSlide" Target="../notesSlides/notesSlide45.xml"/><Relationship Id="rId2" Type="http://schemas.openxmlformats.org/officeDocument/2006/relationships/tags" Target="../tags/tag633.xml"/><Relationship Id="rId1" Type="http://schemas.openxmlformats.org/officeDocument/2006/relationships/tags" Target="../tags/tag632.xml"/><Relationship Id="rId6" Type="http://schemas.openxmlformats.org/officeDocument/2006/relationships/tags" Target="../tags/tag637.xml"/><Relationship Id="rId11" Type="http://schemas.openxmlformats.org/officeDocument/2006/relationships/slideLayout" Target="../slideLayouts/slideLayout7.xml"/><Relationship Id="rId5" Type="http://schemas.openxmlformats.org/officeDocument/2006/relationships/tags" Target="../tags/tag636.xml"/><Relationship Id="rId10" Type="http://schemas.openxmlformats.org/officeDocument/2006/relationships/tags" Target="../tags/tag641.xml"/><Relationship Id="rId4" Type="http://schemas.openxmlformats.org/officeDocument/2006/relationships/tags" Target="../tags/tag635.xml"/><Relationship Id="rId9" Type="http://schemas.openxmlformats.org/officeDocument/2006/relationships/tags" Target="../tags/tag640.xml"/><Relationship Id="rId14"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tags" Target="../tags/tag649.xml"/><Relationship Id="rId13" Type="http://schemas.openxmlformats.org/officeDocument/2006/relationships/image" Target="../media/image47.jpeg"/><Relationship Id="rId3" Type="http://schemas.openxmlformats.org/officeDocument/2006/relationships/tags" Target="../tags/tag644.xml"/><Relationship Id="rId7" Type="http://schemas.openxmlformats.org/officeDocument/2006/relationships/tags" Target="../tags/tag648.xml"/><Relationship Id="rId12" Type="http://schemas.openxmlformats.org/officeDocument/2006/relationships/notesSlide" Target="../notesSlides/notesSlide46.xml"/><Relationship Id="rId2" Type="http://schemas.openxmlformats.org/officeDocument/2006/relationships/tags" Target="../tags/tag643.xml"/><Relationship Id="rId1" Type="http://schemas.openxmlformats.org/officeDocument/2006/relationships/tags" Target="../tags/tag642.xml"/><Relationship Id="rId6" Type="http://schemas.openxmlformats.org/officeDocument/2006/relationships/tags" Target="../tags/tag647.xml"/><Relationship Id="rId11" Type="http://schemas.openxmlformats.org/officeDocument/2006/relationships/slideLayout" Target="../slideLayouts/slideLayout7.xml"/><Relationship Id="rId5" Type="http://schemas.openxmlformats.org/officeDocument/2006/relationships/tags" Target="../tags/tag646.xml"/><Relationship Id="rId10" Type="http://schemas.openxmlformats.org/officeDocument/2006/relationships/tags" Target="../tags/tag651.xml"/><Relationship Id="rId4" Type="http://schemas.openxmlformats.org/officeDocument/2006/relationships/tags" Target="../tags/tag645.xml"/><Relationship Id="rId9" Type="http://schemas.openxmlformats.org/officeDocument/2006/relationships/tags" Target="../tags/tag650.xml"/><Relationship Id="rId14" Type="http://schemas.openxmlformats.org/officeDocument/2006/relationships/image" Target="../media/image46.png"/></Relationships>
</file>

<file path=ppt/slides/_rels/slide47.xml.rels><?xml version="1.0" encoding="UTF-8" standalone="yes"?>
<Relationships xmlns="http://schemas.openxmlformats.org/package/2006/relationships"><Relationship Id="rId8" Type="http://schemas.openxmlformats.org/officeDocument/2006/relationships/tags" Target="../tags/tag659.xml"/><Relationship Id="rId3" Type="http://schemas.openxmlformats.org/officeDocument/2006/relationships/tags" Target="../tags/tag654.xml"/><Relationship Id="rId7" Type="http://schemas.openxmlformats.org/officeDocument/2006/relationships/tags" Target="../tags/tag658.xml"/><Relationship Id="rId12" Type="http://schemas.openxmlformats.org/officeDocument/2006/relationships/notesSlide" Target="../notesSlides/notesSlide47.xml"/><Relationship Id="rId2" Type="http://schemas.openxmlformats.org/officeDocument/2006/relationships/tags" Target="../tags/tag653.xml"/><Relationship Id="rId1" Type="http://schemas.openxmlformats.org/officeDocument/2006/relationships/tags" Target="../tags/tag652.xml"/><Relationship Id="rId6" Type="http://schemas.openxmlformats.org/officeDocument/2006/relationships/tags" Target="../tags/tag657.xml"/><Relationship Id="rId11" Type="http://schemas.openxmlformats.org/officeDocument/2006/relationships/slideLayout" Target="../slideLayouts/slideLayout8.xml"/><Relationship Id="rId5" Type="http://schemas.openxmlformats.org/officeDocument/2006/relationships/tags" Target="../tags/tag656.xml"/><Relationship Id="rId10" Type="http://schemas.openxmlformats.org/officeDocument/2006/relationships/tags" Target="../tags/tag661.xml"/><Relationship Id="rId4" Type="http://schemas.openxmlformats.org/officeDocument/2006/relationships/tags" Target="../tags/tag655.xml"/><Relationship Id="rId9" Type="http://schemas.openxmlformats.org/officeDocument/2006/relationships/tags" Target="../tags/tag660.xml"/></Relationships>
</file>

<file path=ppt/slides/_rels/slide48.xml.rels><?xml version="1.0" encoding="UTF-8" standalone="yes"?>
<Relationships xmlns="http://schemas.openxmlformats.org/package/2006/relationships"><Relationship Id="rId8" Type="http://schemas.openxmlformats.org/officeDocument/2006/relationships/tags" Target="../tags/tag669.xml"/><Relationship Id="rId13" Type="http://schemas.openxmlformats.org/officeDocument/2006/relationships/image" Target="../media/image48.jpeg"/><Relationship Id="rId3" Type="http://schemas.openxmlformats.org/officeDocument/2006/relationships/tags" Target="../tags/tag664.xml"/><Relationship Id="rId7" Type="http://schemas.openxmlformats.org/officeDocument/2006/relationships/tags" Target="../tags/tag668.xml"/><Relationship Id="rId12" Type="http://schemas.openxmlformats.org/officeDocument/2006/relationships/notesSlide" Target="../notesSlides/notesSlide48.xml"/><Relationship Id="rId2" Type="http://schemas.openxmlformats.org/officeDocument/2006/relationships/tags" Target="../tags/tag663.xml"/><Relationship Id="rId1" Type="http://schemas.openxmlformats.org/officeDocument/2006/relationships/tags" Target="../tags/tag662.xml"/><Relationship Id="rId6" Type="http://schemas.openxmlformats.org/officeDocument/2006/relationships/tags" Target="../tags/tag667.xml"/><Relationship Id="rId11" Type="http://schemas.openxmlformats.org/officeDocument/2006/relationships/slideLayout" Target="../slideLayouts/slideLayout7.xml"/><Relationship Id="rId5" Type="http://schemas.openxmlformats.org/officeDocument/2006/relationships/tags" Target="../tags/tag666.xml"/><Relationship Id="rId10" Type="http://schemas.openxmlformats.org/officeDocument/2006/relationships/tags" Target="../tags/tag671.xml"/><Relationship Id="rId4" Type="http://schemas.openxmlformats.org/officeDocument/2006/relationships/tags" Target="../tags/tag665.xml"/><Relationship Id="rId9" Type="http://schemas.openxmlformats.org/officeDocument/2006/relationships/tags" Target="../tags/tag670.xml"/><Relationship Id="rId14" Type="http://schemas.openxmlformats.org/officeDocument/2006/relationships/image" Target="../media/image49.png"/></Relationships>
</file>

<file path=ppt/slides/_rels/slide49.xml.rels><?xml version="1.0" encoding="UTF-8" standalone="yes"?>
<Relationships xmlns="http://schemas.openxmlformats.org/package/2006/relationships"><Relationship Id="rId8" Type="http://schemas.openxmlformats.org/officeDocument/2006/relationships/tags" Target="../tags/tag679.xml"/><Relationship Id="rId13" Type="http://schemas.openxmlformats.org/officeDocument/2006/relationships/image" Target="../media/image48.jpeg"/><Relationship Id="rId3" Type="http://schemas.openxmlformats.org/officeDocument/2006/relationships/tags" Target="../tags/tag674.xml"/><Relationship Id="rId7" Type="http://schemas.openxmlformats.org/officeDocument/2006/relationships/tags" Target="../tags/tag678.xml"/><Relationship Id="rId12" Type="http://schemas.openxmlformats.org/officeDocument/2006/relationships/notesSlide" Target="../notesSlides/notesSlide49.xml"/><Relationship Id="rId2" Type="http://schemas.openxmlformats.org/officeDocument/2006/relationships/tags" Target="../tags/tag673.xml"/><Relationship Id="rId1" Type="http://schemas.openxmlformats.org/officeDocument/2006/relationships/tags" Target="../tags/tag672.xml"/><Relationship Id="rId6" Type="http://schemas.openxmlformats.org/officeDocument/2006/relationships/tags" Target="../tags/tag677.xml"/><Relationship Id="rId11" Type="http://schemas.openxmlformats.org/officeDocument/2006/relationships/slideLayout" Target="../slideLayouts/slideLayout7.xml"/><Relationship Id="rId5" Type="http://schemas.openxmlformats.org/officeDocument/2006/relationships/tags" Target="../tags/tag676.xml"/><Relationship Id="rId10" Type="http://schemas.openxmlformats.org/officeDocument/2006/relationships/tags" Target="../tags/tag681.xml"/><Relationship Id="rId4" Type="http://schemas.openxmlformats.org/officeDocument/2006/relationships/tags" Target="../tags/tag675.xml"/><Relationship Id="rId9" Type="http://schemas.openxmlformats.org/officeDocument/2006/relationships/tags" Target="../tags/tag680.xml"/><Relationship Id="rId1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tags" Target="../tags/tag41.xml"/><Relationship Id="rId3" Type="http://schemas.openxmlformats.org/officeDocument/2006/relationships/tags" Target="../tags/tag26.xml"/><Relationship Id="rId21" Type="http://schemas.openxmlformats.org/officeDocument/2006/relationships/notesSlide" Target="../notesSlides/notesSlide5.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tags" Target="../tags/tag40.xml"/><Relationship Id="rId2" Type="http://schemas.openxmlformats.org/officeDocument/2006/relationships/tags" Target="../tags/tag25.xml"/><Relationship Id="rId16" Type="http://schemas.openxmlformats.org/officeDocument/2006/relationships/tags" Target="../tags/tag39.xml"/><Relationship Id="rId20"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tags" Target="../tags/tag38.xml"/><Relationship Id="rId10" Type="http://schemas.openxmlformats.org/officeDocument/2006/relationships/tags" Target="../tags/tag33.xml"/><Relationship Id="rId19" Type="http://schemas.openxmlformats.org/officeDocument/2006/relationships/tags" Target="../tags/tag42.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s>
</file>

<file path=ppt/slides/_rels/slide50.xml.rels><?xml version="1.0" encoding="UTF-8" standalone="yes"?>
<Relationships xmlns="http://schemas.openxmlformats.org/package/2006/relationships"><Relationship Id="rId8" Type="http://schemas.openxmlformats.org/officeDocument/2006/relationships/tags" Target="../tags/tag689.xml"/><Relationship Id="rId13" Type="http://schemas.openxmlformats.org/officeDocument/2006/relationships/image" Target="../media/image48.jpeg"/><Relationship Id="rId3" Type="http://schemas.openxmlformats.org/officeDocument/2006/relationships/tags" Target="../tags/tag684.xml"/><Relationship Id="rId7" Type="http://schemas.openxmlformats.org/officeDocument/2006/relationships/tags" Target="../tags/tag688.xml"/><Relationship Id="rId12" Type="http://schemas.openxmlformats.org/officeDocument/2006/relationships/notesSlide" Target="../notesSlides/notesSlide50.xml"/><Relationship Id="rId2" Type="http://schemas.openxmlformats.org/officeDocument/2006/relationships/tags" Target="../tags/tag683.xml"/><Relationship Id="rId1" Type="http://schemas.openxmlformats.org/officeDocument/2006/relationships/tags" Target="../tags/tag682.xml"/><Relationship Id="rId6" Type="http://schemas.openxmlformats.org/officeDocument/2006/relationships/tags" Target="../tags/tag687.xml"/><Relationship Id="rId11" Type="http://schemas.openxmlformats.org/officeDocument/2006/relationships/slideLayout" Target="../slideLayouts/slideLayout7.xml"/><Relationship Id="rId5" Type="http://schemas.openxmlformats.org/officeDocument/2006/relationships/tags" Target="../tags/tag686.xml"/><Relationship Id="rId10" Type="http://schemas.openxmlformats.org/officeDocument/2006/relationships/tags" Target="../tags/tag691.xml"/><Relationship Id="rId4" Type="http://schemas.openxmlformats.org/officeDocument/2006/relationships/tags" Target="../tags/tag685.xml"/><Relationship Id="rId9" Type="http://schemas.openxmlformats.org/officeDocument/2006/relationships/tags" Target="../tags/tag690.xml"/><Relationship Id="rId14" Type="http://schemas.openxmlformats.org/officeDocument/2006/relationships/image" Target="../media/image49.png"/></Relationships>
</file>

<file path=ppt/slides/_rels/slide51.xml.rels><?xml version="1.0" encoding="UTF-8" standalone="yes"?>
<Relationships xmlns="http://schemas.openxmlformats.org/package/2006/relationships"><Relationship Id="rId8" Type="http://schemas.openxmlformats.org/officeDocument/2006/relationships/tags" Target="../tags/tag699.xml"/><Relationship Id="rId3" Type="http://schemas.openxmlformats.org/officeDocument/2006/relationships/tags" Target="../tags/tag694.xml"/><Relationship Id="rId7" Type="http://schemas.openxmlformats.org/officeDocument/2006/relationships/tags" Target="../tags/tag698.xml"/><Relationship Id="rId12" Type="http://schemas.openxmlformats.org/officeDocument/2006/relationships/notesSlide" Target="../notesSlides/notesSlide51.xml"/><Relationship Id="rId2" Type="http://schemas.openxmlformats.org/officeDocument/2006/relationships/tags" Target="../tags/tag693.xml"/><Relationship Id="rId1" Type="http://schemas.openxmlformats.org/officeDocument/2006/relationships/tags" Target="../tags/tag692.xml"/><Relationship Id="rId6" Type="http://schemas.openxmlformats.org/officeDocument/2006/relationships/tags" Target="../tags/tag697.xml"/><Relationship Id="rId11" Type="http://schemas.openxmlformats.org/officeDocument/2006/relationships/slideLayout" Target="../slideLayouts/slideLayout8.xml"/><Relationship Id="rId5" Type="http://schemas.openxmlformats.org/officeDocument/2006/relationships/tags" Target="../tags/tag696.xml"/><Relationship Id="rId10" Type="http://schemas.openxmlformats.org/officeDocument/2006/relationships/tags" Target="../tags/tag701.xml"/><Relationship Id="rId4" Type="http://schemas.openxmlformats.org/officeDocument/2006/relationships/tags" Target="../tags/tag695.xml"/><Relationship Id="rId9" Type="http://schemas.openxmlformats.org/officeDocument/2006/relationships/tags" Target="../tags/tag700.xml"/></Relationships>
</file>

<file path=ppt/slides/_rels/slide52.xml.rels><?xml version="1.0" encoding="UTF-8" standalone="yes"?>
<Relationships xmlns="http://schemas.openxmlformats.org/package/2006/relationships"><Relationship Id="rId8" Type="http://schemas.openxmlformats.org/officeDocument/2006/relationships/tags" Target="../tags/tag709.xml"/><Relationship Id="rId13" Type="http://schemas.openxmlformats.org/officeDocument/2006/relationships/image" Target="../media/image50.jpeg"/><Relationship Id="rId3" Type="http://schemas.openxmlformats.org/officeDocument/2006/relationships/tags" Target="../tags/tag704.xml"/><Relationship Id="rId7" Type="http://schemas.openxmlformats.org/officeDocument/2006/relationships/tags" Target="../tags/tag708.xml"/><Relationship Id="rId12" Type="http://schemas.openxmlformats.org/officeDocument/2006/relationships/notesSlide" Target="../notesSlides/notesSlide52.xml"/><Relationship Id="rId2" Type="http://schemas.openxmlformats.org/officeDocument/2006/relationships/tags" Target="../tags/tag703.xml"/><Relationship Id="rId1" Type="http://schemas.openxmlformats.org/officeDocument/2006/relationships/tags" Target="../tags/tag702.xml"/><Relationship Id="rId6" Type="http://schemas.openxmlformats.org/officeDocument/2006/relationships/tags" Target="../tags/tag707.xml"/><Relationship Id="rId11" Type="http://schemas.openxmlformats.org/officeDocument/2006/relationships/slideLayout" Target="../slideLayouts/slideLayout7.xml"/><Relationship Id="rId5" Type="http://schemas.openxmlformats.org/officeDocument/2006/relationships/tags" Target="../tags/tag706.xml"/><Relationship Id="rId10" Type="http://schemas.openxmlformats.org/officeDocument/2006/relationships/tags" Target="../tags/tag711.xml"/><Relationship Id="rId4" Type="http://schemas.openxmlformats.org/officeDocument/2006/relationships/tags" Target="../tags/tag705.xml"/><Relationship Id="rId9" Type="http://schemas.openxmlformats.org/officeDocument/2006/relationships/tags" Target="../tags/tag710.xml"/><Relationship Id="rId14" Type="http://schemas.openxmlformats.org/officeDocument/2006/relationships/image" Target="../media/image46.png"/></Relationships>
</file>

<file path=ppt/slides/_rels/slide53.xml.rels><?xml version="1.0" encoding="UTF-8" standalone="yes"?>
<Relationships xmlns="http://schemas.openxmlformats.org/package/2006/relationships"><Relationship Id="rId8" Type="http://schemas.openxmlformats.org/officeDocument/2006/relationships/tags" Target="../tags/tag719.xml"/><Relationship Id="rId13" Type="http://schemas.openxmlformats.org/officeDocument/2006/relationships/image" Target="../media/image50.jpeg"/><Relationship Id="rId3" Type="http://schemas.openxmlformats.org/officeDocument/2006/relationships/tags" Target="../tags/tag714.xml"/><Relationship Id="rId7" Type="http://schemas.openxmlformats.org/officeDocument/2006/relationships/tags" Target="../tags/tag718.xml"/><Relationship Id="rId12" Type="http://schemas.openxmlformats.org/officeDocument/2006/relationships/notesSlide" Target="../notesSlides/notesSlide53.xml"/><Relationship Id="rId2" Type="http://schemas.openxmlformats.org/officeDocument/2006/relationships/tags" Target="../tags/tag713.xml"/><Relationship Id="rId1" Type="http://schemas.openxmlformats.org/officeDocument/2006/relationships/tags" Target="../tags/tag712.xml"/><Relationship Id="rId6" Type="http://schemas.openxmlformats.org/officeDocument/2006/relationships/tags" Target="../tags/tag717.xml"/><Relationship Id="rId11" Type="http://schemas.openxmlformats.org/officeDocument/2006/relationships/slideLayout" Target="../slideLayouts/slideLayout7.xml"/><Relationship Id="rId5" Type="http://schemas.openxmlformats.org/officeDocument/2006/relationships/tags" Target="../tags/tag716.xml"/><Relationship Id="rId10" Type="http://schemas.openxmlformats.org/officeDocument/2006/relationships/tags" Target="../tags/tag721.xml"/><Relationship Id="rId4" Type="http://schemas.openxmlformats.org/officeDocument/2006/relationships/tags" Target="../tags/tag715.xml"/><Relationship Id="rId9" Type="http://schemas.openxmlformats.org/officeDocument/2006/relationships/tags" Target="../tags/tag720.xml"/><Relationship Id="rId14" Type="http://schemas.openxmlformats.org/officeDocument/2006/relationships/image" Target="../media/image46.png"/></Relationships>
</file>

<file path=ppt/slides/_rels/slide54.xml.rels><?xml version="1.0" encoding="UTF-8" standalone="yes"?>
<Relationships xmlns="http://schemas.openxmlformats.org/package/2006/relationships"><Relationship Id="rId8" Type="http://schemas.openxmlformats.org/officeDocument/2006/relationships/tags" Target="../tags/tag729.xml"/><Relationship Id="rId3" Type="http://schemas.openxmlformats.org/officeDocument/2006/relationships/tags" Target="../tags/tag724.xml"/><Relationship Id="rId7" Type="http://schemas.openxmlformats.org/officeDocument/2006/relationships/tags" Target="../tags/tag728.xml"/><Relationship Id="rId12" Type="http://schemas.openxmlformats.org/officeDocument/2006/relationships/notesSlide" Target="../notesSlides/notesSlide54.xml"/><Relationship Id="rId2" Type="http://schemas.openxmlformats.org/officeDocument/2006/relationships/tags" Target="../tags/tag723.xml"/><Relationship Id="rId1" Type="http://schemas.openxmlformats.org/officeDocument/2006/relationships/tags" Target="../tags/tag722.xml"/><Relationship Id="rId6" Type="http://schemas.openxmlformats.org/officeDocument/2006/relationships/tags" Target="../tags/tag727.xml"/><Relationship Id="rId11" Type="http://schemas.openxmlformats.org/officeDocument/2006/relationships/slideLayout" Target="../slideLayouts/slideLayout8.xml"/><Relationship Id="rId5" Type="http://schemas.openxmlformats.org/officeDocument/2006/relationships/tags" Target="../tags/tag726.xml"/><Relationship Id="rId10" Type="http://schemas.openxmlformats.org/officeDocument/2006/relationships/tags" Target="../tags/tag731.xml"/><Relationship Id="rId4" Type="http://schemas.openxmlformats.org/officeDocument/2006/relationships/tags" Target="../tags/tag725.xml"/><Relationship Id="rId9" Type="http://schemas.openxmlformats.org/officeDocument/2006/relationships/tags" Target="../tags/tag730.xml"/></Relationships>
</file>

<file path=ppt/slides/_rels/slide55.xml.rels><?xml version="1.0" encoding="UTF-8" standalone="yes"?>
<Relationships xmlns="http://schemas.openxmlformats.org/package/2006/relationships"><Relationship Id="rId8" Type="http://schemas.openxmlformats.org/officeDocument/2006/relationships/tags" Target="../tags/tag739.xml"/><Relationship Id="rId13" Type="http://schemas.openxmlformats.org/officeDocument/2006/relationships/image" Target="../media/image51.jpeg"/><Relationship Id="rId3" Type="http://schemas.openxmlformats.org/officeDocument/2006/relationships/tags" Target="../tags/tag734.xml"/><Relationship Id="rId7" Type="http://schemas.openxmlformats.org/officeDocument/2006/relationships/tags" Target="../tags/tag738.xml"/><Relationship Id="rId12" Type="http://schemas.openxmlformats.org/officeDocument/2006/relationships/notesSlide" Target="../notesSlides/notesSlide55.xml"/><Relationship Id="rId2" Type="http://schemas.openxmlformats.org/officeDocument/2006/relationships/tags" Target="../tags/tag733.xml"/><Relationship Id="rId1" Type="http://schemas.openxmlformats.org/officeDocument/2006/relationships/tags" Target="../tags/tag732.xml"/><Relationship Id="rId6" Type="http://schemas.openxmlformats.org/officeDocument/2006/relationships/tags" Target="../tags/tag737.xml"/><Relationship Id="rId11" Type="http://schemas.openxmlformats.org/officeDocument/2006/relationships/slideLayout" Target="../slideLayouts/slideLayout7.xml"/><Relationship Id="rId5" Type="http://schemas.openxmlformats.org/officeDocument/2006/relationships/tags" Target="../tags/tag736.xml"/><Relationship Id="rId10" Type="http://schemas.openxmlformats.org/officeDocument/2006/relationships/tags" Target="../tags/tag741.xml"/><Relationship Id="rId4" Type="http://schemas.openxmlformats.org/officeDocument/2006/relationships/tags" Target="../tags/tag735.xml"/><Relationship Id="rId9" Type="http://schemas.openxmlformats.org/officeDocument/2006/relationships/tags" Target="../tags/tag740.xml"/><Relationship Id="rId14" Type="http://schemas.openxmlformats.org/officeDocument/2006/relationships/image" Target="../media/image46.png"/></Relationships>
</file>

<file path=ppt/slides/_rels/slide56.xml.rels><?xml version="1.0" encoding="UTF-8" standalone="yes"?>
<Relationships xmlns="http://schemas.openxmlformats.org/package/2006/relationships"><Relationship Id="rId8" Type="http://schemas.openxmlformats.org/officeDocument/2006/relationships/tags" Target="../tags/tag749.xml"/><Relationship Id="rId13" Type="http://schemas.openxmlformats.org/officeDocument/2006/relationships/image" Target="../media/image51.jpeg"/><Relationship Id="rId3" Type="http://schemas.openxmlformats.org/officeDocument/2006/relationships/tags" Target="../tags/tag744.xml"/><Relationship Id="rId7" Type="http://schemas.openxmlformats.org/officeDocument/2006/relationships/tags" Target="../tags/tag748.xml"/><Relationship Id="rId12" Type="http://schemas.openxmlformats.org/officeDocument/2006/relationships/notesSlide" Target="../notesSlides/notesSlide56.xml"/><Relationship Id="rId2" Type="http://schemas.openxmlformats.org/officeDocument/2006/relationships/tags" Target="../tags/tag743.xml"/><Relationship Id="rId1" Type="http://schemas.openxmlformats.org/officeDocument/2006/relationships/tags" Target="../tags/tag742.xml"/><Relationship Id="rId6" Type="http://schemas.openxmlformats.org/officeDocument/2006/relationships/tags" Target="../tags/tag747.xml"/><Relationship Id="rId11" Type="http://schemas.openxmlformats.org/officeDocument/2006/relationships/slideLayout" Target="../slideLayouts/slideLayout7.xml"/><Relationship Id="rId5" Type="http://schemas.openxmlformats.org/officeDocument/2006/relationships/tags" Target="../tags/tag746.xml"/><Relationship Id="rId10" Type="http://schemas.openxmlformats.org/officeDocument/2006/relationships/tags" Target="../tags/tag751.xml"/><Relationship Id="rId4" Type="http://schemas.openxmlformats.org/officeDocument/2006/relationships/tags" Target="../tags/tag745.xml"/><Relationship Id="rId9" Type="http://schemas.openxmlformats.org/officeDocument/2006/relationships/tags" Target="../tags/tag750.xml"/><Relationship Id="rId14" Type="http://schemas.openxmlformats.org/officeDocument/2006/relationships/image" Target="../media/image46.png"/></Relationships>
</file>

<file path=ppt/slides/_rels/slide57.xml.rels><?xml version="1.0" encoding="UTF-8" standalone="yes"?>
<Relationships xmlns="http://schemas.openxmlformats.org/package/2006/relationships"><Relationship Id="rId8" Type="http://schemas.openxmlformats.org/officeDocument/2006/relationships/tags" Target="../tags/tag759.xml"/><Relationship Id="rId13" Type="http://schemas.openxmlformats.org/officeDocument/2006/relationships/image" Target="../media/image51.jpeg"/><Relationship Id="rId3" Type="http://schemas.openxmlformats.org/officeDocument/2006/relationships/tags" Target="../tags/tag754.xml"/><Relationship Id="rId7" Type="http://schemas.openxmlformats.org/officeDocument/2006/relationships/tags" Target="../tags/tag758.xml"/><Relationship Id="rId12" Type="http://schemas.openxmlformats.org/officeDocument/2006/relationships/notesSlide" Target="../notesSlides/notesSlide57.xml"/><Relationship Id="rId2" Type="http://schemas.openxmlformats.org/officeDocument/2006/relationships/tags" Target="../tags/tag753.xml"/><Relationship Id="rId1" Type="http://schemas.openxmlformats.org/officeDocument/2006/relationships/tags" Target="../tags/tag752.xml"/><Relationship Id="rId6" Type="http://schemas.openxmlformats.org/officeDocument/2006/relationships/tags" Target="../tags/tag757.xml"/><Relationship Id="rId11" Type="http://schemas.openxmlformats.org/officeDocument/2006/relationships/slideLayout" Target="../slideLayouts/slideLayout7.xml"/><Relationship Id="rId5" Type="http://schemas.openxmlformats.org/officeDocument/2006/relationships/tags" Target="../tags/tag756.xml"/><Relationship Id="rId10" Type="http://schemas.openxmlformats.org/officeDocument/2006/relationships/tags" Target="../tags/tag761.xml"/><Relationship Id="rId4" Type="http://schemas.openxmlformats.org/officeDocument/2006/relationships/tags" Target="../tags/tag755.xml"/><Relationship Id="rId9" Type="http://schemas.openxmlformats.org/officeDocument/2006/relationships/tags" Target="../tags/tag760.xml"/><Relationship Id="rId14" Type="http://schemas.openxmlformats.org/officeDocument/2006/relationships/image" Target="../media/image46.png"/></Relationships>
</file>

<file path=ppt/slides/_rels/slide58.xml.rels><?xml version="1.0" encoding="UTF-8" standalone="yes"?>
<Relationships xmlns="http://schemas.openxmlformats.org/package/2006/relationships"><Relationship Id="rId8" Type="http://schemas.openxmlformats.org/officeDocument/2006/relationships/tags" Target="../tags/tag769.xml"/><Relationship Id="rId3" Type="http://schemas.openxmlformats.org/officeDocument/2006/relationships/tags" Target="../tags/tag764.xml"/><Relationship Id="rId7" Type="http://schemas.openxmlformats.org/officeDocument/2006/relationships/tags" Target="../tags/tag768.xml"/><Relationship Id="rId12" Type="http://schemas.openxmlformats.org/officeDocument/2006/relationships/notesSlide" Target="../notesSlides/notesSlide58.xml"/><Relationship Id="rId2" Type="http://schemas.openxmlformats.org/officeDocument/2006/relationships/tags" Target="../tags/tag763.xml"/><Relationship Id="rId1" Type="http://schemas.openxmlformats.org/officeDocument/2006/relationships/tags" Target="../tags/tag762.xml"/><Relationship Id="rId6" Type="http://schemas.openxmlformats.org/officeDocument/2006/relationships/tags" Target="../tags/tag767.xml"/><Relationship Id="rId11" Type="http://schemas.openxmlformats.org/officeDocument/2006/relationships/slideLayout" Target="../slideLayouts/slideLayout8.xml"/><Relationship Id="rId5" Type="http://schemas.openxmlformats.org/officeDocument/2006/relationships/tags" Target="../tags/tag766.xml"/><Relationship Id="rId10" Type="http://schemas.openxmlformats.org/officeDocument/2006/relationships/tags" Target="../tags/tag771.xml"/><Relationship Id="rId4" Type="http://schemas.openxmlformats.org/officeDocument/2006/relationships/tags" Target="../tags/tag765.xml"/><Relationship Id="rId9" Type="http://schemas.openxmlformats.org/officeDocument/2006/relationships/tags" Target="../tags/tag770.xml"/></Relationships>
</file>

<file path=ppt/slides/_rels/slide59.xml.rels><?xml version="1.0" encoding="UTF-8" standalone="yes"?>
<Relationships xmlns="http://schemas.openxmlformats.org/package/2006/relationships"><Relationship Id="rId8" Type="http://schemas.openxmlformats.org/officeDocument/2006/relationships/tags" Target="../tags/tag779.xml"/><Relationship Id="rId13" Type="http://schemas.openxmlformats.org/officeDocument/2006/relationships/image" Target="../media/image52.jpeg"/><Relationship Id="rId3" Type="http://schemas.openxmlformats.org/officeDocument/2006/relationships/tags" Target="../tags/tag774.xml"/><Relationship Id="rId7" Type="http://schemas.openxmlformats.org/officeDocument/2006/relationships/tags" Target="../tags/tag778.xml"/><Relationship Id="rId12" Type="http://schemas.openxmlformats.org/officeDocument/2006/relationships/notesSlide" Target="../notesSlides/notesSlide59.xml"/><Relationship Id="rId2" Type="http://schemas.openxmlformats.org/officeDocument/2006/relationships/tags" Target="../tags/tag773.xml"/><Relationship Id="rId1" Type="http://schemas.openxmlformats.org/officeDocument/2006/relationships/tags" Target="../tags/tag772.xml"/><Relationship Id="rId6" Type="http://schemas.openxmlformats.org/officeDocument/2006/relationships/tags" Target="../tags/tag777.xml"/><Relationship Id="rId11" Type="http://schemas.openxmlformats.org/officeDocument/2006/relationships/slideLayout" Target="../slideLayouts/slideLayout7.xml"/><Relationship Id="rId5" Type="http://schemas.openxmlformats.org/officeDocument/2006/relationships/tags" Target="../tags/tag776.xml"/><Relationship Id="rId10" Type="http://schemas.openxmlformats.org/officeDocument/2006/relationships/tags" Target="../tags/tag781.xml"/><Relationship Id="rId4" Type="http://schemas.openxmlformats.org/officeDocument/2006/relationships/tags" Target="../tags/tag775.xml"/><Relationship Id="rId9" Type="http://schemas.openxmlformats.org/officeDocument/2006/relationships/tags" Target="../tags/tag780.xml"/><Relationship Id="rId1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notesSlide" Target="../notesSlides/notesSlide6.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slideLayout" Target="../slideLayouts/slideLayout14.xml"/><Relationship Id="rId2" Type="http://schemas.openxmlformats.org/officeDocument/2006/relationships/tags" Target="../tags/tag44.xml"/><Relationship Id="rId16" Type="http://schemas.openxmlformats.org/officeDocument/2006/relationships/tags" Target="../tags/tag58.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tags" Target="../tags/tag57.xml"/><Relationship Id="rId10" Type="http://schemas.openxmlformats.org/officeDocument/2006/relationships/tags" Target="../tags/tag52.xml"/><Relationship Id="rId19" Type="http://schemas.openxmlformats.org/officeDocument/2006/relationships/image" Target="../media/image9.png"/><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s>
</file>

<file path=ppt/slides/_rels/slide60.xml.rels><?xml version="1.0" encoding="UTF-8" standalone="yes"?>
<Relationships xmlns="http://schemas.openxmlformats.org/package/2006/relationships"><Relationship Id="rId8" Type="http://schemas.openxmlformats.org/officeDocument/2006/relationships/tags" Target="../tags/tag789.xml"/><Relationship Id="rId13" Type="http://schemas.openxmlformats.org/officeDocument/2006/relationships/image" Target="../media/image52.jpeg"/><Relationship Id="rId3" Type="http://schemas.openxmlformats.org/officeDocument/2006/relationships/tags" Target="../tags/tag784.xml"/><Relationship Id="rId7" Type="http://schemas.openxmlformats.org/officeDocument/2006/relationships/tags" Target="../tags/tag788.xml"/><Relationship Id="rId12" Type="http://schemas.openxmlformats.org/officeDocument/2006/relationships/notesSlide" Target="../notesSlides/notesSlide60.xml"/><Relationship Id="rId2" Type="http://schemas.openxmlformats.org/officeDocument/2006/relationships/tags" Target="../tags/tag783.xml"/><Relationship Id="rId1" Type="http://schemas.openxmlformats.org/officeDocument/2006/relationships/tags" Target="../tags/tag782.xml"/><Relationship Id="rId6" Type="http://schemas.openxmlformats.org/officeDocument/2006/relationships/tags" Target="../tags/tag787.xml"/><Relationship Id="rId11" Type="http://schemas.openxmlformats.org/officeDocument/2006/relationships/slideLayout" Target="../slideLayouts/slideLayout7.xml"/><Relationship Id="rId5" Type="http://schemas.openxmlformats.org/officeDocument/2006/relationships/tags" Target="../tags/tag786.xml"/><Relationship Id="rId10" Type="http://schemas.openxmlformats.org/officeDocument/2006/relationships/tags" Target="../tags/tag791.xml"/><Relationship Id="rId4" Type="http://schemas.openxmlformats.org/officeDocument/2006/relationships/tags" Target="../tags/tag785.xml"/><Relationship Id="rId9" Type="http://schemas.openxmlformats.org/officeDocument/2006/relationships/tags" Target="../tags/tag790.xml"/><Relationship Id="rId14" Type="http://schemas.openxmlformats.org/officeDocument/2006/relationships/image" Target="../media/image46.png"/></Relationships>
</file>

<file path=ppt/slides/_rels/slide61.xml.rels><?xml version="1.0" encoding="UTF-8" standalone="yes"?>
<Relationships xmlns="http://schemas.openxmlformats.org/package/2006/relationships"><Relationship Id="rId8" Type="http://schemas.openxmlformats.org/officeDocument/2006/relationships/tags" Target="../tags/tag799.xml"/><Relationship Id="rId13" Type="http://schemas.openxmlformats.org/officeDocument/2006/relationships/image" Target="../media/image52.jpeg"/><Relationship Id="rId3" Type="http://schemas.openxmlformats.org/officeDocument/2006/relationships/tags" Target="../tags/tag794.xml"/><Relationship Id="rId7" Type="http://schemas.openxmlformats.org/officeDocument/2006/relationships/tags" Target="../tags/tag798.xml"/><Relationship Id="rId12" Type="http://schemas.openxmlformats.org/officeDocument/2006/relationships/notesSlide" Target="../notesSlides/notesSlide61.xml"/><Relationship Id="rId2" Type="http://schemas.openxmlformats.org/officeDocument/2006/relationships/tags" Target="../tags/tag793.xml"/><Relationship Id="rId1" Type="http://schemas.openxmlformats.org/officeDocument/2006/relationships/tags" Target="../tags/tag792.xml"/><Relationship Id="rId6" Type="http://schemas.openxmlformats.org/officeDocument/2006/relationships/tags" Target="../tags/tag797.xml"/><Relationship Id="rId11" Type="http://schemas.openxmlformats.org/officeDocument/2006/relationships/slideLayout" Target="../slideLayouts/slideLayout7.xml"/><Relationship Id="rId5" Type="http://schemas.openxmlformats.org/officeDocument/2006/relationships/tags" Target="../tags/tag796.xml"/><Relationship Id="rId10" Type="http://schemas.openxmlformats.org/officeDocument/2006/relationships/tags" Target="../tags/tag801.xml"/><Relationship Id="rId4" Type="http://schemas.openxmlformats.org/officeDocument/2006/relationships/tags" Target="../tags/tag795.xml"/><Relationship Id="rId9" Type="http://schemas.openxmlformats.org/officeDocument/2006/relationships/tags" Target="../tags/tag800.xml"/><Relationship Id="rId14" Type="http://schemas.openxmlformats.org/officeDocument/2006/relationships/image" Target="../media/image46.png"/></Relationships>
</file>

<file path=ppt/slides/_rels/slide62.xml.rels><?xml version="1.0" encoding="UTF-8" standalone="yes"?>
<Relationships xmlns="http://schemas.openxmlformats.org/package/2006/relationships"><Relationship Id="rId8" Type="http://schemas.openxmlformats.org/officeDocument/2006/relationships/tags" Target="../tags/tag809.xml"/><Relationship Id="rId3" Type="http://schemas.openxmlformats.org/officeDocument/2006/relationships/tags" Target="../tags/tag804.xml"/><Relationship Id="rId7" Type="http://schemas.openxmlformats.org/officeDocument/2006/relationships/tags" Target="../tags/tag808.xml"/><Relationship Id="rId12" Type="http://schemas.openxmlformats.org/officeDocument/2006/relationships/notesSlide" Target="../notesSlides/notesSlide62.xml"/><Relationship Id="rId2" Type="http://schemas.openxmlformats.org/officeDocument/2006/relationships/tags" Target="../tags/tag803.xml"/><Relationship Id="rId1" Type="http://schemas.openxmlformats.org/officeDocument/2006/relationships/tags" Target="../tags/tag802.xml"/><Relationship Id="rId6" Type="http://schemas.openxmlformats.org/officeDocument/2006/relationships/tags" Target="../tags/tag807.xml"/><Relationship Id="rId11" Type="http://schemas.openxmlformats.org/officeDocument/2006/relationships/slideLayout" Target="../slideLayouts/slideLayout8.xml"/><Relationship Id="rId5" Type="http://schemas.openxmlformats.org/officeDocument/2006/relationships/tags" Target="../tags/tag806.xml"/><Relationship Id="rId10" Type="http://schemas.openxmlformats.org/officeDocument/2006/relationships/tags" Target="../tags/tag811.xml"/><Relationship Id="rId4" Type="http://schemas.openxmlformats.org/officeDocument/2006/relationships/tags" Target="../tags/tag805.xml"/><Relationship Id="rId9" Type="http://schemas.openxmlformats.org/officeDocument/2006/relationships/tags" Target="../tags/tag810.xml"/></Relationships>
</file>

<file path=ppt/slides/_rels/slide63.xml.rels><?xml version="1.0" encoding="UTF-8" standalone="yes"?>
<Relationships xmlns="http://schemas.openxmlformats.org/package/2006/relationships"><Relationship Id="rId8" Type="http://schemas.openxmlformats.org/officeDocument/2006/relationships/tags" Target="../tags/tag819.xml"/><Relationship Id="rId13" Type="http://schemas.openxmlformats.org/officeDocument/2006/relationships/image" Target="../media/image42.jpeg"/><Relationship Id="rId3" Type="http://schemas.openxmlformats.org/officeDocument/2006/relationships/tags" Target="../tags/tag814.xml"/><Relationship Id="rId7" Type="http://schemas.openxmlformats.org/officeDocument/2006/relationships/tags" Target="../tags/tag818.xml"/><Relationship Id="rId12" Type="http://schemas.openxmlformats.org/officeDocument/2006/relationships/notesSlide" Target="../notesSlides/notesSlide63.xml"/><Relationship Id="rId2" Type="http://schemas.openxmlformats.org/officeDocument/2006/relationships/tags" Target="../tags/tag813.xml"/><Relationship Id="rId1" Type="http://schemas.openxmlformats.org/officeDocument/2006/relationships/tags" Target="../tags/tag812.xml"/><Relationship Id="rId6" Type="http://schemas.openxmlformats.org/officeDocument/2006/relationships/tags" Target="../tags/tag817.xml"/><Relationship Id="rId11" Type="http://schemas.openxmlformats.org/officeDocument/2006/relationships/slideLayout" Target="../slideLayouts/slideLayout15.xml"/><Relationship Id="rId5" Type="http://schemas.openxmlformats.org/officeDocument/2006/relationships/tags" Target="../tags/tag816.xml"/><Relationship Id="rId10" Type="http://schemas.openxmlformats.org/officeDocument/2006/relationships/tags" Target="../tags/tag821.xml"/><Relationship Id="rId4" Type="http://schemas.openxmlformats.org/officeDocument/2006/relationships/tags" Target="../tags/tag815.xml"/><Relationship Id="rId9" Type="http://schemas.openxmlformats.org/officeDocument/2006/relationships/tags" Target="../tags/tag820.xml"/></Relationships>
</file>

<file path=ppt/slides/_rels/slide64.xml.rels><?xml version="1.0" encoding="UTF-8" standalone="yes"?>
<Relationships xmlns="http://schemas.openxmlformats.org/package/2006/relationships"><Relationship Id="rId8" Type="http://schemas.openxmlformats.org/officeDocument/2006/relationships/tags" Target="../tags/tag829.xml"/><Relationship Id="rId3" Type="http://schemas.openxmlformats.org/officeDocument/2006/relationships/tags" Target="../tags/tag824.xml"/><Relationship Id="rId7" Type="http://schemas.openxmlformats.org/officeDocument/2006/relationships/tags" Target="../tags/tag828.xml"/><Relationship Id="rId12" Type="http://schemas.openxmlformats.org/officeDocument/2006/relationships/image" Target="../media/image42.jpeg"/><Relationship Id="rId2" Type="http://schemas.openxmlformats.org/officeDocument/2006/relationships/tags" Target="../tags/tag823.xml"/><Relationship Id="rId1" Type="http://schemas.openxmlformats.org/officeDocument/2006/relationships/tags" Target="../tags/tag822.xml"/><Relationship Id="rId6" Type="http://schemas.openxmlformats.org/officeDocument/2006/relationships/tags" Target="../tags/tag827.xml"/><Relationship Id="rId11" Type="http://schemas.openxmlformats.org/officeDocument/2006/relationships/notesSlide" Target="../notesSlides/notesSlide64.xml"/><Relationship Id="rId5" Type="http://schemas.openxmlformats.org/officeDocument/2006/relationships/tags" Target="../tags/tag826.xml"/><Relationship Id="rId10" Type="http://schemas.openxmlformats.org/officeDocument/2006/relationships/slideLayout" Target="../slideLayouts/slideLayout15.xml"/><Relationship Id="rId4" Type="http://schemas.openxmlformats.org/officeDocument/2006/relationships/tags" Target="../tags/tag825.xml"/><Relationship Id="rId9" Type="http://schemas.openxmlformats.org/officeDocument/2006/relationships/tags" Target="../tags/tag830.xml"/></Relationships>
</file>

<file path=ppt/slides/_rels/slide65.xml.rels><?xml version="1.0" encoding="UTF-8" standalone="yes"?>
<Relationships xmlns="http://schemas.openxmlformats.org/package/2006/relationships"><Relationship Id="rId8" Type="http://schemas.openxmlformats.org/officeDocument/2006/relationships/tags" Target="../tags/tag838.xml"/><Relationship Id="rId3" Type="http://schemas.openxmlformats.org/officeDocument/2006/relationships/tags" Target="../tags/tag833.xml"/><Relationship Id="rId7" Type="http://schemas.openxmlformats.org/officeDocument/2006/relationships/tags" Target="../tags/tag837.xml"/><Relationship Id="rId12" Type="http://schemas.openxmlformats.org/officeDocument/2006/relationships/image" Target="../media/image42.jpeg"/><Relationship Id="rId2" Type="http://schemas.openxmlformats.org/officeDocument/2006/relationships/tags" Target="../tags/tag832.xml"/><Relationship Id="rId1" Type="http://schemas.openxmlformats.org/officeDocument/2006/relationships/tags" Target="../tags/tag831.xml"/><Relationship Id="rId6" Type="http://schemas.openxmlformats.org/officeDocument/2006/relationships/tags" Target="../tags/tag836.xml"/><Relationship Id="rId11" Type="http://schemas.openxmlformats.org/officeDocument/2006/relationships/notesSlide" Target="../notesSlides/notesSlide65.xml"/><Relationship Id="rId5" Type="http://schemas.openxmlformats.org/officeDocument/2006/relationships/tags" Target="../tags/tag835.xml"/><Relationship Id="rId10" Type="http://schemas.openxmlformats.org/officeDocument/2006/relationships/slideLayout" Target="../slideLayouts/slideLayout15.xml"/><Relationship Id="rId4" Type="http://schemas.openxmlformats.org/officeDocument/2006/relationships/tags" Target="../tags/tag834.xml"/><Relationship Id="rId9" Type="http://schemas.openxmlformats.org/officeDocument/2006/relationships/tags" Target="../tags/tag839.xml"/></Relationships>
</file>

<file path=ppt/slides/_rels/slide66.xml.rels><?xml version="1.0" encoding="UTF-8" standalone="yes"?>
<Relationships xmlns="http://schemas.openxmlformats.org/package/2006/relationships"><Relationship Id="rId8" Type="http://schemas.openxmlformats.org/officeDocument/2006/relationships/tags" Target="../tags/tag847.xml"/><Relationship Id="rId13" Type="http://schemas.openxmlformats.org/officeDocument/2006/relationships/notesSlide" Target="../notesSlides/notesSlide66.xml"/><Relationship Id="rId3" Type="http://schemas.openxmlformats.org/officeDocument/2006/relationships/tags" Target="../tags/tag842.xml"/><Relationship Id="rId7" Type="http://schemas.openxmlformats.org/officeDocument/2006/relationships/tags" Target="../tags/tag846.xml"/><Relationship Id="rId12" Type="http://schemas.openxmlformats.org/officeDocument/2006/relationships/slideLayout" Target="../slideLayouts/slideLayout9.xml"/><Relationship Id="rId2" Type="http://schemas.openxmlformats.org/officeDocument/2006/relationships/tags" Target="../tags/tag841.xml"/><Relationship Id="rId1" Type="http://schemas.openxmlformats.org/officeDocument/2006/relationships/tags" Target="../tags/tag840.xml"/><Relationship Id="rId6" Type="http://schemas.openxmlformats.org/officeDocument/2006/relationships/tags" Target="../tags/tag845.xml"/><Relationship Id="rId11" Type="http://schemas.openxmlformats.org/officeDocument/2006/relationships/tags" Target="../tags/tag850.xml"/><Relationship Id="rId5" Type="http://schemas.openxmlformats.org/officeDocument/2006/relationships/tags" Target="../tags/tag844.xml"/><Relationship Id="rId15" Type="http://schemas.openxmlformats.org/officeDocument/2006/relationships/image" Target="../media/image53.png"/><Relationship Id="rId10" Type="http://schemas.openxmlformats.org/officeDocument/2006/relationships/tags" Target="../tags/tag849.xml"/><Relationship Id="rId4" Type="http://schemas.openxmlformats.org/officeDocument/2006/relationships/tags" Target="../tags/tag843.xml"/><Relationship Id="rId9" Type="http://schemas.openxmlformats.org/officeDocument/2006/relationships/tags" Target="../tags/tag848.xml"/><Relationship Id="rId14" Type="http://schemas.openxmlformats.org/officeDocument/2006/relationships/image" Target="../media/image30.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8" Type="http://schemas.openxmlformats.org/officeDocument/2006/relationships/notesSlide" Target="../notesSlides/notesSlide68.xml"/><Relationship Id="rId3" Type="http://schemas.openxmlformats.org/officeDocument/2006/relationships/tags" Target="../tags/tag853.xml"/><Relationship Id="rId7" Type="http://schemas.openxmlformats.org/officeDocument/2006/relationships/slideLayout" Target="../slideLayouts/slideLayout6.xml"/><Relationship Id="rId2" Type="http://schemas.openxmlformats.org/officeDocument/2006/relationships/tags" Target="../tags/tag852.xml"/><Relationship Id="rId1" Type="http://schemas.openxmlformats.org/officeDocument/2006/relationships/tags" Target="../tags/tag851.xml"/><Relationship Id="rId6" Type="http://schemas.openxmlformats.org/officeDocument/2006/relationships/tags" Target="../tags/tag856.xml"/><Relationship Id="rId5" Type="http://schemas.openxmlformats.org/officeDocument/2006/relationships/tags" Target="../tags/tag855.xml"/><Relationship Id="rId4" Type="http://schemas.openxmlformats.org/officeDocument/2006/relationships/tags" Target="../tags/tag854.xml"/></Relationships>
</file>

<file path=ppt/slides/_rels/slide69.xml.rels><?xml version="1.0" encoding="UTF-8" standalone="yes"?>
<Relationships xmlns="http://schemas.openxmlformats.org/package/2006/relationships"><Relationship Id="rId8" Type="http://schemas.openxmlformats.org/officeDocument/2006/relationships/notesSlide" Target="../notesSlides/notesSlide69.xml"/><Relationship Id="rId3" Type="http://schemas.openxmlformats.org/officeDocument/2006/relationships/tags" Target="../tags/tag859.xml"/><Relationship Id="rId7" Type="http://schemas.openxmlformats.org/officeDocument/2006/relationships/slideLayout" Target="../slideLayouts/slideLayout6.xml"/><Relationship Id="rId2" Type="http://schemas.openxmlformats.org/officeDocument/2006/relationships/tags" Target="../tags/tag858.xml"/><Relationship Id="rId1" Type="http://schemas.openxmlformats.org/officeDocument/2006/relationships/tags" Target="../tags/tag857.xml"/><Relationship Id="rId6" Type="http://schemas.openxmlformats.org/officeDocument/2006/relationships/tags" Target="../tags/tag862.xml"/><Relationship Id="rId5" Type="http://schemas.openxmlformats.org/officeDocument/2006/relationships/tags" Target="../tags/tag861.xml"/><Relationship Id="rId4" Type="http://schemas.openxmlformats.org/officeDocument/2006/relationships/tags" Target="../tags/tag860.xml"/></Relationships>
</file>

<file path=ppt/slides/_rels/slide7.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tags" Target="../tags/tag71.xml"/><Relationship Id="rId18" Type="http://schemas.openxmlformats.org/officeDocument/2006/relationships/slideLayout" Target="../slideLayouts/slideLayout14.xml"/><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tags" Target="../tags/tag75.xml"/><Relationship Id="rId2" Type="http://schemas.openxmlformats.org/officeDocument/2006/relationships/tags" Target="../tags/tag60.xml"/><Relationship Id="rId16" Type="http://schemas.openxmlformats.org/officeDocument/2006/relationships/tags" Target="../tags/tag74.xml"/><Relationship Id="rId20" Type="http://schemas.openxmlformats.org/officeDocument/2006/relationships/image" Target="../media/image9.png"/><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5" Type="http://schemas.openxmlformats.org/officeDocument/2006/relationships/tags" Target="../tags/tag63.xml"/><Relationship Id="rId15" Type="http://schemas.openxmlformats.org/officeDocument/2006/relationships/tags" Target="../tags/tag73.xml"/><Relationship Id="rId10" Type="http://schemas.openxmlformats.org/officeDocument/2006/relationships/tags" Target="../tags/tag68.xml"/><Relationship Id="rId19" Type="http://schemas.openxmlformats.org/officeDocument/2006/relationships/notesSlide" Target="../notesSlides/notesSlide7.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s>
</file>

<file path=ppt/slides/_rels/slide70.xml.rels><?xml version="1.0" encoding="UTF-8" standalone="yes"?>
<Relationships xmlns="http://schemas.openxmlformats.org/package/2006/relationships"><Relationship Id="rId8" Type="http://schemas.openxmlformats.org/officeDocument/2006/relationships/tags" Target="../tags/tag870.xml"/><Relationship Id="rId13" Type="http://schemas.openxmlformats.org/officeDocument/2006/relationships/image" Target="../media/image3.png"/><Relationship Id="rId3" Type="http://schemas.openxmlformats.org/officeDocument/2006/relationships/tags" Target="../tags/tag865.xml"/><Relationship Id="rId7" Type="http://schemas.openxmlformats.org/officeDocument/2006/relationships/tags" Target="../tags/tag869.xml"/><Relationship Id="rId12" Type="http://schemas.openxmlformats.org/officeDocument/2006/relationships/image" Target="../media/image2.png"/><Relationship Id="rId2" Type="http://schemas.openxmlformats.org/officeDocument/2006/relationships/tags" Target="../tags/tag864.xml"/><Relationship Id="rId1" Type="http://schemas.openxmlformats.org/officeDocument/2006/relationships/tags" Target="../tags/tag863.xml"/><Relationship Id="rId6" Type="http://schemas.openxmlformats.org/officeDocument/2006/relationships/tags" Target="../tags/tag868.xml"/><Relationship Id="rId11" Type="http://schemas.openxmlformats.org/officeDocument/2006/relationships/image" Target="../media/image54.png"/><Relationship Id="rId5" Type="http://schemas.openxmlformats.org/officeDocument/2006/relationships/tags" Target="../tags/tag867.xml"/><Relationship Id="rId10" Type="http://schemas.openxmlformats.org/officeDocument/2006/relationships/notesSlide" Target="../notesSlides/notesSlide70.xml"/><Relationship Id="rId4" Type="http://schemas.openxmlformats.org/officeDocument/2006/relationships/tags" Target="../tags/tag866.xml"/><Relationship Id="rId9"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8" Type="http://schemas.openxmlformats.org/officeDocument/2006/relationships/tags" Target="../tags/tag878.xml"/><Relationship Id="rId13" Type="http://schemas.openxmlformats.org/officeDocument/2006/relationships/tags" Target="../tags/tag883.xml"/><Relationship Id="rId3" Type="http://schemas.openxmlformats.org/officeDocument/2006/relationships/tags" Target="../tags/tag873.xml"/><Relationship Id="rId7" Type="http://schemas.openxmlformats.org/officeDocument/2006/relationships/tags" Target="../tags/tag877.xml"/><Relationship Id="rId12" Type="http://schemas.openxmlformats.org/officeDocument/2006/relationships/tags" Target="../tags/tag882.xml"/><Relationship Id="rId17" Type="http://schemas.openxmlformats.org/officeDocument/2006/relationships/notesSlide" Target="../notesSlides/notesSlide71.xml"/><Relationship Id="rId2" Type="http://schemas.openxmlformats.org/officeDocument/2006/relationships/tags" Target="../tags/tag872.xml"/><Relationship Id="rId16" Type="http://schemas.openxmlformats.org/officeDocument/2006/relationships/slideLayout" Target="../slideLayouts/slideLayout13.xml"/><Relationship Id="rId1" Type="http://schemas.openxmlformats.org/officeDocument/2006/relationships/tags" Target="../tags/tag871.xml"/><Relationship Id="rId6" Type="http://schemas.openxmlformats.org/officeDocument/2006/relationships/tags" Target="../tags/tag876.xml"/><Relationship Id="rId11" Type="http://schemas.openxmlformats.org/officeDocument/2006/relationships/tags" Target="../tags/tag881.xml"/><Relationship Id="rId5" Type="http://schemas.openxmlformats.org/officeDocument/2006/relationships/tags" Target="../tags/tag875.xml"/><Relationship Id="rId15" Type="http://schemas.openxmlformats.org/officeDocument/2006/relationships/tags" Target="../tags/tag885.xml"/><Relationship Id="rId10" Type="http://schemas.openxmlformats.org/officeDocument/2006/relationships/tags" Target="../tags/tag880.xml"/><Relationship Id="rId4" Type="http://schemas.openxmlformats.org/officeDocument/2006/relationships/tags" Target="../tags/tag874.xml"/><Relationship Id="rId9" Type="http://schemas.openxmlformats.org/officeDocument/2006/relationships/tags" Target="../tags/tag879.xml"/><Relationship Id="rId14" Type="http://schemas.openxmlformats.org/officeDocument/2006/relationships/tags" Target="../tags/tag884.xml"/></Relationships>
</file>

<file path=ppt/slides/_rels/slide72.xml.rels><?xml version="1.0" encoding="UTF-8" standalone="yes"?>
<Relationships xmlns="http://schemas.openxmlformats.org/package/2006/relationships"><Relationship Id="rId8" Type="http://schemas.openxmlformats.org/officeDocument/2006/relationships/tags" Target="../tags/tag893.xml"/><Relationship Id="rId3" Type="http://schemas.openxmlformats.org/officeDocument/2006/relationships/tags" Target="../tags/tag888.xml"/><Relationship Id="rId7" Type="http://schemas.openxmlformats.org/officeDocument/2006/relationships/tags" Target="../tags/tag892.xml"/><Relationship Id="rId12" Type="http://schemas.openxmlformats.org/officeDocument/2006/relationships/image" Target="../media/image1.jpeg"/><Relationship Id="rId2" Type="http://schemas.openxmlformats.org/officeDocument/2006/relationships/tags" Target="../tags/tag887.xml"/><Relationship Id="rId1" Type="http://schemas.openxmlformats.org/officeDocument/2006/relationships/tags" Target="../tags/tag886.xml"/><Relationship Id="rId6" Type="http://schemas.openxmlformats.org/officeDocument/2006/relationships/tags" Target="../tags/tag891.xml"/><Relationship Id="rId11" Type="http://schemas.openxmlformats.org/officeDocument/2006/relationships/notesSlide" Target="../notesSlides/notesSlide72.xml"/><Relationship Id="rId5" Type="http://schemas.openxmlformats.org/officeDocument/2006/relationships/tags" Target="../tags/tag890.xml"/><Relationship Id="rId10" Type="http://schemas.openxmlformats.org/officeDocument/2006/relationships/slideLayout" Target="../slideLayouts/slideLayout3.xml"/><Relationship Id="rId4" Type="http://schemas.openxmlformats.org/officeDocument/2006/relationships/tags" Target="../tags/tag889.xml"/><Relationship Id="rId9" Type="http://schemas.openxmlformats.org/officeDocument/2006/relationships/tags" Target="../tags/tag894.xml"/></Relationships>
</file>

<file path=ppt/slides/_rels/slide73.xml.rels><?xml version="1.0" encoding="UTF-8" standalone="yes"?>
<Relationships xmlns="http://schemas.openxmlformats.org/package/2006/relationships"><Relationship Id="rId8" Type="http://schemas.openxmlformats.org/officeDocument/2006/relationships/tags" Target="../tags/tag902.xml"/><Relationship Id="rId13" Type="http://schemas.openxmlformats.org/officeDocument/2006/relationships/tags" Target="../tags/tag907.xml"/><Relationship Id="rId18" Type="http://schemas.openxmlformats.org/officeDocument/2006/relationships/tags" Target="../tags/tag912.xml"/><Relationship Id="rId26" Type="http://schemas.openxmlformats.org/officeDocument/2006/relationships/slideLayout" Target="../slideLayouts/slideLayout3.xml"/><Relationship Id="rId3" Type="http://schemas.openxmlformats.org/officeDocument/2006/relationships/tags" Target="../tags/tag897.xml"/><Relationship Id="rId21" Type="http://schemas.openxmlformats.org/officeDocument/2006/relationships/tags" Target="../tags/tag915.xml"/><Relationship Id="rId7" Type="http://schemas.openxmlformats.org/officeDocument/2006/relationships/tags" Target="../tags/tag901.xml"/><Relationship Id="rId12" Type="http://schemas.openxmlformats.org/officeDocument/2006/relationships/tags" Target="../tags/tag906.xml"/><Relationship Id="rId17" Type="http://schemas.openxmlformats.org/officeDocument/2006/relationships/tags" Target="../tags/tag911.xml"/><Relationship Id="rId25" Type="http://schemas.openxmlformats.org/officeDocument/2006/relationships/tags" Target="../tags/tag919.xml"/><Relationship Id="rId2" Type="http://schemas.openxmlformats.org/officeDocument/2006/relationships/tags" Target="../tags/tag896.xml"/><Relationship Id="rId16" Type="http://schemas.openxmlformats.org/officeDocument/2006/relationships/tags" Target="../tags/tag910.xml"/><Relationship Id="rId20" Type="http://schemas.openxmlformats.org/officeDocument/2006/relationships/tags" Target="../tags/tag914.xml"/><Relationship Id="rId1" Type="http://schemas.openxmlformats.org/officeDocument/2006/relationships/tags" Target="../tags/tag895.xml"/><Relationship Id="rId6" Type="http://schemas.openxmlformats.org/officeDocument/2006/relationships/tags" Target="../tags/tag900.xml"/><Relationship Id="rId11" Type="http://schemas.openxmlformats.org/officeDocument/2006/relationships/tags" Target="../tags/tag905.xml"/><Relationship Id="rId24" Type="http://schemas.openxmlformats.org/officeDocument/2006/relationships/tags" Target="../tags/tag918.xml"/><Relationship Id="rId5" Type="http://schemas.openxmlformats.org/officeDocument/2006/relationships/tags" Target="../tags/tag899.xml"/><Relationship Id="rId15" Type="http://schemas.openxmlformats.org/officeDocument/2006/relationships/tags" Target="../tags/tag909.xml"/><Relationship Id="rId23" Type="http://schemas.openxmlformats.org/officeDocument/2006/relationships/tags" Target="../tags/tag917.xml"/><Relationship Id="rId28" Type="http://schemas.openxmlformats.org/officeDocument/2006/relationships/image" Target="../media/image1.jpeg"/><Relationship Id="rId10" Type="http://schemas.openxmlformats.org/officeDocument/2006/relationships/tags" Target="../tags/tag904.xml"/><Relationship Id="rId19" Type="http://schemas.openxmlformats.org/officeDocument/2006/relationships/tags" Target="../tags/tag913.xml"/><Relationship Id="rId4" Type="http://schemas.openxmlformats.org/officeDocument/2006/relationships/tags" Target="../tags/tag898.xml"/><Relationship Id="rId9" Type="http://schemas.openxmlformats.org/officeDocument/2006/relationships/tags" Target="../tags/tag903.xml"/><Relationship Id="rId14" Type="http://schemas.openxmlformats.org/officeDocument/2006/relationships/tags" Target="../tags/tag908.xml"/><Relationship Id="rId22" Type="http://schemas.openxmlformats.org/officeDocument/2006/relationships/tags" Target="../tags/tag916.xml"/><Relationship Id="rId27"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8" Type="http://schemas.openxmlformats.org/officeDocument/2006/relationships/tags" Target="../tags/tag927.xml"/><Relationship Id="rId3" Type="http://schemas.openxmlformats.org/officeDocument/2006/relationships/tags" Target="../tags/tag922.xml"/><Relationship Id="rId7" Type="http://schemas.openxmlformats.org/officeDocument/2006/relationships/tags" Target="../tags/tag926.xml"/><Relationship Id="rId12" Type="http://schemas.openxmlformats.org/officeDocument/2006/relationships/image" Target="../media/image42.jpeg"/><Relationship Id="rId2" Type="http://schemas.openxmlformats.org/officeDocument/2006/relationships/tags" Target="../tags/tag921.xml"/><Relationship Id="rId1" Type="http://schemas.openxmlformats.org/officeDocument/2006/relationships/tags" Target="../tags/tag920.xml"/><Relationship Id="rId6" Type="http://schemas.openxmlformats.org/officeDocument/2006/relationships/tags" Target="../tags/tag925.xml"/><Relationship Id="rId11" Type="http://schemas.openxmlformats.org/officeDocument/2006/relationships/notesSlide" Target="../notesSlides/notesSlide74.xml"/><Relationship Id="rId5" Type="http://schemas.openxmlformats.org/officeDocument/2006/relationships/tags" Target="../tags/tag924.xml"/><Relationship Id="rId10" Type="http://schemas.openxmlformats.org/officeDocument/2006/relationships/slideLayout" Target="../slideLayouts/slideLayout15.xml"/><Relationship Id="rId4" Type="http://schemas.openxmlformats.org/officeDocument/2006/relationships/tags" Target="../tags/tag923.xml"/><Relationship Id="rId9" Type="http://schemas.openxmlformats.org/officeDocument/2006/relationships/tags" Target="../tags/tag928.xml"/></Relationships>
</file>

<file path=ppt/slides/_rels/slide75.xml.rels><?xml version="1.0" encoding="UTF-8" standalone="yes"?>
<Relationships xmlns="http://schemas.openxmlformats.org/package/2006/relationships"><Relationship Id="rId8" Type="http://schemas.openxmlformats.org/officeDocument/2006/relationships/tags" Target="../tags/tag936.xml"/><Relationship Id="rId13" Type="http://schemas.openxmlformats.org/officeDocument/2006/relationships/notesSlide" Target="../notesSlides/notesSlide75.xml"/><Relationship Id="rId3" Type="http://schemas.openxmlformats.org/officeDocument/2006/relationships/tags" Target="../tags/tag931.xml"/><Relationship Id="rId7" Type="http://schemas.openxmlformats.org/officeDocument/2006/relationships/tags" Target="../tags/tag935.xml"/><Relationship Id="rId12" Type="http://schemas.openxmlformats.org/officeDocument/2006/relationships/slideLayout" Target="../slideLayouts/slideLayout9.xml"/><Relationship Id="rId2" Type="http://schemas.openxmlformats.org/officeDocument/2006/relationships/tags" Target="../tags/tag930.xml"/><Relationship Id="rId1" Type="http://schemas.openxmlformats.org/officeDocument/2006/relationships/tags" Target="../tags/tag929.xml"/><Relationship Id="rId6" Type="http://schemas.openxmlformats.org/officeDocument/2006/relationships/tags" Target="../tags/tag934.xml"/><Relationship Id="rId11" Type="http://schemas.openxmlformats.org/officeDocument/2006/relationships/tags" Target="../tags/tag939.xml"/><Relationship Id="rId5" Type="http://schemas.openxmlformats.org/officeDocument/2006/relationships/tags" Target="../tags/tag933.xml"/><Relationship Id="rId15" Type="http://schemas.openxmlformats.org/officeDocument/2006/relationships/image" Target="../media/image55.png"/><Relationship Id="rId10" Type="http://schemas.openxmlformats.org/officeDocument/2006/relationships/tags" Target="../tags/tag938.xml"/><Relationship Id="rId4" Type="http://schemas.openxmlformats.org/officeDocument/2006/relationships/tags" Target="../tags/tag932.xml"/><Relationship Id="rId9" Type="http://schemas.openxmlformats.org/officeDocument/2006/relationships/tags" Target="../tags/tag937.xml"/><Relationship Id="rId14" Type="http://schemas.openxmlformats.org/officeDocument/2006/relationships/image" Target="../media/image30.png"/></Relationships>
</file>

<file path=ppt/slides/_rels/slide76.xml.rels><?xml version="1.0" encoding="UTF-8" standalone="yes"?>
<Relationships xmlns="http://schemas.openxmlformats.org/package/2006/relationships"><Relationship Id="rId3" Type="http://schemas.openxmlformats.org/officeDocument/2006/relationships/tags" Target="../tags/tag942.xml"/><Relationship Id="rId7" Type="http://schemas.openxmlformats.org/officeDocument/2006/relationships/notesSlide" Target="../notesSlides/notesSlide76.xml"/><Relationship Id="rId2" Type="http://schemas.openxmlformats.org/officeDocument/2006/relationships/tags" Target="../tags/tag941.xml"/><Relationship Id="rId1" Type="http://schemas.openxmlformats.org/officeDocument/2006/relationships/tags" Target="../tags/tag940.xml"/><Relationship Id="rId6" Type="http://schemas.openxmlformats.org/officeDocument/2006/relationships/slideLayout" Target="../slideLayouts/slideLayout6.xml"/><Relationship Id="rId5" Type="http://schemas.openxmlformats.org/officeDocument/2006/relationships/tags" Target="../tags/tag944.xml"/><Relationship Id="rId4" Type="http://schemas.openxmlformats.org/officeDocument/2006/relationships/tags" Target="../tags/tag943.xml"/></Relationships>
</file>

<file path=ppt/slides/_rels/slide77.xml.rels><?xml version="1.0" encoding="UTF-8" standalone="yes"?>
<Relationships xmlns="http://schemas.openxmlformats.org/package/2006/relationships"><Relationship Id="rId8" Type="http://schemas.openxmlformats.org/officeDocument/2006/relationships/tags" Target="../tags/tag952.xml"/><Relationship Id="rId13" Type="http://schemas.openxmlformats.org/officeDocument/2006/relationships/image" Target="../media/image3.png"/><Relationship Id="rId3" Type="http://schemas.openxmlformats.org/officeDocument/2006/relationships/tags" Target="../tags/tag947.xml"/><Relationship Id="rId7" Type="http://schemas.openxmlformats.org/officeDocument/2006/relationships/tags" Target="../tags/tag951.xml"/><Relationship Id="rId12" Type="http://schemas.openxmlformats.org/officeDocument/2006/relationships/image" Target="../media/image2.png"/><Relationship Id="rId2" Type="http://schemas.openxmlformats.org/officeDocument/2006/relationships/tags" Target="../tags/tag946.xml"/><Relationship Id="rId1" Type="http://schemas.openxmlformats.org/officeDocument/2006/relationships/tags" Target="../tags/tag945.xml"/><Relationship Id="rId6" Type="http://schemas.openxmlformats.org/officeDocument/2006/relationships/tags" Target="../tags/tag950.xml"/><Relationship Id="rId11" Type="http://schemas.openxmlformats.org/officeDocument/2006/relationships/image" Target="../media/image56.png"/><Relationship Id="rId5" Type="http://schemas.openxmlformats.org/officeDocument/2006/relationships/tags" Target="../tags/tag949.xml"/><Relationship Id="rId10" Type="http://schemas.openxmlformats.org/officeDocument/2006/relationships/notesSlide" Target="../notesSlides/notesSlide77.xml"/><Relationship Id="rId4" Type="http://schemas.openxmlformats.org/officeDocument/2006/relationships/tags" Target="../tags/tag948.xml"/><Relationship Id="rId9"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8" Type="http://schemas.openxmlformats.org/officeDocument/2006/relationships/tags" Target="../tags/tag960.xml"/><Relationship Id="rId13" Type="http://schemas.openxmlformats.org/officeDocument/2006/relationships/tags" Target="../tags/tag965.xml"/><Relationship Id="rId3" Type="http://schemas.openxmlformats.org/officeDocument/2006/relationships/tags" Target="../tags/tag955.xml"/><Relationship Id="rId7" Type="http://schemas.openxmlformats.org/officeDocument/2006/relationships/tags" Target="../tags/tag959.xml"/><Relationship Id="rId12" Type="http://schemas.openxmlformats.org/officeDocument/2006/relationships/tags" Target="../tags/tag964.xml"/><Relationship Id="rId17" Type="http://schemas.openxmlformats.org/officeDocument/2006/relationships/notesSlide" Target="../notesSlides/notesSlide78.xml"/><Relationship Id="rId2" Type="http://schemas.openxmlformats.org/officeDocument/2006/relationships/tags" Target="../tags/tag954.xml"/><Relationship Id="rId16" Type="http://schemas.openxmlformats.org/officeDocument/2006/relationships/slideLayout" Target="../slideLayouts/slideLayout13.xml"/><Relationship Id="rId1" Type="http://schemas.openxmlformats.org/officeDocument/2006/relationships/tags" Target="../tags/tag953.xml"/><Relationship Id="rId6" Type="http://schemas.openxmlformats.org/officeDocument/2006/relationships/tags" Target="../tags/tag958.xml"/><Relationship Id="rId11" Type="http://schemas.openxmlformats.org/officeDocument/2006/relationships/tags" Target="../tags/tag963.xml"/><Relationship Id="rId5" Type="http://schemas.openxmlformats.org/officeDocument/2006/relationships/tags" Target="../tags/tag957.xml"/><Relationship Id="rId15" Type="http://schemas.openxmlformats.org/officeDocument/2006/relationships/tags" Target="../tags/tag967.xml"/><Relationship Id="rId10" Type="http://schemas.openxmlformats.org/officeDocument/2006/relationships/tags" Target="../tags/tag962.xml"/><Relationship Id="rId4" Type="http://schemas.openxmlformats.org/officeDocument/2006/relationships/tags" Target="../tags/tag956.xml"/><Relationship Id="rId9" Type="http://schemas.openxmlformats.org/officeDocument/2006/relationships/tags" Target="../tags/tag961.xml"/><Relationship Id="rId14" Type="http://schemas.openxmlformats.org/officeDocument/2006/relationships/tags" Target="../tags/tag966.xml"/></Relationships>
</file>

<file path=ppt/slides/_rels/slide79.xml.rels><?xml version="1.0" encoding="UTF-8" standalone="yes"?>
<Relationships xmlns="http://schemas.openxmlformats.org/package/2006/relationships"><Relationship Id="rId8" Type="http://schemas.openxmlformats.org/officeDocument/2006/relationships/tags" Target="../tags/tag975.xml"/><Relationship Id="rId13" Type="http://schemas.openxmlformats.org/officeDocument/2006/relationships/slideLayout" Target="../slideLayouts/slideLayout10.xml"/><Relationship Id="rId3" Type="http://schemas.openxmlformats.org/officeDocument/2006/relationships/tags" Target="../tags/tag970.xml"/><Relationship Id="rId7" Type="http://schemas.openxmlformats.org/officeDocument/2006/relationships/tags" Target="../tags/tag974.xml"/><Relationship Id="rId12" Type="http://schemas.openxmlformats.org/officeDocument/2006/relationships/tags" Target="../tags/tag979.xml"/><Relationship Id="rId17" Type="http://schemas.openxmlformats.org/officeDocument/2006/relationships/image" Target="../media/image3.png"/><Relationship Id="rId2" Type="http://schemas.openxmlformats.org/officeDocument/2006/relationships/tags" Target="../tags/tag969.xml"/><Relationship Id="rId16" Type="http://schemas.openxmlformats.org/officeDocument/2006/relationships/image" Target="../media/image2.png"/><Relationship Id="rId1" Type="http://schemas.openxmlformats.org/officeDocument/2006/relationships/tags" Target="../tags/tag968.xml"/><Relationship Id="rId6" Type="http://schemas.openxmlformats.org/officeDocument/2006/relationships/tags" Target="../tags/tag973.xml"/><Relationship Id="rId11" Type="http://schemas.openxmlformats.org/officeDocument/2006/relationships/tags" Target="../tags/tag978.xml"/><Relationship Id="rId5" Type="http://schemas.openxmlformats.org/officeDocument/2006/relationships/tags" Target="../tags/tag972.xml"/><Relationship Id="rId15" Type="http://schemas.openxmlformats.org/officeDocument/2006/relationships/image" Target="../media/image57.tiff"/><Relationship Id="rId10" Type="http://schemas.openxmlformats.org/officeDocument/2006/relationships/tags" Target="../tags/tag977.xml"/><Relationship Id="rId4" Type="http://schemas.openxmlformats.org/officeDocument/2006/relationships/tags" Target="../tags/tag971.xml"/><Relationship Id="rId9" Type="http://schemas.openxmlformats.org/officeDocument/2006/relationships/tags" Target="../tags/tag976.xml"/><Relationship Id="rId1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18" Type="http://schemas.openxmlformats.org/officeDocument/2006/relationships/tags" Target="../tags/tag93.xml"/><Relationship Id="rId3" Type="http://schemas.openxmlformats.org/officeDocument/2006/relationships/tags" Target="../tags/tag78.xml"/><Relationship Id="rId21" Type="http://schemas.openxmlformats.org/officeDocument/2006/relationships/image" Target="../media/image9.png"/><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tags" Target="../tags/tag92.xml"/><Relationship Id="rId2" Type="http://schemas.openxmlformats.org/officeDocument/2006/relationships/tags" Target="../tags/tag77.xml"/><Relationship Id="rId16" Type="http://schemas.openxmlformats.org/officeDocument/2006/relationships/tags" Target="../tags/tag91.xml"/><Relationship Id="rId20" Type="http://schemas.openxmlformats.org/officeDocument/2006/relationships/notesSlide" Target="../notesSlides/notesSlide8.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5" Type="http://schemas.openxmlformats.org/officeDocument/2006/relationships/tags" Target="../tags/tag80.xml"/><Relationship Id="rId15" Type="http://schemas.openxmlformats.org/officeDocument/2006/relationships/tags" Target="../tags/tag90.xml"/><Relationship Id="rId10" Type="http://schemas.openxmlformats.org/officeDocument/2006/relationships/tags" Target="../tags/tag85.xml"/><Relationship Id="rId19" Type="http://schemas.openxmlformats.org/officeDocument/2006/relationships/slideLayout" Target="../slideLayouts/slideLayout14.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tags" Target="../tags/tag89.xml"/></Relationships>
</file>

<file path=ppt/slides/_rels/slide80.xml.rels><?xml version="1.0" encoding="UTF-8" standalone="yes"?>
<Relationships xmlns="http://schemas.openxmlformats.org/package/2006/relationships"><Relationship Id="rId8" Type="http://schemas.openxmlformats.org/officeDocument/2006/relationships/tags" Target="../tags/tag987.xml"/><Relationship Id="rId3" Type="http://schemas.openxmlformats.org/officeDocument/2006/relationships/tags" Target="../tags/tag982.xml"/><Relationship Id="rId7" Type="http://schemas.openxmlformats.org/officeDocument/2006/relationships/tags" Target="../tags/tag986.xml"/><Relationship Id="rId12" Type="http://schemas.openxmlformats.org/officeDocument/2006/relationships/image" Target="../media/image42.jpeg"/><Relationship Id="rId2" Type="http://schemas.openxmlformats.org/officeDocument/2006/relationships/tags" Target="../tags/tag981.xml"/><Relationship Id="rId1" Type="http://schemas.openxmlformats.org/officeDocument/2006/relationships/tags" Target="../tags/tag980.xml"/><Relationship Id="rId6" Type="http://schemas.openxmlformats.org/officeDocument/2006/relationships/tags" Target="../tags/tag985.xml"/><Relationship Id="rId11" Type="http://schemas.openxmlformats.org/officeDocument/2006/relationships/notesSlide" Target="../notesSlides/notesSlide80.xml"/><Relationship Id="rId5" Type="http://schemas.openxmlformats.org/officeDocument/2006/relationships/tags" Target="../tags/tag984.xml"/><Relationship Id="rId10" Type="http://schemas.openxmlformats.org/officeDocument/2006/relationships/slideLayout" Target="../slideLayouts/slideLayout15.xml"/><Relationship Id="rId4" Type="http://schemas.openxmlformats.org/officeDocument/2006/relationships/tags" Target="../tags/tag983.xml"/><Relationship Id="rId9" Type="http://schemas.openxmlformats.org/officeDocument/2006/relationships/tags" Target="../tags/tag988.xml"/></Relationships>
</file>

<file path=ppt/slides/_rels/slide81.xml.rels><?xml version="1.0" encoding="UTF-8" standalone="yes"?>
<Relationships xmlns="http://schemas.openxmlformats.org/package/2006/relationships"><Relationship Id="rId8" Type="http://schemas.openxmlformats.org/officeDocument/2006/relationships/tags" Target="../tags/tag996.xml"/><Relationship Id="rId13" Type="http://schemas.openxmlformats.org/officeDocument/2006/relationships/notesSlide" Target="../notesSlides/notesSlide81.xml"/><Relationship Id="rId3" Type="http://schemas.openxmlformats.org/officeDocument/2006/relationships/tags" Target="../tags/tag991.xml"/><Relationship Id="rId7" Type="http://schemas.openxmlformats.org/officeDocument/2006/relationships/tags" Target="../tags/tag995.xml"/><Relationship Id="rId12" Type="http://schemas.openxmlformats.org/officeDocument/2006/relationships/slideLayout" Target="../slideLayouts/slideLayout10.xml"/><Relationship Id="rId2" Type="http://schemas.openxmlformats.org/officeDocument/2006/relationships/tags" Target="../tags/tag990.xml"/><Relationship Id="rId16" Type="http://schemas.openxmlformats.org/officeDocument/2006/relationships/image" Target="../media/image3.png"/><Relationship Id="rId1" Type="http://schemas.openxmlformats.org/officeDocument/2006/relationships/tags" Target="../tags/tag989.xml"/><Relationship Id="rId6" Type="http://schemas.openxmlformats.org/officeDocument/2006/relationships/tags" Target="../tags/tag994.xml"/><Relationship Id="rId11" Type="http://schemas.openxmlformats.org/officeDocument/2006/relationships/tags" Target="../tags/tag999.xml"/><Relationship Id="rId5" Type="http://schemas.openxmlformats.org/officeDocument/2006/relationships/tags" Target="../tags/tag993.xml"/><Relationship Id="rId15" Type="http://schemas.openxmlformats.org/officeDocument/2006/relationships/image" Target="../media/image2.png"/><Relationship Id="rId10" Type="http://schemas.openxmlformats.org/officeDocument/2006/relationships/tags" Target="../tags/tag998.xml"/><Relationship Id="rId4" Type="http://schemas.openxmlformats.org/officeDocument/2006/relationships/tags" Target="../tags/tag992.xml"/><Relationship Id="rId9" Type="http://schemas.openxmlformats.org/officeDocument/2006/relationships/tags" Target="../tags/tag997.xml"/><Relationship Id="rId14" Type="http://schemas.openxmlformats.org/officeDocument/2006/relationships/image" Target="../media/image58.jpeg"/></Relationships>
</file>

<file path=ppt/slides/_rels/slide82.xml.rels><?xml version="1.0" encoding="UTF-8" standalone="yes"?>
<Relationships xmlns="http://schemas.openxmlformats.org/package/2006/relationships"><Relationship Id="rId8" Type="http://schemas.openxmlformats.org/officeDocument/2006/relationships/tags" Target="../tags/tag1007.xml"/><Relationship Id="rId13" Type="http://schemas.openxmlformats.org/officeDocument/2006/relationships/image" Target="../media/image59.jpeg"/><Relationship Id="rId3" Type="http://schemas.openxmlformats.org/officeDocument/2006/relationships/tags" Target="../tags/tag1002.xml"/><Relationship Id="rId7" Type="http://schemas.openxmlformats.org/officeDocument/2006/relationships/tags" Target="../tags/tag1006.xml"/><Relationship Id="rId12" Type="http://schemas.openxmlformats.org/officeDocument/2006/relationships/notesSlide" Target="../notesSlides/notesSlide82.xml"/><Relationship Id="rId2" Type="http://schemas.openxmlformats.org/officeDocument/2006/relationships/tags" Target="../tags/tag1001.xml"/><Relationship Id="rId1" Type="http://schemas.openxmlformats.org/officeDocument/2006/relationships/tags" Target="../tags/tag1000.xml"/><Relationship Id="rId6" Type="http://schemas.openxmlformats.org/officeDocument/2006/relationships/tags" Target="../tags/tag1005.xml"/><Relationship Id="rId11" Type="http://schemas.openxmlformats.org/officeDocument/2006/relationships/slideLayout" Target="../slideLayouts/slideLayout10.xml"/><Relationship Id="rId5" Type="http://schemas.openxmlformats.org/officeDocument/2006/relationships/tags" Target="../tags/tag1004.xml"/><Relationship Id="rId15" Type="http://schemas.openxmlformats.org/officeDocument/2006/relationships/image" Target="../media/image3.png"/><Relationship Id="rId10" Type="http://schemas.openxmlformats.org/officeDocument/2006/relationships/tags" Target="../tags/tag1009.xml"/><Relationship Id="rId4" Type="http://schemas.openxmlformats.org/officeDocument/2006/relationships/tags" Target="../tags/tag1003.xml"/><Relationship Id="rId9" Type="http://schemas.openxmlformats.org/officeDocument/2006/relationships/tags" Target="../tags/tag1008.xml"/><Relationship Id="rId14" Type="http://schemas.openxmlformats.org/officeDocument/2006/relationships/image" Target="../media/image2.png"/></Relationships>
</file>

<file path=ppt/slides/_rels/slide83.xml.rels><?xml version="1.0" encoding="UTF-8" standalone="yes"?>
<Relationships xmlns="http://schemas.openxmlformats.org/package/2006/relationships"><Relationship Id="rId8" Type="http://schemas.openxmlformats.org/officeDocument/2006/relationships/tags" Target="../tags/tag1017.xml"/><Relationship Id="rId13" Type="http://schemas.openxmlformats.org/officeDocument/2006/relationships/tags" Target="../tags/tag1022.xml"/><Relationship Id="rId18" Type="http://schemas.openxmlformats.org/officeDocument/2006/relationships/tags" Target="../tags/tag1027.xml"/><Relationship Id="rId26" Type="http://schemas.openxmlformats.org/officeDocument/2006/relationships/tags" Target="../tags/tag1035.xml"/><Relationship Id="rId39" Type="http://schemas.openxmlformats.org/officeDocument/2006/relationships/image" Target="../media/image1.jpeg"/><Relationship Id="rId3" Type="http://schemas.openxmlformats.org/officeDocument/2006/relationships/tags" Target="../tags/tag1012.xml"/><Relationship Id="rId21" Type="http://schemas.openxmlformats.org/officeDocument/2006/relationships/tags" Target="../tags/tag1030.xml"/><Relationship Id="rId34" Type="http://schemas.openxmlformats.org/officeDocument/2006/relationships/image" Target="../media/image62.png"/><Relationship Id="rId7" Type="http://schemas.openxmlformats.org/officeDocument/2006/relationships/tags" Target="../tags/tag1016.xml"/><Relationship Id="rId12" Type="http://schemas.openxmlformats.org/officeDocument/2006/relationships/tags" Target="../tags/tag1021.xml"/><Relationship Id="rId17" Type="http://schemas.openxmlformats.org/officeDocument/2006/relationships/tags" Target="../tags/tag1026.xml"/><Relationship Id="rId25" Type="http://schemas.openxmlformats.org/officeDocument/2006/relationships/tags" Target="../tags/tag1034.xml"/><Relationship Id="rId33" Type="http://schemas.openxmlformats.org/officeDocument/2006/relationships/image" Target="../media/image61.png"/><Relationship Id="rId38" Type="http://schemas.openxmlformats.org/officeDocument/2006/relationships/image" Target="../media/image66.jpeg"/><Relationship Id="rId2" Type="http://schemas.openxmlformats.org/officeDocument/2006/relationships/tags" Target="../tags/tag1011.xml"/><Relationship Id="rId16" Type="http://schemas.openxmlformats.org/officeDocument/2006/relationships/tags" Target="../tags/tag1025.xml"/><Relationship Id="rId20" Type="http://schemas.openxmlformats.org/officeDocument/2006/relationships/tags" Target="../tags/tag1029.xml"/><Relationship Id="rId29" Type="http://schemas.openxmlformats.org/officeDocument/2006/relationships/tags" Target="../tags/tag1038.xml"/><Relationship Id="rId1" Type="http://schemas.openxmlformats.org/officeDocument/2006/relationships/tags" Target="../tags/tag1010.xml"/><Relationship Id="rId6" Type="http://schemas.openxmlformats.org/officeDocument/2006/relationships/tags" Target="../tags/tag1015.xml"/><Relationship Id="rId11" Type="http://schemas.openxmlformats.org/officeDocument/2006/relationships/tags" Target="../tags/tag1020.xml"/><Relationship Id="rId24" Type="http://schemas.openxmlformats.org/officeDocument/2006/relationships/tags" Target="../tags/tag1033.xml"/><Relationship Id="rId32" Type="http://schemas.openxmlformats.org/officeDocument/2006/relationships/image" Target="../media/image60.jpeg"/><Relationship Id="rId37" Type="http://schemas.openxmlformats.org/officeDocument/2006/relationships/image" Target="../media/image65.jpeg"/><Relationship Id="rId5" Type="http://schemas.openxmlformats.org/officeDocument/2006/relationships/tags" Target="../tags/tag1014.xml"/><Relationship Id="rId15" Type="http://schemas.openxmlformats.org/officeDocument/2006/relationships/tags" Target="../tags/tag1024.xml"/><Relationship Id="rId23" Type="http://schemas.openxmlformats.org/officeDocument/2006/relationships/tags" Target="../tags/tag1032.xml"/><Relationship Id="rId28" Type="http://schemas.openxmlformats.org/officeDocument/2006/relationships/tags" Target="../tags/tag1037.xml"/><Relationship Id="rId36" Type="http://schemas.openxmlformats.org/officeDocument/2006/relationships/image" Target="../media/image64.png"/><Relationship Id="rId10" Type="http://schemas.openxmlformats.org/officeDocument/2006/relationships/tags" Target="../tags/tag1019.xml"/><Relationship Id="rId19" Type="http://schemas.openxmlformats.org/officeDocument/2006/relationships/tags" Target="../tags/tag1028.xml"/><Relationship Id="rId31" Type="http://schemas.openxmlformats.org/officeDocument/2006/relationships/notesSlide" Target="../notesSlides/notesSlide83.xml"/><Relationship Id="rId4" Type="http://schemas.openxmlformats.org/officeDocument/2006/relationships/tags" Target="../tags/tag1013.xml"/><Relationship Id="rId9" Type="http://schemas.openxmlformats.org/officeDocument/2006/relationships/tags" Target="../tags/tag1018.xml"/><Relationship Id="rId14" Type="http://schemas.openxmlformats.org/officeDocument/2006/relationships/tags" Target="../tags/tag1023.xml"/><Relationship Id="rId22" Type="http://schemas.openxmlformats.org/officeDocument/2006/relationships/tags" Target="../tags/tag1031.xml"/><Relationship Id="rId27" Type="http://schemas.openxmlformats.org/officeDocument/2006/relationships/tags" Target="../tags/tag1036.xml"/><Relationship Id="rId30" Type="http://schemas.openxmlformats.org/officeDocument/2006/relationships/slideLayout" Target="../slideLayouts/slideLayout4.xml"/><Relationship Id="rId35" Type="http://schemas.openxmlformats.org/officeDocument/2006/relationships/image" Target="../media/image63.png"/></Relationships>
</file>

<file path=ppt/slides/_rels/slide84.xml.rels><?xml version="1.0" encoding="UTF-8" standalone="yes"?>
<Relationships xmlns="http://schemas.openxmlformats.org/package/2006/relationships"><Relationship Id="rId8" Type="http://schemas.openxmlformats.org/officeDocument/2006/relationships/tags" Target="../tags/tag1046.xml"/><Relationship Id="rId13" Type="http://schemas.openxmlformats.org/officeDocument/2006/relationships/notesSlide" Target="../notesSlides/notesSlide84.xml"/><Relationship Id="rId3" Type="http://schemas.openxmlformats.org/officeDocument/2006/relationships/tags" Target="../tags/tag1041.xml"/><Relationship Id="rId7" Type="http://schemas.openxmlformats.org/officeDocument/2006/relationships/tags" Target="../tags/tag1045.xml"/><Relationship Id="rId12" Type="http://schemas.openxmlformats.org/officeDocument/2006/relationships/slideLayout" Target="../slideLayouts/slideLayout10.xml"/><Relationship Id="rId2" Type="http://schemas.openxmlformats.org/officeDocument/2006/relationships/tags" Target="../tags/tag1040.xml"/><Relationship Id="rId16" Type="http://schemas.openxmlformats.org/officeDocument/2006/relationships/image" Target="../media/image3.png"/><Relationship Id="rId1" Type="http://schemas.openxmlformats.org/officeDocument/2006/relationships/tags" Target="../tags/tag1039.xml"/><Relationship Id="rId6" Type="http://schemas.openxmlformats.org/officeDocument/2006/relationships/tags" Target="../tags/tag1044.xml"/><Relationship Id="rId11" Type="http://schemas.openxmlformats.org/officeDocument/2006/relationships/tags" Target="../tags/tag1049.xml"/><Relationship Id="rId5" Type="http://schemas.openxmlformats.org/officeDocument/2006/relationships/tags" Target="../tags/tag1043.xml"/><Relationship Id="rId15" Type="http://schemas.openxmlformats.org/officeDocument/2006/relationships/image" Target="../media/image2.png"/><Relationship Id="rId10" Type="http://schemas.openxmlformats.org/officeDocument/2006/relationships/tags" Target="../tags/tag1048.xml"/><Relationship Id="rId4" Type="http://schemas.openxmlformats.org/officeDocument/2006/relationships/tags" Target="../tags/tag1042.xml"/><Relationship Id="rId9" Type="http://schemas.openxmlformats.org/officeDocument/2006/relationships/tags" Target="../tags/tag1047.xml"/><Relationship Id="rId14" Type="http://schemas.openxmlformats.org/officeDocument/2006/relationships/image" Target="../media/image67.jpeg"/></Relationships>
</file>

<file path=ppt/slides/_rels/slide85.xml.rels><?xml version="1.0" encoding="UTF-8" standalone="yes"?>
<Relationships xmlns="http://schemas.openxmlformats.org/package/2006/relationships"><Relationship Id="rId8" Type="http://schemas.openxmlformats.org/officeDocument/2006/relationships/tags" Target="../tags/tag1057.xml"/><Relationship Id="rId13" Type="http://schemas.openxmlformats.org/officeDocument/2006/relationships/image" Target="../media/image68.jpeg"/><Relationship Id="rId3" Type="http://schemas.openxmlformats.org/officeDocument/2006/relationships/tags" Target="../tags/tag1052.xml"/><Relationship Id="rId7" Type="http://schemas.openxmlformats.org/officeDocument/2006/relationships/tags" Target="../tags/tag1056.xml"/><Relationship Id="rId12" Type="http://schemas.openxmlformats.org/officeDocument/2006/relationships/notesSlide" Target="../notesSlides/notesSlide85.xml"/><Relationship Id="rId2" Type="http://schemas.openxmlformats.org/officeDocument/2006/relationships/tags" Target="../tags/tag1051.xml"/><Relationship Id="rId1" Type="http://schemas.openxmlformats.org/officeDocument/2006/relationships/tags" Target="../tags/tag1050.xml"/><Relationship Id="rId6" Type="http://schemas.openxmlformats.org/officeDocument/2006/relationships/tags" Target="../tags/tag1055.xml"/><Relationship Id="rId11" Type="http://schemas.openxmlformats.org/officeDocument/2006/relationships/slideLayout" Target="../slideLayouts/slideLayout10.xml"/><Relationship Id="rId5" Type="http://schemas.openxmlformats.org/officeDocument/2006/relationships/tags" Target="../tags/tag1054.xml"/><Relationship Id="rId15" Type="http://schemas.openxmlformats.org/officeDocument/2006/relationships/image" Target="../media/image3.png"/><Relationship Id="rId10" Type="http://schemas.openxmlformats.org/officeDocument/2006/relationships/tags" Target="../tags/tag1059.xml"/><Relationship Id="rId4" Type="http://schemas.openxmlformats.org/officeDocument/2006/relationships/tags" Target="../tags/tag1053.xml"/><Relationship Id="rId9" Type="http://schemas.openxmlformats.org/officeDocument/2006/relationships/tags" Target="../tags/tag1058.xml"/><Relationship Id="rId14" Type="http://schemas.openxmlformats.org/officeDocument/2006/relationships/image" Target="../media/image2.png"/></Relationships>
</file>

<file path=ppt/slides/_rels/slide86.xml.rels><?xml version="1.0" encoding="UTF-8" standalone="yes"?>
<Relationships xmlns="http://schemas.openxmlformats.org/package/2006/relationships"><Relationship Id="rId8" Type="http://schemas.openxmlformats.org/officeDocument/2006/relationships/tags" Target="../tags/tag1067.xml"/><Relationship Id="rId13" Type="http://schemas.openxmlformats.org/officeDocument/2006/relationships/notesSlide" Target="../notesSlides/notesSlide86.xml"/><Relationship Id="rId3" Type="http://schemas.openxmlformats.org/officeDocument/2006/relationships/tags" Target="../tags/tag1062.xml"/><Relationship Id="rId7" Type="http://schemas.openxmlformats.org/officeDocument/2006/relationships/tags" Target="../tags/tag1066.xml"/><Relationship Id="rId12" Type="http://schemas.openxmlformats.org/officeDocument/2006/relationships/slideLayout" Target="../slideLayouts/slideLayout10.xml"/><Relationship Id="rId2" Type="http://schemas.openxmlformats.org/officeDocument/2006/relationships/tags" Target="../tags/tag1061.xml"/><Relationship Id="rId16" Type="http://schemas.openxmlformats.org/officeDocument/2006/relationships/image" Target="../media/image3.png"/><Relationship Id="rId1" Type="http://schemas.openxmlformats.org/officeDocument/2006/relationships/tags" Target="../tags/tag1060.xml"/><Relationship Id="rId6" Type="http://schemas.openxmlformats.org/officeDocument/2006/relationships/tags" Target="../tags/tag1065.xml"/><Relationship Id="rId11" Type="http://schemas.openxmlformats.org/officeDocument/2006/relationships/tags" Target="../tags/tag1070.xml"/><Relationship Id="rId5" Type="http://schemas.openxmlformats.org/officeDocument/2006/relationships/tags" Target="../tags/tag1064.xml"/><Relationship Id="rId15" Type="http://schemas.openxmlformats.org/officeDocument/2006/relationships/image" Target="../media/image2.png"/><Relationship Id="rId10" Type="http://schemas.openxmlformats.org/officeDocument/2006/relationships/tags" Target="../tags/tag1069.xml"/><Relationship Id="rId4" Type="http://schemas.openxmlformats.org/officeDocument/2006/relationships/tags" Target="../tags/tag1063.xml"/><Relationship Id="rId9" Type="http://schemas.openxmlformats.org/officeDocument/2006/relationships/tags" Target="../tags/tag1068.xml"/><Relationship Id="rId14" Type="http://schemas.openxmlformats.org/officeDocument/2006/relationships/image" Target="../media/image68.jpeg"/></Relationships>
</file>

<file path=ppt/slides/_rels/slide87.xml.rels><?xml version="1.0" encoding="UTF-8" standalone="yes"?>
<Relationships xmlns="http://schemas.openxmlformats.org/package/2006/relationships"><Relationship Id="rId8" Type="http://schemas.openxmlformats.org/officeDocument/2006/relationships/tags" Target="../tags/tag1078.xml"/><Relationship Id="rId13" Type="http://schemas.openxmlformats.org/officeDocument/2006/relationships/notesSlide" Target="../notesSlides/notesSlide87.xml"/><Relationship Id="rId3" Type="http://schemas.openxmlformats.org/officeDocument/2006/relationships/tags" Target="../tags/tag1073.xml"/><Relationship Id="rId7" Type="http://schemas.openxmlformats.org/officeDocument/2006/relationships/tags" Target="../tags/tag1077.xml"/><Relationship Id="rId12" Type="http://schemas.openxmlformats.org/officeDocument/2006/relationships/slideLayout" Target="../slideLayouts/slideLayout10.xml"/><Relationship Id="rId2" Type="http://schemas.openxmlformats.org/officeDocument/2006/relationships/tags" Target="../tags/tag1072.xml"/><Relationship Id="rId16" Type="http://schemas.openxmlformats.org/officeDocument/2006/relationships/image" Target="../media/image3.png"/><Relationship Id="rId1" Type="http://schemas.openxmlformats.org/officeDocument/2006/relationships/tags" Target="../tags/tag1071.xml"/><Relationship Id="rId6" Type="http://schemas.openxmlformats.org/officeDocument/2006/relationships/tags" Target="../tags/tag1076.xml"/><Relationship Id="rId11" Type="http://schemas.openxmlformats.org/officeDocument/2006/relationships/tags" Target="../tags/tag1081.xml"/><Relationship Id="rId5" Type="http://schemas.openxmlformats.org/officeDocument/2006/relationships/tags" Target="../tags/tag1075.xml"/><Relationship Id="rId15" Type="http://schemas.openxmlformats.org/officeDocument/2006/relationships/image" Target="../media/image2.png"/><Relationship Id="rId10" Type="http://schemas.openxmlformats.org/officeDocument/2006/relationships/tags" Target="../tags/tag1080.xml"/><Relationship Id="rId4" Type="http://schemas.openxmlformats.org/officeDocument/2006/relationships/tags" Target="../tags/tag1074.xml"/><Relationship Id="rId9" Type="http://schemas.openxmlformats.org/officeDocument/2006/relationships/tags" Target="../tags/tag1079.xml"/><Relationship Id="rId14" Type="http://schemas.openxmlformats.org/officeDocument/2006/relationships/image" Target="../media/image68.jpeg"/></Relationships>
</file>

<file path=ppt/slides/_rels/slide88.xml.rels><?xml version="1.0" encoding="UTF-8" standalone="yes"?>
<Relationships xmlns="http://schemas.openxmlformats.org/package/2006/relationships"><Relationship Id="rId8" Type="http://schemas.openxmlformats.org/officeDocument/2006/relationships/tags" Target="../tags/tag1089.xml"/><Relationship Id="rId13" Type="http://schemas.openxmlformats.org/officeDocument/2006/relationships/notesSlide" Target="../notesSlides/notesSlide88.xml"/><Relationship Id="rId3" Type="http://schemas.openxmlformats.org/officeDocument/2006/relationships/tags" Target="../tags/tag1084.xml"/><Relationship Id="rId7" Type="http://schemas.openxmlformats.org/officeDocument/2006/relationships/tags" Target="../tags/tag1088.xml"/><Relationship Id="rId12" Type="http://schemas.openxmlformats.org/officeDocument/2006/relationships/slideLayout" Target="../slideLayouts/slideLayout10.xml"/><Relationship Id="rId2" Type="http://schemas.openxmlformats.org/officeDocument/2006/relationships/tags" Target="../tags/tag1083.xml"/><Relationship Id="rId16" Type="http://schemas.openxmlformats.org/officeDocument/2006/relationships/image" Target="../media/image3.png"/><Relationship Id="rId1" Type="http://schemas.openxmlformats.org/officeDocument/2006/relationships/tags" Target="../tags/tag1082.xml"/><Relationship Id="rId6" Type="http://schemas.openxmlformats.org/officeDocument/2006/relationships/tags" Target="../tags/tag1087.xml"/><Relationship Id="rId11" Type="http://schemas.openxmlformats.org/officeDocument/2006/relationships/tags" Target="../tags/tag1092.xml"/><Relationship Id="rId5" Type="http://schemas.openxmlformats.org/officeDocument/2006/relationships/tags" Target="../tags/tag1086.xml"/><Relationship Id="rId15" Type="http://schemas.openxmlformats.org/officeDocument/2006/relationships/image" Target="../media/image2.png"/><Relationship Id="rId10" Type="http://schemas.openxmlformats.org/officeDocument/2006/relationships/tags" Target="../tags/tag1091.xml"/><Relationship Id="rId4" Type="http://schemas.openxmlformats.org/officeDocument/2006/relationships/tags" Target="../tags/tag1085.xml"/><Relationship Id="rId9" Type="http://schemas.openxmlformats.org/officeDocument/2006/relationships/tags" Target="../tags/tag1090.xml"/><Relationship Id="rId14" Type="http://schemas.openxmlformats.org/officeDocument/2006/relationships/image" Target="../media/image69.jpeg"/></Relationships>
</file>

<file path=ppt/slides/_rels/slide89.xml.rels><?xml version="1.0" encoding="UTF-8" standalone="yes"?>
<Relationships xmlns="http://schemas.openxmlformats.org/package/2006/relationships"><Relationship Id="rId8" Type="http://schemas.openxmlformats.org/officeDocument/2006/relationships/tags" Target="../tags/tag1100.xml"/><Relationship Id="rId13" Type="http://schemas.openxmlformats.org/officeDocument/2006/relationships/notesSlide" Target="../notesSlides/notesSlide89.xml"/><Relationship Id="rId3" Type="http://schemas.openxmlformats.org/officeDocument/2006/relationships/tags" Target="../tags/tag1095.xml"/><Relationship Id="rId7" Type="http://schemas.openxmlformats.org/officeDocument/2006/relationships/tags" Target="../tags/tag1099.xml"/><Relationship Id="rId12" Type="http://schemas.openxmlformats.org/officeDocument/2006/relationships/slideLayout" Target="../slideLayouts/slideLayout10.xml"/><Relationship Id="rId2" Type="http://schemas.openxmlformats.org/officeDocument/2006/relationships/tags" Target="../tags/tag1094.xml"/><Relationship Id="rId16" Type="http://schemas.openxmlformats.org/officeDocument/2006/relationships/image" Target="../media/image3.png"/><Relationship Id="rId1" Type="http://schemas.openxmlformats.org/officeDocument/2006/relationships/tags" Target="../tags/tag1093.xml"/><Relationship Id="rId6" Type="http://schemas.openxmlformats.org/officeDocument/2006/relationships/tags" Target="../tags/tag1098.xml"/><Relationship Id="rId11" Type="http://schemas.openxmlformats.org/officeDocument/2006/relationships/tags" Target="../tags/tag1103.xml"/><Relationship Id="rId5" Type="http://schemas.openxmlformats.org/officeDocument/2006/relationships/tags" Target="../tags/tag1097.xml"/><Relationship Id="rId15" Type="http://schemas.openxmlformats.org/officeDocument/2006/relationships/image" Target="../media/image2.png"/><Relationship Id="rId10" Type="http://schemas.openxmlformats.org/officeDocument/2006/relationships/tags" Target="../tags/tag1102.xml"/><Relationship Id="rId4" Type="http://schemas.openxmlformats.org/officeDocument/2006/relationships/tags" Target="../tags/tag1096.xml"/><Relationship Id="rId9" Type="http://schemas.openxmlformats.org/officeDocument/2006/relationships/tags" Target="../tags/tag1101.xml"/><Relationship Id="rId14" Type="http://schemas.openxmlformats.org/officeDocument/2006/relationships/image" Target="../media/image70.jpeg"/></Relationships>
</file>

<file path=ppt/slides/_rels/slide9.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tags" Target="../tags/tag111.xml"/><Relationship Id="rId3" Type="http://schemas.openxmlformats.org/officeDocument/2006/relationships/tags" Target="../tags/tag96.xml"/><Relationship Id="rId21" Type="http://schemas.openxmlformats.org/officeDocument/2006/relationships/notesSlide" Target="../notesSlides/notesSlide9.xml"/><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tags" Target="../tags/tag110.xml"/><Relationship Id="rId2" Type="http://schemas.openxmlformats.org/officeDocument/2006/relationships/tags" Target="../tags/tag95.xml"/><Relationship Id="rId16" Type="http://schemas.openxmlformats.org/officeDocument/2006/relationships/tags" Target="../tags/tag109.xml"/><Relationship Id="rId20" Type="http://schemas.openxmlformats.org/officeDocument/2006/relationships/slideLayout" Target="../slideLayouts/slideLayout14.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tags" Target="../tags/tag108.xml"/><Relationship Id="rId10" Type="http://schemas.openxmlformats.org/officeDocument/2006/relationships/tags" Target="../tags/tag103.xml"/><Relationship Id="rId19" Type="http://schemas.openxmlformats.org/officeDocument/2006/relationships/tags" Target="../tags/tag112.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tags" Target="../tags/tag107.xml"/><Relationship Id="rId22" Type="http://schemas.openxmlformats.org/officeDocument/2006/relationships/image" Target="../media/image9.png"/></Relationships>
</file>

<file path=ppt/slides/_rels/slide90.xml.rels><?xml version="1.0" encoding="UTF-8" standalone="yes"?>
<Relationships xmlns="http://schemas.openxmlformats.org/package/2006/relationships"><Relationship Id="rId8" Type="http://schemas.openxmlformats.org/officeDocument/2006/relationships/tags" Target="../tags/tag1111.xml"/><Relationship Id="rId13" Type="http://schemas.openxmlformats.org/officeDocument/2006/relationships/tags" Target="../tags/tag1116.xml"/><Relationship Id="rId18" Type="http://schemas.openxmlformats.org/officeDocument/2006/relationships/image" Target="../media/image2.png"/><Relationship Id="rId3" Type="http://schemas.openxmlformats.org/officeDocument/2006/relationships/tags" Target="../tags/tag1106.xml"/><Relationship Id="rId7" Type="http://schemas.openxmlformats.org/officeDocument/2006/relationships/tags" Target="../tags/tag1110.xml"/><Relationship Id="rId12" Type="http://schemas.openxmlformats.org/officeDocument/2006/relationships/tags" Target="../tags/tag1115.xml"/><Relationship Id="rId17" Type="http://schemas.openxmlformats.org/officeDocument/2006/relationships/image" Target="../media/image1.jpeg"/><Relationship Id="rId2" Type="http://schemas.openxmlformats.org/officeDocument/2006/relationships/tags" Target="../tags/tag1105.xml"/><Relationship Id="rId16" Type="http://schemas.openxmlformats.org/officeDocument/2006/relationships/image" Target="../media/image70.jpeg"/><Relationship Id="rId1" Type="http://schemas.openxmlformats.org/officeDocument/2006/relationships/tags" Target="../tags/tag1104.xml"/><Relationship Id="rId6" Type="http://schemas.openxmlformats.org/officeDocument/2006/relationships/tags" Target="../tags/tag1109.xml"/><Relationship Id="rId11" Type="http://schemas.openxmlformats.org/officeDocument/2006/relationships/tags" Target="../tags/tag1114.xml"/><Relationship Id="rId5" Type="http://schemas.openxmlformats.org/officeDocument/2006/relationships/tags" Target="../tags/tag1108.xml"/><Relationship Id="rId15" Type="http://schemas.openxmlformats.org/officeDocument/2006/relationships/notesSlide" Target="../notesSlides/notesSlide90.xml"/><Relationship Id="rId10" Type="http://schemas.openxmlformats.org/officeDocument/2006/relationships/tags" Target="../tags/tag1113.xml"/><Relationship Id="rId19" Type="http://schemas.openxmlformats.org/officeDocument/2006/relationships/image" Target="../media/image3.png"/><Relationship Id="rId4" Type="http://schemas.openxmlformats.org/officeDocument/2006/relationships/tags" Target="../tags/tag1107.xml"/><Relationship Id="rId9" Type="http://schemas.openxmlformats.org/officeDocument/2006/relationships/tags" Target="../tags/tag1112.xml"/><Relationship Id="rId14"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8" Type="http://schemas.openxmlformats.org/officeDocument/2006/relationships/tags" Target="../tags/tag1124.xml"/><Relationship Id="rId13" Type="http://schemas.openxmlformats.org/officeDocument/2006/relationships/image" Target="../media/image42.jpeg"/><Relationship Id="rId3" Type="http://schemas.openxmlformats.org/officeDocument/2006/relationships/tags" Target="../tags/tag1119.xml"/><Relationship Id="rId7" Type="http://schemas.openxmlformats.org/officeDocument/2006/relationships/tags" Target="../tags/tag1123.xml"/><Relationship Id="rId12" Type="http://schemas.openxmlformats.org/officeDocument/2006/relationships/notesSlide" Target="../notesSlides/notesSlide91.xml"/><Relationship Id="rId2" Type="http://schemas.openxmlformats.org/officeDocument/2006/relationships/tags" Target="../tags/tag1118.xml"/><Relationship Id="rId1" Type="http://schemas.openxmlformats.org/officeDocument/2006/relationships/tags" Target="../tags/tag1117.xml"/><Relationship Id="rId6" Type="http://schemas.openxmlformats.org/officeDocument/2006/relationships/tags" Target="../tags/tag1122.xml"/><Relationship Id="rId11" Type="http://schemas.openxmlformats.org/officeDocument/2006/relationships/slideLayout" Target="../slideLayouts/slideLayout15.xml"/><Relationship Id="rId5" Type="http://schemas.openxmlformats.org/officeDocument/2006/relationships/tags" Target="../tags/tag1121.xml"/><Relationship Id="rId10" Type="http://schemas.openxmlformats.org/officeDocument/2006/relationships/tags" Target="../tags/tag1126.xml"/><Relationship Id="rId4" Type="http://schemas.openxmlformats.org/officeDocument/2006/relationships/tags" Target="../tags/tag1120.xml"/><Relationship Id="rId9" Type="http://schemas.openxmlformats.org/officeDocument/2006/relationships/tags" Target="../tags/tag1125.xml"/></Relationships>
</file>

<file path=ppt/slides/_rels/slide92.xml.rels><?xml version="1.0" encoding="UTF-8" standalone="yes"?>
<Relationships xmlns="http://schemas.openxmlformats.org/package/2006/relationships"><Relationship Id="rId8" Type="http://schemas.openxmlformats.org/officeDocument/2006/relationships/notesSlide" Target="../notesSlides/notesSlide92.xml"/><Relationship Id="rId3" Type="http://schemas.openxmlformats.org/officeDocument/2006/relationships/tags" Target="../tags/tag1129.xml"/><Relationship Id="rId7" Type="http://schemas.openxmlformats.org/officeDocument/2006/relationships/slideLayout" Target="../slideLayouts/slideLayout6.xml"/><Relationship Id="rId2" Type="http://schemas.openxmlformats.org/officeDocument/2006/relationships/tags" Target="../tags/tag1128.xml"/><Relationship Id="rId1" Type="http://schemas.openxmlformats.org/officeDocument/2006/relationships/tags" Target="../tags/tag1127.xml"/><Relationship Id="rId6" Type="http://schemas.openxmlformats.org/officeDocument/2006/relationships/tags" Target="../tags/tag1132.xml"/><Relationship Id="rId5" Type="http://schemas.openxmlformats.org/officeDocument/2006/relationships/tags" Target="../tags/tag1131.xml"/><Relationship Id="rId4" Type="http://schemas.openxmlformats.org/officeDocument/2006/relationships/tags" Target="../tags/tag1130.xml"/></Relationships>
</file>

<file path=ppt/slides/_rels/slide93.xml.rels><?xml version="1.0" encoding="UTF-8" standalone="yes"?>
<Relationships xmlns="http://schemas.openxmlformats.org/package/2006/relationships"><Relationship Id="rId8" Type="http://schemas.openxmlformats.org/officeDocument/2006/relationships/notesSlide" Target="../notesSlides/notesSlide93.xml"/><Relationship Id="rId3" Type="http://schemas.openxmlformats.org/officeDocument/2006/relationships/tags" Target="../tags/tag1135.xml"/><Relationship Id="rId7" Type="http://schemas.openxmlformats.org/officeDocument/2006/relationships/slideLayout" Target="../slideLayouts/slideLayout12.xml"/><Relationship Id="rId2" Type="http://schemas.openxmlformats.org/officeDocument/2006/relationships/tags" Target="../tags/tag1134.xml"/><Relationship Id="rId1" Type="http://schemas.openxmlformats.org/officeDocument/2006/relationships/tags" Target="../tags/tag1133.xml"/><Relationship Id="rId6" Type="http://schemas.openxmlformats.org/officeDocument/2006/relationships/tags" Target="../tags/tag1138.xml"/><Relationship Id="rId11" Type="http://schemas.openxmlformats.org/officeDocument/2006/relationships/image" Target="../media/image3.png"/><Relationship Id="rId5" Type="http://schemas.openxmlformats.org/officeDocument/2006/relationships/tags" Target="../tags/tag1137.xml"/><Relationship Id="rId10" Type="http://schemas.openxmlformats.org/officeDocument/2006/relationships/image" Target="../media/image2.png"/><Relationship Id="rId4" Type="http://schemas.openxmlformats.org/officeDocument/2006/relationships/tags" Target="../tags/tag1136.xml"/><Relationship Id="rId9" Type="http://schemas.openxmlformats.org/officeDocument/2006/relationships/image" Target="../media/image71.jpeg"/></Relationships>
</file>

<file path=ppt/slides/_rels/slide9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1141.xml"/><Relationship Id="rId7" Type="http://schemas.openxmlformats.org/officeDocument/2006/relationships/notesSlide" Target="../notesSlides/notesSlide94.xml"/><Relationship Id="rId2" Type="http://schemas.openxmlformats.org/officeDocument/2006/relationships/tags" Target="../tags/tag1140.xml"/><Relationship Id="rId1" Type="http://schemas.openxmlformats.org/officeDocument/2006/relationships/tags" Target="../tags/tag1139.xml"/><Relationship Id="rId6" Type="http://schemas.openxmlformats.org/officeDocument/2006/relationships/slideLayout" Target="../slideLayouts/slideLayout1.xml"/><Relationship Id="rId5" Type="http://schemas.openxmlformats.org/officeDocument/2006/relationships/tags" Target="../tags/tag1143.xml"/><Relationship Id="rId4" Type="http://schemas.openxmlformats.org/officeDocument/2006/relationships/tags" Target="../tags/tag1142.xml"/></Relationships>
</file>

<file path=ppt/slides/_rels/slide9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1146.xml"/><Relationship Id="rId7" Type="http://schemas.openxmlformats.org/officeDocument/2006/relationships/image" Target="../media/image73.jpeg"/><Relationship Id="rId2" Type="http://schemas.openxmlformats.org/officeDocument/2006/relationships/tags" Target="../tags/tag1145.xml"/><Relationship Id="rId1" Type="http://schemas.openxmlformats.org/officeDocument/2006/relationships/tags" Target="../tags/tag1144.xml"/><Relationship Id="rId6" Type="http://schemas.openxmlformats.org/officeDocument/2006/relationships/notesSlide" Target="../notesSlides/notesSlide95.xml"/><Relationship Id="rId5" Type="http://schemas.openxmlformats.org/officeDocument/2006/relationships/slideLayout" Target="../slideLayouts/slideLayout15.xml"/><Relationship Id="rId10" Type="http://schemas.openxmlformats.org/officeDocument/2006/relationships/hyperlink" Target="mailto:hqts00@unhcr.org" TargetMode="External"/><Relationship Id="rId4" Type="http://schemas.openxmlformats.org/officeDocument/2006/relationships/tags" Target="../tags/tag1147.xml"/><Relationship Id="rId9" Type="http://schemas.openxmlformats.org/officeDocument/2006/relationships/hyperlink" Target="mailto:LGBTIFocalPoint@iom.i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bwMode="auto">
          <a:xfrm>
            <a:off x="-1" y="2182"/>
            <a:ext cx="13003213" cy="10158760"/>
          </a:xfrm>
          <a:prstGeom prst="rect">
            <a:avLst/>
          </a:prstGeom>
          <a:solidFill>
            <a:schemeClr val="accent1"/>
          </a:solidFill>
          <a:ln w="25400" cap="flat" cmpd="sng" algn="ctr">
            <a:noFill/>
            <a:prstDash val="solid"/>
            <a:round/>
            <a:headEnd type="none" w="med" len="med"/>
            <a:tailEnd type="none" w="med" len="med"/>
          </a:ln>
          <a:effectLst/>
        </p:spPr>
        <p:txBody>
          <a:bodyPr rtlCol="0"/>
          <a:lstStyle/>
          <a:p>
            <a:pPr algn="ctr" rtl="0" eaLnBrk="1" hangingPunct="1"/>
            <a:endParaRPr lang="en-US">
              <a:latin typeface="Calibri Regular"/>
            </a:endParaRPr>
          </a:p>
        </p:txBody>
      </p:sp>
      <p:sp>
        <p:nvSpPr>
          <p:cNvPr id="10" name="Rectangle 9"/>
          <p:cNvSpPr/>
          <p:nvPr>
            <p:custDataLst>
              <p:tags r:id="rId2"/>
            </p:custDataLst>
          </p:nvPr>
        </p:nvSpPr>
        <p:spPr>
          <a:xfrm>
            <a:off x="10509154" y="2182"/>
            <a:ext cx="2494059" cy="10158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480"/>
          </a:p>
        </p:txBody>
      </p:sp>
      <p:sp>
        <p:nvSpPr>
          <p:cNvPr id="12" name="TextBox 11"/>
          <p:cNvSpPr txBox="1"/>
          <p:nvPr>
            <p:custDataLst>
              <p:tags r:id="rId3"/>
            </p:custDataLst>
          </p:nvPr>
        </p:nvSpPr>
        <p:spPr>
          <a:xfrm>
            <a:off x="1016900" y="827675"/>
            <a:ext cx="8846331" cy="646331"/>
          </a:xfrm>
          <a:prstGeom prst="rect">
            <a:avLst/>
          </a:prstGeom>
          <a:noFill/>
        </p:spPr>
        <p:txBody>
          <a:bodyPr wrap="square" rtlCol="0">
            <a:spAutoFit/>
          </a:bodyPr>
          <a:lstStyle/>
          <a:p>
            <a:pPr rtl="0"/>
            <a:r>
              <a:rPr lang="fr" sz="3600" b="1">
                <a:solidFill>
                  <a:schemeClr val="bg1"/>
                </a:solidFill>
                <a:latin typeface="Calibri" charset="0"/>
                <a:ea typeface="Calibri" charset="0"/>
                <a:cs typeface="Calibri" charset="0"/>
              </a:rPr>
              <a:t>CETTE PRÉSENTATION COMPREND DES NOTES</a:t>
            </a:r>
          </a:p>
        </p:txBody>
      </p:sp>
      <p:sp>
        <p:nvSpPr>
          <p:cNvPr id="18" name="TextBox 17"/>
          <p:cNvSpPr txBox="1"/>
          <p:nvPr>
            <p:custDataLst>
              <p:tags r:id="rId4"/>
            </p:custDataLst>
          </p:nvPr>
        </p:nvSpPr>
        <p:spPr>
          <a:xfrm rot="5400000">
            <a:off x="7293040" y="4008265"/>
            <a:ext cx="8926290" cy="1861821"/>
          </a:xfrm>
          <a:prstGeom prst="rect">
            <a:avLst/>
          </a:prstGeom>
          <a:noFill/>
        </p:spPr>
        <p:txBody>
          <a:bodyPr wrap="none" rtlCol="0">
            <a:spAutoFit/>
          </a:bodyPr>
          <a:lstStyle/>
          <a:p>
            <a:pPr rtl="0"/>
            <a:r>
              <a:rPr lang="fr" sz="11499" b="1" spc="600">
                <a:solidFill>
                  <a:schemeClr val="bg1"/>
                </a:solidFill>
                <a:latin typeface="Calibri" charset="0"/>
                <a:ea typeface="Calibri" charset="0"/>
                <a:cs typeface="Calibri" charset="0"/>
              </a:rPr>
              <a:t>IMPORTANT !</a:t>
            </a:r>
          </a:p>
        </p:txBody>
      </p:sp>
      <p:sp>
        <p:nvSpPr>
          <p:cNvPr id="29" name="TextBox 28"/>
          <p:cNvSpPr txBox="1"/>
          <p:nvPr>
            <p:custDataLst>
              <p:tags r:id="rId5"/>
            </p:custDataLst>
          </p:nvPr>
        </p:nvSpPr>
        <p:spPr>
          <a:xfrm>
            <a:off x="1016902" y="1677821"/>
            <a:ext cx="8846330" cy="3990772"/>
          </a:xfrm>
          <a:prstGeom prst="rect">
            <a:avLst/>
          </a:prstGeom>
          <a:noFill/>
        </p:spPr>
        <p:txBody>
          <a:bodyPr wrap="square" rtlCol="0">
            <a:spAutoFit/>
          </a:bodyPr>
          <a:lstStyle/>
          <a:p>
            <a:pPr algn="just" rtl="0" eaLnBrk="1" hangingPunct="1">
              <a:lnSpc>
                <a:spcPct val="130000"/>
              </a:lnSpc>
            </a:pPr>
            <a:r>
              <a:rPr lang="fr" sz="1400">
                <a:solidFill>
                  <a:schemeClr val="bg1"/>
                </a:solidFill>
                <a:latin typeface="Calibri" panose="020F0502020204030204" pitchFamily="34" charset="0"/>
              </a:rPr>
              <a:t>Le texte que doit prononcer l’animateur(rice) au cours de cette séance de formation figure dans la section consacrée aux notes des différentes diapositives de présentation. Les notes des diapositives contiennent également des informations essentielles concernant le déroulement de la formation, notamment la durée des exercices et les références aux numéros de page correspondants dans le Guide d’animation. Il est essentiel de prendre connaissance de l’ensemble des notes des diapositives avant d’animer ce programme de formation et de les imprimer afin de les utiliser comme outil de référence au cours de vos séances. </a:t>
            </a:r>
          </a:p>
          <a:p>
            <a:pPr algn="just" rtl="0" eaLnBrk="1" hangingPunct="1">
              <a:lnSpc>
                <a:spcPct val="130000"/>
              </a:lnSpc>
            </a:pPr>
            <a:r>
              <a:rPr lang="fr" sz="1400">
                <a:solidFill>
                  <a:schemeClr val="bg1"/>
                </a:solidFill>
                <a:latin typeface="Calibri" panose="020F0502020204030204" pitchFamily="34" charset="0"/>
              </a:rPr>
              <a:t> </a:t>
            </a:r>
          </a:p>
          <a:p>
            <a:pPr algn="just" rtl="0" eaLnBrk="1" hangingPunct="1">
              <a:lnSpc>
                <a:spcPct val="130000"/>
              </a:lnSpc>
            </a:pPr>
            <a:r>
              <a:rPr lang="fr" sz="1400">
                <a:solidFill>
                  <a:schemeClr val="bg1"/>
                </a:solidFill>
                <a:latin typeface="Calibri" panose="020F0502020204030204" pitchFamily="34" charset="0"/>
              </a:rPr>
              <a:t>Lorsque le mode « Normal » a été sélectionné dans l’onglet « Affichage », les notes apparaissent dans l’encadré sous la diapositive. Si les notes ne sont pas visibles, placez votre curseur sur la barre grise en bas de la fenêtre et faites-la glisser vers le haut pour faire apparaître la section correspondante. Pour voir les diapositives avec les notes en gros caractères en dessous, cliquez sur « Affichage » en haut de la page, puis sélectionnez le mode « Page de notes ». Pour imprimer les notes avec les images des diapositives (ce qui peut être utile si vous animez la formation pour la première fois, en particulier pour les longues séquences d’enseignement), cliquez sur « Imprimer » et sélectionnez « Pages de notes » dans les paramètres d’impression.</a:t>
            </a:r>
          </a:p>
        </p:txBody>
      </p:sp>
      <p:sp>
        <p:nvSpPr>
          <p:cNvPr id="8" name="TextBox 7">
            <a:extLst>
              <a:ext uri="{FF2B5EF4-FFF2-40B4-BE49-F238E27FC236}">
                <a16:creationId xmlns:a16="http://schemas.microsoft.com/office/drawing/2014/main" id="{197140AB-198A-4BD6-8141-7A766E0D8629}"/>
              </a:ext>
            </a:extLst>
          </p:cNvPr>
          <p:cNvSpPr txBox="1"/>
          <p:nvPr>
            <p:custDataLst>
              <p:tags r:id="rId6"/>
            </p:custDataLst>
          </p:nvPr>
        </p:nvSpPr>
        <p:spPr>
          <a:xfrm>
            <a:off x="1016898" y="6562742"/>
            <a:ext cx="9176140" cy="646331"/>
          </a:xfrm>
          <a:prstGeom prst="rect">
            <a:avLst/>
          </a:prstGeom>
          <a:noFill/>
        </p:spPr>
        <p:txBody>
          <a:bodyPr wrap="square" rtlCol="0">
            <a:spAutoFit/>
          </a:bodyPr>
          <a:lstStyle/>
          <a:p>
            <a:pPr rtl="0"/>
            <a:r>
              <a:rPr lang="fr" sz="3600" b="1">
                <a:solidFill>
                  <a:schemeClr val="bg1"/>
                </a:solidFill>
                <a:latin typeface="Calibri" charset="0"/>
                <a:ea typeface="Calibri" charset="0"/>
                <a:cs typeface="Calibri" charset="0"/>
              </a:rPr>
              <a:t>ASTUCES POUR MASQUER DES DIAPOSITIVES</a:t>
            </a:r>
          </a:p>
        </p:txBody>
      </p:sp>
      <p:sp>
        <p:nvSpPr>
          <p:cNvPr id="9" name="TextBox 8">
            <a:extLst>
              <a:ext uri="{FF2B5EF4-FFF2-40B4-BE49-F238E27FC236}">
                <a16:creationId xmlns:a16="http://schemas.microsoft.com/office/drawing/2014/main" id="{AD0B382F-9F52-446A-8C57-737A52FC2F5E}"/>
              </a:ext>
            </a:extLst>
          </p:cNvPr>
          <p:cNvSpPr txBox="1"/>
          <p:nvPr>
            <p:custDataLst>
              <p:tags r:id="rId7"/>
            </p:custDataLst>
          </p:nvPr>
        </p:nvSpPr>
        <p:spPr>
          <a:xfrm>
            <a:off x="1016899" y="7412888"/>
            <a:ext cx="8846330" cy="1470082"/>
          </a:xfrm>
          <a:prstGeom prst="rect">
            <a:avLst/>
          </a:prstGeom>
          <a:noFill/>
        </p:spPr>
        <p:txBody>
          <a:bodyPr wrap="square" rtlCol="0">
            <a:spAutoFit/>
          </a:bodyPr>
          <a:lstStyle/>
          <a:p>
            <a:pPr algn="just" rtl="0">
              <a:lnSpc>
                <a:spcPct val="130000"/>
              </a:lnSpc>
              <a:spcBef>
                <a:spcPct val="30000"/>
              </a:spcBef>
              <a:defRPr/>
            </a:pPr>
            <a:r>
              <a:rPr lang="fr" sz="1400">
                <a:solidFill>
                  <a:schemeClr val="bg1"/>
                </a:solidFill>
                <a:latin typeface="Calibri" panose="020F0502020204030204" pitchFamily="34" charset="0"/>
                <a:ea typeface="MS PGothic" charset="-128"/>
                <a:cs typeface="Calibri" panose="020F0502020204030204" pitchFamily="34" charset="0"/>
              </a:rPr>
              <a:t>Si vous décidez de retirer certaines diapositives de cette présentation – pour faire l’impasse sur un exercice spécifique, par exemple –, il est préférable de masquer la diapositive en question, plutôt que de la supprimer. Ainsi, la numérotation des diapositives dans le chronogramme du Guide d’animation restera la même. Pour masquer une diapositive, sélectionnez la diapositive en question, puis cliquez sur l’icône « Masquer la diapositive » dans l’onglet « Diaporama ». Lorsque vous lancerez le diaporama, la diapositive en question n’apparaîtra pas à l’écran. </a:t>
            </a:r>
          </a:p>
        </p:txBody>
      </p:sp>
    </p:spTree>
    <p:extLst>
      <p:ext uri="{BB962C8B-B14F-4D97-AF65-F5344CB8AC3E}">
        <p14:creationId xmlns:p14="http://schemas.microsoft.com/office/powerpoint/2010/main" val="14732478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p:custDataLst>
              <p:tags r:id="rId1"/>
            </p:custDataLst>
          </p:nvPr>
        </p:nvSpPr>
        <p:spPr>
          <a:xfrm>
            <a:off x="0" y="449837"/>
            <a:ext cx="13003213" cy="1454140"/>
          </a:xfrm>
        </p:spPr>
        <p:txBody>
          <a:bodyPr rtlCol="0">
            <a:normAutofit fontScale="90000"/>
          </a:bodyPr>
          <a:lstStyle/>
          <a:p>
            <a:pPr rtl="0"/>
            <a:r>
              <a:rPr lang="fr" sz="3600" dirty="0">
                <a:sym typeface="Arial Bold" charset="0"/>
              </a:rPr>
              <a:t>Comment les situations de migration, de déplacement </a:t>
            </a:r>
            <a:br>
              <a:rPr lang="fr" sz="3600" dirty="0">
                <a:sym typeface="Arial Bold" charset="0"/>
              </a:rPr>
            </a:br>
            <a:r>
              <a:rPr lang="fr" sz="3600" dirty="0">
                <a:sym typeface="Arial Bold" charset="0"/>
              </a:rPr>
              <a:t>forcé et de crise engendrent-elles des obstacles ? </a:t>
            </a:r>
            <a:br>
              <a:rPr lang="en-US" altLang="en-US" sz="3600" dirty="0">
                <a:sym typeface="Arial Bold" charset="0"/>
              </a:rPr>
            </a:br>
            <a:endParaRPr lang="en-US" altLang="en-US" sz="3600" dirty="0">
              <a:sym typeface="Arial Bold" charset="0"/>
            </a:endParaRPr>
          </a:p>
        </p:txBody>
      </p:sp>
      <p:sp>
        <p:nvSpPr>
          <p:cNvPr id="19" name="TextBox 18"/>
          <p:cNvSpPr txBox="1"/>
          <p:nvPr>
            <p:custDataLst>
              <p:tags r:id="rId2"/>
            </p:custDataLst>
          </p:nvPr>
        </p:nvSpPr>
        <p:spPr>
          <a:xfrm>
            <a:off x="15953066" y="4025357"/>
            <a:ext cx="117465" cy="400110"/>
          </a:xfrm>
          <a:prstGeom prst="rect">
            <a:avLst/>
          </a:prstGeom>
          <a:noFill/>
        </p:spPr>
        <p:txBody>
          <a:bodyPr wrap="square" rtlCol="0">
            <a:spAutoFit/>
          </a:bodyPr>
          <a:lstStyle/>
          <a:p>
            <a:pPr defTabSz="914309" rtl="0" eaLnBrk="0" fontAlgn="base" hangingPunct="0">
              <a:spcBef>
                <a:spcPct val="0"/>
              </a:spcBef>
              <a:spcAft>
                <a:spcPct val="0"/>
              </a:spcAft>
              <a:defRPr/>
            </a:pPr>
            <a:endParaRPr lang="en-US" sz="2000">
              <a:solidFill>
                <a:srgbClr val="000000"/>
              </a:solidFill>
              <a:latin typeface="Calibri Regular"/>
              <a:ea typeface="ヒラギノ角ゴ ProN W3" charset="-128"/>
              <a:sym typeface="Gill Sans" charset="0"/>
            </a:endParaRPr>
          </a:p>
        </p:txBody>
      </p:sp>
      <p:sp>
        <p:nvSpPr>
          <p:cNvPr id="52" name="Slide Number Placeholder 5">
            <a:extLst>
              <a:ext uri="{FF2B5EF4-FFF2-40B4-BE49-F238E27FC236}">
                <a16:creationId xmlns:a16="http://schemas.microsoft.com/office/drawing/2014/main" id="{BAEE5647-4234-B248-8F62-2B58474A136F}"/>
              </a:ext>
            </a:extLst>
          </p:cNvPr>
          <p:cNvSpPr txBox="1">
            <a:spLocks/>
          </p:cNvSpPr>
          <p:nvPr>
            <p:custDataLst>
              <p:tags r:id="rId3"/>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10</a:t>
            </a:fld>
            <a:endParaRPr lang="en-US" altLang="en-US" sz="1100">
              <a:solidFill>
                <a:schemeClr val="bg1"/>
              </a:solidFill>
            </a:endParaRPr>
          </a:p>
        </p:txBody>
      </p:sp>
      <p:sp>
        <p:nvSpPr>
          <p:cNvPr id="89" name="Rectangle 45">
            <a:extLst>
              <a:ext uri="{FF2B5EF4-FFF2-40B4-BE49-F238E27FC236}">
                <a16:creationId xmlns:a16="http://schemas.microsoft.com/office/drawing/2014/main" id="{792B4F1F-4C13-684F-92AC-E8A59C383D79}"/>
              </a:ext>
            </a:extLst>
          </p:cNvPr>
          <p:cNvSpPr>
            <a:spLocks noChangeArrowheads="1"/>
          </p:cNvSpPr>
          <p:nvPr>
            <p:custDataLst>
              <p:tags r:id="rId4"/>
            </p:custDataLst>
          </p:nvPr>
        </p:nvSpPr>
        <p:spPr bwMode="auto">
          <a:xfrm>
            <a:off x="568616" y="4153388"/>
            <a:ext cx="342824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fr" sz="2800" b="1" cap="all">
                <a:ea typeface="Adobe Fan Heiti Std B" charset="-120"/>
                <a:cs typeface="Adobe Fan Heiti Std B" charset="-120"/>
                <a:sym typeface="Gill Sans" charset="0"/>
              </a:rPr>
              <a:t>RUPTURE</a:t>
            </a:r>
          </a:p>
        </p:txBody>
      </p:sp>
      <p:sp>
        <p:nvSpPr>
          <p:cNvPr id="88" name="Rectangle 45">
            <a:extLst>
              <a:ext uri="{FF2B5EF4-FFF2-40B4-BE49-F238E27FC236}">
                <a16:creationId xmlns:a16="http://schemas.microsoft.com/office/drawing/2014/main" id="{6169E496-55DF-9242-861B-38C5A92BF775}"/>
              </a:ext>
            </a:extLst>
          </p:cNvPr>
          <p:cNvSpPr>
            <a:spLocks noChangeArrowheads="1"/>
          </p:cNvSpPr>
          <p:nvPr>
            <p:custDataLst>
              <p:tags r:id="rId5"/>
            </p:custDataLst>
          </p:nvPr>
        </p:nvSpPr>
        <p:spPr bwMode="auto">
          <a:xfrm>
            <a:off x="4564529" y="4143256"/>
            <a:ext cx="3819203"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fr" sz="2800" b="1" cap="all">
                <a:ea typeface="Adobe Fan Heiti Std B" charset="-120"/>
                <a:cs typeface="Adobe Fan Heiti Std B" charset="-120"/>
                <a:sym typeface="Gill Sans" charset="0"/>
              </a:rPr>
              <a:t>CATÉGORISATION</a:t>
            </a:r>
          </a:p>
        </p:txBody>
      </p:sp>
      <p:sp>
        <p:nvSpPr>
          <p:cNvPr id="90" name="Rectangle 45">
            <a:extLst>
              <a:ext uri="{FF2B5EF4-FFF2-40B4-BE49-F238E27FC236}">
                <a16:creationId xmlns:a16="http://schemas.microsoft.com/office/drawing/2014/main" id="{B8D489BA-93D7-E24F-9B3F-7B4F2232F121}"/>
              </a:ext>
            </a:extLst>
          </p:cNvPr>
          <p:cNvSpPr>
            <a:spLocks noChangeArrowheads="1"/>
          </p:cNvSpPr>
          <p:nvPr>
            <p:custDataLst>
              <p:tags r:id="rId6"/>
            </p:custDataLst>
          </p:nvPr>
        </p:nvSpPr>
        <p:spPr bwMode="auto">
          <a:xfrm>
            <a:off x="9425003" y="4066324"/>
            <a:ext cx="274381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fr" sz="2800" b="1" cap="all">
                <a:ea typeface="Adobe Fan Heiti Std B" charset="-120"/>
                <a:cs typeface="Adobe Fan Heiti Std B" charset="-120"/>
                <a:sym typeface="Gill Sans" charset="0"/>
              </a:rPr>
              <a:t>RÉPONSE INSUFFISANTE</a:t>
            </a:r>
          </a:p>
        </p:txBody>
      </p:sp>
      <p:grpSp>
        <p:nvGrpSpPr>
          <p:cNvPr id="10" name="Group 9">
            <a:extLst>
              <a:ext uri="{FF2B5EF4-FFF2-40B4-BE49-F238E27FC236}">
                <a16:creationId xmlns:a16="http://schemas.microsoft.com/office/drawing/2014/main" id="{BF65D020-3D97-CD49-8D92-F91EA1E5516A}"/>
              </a:ext>
            </a:extLst>
          </p:cNvPr>
          <p:cNvGrpSpPr/>
          <p:nvPr>
            <p:custDataLst>
              <p:tags r:id="rId7"/>
            </p:custDataLst>
          </p:nvPr>
        </p:nvGrpSpPr>
        <p:grpSpPr>
          <a:xfrm>
            <a:off x="5077896" y="2214240"/>
            <a:ext cx="2877844" cy="1771401"/>
            <a:chOff x="5077896" y="2214240"/>
            <a:chExt cx="2877844" cy="1771401"/>
          </a:xfrm>
        </p:grpSpPr>
        <p:sp>
          <p:nvSpPr>
            <p:cNvPr id="47" name="Notched Right Arrow 46">
              <a:extLst>
                <a:ext uri="{FF2B5EF4-FFF2-40B4-BE49-F238E27FC236}">
                  <a16:creationId xmlns:a16="http://schemas.microsoft.com/office/drawing/2014/main" id="{061E5E29-4837-4A4A-B549-6F70B98EF43D}"/>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sp>
          <p:nvSpPr>
            <p:cNvPr id="120" name="Oval 119">
              <a:extLst>
                <a:ext uri="{FF2B5EF4-FFF2-40B4-BE49-F238E27FC236}">
                  <a16:creationId xmlns:a16="http://schemas.microsoft.com/office/drawing/2014/main" id="{73A0E308-8A0F-B941-8A35-2900C894C2AF}"/>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400" b="1"/>
                <a:t>02</a:t>
              </a:r>
            </a:p>
          </p:txBody>
        </p:sp>
        <p:grpSp>
          <p:nvGrpSpPr>
            <p:cNvPr id="78" name="Group 77">
              <a:extLst>
                <a:ext uri="{FF2B5EF4-FFF2-40B4-BE49-F238E27FC236}">
                  <a16:creationId xmlns:a16="http://schemas.microsoft.com/office/drawing/2014/main" id="{D3E8A014-A842-A547-B25E-061F139F348D}"/>
                </a:ext>
              </a:extLst>
            </p:cNvPr>
            <p:cNvGrpSpPr/>
            <p:nvPr/>
          </p:nvGrpSpPr>
          <p:grpSpPr>
            <a:xfrm flipH="1">
              <a:off x="6095654" y="2382648"/>
              <a:ext cx="924868" cy="873318"/>
              <a:chOff x="11172825" y="5868988"/>
              <a:chExt cx="484188" cy="457200"/>
            </a:xfrm>
            <a:solidFill>
              <a:schemeClr val="bg1"/>
            </a:solidFill>
          </p:grpSpPr>
          <p:sp>
            <p:nvSpPr>
              <p:cNvPr id="79" name="Freeform 608">
                <a:extLst>
                  <a:ext uri="{FF2B5EF4-FFF2-40B4-BE49-F238E27FC236}">
                    <a16:creationId xmlns:a16="http://schemas.microsoft.com/office/drawing/2014/main" id="{3DB91173-FB53-4141-B1F3-B0586BC78E9A}"/>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80" name="Freeform 609">
                <a:extLst>
                  <a:ext uri="{FF2B5EF4-FFF2-40B4-BE49-F238E27FC236}">
                    <a16:creationId xmlns:a16="http://schemas.microsoft.com/office/drawing/2014/main" id="{5EDB5ADD-4DA5-2B4D-826A-5752F33BC27E}"/>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81" name="Freeform 610">
                <a:extLst>
                  <a:ext uri="{FF2B5EF4-FFF2-40B4-BE49-F238E27FC236}">
                    <a16:creationId xmlns:a16="http://schemas.microsoft.com/office/drawing/2014/main" id="{06B72980-3488-8849-991B-4532DCD5F13B}"/>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82" name="Freeform 611">
                <a:extLst>
                  <a:ext uri="{FF2B5EF4-FFF2-40B4-BE49-F238E27FC236}">
                    <a16:creationId xmlns:a16="http://schemas.microsoft.com/office/drawing/2014/main" id="{3FD94141-2AD5-774B-A6EC-AAF9A402F3AF}"/>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83" name="Freeform 612">
                <a:extLst>
                  <a:ext uri="{FF2B5EF4-FFF2-40B4-BE49-F238E27FC236}">
                    <a16:creationId xmlns:a16="http://schemas.microsoft.com/office/drawing/2014/main" id="{3BEF2F00-CDCB-3C4C-93F3-72DC28091F69}"/>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84" name="Freeform 613">
                <a:extLst>
                  <a:ext uri="{FF2B5EF4-FFF2-40B4-BE49-F238E27FC236}">
                    <a16:creationId xmlns:a16="http://schemas.microsoft.com/office/drawing/2014/main" id="{25855F12-3B76-B048-B03F-1C28270416BE}"/>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85" name="Freeform 614">
                <a:extLst>
                  <a:ext uri="{FF2B5EF4-FFF2-40B4-BE49-F238E27FC236}">
                    <a16:creationId xmlns:a16="http://schemas.microsoft.com/office/drawing/2014/main" id="{229ABFC3-7377-8F43-A3DE-1FE4C4CEACC9}"/>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93" name="Freeform 615">
                <a:extLst>
                  <a:ext uri="{FF2B5EF4-FFF2-40B4-BE49-F238E27FC236}">
                    <a16:creationId xmlns:a16="http://schemas.microsoft.com/office/drawing/2014/main" id="{83D9D04B-2BC9-2B4C-8D2A-73C5F861F21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117" name="Freeform 616">
                <a:extLst>
                  <a:ext uri="{FF2B5EF4-FFF2-40B4-BE49-F238E27FC236}">
                    <a16:creationId xmlns:a16="http://schemas.microsoft.com/office/drawing/2014/main" id="{2DE76F6C-796E-F349-B633-57841136A83B}"/>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125" name="Freeform 617">
                <a:extLst>
                  <a:ext uri="{FF2B5EF4-FFF2-40B4-BE49-F238E27FC236}">
                    <a16:creationId xmlns:a16="http://schemas.microsoft.com/office/drawing/2014/main" id="{13F8E66C-33E1-3D4A-97B7-01C0498B3236}"/>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grpSp>
      </p:grpSp>
      <p:grpSp>
        <p:nvGrpSpPr>
          <p:cNvPr id="6" name="Group 5">
            <a:extLst>
              <a:ext uri="{FF2B5EF4-FFF2-40B4-BE49-F238E27FC236}">
                <a16:creationId xmlns:a16="http://schemas.microsoft.com/office/drawing/2014/main" id="{7401FBC4-96D2-C84D-8081-CF2A75A66592}"/>
              </a:ext>
            </a:extLst>
          </p:cNvPr>
          <p:cNvGrpSpPr/>
          <p:nvPr>
            <p:custDataLst>
              <p:tags r:id="rId8"/>
            </p:custDataLst>
          </p:nvPr>
        </p:nvGrpSpPr>
        <p:grpSpPr>
          <a:xfrm>
            <a:off x="830214" y="2214240"/>
            <a:ext cx="2877844" cy="1771401"/>
            <a:chOff x="846822" y="3367179"/>
            <a:chExt cx="2877844" cy="1771401"/>
          </a:xfrm>
        </p:grpSpPr>
        <p:sp>
          <p:nvSpPr>
            <p:cNvPr id="42" name="Notched Right Arrow 41">
              <a:extLst>
                <a:ext uri="{FF2B5EF4-FFF2-40B4-BE49-F238E27FC236}">
                  <a16:creationId xmlns:a16="http://schemas.microsoft.com/office/drawing/2014/main" id="{9514D00F-9A8D-A647-A8E6-9287F68AF204}"/>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sp>
          <p:nvSpPr>
            <p:cNvPr id="77" name="Oval 76">
              <a:extLst>
                <a:ext uri="{FF2B5EF4-FFF2-40B4-BE49-F238E27FC236}">
                  <a16:creationId xmlns:a16="http://schemas.microsoft.com/office/drawing/2014/main" id="{B10548F5-57C4-C248-920A-93CE71C916DD}"/>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400" b="1"/>
                <a:t>01</a:t>
              </a:r>
            </a:p>
          </p:txBody>
        </p:sp>
        <p:sp>
          <p:nvSpPr>
            <p:cNvPr id="73" name="Freeform 44">
              <a:extLst>
                <a:ext uri="{FF2B5EF4-FFF2-40B4-BE49-F238E27FC236}">
                  <a16:creationId xmlns:a16="http://schemas.microsoft.com/office/drawing/2014/main" id="{0B37F2EF-2FDC-CB4E-A233-FD05F7379A9F}"/>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rtlCol="0" anchor="t" anchorCtr="0" compatLnSpc="1">
              <a:prstTxWarp prst="textNoShape">
                <a:avLst/>
              </a:prstTxWarp>
            </a:bodyPr>
            <a:lstStyle/>
            <a:p>
              <a:pPr rtl="0"/>
              <a:endParaRPr lang="en-US" sz="700"/>
            </a:p>
          </p:txBody>
        </p:sp>
      </p:grpSp>
      <p:grpSp>
        <p:nvGrpSpPr>
          <p:cNvPr id="7" name="Group 6">
            <a:extLst>
              <a:ext uri="{FF2B5EF4-FFF2-40B4-BE49-F238E27FC236}">
                <a16:creationId xmlns:a16="http://schemas.microsoft.com/office/drawing/2014/main" id="{1F2A3D3F-CA5F-EB4F-A5E2-BC99F72DA87F}"/>
              </a:ext>
            </a:extLst>
          </p:cNvPr>
          <p:cNvGrpSpPr/>
          <p:nvPr>
            <p:custDataLst>
              <p:tags r:id="rId9"/>
            </p:custDataLst>
          </p:nvPr>
        </p:nvGrpSpPr>
        <p:grpSpPr>
          <a:xfrm>
            <a:off x="9309942" y="2214240"/>
            <a:ext cx="2877844" cy="1771401"/>
            <a:chOff x="8585472" y="3367179"/>
            <a:chExt cx="2877844" cy="1771401"/>
          </a:xfrm>
        </p:grpSpPr>
        <p:sp>
          <p:nvSpPr>
            <p:cNvPr id="48" name="Notched Right Arrow 47">
              <a:extLst>
                <a:ext uri="{FF2B5EF4-FFF2-40B4-BE49-F238E27FC236}">
                  <a16:creationId xmlns:a16="http://schemas.microsoft.com/office/drawing/2014/main" id="{218AF546-7743-EF43-89D1-94956E9BF81F}"/>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sp>
          <p:nvSpPr>
            <p:cNvPr id="121" name="Oval 120">
              <a:extLst>
                <a:ext uri="{FF2B5EF4-FFF2-40B4-BE49-F238E27FC236}">
                  <a16:creationId xmlns:a16="http://schemas.microsoft.com/office/drawing/2014/main" id="{18157F0F-5363-7B47-A8C1-AFA46A79F4BB}"/>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400" b="1"/>
                <a:t>03</a:t>
              </a:r>
            </a:p>
          </p:txBody>
        </p:sp>
        <p:grpSp>
          <p:nvGrpSpPr>
            <p:cNvPr id="2" name="Group 1">
              <a:extLst>
                <a:ext uri="{FF2B5EF4-FFF2-40B4-BE49-F238E27FC236}">
                  <a16:creationId xmlns:a16="http://schemas.microsoft.com/office/drawing/2014/main" id="{918ED1F2-DD09-A649-BF1B-B7B679C530C2}"/>
                </a:ext>
              </a:extLst>
            </p:cNvPr>
            <p:cNvGrpSpPr/>
            <p:nvPr/>
          </p:nvGrpSpPr>
          <p:grpSpPr>
            <a:xfrm>
              <a:off x="9624593" y="3469218"/>
              <a:ext cx="954225" cy="894678"/>
              <a:chOff x="9446327" y="3408887"/>
              <a:chExt cx="1132492" cy="1061819"/>
            </a:xfrm>
          </p:grpSpPr>
          <p:grpSp>
            <p:nvGrpSpPr>
              <p:cNvPr id="94" name="Group 93">
                <a:extLst>
                  <a:ext uri="{FF2B5EF4-FFF2-40B4-BE49-F238E27FC236}">
                    <a16:creationId xmlns:a16="http://schemas.microsoft.com/office/drawing/2014/main" id="{6E422CE8-05BE-2C43-ABC2-6175B980D893}"/>
                  </a:ext>
                </a:extLst>
              </p:cNvPr>
              <p:cNvGrpSpPr/>
              <p:nvPr/>
            </p:nvGrpSpPr>
            <p:grpSpPr>
              <a:xfrm>
                <a:off x="9446327" y="3408887"/>
                <a:ext cx="1132492" cy="1061819"/>
                <a:chOff x="2493963" y="2683574"/>
                <a:chExt cx="372773" cy="349510"/>
              </a:xfrm>
              <a:solidFill>
                <a:schemeClr val="bg1"/>
              </a:solidFill>
            </p:grpSpPr>
            <p:sp>
              <p:nvSpPr>
                <p:cNvPr id="95" name="Freeform 169">
                  <a:extLst>
                    <a:ext uri="{FF2B5EF4-FFF2-40B4-BE49-F238E27FC236}">
                      <a16:creationId xmlns:a16="http://schemas.microsoft.com/office/drawing/2014/main" id="{83D11B2F-BAB1-D049-9914-BA440C4FEC0C}"/>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96" name="Freeform 171">
                  <a:extLst>
                    <a:ext uri="{FF2B5EF4-FFF2-40B4-BE49-F238E27FC236}">
                      <a16:creationId xmlns:a16="http://schemas.microsoft.com/office/drawing/2014/main" id="{D29C10AF-7422-4B4F-9EA8-BB3B6C7BD10C}"/>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grpSp>
          <p:grpSp>
            <p:nvGrpSpPr>
              <p:cNvPr id="97" name="Group 96">
                <a:extLst>
                  <a:ext uri="{FF2B5EF4-FFF2-40B4-BE49-F238E27FC236}">
                    <a16:creationId xmlns:a16="http://schemas.microsoft.com/office/drawing/2014/main" id="{2812D84B-DDFB-2841-9771-66F8FCF656FC}"/>
                  </a:ext>
                </a:extLst>
              </p:cNvPr>
              <p:cNvGrpSpPr/>
              <p:nvPr/>
            </p:nvGrpSpPr>
            <p:grpSpPr>
              <a:xfrm>
                <a:off x="9603923" y="3826069"/>
                <a:ext cx="771663" cy="228809"/>
                <a:chOff x="1477713" y="4929970"/>
                <a:chExt cx="1039375" cy="308189"/>
              </a:xfrm>
              <a:solidFill>
                <a:schemeClr val="bg1"/>
              </a:solidFill>
            </p:grpSpPr>
            <p:sp>
              <p:nvSpPr>
                <p:cNvPr id="98" name="Freeform 97">
                  <a:extLst>
                    <a:ext uri="{FF2B5EF4-FFF2-40B4-BE49-F238E27FC236}">
                      <a16:creationId xmlns:a16="http://schemas.microsoft.com/office/drawing/2014/main" id="{0BBD9B66-EA43-A04B-A4CB-605E1CEE64C7}"/>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99" name="Freeform 98">
                  <a:extLst>
                    <a:ext uri="{FF2B5EF4-FFF2-40B4-BE49-F238E27FC236}">
                      <a16:creationId xmlns:a16="http://schemas.microsoft.com/office/drawing/2014/main" id="{10068DD5-28B8-8244-A94B-4BC27F81BBB2}"/>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100" name="Freeform 99">
                  <a:extLst>
                    <a:ext uri="{FF2B5EF4-FFF2-40B4-BE49-F238E27FC236}">
                      <a16:creationId xmlns:a16="http://schemas.microsoft.com/office/drawing/2014/main" id="{DB9EF068-55B1-0047-879D-07A2BEECB4B6}"/>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grpSp>
        </p:grpSp>
      </p:grpSp>
      <p:pic>
        <p:nvPicPr>
          <p:cNvPr id="101" name="Picture Placeholder 18">
            <a:extLst>
              <a:ext uri="{FF2B5EF4-FFF2-40B4-BE49-F238E27FC236}">
                <a16:creationId xmlns:a16="http://schemas.microsoft.com/office/drawing/2014/main" id="{AF621A06-697B-244D-8527-9AA275E4FFD5}"/>
              </a:ext>
            </a:extLst>
          </p:cNvPr>
          <p:cNvPicPr>
            <a:picLocks noChangeAspect="1"/>
          </p:cNvPicPr>
          <p:nvPr>
            <p:custDataLst>
              <p:tags r:id="rId10"/>
            </p:custDataLst>
          </p:nvPr>
        </p:nvPicPr>
        <p:blipFill>
          <a:blip r:embed="rId23">
            <a:extLst>
              <a:ext uri="{28A0092B-C50C-407E-A947-70E740481C1C}">
                <a14:useLocalDpi xmlns:a14="http://schemas.microsoft.com/office/drawing/2010/main" val="0"/>
              </a:ext>
            </a:extLst>
          </a:blip>
          <a:srcRect t="11756" b="11756"/>
          <a:stretch>
            <a:fillRect/>
          </a:stretch>
        </p:blipFill>
        <p:spPr>
          <a:xfrm>
            <a:off x="8726598" y="6075011"/>
            <a:ext cx="3805677" cy="2310843"/>
          </a:xfrm>
          <a:custGeom>
            <a:avLst/>
            <a:gdLst>
              <a:gd name="connsiteX0" fmla="*/ 0 w 5452245"/>
              <a:gd name="connsiteY0" fmla="*/ 0 h 3323955"/>
              <a:gd name="connsiteX1" fmla="*/ 5452245 w 5452245"/>
              <a:gd name="connsiteY1" fmla="*/ 0 h 3323955"/>
              <a:gd name="connsiteX2" fmla="*/ 5452245 w 5452245"/>
              <a:gd name="connsiteY2" fmla="*/ 3323955 h 3323955"/>
              <a:gd name="connsiteX3" fmla="*/ 0 w 5452245"/>
              <a:gd name="connsiteY3" fmla="*/ 3323955 h 3323955"/>
            </a:gdLst>
            <a:ahLst/>
            <a:cxnLst>
              <a:cxn ang="0">
                <a:pos x="connsiteX0" y="connsiteY0"/>
              </a:cxn>
              <a:cxn ang="0">
                <a:pos x="connsiteX1" y="connsiteY1"/>
              </a:cxn>
              <a:cxn ang="0">
                <a:pos x="connsiteX2" y="connsiteY2"/>
              </a:cxn>
              <a:cxn ang="0">
                <a:pos x="connsiteX3" y="connsiteY3"/>
              </a:cxn>
            </a:cxnLst>
            <a:rect l="l" t="t" r="r" b="b"/>
            <a:pathLst>
              <a:path w="5452245" h="3323955">
                <a:moveTo>
                  <a:pt x="0" y="0"/>
                </a:moveTo>
                <a:lnTo>
                  <a:pt x="5452245" y="0"/>
                </a:lnTo>
                <a:lnTo>
                  <a:pt x="5452245" y="3323955"/>
                </a:lnTo>
                <a:lnTo>
                  <a:pt x="0" y="3323955"/>
                </a:lnTo>
                <a:close/>
              </a:path>
            </a:pathLst>
          </a:custGeom>
        </p:spPr>
      </p:pic>
      <p:pic>
        <p:nvPicPr>
          <p:cNvPr id="102" name="Picture Placeholder 5">
            <a:extLst>
              <a:ext uri="{FF2B5EF4-FFF2-40B4-BE49-F238E27FC236}">
                <a16:creationId xmlns:a16="http://schemas.microsoft.com/office/drawing/2014/main" id="{ECB6D6D9-CD3E-B340-91E1-28187685346D}"/>
              </a:ext>
            </a:extLst>
          </p:cNvPr>
          <p:cNvPicPr>
            <a:picLocks noChangeAspect="1"/>
          </p:cNvPicPr>
          <p:nvPr>
            <p:custDataLst>
              <p:tags r:id="rId11"/>
            </p:custDataLst>
          </p:nvPr>
        </p:nvPicPr>
        <p:blipFill>
          <a:blip r:embed="rId24">
            <a:extLst>
              <a:ext uri="{28A0092B-C50C-407E-A947-70E740481C1C}">
                <a14:useLocalDpi xmlns:a14="http://schemas.microsoft.com/office/drawing/2010/main" val="0"/>
              </a:ext>
            </a:extLst>
          </a:blip>
          <a:srcRect l="9002" r="9002"/>
          <a:stretch>
            <a:fillRect/>
          </a:stretch>
        </p:blipFill>
        <p:spPr>
          <a:xfrm>
            <a:off x="4604707" y="6033819"/>
            <a:ext cx="3824221" cy="2331433"/>
          </a:xfrm>
          <a:custGeom>
            <a:avLst/>
            <a:gdLst>
              <a:gd name="connsiteX0" fmla="*/ 0 w 5452245"/>
              <a:gd name="connsiteY0" fmla="*/ 0 h 3323955"/>
              <a:gd name="connsiteX1" fmla="*/ 5452245 w 5452245"/>
              <a:gd name="connsiteY1" fmla="*/ 0 h 3323955"/>
              <a:gd name="connsiteX2" fmla="*/ 5452245 w 5452245"/>
              <a:gd name="connsiteY2" fmla="*/ 3323955 h 3323955"/>
              <a:gd name="connsiteX3" fmla="*/ 0 w 5452245"/>
              <a:gd name="connsiteY3" fmla="*/ 3323955 h 3323955"/>
            </a:gdLst>
            <a:ahLst/>
            <a:cxnLst>
              <a:cxn ang="0">
                <a:pos x="connsiteX0" y="connsiteY0"/>
              </a:cxn>
              <a:cxn ang="0">
                <a:pos x="connsiteX1" y="connsiteY1"/>
              </a:cxn>
              <a:cxn ang="0">
                <a:pos x="connsiteX2" y="connsiteY2"/>
              </a:cxn>
              <a:cxn ang="0">
                <a:pos x="connsiteX3" y="connsiteY3"/>
              </a:cxn>
            </a:cxnLst>
            <a:rect l="l" t="t" r="r" b="b"/>
            <a:pathLst>
              <a:path w="5452245" h="3323955">
                <a:moveTo>
                  <a:pt x="0" y="0"/>
                </a:moveTo>
                <a:lnTo>
                  <a:pt x="5452245" y="0"/>
                </a:lnTo>
                <a:lnTo>
                  <a:pt x="5452245" y="3323955"/>
                </a:lnTo>
                <a:lnTo>
                  <a:pt x="0" y="3323955"/>
                </a:lnTo>
                <a:close/>
              </a:path>
            </a:pathLst>
          </a:custGeom>
        </p:spPr>
      </p:pic>
      <p:pic>
        <p:nvPicPr>
          <p:cNvPr id="103" name="Picture Placeholder 15">
            <a:extLst>
              <a:ext uri="{FF2B5EF4-FFF2-40B4-BE49-F238E27FC236}">
                <a16:creationId xmlns:a16="http://schemas.microsoft.com/office/drawing/2014/main" id="{310E62A5-817E-234A-A980-4F469774FC8D}"/>
              </a:ext>
            </a:extLst>
          </p:cNvPr>
          <p:cNvPicPr>
            <a:picLocks noChangeAspect="1"/>
          </p:cNvPicPr>
          <p:nvPr>
            <p:custDataLst>
              <p:tags r:id="rId12"/>
            </p:custDataLst>
          </p:nvPr>
        </p:nvPicPr>
        <p:blipFill>
          <a:blip r:embed="rId25">
            <a:extLst>
              <a:ext uri="{28A0092B-C50C-407E-A947-70E740481C1C}">
                <a14:useLocalDpi xmlns:a14="http://schemas.microsoft.com/office/drawing/2010/main" val="0"/>
              </a:ext>
            </a:extLst>
          </a:blip>
          <a:srcRect t="4251" b="4251"/>
          <a:stretch>
            <a:fillRect/>
          </a:stretch>
        </p:blipFill>
        <p:spPr>
          <a:xfrm>
            <a:off x="456796" y="6075011"/>
            <a:ext cx="3850241" cy="2322179"/>
          </a:xfrm>
          <a:custGeom>
            <a:avLst/>
            <a:gdLst>
              <a:gd name="connsiteX0" fmla="*/ 0 w 5452245"/>
              <a:gd name="connsiteY0" fmla="*/ 0 h 3323955"/>
              <a:gd name="connsiteX1" fmla="*/ 5452245 w 5452245"/>
              <a:gd name="connsiteY1" fmla="*/ 0 h 3323955"/>
              <a:gd name="connsiteX2" fmla="*/ 5452245 w 5452245"/>
              <a:gd name="connsiteY2" fmla="*/ 3323955 h 3323955"/>
              <a:gd name="connsiteX3" fmla="*/ 0 w 5452245"/>
              <a:gd name="connsiteY3" fmla="*/ 3323955 h 3323955"/>
            </a:gdLst>
            <a:ahLst/>
            <a:cxnLst>
              <a:cxn ang="0">
                <a:pos x="connsiteX0" y="connsiteY0"/>
              </a:cxn>
              <a:cxn ang="0">
                <a:pos x="connsiteX1" y="connsiteY1"/>
              </a:cxn>
              <a:cxn ang="0">
                <a:pos x="connsiteX2" y="connsiteY2"/>
              </a:cxn>
              <a:cxn ang="0">
                <a:pos x="connsiteX3" y="connsiteY3"/>
              </a:cxn>
            </a:cxnLst>
            <a:rect l="l" t="t" r="r" b="b"/>
            <a:pathLst>
              <a:path w="5452245" h="3323955">
                <a:moveTo>
                  <a:pt x="0" y="0"/>
                </a:moveTo>
                <a:lnTo>
                  <a:pt x="5452245" y="0"/>
                </a:lnTo>
                <a:lnTo>
                  <a:pt x="5452245" y="3323955"/>
                </a:lnTo>
                <a:lnTo>
                  <a:pt x="0" y="3323955"/>
                </a:lnTo>
                <a:close/>
              </a:path>
            </a:pathLst>
          </a:custGeom>
        </p:spPr>
      </p:pic>
      <p:sp>
        <p:nvSpPr>
          <p:cNvPr id="3" name="TextBox 2">
            <a:extLst>
              <a:ext uri="{FF2B5EF4-FFF2-40B4-BE49-F238E27FC236}">
                <a16:creationId xmlns:a16="http://schemas.microsoft.com/office/drawing/2014/main" id="{928B4340-7AF3-3C47-A65F-B338E0B66F0E}"/>
              </a:ext>
            </a:extLst>
          </p:cNvPr>
          <p:cNvSpPr txBox="1"/>
          <p:nvPr>
            <p:custDataLst>
              <p:tags r:id="rId13"/>
            </p:custDataLst>
          </p:nvPr>
        </p:nvSpPr>
        <p:spPr>
          <a:xfrm>
            <a:off x="4273826" y="1331844"/>
            <a:ext cx="0" cy="0"/>
          </a:xfrm>
          <a:prstGeom prst="rect">
            <a:avLst/>
          </a:prstGeom>
        </p:spPr>
        <p:txBody>
          <a:bodyPr wrap="none" rtlCol="0">
            <a:noAutofit/>
          </a:bodyPr>
          <a:lstStyle/>
          <a:p>
            <a:pPr marL="0" indent="0" algn="l" rtl="0"/>
            <a:endParaRPr lang="en-US" sz="1800" b="0" kern="0">
              <a:solidFill>
                <a:schemeClr val="tx2">
                  <a:lumMod val="85000"/>
                  <a:lumOff val="15000"/>
                </a:schemeClr>
              </a:solidFill>
              <a:latin typeface="+mn-lt"/>
            </a:endParaRPr>
          </a:p>
        </p:txBody>
      </p:sp>
      <p:cxnSp>
        <p:nvCxnSpPr>
          <p:cNvPr id="104" name="Straight Connector 103">
            <a:extLst>
              <a:ext uri="{FF2B5EF4-FFF2-40B4-BE49-F238E27FC236}">
                <a16:creationId xmlns:a16="http://schemas.microsoft.com/office/drawing/2014/main" id="{386F04BA-EFB5-D14A-AAEC-1F6B85F621C4}"/>
              </a:ext>
            </a:extLst>
          </p:cNvPr>
          <p:cNvCxnSpPr>
            <a:cxnSpLocks/>
          </p:cNvCxnSpPr>
          <p:nvPr>
            <p:custDataLst>
              <p:tags r:id="rId14"/>
            </p:custDataLst>
          </p:nvPr>
        </p:nvCxnSpPr>
        <p:spPr bwMode="auto">
          <a:xfrm>
            <a:off x="4425383" y="2214240"/>
            <a:ext cx="12" cy="6299851"/>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105" name="Content Placeholder 2">
            <a:extLst>
              <a:ext uri="{FF2B5EF4-FFF2-40B4-BE49-F238E27FC236}">
                <a16:creationId xmlns:a16="http://schemas.microsoft.com/office/drawing/2014/main" id="{FFD8D4E0-3DBE-BC47-86FB-9D594D16AF0D}"/>
              </a:ext>
            </a:extLst>
          </p:cNvPr>
          <p:cNvSpPr txBox="1">
            <a:spLocks/>
          </p:cNvSpPr>
          <p:nvPr>
            <p:custDataLst>
              <p:tags r:id="rId15"/>
            </p:custDataLst>
          </p:nvPr>
        </p:nvSpPr>
        <p:spPr>
          <a:xfrm>
            <a:off x="434857" y="4938021"/>
            <a:ext cx="3708314" cy="1219905"/>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r>
              <a:rPr lang="fr" sz="2200" kern="0" dirty="0">
                <a:solidFill>
                  <a:schemeClr val="tx1"/>
                </a:solidFill>
              </a:rPr>
              <a:t>Rupture avec les mécanismes normaux d’adaptation</a:t>
            </a:r>
          </a:p>
        </p:txBody>
      </p:sp>
      <p:cxnSp>
        <p:nvCxnSpPr>
          <p:cNvPr id="106" name="Straight Connector 105">
            <a:extLst>
              <a:ext uri="{FF2B5EF4-FFF2-40B4-BE49-F238E27FC236}">
                <a16:creationId xmlns:a16="http://schemas.microsoft.com/office/drawing/2014/main" id="{CE0122B5-5151-2B41-B574-88CDF52851A9}"/>
              </a:ext>
            </a:extLst>
          </p:cNvPr>
          <p:cNvCxnSpPr>
            <a:cxnSpLocks/>
          </p:cNvCxnSpPr>
          <p:nvPr>
            <p:custDataLst>
              <p:tags r:id="rId16"/>
            </p:custDataLst>
          </p:nvPr>
        </p:nvCxnSpPr>
        <p:spPr bwMode="auto">
          <a:xfrm>
            <a:off x="8579939" y="2214240"/>
            <a:ext cx="12" cy="6299851"/>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107" name="Content Placeholder 2">
            <a:extLst>
              <a:ext uri="{FF2B5EF4-FFF2-40B4-BE49-F238E27FC236}">
                <a16:creationId xmlns:a16="http://schemas.microsoft.com/office/drawing/2014/main" id="{3CDAD819-3982-B44B-A58A-C2D2AC9BC8AF}"/>
              </a:ext>
            </a:extLst>
          </p:cNvPr>
          <p:cNvSpPr txBox="1">
            <a:spLocks/>
          </p:cNvSpPr>
          <p:nvPr>
            <p:custDataLst>
              <p:tags r:id="rId17"/>
            </p:custDataLst>
          </p:nvPr>
        </p:nvSpPr>
        <p:spPr>
          <a:xfrm>
            <a:off x="4649048" y="4957898"/>
            <a:ext cx="3708314" cy="837457"/>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r>
              <a:rPr lang="fr" sz="2200" kern="0">
                <a:solidFill>
                  <a:schemeClr val="tx1"/>
                </a:solidFill>
              </a:rPr>
              <a:t>Catégorisation </a:t>
            </a:r>
            <a:br>
              <a:rPr lang="en-US" sz="2200" kern="0">
                <a:solidFill>
                  <a:schemeClr val="tx1"/>
                </a:solidFill>
              </a:rPr>
            </a:br>
            <a:r>
              <a:rPr lang="fr" sz="2200" kern="0">
                <a:solidFill>
                  <a:schemeClr val="tx1"/>
                </a:solidFill>
              </a:rPr>
              <a:t>des identités</a:t>
            </a:r>
          </a:p>
        </p:txBody>
      </p:sp>
      <p:sp>
        <p:nvSpPr>
          <p:cNvPr id="108" name="Content Placeholder 2">
            <a:extLst>
              <a:ext uri="{FF2B5EF4-FFF2-40B4-BE49-F238E27FC236}">
                <a16:creationId xmlns:a16="http://schemas.microsoft.com/office/drawing/2014/main" id="{0283D1C5-1F37-6B46-8CDE-EA85F07F0C8B}"/>
              </a:ext>
            </a:extLst>
          </p:cNvPr>
          <p:cNvSpPr txBox="1">
            <a:spLocks/>
          </p:cNvSpPr>
          <p:nvPr>
            <p:custDataLst>
              <p:tags r:id="rId18"/>
            </p:custDataLst>
          </p:nvPr>
        </p:nvSpPr>
        <p:spPr>
          <a:xfrm>
            <a:off x="8942752" y="4957898"/>
            <a:ext cx="3708314" cy="837457"/>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r>
              <a:rPr lang="fr" sz="2200" kern="0">
                <a:solidFill>
                  <a:schemeClr val="tx1"/>
                </a:solidFill>
              </a:rPr>
              <a:t>Réponse insuffisante aux besoins spécifiques des personnes LGBTQI+</a:t>
            </a:r>
          </a:p>
        </p:txBody>
      </p:sp>
      <p:cxnSp>
        <p:nvCxnSpPr>
          <p:cNvPr id="53" name="Straight Connector 52">
            <a:extLst>
              <a:ext uri="{FF2B5EF4-FFF2-40B4-BE49-F238E27FC236}">
                <a16:creationId xmlns:a16="http://schemas.microsoft.com/office/drawing/2014/main" id="{B9B93BB5-17EE-2645-B57E-237E43FB97B1}"/>
              </a:ext>
            </a:extLst>
          </p:cNvPr>
          <p:cNvCxnSpPr>
            <a:cxnSpLocks/>
          </p:cNvCxnSpPr>
          <p:nvPr>
            <p:custDataLst>
              <p:tags r:id="rId19"/>
            </p:custDataLst>
          </p:nvPr>
        </p:nvCxnSpPr>
        <p:spPr bwMode="auto">
          <a:xfrm flipH="1">
            <a:off x="-11833" y="841571"/>
            <a:ext cx="1245210" cy="0"/>
          </a:xfrm>
          <a:prstGeom prst="line">
            <a:avLst/>
          </a:prstGeom>
          <a:blipFill dpi="0" rotWithShape="0">
            <a:blip r:embed="rId2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a:extLst>
              <a:ext uri="{FF2B5EF4-FFF2-40B4-BE49-F238E27FC236}">
                <a16:creationId xmlns:a16="http://schemas.microsoft.com/office/drawing/2014/main" id="{D973ECDE-8943-0843-A0C3-0755F0A9214E}"/>
              </a:ext>
            </a:extLst>
          </p:cNvPr>
          <p:cNvCxnSpPr>
            <a:cxnSpLocks/>
          </p:cNvCxnSpPr>
          <p:nvPr>
            <p:custDataLst>
              <p:tags r:id="rId20"/>
            </p:custDataLst>
          </p:nvPr>
        </p:nvCxnSpPr>
        <p:spPr bwMode="auto">
          <a:xfrm flipH="1">
            <a:off x="11802140" y="841571"/>
            <a:ext cx="1195936" cy="0"/>
          </a:xfrm>
          <a:prstGeom prst="line">
            <a:avLst/>
          </a:prstGeom>
          <a:blipFill dpi="0" rotWithShape="0">
            <a:blip r:embed="rId2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92206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additive="base">
                                        <p:cTn id="11" dur="500" fill="hold"/>
                                        <p:tgtEl>
                                          <p:spTgt spid="89"/>
                                        </p:tgtEl>
                                        <p:attrNameLst>
                                          <p:attrName>ppt_x</p:attrName>
                                        </p:attrNameLst>
                                      </p:cBhvr>
                                      <p:tavLst>
                                        <p:tav tm="0">
                                          <p:val>
                                            <p:strVal val="0-#ppt_w/2"/>
                                          </p:val>
                                        </p:tav>
                                        <p:tav tm="100000">
                                          <p:val>
                                            <p:strVal val="#ppt_x"/>
                                          </p:val>
                                        </p:tav>
                                      </p:tavLst>
                                    </p:anim>
                                    <p:anim calcmode="lin" valueType="num">
                                      <p:cBhvr additive="base">
                                        <p:cTn id="12" dur="500" fill="hold"/>
                                        <p:tgtEl>
                                          <p:spTgt spid="8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additive="base">
                                        <p:cTn id="15" dur="500" fill="hold"/>
                                        <p:tgtEl>
                                          <p:spTgt spid="105"/>
                                        </p:tgtEl>
                                        <p:attrNameLst>
                                          <p:attrName>ppt_x</p:attrName>
                                        </p:attrNameLst>
                                      </p:cBhvr>
                                      <p:tavLst>
                                        <p:tav tm="0">
                                          <p:val>
                                            <p:strVal val="0-#ppt_w/2"/>
                                          </p:val>
                                        </p:tav>
                                        <p:tav tm="100000">
                                          <p:val>
                                            <p:strVal val="#ppt_x"/>
                                          </p:val>
                                        </p:tav>
                                      </p:tavLst>
                                    </p:anim>
                                    <p:anim calcmode="lin" valueType="num">
                                      <p:cBhvr additive="base">
                                        <p:cTn id="16" dur="500" fill="hold"/>
                                        <p:tgtEl>
                                          <p:spTgt spid="10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fade">
                                      <p:cBhvr>
                                        <p:cTn id="20" dur="500"/>
                                        <p:tgtEl>
                                          <p:spTgt spid="103"/>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wipe(down)">
                                      <p:cBhvr>
                                        <p:cTn id="24" dur="500"/>
                                        <p:tgtEl>
                                          <p:spTgt spid="10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88"/>
                                        </p:tgtEl>
                                        <p:attrNameLst>
                                          <p:attrName>style.visibility</p:attrName>
                                        </p:attrNameLst>
                                      </p:cBhvr>
                                      <p:to>
                                        <p:strVal val="visible"/>
                                      </p:to>
                                    </p:set>
                                    <p:anim calcmode="lin" valueType="num">
                                      <p:cBhvr additive="base">
                                        <p:cTn id="33" dur="500" fill="hold"/>
                                        <p:tgtEl>
                                          <p:spTgt spid="88"/>
                                        </p:tgtEl>
                                        <p:attrNameLst>
                                          <p:attrName>ppt_x</p:attrName>
                                        </p:attrNameLst>
                                      </p:cBhvr>
                                      <p:tavLst>
                                        <p:tav tm="0">
                                          <p:val>
                                            <p:strVal val="0-#ppt_w/2"/>
                                          </p:val>
                                        </p:tav>
                                        <p:tav tm="100000">
                                          <p:val>
                                            <p:strVal val="#ppt_x"/>
                                          </p:val>
                                        </p:tav>
                                      </p:tavLst>
                                    </p:anim>
                                    <p:anim calcmode="lin" valueType="num">
                                      <p:cBhvr additive="base">
                                        <p:cTn id="34" dur="500" fill="hold"/>
                                        <p:tgtEl>
                                          <p:spTgt spid="88"/>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additive="base">
                                        <p:cTn id="37" dur="500" fill="hold"/>
                                        <p:tgtEl>
                                          <p:spTgt spid="107"/>
                                        </p:tgtEl>
                                        <p:attrNameLst>
                                          <p:attrName>ppt_x</p:attrName>
                                        </p:attrNameLst>
                                      </p:cBhvr>
                                      <p:tavLst>
                                        <p:tav tm="0">
                                          <p:val>
                                            <p:strVal val="0-#ppt_w/2"/>
                                          </p:val>
                                        </p:tav>
                                        <p:tav tm="100000">
                                          <p:val>
                                            <p:strVal val="#ppt_x"/>
                                          </p:val>
                                        </p:tav>
                                      </p:tavLst>
                                    </p:anim>
                                    <p:anim calcmode="lin" valueType="num">
                                      <p:cBhvr additive="base">
                                        <p:cTn id="38" dur="500" fill="hold"/>
                                        <p:tgtEl>
                                          <p:spTgt spid="107"/>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fade">
                                      <p:cBhvr>
                                        <p:cTn id="42" dur="500"/>
                                        <p:tgtEl>
                                          <p:spTgt spid="102"/>
                                        </p:tgtEl>
                                      </p:cBhvr>
                                    </p:animEffec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wipe(down)">
                                      <p:cBhvr>
                                        <p:cTn id="46" dur="500"/>
                                        <p:tgtEl>
                                          <p:spTgt spid="10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0-#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90"/>
                                        </p:tgtEl>
                                        <p:attrNameLst>
                                          <p:attrName>style.visibility</p:attrName>
                                        </p:attrNameLst>
                                      </p:cBhvr>
                                      <p:to>
                                        <p:strVal val="visible"/>
                                      </p:to>
                                    </p:set>
                                    <p:anim calcmode="lin" valueType="num">
                                      <p:cBhvr additive="base">
                                        <p:cTn id="55" dur="500" fill="hold"/>
                                        <p:tgtEl>
                                          <p:spTgt spid="90"/>
                                        </p:tgtEl>
                                        <p:attrNameLst>
                                          <p:attrName>ppt_x</p:attrName>
                                        </p:attrNameLst>
                                      </p:cBhvr>
                                      <p:tavLst>
                                        <p:tav tm="0">
                                          <p:val>
                                            <p:strVal val="0-#ppt_w/2"/>
                                          </p:val>
                                        </p:tav>
                                        <p:tav tm="100000">
                                          <p:val>
                                            <p:strVal val="#ppt_x"/>
                                          </p:val>
                                        </p:tav>
                                      </p:tavLst>
                                    </p:anim>
                                    <p:anim calcmode="lin" valueType="num">
                                      <p:cBhvr additive="base">
                                        <p:cTn id="56" dur="500" fill="hold"/>
                                        <p:tgtEl>
                                          <p:spTgt spid="9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08"/>
                                        </p:tgtEl>
                                        <p:attrNameLst>
                                          <p:attrName>style.visibility</p:attrName>
                                        </p:attrNameLst>
                                      </p:cBhvr>
                                      <p:to>
                                        <p:strVal val="visible"/>
                                      </p:to>
                                    </p:set>
                                    <p:anim calcmode="lin" valueType="num">
                                      <p:cBhvr additive="base">
                                        <p:cTn id="59" dur="500" fill="hold"/>
                                        <p:tgtEl>
                                          <p:spTgt spid="108"/>
                                        </p:tgtEl>
                                        <p:attrNameLst>
                                          <p:attrName>ppt_x</p:attrName>
                                        </p:attrNameLst>
                                      </p:cBhvr>
                                      <p:tavLst>
                                        <p:tav tm="0">
                                          <p:val>
                                            <p:strVal val="0-#ppt_w/2"/>
                                          </p:val>
                                        </p:tav>
                                        <p:tav tm="100000">
                                          <p:val>
                                            <p:strVal val="#ppt_x"/>
                                          </p:val>
                                        </p:tav>
                                      </p:tavLst>
                                    </p:anim>
                                    <p:anim calcmode="lin" valueType="num">
                                      <p:cBhvr additive="base">
                                        <p:cTn id="60" dur="500" fill="hold"/>
                                        <p:tgtEl>
                                          <p:spTgt spid="108"/>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01"/>
                                        </p:tgtEl>
                                        <p:attrNameLst>
                                          <p:attrName>style.visibility</p:attrName>
                                        </p:attrNameLst>
                                      </p:cBhvr>
                                      <p:to>
                                        <p:strVal val="visible"/>
                                      </p:to>
                                    </p:set>
                                    <p:animEffect transition="in" filter="fade">
                                      <p:cBhvr>
                                        <p:cTn id="64"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88" grpId="0"/>
      <p:bldP spid="90" grpId="0"/>
      <p:bldP spid="105" grpId="0"/>
      <p:bldP spid="107" grpId="0"/>
      <p:bldP spid="10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AF9D792F-2FE0-8E44-90B5-0519645EDC65}"/>
              </a:ext>
            </a:extLst>
          </p:cNvPr>
          <p:cNvCxnSpPr/>
          <p:nvPr>
            <p:custDataLst>
              <p:tags r:id="rId1"/>
            </p:custDataLst>
          </p:nvPr>
        </p:nvCxnSpPr>
        <p:spPr>
          <a:xfrm>
            <a:off x="596827" y="255272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2"/>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900" smtClean="0">
                <a:solidFill>
                  <a:schemeClr val="bg1"/>
                </a:solidFill>
              </a:rPr>
              <a:pPr rtl="0">
                <a:defRPr/>
              </a:pPr>
              <a:t>11</a:t>
            </a:fld>
            <a:endParaRPr lang="en-US" altLang="en-US" sz="90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custDataLst>
              <p:tags r:id="rId3"/>
            </p:custDataLst>
          </p:nvPr>
        </p:nvSpPr>
        <p:spPr bwMode="auto">
          <a:xfrm>
            <a:off x="2234291" y="1522218"/>
            <a:ext cx="998637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fr" sz="2800" b="1" cap="all" dirty="0">
                <a:ea typeface="Adobe Fan Heiti Std B" charset="-120"/>
                <a:cs typeface="Adobe Fan Heiti Std B" charset="-120"/>
                <a:sym typeface="Gill Sans" charset="0"/>
              </a:rPr>
              <a:t>Rupture</a:t>
            </a:r>
            <a:r>
              <a:rPr lang="fr" sz="2800" cap="all" dirty="0">
                <a:ea typeface="Adobe Fan Heiti Std B" charset="-120"/>
                <a:cs typeface="Adobe Fan Heiti Std B" charset="-120"/>
                <a:sym typeface="Gill Sans" charset="0"/>
              </a:rPr>
              <a:t> avec les mécanismes normaux d’adaptation</a:t>
            </a:r>
          </a:p>
        </p:txBody>
      </p:sp>
      <p:sp>
        <p:nvSpPr>
          <p:cNvPr id="57" name="Shape 602">
            <a:extLst>
              <a:ext uri="{FF2B5EF4-FFF2-40B4-BE49-F238E27FC236}">
                <a16:creationId xmlns:a16="http://schemas.microsoft.com/office/drawing/2014/main" id="{420582E5-4DE5-5A46-B10E-B9EB0F28F91B}"/>
              </a:ext>
            </a:extLst>
          </p:cNvPr>
          <p:cNvSpPr/>
          <p:nvPr>
            <p:custDataLst>
              <p:tags r:id="rId4"/>
            </p:custDataLst>
          </p:nvPr>
        </p:nvSpPr>
        <p:spPr>
          <a:xfrm>
            <a:off x="6037" y="7429157"/>
            <a:ext cx="13003213" cy="0"/>
          </a:xfrm>
          <a:prstGeom prst="line">
            <a:avLst/>
          </a:prstGeom>
          <a:ln w="3175">
            <a:solidFill>
              <a:srgbClr val="BFBFBF"/>
            </a:solidFill>
            <a:prstDash val="sysDot"/>
          </a:ln>
        </p:spPr>
        <p:txBody>
          <a:bodyPr lIns="65015" tIns="65015" rIns="65015" bIns="65015" rtlCol="0"/>
          <a:lstStyle/>
          <a:p>
            <a:pPr rtl="0"/>
            <a:endParaRPr sz="1400">
              <a:latin typeface="Calibri Regular"/>
            </a:endParaRPr>
          </a:p>
        </p:txBody>
      </p:sp>
      <p:sp>
        <p:nvSpPr>
          <p:cNvPr id="58" name="Shape 599">
            <a:extLst>
              <a:ext uri="{FF2B5EF4-FFF2-40B4-BE49-F238E27FC236}">
                <a16:creationId xmlns:a16="http://schemas.microsoft.com/office/drawing/2014/main" id="{C47C003B-2CB1-1840-B017-EEC58F79C57B}"/>
              </a:ext>
            </a:extLst>
          </p:cNvPr>
          <p:cNvSpPr/>
          <p:nvPr>
            <p:custDataLst>
              <p:tags r:id="rId5"/>
            </p:custDataLst>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fr" sz="2000" b="1">
                <a:latin typeface="Calibri Regular"/>
              </a:rPr>
              <a:t>A</a:t>
            </a:r>
            <a:endParaRPr sz="2000" b="1">
              <a:latin typeface="Calibri Regular"/>
            </a:endParaRPr>
          </a:p>
        </p:txBody>
      </p:sp>
      <p:sp>
        <p:nvSpPr>
          <p:cNvPr id="62" name="Shape 603">
            <a:extLst>
              <a:ext uri="{FF2B5EF4-FFF2-40B4-BE49-F238E27FC236}">
                <a16:creationId xmlns:a16="http://schemas.microsoft.com/office/drawing/2014/main" id="{D3AF6087-8BBF-DE41-BE58-4157B5F9AE11}"/>
              </a:ext>
            </a:extLst>
          </p:cNvPr>
          <p:cNvSpPr/>
          <p:nvPr>
            <p:custDataLst>
              <p:tags r:id="rId6"/>
            </p:custDataLst>
          </p:nvPr>
        </p:nvSpPr>
        <p:spPr>
          <a:xfrm>
            <a:off x="6037" y="6235445"/>
            <a:ext cx="13003213" cy="0"/>
          </a:xfrm>
          <a:prstGeom prst="line">
            <a:avLst/>
          </a:prstGeom>
          <a:ln w="3175">
            <a:solidFill>
              <a:srgbClr val="BFBFBF"/>
            </a:solidFill>
            <a:prstDash val="sysDot"/>
          </a:ln>
        </p:spPr>
        <p:txBody>
          <a:bodyPr lIns="65015" tIns="65015" rIns="65015" bIns="65015" rtlCol="0"/>
          <a:lstStyle/>
          <a:p>
            <a:pPr rtl="0"/>
            <a:endParaRPr sz="1400">
              <a:latin typeface="Calibri Regular"/>
            </a:endParaRPr>
          </a:p>
        </p:txBody>
      </p:sp>
      <p:sp>
        <p:nvSpPr>
          <p:cNvPr id="63" name="Shape 605">
            <a:extLst>
              <a:ext uri="{FF2B5EF4-FFF2-40B4-BE49-F238E27FC236}">
                <a16:creationId xmlns:a16="http://schemas.microsoft.com/office/drawing/2014/main" id="{6E5F2371-24EA-7346-BEEE-C08319BF2723}"/>
              </a:ext>
            </a:extLst>
          </p:cNvPr>
          <p:cNvSpPr/>
          <p:nvPr>
            <p:custDataLst>
              <p:tags r:id="rId7"/>
            </p:custDataLst>
          </p:nvPr>
        </p:nvSpPr>
        <p:spPr>
          <a:xfrm>
            <a:off x="6038" y="4871172"/>
            <a:ext cx="13003212" cy="0"/>
          </a:xfrm>
          <a:prstGeom prst="line">
            <a:avLst/>
          </a:prstGeom>
          <a:ln w="3175">
            <a:solidFill>
              <a:srgbClr val="BFBFBF"/>
            </a:solidFill>
            <a:prstDash val="sysDot"/>
          </a:ln>
        </p:spPr>
        <p:txBody>
          <a:bodyPr lIns="65015" tIns="65015" rIns="65015" bIns="65015" rtlCol="0"/>
          <a:lstStyle/>
          <a:p>
            <a:pPr rtl="0"/>
            <a:endParaRPr sz="1400">
              <a:latin typeface="Calibri Regular"/>
            </a:endParaRPr>
          </a:p>
        </p:txBody>
      </p:sp>
      <p:sp>
        <p:nvSpPr>
          <p:cNvPr id="88" name="Shape 617">
            <a:extLst>
              <a:ext uri="{FF2B5EF4-FFF2-40B4-BE49-F238E27FC236}">
                <a16:creationId xmlns:a16="http://schemas.microsoft.com/office/drawing/2014/main" id="{0B2B5DEB-623B-8F47-BC93-34A4613AECAC}"/>
              </a:ext>
            </a:extLst>
          </p:cNvPr>
          <p:cNvSpPr/>
          <p:nvPr>
            <p:custDataLst>
              <p:tags r:id="rId8"/>
            </p:custDataLst>
          </p:nvPr>
        </p:nvSpPr>
        <p:spPr>
          <a:xfrm>
            <a:off x="1584010" y="3846311"/>
            <a:ext cx="11127138" cy="808408"/>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rtlCol="0">
            <a:spAutoFit/>
          </a:bodyPr>
          <a:lstStyle/>
          <a:p>
            <a:pPr rtl="0">
              <a:spcBef>
                <a:spcPts val="300"/>
              </a:spcBef>
            </a:pPr>
            <a:r>
              <a:rPr lang="fr" sz="2200" dirty="0">
                <a:cs typeface="MS PGothic" charset="0"/>
              </a:rPr>
              <a:t>Les « mécanismes normaux d’adaptation » sont facilités par les espaces tels que les réseaux sociaux, les centres de santé ou les centres communautaires sensibles à la diversité.</a:t>
            </a:r>
          </a:p>
        </p:txBody>
      </p:sp>
      <p:sp>
        <p:nvSpPr>
          <p:cNvPr id="89" name="Shape 618">
            <a:extLst>
              <a:ext uri="{FF2B5EF4-FFF2-40B4-BE49-F238E27FC236}">
                <a16:creationId xmlns:a16="http://schemas.microsoft.com/office/drawing/2014/main" id="{CEB82490-99D0-5C44-BA45-96ABC6E6391E}"/>
              </a:ext>
            </a:extLst>
          </p:cNvPr>
          <p:cNvSpPr/>
          <p:nvPr>
            <p:custDataLst>
              <p:tags r:id="rId9"/>
            </p:custDataLst>
          </p:nvPr>
        </p:nvSpPr>
        <p:spPr>
          <a:xfrm>
            <a:off x="1595370" y="5102323"/>
            <a:ext cx="10935891" cy="808408"/>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rtlCol="0">
            <a:spAutoFit/>
          </a:bodyPr>
          <a:lstStyle/>
          <a:p>
            <a:pPr defTabSz="914400" rtl="0">
              <a:lnSpc>
                <a:spcPct val="100000"/>
              </a:lnSpc>
              <a:spcBef>
                <a:spcPts val="300"/>
              </a:spcBef>
              <a:defRPr/>
            </a:pPr>
            <a:r>
              <a:rPr lang="fr" sz="2200" kern="0">
                <a:cs typeface="MS PGothic" charset="0"/>
              </a:rPr>
              <a:t>Les « mécanismes normaux d’adaptation » reflètent notre capacité mentale d’affronter des niveaux de stress élevés. </a:t>
            </a:r>
          </a:p>
        </p:txBody>
      </p:sp>
      <p:sp>
        <p:nvSpPr>
          <p:cNvPr id="90" name="Shape 619">
            <a:extLst>
              <a:ext uri="{FF2B5EF4-FFF2-40B4-BE49-F238E27FC236}">
                <a16:creationId xmlns:a16="http://schemas.microsoft.com/office/drawing/2014/main" id="{6F56CE0B-5A07-2842-ACEA-476FCA370A65}"/>
              </a:ext>
            </a:extLst>
          </p:cNvPr>
          <p:cNvSpPr/>
          <p:nvPr>
            <p:custDataLst>
              <p:tags r:id="rId10"/>
            </p:custDataLst>
          </p:nvPr>
        </p:nvSpPr>
        <p:spPr>
          <a:xfrm>
            <a:off x="1603886" y="6466926"/>
            <a:ext cx="10802701" cy="808408"/>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rtlCol="0">
            <a:spAutoFit/>
          </a:bodyPr>
          <a:lstStyle/>
          <a:p>
            <a:pPr defTabSz="914400" rtl="0">
              <a:lnSpc>
                <a:spcPct val="100000"/>
              </a:lnSpc>
              <a:spcBef>
                <a:spcPts val="300"/>
              </a:spcBef>
              <a:defRPr/>
            </a:pPr>
            <a:r>
              <a:rPr lang="fr" sz="2200" kern="0" dirty="0">
                <a:cs typeface="MS PGothic" charset="0"/>
              </a:rPr>
              <a:t>Parmi les « mécanismes normaux d’adaptation », on retrouve la consommation de substances telles que l’alcool, les drogues ou le sucre. </a:t>
            </a:r>
          </a:p>
        </p:txBody>
      </p:sp>
      <p:sp>
        <p:nvSpPr>
          <p:cNvPr id="91" name="Shape 599">
            <a:extLst>
              <a:ext uri="{FF2B5EF4-FFF2-40B4-BE49-F238E27FC236}">
                <a16:creationId xmlns:a16="http://schemas.microsoft.com/office/drawing/2014/main" id="{EC2CA3EE-6E5B-A648-931F-F9F1271CA316}"/>
              </a:ext>
            </a:extLst>
          </p:cNvPr>
          <p:cNvSpPr/>
          <p:nvPr>
            <p:custDataLst>
              <p:tags r:id="rId11"/>
            </p:custDataLst>
          </p:nvPr>
        </p:nvSpPr>
        <p:spPr>
          <a:xfrm>
            <a:off x="6038" y="5202973"/>
            <a:ext cx="1411705" cy="686907"/>
          </a:xfrm>
          <a:prstGeom prst="homePlate">
            <a:avLst/>
          </a:prstGeom>
          <a:solidFill>
            <a:schemeClr val="accent2"/>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fr" sz="2000" b="1">
                <a:solidFill>
                  <a:srgbClr val="FFFFFF"/>
                </a:solidFill>
                <a:latin typeface="Calibri Regular"/>
              </a:rPr>
              <a:t>B</a:t>
            </a:r>
            <a:endParaRPr sz="2000" b="1">
              <a:solidFill>
                <a:srgbClr val="FFFFFF"/>
              </a:solidFill>
              <a:latin typeface="Calibri Regular"/>
            </a:endParaRPr>
          </a:p>
        </p:txBody>
      </p:sp>
      <p:sp>
        <p:nvSpPr>
          <p:cNvPr id="92" name="Shape 599">
            <a:extLst>
              <a:ext uri="{FF2B5EF4-FFF2-40B4-BE49-F238E27FC236}">
                <a16:creationId xmlns:a16="http://schemas.microsoft.com/office/drawing/2014/main" id="{BD9BB6BB-5A9F-2249-AE8F-87FDC8147086}"/>
              </a:ext>
            </a:extLst>
          </p:cNvPr>
          <p:cNvSpPr/>
          <p:nvPr>
            <p:custDataLst>
              <p:tags r:id="rId12"/>
            </p:custDataLst>
          </p:nvPr>
        </p:nvSpPr>
        <p:spPr>
          <a:xfrm>
            <a:off x="6038" y="6480114"/>
            <a:ext cx="1411705" cy="686907"/>
          </a:xfrm>
          <a:prstGeom prst="homePlate">
            <a:avLst/>
          </a:prstGeom>
          <a:solidFill>
            <a:schemeClr val="accent5"/>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fr" sz="2000" b="1">
                <a:solidFill>
                  <a:srgbClr val="FFFFFF"/>
                </a:solidFill>
                <a:latin typeface="Calibri Regular"/>
              </a:rPr>
              <a:t>C</a:t>
            </a:r>
            <a:endParaRPr sz="2000" b="1">
              <a:solidFill>
                <a:srgbClr val="FFFFFF"/>
              </a:solidFill>
              <a:latin typeface="Calibri Regular"/>
            </a:endParaRPr>
          </a:p>
        </p:txBody>
      </p:sp>
      <p:sp>
        <p:nvSpPr>
          <p:cNvPr id="93" name="TextBox 92">
            <a:extLst>
              <a:ext uri="{FF2B5EF4-FFF2-40B4-BE49-F238E27FC236}">
                <a16:creationId xmlns:a16="http://schemas.microsoft.com/office/drawing/2014/main" id="{A2DBD4BB-C036-694E-9C05-C99D0B0A79C1}"/>
              </a:ext>
            </a:extLst>
          </p:cNvPr>
          <p:cNvSpPr txBox="1"/>
          <p:nvPr>
            <p:custDataLst>
              <p:tags r:id="rId13"/>
            </p:custDataLst>
          </p:nvPr>
        </p:nvSpPr>
        <p:spPr>
          <a:xfrm>
            <a:off x="8861280" y="3240861"/>
            <a:ext cx="0" cy="0"/>
          </a:xfrm>
          <a:prstGeom prst="rect">
            <a:avLst/>
          </a:prstGeom>
        </p:spPr>
        <p:txBody>
          <a:bodyPr wrap="none" rtlCol="0">
            <a:noAutofit/>
          </a:bodyPr>
          <a:lstStyle/>
          <a:p>
            <a:pPr marL="0" indent="0" algn="l" rtl="0"/>
            <a:endParaRPr lang="en-US" sz="1200" b="0" kern="0">
              <a:solidFill>
                <a:schemeClr val="tx2">
                  <a:lumMod val="85000"/>
                  <a:lumOff val="15000"/>
                </a:schemeClr>
              </a:solidFill>
              <a:latin typeface="+mn-lt"/>
            </a:endParaRPr>
          </a:p>
        </p:txBody>
      </p:sp>
      <p:grpSp>
        <p:nvGrpSpPr>
          <p:cNvPr id="94" name="Group 93">
            <a:extLst>
              <a:ext uri="{FF2B5EF4-FFF2-40B4-BE49-F238E27FC236}">
                <a16:creationId xmlns:a16="http://schemas.microsoft.com/office/drawing/2014/main" id="{BE004DB7-3AC5-144F-A82E-96A3F6F44F97}"/>
              </a:ext>
            </a:extLst>
          </p:cNvPr>
          <p:cNvGrpSpPr/>
          <p:nvPr>
            <p:custDataLst>
              <p:tags r:id="rId14"/>
            </p:custDataLst>
          </p:nvPr>
        </p:nvGrpSpPr>
        <p:grpSpPr>
          <a:xfrm>
            <a:off x="596827" y="1351442"/>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700"/>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100" b="1"/>
                <a:t>01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rtlCol="0" anchor="t" anchorCtr="0" compatLnSpc="1">
              <a:prstTxWarp prst="textNoShape">
                <a:avLst/>
              </a:prstTxWarp>
            </a:bodyPr>
            <a:lstStyle/>
            <a:p>
              <a:pPr rtl="0"/>
              <a:endParaRPr lang="en-US" sz="400"/>
            </a:p>
          </p:txBody>
        </p:sp>
      </p:grpSp>
      <p:sp>
        <p:nvSpPr>
          <p:cNvPr id="98" name="TextBox 97">
            <a:extLst>
              <a:ext uri="{FF2B5EF4-FFF2-40B4-BE49-F238E27FC236}">
                <a16:creationId xmlns:a16="http://schemas.microsoft.com/office/drawing/2014/main" id="{5CB0CB72-791C-734D-BC3B-42C69C528474}"/>
              </a:ext>
            </a:extLst>
          </p:cNvPr>
          <p:cNvSpPr txBox="1"/>
          <p:nvPr>
            <p:custDataLst>
              <p:tags r:id="rId15"/>
            </p:custDataLst>
          </p:nvPr>
        </p:nvSpPr>
        <p:spPr>
          <a:xfrm>
            <a:off x="4040438" y="298925"/>
            <a:ext cx="45719" cy="45719"/>
          </a:xfrm>
          <a:prstGeom prst="rect">
            <a:avLst/>
          </a:prstGeom>
        </p:spPr>
        <p:txBody>
          <a:bodyPr wrap="none" rtlCol="0">
            <a:noAutofit/>
          </a:bodyPr>
          <a:lstStyle/>
          <a:p>
            <a:pPr marL="0" indent="0" algn="l" rtl="0"/>
            <a:endParaRPr lang="en-US" sz="1200" b="0" kern="0">
              <a:solidFill>
                <a:schemeClr val="tx2">
                  <a:lumMod val="85000"/>
                  <a:lumOff val="15000"/>
                </a:schemeClr>
              </a:solidFill>
              <a:latin typeface="+mn-lt"/>
            </a:endParaRPr>
          </a:p>
        </p:txBody>
      </p:sp>
      <p:sp>
        <p:nvSpPr>
          <p:cNvPr id="99" name="Rectangle 98">
            <a:extLst>
              <a:ext uri="{FF2B5EF4-FFF2-40B4-BE49-F238E27FC236}">
                <a16:creationId xmlns:a16="http://schemas.microsoft.com/office/drawing/2014/main" id="{B9C41C81-FD76-2F47-B401-6BE432BEC245}"/>
              </a:ext>
            </a:extLst>
          </p:cNvPr>
          <p:cNvSpPr/>
          <p:nvPr>
            <p:custDataLst>
              <p:tags r:id="rId16"/>
            </p:custDataLst>
          </p:nvPr>
        </p:nvSpPr>
        <p:spPr>
          <a:xfrm>
            <a:off x="0" y="2786826"/>
            <a:ext cx="8654902" cy="523220"/>
          </a:xfrm>
          <a:prstGeom prst="rect">
            <a:avLst/>
          </a:prstGeom>
          <a:solidFill>
            <a:schemeClr val="accent1"/>
          </a:solidFill>
        </p:spPr>
        <p:txBody>
          <a:bodyPr wrap="square" rtlCol="0">
            <a:spAutoFit/>
          </a:bodyPr>
          <a:lstStyle/>
          <a:p>
            <a:pPr marL="465138" algn="ctr" rtl="0"/>
            <a:r>
              <a:rPr lang="fr" sz="2800" b="1" dirty="0">
                <a:solidFill>
                  <a:schemeClr val="bg1"/>
                </a:solidFill>
              </a:rPr>
              <a:t>Que sont les mécanismes normaux d’adaptation ?</a:t>
            </a:r>
          </a:p>
        </p:txBody>
      </p:sp>
      <p:sp>
        <p:nvSpPr>
          <p:cNvPr id="31" name="TextBox 30">
            <a:extLst>
              <a:ext uri="{FF2B5EF4-FFF2-40B4-BE49-F238E27FC236}">
                <a16:creationId xmlns:a16="http://schemas.microsoft.com/office/drawing/2014/main" id="{8D58876C-A75A-9E4A-A7A1-6938099B0AF7}"/>
              </a:ext>
            </a:extLst>
          </p:cNvPr>
          <p:cNvSpPr txBox="1"/>
          <p:nvPr>
            <p:custDataLst>
              <p:tags r:id="rId17"/>
            </p:custDataLst>
          </p:nvPr>
        </p:nvSpPr>
        <p:spPr>
          <a:xfrm>
            <a:off x="4192838" y="4513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
        <p:nvSpPr>
          <p:cNvPr id="34" name="Shape 636">
            <a:extLst>
              <a:ext uri="{FF2B5EF4-FFF2-40B4-BE49-F238E27FC236}">
                <a16:creationId xmlns:a16="http://schemas.microsoft.com/office/drawing/2014/main" id="{F511D036-4532-0A46-AFDE-B6A89E3EFCC7}"/>
              </a:ext>
            </a:extLst>
          </p:cNvPr>
          <p:cNvSpPr txBox="1">
            <a:spLocks/>
          </p:cNvSpPr>
          <p:nvPr>
            <p:custDataLst>
              <p:tags r:id="rId18"/>
            </p:custDataLst>
          </p:nvPr>
        </p:nvSpPr>
        <p:spPr>
          <a:xfrm>
            <a:off x="596827" y="247100"/>
            <a:ext cx="12406386" cy="854455"/>
          </a:xfrm>
          <a:prstGeom prst="rect">
            <a:avLst/>
          </a:prstGeom>
        </p:spPr>
        <p:txBody>
          <a:bodyPr vert="horz" lIns="91440" tIns="45720" rIns="91440" bIns="45720" rtlCol="0" anchor="t">
            <a:no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algn="l" defTabSz="914400"/>
            <a:r>
              <a:rPr lang="en-US" sz="2800" dirty="0">
                <a:sym typeface="Arial Bold" charset="0"/>
              </a:rPr>
              <a:t>Comment les situations de migration, de </a:t>
            </a:r>
            <a:r>
              <a:rPr lang="en-US" sz="2800" dirty="0" err="1">
                <a:sym typeface="Arial Bold" charset="0"/>
              </a:rPr>
              <a:t>déplacement</a:t>
            </a:r>
            <a:r>
              <a:rPr lang="en-US" sz="2800" dirty="0">
                <a:sym typeface="Arial Bold" charset="0"/>
              </a:rPr>
              <a:t> </a:t>
            </a:r>
            <a:r>
              <a:rPr lang="en-US" sz="2800" dirty="0" err="1">
                <a:sym typeface="Arial Bold" charset="0"/>
              </a:rPr>
              <a:t>forcé</a:t>
            </a:r>
            <a:r>
              <a:rPr lang="en-US" sz="2800" dirty="0">
                <a:sym typeface="Arial Bold" charset="0"/>
              </a:rPr>
              <a:t> et de </a:t>
            </a:r>
            <a:r>
              <a:rPr lang="en-US" sz="2800" dirty="0" err="1">
                <a:sym typeface="Arial Bold" charset="0"/>
              </a:rPr>
              <a:t>crise</a:t>
            </a:r>
            <a:r>
              <a:rPr lang="en-US" sz="2800" dirty="0">
                <a:sym typeface="Arial Bold" charset="0"/>
              </a:rPr>
              <a:t> </a:t>
            </a:r>
            <a:r>
              <a:rPr lang="en-US" sz="2800" dirty="0" err="1">
                <a:sym typeface="Arial Bold" charset="0"/>
              </a:rPr>
              <a:t>engendrent-elles</a:t>
            </a:r>
            <a:r>
              <a:rPr lang="en-US" sz="2800" dirty="0">
                <a:sym typeface="Arial Bold" charset="0"/>
              </a:rPr>
              <a:t> des obstacles ?</a:t>
            </a:r>
            <a:endParaRPr lang="en-US" sz="2800" dirty="0"/>
          </a:p>
        </p:txBody>
      </p:sp>
    </p:spTree>
    <p:extLst>
      <p:ext uri="{BB962C8B-B14F-4D97-AF65-F5344CB8AC3E}">
        <p14:creationId xmlns:p14="http://schemas.microsoft.com/office/powerpoint/2010/main" val="28408136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0-#ppt_w/2"/>
                                          </p:val>
                                        </p:tav>
                                        <p:tav tm="100000">
                                          <p:val>
                                            <p:strVal val="#ppt_x"/>
                                          </p:val>
                                        </p:tav>
                                      </p:tavLst>
                                    </p:anim>
                                    <p:anim calcmode="lin" valueType="num">
                                      <p:cBhvr additive="base">
                                        <p:cTn id="8" dur="500" fill="hold"/>
                                        <p:tgtEl>
                                          <p:spTgt spid="9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cBhvr>
                                        <p:cTn id="25" dur="500"/>
                                        <p:tgtEl>
                                          <p:spTgt spid="5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childTnLst>
                          </p:cTn>
                        </p:par>
                        <p:par>
                          <p:cTn id="30" fill="hold">
                            <p:stCondLst>
                              <p:cond delay="1000"/>
                            </p:stCondLst>
                            <p:childTnLst>
                              <p:par>
                                <p:cTn id="31" presetID="22" presetClass="entr" presetSubtype="4" fill="hold" grpId="0" nodeType="afterEffect">
                                  <p:stCondLst>
                                    <p:cond delay="0"/>
                                  </p:stCondLst>
                                  <p:iterate>
                                    <p:tmAbs val="0"/>
                                  </p:iterate>
                                  <p:childTnLst>
                                    <p:set>
                                      <p:cBhvr>
                                        <p:cTn id="32" fill="hold"/>
                                        <p:tgtEl>
                                          <p:spTgt spid="63"/>
                                        </p:tgtEl>
                                        <p:attrNameLst>
                                          <p:attrName>style.visibility</p:attrName>
                                        </p:attrNameLst>
                                      </p:cBhvr>
                                      <p:to>
                                        <p:strVal val="visible"/>
                                      </p:to>
                                    </p:set>
                                    <p:animEffect transition="in" filter="wipe(down)">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left)">
                                      <p:cBhvr>
                                        <p:cTn id="38" dur="500"/>
                                        <p:tgtEl>
                                          <p:spTgt spid="9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childTnLst>
                          </p:cTn>
                        </p:par>
                        <p:par>
                          <p:cTn id="43" fill="hold">
                            <p:stCondLst>
                              <p:cond delay="1000"/>
                            </p:stCondLst>
                            <p:childTnLst>
                              <p:par>
                                <p:cTn id="44" presetID="22" presetClass="entr" presetSubtype="4" fill="hold" grpId="0" nodeType="afterEffect">
                                  <p:stCondLst>
                                    <p:cond delay="0"/>
                                  </p:stCondLst>
                                  <p:iterate>
                                    <p:tmAbs val="0"/>
                                  </p:iterate>
                                  <p:childTnLst>
                                    <p:set>
                                      <p:cBhvr>
                                        <p:cTn id="45" fill="hold"/>
                                        <p:tgtEl>
                                          <p:spTgt spid="62"/>
                                        </p:tgtEl>
                                        <p:attrNameLst>
                                          <p:attrName>style.visibility</p:attrName>
                                        </p:attrNameLst>
                                      </p:cBhvr>
                                      <p:to>
                                        <p:strVal val="visible"/>
                                      </p:to>
                                    </p:set>
                                    <p:animEffect transition="in" filter="wipe(down)">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left)">
                                      <p:cBhvr>
                                        <p:cTn id="51" dur="500"/>
                                        <p:tgtEl>
                                          <p:spTgt spid="9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childTnLst>
                          </p:cTn>
                        </p:par>
                        <p:par>
                          <p:cTn id="56" fill="hold">
                            <p:stCondLst>
                              <p:cond delay="1000"/>
                            </p:stCondLst>
                            <p:childTnLst>
                              <p:par>
                                <p:cTn id="57" presetID="22" presetClass="entr" presetSubtype="4" fill="hold" grpId="0" nodeType="afterEffect">
                                  <p:stCondLst>
                                    <p:cond delay="0"/>
                                  </p:stCondLst>
                                  <p:iterate>
                                    <p:tmAbs val="0"/>
                                  </p:iterate>
                                  <p:childTnLst>
                                    <p:set>
                                      <p:cBhvr>
                                        <p:cTn id="58" fill="hold"/>
                                        <p:tgtEl>
                                          <p:spTgt spid="57"/>
                                        </p:tgtEl>
                                        <p:attrNameLst>
                                          <p:attrName>style.visibility</p:attrName>
                                        </p:attrNameLst>
                                      </p:cBhvr>
                                      <p:to>
                                        <p:strVal val="visible"/>
                                      </p:to>
                                    </p:set>
                                    <p:animEffect transition="in" filter="wipe(down)">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7" grpId="0" animBg="1" advAuto="0"/>
      <p:bldP spid="58" grpId="0" animBg="1"/>
      <p:bldP spid="62" grpId="0" animBg="1" advAuto="0"/>
      <p:bldP spid="63" grpId="0" animBg="1" advAuto="0"/>
      <p:bldP spid="88" grpId="0" animBg="1" advAuto="0"/>
      <p:bldP spid="89" grpId="0" animBg="1" advAuto="0"/>
      <p:bldP spid="90" grpId="0" animBg="1" advAuto="0"/>
      <p:bldP spid="91" grpId="0" animBg="1"/>
      <p:bldP spid="92" grpId="0" animBg="1"/>
      <p:bldP spid="9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12</a:t>
            </a:fld>
            <a:endParaRPr lang="en-US" altLang="en-US" sz="1050">
              <a:solidFill>
                <a:schemeClr val="bg1"/>
              </a:solidFill>
            </a:endParaRPr>
          </a:p>
        </p:txBody>
      </p:sp>
      <p:cxnSp>
        <p:nvCxnSpPr>
          <p:cNvPr id="22" name="Straight Connector 21">
            <a:extLst>
              <a:ext uri="{FF2B5EF4-FFF2-40B4-BE49-F238E27FC236}">
                <a16:creationId xmlns:a16="http://schemas.microsoft.com/office/drawing/2014/main" id="{2FF2DDE5-7134-484F-9699-5C1C5C789682}"/>
              </a:ext>
            </a:extLst>
          </p:cNvPr>
          <p:cNvCxnSpPr>
            <a:cxnSpLocks/>
          </p:cNvCxnSpPr>
          <p:nvPr>
            <p:custDataLst>
              <p:tags r:id="rId2"/>
            </p:custDataLst>
          </p:nvPr>
        </p:nvCxnSpPr>
        <p:spPr bwMode="auto">
          <a:xfrm>
            <a:off x="4386136" y="3009958"/>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AABE3505-DF0D-CA46-934F-DB760FEC22FE}"/>
              </a:ext>
            </a:extLst>
          </p:cNvPr>
          <p:cNvCxnSpPr>
            <a:cxnSpLocks/>
          </p:cNvCxnSpPr>
          <p:nvPr>
            <p:custDataLst>
              <p:tags r:id="rId3"/>
            </p:custDataLst>
          </p:nvPr>
        </p:nvCxnSpPr>
        <p:spPr bwMode="auto">
          <a:xfrm>
            <a:off x="8683226"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660A026-2627-3E48-94F9-F4352E6797B7}"/>
              </a:ext>
            </a:extLst>
          </p:cNvPr>
          <p:cNvSpPr/>
          <p:nvPr>
            <p:custDataLst>
              <p:tags r:id="rId4"/>
            </p:custDataLst>
          </p:nvPr>
        </p:nvSpPr>
        <p:spPr>
          <a:xfrm>
            <a:off x="70759" y="3000229"/>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800" b="1" cap="all" dirty="0">
                <a:solidFill>
                  <a:schemeClr val="bg1"/>
                </a:solidFill>
                <a:latin typeface="Calibri" charset="0"/>
                <a:ea typeface="Calibri" charset="0"/>
                <a:cs typeface="Calibri" charset="0"/>
              </a:rPr>
              <a:t>RUPTURE</a:t>
            </a:r>
          </a:p>
        </p:txBody>
      </p:sp>
      <p:sp>
        <p:nvSpPr>
          <p:cNvPr id="25"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74C186E-DA65-9C40-95D8-BBFA864FB950}"/>
              </a:ext>
            </a:extLst>
          </p:cNvPr>
          <p:cNvSpPr/>
          <p:nvPr>
            <p:custDataLst>
              <p:tags r:id="rId5"/>
            </p:custDataLst>
          </p:nvPr>
        </p:nvSpPr>
        <p:spPr>
          <a:xfrm>
            <a:off x="4470356" y="2982693"/>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fr" sz="2800" b="1" kern="0">
                <a:solidFill>
                  <a:srgbClr val="FFFFFF"/>
                </a:solidFill>
                <a:latin typeface="Calibri" charset="0"/>
                <a:ea typeface="MS PGothic" charset="-128"/>
                <a:cs typeface="Calibri" charset="0"/>
              </a:rPr>
              <a:t>RESSOURCES</a:t>
            </a:r>
            <a:endParaRPr lang="en-US" sz="2800" b="1"/>
          </a:p>
        </p:txBody>
      </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122C45D-ADB0-754D-B192-F1E839AFDDB9}"/>
              </a:ext>
            </a:extLst>
          </p:cNvPr>
          <p:cNvSpPr/>
          <p:nvPr>
            <p:custDataLst>
              <p:tags r:id="rId6"/>
            </p:custDataLst>
          </p:nvPr>
        </p:nvSpPr>
        <p:spPr>
          <a:xfrm>
            <a:off x="8756045" y="3017091"/>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800" b="1" cap="all">
                <a:solidFill>
                  <a:schemeClr val="bg1"/>
                </a:solidFill>
                <a:latin typeface="Calibri" charset="0"/>
                <a:ea typeface="Calibri" charset="0"/>
                <a:cs typeface="Calibri" charset="0"/>
              </a:rPr>
              <a:t>ACCUSATION</a:t>
            </a:r>
          </a:p>
        </p:txBody>
      </p:sp>
      <p:sp>
        <p:nvSpPr>
          <p:cNvPr id="27" name="Content Placeholder 2">
            <a:extLst>
              <a:ext uri="{FF2B5EF4-FFF2-40B4-BE49-F238E27FC236}">
                <a16:creationId xmlns:a16="http://schemas.microsoft.com/office/drawing/2014/main" id="{F29B5F9D-FE04-1343-BCD8-11D5B91AA972}"/>
              </a:ext>
            </a:extLst>
          </p:cNvPr>
          <p:cNvSpPr txBox="1">
            <a:spLocks/>
          </p:cNvSpPr>
          <p:nvPr>
            <p:custDataLst>
              <p:tags r:id="rId7"/>
            </p:custDataLst>
          </p:nvPr>
        </p:nvSpPr>
        <p:spPr>
          <a:xfrm>
            <a:off x="123011" y="4053371"/>
            <a:ext cx="4201479"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rtl="0">
              <a:defRPr/>
            </a:pPr>
            <a:r>
              <a:rPr lang="fr" sz="2400" dirty="0">
                <a:solidFill>
                  <a:schemeClr val="tx1"/>
                </a:solidFill>
                <a:latin typeface="Calibri" charset="0"/>
                <a:ea typeface="MS PGothic" charset="-128"/>
                <a:cs typeface="Calibri" charset="0"/>
              </a:rPr>
              <a:t>En situation de migration, les personnes peuvent se trouver privées de leurs </a:t>
            </a:r>
            <a:r>
              <a:rPr lang="fr" sz="2400" b="1" dirty="0">
                <a:solidFill>
                  <a:schemeClr val="tx1"/>
                </a:solidFill>
                <a:latin typeface="Calibri" charset="0"/>
                <a:ea typeface="MS PGothic" charset="-128"/>
                <a:cs typeface="Calibri" charset="0"/>
              </a:rPr>
              <a:t>mécanismes normaux d’adaptation</a:t>
            </a:r>
            <a:r>
              <a:rPr lang="fr" sz="2400" dirty="0">
                <a:solidFill>
                  <a:schemeClr val="tx1"/>
                </a:solidFill>
                <a:latin typeface="Calibri" charset="0"/>
                <a:ea typeface="MS PGothic" charset="-128"/>
                <a:cs typeface="Calibri" charset="0"/>
              </a:rPr>
              <a:t>, y compris les réseaux sociaux, les centres de santé ou les centres communautaires sensibles à la diversité.</a:t>
            </a:r>
          </a:p>
        </p:txBody>
      </p:sp>
      <p:cxnSp>
        <p:nvCxnSpPr>
          <p:cNvPr id="28" name="Straight Connector 27">
            <a:extLst>
              <a:ext uri="{FF2B5EF4-FFF2-40B4-BE49-F238E27FC236}">
                <a16:creationId xmlns:a16="http://schemas.microsoft.com/office/drawing/2014/main" id="{8FD781A8-4102-AC43-BD0A-4F1517798781}"/>
              </a:ext>
            </a:extLst>
          </p:cNvPr>
          <p:cNvCxnSpPr>
            <a:cxnSpLocks/>
          </p:cNvCxnSpPr>
          <p:nvPr>
            <p:custDataLst>
              <p:tags r:id="rId8"/>
            </p:custDataLst>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5D0C35C-EB3B-7E4C-9237-644614D684B4}"/>
              </a:ext>
            </a:extLst>
          </p:cNvPr>
          <p:cNvCxnSpPr>
            <a:cxnSpLocks/>
          </p:cNvCxnSpPr>
          <p:nvPr>
            <p:custDataLst>
              <p:tags r:id="rId9"/>
            </p:custDataLst>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0" name="Content Placeholder 2">
            <a:extLst>
              <a:ext uri="{FF2B5EF4-FFF2-40B4-BE49-F238E27FC236}">
                <a16:creationId xmlns:a16="http://schemas.microsoft.com/office/drawing/2014/main" id="{0E305851-80D0-474D-A4DF-C2DB7C1114D5}"/>
              </a:ext>
            </a:extLst>
          </p:cNvPr>
          <p:cNvSpPr txBox="1">
            <a:spLocks/>
          </p:cNvSpPr>
          <p:nvPr>
            <p:custDataLst>
              <p:tags r:id="rId10"/>
            </p:custDataLst>
          </p:nvPr>
        </p:nvSpPr>
        <p:spPr>
          <a:xfrm>
            <a:off x="4470356"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rtl="0">
              <a:defRPr/>
            </a:pPr>
            <a:r>
              <a:rPr lang="fr" sz="2400" b="1">
                <a:solidFill>
                  <a:schemeClr val="tx1"/>
                </a:solidFill>
                <a:latin typeface="Calibri" charset="0"/>
                <a:ea typeface="MS PGothic" charset="-128"/>
                <a:cs typeface="Calibri" charset="0"/>
              </a:rPr>
              <a:t>Les structures</a:t>
            </a:r>
            <a:r>
              <a:rPr lang="fr" sz="2400">
                <a:solidFill>
                  <a:schemeClr val="tx1"/>
                </a:solidFill>
                <a:latin typeface="Calibri" charset="0"/>
                <a:ea typeface="MS PGothic" charset="-128"/>
                <a:cs typeface="Calibri" charset="0"/>
              </a:rPr>
              <a:t> et les services proposés aux personnes migrantes peuvent ne pas être adaptés aux besoins des personnes migrantes de diverses OSIEGCS.</a:t>
            </a:r>
          </a:p>
        </p:txBody>
      </p:sp>
      <p:sp>
        <p:nvSpPr>
          <p:cNvPr id="31" name="Content Placeholder 2">
            <a:extLst>
              <a:ext uri="{FF2B5EF4-FFF2-40B4-BE49-F238E27FC236}">
                <a16:creationId xmlns:a16="http://schemas.microsoft.com/office/drawing/2014/main" id="{607280B3-264D-D64B-BC82-4A33BF97590F}"/>
              </a:ext>
            </a:extLst>
          </p:cNvPr>
          <p:cNvSpPr txBox="1">
            <a:spLocks/>
          </p:cNvSpPr>
          <p:nvPr>
            <p:custDataLst>
              <p:tags r:id="rId11"/>
            </p:custDataLst>
          </p:nvPr>
        </p:nvSpPr>
        <p:spPr>
          <a:xfrm>
            <a:off x="8724304"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rtl="0">
              <a:defRPr/>
            </a:pPr>
            <a:r>
              <a:rPr lang="fr" sz="2400" dirty="0">
                <a:solidFill>
                  <a:schemeClr val="tx1"/>
                </a:solidFill>
                <a:latin typeface="Calibri" charset="0"/>
                <a:ea typeface="MS PGothic" charset="-128"/>
                <a:cs typeface="Calibri" charset="0"/>
              </a:rPr>
              <a:t>Ces personnes peuvent être </a:t>
            </a:r>
            <a:r>
              <a:rPr lang="fr" sz="2400" b="1" dirty="0">
                <a:solidFill>
                  <a:schemeClr val="tx1"/>
                </a:solidFill>
                <a:latin typeface="Calibri" charset="0"/>
                <a:ea typeface="MS PGothic" charset="-128"/>
                <a:cs typeface="Calibri" charset="0"/>
              </a:rPr>
              <a:t>ostracisées</a:t>
            </a:r>
            <a:r>
              <a:rPr lang="fr" sz="2400" dirty="0">
                <a:solidFill>
                  <a:schemeClr val="tx1"/>
                </a:solidFill>
                <a:latin typeface="Calibri" charset="0"/>
                <a:ea typeface="MS PGothic" charset="-128"/>
                <a:cs typeface="Calibri" charset="0"/>
              </a:rPr>
              <a:t> par les membres de la société du pays d’accueil ou faire l’objet d’accusations en cas de crise, ce qui rend la rupture avec les mécanismes d’adaptation </a:t>
            </a:r>
            <a:r>
              <a:rPr lang="fr" sz="2400" b="1" dirty="0">
                <a:solidFill>
                  <a:schemeClr val="tx1"/>
                </a:solidFill>
                <a:latin typeface="Calibri" charset="0"/>
                <a:ea typeface="MS PGothic" charset="-128"/>
                <a:cs typeface="Calibri" charset="0"/>
              </a:rPr>
              <a:t>d’autant plus problématique.</a:t>
            </a:r>
            <a:endParaRPr lang="fr" sz="2400" u="sng" dirty="0">
              <a:solidFill>
                <a:srgbClr val="FF0000"/>
              </a:solidFill>
              <a:latin typeface="Calibri" charset="0"/>
              <a:ea typeface="MS PGothic" charset="-128"/>
              <a:cs typeface="Calibri" charset="0"/>
            </a:endParaRPr>
          </a:p>
        </p:txBody>
      </p:sp>
      <p:sp>
        <p:nvSpPr>
          <p:cNvPr id="32" name="Shape 636">
            <a:extLst>
              <a:ext uri="{FF2B5EF4-FFF2-40B4-BE49-F238E27FC236}">
                <a16:creationId xmlns:a16="http://schemas.microsoft.com/office/drawing/2014/main" id="{BC1327FF-3FEC-7E43-8232-E3CC383ACADA}"/>
              </a:ext>
            </a:extLst>
          </p:cNvPr>
          <p:cNvSpPr txBox="1">
            <a:spLocks/>
          </p:cNvSpPr>
          <p:nvPr>
            <p:custDataLst>
              <p:tags r:id="rId12"/>
            </p:custDataLst>
          </p:nvPr>
        </p:nvSpPr>
        <p:spPr>
          <a:xfrm>
            <a:off x="596827" y="247100"/>
            <a:ext cx="12406386" cy="854455"/>
          </a:xfrm>
          <a:prstGeom prst="rect">
            <a:avLst/>
          </a:prstGeom>
        </p:spPr>
        <p:txBody>
          <a:bodyPr vert="horz" lIns="91440" tIns="45720" rIns="91440" bIns="45720" rtlCol="0" anchor="t">
            <a:no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algn="l" defTabSz="914400"/>
            <a:r>
              <a:rPr lang="en-US" sz="2800" dirty="0">
                <a:sym typeface="Arial Bold" charset="0"/>
              </a:rPr>
              <a:t>Comment les situations de migration, de </a:t>
            </a:r>
            <a:r>
              <a:rPr lang="en-US" sz="2800" dirty="0" err="1">
                <a:sym typeface="Arial Bold" charset="0"/>
              </a:rPr>
              <a:t>déplacement</a:t>
            </a:r>
            <a:r>
              <a:rPr lang="en-US" sz="2800" dirty="0">
                <a:sym typeface="Arial Bold" charset="0"/>
              </a:rPr>
              <a:t> </a:t>
            </a:r>
            <a:r>
              <a:rPr lang="en-US" sz="2800" dirty="0" err="1">
                <a:sym typeface="Arial Bold" charset="0"/>
              </a:rPr>
              <a:t>forcé</a:t>
            </a:r>
            <a:r>
              <a:rPr lang="en-US" sz="2800" dirty="0">
                <a:sym typeface="Arial Bold" charset="0"/>
              </a:rPr>
              <a:t> et de </a:t>
            </a:r>
            <a:r>
              <a:rPr lang="en-US" sz="2800" dirty="0" err="1">
                <a:sym typeface="Arial Bold" charset="0"/>
              </a:rPr>
              <a:t>crise</a:t>
            </a:r>
            <a:r>
              <a:rPr lang="en-US" sz="2800" dirty="0">
                <a:sym typeface="Arial Bold" charset="0"/>
              </a:rPr>
              <a:t> </a:t>
            </a:r>
            <a:r>
              <a:rPr lang="en-US" sz="2800" dirty="0" err="1">
                <a:sym typeface="Arial Bold" charset="0"/>
              </a:rPr>
              <a:t>engendrent-elles</a:t>
            </a:r>
            <a:r>
              <a:rPr lang="en-US" sz="2800" dirty="0">
                <a:sym typeface="Arial Bold" charset="0"/>
              </a:rPr>
              <a:t> des obstacles ?</a:t>
            </a:r>
            <a:endParaRPr lang="en-US" sz="2800" dirty="0"/>
          </a:p>
        </p:txBody>
      </p:sp>
      <p:cxnSp>
        <p:nvCxnSpPr>
          <p:cNvPr id="33" name="Straight Connector 32">
            <a:extLst>
              <a:ext uri="{FF2B5EF4-FFF2-40B4-BE49-F238E27FC236}">
                <a16:creationId xmlns:a16="http://schemas.microsoft.com/office/drawing/2014/main" id="{B7E8D22A-3372-974B-8BAA-F08C1504ACED}"/>
              </a:ext>
            </a:extLst>
          </p:cNvPr>
          <p:cNvCxnSpPr/>
          <p:nvPr>
            <p:custDataLst>
              <p:tags r:id="rId13"/>
            </p:custDataLst>
          </p:nvPr>
        </p:nvCxnSpPr>
        <p:spPr>
          <a:xfrm>
            <a:off x="596827" y="238260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34" name="Rectangle 45">
            <a:extLst>
              <a:ext uri="{FF2B5EF4-FFF2-40B4-BE49-F238E27FC236}">
                <a16:creationId xmlns:a16="http://schemas.microsoft.com/office/drawing/2014/main" id="{9207920E-F6F0-504D-87E8-27D723F67FB5}"/>
              </a:ext>
            </a:extLst>
          </p:cNvPr>
          <p:cNvSpPr>
            <a:spLocks noChangeArrowheads="1"/>
          </p:cNvSpPr>
          <p:nvPr>
            <p:custDataLst>
              <p:tags r:id="rId14"/>
            </p:custDataLst>
          </p:nvPr>
        </p:nvSpPr>
        <p:spPr bwMode="auto">
          <a:xfrm>
            <a:off x="2236012" y="1520442"/>
            <a:ext cx="998637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fr" sz="2800" b="1" cap="all" dirty="0">
                <a:ea typeface="Adobe Fan Heiti Std B" charset="-120"/>
                <a:cs typeface="Adobe Fan Heiti Std B" charset="-120"/>
                <a:sym typeface="Gill Sans" charset="0"/>
              </a:rPr>
              <a:t>Rupture</a:t>
            </a:r>
            <a:r>
              <a:rPr lang="fr" sz="2800" cap="all" dirty="0">
                <a:ea typeface="Adobe Fan Heiti Std B" charset="-120"/>
                <a:cs typeface="Adobe Fan Heiti Std B" charset="-120"/>
                <a:sym typeface="Gill Sans" charset="0"/>
              </a:rPr>
              <a:t> avec les mécanismes normaux d’adaptation</a:t>
            </a:r>
          </a:p>
        </p:txBody>
      </p:sp>
      <p:grpSp>
        <p:nvGrpSpPr>
          <p:cNvPr id="35" name="Group 34">
            <a:extLst>
              <a:ext uri="{FF2B5EF4-FFF2-40B4-BE49-F238E27FC236}">
                <a16:creationId xmlns:a16="http://schemas.microsoft.com/office/drawing/2014/main" id="{9994BA50-44FB-E041-8C6C-FD600CE7641A}"/>
              </a:ext>
            </a:extLst>
          </p:cNvPr>
          <p:cNvGrpSpPr/>
          <p:nvPr>
            <p:custDataLst>
              <p:tags r:id="rId15"/>
            </p:custDataLst>
          </p:nvPr>
        </p:nvGrpSpPr>
        <p:grpSpPr>
          <a:xfrm>
            <a:off x="596827" y="1351442"/>
            <a:ext cx="1594934" cy="981731"/>
            <a:chOff x="846822" y="3367179"/>
            <a:chExt cx="2877844" cy="1771401"/>
          </a:xfrm>
        </p:grpSpPr>
        <p:sp>
          <p:nvSpPr>
            <p:cNvPr id="36" name="Notched Right Arrow 35">
              <a:extLst>
                <a:ext uri="{FF2B5EF4-FFF2-40B4-BE49-F238E27FC236}">
                  <a16:creationId xmlns:a16="http://schemas.microsoft.com/office/drawing/2014/main" id="{1AEF6BB4-4010-C744-858F-83C85AA87042}"/>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37" name="Oval 36">
              <a:extLst>
                <a:ext uri="{FF2B5EF4-FFF2-40B4-BE49-F238E27FC236}">
                  <a16:creationId xmlns:a16="http://schemas.microsoft.com/office/drawing/2014/main" id="{F3D986B1-E6EA-184D-8CAC-DCA3B0FBBDF0}"/>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01</a:t>
              </a:r>
            </a:p>
          </p:txBody>
        </p:sp>
        <p:sp>
          <p:nvSpPr>
            <p:cNvPr id="38" name="Freeform 44">
              <a:extLst>
                <a:ext uri="{FF2B5EF4-FFF2-40B4-BE49-F238E27FC236}">
                  <a16:creationId xmlns:a16="http://schemas.microsoft.com/office/drawing/2014/main" id="{335DAC58-FF7F-824B-A19B-B9EADFCCEF02}"/>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rtlCol="0" anchor="t" anchorCtr="0" compatLnSpc="1">
              <a:prstTxWarp prst="textNoShape">
                <a:avLst/>
              </a:prstTxWarp>
            </a:bodyPr>
            <a:lstStyle/>
            <a:p>
              <a:pPr rtl="0"/>
              <a:endParaRPr lang="en-US" sz="600"/>
            </a:p>
          </p:txBody>
        </p:sp>
      </p:grpSp>
      <p:sp>
        <p:nvSpPr>
          <p:cNvPr id="40" name="TextBox 39">
            <a:extLst>
              <a:ext uri="{FF2B5EF4-FFF2-40B4-BE49-F238E27FC236}">
                <a16:creationId xmlns:a16="http://schemas.microsoft.com/office/drawing/2014/main" id="{16F8F34C-468F-144B-ABF6-FF9C12290CA6}"/>
              </a:ext>
            </a:extLst>
          </p:cNvPr>
          <p:cNvSpPr txBox="1"/>
          <p:nvPr>
            <p:custDataLst>
              <p:tags r:id="rId16"/>
            </p:custDataLst>
          </p:nvPr>
        </p:nvSpPr>
        <p:spPr>
          <a:xfrm>
            <a:off x="4040438" y="2989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Tree>
    <p:extLst>
      <p:ext uri="{BB962C8B-B14F-4D97-AF65-F5344CB8AC3E}">
        <p14:creationId xmlns:p14="http://schemas.microsoft.com/office/powerpoint/2010/main" val="40473400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custDataLst>
              <p:tags r:id="rId2"/>
            </p:custDataLst>
          </p:nvPr>
        </p:nvCxnSpPr>
        <p:spPr>
          <a:xfrm>
            <a:off x="596827" y="238260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3"/>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13</a:t>
            </a:fld>
            <a:endParaRPr lang="en-US" altLang="en-US" sz="105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custDataLst>
              <p:tags r:id="rId4"/>
            </p:custDataLst>
          </p:nvPr>
        </p:nvSpPr>
        <p:spPr bwMode="auto">
          <a:xfrm>
            <a:off x="2236012" y="1520442"/>
            <a:ext cx="998637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fr" sz="2800" b="1" cap="all" dirty="0">
                <a:ea typeface="Adobe Fan Heiti Std B" charset="-120"/>
                <a:cs typeface="Adobe Fan Heiti Std B" charset="-120"/>
                <a:sym typeface="Gill Sans" charset="0"/>
              </a:rPr>
              <a:t>Rupture</a:t>
            </a:r>
            <a:r>
              <a:rPr lang="fr" sz="2800" cap="all" dirty="0">
                <a:ea typeface="Adobe Fan Heiti Std B" charset="-120"/>
                <a:cs typeface="Adobe Fan Heiti Std B" charset="-120"/>
                <a:sym typeface="Gill Sans" charset="0"/>
              </a:rPr>
              <a:t> avec les mécanismes normaux d’adaptation</a:t>
            </a:r>
          </a:p>
        </p:txBody>
      </p:sp>
      <p:grpSp>
        <p:nvGrpSpPr>
          <p:cNvPr id="94" name="Group 93">
            <a:extLst>
              <a:ext uri="{FF2B5EF4-FFF2-40B4-BE49-F238E27FC236}">
                <a16:creationId xmlns:a16="http://schemas.microsoft.com/office/drawing/2014/main" id="{BE004DB7-3AC5-144F-A82E-96A3F6F44F97}"/>
              </a:ext>
            </a:extLst>
          </p:cNvPr>
          <p:cNvGrpSpPr/>
          <p:nvPr>
            <p:custDataLst>
              <p:tags r:id="rId5"/>
            </p:custDataLst>
          </p:nvPr>
        </p:nvGrpSpPr>
        <p:grpSpPr>
          <a:xfrm>
            <a:off x="596827" y="1351442"/>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rtlCol="0" anchor="t" anchorCtr="0" compatLnSpc="1">
              <a:prstTxWarp prst="textNoShape">
                <a:avLst/>
              </a:prstTxWarp>
            </a:bodyPr>
            <a:lstStyle/>
            <a:p>
              <a:pPr rtl="0"/>
              <a:endParaRPr lang="en-US" sz="600"/>
            </a:p>
          </p:txBody>
        </p:sp>
      </p:grpSp>
      <p:sp>
        <p:nvSpPr>
          <p:cNvPr id="98" name="TextBox 97">
            <a:extLst>
              <a:ext uri="{FF2B5EF4-FFF2-40B4-BE49-F238E27FC236}">
                <a16:creationId xmlns:a16="http://schemas.microsoft.com/office/drawing/2014/main" id="{5CB0CB72-791C-734D-BC3B-42C69C528474}"/>
              </a:ext>
            </a:extLst>
          </p:cNvPr>
          <p:cNvSpPr txBox="1"/>
          <p:nvPr>
            <p:custDataLst>
              <p:tags r:id="rId6"/>
            </p:custDataLst>
          </p:nvPr>
        </p:nvSpPr>
        <p:spPr>
          <a:xfrm>
            <a:off x="4040438" y="2989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
        <p:nvSpPr>
          <p:cNvPr id="21" name="Rectangle 34">
            <a:extLst>
              <a:ext uri="{FF2B5EF4-FFF2-40B4-BE49-F238E27FC236}">
                <a16:creationId xmlns:a16="http://schemas.microsoft.com/office/drawing/2014/main" id="{C3A516C8-5896-F943-AB92-BE3BF45EF1BF}"/>
              </a:ext>
            </a:extLst>
          </p:cNvPr>
          <p:cNvSpPr>
            <a:spLocks noChangeArrowheads="1"/>
          </p:cNvSpPr>
          <p:nvPr>
            <p:custDataLst>
              <p:tags r:id="rId7"/>
            </p:custDataLst>
          </p:nvPr>
        </p:nvSpPr>
        <p:spPr bwMode="auto">
          <a:xfrm>
            <a:off x="198262" y="2850313"/>
            <a:ext cx="3789538" cy="5340357"/>
          </a:xfrm>
          <a:prstGeom prst="rect">
            <a:avLst/>
          </a:prstGeom>
          <a:solidFill>
            <a:schemeClr val="accent1"/>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pic>
        <p:nvPicPr>
          <p:cNvPr id="32" name="Picture 31">
            <a:extLst>
              <a:ext uri="{FF2B5EF4-FFF2-40B4-BE49-F238E27FC236}">
                <a16:creationId xmlns:a16="http://schemas.microsoft.com/office/drawing/2014/main" id="{B2240B06-2AD1-C14A-9B16-9E5E09702BFF}"/>
              </a:ext>
            </a:extLst>
          </p:cNvPr>
          <p:cNvPicPr>
            <a:picLocks noChangeAspect="1"/>
          </p:cNvPicPr>
          <p:nvPr>
            <p:custDataLst>
              <p:tags r:id="rId8"/>
            </p:custDataLst>
          </p:nvPr>
        </p:nvPicPr>
        <p:blipFill>
          <a:blip r:embed="rId16">
            <a:lum bright="70000" contrast="-70000"/>
            <a:alphaModFix amt="46000"/>
            <a:extLst>
              <a:ext uri="{28A0092B-C50C-407E-A947-70E740481C1C}">
                <a14:useLocalDpi xmlns:a14="http://schemas.microsoft.com/office/drawing/2010/main" val="0"/>
              </a:ext>
            </a:extLst>
          </a:blip>
          <a:stretch>
            <a:fillRect/>
          </a:stretch>
        </p:blipFill>
        <p:spPr>
          <a:xfrm>
            <a:off x="141783" y="3890511"/>
            <a:ext cx="3782668" cy="4264878"/>
          </a:xfrm>
          <a:prstGeom prst="rect">
            <a:avLst/>
          </a:prstGeom>
        </p:spPr>
      </p:pic>
      <p:sp>
        <p:nvSpPr>
          <p:cNvPr id="33" name="Content Placeholder 4">
            <a:extLst>
              <a:ext uri="{FF2B5EF4-FFF2-40B4-BE49-F238E27FC236}">
                <a16:creationId xmlns:a16="http://schemas.microsoft.com/office/drawing/2014/main" id="{F9B52B48-3747-AD44-83AD-846782E7AE31}"/>
              </a:ext>
            </a:extLst>
          </p:cNvPr>
          <p:cNvSpPr txBox="1">
            <a:spLocks/>
          </p:cNvSpPr>
          <p:nvPr>
            <p:custDataLst>
              <p:tags r:id="rId9"/>
            </p:custDataLst>
          </p:nvPr>
        </p:nvSpPr>
        <p:spPr bwMode="auto">
          <a:xfrm>
            <a:off x="4521200" y="3781375"/>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just" rtl="0">
              <a:lnSpc>
                <a:spcPct val="110000"/>
              </a:lnSpc>
            </a:pPr>
            <a:r>
              <a:rPr lang="fr" sz="2800" dirty="0">
                <a:latin typeface="Calibri" panose="020F0502020204030204" pitchFamily="34" charset="0"/>
                <a:ea typeface="MS PGothic" charset="-128"/>
                <a:cs typeface="Calibri" panose="020F0502020204030204" pitchFamily="34" charset="0"/>
              </a:rPr>
              <a:t>Après les inondations de 2008, dans la région du </a:t>
            </a:r>
            <a:r>
              <a:rPr lang="fr" sz="2800" dirty="0" err="1">
                <a:latin typeface="Calibri" panose="020F0502020204030204" pitchFamily="34" charset="0"/>
                <a:ea typeface="MS PGothic" charset="-128"/>
                <a:cs typeface="Calibri" panose="020F0502020204030204" pitchFamily="34" charset="0"/>
              </a:rPr>
              <a:t>Téraï</a:t>
            </a:r>
            <a:r>
              <a:rPr lang="fr" sz="2800" dirty="0">
                <a:latin typeface="Calibri" panose="020F0502020204030204" pitchFamily="34" charset="0"/>
                <a:ea typeface="MS PGothic" charset="-128"/>
                <a:cs typeface="Calibri" panose="020F0502020204030204" pitchFamily="34" charset="0"/>
              </a:rPr>
              <a:t> au Népal, certains plans de déplacement forcé ne tenaient pas compte de la nécessité des personnes </a:t>
            </a:r>
            <a:r>
              <a:rPr lang="fr" sz="2800" dirty="0" err="1">
                <a:latin typeface="Calibri" panose="020F0502020204030204" pitchFamily="34" charset="0"/>
                <a:ea typeface="MS PGothic" charset="-128"/>
                <a:cs typeface="Calibri" panose="020F0502020204030204" pitchFamily="34" charset="0"/>
              </a:rPr>
              <a:t>metis</a:t>
            </a:r>
            <a:r>
              <a:rPr lang="fr" sz="2800" dirty="0">
                <a:latin typeface="Calibri" panose="020F0502020204030204" pitchFamily="34" charset="0"/>
                <a:ea typeface="MS PGothic" charset="-128"/>
                <a:cs typeface="Calibri" panose="020F0502020204030204" pitchFamily="34" charset="0"/>
              </a:rPr>
              <a:t> (personnes auxquelles le sexe masculin a été assigné à la naissance et qui s’identifient comme des femmes) d’accéder à un éventail de services pour subvenir à leurs besoins vitaux, notamment des services de traitement du VIH ou des services sociaux fournis par des organisations communautaires.</a:t>
            </a:r>
          </a:p>
        </p:txBody>
      </p:sp>
      <p:sp>
        <p:nvSpPr>
          <p:cNvPr id="34" name="Rectangle 34">
            <a:extLst>
              <a:ext uri="{FF2B5EF4-FFF2-40B4-BE49-F238E27FC236}">
                <a16:creationId xmlns:a16="http://schemas.microsoft.com/office/drawing/2014/main" id="{903A2FB8-D11B-CA45-9845-6A03BED10E02}"/>
              </a:ext>
            </a:extLst>
          </p:cNvPr>
          <p:cNvSpPr>
            <a:spLocks noChangeArrowheads="1"/>
          </p:cNvSpPr>
          <p:nvPr>
            <p:custDataLst>
              <p:tags r:id="rId10"/>
            </p:custDataLst>
          </p:nvPr>
        </p:nvSpPr>
        <p:spPr bwMode="auto">
          <a:xfrm>
            <a:off x="198262" y="2850313"/>
            <a:ext cx="12593168" cy="5340357"/>
          </a:xfrm>
          <a:prstGeom prst="rect">
            <a:avLst/>
          </a:prstGeom>
          <a:noFill/>
          <a:ln w="57150">
            <a:solidFill>
              <a:schemeClr val="accent1"/>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35" name="Rectangle 34">
            <a:extLst>
              <a:ext uri="{FF2B5EF4-FFF2-40B4-BE49-F238E27FC236}">
                <a16:creationId xmlns:a16="http://schemas.microsoft.com/office/drawing/2014/main" id="{C08865E1-B6AE-5A4C-91F3-F6A7C7657E22}"/>
              </a:ext>
            </a:extLst>
          </p:cNvPr>
          <p:cNvSpPr/>
          <p:nvPr>
            <p:custDataLst>
              <p:tags r:id="rId11"/>
            </p:custDataLst>
          </p:nvPr>
        </p:nvSpPr>
        <p:spPr>
          <a:xfrm>
            <a:off x="-127744" y="3518854"/>
            <a:ext cx="3807768" cy="923330"/>
          </a:xfrm>
          <a:prstGeom prst="rect">
            <a:avLst/>
          </a:prstGeom>
        </p:spPr>
        <p:txBody>
          <a:bodyPr wrap="square" rtlCol="0">
            <a:spAutoFit/>
          </a:bodyPr>
          <a:lstStyle/>
          <a:p>
            <a:pPr algn="ctr" rtl="0"/>
            <a:r>
              <a:rPr lang="fr" sz="5400" b="1" kern="0" dirty="0">
                <a:solidFill>
                  <a:schemeClr val="bg1"/>
                </a:solidFill>
                <a:latin typeface="Calibri" charset="0"/>
                <a:ea typeface="MS PGothic" charset="-128"/>
                <a:cs typeface="Calibri" charset="0"/>
              </a:rPr>
              <a:t>NÉPAL</a:t>
            </a:r>
            <a:endParaRPr lang="en-US" sz="5400" b="1" dirty="0">
              <a:solidFill>
                <a:schemeClr val="bg1"/>
              </a:solidFill>
            </a:endParaRPr>
          </a:p>
        </p:txBody>
      </p:sp>
      <p:sp>
        <p:nvSpPr>
          <p:cNvPr id="36" name="Rectangle 35">
            <a:extLst>
              <a:ext uri="{FF2B5EF4-FFF2-40B4-BE49-F238E27FC236}">
                <a16:creationId xmlns:a16="http://schemas.microsoft.com/office/drawing/2014/main" id="{18530BFA-7968-AE44-BE2A-E4BA5A1F8D4C}"/>
              </a:ext>
            </a:extLst>
          </p:cNvPr>
          <p:cNvSpPr/>
          <p:nvPr>
            <p:custDataLst>
              <p:tags r:id="rId12"/>
            </p:custDataLst>
          </p:nvPr>
        </p:nvSpPr>
        <p:spPr>
          <a:xfrm>
            <a:off x="819426" y="3173133"/>
            <a:ext cx="2502894" cy="461665"/>
          </a:xfrm>
          <a:prstGeom prst="rect">
            <a:avLst/>
          </a:prstGeom>
        </p:spPr>
        <p:txBody>
          <a:bodyPr wrap="square" rtlCol="0">
            <a:spAutoFit/>
          </a:bodyPr>
          <a:lstStyle/>
          <a:p>
            <a:pPr rtl="0"/>
            <a:r>
              <a:rPr lang="fr" sz="2400" b="1">
                <a:solidFill>
                  <a:schemeClr val="bg1"/>
                </a:solidFill>
                <a:latin typeface="Calibri" charset="0"/>
                <a:ea typeface="MS PGothic" charset="-128"/>
                <a:cs typeface="Calibri" charset="0"/>
              </a:rPr>
              <a:t>EXEMPLE 1 </a:t>
            </a:r>
            <a:endParaRPr lang="en-US" sz="2400"/>
          </a:p>
        </p:txBody>
      </p:sp>
      <p:sp>
        <p:nvSpPr>
          <p:cNvPr id="18" name="Oval 17">
            <a:extLst>
              <a:ext uri="{FF2B5EF4-FFF2-40B4-BE49-F238E27FC236}">
                <a16:creationId xmlns:a16="http://schemas.microsoft.com/office/drawing/2014/main" id="{AE3AB789-6EE5-A543-A910-C5110AEA844A}"/>
              </a:ext>
            </a:extLst>
          </p:cNvPr>
          <p:cNvSpPr/>
          <p:nvPr>
            <p:custDataLst>
              <p:tags r:id="rId13"/>
            </p:custDataLst>
          </p:nvPr>
        </p:nvSpPr>
        <p:spPr bwMode="auto">
          <a:xfrm>
            <a:off x="2172893" y="4767577"/>
            <a:ext cx="736880" cy="783773"/>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39966841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14</a:t>
            </a:fld>
            <a:endParaRPr lang="en-US" altLang="en-US" sz="1050">
              <a:solidFill>
                <a:schemeClr val="bg1"/>
              </a:solidFill>
            </a:endParaRPr>
          </a:p>
        </p:txBody>
      </p:sp>
      <p:sp>
        <p:nvSpPr>
          <p:cNvPr id="21" name="Rectangle 34">
            <a:extLst>
              <a:ext uri="{FF2B5EF4-FFF2-40B4-BE49-F238E27FC236}">
                <a16:creationId xmlns:a16="http://schemas.microsoft.com/office/drawing/2014/main" id="{C3A516C8-5896-F943-AB92-BE3BF45EF1BF}"/>
              </a:ext>
            </a:extLst>
          </p:cNvPr>
          <p:cNvSpPr>
            <a:spLocks noChangeArrowheads="1"/>
          </p:cNvSpPr>
          <p:nvPr>
            <p:custDataLst>
              <p:tags r:id="rId2"/>
            </p:custDataLst>
          </p:nvPr>
        </p:nvSpPr>
        <p:spPr bwMode="auto">
          <a:xfrm>
            <a:off x="198262" y="2850313"/>
            <a:ext cx="3789538" cy="5340357"/>
          </a:xfrm>
          <a:prstGeom prst="rect">
            <a:avLst/>
          </a:prstGeom>
          <a:solidFill>
            <a:schemeClr val="accent1"/>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pic>
        <p:nvPicPr>
          <p:cNvPr id="32" name="Picture 31">
            <a:extLst>
              <a:ext uri="{FF2B5EF4-FFF2-40B4-BE49-F238E27FC236}">
                <a16:creationId xmlns:a16="http://schemas.microsoft.com/office/drawing/2014/main" id="{B2240B06-2AD1-C14A-9B16-9E5E09702BFF}"/>
              </a:ext>
            </a:extLst>
          </p:cNvPr>
          <p:cNvPicPr>
            <a:picLocks noChangeAspect="1"/>
          </p:cNvPicPr>
          <p:nvPr>
            <p:custDataLst>
              <p:tags r:id="rId3"/>
            </p:custDataLst>
          </p:nvPr>
        </p:nvPicPr>
        <p:blipFill>
          <a:blip r:embed="rId16">
            <a:lum bright="70000" contrast="-70000"/>
            <a:alphaModFix amt="46000"/>
            <a:extLst>
              <a:ext uri="{28A0092B-C50C-407E-A947-70E740481C1C}">
                <a14:useLocalDpi xmlns:a14="http://schemas.microsoft.com/office/drawing/2010/main" val="0"/>
              </a:ext>
            </a:extLst>
          </a:blip>
          <a:stretch>
            <a:fillRect/>
          </a:stretch>
        </p:blipFill>
        <p:spPr>
          <a:xfrm>
            <a:off x="141783" y="3890511"/>
            <a:ext cx="3782668" cy="4264878"/>
          </a:xfrm>
          <a:prstGeom prst="rect">
            <a:avLst/>
          </a:prstGeom>
        </p:spPr>
      </p:pic>
      <p:sp>
        <p:nvSpPr>
          <p:cNvPr id="33" name="Content Placeholder 4">
            <a:extLst>
              <a:ext uri="{FF2B5EF4-FFF2-40B4-BE49-F238E27FC236}">
                <a16:creationId xmlns:a16="http://schemas.microsoft.com/office/drawing/2014/main" id="{F9B52B48-3747-AD44-83AD-846782E7AE31}"/>
              </a:ext>
            </a:extLst>
          </p:cNvPr>
          <p:cNvSpPr txBox="1">
            <a:spLocks/>
          </p:cNvSpPr>
          <p:nvPr>
            <p:custDataLst>
              <p:tags r:id="rId4"/>
            </p:custDataLst>
          </p:nvPr>
        </p:nvSpPr>
        <p:spPr bwMode="auto">
          <a:xfrm>
            <a:off x="4521200" y="3781375"/>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just" rtl="0">
              <a:lnSpc>
                <a:spcPct val="110000"/>
              </a:lnSpc>
            </a:pPr>
            <a:r>
              <a:rPr lang="fr" sz="2400" dirty="0">
                <a:latin typeface="Calibri" panose="020F0502020204030204" pitchFamily="34" charset="0"/>
                <a:ea typeface="MS PGothic" charset="-128"/>
                <a:cs typeface="Calibri" panose="020F0502020204030204" pitchFamily="34" charset="0"/>
              </a:rPr>
              <a:t>Lors du séisme de 2015, les bureaux de Katmandou de l’organisation LGBT nationale ont été endommagés et nombre de membres du personnel ont été touchés par la crise. Les individus qui comptaient habituellement sur leurs services s’en sont donc vus privés. Compte tenu du fait que les camps de personnes déplacées ne constituaient pas des espaces sûrs pour les Népalais(e)s</a:t>
            </a:r>
            <a:r>
              <a:rPr lang="fr" sz="2400" dirty="0">
                <a:solidFill>
                  <a:srgbClr val="FF0000"/>
                </a:solidFill>
                <a:latin typeface="Calibri" panose="020F0502020204030204" pitchFamily="34" charset="0"/>
                <a:ea typeface="MS PGothic" charset="-128"/>
                <a:cs typeface="Calibri" panose="020F0502020204030204" pitchFamily="34" charset="0"/>
              </a:rPr>
              <a:t> </a:t>
            </a:r>
            <a:r>
              <a:rPr lang="fr" sz="2400" dirty="0">
                <a:latin typeface="Calibri" panose="020F0502020204030204" pitchFamily="34" charset="0"/>
                <a:ea typeface="MS PGothic" charset="-128"/>
                <a:cs typeface="Calibri" panose="020F0502020204030204" pitchFamily="34" charset="0"/>
              </a:rPr>
              <a:t>LGBT, ils ont monté leur propre camp et se trouvèrent dans le besoin, notamment pour la nourriture et l’eau potable. Bien que leur situation critique ait été médiatisée, leurs besoins ont largement été ignorés par les organisations chargées des interventions d’urgence. </a:t>
            </a:r>
          </a:p>
        </p:txBody>
      </p:sp>
      <p:sp>
        <p:nvSpPr>
          <p:cNvPr id="34" name="Rectangle 34">
            <a:extLst>
              <a:ext uri="{FF2B5EF4-FFF2-40B4-BE49-F238E27FC236}">
                <a16:creationId xmlns:a16="http://schemas.microsoft.com/office/drawing/2014/main" id="{903A2FB8-D11B-CA45-9845-6A03BED10E02}"/>
              </a:ext>
            </a:extLst>
          </p:cNvPr>
          <p:cNvSpPr>
            <a:spLocks noChangeArrowheads="1"/>
          </p:cNvSpPr>
          <p:nvPr>
            <p:custDataLst>
              <p:tags r:id="rId5"/>
            </p:custDataLst>
          </p:nvPr>
        </p:nvSpPr>
        <p:spPr bwMode="auto">
          <a:xfrm>
            <a:off x="198262" y="2850313"/>
            <a:ext cx="12593168" cy="5340357"/>
          </a:xfrm>
          <a:prstGeom prst="rect">
            <a:avLst/>
          </a:prstGeom>
          <a:noFill/>
          <a:ln w="57150">
            <a:solidFill>
              <a:schemeClr val="accent1"/>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35" name="Rectangle 34">
            <a:extLst>
              <a:ext uri="{FF2B5EF4-FFF2-40B4-BE49-F238E27FC236}">
                <a16:creationId xmlns:a16="http://schemas.microsoft.com/office/drawing/2014/main" id="{C08865E1-B6AE-5A4C-91F3-F6A7C7657E22}"/>
              </a:ext>
            </a:extLst>
          </p:cNvPr>
          <p:cNvSpPr/>
          <p:nvPr>
            <p:custDataLst>
              <p:tags r:id="rId6"/>
            </p:custDataLst>
          </p:nvPr>
        </p:nvSpPr>
        <p:spPr>
          <a:xfrm>
            <a:off x="-127744" y="3518854"/>
            <a:ext cx="3807768" cy="923330"/>
          </a:xfrm>
          <a:prstGeom prst="rect">
            <a:avLst/>
          </a:prstGeom>
        </p:spPr>
        <p:txBody>
          <a:bodyPr wrap="square" rtlCol="0">
            <a:spAutoFit/>
          </a:bodyPr>
          <a:lstStyle/>
          <a:p>
            <a:pPr algn="ctr" rtl="0"/>
            <a:r>
              <a:rPr lang="fr" sz="5400" b="1" kern="0" dirty="0">
                <a:solidFill>
                  <a:schemeClr val="bg1"/>
                </a:solidFill>
                <a:latin typeface="Calibri" charset="0"/>
                <a:ea typeface="MS PGothic" charset="-128"/>
                <a:cs typeface="Calibri" charset="0"/>
              </a:rPr>
              <a:t>NÉPAL</a:t>
            </a:r>
            <a:endParaRPr lang="en-US" sz="5400" b="1" dirty="0">
              <a:solidFill>
                <a:schemeClr val="bg1"/>
              </a:solidFill>
            </a:endParaRPr>
          </a:p>
        </p:txBody>
      </p:sp>
      <p:sp>
        <p:nvSpPr>
          <p:cNvPr id="36" name="Rectangle 35">
            <a:extLst>
              <a:ext uri="{FF2B5EF4-FFF2-40B4-BE49-F238E27FC236}">
                <a16:creationId xmlns:a16="http://schemas.microsoft.com/office/drawing/2014/main" id="{18530BFA-7968-AE44-BE2A-E4BA5A1F8D4C}"/>
              </a:ext>
            </a:extLst>
          </p:cNvPr>
          <p:cNvSpPr/>
          <p:nvPr>
            <p:custDataLst>
              <p:tags r:id="rId7"/>
            </p:custDataLst>
          </p:nvPr>
        </p:nvSpPr>
        <p:spPr>
          <a:xfrm>
            <a:off x="819426" y="3173133"/>
            <a:ext cx="2502894" cy="461665"/>
          </a:xfrm>
          <a:prstGeom prst="rect">
            <a:avLst/>
          </a:prstGeom>
        </p:spPr>
        <p:txBody>
          <a:bodyPr wrap="square" rtlCol="0">
            <a:spAutoFit/>
          </a:bodyPr>
          <a:lstStyle/>
          <a:p>
            <a:pPr rtl="0"/>
            <a:r>
              <a:rPr lang="fr" sz="2400" b="1">
                <a:solidFill>
                  <a:schemeClr val="bg1"/>
                </a:solidFill>
                <a:latin typeface="Calibri" charset="0"/>
                <a:ea typeface="MS PGothic" charset="-128"/>
                <a:cs typeface="Calibri" charset="0"/>
              </a:rPr>
              <a:t>EXEMPLE 2 </a:t>
            </a:r>
            <a:endParaRPr lang="en-US" sz="2400"/>
          </a:p>
        </p:txBody>
      </p:sp>
      <p:sp>
        <p:nvSpPr>
          <p:cNvPr id="18" name="Oval 17">
            <a:extLst>
              <a:ext uri="{FF2B5EF4-FFF2-40B4-BE49-F238E27FC236}">
                <a16:creationId xmlns:a16="http://schemas.microsoft.com/office/drawing/2014/main" id="{DBB7E225-3101-704D-8924-1AB7CD9DCEE2}"/>
              </a:ext>
            </a:extLst>
          </p:cNvPr>
          <p:cNvSpPr/>
          <p:nvPr>
            <p:custDataLst>
              <p:tags r:id="rId8"/>
            </p:custDataLst>
          </p:nvPr>
        </p:nvSpPr>
        <p:spPr bwMode="auto">
          <a:xfrm>
            <a:off x="2172893" y="4767577"/>
            <a:ext cx="736880" cy="783773"/>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Shape 636">
            <a:extLst>
              <a:ext uri="{FF2B5EF4-FFF2-40B4-BE49-F238E27FC236}">
                <a16:creationId xmlns:a16="http://schemas.microsoft.com/office/drawing/2014/main" id="{6773FBDC-54CD-F741-9774-E9AE894306A5}"/>
              </a:ext>
            </a:extLst>
          </p:cNvPr>
          <p:cNvSpPr>
            <a:spLocks noGrp="1"/>
          </p:cNvSpPr>
          <p:nvPr>
            <p:ph type="title"/>
            <p:custDataLst>
              <p:tags r:id="rId9"/>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cxnSp>
        <p:nvCxnSpPr>
          <p:cNvPr id="22" name="Straight Connector 21">
            <a:extLst>
              <a:ext uri="{FF2B5EF4-FFF2-40B4-BE49-F238E27FC236}">
                <a16:creationId xmlns:a16="http://schemas.microsoft.com/office/drawing/2014/main" id="{5CE9DFF5-892C-3543-88B2-F7B82569BA2E}"/>
              </a:ext>
            </a:extLst>
          </p:cNvPr>
          <p:cNvCxnSpPr/>
          <p:nvPr>
            <p:custDataLst>
              <p:tags r:id="rId10"/>
            </p:custDataLst>
          </p:nvPr>
        </p:nvCxnSpPr>
        <p:spPr>
          <a:xfrm>
            <a:off x="596827" y="238260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23" name="Rectangle 45">
            <a:extLst>
              <a:ext uri="{FF2B5EF4-FFF2-40B4-BE49-F238E27FC236}">
                <a16:creationId xmlns:a16="http://schemas.microsoft.com/office/drawing/2014/main" id="{89E9A89D-D581-674E-B36B-E7D868700EAD}"/>
              </a:ext>
            </a:extLst>
          </p:cNvPr>
          <p:cNvSpPr>
            <a:spLocks noChangeArrowheads="1"/>
          </p:cNvSpPr>
          <p:nvPr>
            <p:custDataLst>
              <p:tags r:id="rId11"/>
            </p:custDataLst>
          </p:nvPr>
        </p:nvSpPr>
        <p:spPr bwMode="auto">
          <a:xfrm>
            <a:off x="2236012" y="1520442"/>
            <a:ext cx="998637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fr" sz="2800" b="1" cap="all" dirty="0">
                <a:ea typeface="Adobe Fan Heiti Std B" charset="-120"/>
                <a:cs typeface="Adobe Fan Heiti Std B" charset="-120"/>
                <a:sym typeface="Gill Sans" charset="0"/>
              </a:rPr>
              <a:t>Rupture</a:t>
            </a:r>
            <a:r>
              <a:rPr lang="fr" sz="2800" cap="all" dirty="0">
                <a:ea typeface="Adobe Fan Heiti Std B" charset="-120"/>
                <a:cs typeface="Adobe Fan Heiti Std B" charset="-120"/>
                <a:sym typeface="Gill Sans" charset="0"/>
              </a:rPr>
              <a:t> avec les mécanismes normaux d’adaptation</a:t>
            </a:r>
          </a:p>
        </p:txBody>
      </p:sp>
      <p:grpSp>
        <p:nvGrpSpPr>
          <p:cNvPr id="24" name="Group 23">
            <a:extLst>
              <a:ext uri="{FF2B5EF4-FFF2-40B4-BE49-F238E27FC236}">
                <a16:creationId xmlns:a16="http://schemas.microsoft.com/office/drawing/2014/main" id="{998C28A9-E24C-374D-93A8-0F96476D2D50}"/>
              </a:ext>
            </a:extLst>
          </p:cNvPr>
          <p:cNvGrpSpPr/>
          <p:nvPr>
            <p:custDataLst>
              <p:tags r:id="rId12"/>
            </p:custDataLst>
          </p:nvPr>
        </p:nvGrpSpPr>
        <p:grpSpPr>
          <a:xfrm>
            <a:off x="596827" y="1351442"/>
            <a:ext cx="1594934" cy="981731"/>
            <a:chOff x="846822" y="3367179"/>
            <a:chExt cx="2877844" cy="1771401"/>
          </a:xfrm>
        </p:grpSpPr>
        <p:sp>
          <p:nvSpPr>
            <p:cNvPr id="25" name="Notched Right Arrow 24">
              <a:extLst>
                <a:ext uri="{FF2B5EF4-FFF2-40B4-BE49-F238E27FC236}">
                  <a16:creationId xmlns:a16="http://schemas.microsoft.com/office/drawing/2014/main" id="{ECF862B3-BE17-3A4E-B6E5-DAEC55D2774B}"/>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26" name="Oval 25">
              <a:extLst>
                <a:ext uri="{FF2B5EF4-FFF2-40B4-BE49-F238E27FC236}">
                  <a16:creationId xmlns:a16="http://schemas.microsoft.com/office/drawing/2014/main" id="{165D8174-0901-8342-94C1-BB709E0AA5E8}"/>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01</a:t>
              </a:r>
            </a:p>
          </p:txBody>
        </p:sp>
        <p:sp>
          <p:nvSpPr>
            <p:cNvPr id="27" name="Freeform 44">
              <a:extLst>
                <a:ext uri="{FF2B5EF4-FFF2-40B4-BE49-F238E27FC236}">
                  <a16:creationId xmlns:a16="http://schemas.microsoft.com/office/drawing/2014/main" id="{82098FCB-17DD-604C-95B1-7EC290D8A418}"/>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rtlCol="0" anchor="t" anchorCtr="0" compatLnSpc="1">
              <a:prstTxWarp prst="textNoShape">
                <a:avLst/>
              </a:prstTxWarp>
            </a:bodyPr>
            <a:lstStyle/>
            <a:p>
              <a:pPr rtl="0"/>
              <a:endParaRPr lang="en-US" sz="600"/>
            </a:p>
          </p:txBody>
        </p:sp>
      </p:grpSp>
      <p:sp>
        <p:nvSpPr>
          <p:cNvPr id="28" name="TextBox 27">
            <a:extLst>
              <a:ext uri="{FF2B5EF4-FFF2-40B4-BE49-F238E27FC236}">
                <a16:creationId xmlns:a16="http://schemas.microsoft.com/office/drawing/2014/main" id="{4ADB5799-9F67-1D49-A13C-BA7EF184C169}"/>
              </a:ext>
            </a:extLst>
          </p:cNvPr>
          <p:cNvSpPr txBox="1"/>
          <p:nvPr>
            <p:custDataLst>
              <p:tags r:id="rId13"/>
            </p:custDataLst>
          </p:nvPr>
        </p:nvSpPr>
        <p:spPr>
          <a:xfrm>
            <a:off x="4040438" y="2989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Tree>
    <p:extLst>
      <p:ext uri="{BB962C8B-B14F-4D97-AF65-F5344CB8AC3E}">
        <p14:creationId xmlns:p14="http://schemas.microsoft.com/office/powerpoint/2010/main" val="291139317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15</a:t>
            </a:fld>
            <a:endParaRPr lang="en-US" altLang="en-US" sz="1050">
              <a:solidFill>
                <a:schemeClr val="bg1"/>
              </a:solidFill>
            </a:endParaRPr>
          </a:p>
        </p:txBody>
      </p:sp>
      <p:sp>
        <p:nvSpPr>
          <p:cNvPr id="21" name="Rectangle 34">
            <a:extLst>
              <a:ext uri="{FF2B5EF4-FFF2-40B4-BE49-F238E27FC236}">
                <a16:creationId xmlns:a16="http://schemas.microsoft.com/office/drawing/2014/main" id="{C3A516C8-5896-F943-AB92-BE3BF45EF1BF}"/>
              </a:ext>
            </a:extLst>
          </p:cNvPr>
          <p:cNvSpPr>
            <a:spLocks noChangeArrowheads="1"/>
          </p:cNvSpPr>
          <p:nvPr>
            <p:custDataLst>
              <p:tags r:id="rId2"/>
            </p:custDataLst>
          </p:nvPr>
        </p:nvSpPr>
        <p:spPr bwMode="auto">
          <a:xfrm>
            <a:off x="198262" y="2850313"/>
            <a:ext cx="3789538" cy="5340357"/>
          </a:xfrm>
          <a:prstGeom prst="rect">
            <a:avLst/>
          </a:prstGeom>
          <a:solidFill>
            <a:schemeClr val="accent1"/>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33" name="Content Placeholder 4">
            <a:extLst>
              <a:ext uri="{FF2B5EF4-FFF2-40B4-BE49-F238E27FC236}">
                <a16:creationId xmlns:a16="http://schemas.microsoft.com/office/drawing/2014/main" id="{F9B52B48-3747-AD44-83AD-846782E7AE31}"/>
              </a:ext>
            </a:extLst>
          </p:cNvPr>
          <p:cNvSpPr txBox="1">
            <a:spLocks/>
          </p:cNvSpPr>
          <p:nvPr>
            <p:custDataLst>
              <p:tags r:id="rId3"/>
            </p:custDataLst>
          </p:nvPr>
        </p:nvSpPr>
        <p:spPr bwMode="auto">
          <a:xfrm>
            <a:off x="4841896" y="3860656"/>
            <a:ext cx="702575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just" rtl="0">
              <a:lnSpc>
                <a:spcPct val="110000"/>
              </a:lnSpc>
            </a:pPr>
            <a:r>
              <a:rPr lang="fr" sz="2800" dirty="0">
                <a:latin typeface="Calibri" panose="020F0502020204030204" pitchFamily="34" charset="0"/>
                <a:ea typeface="MS PGothic" charset="-128"/>
                <a:cs typeface="Calibri" panose="020F0502020204030204" pitchFamily="34" charset="0"/>
              </a:rPr>
              <a:t>Le séisme de 2010 a détruit les infrastructures de protection : des murs qui garantissaient l’intimité des foyers aux allées qui rendaient sûrs les trajets vers les cliniques et lieux de rassemblement. Après la catastrophe, les personnes qui comptaient habituellement sur les services spécialisés et confidentiels des cliniques pour leur traitement contre le sida, par exemple, ont été contraintes de se tourner, comme tout le monde, vers l’aide humanitaire.</a:t>
            </a:r>
          </a:p>
        </p:txBody>
      </p:sp>
      <p:sp>
        <p:nvSpPr>
          <p:cNvPr id="34" name="Rectangle 34">
            <a:extLst>
              <a:ext uri="{FF2B5EF4-FFF2-40B4-BE49-F238E27FC236}">
                <a16:creationId xmlns:a16="http://schemas.microsoft.com/office/drawing/2014/main" id="{903A2FB8-D11B-CA45-9845-6A03BED10E02}"/>
              </a:ext>
            </a:extLst>
          </p:cNvPr>
          <p:cNvSpPr>
            <a:spLocks noChangeArrowheads="1"/>
          </p:cNvSpPr>
          <p:nvPr>
            <p:custDataLst>
              <p:tags r:id="rId4"/>
            </p:custDataLst>
          </p:nvPr>
        </p:nvSpPr>
        <p:spPr bwMode="auto">
          <a:xfrm>
            <a:off x="198262" y="2850313"/>
            <a:ext cx="12593168" cy="5340357"/>
          </a:xfrm>
          <a:prstGeom prst="rect">
            <a:avLst/>
          </a:prstGeom>
          <a:noFill/>
          <a:ln w="57150">
            <a:solidFill>
              <a:schemeClr val="accent1"/>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pic>
        <p:nvPicPr>
          <p:cNvPr id="18" name="Picture 17">
            <a:extLst>
              <a:ext uri="{FF2B5EF4-FFF2-40B4-BE49-F238E27FC236}">
                <a16:creationId xmlns:a16="http://schemas.microsoft.com/office/drawing/2014/main" id="{E2ED924A-B21B-A14B-902F-930C8469AB4C}"/>
              </a:ext>
            </a:extLst>
          </p:cNvPr>
          <p:cNvPicPr>
            <a:picLocks noChangeAspect="1"/>
          </p:cNvPicPr>
          <p:nvPr>
            <p:custDataLst>
              <p:tags r:id="rId5"/>
            </p:custDataLst>
          </p:nvPr>
        </p:nvPicPr>
        <p:blipFill rotWithShape="1">
          <a:blip r:embed="rId17">
            <a:alphaModFix amt="46000"/>
            <a:lum bright="70000" contrast="-70000"/>
            <a:extLst>
              <a:ext uri="{28A0092B-C50C-407E-A947-70E740481C1C}">
                <a14:useLocalDpi xmlns:a14="http://schemas.microsoft.com/office/drawing/2010/main" val="0"/>
              </a:ext>
            </a:extLst>
          </a:blip>
          <a:srcRect l="12301"/>
          <a:stretch/>
        </p:blipFill>
        <p:spPr>
          <a:xfrm>
            <a:off x="198262" y="2760653"/>
            <a:ext cx="4206333" cy="5430017"/>
          </a:xfrm>
          <a:prstGeom prst="rect">
            <a:avLst/>
          </a:prstGeom>
        </p:spPr>
      </p:pic>
      <p:sp>
        <p:nvSpPr>
          <p:cNvPr id="19" name="Rectangle 18">
            <a:extLst>
              <a:ext uri="{FF2B5EF4-FFF2-40B4-BE49-F238E27FC236}">
                <a16:creationId xmlns:a16="http://schemas.microsoft.com/office/drawing/2014/main" id="{FF2BEE8F-1476-4240-B016-BF8EF10490F8}"/>
              </a:ext>
            </a:extLst>
          </p:cNvPr>
          <p:cNvSpPr/>
          <p:nvPr>
            <p:custDataLst>
              <p:tags r:id="rId6"/>
            </p:custDataLst>
          </p:nvPr>
        </p:nvSpPr>
        <p:spPr>
          <a:xfrm>
            <a:off x="-492335" y="3506202"/>
            <a:ext cx="4206333" cy="923330"/>
          </a:xfrm>
          <a:prstGeom prst="rect">
            <a:avLst/>
          </a:prstGeom>
        </p:spPr>
        <p:txBody>
          <a:bodyPr wrap="square" rtlCol="0">
            <a:spAutoFit/>
          </a:bodyPr>
          <a:lstStyle/>
          <a:p>
            <a:pPr algn="ctr" rtl="0"/>
            <a:r>
              <a:rPr lang="fr" sz="5400" b="1" kern="0" dirty="0">
                <a:solidFill>
                  <a:schemeClr val="bg1"/>
                </a:solidFill>
                <a:latin typeface="Calibri" charset="0"/>
                <a:ea typeface="MS PGothic" charset="-128"/>
                <a:cs typeface="Calibri" charset="0"/>
              </a:rPr>
              <a:t>HAÏTI</a:t>
            </a:r>
            <a:endParaRPr lang="en-US" sz="5400" b="1" dirty="0">
              <a:solidFill>
                <a:schemeClr val="bg1"/>
              </a:solidFill>
            </a:endParaRPr>
          </a:p>
        </p:txBody>
      </p:sp>
      <p:sp>
        <p:nvSpPr>
          <p:cNvPr id="20" name="Rectangle 19">
            <a:extLst>
              <a:ext uri="{FF2B5EF4-FFF2-40B4-BE49-F238E27FC236}">
                <a16:creationId xmlns:a16="http://schemas.microsoft.com/office/drawing/2014/main" id="{527A34DA-4D1A-5445-B5AD-B00AF3373765}"/>
              </a:ext>
            </a:extLst>
          </p:cNvPr>
          <p:cNvSpPr/>
          <p:nvPr>
            <p:custDataLst>
              <p:tags r:id="rId7"/>
            </p:custDataLst>
          </p:nvPr>
        </p:nvSpPr>
        <p:spPr>
          <a:xfrm>
            <a:off x="778818" y="3162202"/>
            <a:ext cx="1981164" cy="830997"/>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EXEMPLE </a:t>
            </a:r>
            <a:br>
              <a:rPr lang="en-US" altLang="en-US" sz="2400" b="1" dirty="0">
                <a:solidFill>
                  <a:schemeClr val="bg1"/>
                </a:solidFill>
                <a:latin typeface="Calibri" charset="0"/>
                <a:ea typeface="MS PGothic" charset="-128"/>
                <a:cs typeface="Calibri" charset="0"/>
              </a:rPr>
            </a:br>
            <a:endParaRPr lang="en-US" sz="2400" dirty="0"/>
          </a:p>
        </p:txBody>
      </p:sp>
      <p:sp>
        <p:nvSpPr>
          <p:cNvPr id="22" name="Rectangle 21">
            <a:extLst>
              <a:ext uri="{FF2B5EF4-FFF2-40B4-BE49-F238E27FC236}">
                <a16:creationId xmlns:a16="http://schemas.microsoft.com/office/drawing/2014/main" id="{5BAA23B0-8F1F-5741-9A50-8744ECAEDEBC}"/>
              </a:ext>
            </a:extLst>
          </p:cNvPr>
          <p:cNvSpPr/>
          <p:nvPr>
            <p:custDataLst>
              <p:tags r:id="rId8"/>
            </p:custDataLst>
          </p:nvPr>
        </p:nvSpPr>
        <p:spPr>
          <a:xfrm>
            <a:off x="2081424" y="3153170"/>
            <a:ext cx="612316" cy="461665"/>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3</a:t>
            </a:r>
            <a:endParaRPr lang="en-US" sz="2400" dirty="0"/>
          </a:p>
        </p:txBody>
      </p:sp>
      <p:sp>
        <p:nvSpPr>
          <p:cNvPr id="23" name="Oval 22">
            <a:extLst>
              <a:ext uri="{FF2B5EF4-FFF2-40B4-BE49-F238E27FC236}">
                <a16:creationId xmlns:a16="http://schemas.microsoft.com/office/drawing/2014/main" id="{4F71383A-DCE2-C24B-802D-FC58A743A3C5}"/>
              </a:ext>
            </a:extLst>
          </p:cNvPr>
          <p:cNvSpPr/>
          <p:nvPr>
            <p:custDataLst>
              <p:tags r:id="rId9"/>
            </p:custDataLst>
          </p:nvPr>
        </p:nvSpPr>
        <p:spPr bwMode="auto">
          <a:xfrm>
            <a:off x="2900472" y="6250092"/>
            <a:ext cx="542964" cy="519008"/>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Shape 636">
            <a:extLst>
              <a:ext uri="{FF2B5EF4-FFF2-40B4-BE49-F238E27FC236}">
                <a16:creationId xmlns:a16="http://schemas.microsoft.com/office/drawing/2014/main" id="{0EE2D7C6-1A23-2E4F-975F-B29A540563AB}"/>
              </a:ext>
            </a:extLst>
          </p:cNvPr>
          <p:cNvSpPr>
            <a:spLocks noGrp="1"/>
          </p:cNvSpPr>
          <p:nvPr>
            <p:ph type="title"/>
            <p:custDataLst>
              <p:tags r:id="rId10"/>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cxnSp>
        <p:nvCxnSpPr>
          <p:cNvPr id="25" name="Straight Connector 24">
            <a:extLst>
              <a:ext uri="{FF2B5EF4-FFF2-40B4-BE49-F238E27FC236}">
                <a16:creationId xmlns:a16="http://schemas.microsoft.com/office/drawing/2014/main" id="{295EC4AD-B1AC-5E44-8BBB-77CD589F2B65}"/>
              </a:ext>
            </a:extLst>
          </p:cNvPr>
          <p:cNvCxnSpPr/>
          <p:nvPr>
            <p:custDataLst>
              <p:tags r:id="rId11"/>
            </p:custDataLst>
          </p:nvPr>
        </p:nvCxnSpPr>
        <p:spPr>
          <a:xfrm>
            <a:off x="596827" y="238260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26" name="Rectangle 45">
            <a:extLst>
              <a:ext uri="{FF2B5EF4-FFF2-40B4-BE49-F238E27FC236}">
                <a16:creationId xmlns:a16="http://schemas.microsoft.com/office/drawing/2014/main" id="{1383DF47-7141-9347-9760-43B33DBABAEB}"/>
              </a:ext>
            </a:extLst>
          </p:cNvPr>
          <p:cNvSpPr>
            <a:spLocks noChangeArrowheads="1"/>
          </p:cNvSpPr>
          <p:nvPr>
            <p:custDataLst>
              <p:tags r:id="rId12"/>
            </p:custDataLst>
          </p:nvPr>
        </p:nvSpPr>
        <p:spPr bwMode="auto">
          <a:xfrm>
            <a:off x="2236012" y="1520442"/>
            <a:ext cx="998637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fr" sz="2800" b="1" cap="all" dirty="0">
                <a:ea typeface="Adobe Fan Heiti Std B" charset="-120"/>
                <a:cs typeface="Adobe Fan Heiti Std B" charset="-120"/>
                <a:sym typeface="Gill Sans" charset="0"/>
              </a:rPr>
              <a:t>Rupture</a:t>
            </a:r>
            <a:r>
              <a:rPr lang="fr" sz="2800" cap="all" dirty="0">
                <a:ea typeface="Adobe Fan Heiti Std B" charset="-120"/>
                <a:cs typeface="Adobe Fan Heiti Std B" charset="-120"/>
                <a:sym typeface="Gill Sans" charset="0"/>
              </a:rPr>
              <a:t> avec les mécanismes normaux d’adaptation</a:t>
            </a:r>
          </a:p>
        </p:txBody>
      </p:sp>
      <p:grpSp>
        <p:nvGrpSpPr>
          <p:cNvPr id="27" name="Group 26">
            <a:extLst>
              <a:ext uri="{FF2B5EF4-FFF2-40B4-BE49-F238E27FC236}">
                <a16:creationId xmlns:a16="http://schemas.microsoft.com/office/drawing/2014/main" id="{3405A61F-9D0D-5A40-A442-FC2D346F04A9}"/>
              </a:ext>
            </a:extLst>
          </p:cNvPr>
          <p:cNvGrpSpPr/>
          <p:nvPr>
            <p:custDataLst>
              <p:tags r:id="rId13"/>
            </p:custDataLst>
          </p:nvPr>
        </p:nvGrpSpPr>
        <p:grpSpPr>
          <a:xfrm>
            <a:off x="596827" y="1351442"/>
            <a:ext cx="1594934" cy="981731"/>
            <a:chOff x="846822" y="3367179"/>
            <a:chExt cx="2877844" cy="1771401"/>
          </a:xfrm>
        </p:grpSpPr>
        <p:sp>
          <p:nvSpPr>
            <p:cNvPr id="28" name="Notched Right Arrow 27">
              <a:extLst>
                <a:ext uri="{FF2B5EF4-FFF2-40B4-BE49-F238E27FC236}">
                  <a16:creationId xmlns:a16="http://schemas.microsoft.com/office/drawing/2014/main" id="{6E24777E-2632-5842-8EFF-32D4767F2002}"/>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29" name="Oval 28">
              <a:extLst>
                <a:ext uri="{FF2B5EF4-FFF2-40B4-BE49-F238E27FC236}">
                  <a16:creationId xmlns:a16="http://schemas.microsoft.com/office/drawing/2014/main" id="{1DEDC3B4-63C4-054B-867B-12A3D29F0DF0}"/>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01</a:t>
              </a:r>
            </a:p>
          </p:txBody>
        </p:sp>
        <p:sp>
          <p:nvSpPr>
            <p:cNvPr id="30" name="Freeform 44">
              <a:extLst>
                <a:ext uri="{FF2B5EF4-FFF2-40B4-BE49-F238E27FC236}">
                  <a16:creationId xmlns:a16="http://schemas.microsoft.com/office/drawing/2014/main" id="{964D9A04-56A5-414F-AE32-E48D4FE3EE45}"/>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rtlCol="0" anchor="t" anchorCtr="0" compatLnSpc="1">
              <a:prstTxWarp prst="textNoShape">
                <a:avLst/>
              </a:prstTxWarp>
            </a:bodyPr>
            <a:lstStyle/>
            <a:p>
              <a:pPr rtl="0"/>
              <a:endParaRPr lang="en-US" sz="600"/>
            </a:p>
          </p:txBody>
        </p:sp>
      </p:grpSp>
      <p:sp>
        <p:nvSpPr>
          <p:cNvPr id="31" name="TextBox 30">
            <a:extLst>
              <a:ext uri="{FF2B5EF4-FFF2-40B4-BE49-F238E27FC236}">
                <a16:creationId xmlns:a16="http://schemas.microsoft.com/office/drawing/2014/main" id="{70EB522B-91EB-C34F-BCA7-88FB68274822}"/>
              </a:ext>
            </a:extLst>
          </p:cNvPr>
          <p:cNvSpPr txBox="1"/>
          <p:nvPr>
            <p:custDataLst>
              <p:tags r:id="rId14"/>
            </p:custDataLst>
          </p:nvPr>
        </p:nvSpPr>
        <p:spPr>
          <a:xfrm>
            <a:off x="4040438" y="2989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Tree>
    <p:extLst>
      <p:ext uri="{BB962C8B-B14F-4D97-AF65-F5344CB8AC3E}">
        <p14:creationId xmlns:p14="http://schemas.microsoft.com/office/powerpoint/2010/main" val="1819344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BD06979-9137-4C45-80AC-562E83EBF9B9}"/>
              </a:ext>
            </a:extLst>
          </p:cNvPr>
          <p:cNvGrpSpPr/>
          <p:nvPr>
            <p:custDataLst>
              <p:tags r:id="rId1"/>
            </p:custDataLst>
          </p:nvPr>
        </p:nvGrpSpPr>
        <p:grpSpPr>
          <a:xfrm>
            <a:off x="596827" y="1339886"/>
            <a:ext cx="1613709" cy="993287"/>
            <a:chOff x="5077896" y="2214240"/>
            <a:chExt cx="2877844" cy="1771401"/>
          </a:xfrm>
        </p:grpSpPr>
        <p:sp>
          <p:nvSpPr>
            <p:cNvPr id="23" name="Notched Right Arrow 22">
              <a:extLst>
                <a:ext uri="{FF2B5EF4-FFF2-40B4-BE49-F238E27FC236}">
                  <a16:creationId xmlns:a16="http://schemas.microsoft.com/office/drawing/2014/main" id="{11466FC5-387E-9649-9E21-B99696A3CB71}"/>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24" name="Oval 23">
              <a:extLst>
                <a:ext uri="{FF2B5EF4-FFF2-40B4-BE49-F238E27FC236}">
                  <a16:creationId xmlns:a16="http://schemas.microsoft.com/office/drawing/2014/main" id="{E411E698-B580-274A-BFCA-3FFC81DA8C47}"/>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02</a:t>
              </a:r>
            </a:p>
          </p:txBody>
        </p:sp>
        <p:grpSp>
          <p:nvGrpSpPr>
            <p:cNvPr id="25" name="Group 24">
              <a:extLst>
                <a:ext uri="{FF2B5EF4-FFF2-40B4-BE49-F238E27FC236}">
                  <a16:creationId xmlns:a16="http://schemas.microsoft.com/office/drawing/2014/main" id="{394D4521-6205-744E-B826-0A828AB768E3}"/>
                </a:ext>
              </a:extLst>
            </p:cNvPr>
            <p:cNvGrpSpPr/>
            <p:nvPr/>
          </p:nvGrpSpPr>
          <p:grpSpPr>
            <a:xfrm flipH="1">
              <a:off x="6095654" y="2382648"/>
              <a:ext cx="924868" cy="873318"/>
              <a:chOff x="11172825" y="5868988"/>
              <a:chExt cx="484188" cy="457200"/>
            </a:xfrm>
            <a:solidFill>
              <a:schemeClr val="bg1"/>
            </a:solidFill>
          </p:grpSpPr>
          <p:sp>
            <p:nvSpPr>
              <p:cNvPr id="26" name="Freeform 608">
                <a:extLst>
                  <a:ext uri="{FF2B5EF4-FFF2-40B4-BE49-F238E27FC236}">
                    <a16:creationId xmlns:a16="http://schemas.microsoft.com/office/drawing/2014/main" id="{12C1267B-5BFB-7541-A753-554BF58CCEDC}"/>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27" name="Freeform 609">
                <a:extLst>
                  <a:ext uri="{FF2B5EF4-FFF2-40B4-BE49-F238E27FC236}">
                    <a16:creationId xmlns:a16="http://schemas.microsoft.com/office/drawing/2014/main" id="{8C2163D7-FB61-4847-A766-5F3C3DAF4266}"/>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28" name="Freeform 610">
                <a:extLst>
                  <a:ext uri="{FF2B5EF4-FFF2-40B4-BE49-F238E27FC236}">
                    <a16:creationId xmlns:a16="http://schemas.microsoft.com/office/drawing/2014/main" id="{8B18109B-D4AC-904D-B240-E5664236B09C}"/>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29" name="Freeform 611">
                <a:extLst>
                  <a:ext uri="{FF2B5EF4-FFF2-40B4-BE49-F238E27FC236}">
                    <a16:creationId xmlns:a16="http://schemas.microsoft.com/office/drawing/2014/main" id="{D2F04869-F395-9549-951C-17DB10B8AB77}"/>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30" name="Freeform 612">
                <a:extLst>
                  <a:ext uri="{FF2B5EF4-FFF2-40B4-BE49-F238E27FC236}">
                    <a16:creationId xmlns:a16="http://schemas.microsoft.com/office/drawing/2014/main" id="{DAE325BD-E3D7-8E4B-A65B-D98A7E85525E}"/>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31" name="Freeform 613">
                <a:extLst>
                  <a:ext uri="{FF2B5EF4-FFF2-40B4-BE49-F238E27FC236}">
                    <a16:creationId xmlns:a16="http://schemas.microsoft.com/office/drawing/2014/main" id="{C212DB87-FAD3-0F46-82F1-8BEAA7285AEF}"/>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32" name="Freeform 614">
                <a:extLst>
                  <a:ext uri="{FF2B5EF4-FFF2-40B4-BE49-F238E27FC236}">
                    <a16:creationId xmlns:a16="http://schemas.microsoft.com/office/drawing/2014/main" id="{EFFEF16B-8C0A-6041-B1D6-8CAAEF734FA6}"/>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33" name="Freeform 615">
                <a:extLst>
                  <a:ext uri="{FF2B5EF4-FFF2-40B4-BE49-F238E27FC236}">
                    <a16:creationId xmlns:a16="http://schemas.microsoft.com/office/drawing/2014/main" id="{DB13F200-C070-7845-A95E-4D47FA61242E}"/>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34" name="Freeform 616">
                <a:extLst>
                  <a:ext uri="{FF2B5EF4-FFF2-40B4-BE49-F238E27FC236}">
                    <a16:creationId xmlns:a16="http://schemas.microsoft.com/office/drawing/2014/main" id="{90AFCD8B-A736-5240-B049-29880F569C6C}"/>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35" name="Freeform 617">
                <a:extLst>
                  <a:ext uri="{FF2B5EF4-FFF2-40B4-BE49-F238E27FC236}">
                    <a16:creationId xmlns:a16="http://schemas.microsoft.com/office/drawing/2014/main" id="{F4D764AC-FFDA-C746-B195-B1BC25935BC4}"/>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cxnSp>
        <p:nvCxnSpPr>
          <p:cNvPr id="65" name="Straight Connector 64">
            <a:extLst>
              <a:ext uri="{FF2B5EF4-FFF2-40B4-BE49-F238E27FC236}">
                <a16:creationId xmlns:a16="http://schemas.microsoft.com/office/drawing/2014/main" id="{AF9D792F-2FE0-8E44-90B5-0519645EDC65}"/>
              </a:ext>
            </a:extLst>
          </p:cNvPr>
          <p:cNvCxnSpPr/>
          <p:nvPr>
            <p:custDataLst>
              <p:tags r:id="rId2"/>
            </p:custDataLst>
          </p:nvPr>
        </p:nvCxnSpPr>
        <p:spPr>
          <a:xfrm>
            <a:off x="596827" y="238260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3"/>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16</a:t>
            </a:fld>
            <a:endParaRPr lang="en-US" altLang="en-US" sz="105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custDataLst>
              <p:tags r:id="rId4"/>
            </p:custDataLst>
          </p:nvPr>
        </p:nvSpPr>
        <p:spPr bwMode="auto">
          <a:xfrm>
            <a:off x="2260317" y="1520442"/>
            <a:ext cx="998637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fr" sz="2800" cap="all" dirty="0">
                <a:ea typeface="Adobe Fan Heiti Std B" charset="-120"/>
                <a:cs typeface="Adobe Fan Heiti Std B" charset="-120"/>
                <a:sym typeface="Gill Sans" charset="0"/>
              </a:rPr>
              <a:t>La </a:t>
            </a:r>
            <a:r>
              <a:rPr lang="fr" sz="2800" b="1" cap="all" dirty="0">
                <a:ea typeface="Adobe Fan Heiti Std B" charset="-120"/>
                <a:cs typeface="Adobe Fan Heiti Std B" charset="-120"/>
                <a:sym typeface="Gill Sans" charset="0"/>
              </a:rPr>
              <a:t>catégorisation </a:t>
            </a:r>
            <a:r>
              <a:rPr lang="fr" sz="2800" cap="all" dirty="0">
                <a:ea typeface="Adobe Fan Heiti Std B" charset="-120"/>
                <a:cs typeface="Adobe Fan Heiti Std B" charset="-120"/>
                <a:sym typeface="Gill Sans" charset="0"/>
              </a:rPr>
              <a:t>des identités</a:t>
            </a:r>
          </a:p>
        </p:txBody>
      </p:sp>
      <p:sp>
        <p:nvSpPr>
          <p:cNvPr id="57" name="Shape 602">
            <a:extLst>
              <a:ext uri="{FF2B5EF4-FFF2-40B4-BE49-F238E27FC236}">
                <a16:creationId xmlns:a16="http://schemas.microsoft.com/office/drawing/2014/main" id="{420582E5-4DE5-5A46-B10E-B9EB0F28F91B}"/>
              </a:ext>
            </a:extLst>
          </p:cNvPr>
          <p:cNvSpPr/>
          <p:nvPr>
            <p:custDataLst>
              <p:tags r:id="rId5"/>
            </p:custDataLst>
          </p:nvPr>
        </p:nvSpPr>
        <p:spPr>
          <a:xfrm>
            <a:off x="6037" y="7429157"/>
            <a:ext cx="13003213" cy="0"/>
          </a:xfrm>
          <a:prstGeom prst="line">
            <a:avLst/>
          </a:prstGeom>
          <a:ln w="3175">
            <a:solidFill>
              <a:srgbClr val="BFBFBF"/>
            </a:solidFill>
            <a:prstDash val="sysDot"/>
          </a:ln>
        </p:spPr>
        <p:txBody>
          <a:bodyPr lIns="65015" tIns="65015" rIns="65015" bIns="65015" rtlCol="0"/>
          <a:lstStyle/>
          <a:p>
            <a:pPr rtl="0"/>
            <a:endParaRPr sz="1800">
              <a:latin typeface="Calibri Regular"/>
            </a:endParaRPr>
          </a:p>
        </p:txBody>
      </p:sp>
      <p:sp>
        <p:nvSpPr>
          <p:cNvPr id="58" name="Shape 599">
            <a:extLst>
              <a:ext uri="{FF2B5EF4-FFF2-40B4-BE49-F238E27FC236}">
                <a16:creationId xmlns:a16="http://schemas.microsoft.com/office/drawing/2014/main" id="{C47C003B-2CB1-1840-B017-EEC58F79C57B}"/>
              </a:ext>
            </a:extLst>
          </p:cNvPr>
          <p:cNvSpPr/>
          <p:nvPr>
            <p:custDataLst>
              <p:tags r:id="rId6"/>
            </p:custDataLst>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fr" sz="2800" b="1">
                <a:latin typeface="Calibri Regular"/>
              </a:rPr>
              <a:t>A</a:t>
            </a:r>
            <a:endParaRPr sz="2800" b="1">
              <a:latin typeface="Calibri Regular"/>
            </a:endParaRPr>
          </a:p>
        </p:txBody>
      </p:sp>
      <p:sp>
        <p:nvSpPr>
          <p:cNvPr id="62" name="Shape 603">
            <a:extLst>
              <a:ext uri="{FF2B5EF4-FFF2-40B4-BE49-F238E27FC236}">
                <a16:creationId xmlns:a16="http://schemas.microsoft.com/office/drawing/2014/main" id="{D3AF6087-8BBF-DE41-BE58-4157B5F9AE11}"/>
              </a:ext>
            </a:extLst>
          </p:cNvPr>
          <p:cNvSpPr/>
          <p:nvPr>
            <p:custDataLst>
              <p:tags r:id="rId7"/>
            </p:custDataLst>
          </p:nvPr>
        </p:nvSpPr>
        <p:spPr>
          <a:xfrm>
            <a:off x="6037" y="6235445"/>
            <a:ext cx="13003213" cy="0"/>
          </a:xfrm>
          <a:prstGeom prst="line">
            <a:avLst/>
          </a:prstGeom>
          <a:ln w="3175">
            <a:solidFill>
              <a:srgbClr val="BFBFBF"/>
            </a:solidFill>
            <a:prstDash val="sysDot"/>
          </a:ln>
        </p:spPr>
        <p:txBody>
          <a:bodyPr lIns="65015" tIns="65015" rIns="65015" bIns="65015" rtlCol="0"/>
          <a:lstStyle/>
          <a:p>
            <a:pPr rtl="0"/>
            <a:endParaRPr sz="1800">
              <a:latin typeface="Calibri Regular"/>
            </a:endParaRPr>
          </a:p>
        </p:txBody>
      </p:sp>
      <p:sp>
        <p:nvSpPr>
          <p:cNvPr id="63" name="Shape 605">
            <a:extLst>
              <a:ext uri="{FF2B5EF4-FFF2-40B4-BE49-F238E27FC236}">
                <a16:creationId xmlns:a16="http://schemas.microsoft.com/office/drawing/2014/main" id="{6E5F2371-24EA-7346-BEEE-C08319BF2723}"/>
              </a:ext>
            </a:extLst>
          </p:cNvPr>
          <p:cNvSpPr/>
          <p:nvPr>
            <p:custDataLst>
              <p:tags r:id="rId8"/>
            </p:custDataLst>
          </p:nvPr>
        </p:nvSpPr>
        <p:spPr>
          <a:xfrm>
            <a:off x="6038" y="4871172"/>
            <a:ext cx="13003212" cy="0"/>
          </a:xfrm>
          <a:prstGeom prst="line">
            <a:avLst/>
          </a:prstGeom>
          <a:ln w="3175">
            <a:solidFill>
              <a:srgbClr val="BFBFBF"/>
            </a:solidFill>
            <a:prstDash val="sysDot"/>
          </a:ln>
        </p:spPr>
        <p:txBody>
          <a:bodyPr lIns="65015" tIns="65015" rIns="65015" bIns="65015" rtlCol="0"/>
          <a:lstStyle/>
          <a:p>
            <a:pPr rtl="0"/>
            <a:endParaRPr sz="1800">
              <a:latin typeface="Calibri Regular"/>
            </a:endParaRPr>
          </a:p>
        </p:txBody>
      </p:sp>
      <p:sp>
        <p:nvSpPr>
          <p:cNvPr id="88" name="Shape 617">
            <a:extLst>
              <a:ext uri="{FF2B5EF4-FFF2-40B4-BE49-F238E27FC236}">
                <a16:creationId xmlns:a16="http://schemas.microsoft.com/office/drawing/2014/main" id="{0B2B5DEB-623B-8F47-BC93-34A4613AECAC}"/>
              </a:ext>
            </a:extLst>
          </p:cNvPr>
          <p:cNvSpPr/>
          <p:nvPr>
            <p:custDataLst>
              <p:tags r:id="rId9"/>
            </p:custDataLst>
          </p:nvPr>
        </p:nvSpPr>
        <p:spPr>
          <a:xfrm>
            <a:off x="1584010" y="3782516"/>
            <a:ext cx="10333408" cy="808408"/>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rtlCol="0">
            <a:spAutoFit/>
          </a:bodyPr>
          <a:lstStyle/>
          <a:p>
            <a:pPr rtl="0">
              <a:spcBef>
                <a:spcPts val="300"/>
              </a:spcBef>
            </a:pPr>
            <a:r>
              <a:rPr lang="fr" sz="2200" dirty="0">
                <a:cs typeface="MS PGothic" charset="0"/>
              </a:rPr>
              <a:t>Fournir une aide à des individus au motif qu’ils appartiennent à une identité catégorielle et la refuser à des personnes relevant d’une autre catégorie.</a:t>
            </a:r>
          </a:p>
        </p:txBody>
      </p:sp>
      <p:sp>
        <p:nvSpPr>
          <p:cNvPr id="89" name="Shape 618">
            <a:extLst>
              <a:ext uri="{FF2B5EF4-FFF2-40B4-BE49-F238E27FC236}">
                <a16:creationId xmlns:a16="http://schemas.microsoft.com/office/drawing/2014/main" id="{CEB82490-99D0-5C44-BA45-96ABC6E6391E}"/>
              </a:ext>
            </a:extLst>
          </p:cNvPr>
          <p:cNvSpPr/>
          <p:nvPr>
            <p:custDataLst>
              <p:tags r:id="rId10"/>
            </p:custDataLst>
          </p:nvPr>
        </p:nvSpPr>
        <p:spPr>
          <a:xfrm>
            <a:off x="1595370" y="5102323"/>
            <a:ext cx="10935891" cy="808408"/>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rtlCol="0">
            <a:spAutoFit/>
          </a:bodyPr>
          <a:lstStyle/>
          <a:p>
            <a:pPr defTabSz="914400" rtl="0">
              <a:lnSpc>
                <a:spcPct val="100000"/>
              </a:lnSpc>
              <a:spcBef>
                <a:spcPts val="300"/>
              </a:spcBef>
              <a:defRPr/>
            </a:pPr>
            <a:r>
              <a:rPr lang="fr" sz="2200" kern="0">
                <a:cs typeface="MS PGothic" charset="0"/>
              </a:rPr>
              <a:t>Forcer les personnes à déclarer si leurs orientation sexuelle, identité de genre, expression de genre ou caractéristiques de sexe diffèrent. </a:t>
            </a:r>
          </a:p>
        </p:txBody>
      </p:sp>
      <p:sp>
        <p:nvSpPr>
          <p:cNvPr id="90" name="Shape 619">
            <a:extLst>
              <a:ext uri="{FF2B5EF4-FFF2-40B4-BE49-F238E27FC236}">
                <a16:creationId xmlns:a16="http://schemas.microsoft.com/office/drawing/2014/main" id="{6F56CE0B-5A07-2842-ACEA-476FCA370A65}"/>
              </a:ext>
            </a:extLst>
          </p:cNvPr>
          <p:cNvSpPr/>
          <p:nvPr>
            <p:custDataLst>
              <p:tags r:id="rId11"/>
            </p:custDataLst>
          </p:nvPr>
        </p:nvSpPr>
        <p:spPr>
          <a:xfrm>
            <a:off x="1603887" y="6397142"/>
            <a:ext cx="10313532" cy="808408"/>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rtlCol="0">
            <a:spAutoFit/>
          </a:bodyPr>
          <a:lstStyle/>
          <a:p>
            <a:pPr defTabSz="914400" rtl="0">
              <a:lnSpc>
                <a:spcPct val="100000"/>
              </a:lnSpc>
              <a:spcBef>
                <a:spcPts val="300"/>
              </a:spcBef>
              <a:defRPr/>
            </a:pPr>
            <a:r>
              <a:rPr lang="fr" sz="2200" kern="0">
                <a:cs typeface="MS PGothic" charset="0"/>
              </a:rPr>
              <a:t>Classer les personnes dans des catégories en fonction de leur sexe, de leur genre, de leur statut marital, de leur composition familiale et d’autres facteurs.</a:t>
            </a:r>
          </a:p>
        </p:txBody>
      </p:sp>
      <p:sp>
        <p:nvSpPr>
          <p:cNvPr id="91" name="Shape 599">
            <a:extLst>
              <a:ext uri="{FF2B5EF4-FFF2-40B4-BE49-F238E27FC236}">
                <a16:creationId xmlns:a16="http://schemas.microsoft.com/office/drawing/2014/main" id="{EC2CA3EE-6E5B-A648-931F-F9F1271CA316}"/>
              </a:ext>
            </a:extLst>
          </p:cNvPr>
          <p:cNvSpPr/>
          <p:nvPr>
            <p:custDataLst>
              <p:tags r:id="rId12"/>
            </p:custDataLst>
          </p:nvPr>
        </p:nvSpPr>
        <p:spPr>
          <a:xfrm>
            <a:off x="6038" y="5202973"/>
            <a:ext cx="1411705" cy="686907"/>
          </a:xfrm>
          <a:prstGeom prst="homePlate">
            <a:avLst/>
          </a:prstGeom>
          <a:solidFill>
            <a:schemeClr val="accent2"/>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fr" sz="2800" b="1">
                <a:solidFill>
                  <a:srgbClr val="FFFFFF"/>
                </a:solidFill>
                <a:latin typeface="Calibri Regular"/>
              </a:rPr>
              <a:t>B</a:t>
            </a:r>
            <a:endParaRPr sz="2800" b="1">
              <a:solidFill>
                <a:srgbClr val="FFFFFF"/>
              </a:solidFill>
              <a:latin typeface="Calibri Regular"/>
            </a:endParaRPr>
          </a:p>
        </p:txBody>
      </p:sp>
      <p:sp>
        <p:nvSpPr>
          <p:cNvPr id="92" name="Shape 599">
            <a:extLst>
              <a:ext uri="{FF2B5EF4-FFF2-40B4-BE49-F238E27FC236}">
                <a16:creationId xmlns:a16="http://schemas.microsoft.com/office/drawing/2014/main" id="{BD9BB6BB-5A9F-2249-AE8F-87FDC8147086}"/>
              </a:ext>
            </a:extLst>
          </p:cNvPr>
          <p:cNvSpPr/>
          <p:nvPr>
            <p:custDataLst>
              <p:tags r:id="rId13"/>
            </p:custDataLst>
          </p:nvPr>
        </p:nvSpPr>
        <p:spPr>
          <a:xfrm>
            <a:off x="6038" y="6480114"/>
            <a:ext cx="1411705" cy="686907"/>
          </a:xfrm>
          <a:prstGeom prst="homePlate">
            <a:avLst/>
          </a:prstGeom>
          <a:solidFill>
            <a:schemeClr val="accent5"/>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fr" sz="2800" b="1">
                <a:solidFill>
                  <a:srgbClr val="FFFFFF"/>
                </a:solidFill>
                <a:latin typeface="Calibri Regular"/>
              </a:rPr>
              <a:t>C</a:t>
            </a:r>
            <a:endParaRPr sz="2800" b="1">
              <a:solidFill>
                <a:srgbClr val="FFFFFF"/>
              </a:solidFill>
              <a:latin typeface="Calibri Regular"/>
            </a:endParaRPr>
          </a:p>
        </p:txBody>
      </p:sp>
      <p:sp>
        <p:nvSpPr>
          <p:cNvPr id="93" name="TextBox 92">
            <a:extLst>
              <a:ext uri="{FF2B5EF4-FFF2-40B4-BE49-F238E27FC236}">
                <a16:creationId xmlns:a16="http://schemas.microsoft.com/office/drawing/2014/main" id="{A2DBD4BB-C036-694E-9C05-C99D0B0A79C1}"/>
              </a:ext>
            </a:extLst>
          </p:cNvPr>
          <p:cNvSpPr txBox="1"/>
          <p:nvPr>
            <p:custDataLst>
              <p:tags r:id="rId14"/>
            </p:custDataLst>
          </p:nvPr>
        </p:nvSpPr>
        <p:spPr>
          <a:xfrm>
            <a:off x="8861280" y="3240861"/>
            <a:ext cx="0" cy="0"/>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
        <p:nvSpPr>
          <p:cNvPr id="98" name="TextBox 97">
            <a:extLst>
              <a:ext uri="{FF2B5EF4-FFF2-40B4-BE49-F238E27FC236}">
                <a16:creationId xmlns:a16="http://schemas.microsoft.com/office/drawing/2014/main" id="{5CB0CB72-791C-734D-BC3B-42C69C528474}"/>
              </a:ext>
            </a:extLst>
          </p:cNvPr>
          <p:cNvSpPr txBox="1"/>
          <p:nvPr>
            <p:custDataLst>
              <p:tags r:id="rId15"/>
            </p:custDataLst>
          </p:nvPr>
        </p:nvSpPr>
        <p:spPr>
          <a:xfrm>
            <a:off x="4040438" y="2989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
        <p:nvSpPr>
          <p:cNvPr id="99" name="Rectangle 98">
            <a:extLst>
              <a:ext uri="{FF2B5EF4-FFF2-40B4-BE49-F238E27FC236}">
                <a16:creationId xmlns:a16="http://schemas.microsoft.com/office/drawing/2014/main" id="{B9C41C81-FD76-2F47-B401-6BE432BEC245}"/>
              </a:ext>
            </a:extLst>
          </p:cNvPr>
          <p:cNvSpPr/>
          <p:nvPr>
            <p:custDataLst>
              <p:tags r:id="rId16"/>
            </p:custDataLst>
          </p:nvPr>
        </p:nvSpPr>
        <p:spPr>
          <a:xfrm>
            <a:off x="0" y="2659236"/>
            <a:ext cx="9481930" cy="523220"/>
          </a:xfrm>
          <a:prstGeom prst="rect">
            <a:avLst/>
          </a:prstGeom>
          <a:solidFill>
            <a:schemeClr val="accent2"/>
          </a:solidFill>
        </p:spPr>
        <p:txBody>
          <a:bodyPr wrap="square" rtlCol="0">
            <a:spAutoFit/>
          </a:bodyPr>
          <a:lstStyle/>
          <a:p>
            <a:pPr marL="1152525" algn="ctr" rtl="0"/>
            <a:r>
              <a:rPr lang="fr" sz="2800" b="1">
                <a:solidFill>
                  <a:schemeClr val="bg1"/>
                </a:solidFill>
              </a:rPr>
              <a:t>Qu’est-ce que la catégorisation des identités ?</a:t>
            </a:r>
          </a:p>
        </p:txBody>
      </p:sp>
      <p:sp>
        <p:nvSpPr>
          <p:cNvPr id="36" name="Shape 636">
            <a:extLst>
              <a:ext uri="{FF2B5EF4-FFF2-40B4-BE49-F238E27FC236}">
                <a16:creationId xmlns:a16="http://schemas.microsoft.com/office/drawing/2014/main" id="{F838D0C4-7E52-4E45-8C08-646FE81EDF49}"/>
              </a:ext>
            </a:extLst>
          </p:cNvPr>
          <p:cNvSpPr>
            <a:spLocks noGrp="1"/>
          </p:cNvSpPr>
          <p:nvPr>
            <p:ph type="title"/>
            <p:custDataLst>
              <p:tags r:id="rId17"/>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spTree>
    <p:extLst>
      <p:ext uri="{BB962C8B-B14F-4D97-AF65-F5344CB8AC3E}">
        <p14:creationId xmlns:p14="http://schemas.microsoft.com/office/powerpoint/2010/main" val="14136065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cBhvr>
                                        <p:cTn id="25" dur="500"/>
                                        <p:tgtEl>
                                          <p:spTgt spid="5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childTnLst>
                          </p:cTn>
                        </p:par>
                        <p:par>
                          <p:cTn id="30" fill="hold">
                            <p:stCondLst>
                              <p:cond delay="1000"/>
                            </p:stCondLst>
                            <p:childTnLst>
                              <p:par>
                                <p:cTn id="31" presetID="22" presetClass="entr" presetSubtype="4" fill="hold" grpId="0" nodeType="afterEffect">
                                  <p:stCondLst>
                                    <p:cond delay="0"/>
                                  </p:stCondLst>
                                  <p:iterate>
                                    <p:tmAbs val="0"/>
                                  </p:iterate>
                                  <p:childTnLst>
                                    <p:set>
                                      <p:cBhvr>
                                        <p:cTn id="32" fill="hold"/>
                                        <p:tgtEl>
                                          <p:spTgt spid="63"/>
                                        </p:tgtEl>
                                        <p:attrNameLst>
                                          <p:attrName>style.visibility</p:attrName>
                                        </p:attrNameLst>
                                      </p:cBhvr>
                                      <p:to>
                                        <p:strVal val="visible"/>
                                      </p:to>
                                    </p:set>
                                    <p:animEffect transition="in" filter="wipe(down)">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left)">
                                      <p:cBhvr>
                                        <p:cTn id="38" dur="500"/>
                                        <p:tgtEl>
                                          <p:spTgt spid="9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childTnLst>
                          </p:cTn>
                        </p:par>
                        <p:par>
                          <p:cTn id="43" fill="hold">
                            <p:stCondLst>
                              <p:cond delay="1000"/>
                            </p:stCondLst>
                            <p:childTnLst>
                              <p:par>
                                <p:cTn id="44" presetID="22" presetClass="entr" presetSubtype="4" fill="hold" grpId="0" nodeType="afterEffect">
                                  <p:stCondLst>
                                    <p:cond delay="0"/>
                                  </p:stCondLst>
                                  <p:iterate>
                                    <p:tmAbs val="0"/>
                                  </p:iterate>
                                  <p:childTnLst>
                                    <p:set>
                                      <p:cBhvr>
                                        <p:cTn id="45" fill="hold"/>
                                        <p:tgtEl>
                                          <p:spTgt spid="62"/>
                                        </p:tgtEl>
                                        <p:attrNameLst>
                                          <p:attrName>style.visibility</p:attrName>
                                        </p:attrNameLst>
                                      </p:cBhvr>
                                      <p:to>
                                        <p:strVal val="visible"/>
                                      </p:to>
                                    </p:set>
                                    <p:animEffect transition="in" filter="wipe(down)">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left)">
                                      <p:cBhvr>
                                        <p:cTn id="51" dur="500"/>
                                        <p:tgtEl>
                                          <p:spTgt spid="9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childTnLst>
                          </p:cTn>
                        </p:par>
                        <p:par>
                          <p:cTn id="56" fill="hold">
                            <p:stCondLst>
                              <p:cond delay="1000"/>
                            </p:stCondLst>
                            <p:childTnLst>
                              <p:par>
                                <p:cTn id="57" presetID="22" presetClass="entr" presetSubtype="4" fill="hold" grpId="0" nodeType="afterEffect">
                                  <p:stCondLst>
                                    <p:cond delay="0"/>
                                  </p:stCondLst>
                                  <p:iterate>
                                    <p:tmAbs val="0"/>
                                  </p:iterate>
                                  <p:childTnLst>
                                    <p:set>
                                      <p:cBhvr>
                                        <p:cTn id="58" fill="hold"/>
                                        <p:tgtEl>
                                          <p:spTgt spid="57"/>
                                        </p:tgtEl>
                                        <p:attrNameLst>
                                          <p:attrName>style.visibility</p:attrName>
                                        </p:attrNameLst>
                                      </p:cBhvr>
                                      <p:to>
                                        <p:strVal val="visible"/>
                                      </p:to>
                                    </p:set>
                                    <p:animEffect transition="in" filter="wipe(down)">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7" grpId="0" animBg="1" advAuto="0"/>
      <p:bldP spid="58" grpId="0" animBg="1"/>
      <p:bldP spid="62" grpId="0" animBg="1" advAuto="0"/>
      <p:bldP spid="63" grpId="0" animBg="1" advAuto="0"/>
      <p:bldP spid="88" grpId="0" animBg="1" advAuto="0"/>
      <p:bldP spid="89" grpId="0" animBg="1" advAuto="0"/>
      <p:bldP spid="90" grpId="0" animBg="1" advAuto="0"/>
      <p:bldP spid="91" grpId="0" animBg="1"/>
      <p:bldP spid="92" grpId="0" animBg="1"/>
      <p:bldP spid="9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17</a:t>
            </a:fld>
            <a:endParaRPr lang="en-US" altLang="en-US" sz="1050">
              <a:solidFill>
                <a:schemeClr val="bg1"/>
              </a:solidFill>
            </a:endParaRPr>
          </a:p>
        </p:txBody>
      </p:sp>
      <p:cxnSp>
        <p:nvCxnSpPr>
          <p:cNvPr id="22" name="Straight Connector 21">
            <a:extLst>
              <a:ext uri="{FF2B5EF4-FFF2-40B4-BE49-F238E27FC236}">
                <a16:creationId xmlns:a16="http://schemas.microsoft.com/office/drawing/2014/main" id="{2FF2DDE5-7134-484F-9699-5C1C5C789682}"/>
              </a:ext>
            </a:extLst>
          </p:cNvPr>
          <p:cNvCxnSpPr>
            <a:cxnSpLocks/>
          </p:cNvCxnSpPr>
          <p:nvPr>
            <p:custDataLst>
              <p:tags r:id="rId2"/>
            </p:custDataLst>
          </p:nvPr>
        </p:nvCxnSpPr>
        <p:spPr bwMode="auto">
          <a:xfrm>
            <a:off x="4386136" y="3009958"/>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AABE3505-DF0D-CA46-934F-DB760FEC22FE}"/>
              </a:ext>
            </a:extLst>
          </p:cNvPr>
          <p:cNvCxnSpPr>
            <a:cxnSpLocks/>
          </p:cNvCxnSpPr>
          <p:nvPr>
            <p:custDataLst>
              <p:tags r:id="rId3"/>
            </p:custDataLst>
          </p:nvPr>
        </p:nvCxnSpPr>
        <p:spPr bwMode="auto">
          <a:xfrm>
            <a:off x="8683226"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660A026-2627-3E48-94F9-F4352E6797B7}"/>
              </a:ext>
            </a:extLst>
          </p:cNvPr>
          <p:cNvSpPr/>
          <p:nvPr>
            <p:custDataLst>
              <p:tags r:id="rId4"/>
            </p:custDataLst>
          </p:nvPr>
        </p:nvSpPr>
        <p:spPr>
          <a:xfrm>
            <a:off x="70759" y="3000229"/>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800" b="1" cap="all" dirty="0">
                <a:solidFill>
                  <a:schemeClr val="bg1"/>
                </a:solidFill>
                <a:latin typeface="Calibri" charset="0"/>
                <a:ea typeface="Calibri" charset="0"/>
                <a:cs typeface="Calibri" charset="0"/>
              </a:rPr>
              <a:t>Catégorisation</a:t>
            </a:r>
          </a:p>
        </p:txBody>
      </p:sp>
      <p:sp>
        <p:nvSpPr>
          <p:cNvPr id="25"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74C186E-DA65-9C40-95D8-BBFA864FB950}"/>
              </a:ext>
            </a:extLst>
          </p:cNvPr>
          <p:cNvSpPr/>
          <p:nvPr>
            <p:custDataLst>
              <p:tags r:id="rId5"/>
            </p:custDataLst>
          </p:nvPr>
        </p:nvSpPr>
        <p:spPr>
          <a:xfrm>
            <a:off x="4470356" y="2982693"/>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fr" sz="2800" b="1" kern="0">
                <a:solidFill>
                  <a:srgbClr val="FFFFFF"/>
                </a:solidFill>
                <a:latin typeface="Calibri" charset="0"/>
                <a:ea typeface="MS PGothic" charset="-128"/>
                <a:cs typeface="Calibri" charset="0"/>
              </a:rPr>
              <a:t>SEXE ET GENRE</a:t>
            </a:r>
            <a:endParaRPr lang="en-US" sz="2800" b="1"/>
          </a:p>
        </p:txBody>
      </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122C45D-ADB0-754D-B192-F1E839AFDDB9}"/>
              </a:ext>
            </a:extLst>
          </p:cNvPr>
          <p:cNvSpPr/>
          <p:nvPr>
            <p:custDataLst>
              <p:tags r:id="rId6"/>
            </p:custDataLst>
          </p:nvPr>
        </p:nvSpPr>
        <p:spPr>
          <a:xfrm>
            <a:off x="8756045" y="3017091"/>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800" b="1" kern="0">
                <a:solidFill>
                  <a:srgbClr val="FFFFFF"/>
                </a:solidFill>
                <a:latin typeface="Calibri" charset="0"/>
                <a:ea typeface="MS PGothic" charset="-128"/>
                <a:cs typeface="Calibri" charset="0"/>
              </a:rPr>
              <a:t>ATTENTES</a:t>
            </a:r>
            <a:endParaRPr lang="en-US" sz="2800" b="1" kern="0">
              <a:solidFill>
                <a:srgbClr val="FFFFFF"/>
              </a:solidFill>
              <a:latin typeface="Calibri" charset="0"/>
              <a:ea typeface="MS PGothic" charset="-128"/>
              <a:cs typeface="Calibri" charset="0"/>
            </a:endParaRPr>
          </a:p>
        </p:txBody>
      </p:sp>
      <p:sp>
        <p:nvSpPr>
          <p:cNvPr id="27" name="Content Placeholder 2">
            <a:extLst>
              <a:ext uri="{FF2B5EF4-FFF2-40B4-BE49-F238E27FC236}">
                <a16:creationId xmlns:a16="http://schemas.microsoft.com/office/drawing/2014/main" id="{F29B5F9D-FE04-1343-BCD8-11D5B91AA972}"/>
              </a:ext>
            </a:extLst>
          </p:cNvPr>
          <p:cNvSpPr txBox="1">
            <a:spLocks/>
          </p:cNvSpPr>
          <p:nvPr>
            <p:custDataLst>
              <p:tags r:id="rId7"/>
            </p:custDataLst>
          </p:nvPr>
        </p:nvSpPr>
        <p:spPr>
          <a:xfrm>
            <a:off x="333333" y="4053371"/>
            <a:ext cx="3938905"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fr" sz="2400" kern="0" dirty="0">
                <a:solidFill>
                  <a:schemeClr val="tx1"/>
                </a:solidFill>
                <a:latin typeface="Calibri" charset="0"/>
                <a:ea typeface="MS PGothic" charset="-128"/>
                <a:cs typeface="Calibri" charset="0"/>
              </a:rPr>
              <a:t>La catégorisation </a:t>
            </a:r>
            <a:r>
              <a:rPr lang="fr" sz="2400" b="1" kern="0" dirty="0">
                <a:solidFill>
                  <a:schemeClr val="tx1"/>
                </a:solidFill>
                <a:latin typeface="Calibri" charset="0"/>
                <a:ea typeface="MS PGothic" charset="-128"/>
                <a:cs typeface="Calibri" charset="0"/>
              </a:rPr>
              <a:t>aux fins </a:t>
            </a:r>
            <a:r>
              <a:rPr lang="fr" sz="2400" kern="0" dirty="0">
                <a:solidFill>
                  <a:schemeClr val="tx1"/>
                </a:solidFill>
                <a:latin typeface="Calibri" charset="0"/>
                <a:ea typeface="MS PGothic" charset="-128"/>
                <a:cs typeface="Calibri" charset="0"/>
              </a:rPr>
              <a:t>de l’enregistrement, du suivi ou de l’assistance des personnes peut ne pas être suffisamment variée.</a:t>
            </a:r>
          </a:p>
        </p:txBody>
      </p:sp>
      <p:cxnSp>
        <p:nvCxnSpPr>
          <p:cNvPr id="28" name="Straight Connector 27">
            <a:extLst>
              <a:ext uri="{FF2B5EF4-FFF2-40B4-BE49-F238E27FC236}">
                <a16:creationId xmlns:a16="http://schemas.microsoft.com/office/drawing/2014/main" id="{8FD781A8-4102-AC43-BD0A-4F1517798781}"/>
              </a:ext>
            </a:extLst>
          </p:cNvPr>
          <p:cNvCxnSpPr>
            <a:cxnSpLocks/>
          </p:cNvCxnSpPr>
          <p:nvPr>
            <p:custDataLst>
              <p:tags r:id="rId8"/>
            </p:custDataLst>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5D0C35C-EB3B-7E4C-9237-644614D684B4}"/>
              </a:ext>
            </a:extLst>
          </p:cNvPr>
          <p:cNvCxnSpPr>
            <a:cxnSpLocks/>
          </p:cNvCxnSpPr>
          <p:nvPr>
            <p:custDataLst>
              <p:tags r:id="rId9"/>
            </p:custDataLst>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0" name="Content Placeholder 2">
            <a:extLst>
              <a:ext uri="{FF2B5EF4-FFF2-40B4-BE49-F238E27FC236}">
                <a16:creationId xmlns:a16="http://schemas.microsoft.com/office/drawing/2014/main" id="{0E305851-80D0-474D-A4DF-C2DB7C1114D5}"/>
              </a:ext>
            </a:extLst>
          </p:cNvPr>
          <p:cNvSpPr txBox="1">
            <a:spLocks/>
          </p:cNvSpPr>
          <p:nvPr>
            <p:custDataLst>
              <p:tags r:id="rId10"/>
            </p:custDataLst>
          </p:nvPr>
        </p:nvSpPr>
        <p:spPr>
          <a:xfrm>
            <a:off x="4470356"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fr" sz="2400" kern="0">
                <a:solidFill>
                  <a:schemeClr val="tx1"/>
                </a:solidFill>
                <a:latin typeface="Calibri" charset="0"/>
                <a:ea typeface="MS PGothic" charset="-128"/>
                <a:cs typeface="Calibri" charset="0"/>
              </a:rPr>
              <a:t>Les catégories telles que le </a:t>
            </a:r>
            <a:r>
              <a:rPr lang="fr" sz="2400" b="1" kern="0">
                <a:solidFill>
                  <a:schemeClr val="tx1"/>
                </a:solidFill>
                <a:latin typeface="Calibri" charset="0"/>
                <a:ea typeface="MS PGothic" charset="-128"/>
                <a:cs typeface="Calibri" charset="0"/>
              </a:rPr>
              <a:t>sexe et le genre</a:t>
            </a:r>
            <a:r>
              <a:rPr lang="fr" sz="2400" kern="0">
                <a:solidFill>
                  <a:schemeClr val="tx1"/>
                </a:solidFill>
                <a:latin typeface="Calibri" charset="0"/>
                <a:ea typeface="MS PGothic" charset="-128"/>
                <a:cs typeface="Calibri" charset="0"/>
              </a:rPr>
              <a:t> peuvent faire l’objet d’amalgames et, partant, ne pas prendre en considération, par exemple, l’identité de genre de la personne au-delà du marqueur sexuel figurant sur son document d’identité officiel.</a:t>
            </a:r>
          </a:p>
        </p:txBody>
      </p:sp>
      <p:sp>
        <p:nvSpPr>
          <p:cNvPr id="31" name="Content Placeholder 2">
            <a:extLst>
              <a:ext uri="{FF2B5EF4-FFF2-40B4-BE49-F238E27FC236}">
                <a16:creationId xmlns:a16="http://schemas.microsoft.com/office/drawing/2014/main" id="{607280B3-264D-D64B-BC82-4A33BF97590F}"/>
              </a:ext>
            </a:extLst>
          </p:cNvPr>
          <p:cNvSpPr txBox="1">
            <a:spLocks/>
          </p:cNvSpPr>
          <p:nvPr>
            <p:custDataLst>
              <p:tags r:id="rId11"/>
            </p:custDataLst>
          </p:nvPr>
        </p:nvSpPr>
        <p:spPr>
          <a:xfrm>
            <a:off x="8724304"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fr" sz="2400" kern="0">
                <a:solidFill>
                  <a:schemeClr val="tx1"/>
                </a:solidFill>
                <a:latin typeface="Calibri" charset="0"/>
                <a:ea typeface="MS PGothic" charset="-128"/>
                <a:cs typeface="Calibri" charset="0"/>
              </a:rPr>
              <a:t>Les personnes qui ne </a:t>
            </a:r>
            <a:r>
              <a:rPr lang="fr" sz="2400" b="1" kern="0">
                <a:solidFill>
                  <a:schemeClr val="tx1"/>
                </a:solidFill>
                <a:latin typeface="Calibri" charset="0"/>
                <a:ea typeface="MS PGothic" charset="-128"/>
                <a:cs typeface="Calibri" charset="0"/>
              </a:rPr>
              <a:t>s’alignent </a:t>
            </a:r>
            <a:r>
              <a:rPr lang="fr" sz="2400" kern="0">
                <a:solidFill>
                  <a:schemeClr val="tx1"/>
                </a:solidFill>
                <a:latin typeface="Calibri" charset="0"/>
                <a:ea typeface="MS PGothic" charset="-128"/>
                <a:cs typeface="Calibri" charset="0"/>
              </a:rPr>
              <a:t>pas sur ce qui est attendu d’elles en tant qu’homme ou femme en matière de comportement ou d’apparence, peuvent être complètement exclues si des catégories sont manquantes.</a:t>
            </a:r>
          </a:p>
        </p:txBody>
      </p:sp>
      <p:grpSp>
        <p:nvGrpSpPr>
          <p:cNvPr id="47" name="Group 46">
            <a:extLst>
              <a:ext uri="{FF2B5EF4-FFF2-40B4-BE49-F238E27FC236}">
                <a16:creationId xmlns:a16="http://schemas.microsoft.com/office/drawing/2014/main" id="{CBFFF770-AAE4-7941-827E-65893F74FF93}"/>
              </a:ext>
            </a:extLst>
          </p:cNvPr>
          <p:cNvGrpSpPr/>
          <p:nvPr>
            <p:custDataLst>
              <p:tags r:id="rId12"/>
            </p:custDataLst>
          </p:nvPr>
        </p:nvGrpSpPr>
        <p:grpSpPr>
          <a:xfrm>
            <a:off x="596827" y="1339886"/>
            <a:ext cx="1613709" cy="993287"/>
            <a:chOff x="5077896" y="2214240"/>
            <a:chExt cx="2877844" cy="1771401"/>
          </a:xfrm>
        </p:grpSpPr>
        <p:sp>
          <p:nvSpPr>
            <p:cNvPr id="48" name="Notched Right Arrow 47">
              <a:extLst>
                <a:ext uri="{FF2B5EF4-FFF2-40B4-BE49-F238E27FC236}">
                  <a16:creationId xmlns:a16="http://schemas.microsoft.com/office/drawing/2014/main" id="{D5276DE1-0DDF-5D41-979B-3AA43E19ECAE}"/>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49" name="Oval 48">
              <a:extLst>
                <a:ext uri="{FF2B5EF4-FFF2-40B4-BE49-F238E27FC236}">
                  <a16:creationId xmlns:a16="http://schemas.microsoft.com/office/drawing/2014/main" id="{0CAA1243-2155-C845-B7AA-B73DCE8F7995}"/>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02</a:t>
              </a:r>
            </a:p>
          </p:txBody>
        </p:sp>
        <p:grpSp>
          <p:nvGrpSpPr>
            <p:cNvPr id="50" name="Group 49">
              <a:extLst>
                <a:ext uri="{FF2B5EF4-FFF2-40B4-BE49-F238E27FC236}">
                  <a16:creationId xmlns:a16="http://schemas.microsoft.com/office/drawing/2014/main" id="{34BAE194-0E8E-554C-BDC1-A5650A598FAA}"/>
                </a:ext>
              </a:extLst>
            </p:cNvPr>
            <p:cNvGrpSpPr/>
            <p:nvPr/>
          </p:nvGrpSpPr>
          <p:grpSpPr>
            <a:xfrm flipH="1">
              <a:off x="6095654" y="2382648"/>
              <a:ext cx="924868" cy="873318"/>
              <a:chOff x="11172825" y="5868988"/>
              <a:chExt cx="484188" cy="457200"/>
            </a:xfrm>
            <a:solidFill>
              <a:schemeClr val="bg1"/>
            </a:solidFill>
          </p:grpSpPr>
          <p:sp>
            <p:nvSpPr>
              <p:cNvPr id="51" name="Freeform 608">
                <a:extLst>
                  <a:ext uri="{FF2B5EF4-FFF2-40B4-BE49-F238E27FC236}">
                    <a16:creationId xmlns:a16="http://schemas.microsoft.com/office/drawing/2014/main" id="{46F3EFFC-3029-B646-BA64-26A2DD55E29C}"/>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2" name="Freeform 609">
                <a:extLst>
                  <a:ext uri="{FF2B5EF4-FFF2-40B4-BE49-F238E27FC236}">
                    <a16:creationId xmlns:a16="http://schemas.microsoft.com/office/drawing/2014/main" id="{36C23D85-8909-0F45-928A-6AD7C81EBBC6}"/>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3" name="Freeform 610">
                <a:extLst>
                  <a:ext uri="{FF2B5EF4-FFF2-40B4-BE49-F238E27FC236}">
                    <a16:creationId xmlns:a16="http://schemas.microsoft.com/office/drawing/2014/main" id="{C04A2842-E76F-C341-8423-26932A7E5804}"/>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4" name="Freeform 611">
                <a:extLst>
                  <a:ext uri="{FF2B5EF4-FFF2-40B4-BE49-F238E27FC236}">
                    <a16:creationId xmlns:a16="http://schemas.microsoft.com/office/drawing/2014/main" id="{416F80CE-97DD-9947-9712-FD5C5BBDED11}"/>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5" name="Freeform 612">
                <a:extLst>
                  <a:ext uri="{FF2B5EF4-FFF2-40B4-BE49-F238E27FC236}">
                    <a16:creationId xmlns:a16="http://schemas.microsoft.com/office/drawing/2014/main" id="{EE4BCAF8-C458-9A48-BA20-C5CA5BEC9A89}"/>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6" name="Freeform 613">
                <a:extLst>
                  <a:ext uri="{FF2B5EF4-FFF2-40B4-BE49-F238E27FC236}">
                    <a16:creationId xmlns:a16="http://schemas.microsoft.com/office/drawing/2014/main" id="{F47A60EF-FA02-4646-A75D-68623FC35C7E}"/>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7" name="Freeform 614">
                <a:extLst>
                  <a:ext uri="{FF2B5EF4-FFF2-40B4-BE49-F238E27FC236}">
                    <a16:creationId xmlns:a16="http://schemas.microsoft.com/office/drawing/2014/main" id="{C5312B0F-737D-1A4D-ADA7-68E2871EA01B}"/>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8" name="Freeform 615">
                <a:extLst>
                  <a:ext uri="{FF2B5EF4-FFF2-40B4-BE49-F238E27FC236}">
                    <a16:creationId xmlns:a16="http://schemas.microsoft.com/office/drawing/2014/main" id="{42077494-0307-2744-AF01-53B7421D1887}"/>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9" name="Freeform 616">
                <a:extLst>
                  <a:ext uri="{FF2B5EF4-FFF2-40B4-BE49-F238E27FC236}">
                    <a16:creationId xmlns:a16="http://schemas.microsoft.com/office/drawing/2014/main" id="{D9C35869-9BD6-E44B-99DB-B33224A96F84}"/>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0" name="Freeform 617">
                <a:extLst>
                  <a:ext uri="{FF2B5EF4-FFF2-40B4-BE49-F238E27FC236}">
                    <a16:creationId xmlns:a16="http://schemas.microsoft.com/office/drawing/2014/main" id="{16BAE260-FF10-0942-B5EF-6B763FDCA961}"/>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cxnSp>
        <p:nvCxnSpPr>
          <p:cNvPr id="61" name="Straight Connector 60">
            <a:extLst>
              <a:ext uri="{FF2B5EF4-FFF2-40B4-BE49-F238E27FC236}">
                <a16:creationId xmlns:a16="http://schemas.microsoft.com/office/drawing/2014/main" id="{C87022F5-66CB-5145-8411-B5041B452475}"/>
              </a:ext>
            </a:extLst>
          </p:cNvPr>
          <p:cNvCxnSpPr/>
          <p:nvPr>
            <p:custDataLst>
              <p:tags r:id="rId13"/>
            </p:custDataLst>
          </p:nvPr>
        </p:nvCxnSpPr>
        <p:spPr>
          <a:xfrm>
            <a:off x="596827" y="238260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2" name="Rectangle 45">
            <a:extLst>
              <a:ext uri="{FF2B5EF4-FFF2-40B4-BE49-F238E27FC236}">
                <a16:creationId xmlns:a16="http://schemas.microsoft.com/office/drawing/2014/main" id="{AA68473D-0C46-CB4B-97FA-D8D2DCA38291}"/>
              </a:ext>
            </a:extLst>
          </p:cNvPr>
          <p:cNvSpPr>
            <a:spLocks noChangeArrowheads="1"/>
          </p:cNvSpPr>
          <p:nvPr>
            <p:custDataLst>
              <p:tags r:id="rId14"/>
            </p:custDataLst>
          </p:nvPr>
        </p:nvSpPr>
        <p:spPr bwMode="auto">
          <a:xfrm>
            <a:off x="2260317" y="1520442"/>
            <a:ext cx="998637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fr" sz="2800" cap="all" dirty="0">
                <a:ea typeface="Adobe Fan Heiti Std B" charset="-120"/>
                <a:cs typeface="Adobe Fan Heiti Std B" charset="-120"/>
                <a:sym typeface="Gill Sans" charset="0"/>
              </a:rPr>
              <a:t>La </a:t>
            </a:r>
            <a:r>
              <a:rPr lang="fr" sz="2800" b="1" cap="all" dirty="0">
                <a:ea typeface="Adobe Fan Heiti Std B" charset="-120"/>
                <a:cs typeface="Adobe Fan Heiti Std B" charset="-120"/>
                <a:sym typeface="Gill Sans" charset="0"/>
              </a:rPr>
              <a:t>catégorisation </a:t>
            </a:r>
            <a:r>
              <a:rPr lang="fr" sz="2800" cap="all" dirty="0">
                <a:ea typeface="Adobe Fan Heiti Std B" charset="-120"/>
                <a:cs typeface="Adobe Fan Heiti Std B" charset="-120"/>
                <a:sym typeface="Gill Sans" charset="0"/>
              </a:rPr>
              <a:t>des identités</a:t>
            </a:r>
          </a:p>
        </p:txBody>
      </p:sp>
      <p:sp>
        <p:nvSpPr>
          <p:cNvPr id="63" name="TextBox 62">
            <a:extLst>
              <a:ext uri="{FF2B5EF4-FFF2-40B4-BE49-F238E27FC236}">
                <a16:creationId xmlns:a16="http://schemas.microsoft.com/office/drawing/2014/main" id="{77ACBF96-4489-AA4B-82E5-7A07B1677C82}"/>
              </a:ext>
            </a:extLst>
          </p:cNvPr>
          <p:cNvSpPr txBox="1"/>
          <p:nvPr>
            <p:custDataLst>
              <p:tags r:id="rId15"/>
            </p:custDataLst>
          </p:nvPr>
        </p:nvSpPr>
        <p:spPr>
          <a:xfrm>
            <a:off x="4040438" y="2989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
        <p:nvSpPr>
          <p:cNvPr id="64" name="Shape 636">
            <a:extLst>
              <a:ext uri="{FF2B5EF4-FFF2-40B4-BE49-F238E27FC236}">
                <a16:creationId xmlns:a16="http://schemas.microsoft.com/office/drawing/2014/main" id="{02D03B75-F462-6944-B97A-724604AFF4E1}"/>
              </a:ext>
            </a:extLst>
          </p:cNvPr>
          <p:cNvSpPr>
            <a:spLocks noGrp="1"/>
          </p:cNvSpPr>
          <p:nvPr>
            <p:ph type="title"/>
            <p:custDataLst>
              <p:tags r:id="rId16"/>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spTree>
    <p:extLst>
      <p:ext uri="{BB962C8B-B14F-4D97-AF65-F5344CB8AC3E}">
        <p14:creationId xmlns:p14="http://schemas.microsoft.com/office/powerpoint/2010/main" val="19807524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18</a:t>
            </a:fld>
            <a:endParaRPr lang="en-US" altLang="en-US" sz="1050">
              <a:solidFill>
                <a:schemeClr val="bg1"/>
              </a:solidFill>
            </a:endParaRPr>
          </a:p>
        </p:txBody>
      </p:sp>
      <p:cxnSp>
        <p:nvCxnSpPr>
          <p:cNvPr id="22" name="Straight Connector 21">
            <a:extLst>
              <a:ext uri="{FF2B5EF4-FFF2-40B4-BE49-F238E27FC236}">
                <a16:creationId xmlns:a16="http://schemas.microsoft.com/office/drawing/2014/main" id="{2FF2DDE5-7134-484F-9699-5C1C5C789682}"/>
              </a:ext>
            </a:extLst>
          </p:cNvPr>
          <p:cNvCxnSpPr>
            <a:cxnSpLocks/>
          </p:cNvCxnSpPr>
          <p:nvPr>
            <p:custDataLst>
              <p:tags r:id="rId2"/>
            </p:custDataLst>
          </p:nvPr>
        </p:nvCxnSpPr>
        <p:spPr bwMode="auto">
          <a:xfrm>
            <a:off x="4386136" y="3009958"/>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AABE3505-DF0D-CA46-934F-DB760FEC22FE}"/>
              </a:ext>
            </a:extLst>
          </p:cNvPr>
          <p:cNvCxnSpPr>
            <a:cxnSpLocks/>
          </p:cNvCxnSpPr>
          <p:nvPr>
            <p:custDataLst>
              <p:tags r:id="rId3"/>
            </p:custDataLst>
          </p:nvPr>
        </p:nvCxnSpPr>
        <p:spPr bwMode="auto">
          <a:xfrm>
            <a:off x="8683226"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660A026-2627-3E48-94F9-F4352E6797B7}"/>
              </a:ext>
            </a:extLst>
          </p:cNvPr>
          <p:cNvSpPr/>
          <p:nvPr>
            <p:custDataLst>
              <p:tags r:id="rId4"/>
            </p:custDataLst>
          </p:nvPr>
        </p:nvSpPr>
        <p:spPr>
          <a:xfrm>
            <a:off x="70759" y="3000229"/>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800" b="1" cap="all" dirty="0">
                <a:solidFill>
                  <a:schemeClr val="bg1"/>
                </a:solidFill>
                <a:latin typeface="Calibri" charset="0"/>
                <a:ea typeface="Calibri" charset="0"/>
                <a:cs typeface="Calibri" charset="0"/>
              </a:rPr>
              <a:t>Invisibilité</a:t>
            </a:r>
          </a:p>
        </p:txBody>
      </p:sp>
      <p:sp>
        <p:nvSpPr>
          <p:cNvPr id="25"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74C186E-DA65-9C40-95D8-BBFA864FB950}"/>
              </a:ext>
            </a:extLst>
          </p:cNvPr>
          <p:cNvSpPr/>
          <p:nvPr>
            <p:custDataLst>
              <p:tags r:id="rId5"/>
            </p:custDataLst>
          </p:nvPr>
        </p:nvSpPr>
        <p:spPr>
          <a:xfrm>
            <a:off x="4470356" y="2982693"/>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fr" sz="2800" b="1" kern="0" cap="all">
                <a:solidFill>
                  <a:srgbClr val="FFFFFF"/>
                </a:solidFill>
                <a:latin typeface="Calibri" charset="0"/>
                <a:ea typeface="MS PGothic" charset="-128"/>
                <a:cs typeface="Calibri" charset="0"/>
              </a:rPr>
              <a:t>Famille</a:t>
            </a:r>
            <a:endParaRPr lang="en-US" sz="2800" b="1" cap="all"/>
          </a:p>
        </p:txBody>
      </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122C45D-ADB0-754D-B192-F1E839AFDDB9}"/>
              </a:ext>
            </a:extLst>
          </p:cNvPr>
          <p:cNvSpPr/>
          <p:nvPr>
            <p:custDataLst>
              <p:tags r:id="rId6"/>
            </p:custDataLst>
          </p:nvPr>
        </p:nvSpPr>
        <p:spPr>
          <a:xfrm>
            <a:off x="8756045" y="3017091"/>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800" b="1" kern="0" cap="all">
                <a:solidFill>
                  <a:srgbClr val="FFFFFF"/>
                </a:solidFill>
                <a:latin typeface="Calibri" charset="0"/>
                <a:ea typeface="MS PGothic" charset="-128"/>
                <a:cs typeface="Calibri" charset="0"/>
              </a:rPr>
              <a:t>Programmes</a:t>
            </a:r>
            <a:endParaRPr lang="en-US" sz="2800" b="1" kern="0" cap="all">
              <a:solidFill>
                <a:srgbClr val="FFFFFF"/>
              </a:solidFill>
              <a:latin typeface="Calibri" charset="0"/>
              <a:ea typeface="MS PGothic" charset="-128"/>
              <a:cs typeface="Calibri" charset="0"/>
            </a:endParaRPr>
          </a:p>
        </p:txBody>
      </p:sp>
      <p:sp>
        <p:nvSpPr>
          <p:cNvPr id="27" name="Content Placeholder 2">
            <a:extLst>
              <a:ext uri="{FF2B5EF4-FFF2-40B4-BE49-F238E27FC236}">
                <a16:creationId xmlns:a16="http://schemas.microsoft.com/office/drawing/2014/main" id="{F29B5F9D-FE04-1343-BCD8-11D5B91AA972}"/>
              </a:ext>
            </a:extLst>
          </p:cNvPr>
          <p:cNvSpPr txBox="1">
            <a:spLocks/>
          </p:cNvSpPr>
          <p:nvPr>
            <p:custDataLst>
              <p:tags r:id="rId7"/>
            </p:custDataLst>
          </p:nvPr>
        </p:nvSpPr>
        <p:spPr>
          <a:xfrm>
            <a:off x="333333" y="4053371"/>
            <a:ext cx="3938905"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indent="0" algn="ctr" rtl="0">
              <a:spcBef>
                <a:spcPts val="2400"/>
              </a:spcBef>
            </a:pPr>
            <a:r>
              <a:rPr lang="fr" sz="2400" kern="0" dirty="0">
                <a:solidFill>
                  <a:schemeClr val="tx1"/>
                </a:solidFill>
                <a:latin typeface="Calibri" charset="0"/>
                <a:ea typeface="MS PGothic" charset="-128"/>
                <a:cs typeface="Calibri" charset="0"/>
              </a:rPr>
              <a:t>L’attention portée officiellement sur l’apparence corporelle, les documents, la composition de la famille ou encore les comportements peut poser problème. Les personnes qui privilégiaient l’</a:t>
            </a:r>
            <a:r>
              <a:rPr lang="fr" sz="2400" b="1" kern="0" dirty="0">
                <a:solidFill>
                  <a:schemeClr val="tx1"/>
                </a:solidFill>
                <a:latin typeface="Calibri" charset="0"/>
                <a:ea typeface="MS PGothic" charset="-128"/>
                <a:cs typeface="Calibri" charset="0"/>
              </a:rPr>
              <a:t>invisibilité</a:t>
            </a:r>
            <a:r>
              <a:rPr lang="fr" sz="2400" kern="0" dirty="0">
                <a:solidFill>
                  <a:schemeClr val="tx1"/>
                </a:solidFill>
                <a:latin typeface="Calibri" charset="0"/>
                <a:ea typeface="MS PGothic" charset="-128"/>
                <a:cs typeface="Calibri" charset="0"/>
              </a:rPr>
              <a:t> en tant que mécanisme d’adaptation peuvent être particulièrement exposées à ce risque.</a:t>
            </a:r>
          </a:p>
        </p:txBody>
      </p:sp>
      <p:cxnSp>
        <p:nvCxnSpPr>
          <p:cNvPr id="28" name="Straight Connector 27">
            <a:extLst>
              <a:ext uri="{FF2B5EF4-FFF2-40B4-BE49-F238E27FC236}">
                <a16:creationId xmlns:a16="http://schemas.microsoft.com/office/drawing/2014/main" id="{8FD781A8-4102-AC43-BD0A-4F1517798781}"/>
              </a:ext>
            </a:extLst>
          </p:cNvPr>
          <p:cNvCxnSpPr>
            <a:cxnSpLocks/>
          </p:cNvCxnSpPr>
          <p:nvPr>
            <p:custDataLst>
              <p:tags r:id="rId8"/>
            </p:custDataLst>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5D0C35C-EB3B-7E4C-9237-644614D684B4}"/>
              </a:ext>
            </a:extLst>
          </p:cNvPr>
          <p:cNvCxnSpPr>
            <a:cxnSpLocks/>
          </p:cNvCxnSpPr>
          <p:nvPr>
            <p:custDataLst>
              <p:tags r:id="rId9"/>
            </p:custDataLst>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0" name="Content Placeholder 2">
            <a:extLst>
              <a:ext uri="{FF2B5EF4-FFF2-40B4-BE49-F238E27FC236}">
                <a16:creationId xmlns:a16="http://schemas.microsoft.com/office/drawing/2014/main" id="{0E305851-80D0-474D-A4DF-C2DB7C1114D5}"/>
              </a:ext>
            </a:extLst>
          </p:cNvPr>
          <p:cNvSpPr txBox="1">
            <a:spLocks/>
          </p:cNvSpPr>
          <p:nvPr>
            <p:custDataLst>
              <p:tags r:id="rId10"/>
            </p:custDataLst>
          </p:nvPr>
        </p:nvSpPr>
        <p:spPr>
          <a:xfrm>
            <a:off x="4470356"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fr" sz="2400">
                <a:solidFill>
                  <a:schemeClr val="tx1"/>
                </a:solidFill>
                <a:ea typeface="MS PGothic" charset="-128"/>
              </a:rPr>
              <a:t>La définition de « </a:t>
            </a:r>
            <a:r>
              <a:rPr lang="fr" sz="2400" b="1">
                <a:solidFill>
                  <a:schemeClr val="tx1"/>
                </a:solidFill>
                <a:ea typeface="MS PGothic" charset="-128"/>
              </a:rPr>
              <a:t>famille</a:t>
            </a:r>
            <a:r>
              <a:rPr lang="fr" sz="2400">
                <a:solidFill>
                  <a:schemeClr val="tx1"/>
                </a:solidFill>
                <a:ea typeface="MS PGothic" charset="-128"/>
              </a:rPr>
              <a:t> » peut exclure les couples de même sexe et les familles choisies, ce qui tend à limiter leur accès à l’aide ou à favoriser leur séparation, notamment si les parents de diverses OSIEGCS ayant des enfants voient leur orientation révélée sans leur consentement.</a:t>
            </a:r>
            <a:endParaRPr lang="en-US" altLang="en-US" sz="2400" kern="0">
              <a:solidFill>
                <a:schemeClr val="tx1"/>
              </a:solidFill>
              <a:latin typeface="Calibri" charset="0"/>
              <a:ea typeface="MS PGothic" charset="-128"/>
              <a:cs typeface="Calibri" charset="0"/>
            </a:endParaRPr>
          </a:p>
        </p:txBody>
      </p:sp>
      <p:sp>
        <p:nvSpPr>
          <p:cNvPr id="31" name="Content Placeholder 2">
            <a:extLst>
              <a:ext uri="{FF2B5EF4-FFF2-40B4-BE49-F238E27FC236}">
                <a16:creationId xmlns:a16="http://schemas.microsoft.com/office/drawing/2014/main" id="{607280B3-264D-D64B-BC82-4A33BF97590F}"/>
              </a:ext>
            </a:extLst>
          </p:cNvPr>
          <p:cNvSpPr txBox="1">
            <a:spLocks/>
          </p:cNvSpPr>
          <p:nvPr>
            <p:custDataLst>
              <p:tags r:id="rId11"/>
            </p:custDataLst>
          </p:nvPr>
        </p:nvSpPr>
        <p:spPr>
          <a:xfrm>
            <a:off x="8724304"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fr" sz="2400" kern="0">
                <a:solidFill>
                  <a:schemeClr val="tx1"/>
                </a:solidFill>
                <a:latin typeface="Calibri" charset="0"/>
                <a:ea typeface="MS PGothic" charset="-128"/>
                <a:cs typeface="Calibri" charset="0"/>
              </a:rPr>
              <a:t>Les programmes ou infrastructures risquent d’être </a:t>
            </a:r>
            <a:r>
              <a:rPr lang="fr" sz="2400" b="1" kern="0">
                <a:solidFill>
                  <a:schemeClr val="tx1"/>
                </a:solidFill>
                <a:latin typeface="Calibri" charset="0"/>
                <a:ea typeface="MS PGothic" charset="-128"/>
                <a:cs typeface="Calibri" charset="0"/>
              </a:rPr>
              <a:t>conçus</a:t>
            </a:r>
            <a:r>
              <a:rPr lang="fr" sz="2400" kern="0">
                <a:solidFill>
                  <a:schemeClr val="tx1"/>
                </a:solidFill>
                <a:latin typeface="Calibri" charset="0"/>
                <a:ea typeface="MS PGothic" charset="-128"/>
                <a:cs typeface="Calibri" charset="0"/>
              </a:rPr>
              <a:t> sans tenir compte des besoins des personnes de diverses OSIEGCS ou de leur structure familiale, tout simplement du fait de l’inexistence de ces catégories.</a:t>
            </a:r>
            <a:endParaRPr lang="en-US" altLang="en-US" sz="2400" b="1" kern="0">
              <a:solidFill>
                <a:schemeClr val="tx1"/>
              </a:solidFill>
              <a:latin typeface="Calibri" charset="0"/>
              <a:ea typeface="MS PGothic" charset="-128"/>
              <a:cs typeface="Calibri" charset="0"/>
            </a:endParaRPr>
          </a:p>
        </p:txBody>
      </p:sp>
      <p:grpSp>
        <p:nvGrpSpPr>
          <p:cNvPr id="39" name="Group 38">
            <a:extLst>
              <a:ext uri="{FF2B5EF4-FFF2-40B4-BE49-F238E27FC236}">
                <a16:creationId xmlns:a16="http://schemas.microsoft.com/office/drawing/2014/main" id="{4D26DE96-D18D-844D-B743-7C459330BDB7}"/>
              </a:ext>
            </a:extLst>
          </p:cNvPr>
          <p:cNvGrpSpPr/>
          <p:nvPr>
            <p:custDataLst>
              <p:tags r:id="rId12"/>
            </p:custDataLst>
          </p:nvPr>
        </p:nvGrpSpPr>
        <p:grpSpPr>
          <a:xfrm>
            <a:off x="596827" y="1339886"/>
            <a:ext cx="1613709" cy="993287"/>
            <a:chOff x="5077896" y="2214240"/>
            <a:chExt cx="2877844" cy="1771401"/>
          </a:xfrm>
        </p:grpSpPr>
        <p:sp>
          <p:nvSpPr>
            <p:cNvPr id="47" name="Notched Right Arrow 46">
              <a:extLst>
                <a:ext uri="{FF2B5EF4-FFF2-40B4-BE49-F238E27FC236}">
                  <a16:creationId xmlns:a16="http://schemas.microsoft.com/office/drawing/2014/main" id="{FCB94921-BEA3-8645-A357-BDA08F1F634C}"/>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48" name="Oval 47">
              <a:extLst>
                <a:ext uri="{FF2B5EF4-FFF2-40B4-BE49-F238E27FC236}">
                  <a16:creationId xmlns:a16="http://schemas.microsoft.com/office/drawing/2014/main" id="{EEE60F0E-BD27-A645-92BF-7552B07D3F06}"/>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02</a:t>
              </a:r>
            </a:p>
          </p:txBody>
        </p:sp>
        <p:grpSp>
          <p:nvGrpSpPr>
            <p:cNvPr id="49" name="Group 48">
              <a:extLst>
                <a:ext uri="{FF2B5EF4-FFF2-40B4-BE49-F238E27FC236}">
                  <a16:creationId xmlns:a16="http://schemas.microsoft.com/office/drawing/2014/main" id="{78794370-75F2-D04F-8C3D-8EDEAC3E2403}"/>
                </a:ext>
              </a:extLst>
            </p:cNvPr>
            <p:cNvGrpSpPr/>
            <p:nvPr/>
          </p:nvGrpSpPr>
          <p:grpSpPr>
            <a:xfrm flipH="1">
              <a:off x="6095654" y="2382648"/>
              <a:ext cx="924868" cy="873318"/>
              <a:chOff x="11172825" y="5868988"/>
              <a:chExt cx="484188" cy="457200"/>
            </a:xfrm>
            <a:solidFill>
              <a:schemeClr val="bg1"/>
            </a:solidFill>
          </p:grpSpPr>
          <p:sp>
            <p:nvSpPr>
              <p:cNvPr id="50" name="Freeform 608">
                <a:extLst>
                  <a:ext uri="{FF2B5EF4-FFF2-40B4-BE49-F238E27FC236}">
                    <a16:creationId xmlns:a16="http://schemas.microsoft.com/office/drawing/2014/main" id="{E88F66C2-27E0-174B-915A-88BC18CF24C5}"/>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1" name="Freeform 609">
                <a:extLst>
                  <a:ext uri="{FF2B5EF4-FFF2-40B4-BE49-F238E27FC236}">
                    <a16:creationId xmlns:a16="http://schemas.microsoft.com/office/drawing/2014/main" id="{C75490B1-ACD7-AD48-81E7-84B66CF676CB}"/>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2" name="Freeform 610">
                <a:extLst>
                  <a:ext uri="{FF2B5EF4-FFF2-40B4-BE49-F238E27FC236}">
                    <a16:creationId xmlns:a16="http://schemas.microsoft.com/office/drawing/2014/main" id="{3FEDD068-F899-6F47-A745-BB75A3B6BBEA}"/>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3" name="Freeform 611">
                <a:extLst>
                  <a:ext uri="{FF2B5EF4-FFF2-40B4-BE49-F238E27FC236}">
                    <a16:creationId xmlns:a16="http://schemas.microsoft.com/office/drawing/2014/main" id="{070BF0D0-B326-0E47-9FCE-15BA364377A6}"/>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4" name="Freeform 612">
                <a:extLst>
                  <a:ext uri="{FF2B5EF4-FFF2-40B4-BE49-F238E27FC236}">
                    <a16:creationId xmlns:a16="http://schemas.microsoft.com/office/drawing/2014/main" id="{AD8B6E6E-89D8-FB4F-ADBE-A431A73003E8}"/>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5" name="Freeform 613">
                <a:extLst>
                  <a:ext uri="{FF2B5EF4-FFF2-40B4-BE49-F238E27FC236}">
                    <a16:creationId xmlns:a16="http://schemas.microsoft.com/office/drawing/2014/main" id="{271D3E29-1A53-F34C-8D1A-924E2E480C8F}"/>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6" name="Freeform 614">
                <a:extLst>
                  <a:ext uri="{FF2B5EF4-FFF2-40B4-BE49-F238E27FC236}">
                    <a16:creationId xmlns:a16="http://schemas.microsoft.com/office/drawing/2014/main" id="{5308F49B-3ED8-DC40-86B9-B4DEF606C343}"/>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7" name="Freeform 615">
                <a:extLst>
                  <a:ext uri="{FF2B5EF4-FFF2-40B4-BE49-F238E27FC236}">
                    <a16:creationId xmlns:a16="http://schemas.microsoft.com/office/drawing/2014/main" id="{7CC41FB9-7138-3B4D-B292-FDA3E9CB820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8" name="Freeform 616">
                <a:extLst>
                  <a:ext uri="{FF2B5EF4-FFF2-40B4-BE49-F238E27FC236}">
                    <a16:creationId xmlns:a16="http://schemas.microsoft.com/office/drawing/2014/main" id="{3A467980-A2B5-7446-ADBA-91D7C843B13A}"/>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9" name="Freeform 617">
                <a:extLst>
                  <a:ext uri="{FF2B5EF4-FFF2-40B4-BE49-F238E27FC236}">
                    <a16:creationId xmlns:a16="http://schemas.microsoft.com/office/drawing/2014/main" id="{E1CAEE3B-9D4A-8A44-89E2-ED8B2D398FA4}"/>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cxnSp>
        <p:nvCxnSpPr>
          <p:cNvPr id="60" name="Straight Connector 59">
            <a:extLst>
              <a:ext uri="{FF2B5EF4-FFF2-40B4-BE49-F238E27FC236}">
                <a16:creationId xmlns:a16="http://schemas.microsoft.com/office/drawing/2014/main" id="{9E1CF4FC-8074-BC4D-B6BB-FE790D5FB42A}"/>
              </a:ext>
            </a:extLst>
          </p:cNvPr>
          <p:cNvCxnSpPr/>
          <p:nvPr>
            <p:custDataLst>
              <p:tags r:id="rId13"/>
            </p:custDataLst>
          </p:nvPr>
        </p:nvCxnSpPr>
        <p:spPr>
          <a:xfrm>
            <a:off x="596827" y="238260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1" name="Rectangle 45">
            <a:extLst>
              <a:ext uri="{FF2B5EF4-FFF2-40B4-BE49-F238E27FC236}">
                <a16:creationId xmlns:a16="http://schemas.microsoft.com/office/drawing/2014/main" id="{4CF54CE1-9667-FF47-8910-B5FF4347DAF2}"/>
              </a:ext>
            </a:extLst>
          </p:cNvPr>
          <p:cNvSpPr>
            <a:spLocks noChangeArrowheads="1"/>
          </p:cNvSpPr>
          <p:nvPr>
            <p:custDataLst>
              <p:tags r:id="rId14"/>
            </p:custDataLst>
          </p:nvPr>
        </p:nvSpPr>
        <p:spPr bwMode="auto">
          <a:xfrm>
            <a:off x="2260317" y="1520442"/>
            <a:ext cx="998637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fr" sz="2800" cap="all" dirty="0">
                <a:ea typeface="Adobe Fan Heiti Std B" charset="-120"/>
                <a:cs typeface="Adobe Fan Heiti Std B" charset="-120"/>
                <a:sym typeface="Gill Sans" charset="0"/>
              </a:rPr>
              <a:t>La </a:t>
            </a:r>
            <a:r>
              <a:rPr lang="fr" sz="2800" b="1" cap="all" dirty="0">
                <a:ea typeface="Adobe Fan Heiti Std B" charset="-120"/>
                <a:cs typeface="Adobe Fan Heiti Std B" charset="-120"/>
                <a:sym typeface="Gill Sans" charset="0"/>
              </a:rPr>
              <a:t>catégorisation </a:t>
            </a:r>
            <a:r>
              <a:rPr lang="fr" sz="2800" cap="all" dirty="0">
                <a:ea typeface="Adobe Fan Heiti Std B" charset="-120"/>
                <a:cs typeface="Adobe Fan Heiti Std B" charset="-120"/>
                <a:sym typeface="Gill Sans" charset="0"/>
              </a:rPr>
              <a:t>des identités</a:t>
            </a:r>
          </a:p>
        </p:txBody>
      </p:sp>
      <p:sp>
        <p:nvSpPr>
          <p:cNvPr id="62" name="TextBox 61">
            <a:extLst>
              <a:ext uri="{FF2B5EF4-FFF2-40B4-BE49-F238E27FC236}">
                <a16:creationId xmlns:a16="http://schemas.microsoft.com/office/drawing/2014/main" id="{D248164B-E733-0749-930F-7C38B1B62BC9}"/>
              </a:ext>
            </a:extLst>
          </p:cNvPr>
          <p:cNvSpPr txBox="1"/>
          <p:nvPr>
            <p:custDataLst>
              <p:tags r:id="rId15"/>
            </p:custDataLst>
          </p:nvPr>
        </p:nvSpPr>
        <p:spPr>
          <a:xfrm>
            <a:off x="4040438" y="2989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
        <p:nvSpPr>
          <p:cNvPr id="63" name="Shape 636">
            <a:extLst>
              <a:ext uri="{FF2B5EF4-FFF2-40B4-BE49-F238E27FC236}">
                <a16:creationId xmlns:a16="http://schemas.microsoft.com/office/drawing/2014/main" id="{1A63AA40-830F-294B-B116-0A1CBB11A824}"/>
              </a:ext>
            </a:extLst>
          </p:cNvPr>
          <p:cNvSpPr>
            <a:spLocks noGrp="1"/>
          </p:cNvSpPr>
          <p:nvPr>
            <p:ph type="title"/>
            <p:custDataLst>
              <p:tags r:id="rId16"/>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spTree>
    <p:extLst>
      <p:ext uri="{BB962C8B-B14F-4D97-AF65-F5344CB8AC3E}">
        <p14:creationId xmlns:p14="http://schemas.microsoft.com/office/powerpoint/2010/main" val="97541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4">
            <a:extLst>
              <a:ext uri="{FF2B5EF4-FFF2-40B4-BE49-F238E27FC236}">
                <a16:creationId xmlns:a16="http://schemas.microsoft.com/office/drawing/2014/main" id="{6AA3EAA9-35DA-474A-AA50-3F88270CEEE1}"/>
              </a:ext>
            </a:extLst>
          </p:cNvPr>
          <p:cNvSpPr>
            <a:spLocks noChangeArrowheads="1"/>
          </p:cNvSpPr>
          <p:nvPr>
            <p:custDataLst>
              <p:tags r:id="rId1"/>
            </p:custDataLst>
          </p:nvPr>
        </p:nvSpPr>
        <p:spPr bwMode="auto">
          <a:xfrm>
            <a:off x="198262" y="2850313"/>
            <a:ext cx="3789538" cy="5340357"/>
          </a:xfrm>
          <a:prstGeom prst="rect">
            <a:avLst/>
          </a:prstGeom>
          <a:solidFill>
            <a:schemeClr val="accent2"/>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pic>
        <p:nvPicPr>
          <p:cNvPr id="3" name="Picture 2">
            <a:extLst>
              <a:ext uri="{FF2B5EF4-FFF2-40B4-BE49-F238E27FC236}">
                <a16:creationId xmlns:a16="http://schemas.microsoft.com/office/drawing/2014/main" id="{3B150F2B-8484-8248-890F-D8B457203DE6}"/>
              </a:ext>
            </a:extLst>
          </p:cNvPr>
          <p:cNvPicPr>
            <a:picLocks noChangeAspect="1"/>
          </p:cNvPicPr>
          <p:nvPr>
            <p:custDataLst>
              <p:tags r:id="rId2"/>
            </p:custDataLst>
          </p:nvPr>
        </p:nvPicPr>
        <p:blipFill>
          <a:blip r:embed="rId17"/>
          <a:stretch>
            <a:fillRect/>
          </a:stretch>
        </p:blipFill>
        <p:spPr>
          <a:xfrm>
            <a:off x="0" y="2695329"/>
            <a:ext cx="4809344" cy="6999131"/>
          </a:xfrm>
          <a:prstGeom prst="rect">
            <a:avLst/>
          </a:prstGeom>
        </p:spPr>
      </p:pic>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3"/>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19</a:t>
            </a:fld>
            <a:endParaRPr lang="en-US" altLang="en-US" sz="1050">
              <a:solidFill>
                <a:schemeClr val="bg1"/>
              </a:solidFill>
            </a:endParaRPr>
          </a:p>
        </p:txBody>
      </p:sp>
      <p:sp>
        <p:nvSpPr>
          <p:cNvPr id="47" name="Content Placeholder 4">
            <a:extLst>
              <a:ext uri="{FF2B5EF4-FFF2-40B4-BE49-F238E27FC236}">
                <a16:creationId xmlns:a16="http://schemas.microsoft.com/office/drawing/2014/main" id="{DDD445F0-864C-D64A-9962-4546F03B76CC}"/>
              </a:ext>
            </a:extLst>
          </p:cNvPr>
          <p:cNvSpPr txBox="1">
            <a:spLocks/>
          </p:cNvSpPr>
          <p:nvPr>
            <p:custDataLst>
              <p:tags r:id="rId4"/>
            </p:custDataLst>
          </p:nvPr>
        </p:nvSpPr>
        <p:spPr bwMode="auto">
          <a:xfrm>
            <a:off x="4521200" y="3781375"/>
            <a:ext cx="7594865"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just" rtl="0">
              <a:lnSpc>
                <a:spcPct val="110000"/>
              </a:lnSpc>
            </a:pPr>
            <a:r>
              <a:rPr lang="fr" sz="2400" dirty="0">
                <a:latin typeface="Calibri" panose="020F0502020204030204" pitchFamily="34" charset="0"/>
                <a:ea typeface="MS PGothic" charset="-128"/>
                <a:cs typeface="Calibri" panose="020F0502020204030204" pitchFamily="34" charset="0"/>
              </a:rPr>
              <a:t>En 2020, pendant la pandémie de COVID-19, les pouvoirs publics de nombreux </a:t>
            </a:r>
            <a:r>
              <a:rPr lang="fr" sz="2400" b="1" dirty="0">
                <a:latin typeface="Calibri" panose="020F0502020204030204" pitchFamily="34" charset="0"/>
                <a:ea typeface="MS PGothic" charset="-128"/>
                <a:cs typeface="Calibri" panose="020F0502020204030204" pitchFamily="34" charset="0"/>
              </a:rPr>
              <a:t>pays d’Amérique latine, y compris</a:t>
            </a:r>
            <a:r>
              <a:rPr lang="fr" sz="2400" dirty="0">
                <a:latin typeface="Calibri" panose="020F0502020204030204" pitchFamily="34" charset="0"/>
                <a:ea typeface="MS PGothic" charset="-128"/>
                <a:cs typeface="Calibri" panose="020F0502020204030204" pitchFamily="34" charset="0"/>
              </a:rPr>
              <a:t> le Pérou, ont mis en place un dispositif de </a:t>
            </a:r>
            <a:r>
              <a:rPr lang="fr" sz="2400" b="1" dirty="0">
                <a:latin typeface="Calibri" panose="020F0502020204030204" pitchFamily="34" charset="0"/>
                <a:ea typeface="MS PGothic" charset="-128"/>
                <a:cs typeface="Calibri" panose="020F0502020204030204" pitchFamily="34" charset="0"/>
              </a:rPr>
              <a:t>confinement</a:t>
            </a:r>
            <a:r>
              <a:rPr lang="fr" sz="2400" dirty="0">
                <a:latin typeface="Calibri" panose="020F0502020204030204" pitchFamily="34" charset="0"/>
                <a:ea typeface="MS PGothic" charset="-128"/>
                <a:cs typeface="Calibri" panose="020F0502020204030204" pitchFamily="34" charset="0"/>
              </a:rPr>
              <a:t> qui autorisait les résident(e)s à quitter leur domicile à des heures spécifiques pour faire leurs achats de première nécessité en fonction du marqueur sexuel figurant sur leur document officiel d’identité. Ce dispositif a eu des répercussions sur les personnes transgenres, qu’elles soient ressortissantes de ce pays, migrantes, réfugiées ou demandeuses d’asile, car il accroissait leur visibilité sociale et les exposait à des préjudices potentiels. </a:t>
            </a:r>
          </a:p>
        </p:txBody>
      </p:sp>
      <p:sp>
        <p:nvSpPr>
          <p:cNvPr id="48" name="Rectangle 34">
            <a:extLst>
              <a:ext uri="{FF2B5EF4-FFF2-40B4-BE49-F238E27FC236}">
                <a16:creationId xmlns:a16="http://schemas.microsoft.com/office/drawing/2014/main" id="{D7344408-C5F7-C340-8A64-F85A22405B3C}"/>
              </a:ext>
            </a:extLst>
          </p:cNvPr>
          <p:cNvSpPr>
            <a:spLocks noChangeArrowheads="1"/>
          </p:cNvSpPr>
          <p:nvPr>
            <p:custDataLst>
              <p:tags r:id="rId5"/>
            </p:custDataLst>
          </p:nvPr>
        </p:nvSpPr>
        <p:spPr bwMode="auto">
          <a:xfrm>
            <a:off x="198262" y="2850313"/>
            <a:ext cx="12593168" cy="5340357"/>
          </a:xfrm>
          <a:prstGeom prst="rect">
            <a:avLst/>
          </a:prstGeom>
          <a:noFill/>
          <a:ln w="57150">
            <a:solidFill>
              <a:schemeClr val="accent2"/>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50" name="Rectangle 49">
            <a:extLst>
              <a:ext uri="{FF2B5EF4-FFF2-40B4-BE49-F238E27FC236}">
                <a16:creationId xmlns:a16="http://schemas.microsoft.com/office/drawing/2014/main" id="{13F1CB8E-CD87-7042-A711-EA8E0224FE0E}"/>
              </a:ext>
            </a:extLst>
          </p:cNvPr>
          <p:cNvSpPr/>
          <p:nvPr>
            <p:custDataLst>
              <p:tags r:id="rId6"/>
            </p:custDataLst>
          </p:nvPr>
        </p:nvSpPr>
        <p:spPr>
          <a:xfrm>
            <a:off x="-239039" y="3506202"/>
            <a:ext cx="4206333" cy="923330"/>
          </a:xfrm>
          <a:prstGeom prst="rect">
            <a:avLst/>
          </a:prstGeom>
        </p:spPr>
        <p:txBody>
          <a:bodyPr wrap="square" rtlCol="0">
            <a:spAutoFit/>
          </a:bodyPr>
          <a:lstStyle/>
          <a:p>
            <a:pPr algn="ctr" rtl="0"/>
            <a:r>
              <a:rPr lang="fr" sz="5400" b="1" kern="0">
                <a:solidFill>
                  <a:schemeClr val="bg1"/>
                </a:solidFill>
                <a:latin typeface="Calibri" charset="0"/>
                <a:ea typeface="MS PGothic" charset="-128"/>
                <a:cs typeface="Calibri" charset="0"/>
              </a:rPr>
              <a:t>PÉROU</a:t>
            </a:r>
            <a:endParaRPr lang="en-US" sz="5400" b="1">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custDataLst>
              <p:tags r:id="rId7"/>
            </p:custDataLst>
          </p:nvPr>
        </p:nvSpPr>
        <p:spPr>
          <a:xfrm>
            <a:off x="863878" y="3162202"/>
            <a:ext cx="1981164" cy="830997"/>
          </a:xfrm>
          <a:prstGeom prst="rect">
            <a:avLst/>
          </a:prstGeom>
        </p:spPr>
        <p:txBody>
          <a:bodyPr wrap="square" rtlCol="0">
            <a:spAutoFit/>
          </a:bodyPr>
          <a:lstStyle/>
          <a:p>
            <a:pPr rtl="0"/>
            <a:r>
              <a:rPr lang="fr" sz="2400" b="1">
                <a:solidFill>
                  <a:schemeClr val="bg1"/>
                </a:solidFill>
                <a:latin typeface="Calibri" charset="0"/>
                <a:ea typeface="MS PGothic" charset="-128"/>
                <a:cs typeface="Calibri" charset="0"/>
              </a:rPr>
              <a:t>EXEMPLE </a:t>
            </a:r>
            <a:br>
              <a:rPr lang="en-US" altLang="en-US" sz="2400" b="1">
                <a:solidFill>
                  <a:schemeClr val="bg1"/>
                </a:solidFill>
                <a:latin typeface="Calibri" charset="0"/>
                <a:ea typeface="MS PGothic" charset="-128"/>
                <a:cs typeface="Calibri" charset="0"/>
              </a:rPr>
            </a:br>
            <a:endParaRPr lang="en-US" sz="2400"/>
          </a:p>
        </p:txBody>
      </p:sp>
      <p:sp>
        <p:nvSpPr>
          <p:cNvPr id="52" name="Rectangle 51">
            <a:extLst>
              <a:ext uri="{FF2B5EF4-FFF2-40B4-BE49-F238E27FC236}">
                <a16:creationId xmlns:a16="http://schemas.microsoft.com/office/drawing/2014/main" id="{8A8B287E-42FF-4144-A133-ACFCE669EC71}"/>
              </a:ext>
            </a:extLst>
          </p:cNvPr>
          <p:cNvSpPr/>
          <p:nvPr>
            <p:custDataLst>
              <p:tags r:id="rId8"/>
            </p:custDataLst>
          </p:nvPr>
        </p:nvSpPr>
        <p:spPr>
          <a:xfrm>
            <a:off x="2098514" y="3153170"/>
            <a:ext cx="612316" cy="461665"/>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1</a:t>
            </a:r>
            <a:endParaRPr lang="en-US" sz="2400" dirty="0"/>
          </a:p>
        </p:txBody>
      </p:sp>
      <p:sp>
        <p:nvSpPr>
          <p:cNvPr id="53" name="Oval 52">
            <a:extLst>
              <a:ext uri="{FF2B5EF4-FFF2-40B4-BE49-F238E27FC236}">
                <a16:creationId xmlns:a16="http://schemas.microsoft.com/office/drawing/2014/main" id="{D6EB878F-F59D-9A41-BC86-AA6CAE1B033B}"/>
              </a:ext>
            </a:extLst>
          </p:cNvPr>
          <p:cNvSpPr/>
          <p:nvPr>
            <p:custDataLst>
              <p:tags r:id="rId9"/>
            </p:custDataLst>
          </p:nvPr>
        </p:nvSpPr>
        <p:spPr bwMode="auto">
          <a:xfrm>
            <a:off x="1403681" y="5279758"/>
            <a:ext cx="869341" cy="921649"/>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31" name="Group 30">
            <a:extLst>
              <a:ext uri="{FF2B5EF4-FFF2-40B4-BE49-F238E27FC236}">
                <a16:creationId xmlns:a16="http://schemas.microsoft.com/office/drawing/2014/main" id="{33E3CC24-B892-CB42-BECE-14F07744A648}"/>
              </a:ext>
            </a:extLst>
          </p:cNvPr>
          <p:cNvGrpSpPr/>
          <p:nvPr>
            <p:custDataLst>
              <p:tags r:id="rId10"/>
            </p:custDataLst>
          </p:nvPr>
        </p:nvGrpSpPr>
        <p:grpSpPr>
          <a:xfrm>
            <a:off x="596827" y="1339886"/>
            <a:ext cx="1613709" cy="993287"/>
            <a:chOff x="5077896" y="2214240"/>
            <a:chExt cx="2877844" cy="1771401"/>
          </a:xfrm>
        </p:grpSpPr>
        <p:sp>
          <p:nvSpPr>
            <p:cNvPr id="49" name="Notched Right Arrow 48">
              <a:extLst>
                <a:ext uri="{FF2B5EF4-FFF2-40B4-BE49-F238E27FC236}">
                  <a16:creationId xmlns:a16="http://schemas.microsoft.com/office/drawing/2014/main" id="{4FA98255-CD2B-8B47-A096-60FF2724A0C9}"/>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4" name="Oval 53">
              <a:extLst>
                <a:ext uri="{FF2B5EF4-FFF2-40B4-BE49-F238E27FC236}">
                  <a16:creationId xmlns:a16="http://schemas.microsoft.com/office/drawing/2014/main" id="{ABD930E4-EE1A-074A-BEFC-FFA6E37A68F4}"/>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02</a:t>
              </a:r>
            </a:p>
          </p:txBody>
        </p:sp>
        <p:grpSp>
          <p:nvGrpSpPr>
            <p:cNvPr id="55" name="Group 54">
              <a:extLst>
                <a:ext uri="{FF2B5EF4-FFF2-40B4-BE49-F238E27FC236}">
                  <a16:creationId xmlns:a16="http://schemas.microsoft.com/office/drawing/2014/main" id="{E6C90A74-B9A5-9442-847A-8B837A274FD6}"/>
                </a:ext>
              </a:extLst>
            </p:cNvPr>
            <p:cNvGrpSpPr/>
            <p:nvPr/>
          </p:nvGrpSpPr>
          <p:grpSpPr>
            <a:xfrm flipH="1">
              <a:off x="6095654" y="2382648"/>
              <a:ext cx="924868" cy="873318"/>
              <a:chOff x="11172825" y="5868988"/>
              <a:chExt cx="484188" cy="457200"/>
            </a:xfrm>
            <a:solidFill>
              <a:schemeClr val="bg1"/>
            </a:solidFill>
          </p:grpSpPr>
          <p:sp>
            <p:nvSpPr>
              <p:cNvPr id="56" name="Freeform 608">
                <a:extLst>
                  <a:ext uri="{FF2B5EF4-FFF2-40B4-BE49-F238E27FC236}">
                    <a16:creationId xmlns:a16="http://schemas.microsoft.com/office/drawing/2014/main" id="{B7FDD9F2-1ACD-FA47-8145-1033201A83A5}"/>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7" name="Freeform 609">
                <a:extLst>
                  <a:ext uri="{FF2B5EF4-FFF2-40B4-BE49-F238E27FC236}">
                    <a16:creationId xmlns:a16="http://schemas.microsoft.com/office/drawing/2014/main" id="{E8D1E08C-A598-F840-A453-1046D106C454}"/>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8" name="Freeform 610">
                <a:extLst>
                  <a:ext uri="{FF2B5EF4-FFF2-40B4-BE49-F238E27FC236}">
                    <a16:creationId xmlns:a16="http://schemas.microsoft.com/office/drawing/2014/main" id="{0F224D99-D651-C440-BF68-03CB435F8EAB}"/>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9" name="Freeform 611">
                <a:extLst>
                  <a:ext uri="{FF2B5EF4-FFF2-40B4-BE49-F238E27FC236}">
                    <a16:creationId xmlns:a16="http://schemas.microsoft.com/office/drawing/2014/main" id="{E3C04D8C-859B-E34C-B1A1-100F0A9556D4}"/>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0" name="Freeform 612">
                <a:extLst>
                  <a:ext uri="{FF2B5EF4-FFF2-40B4-BE49-F238E27FC236}">
                    <a16:creationId xmlns:a16="http://schemas.microsoft.com/office/drawing/2014/main" id="{C556F34E-42F9-914A-AC1D-8A1359CA058E}"/>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1" name="Freeform 613">
                <a:extLst>
                  <a:ext uri="{FF2B5EF4-FFF2-40B4-BE49-F238E27FC236}">
                    <a16:creationId xmlns:a16="http://schemas.microsoft.com/office/drawing/2014/main" id="{2191CDED-B186-0840-88F5-441514805256}"/>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2" name="Freeform 614">
                <a:extLst>
                  <a:ext uri="{FF2B5EF4-FFF2-40B4-BE49-F238E27FC236}">
                    <a16:creationId xmlns:a16="http://schemas.microsoft.com/office/drawing/2014/main" id="{FBA613E1-6AA1-A744-B851-4F5EE0196F52}"/>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3" name="Freeform 615">
                <a:extLst>
                  <a:ext uri="{FF2B5EF4-FFF2-40B4-BE49-F238E27FC236}">
                    <a16:creationId xmlns:a16="http://schemas.microsoft.com/office/drawing/2014/main" id="{A39174E1-E5BA-1E4C-BE02-296D479FEB3B}"/>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4" name="Freeform 616">
                <a:extLst>
                  <a:ext uri="{FF2B5EF4-FFF2-40B4-BE49-F238E27FC236}">
                    <a16:creationId xmlns:a16="http://schemas.microsoft.com/office/drawing/2014/main" id="{CE16A9DB-CA4D-AE44-9C66-93A1209BF760}"/>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6" name="Freeform 617">
                <a:extLst>
                  <a:ext uri="{FF2B5EF4-FFF2-40B4-BE49-F238E27FC236}">
                    <a16:creationId xmlns:a16="http://schemas.microsoft.com/office/drawing/2014/main" id="{FA491C88-BB24-0E4E-B5E5-6745606A82BA}"/>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cxnSp>
        <p:nvCxnSpPr>
          <p:cNvPr id="67" name="Straight Connector 66">
            <a:extLst>
              <a:ext uri="{FF2B5EF4-FFF2-40B4-BE49-F238E27FC236}">
                <a16:creationId xmlns:a16="http://schemas.microsoft.com/office/drawing/2014/main" id="{F1861669-D415-1B4E-9661-7E0FBE0C32F7}"/>
              </a:ext>
            </a:extLst>
          </p:cNvPr>
          <p:cNvCxnSpPr/>
          <p:nvPr>
            <p:custDataLst>
              <p:tags r:id="rId11"/>
            </p:custDataLst>
          </p:nvPr>
        </p:nvCxnSpPr>
        <p:spPr>
          <a:xfrm>
            <a:off x="596827" y="238260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8" name="Rectangle 45">
            <a:extLst>
              <a:ext uri="{FF2B5EF4-FFF2-40B4-BE49-F238E27FC236}">
                <a16:creationId xmlns:a16="http://schemas.microsoft.com/office/drawing/2014/main" id="{08004DEB-370B-DC47-B196-DBE069C687E1}"/>
              </a:ext>
            </a:extLst>
          </p:cNvPr>
          <p:cNvSpPr>
            <a:spLocks noChangeArrowheads="1"/>
          </p:cNvSpPr>
          <p:nvPr>
            <p:custDataLst>
              <p:tags r:id="rId12"/>
            </p:custDataLst>
          </p:nvPr>
        </p:nvSpPr>
        <p:spPr bwMode="auto">
          <a:xfrm>
            <a:off x="2260317" y="1520442"/>
            <a:ext cx="998637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fr" sz="2800" cap="all" dirty="0">
                <a:ea typeface="Adobe Fan Heiti Std B" charset="-120"/>
                <a:cs typeface="Adobe Fan Heiti Std B" charset="-120"/>
                <a:sym typeface="Gill Sans" charset="0"/>
              </a:rPr>
              <a:t>La </a:t>
            </a:r>
            <a:r>
              <a:rPr lang="fr" sz="2800" b="1" cap="all" dirty="0">
                <a:ea typeface="Adobe Fan Heiti Std B" charset="-120"/>
                <a:cs typeface="Adobe Fan Heiti Std B" charset="-120"/>
                <a:sym typeface="Gill Sans" charset="0"/>
              </a:rPr>
              <a:t>catégorisation </a:t>
            </a:r>
            <a:r>
              <a:rPr lang="fr" sz="2800" cap="all" dirty="0">
                <a:ea typeface="Adobe Fan Heiti Std B" charset="-120"/>
                <a:cs typeface="Adobe Fan Heiti Std B" charset="-120"/>
                <a:sym typeface="Gill Sans" charset="0"/>
              </a:rPr>
              <a:t>des identités</a:t>
            </a:r>
          </a:p>
        </p:txBody>
      </p:sp>
      <p:sp>
        <p:nvSpPr>
          <p:cNvPr id="69" name="TextBox 68">
            <a:extLst>
              <a:ext uri="{FF2B5EF4-FFF2-40B4-BE49-F238E27FC236}">
                <a16:creationId xmlns:a16="http://schemas.microsoft.com/office/drawing/2014/main" id="{1718C73D-D648-2841-8854-71037F5961C0}"/>
              </a:ext>
            </a:extLst>
          </p:cNvPr>
          <p:cNvSpPr txBox="1"/>
          <p:nvPr>
            <p:custDataLst>
              <p:tags r:id="rId13"/>
            </p:custDataLst>
          </p:nvPr>
        </p:nvSpPr>
        <p:spPr>
          <a:xfrm>
            <a:off x="4040438" y="2989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
        <p:nvSpPr>
          <p:cNvPr id="70" name="Shape 636">
            <a:extLst>
              <a:ext uri="{FF2B5EF4-FFF2-40B4-BE49-F238E27FC236}">
                <a16:creationId xmlns:a16="http://schemas.microsoft.com/office/drawing/2014/main" id="{458EDF59-A94C-C948-BBF4-71AE673E1F19}"/>
              </a:ext>
            </a:extLst>
          </p:cNvPr>
          <p:cNvSpPr txBox="1">
            <a:spLocks/>
          </p:cNvSpPr>
          <p:nvPr>
            <p:custDataLst>
              <p:tags r:id="rId14"/>
            </p:custDataLst>
          </p:nvPr>
        </p:nvSpPr>
        <p:spPr>
          <a:xfrm>
            <a:off x="596827" y="247100"/>
            <a:ext cx="12406386" cy="854455"/>
          </a:xfrm>
          <a:prstGeom prst="rect">
            <a:avLst/>
          </a:prstGeom>
        </p:spPr>
        <p:txBody>
          <a:bodyPr vert="horz" lIns="91440" tIns="45720" rIns="91440" bIns="45720" rtlCol="0" anchor="t">
            <a:no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algn="l" defTabSz="914400"/>
            <a:r>
              <a:rPr lang="en-US" sz="2800">
                <a:sym typeface="Arial Bold" charset="0"/>
              </a:rPr>
              <a:t>Comment les situations de migration, de déplacement forcé et de crise engendrent-elles des obstacles ?</a:t>
            </a:r>
            <a:endParaRPr lang="en-US" sz="2800"/>
          </a:p>
        </p:txBody>
      </p:sp>
    </p:spTree>
    <p:extLst>
      <p:ext uri="{BB962C8B-B14F-4D97-AF65-F5344CB8AC3E}">
        <p14:creationId xmlns:p14="http://schemas.microsoft.com/office/powerpoint/2010/main" val="3361605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414;p2" descr="A person sitting in a chair&#10;&#10;Description automatically generated">
            <a:extLst>
              <a:ext uri="{FF2B5EF4-FFF2-40B4-BE49-F238E27FC236}">
                <a16:creationId xmlns:a16="http://schemas.microsoft.com/office/drawing/2014/main" id="{B5B72616-CB3E-2A44-A34A-9D3EA59D0256}"/>
              </a:ext>
            </a:extLst>
          </p:cNvPr>
          <p:cNvPicPr preferRelativeResize="0"/>
          <p:nvPr/>
        </p:nvPicPr>
        <p:blipFill rotWithShape="1">
          <a:blip r:embed="rId7">
            <a:alphaModFix/>
            <a:extLst>
              <a:ext uri="{BEBA8EAE-BF5A-486C-A8C5-ECC9F3942E4B}">
                <a14:imgProps xmlns:a14="http://schemas.microsoft.com/office/drawing/2010/main">
                  <a14:imgLayer>
                    <a14:imgEffect>
                      <a14:colorTemperature colorTemp="5900"/>
                    </a14:imgEffect>
                    <a14:imgEffect>
                      <a14:brightnessContrast bright="-20000"/>
                    </a14:imgEffect>
                  </a14:imgLayer>
                </a14:imgProps>
              </a:ext>
            </a:extLst>
          </a:blip>
          <a:srcRect r="11151"/>
          <a:stretch/>
        </p:blipFill>
        <p:spPr>
          <a:xfrm>
            <a:off x="-19068" y="0"/>
            <a:ext cx="13003213" cy="9756775"/>
          </a:xfrm>
          <a:prstGeom prst="rect">
            <a:avLst/>
          </a:prstGeom>
          <a:noFill/>
          <a:ln>
            <a:noFill/>
          </a:ln>
        </p:spPr>
      </p:pic>
      <p:sp>
        <p:nvSpPr>
          <p:cNvPr id="18" name="Title 20">
            <a:extLst>
              <a:ext uri="{FF2B5EF4-FFF2-40B4-BE49-F238E27FC236}">
                <a16:creationId xmlns:a16="http://schemas.microsoft.com/office/drawing/2014/main" id="{ACFCD42B-2987-3E47-9354-789805929629}"/>
              </a:ext>
            </a:extLst>
          </p:cNvPr>
          <p:cNvSpPr txBox="1">
            <a:spLocks/>
          </p:cNvSpPr>
          <p:nvPr/>
        </p:nvSpPr>
        <p:spPr>
          <a:xfrm>
            <a:off x="1133061" y="5862778"/>
            <a:ext cx="10902994" cy="2215991"/>
          </a:xfrm>
          <a:prstGeom prst="rect">
            <a:avLst/>
          </a:prstGeom>
        </p:spPr>
        <p:txBody>
          <a:bodyPr vert="horz" wrap="square" lIns="182910" tIns="0" rIns="18291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rtl="0"/>
            <a:r>
              <a:rPr lang="fr" sz="3200" cap="all" dirty="0">
                <a:solidFill>
                  <a:schemeClr val="bg1"/>
                </a:solidFill>
                <a:latin typeface="+mn-lt"/>
                <a:ea typeface="Montserrat" charset="0"/>
                <a:cs typeface="Montserrat" charset="0"/>
              </a:rPr>
              <a:t>Orientation sexuelle, identité de genre, expression </a:t>
            </a:r>
            <a:br>
              <a:rPr lang="fr" sz="3200" cap="all" dirty="0">
                <a:solidFill>
                  <a:schemeClr val="bg1"/>
                </a:solidFill>
                <a:latin typeface="+mn-lt"/>
                <a:ea typeface="Montserrat" charset="0"/>
                <a:cs typeface="Montserrat" charset="0"/>
              </a:rPr>
            </a:br>
            <a:r>
              <a:rPr lang="fr" sz="3200" cap="all" dirty="0">
                <a:solidFill>
                  <a:schemeClr val="bg1"/>
                </a:solidFill>
                <a:latin typeface="+mn-lt"/>
                <a:ea typeface="Montserrat" charset="0"/>
                <a:cs typeface="Montserrat" charset="0"/>
              </a:rPr>
              <a:t>de genre et caractéristiques sexuelles (OSIEGCS) </a:t>
            </a:r>
            <a:br>
              <a:rPr lang="en-US" sz="3600" cap="all" dirty="0">
                <a:solidFill>
                  <a:schemeClr val="bg1"/>
                </a:solidFill>
                <a:latin typeface="+mn-lt"/>
                <a:ea typeface="Montserrat" charset="0"/>
                <a:cs typeface="Montserrat" charset="0"/>
              </a:rPr>
            </a:br>
            <a:r>
              <a:rPr lang="fr" sz="4000" b="1" cap="all" dirty="0">
                <a:solidFill>
                  <a:schemeClr val="bg1"/>
                </a:solidFill>
                <a:latin typeface="+mn-lt"/>
                <a:ea typeface="Montserrat" charset="0"/>
                <a:cs typeface="Montserrat" charset="0"/>
              </a:rPr>
              <a:t>en situation de déplacement </a:t>
            </a:r>
            <a:br>
              <a:rPr lang="fr" sz="4000" b="1" cap="all" dirty="0">
                <a:solidFill>
                  <a:schemeClr val="bg1"/>
                </a:solidFill>
                <a:latin typeface="+mn-lt"/>
                <a:ea typeface="Montserrat" charset="0"/>
                <a:cs typeface="Montserrat" charset="0"/>
              </a:rPr>
            </a:br>
            <a:r>
              <a:rPr lang="fr" sz="4000" b="1" cap="all" dirty="0">
                <a:solidFill>
                  <a:schemeClr val="bg1"/>
                </a:solidFill>
                <a:latin typeface="+mn-lt"/>
                <a:ea typeface="Montserrat" charset="0"/>
                <a:cs typeface="Montserrat" charset="0"/>
              </a:rPr>
              <a:t>forcé et de migration</a:t>
            </a:r>
            <a:endParaRPr lang="en-US" sz="3600" b="1" cap="all" dirty="0">
              <a:solidFill>
                <a:schemeClr val="bg1"/>
              </a:solidFill>
              <a:latin typeface="+mn-lt"/>
              <a:ea typeface="Montserrat" charset="0"/>
              <a:cs typeface="Montserrat" charset="0"/>
            </a:endParaRPr>
          </a:p>
        </p:txBody>
      </p:sp>
      <p:sp>
        <p:nvSpPr>
          <p:cNvPr id="22" name="Rectangle">
            <a:extLst>
              <a:ext uri="{FF2B5EF4-FFF2-40B4-BE49-F238E27FC236}">
                <a16:creationId xmlns:a16="http://schemas.microsoft.com/office/drawing/2014/main" id="{5BAA0E40-997B-1441-A91A-35FBE35AB0A6}"/>
              </a:ext>
            </a:extLst>
          </p:cNvPr>
          <p:cNvSpPr/>
          <p:nvPr>
            <p:custDataLst>
              <p:tags r:id="rId1"/>
            </p:custDataLst>
          </p:nvPr>
        </p:nvSpPr>
        <p:spPr>
          <a:xfrm>
            <a:off x="1048000" y="5593006"/>
            <a:ext cx="10988055" cy="2632373"/>
          </a:xfrm>
          <a:prstGeom prst="rect">
            <a:avLst/>
          </a:prstGeom>
          <a:ln w="63500">
            <a:solidFill>
              <a:schemeClr val="bg1"/>
            </a:solidFill>
            <a:miter lim="400000"/>
          </a:ln>
        </p:spPr>
        <p:txBody>
          <a:bodyPr lIns="32381" tIns="32381" rIns="32381" bIns="32381" rtlCol="0" anchor="ctr"/>
          <a:lstStyle/>
          <a:p>
            <a:pPr defTabSz="372391" rtl="0">
              <a:defRPr sz="4000">
                <a:solidFill>
                  <a:srgbClr val="FFFFFF"/>
                </a:solidFill>
                <a:effectLst>
                  <a:outerShdw blurRad="38100" dist="12700" dir="5400000" rotWithShape="0">
                    <a:srgbClr val="000000">
                      <a:alpha val="50000"/>
                    </a:srgbClr>
                  </a:outerShdw>
                </a:effectLst>
              </a:defRPr>
            </a:pPr>
            <a:endParaRPr sz="2000" spc="10">
              <a:latin typeface="Arial"/>
              <a:ea typeface="Arial"/>
              <a:cs typeface="Arial"/>
            </a:endParaRPr>
          </a:p>
        </p:txBody>
      </p:sp>
      <p:pic>
        <p:nvPicPr>
          <p:cNvPr id="24" name="Picture 23">
            <a:extLst>
              <a:ext uri="{FF2B5EF4-FFF2-40B4-BE49-F238E27FC236}">
                <a16:creationId xmlns:a16="http://schemas.microsoft.com/office/drawing/2014/main" id="{4E4B01D0-2490-9043-BE3B-44E2BFB9FFBC}"/>
              </a:ext>
            </a:extLst>
          </p:cNvPr>
          <p:cNvPicPr>
            <a:picLocks noChangeAspect="1"/>
          </p:cNvPicPr>
          <p:nvPr>
            <p:custDataLst>
              <p:tags r:id="rId2"/>
            </p:custDataLst>
          </p:nvPr>
        </p:nvPicPr>
        <p:blipFill>
          <a:blip r:embed="rId8"/>
          <a:stretch>
            <a:fillRect/>
          </a:stretch>
        </p:blipFill>
        <p:spPr>
          <a:xfrm>
            <a:off x="3813785" y="4958842"/>
            <a:ext cx="5367131" cy="977656"/>
          </a:xfrm>
          <a:prstGeom prst="rect">
            <a:avLst/>
          </a:prstGeom>
        </p:spPr>
      </p:pic>
      <p:sp>
        <p:nvSpPr>
          <p:cNvPr id="25" name="Title 20">
            <a:extLst>
              <a:ext uri="{FF2B5EF4-FFF2-40B4-BE49-F238E27FC236}">
                <a16:creationId xmlns:a16="http://schemas.microsoft.com/office/drawing/2014/main" id="{A517EAA6-AD67-5547-A02D-9BE854A26680}"/>
              </a:ext>
            </a:extLst>
          </p:cNvPr>
          <p:cNvSpPr txBox="1">
            <a:spLocks/>
          </p:cNvSpPr>
          <p:nvPr>
            <p:custDataLst>
              <p:tags r:id="rId3"/>
            </p:custDataLst>
          </p:nvPr>
        </p:nvSpPr>
        <p:spPr>
          <a:xfrm>
            <a:off x="238535" y="8182627"/>
            <a:ext cx="12503427" cy="478879"/>
          </a:xfrm>
          <a:prstGeom prst="rect">
            <a:avLst/>
          </a:prstGeom>
        </p:spPr>
        <p:txBody>
          <a:bodyPr vert="horz" wrap="square" lIns="182910" tIns="91455" rIns="182910" bIns="91455"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rtl="0">
              <a:lnSpc>
                <a:spcPct val="130000"/>
              </a:lnSpc>
            </a:pPr>
            <a:r>
              <a:rPr lang="fr" sz="1600" cap="all">
                <a:solidFill>
                  <a:schemeClr val="bg1"/>
                </a:solidFill>
                <a:latin typeface="+mj-lt"/>
                <a:ea typeface="Montserrat" charset="0"/>
                <a:cs typeface="Montserrat" charset="0"/>
              </a:rPr>
              <a:t>DATE   /   HORAIRE   /   AUTRES REMARQUES</a:t>
            </a:r>
          </a:p>
        </p:txBody>
      </p:sp>
      <p:grpSp>
        <p:nvGrpSpPr>
          <p:cNvPr id="11" name="Group 10">
            <a:extLst>
              <a:ext uri="{FF2B5EF4-FFF2-40B4-BE49-F238E27FC236}">
                <a16:creationId xmlns:a16="http://schemas.microsoft.com/office/drawing/2014/main" id="{6297D744-D766-3A46-A003-EDA2092AB04F}"/>
              </a:ext>
            </a:extLst>
          </p:cNvPr>
          <p:cNvGrpSpPr/>
          <p:nvPr>
            <p:custDataLst>
              <p:tags r:id="rId4"/>
            </p:custDataLst>
          </p:nvPr>
        </p:nvGrpSpPr>
        <p:grpSpPr>
          <a:xfrm>
            <a:off x="4838228" y="8719411"/>
            <a:ext cx="3325170" cy="770464"/>
            <a:chOff x="5582387" y="8894626"/>
            <a:chExt cx="2041918" cy="473126"/>
          </a:xfrm>
        </p:grpSpPr>
        <p:pic>
          <p:nvPicPr>
            <p:cNvPr id="12" name="Picture 11">
              <a:extLst>
                <a:ext uri="{FF2B5EF4-FFF2-40B4-BE49-F238E27FC236}">
                  <a16:creationId xmlns:a16="http://schemas.microsoft.com/office/drawing/2014/main" id="{A5569AA9-A247-2B45-B2B4-747469826768}"/>
                </a:ext>
              </a:extLst>
            </p:cNvPr>
            <p:cNvPicPr>
              <a:picLocks noChangeAspect="1"/>
            </p:cNvPicPr>
            <p:nvPr/>
          </p:nvPicPr>
          <p:blipFill rotWithShape="1">
            <a:blip r:embed="rId9"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3" name="Straight Connector 12">
              <a:extLst>
                <a:ext uri="{FF2B5EF4-FFF2-40B4-BE49-F238E27FC236}">
                  <a16:creationId xmlns:a16="http://schemas.microsoft.com/office/drawing/2014/main" id="{57DF82A7-8622-7545-BF17-4D0A85BC573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A638C2D-F4A3-6643-B5DD-97E5D7F3F1A6}"/>
                </a:ext>
              </a:extLst>
            </p:cNvPr>
            <p:cNvPicPr>
              <a:picLocks noChangeAspect="1"/>
            </p:cNvPicPr>
            <p:nvPr/>
          </p:nvPicPr>
          <p:blipFill>
            <a:blip r:embed="rId10">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1802671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4">
            <a:extLst>
              <a:ext uri="{FF2B5EF4-FFF2-40B4-BE49-F238E27FC236}">
                <a16:creationId xmlns:a16="http://schemas.microsoft.com/office/drawing/2014/main" id="{6AA3EAA9-35DA-474A-AA50-3F88270CEEE1}"/>
              </a:ext>
            </a:extLst>
          </p:cNvPr>
          <p:cNvSpPr>
            <a:spLocks noChangeArrowheads="1"/>
          </p:cNvSpPr>
          <p:nvPr>
            <p:custDataLst>
              <p:tags r:id="rId1"/>
            </p:custDataLst>
          </p:nvPr>
        </p:nvSpPr>
        <p:spPr bwMode="auto">
          <a:xfrm>
            <a:off x="198262" y="2850313"/>
            <a:ext cx="3789538" cy="5340357"/>
          </a:xfrm>
          <a:prstGeom prst="rect">
            <a:avLst/>
          </a:prstGeom>
          <a:solidFill>
            <a:schemeClr val="accent2"/>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pic>
        <p:nvPicPr>
          <p:cNvPr id="29" name="Picture 28">
            <a:extLst>
              <a:ext uri="{FF2B5EF4-FFF2-40B4-BE49-F238E27FC236}">
                <a16:creationId xmlns:a16="http://schemas.microsoft.com/office/drawing/2014/main" id="{6FF9E814-D581-5549-BF37-79BAE00E4FDE}"/>
              </a:ext>
            </a:extLst>
          </p:cNvPr>
          <p:cNvPicPr>
            <a:picLocks noChangeAspect="1"/>
          </p:cNvPicPr>
          <p:nvPr>
            <p:custDataLst>
              <p:tags r:id="rId2"/>
            </p:custDataLst>
          </p:nvPr>
        </p:nvPicPr>
        <p:blipFill>
          <a:blip r:embed="rId17">
            <a:lum bright="70000" contrast="-70000"/>
            <a:alphaModFix amt="46000"/>
            <a:extLst>
              <a:ext uri="{28A0092B-C50C-407E-A947-70E740481C1C}">
                <a14:useLocalDpi xmlns:a14="http://schemas.microsoft.com/office/drawing/2010/main" val="0"/>
              </a:ext>
            </a:extLst>
          </a:blip>
          <a:stretch>
            <a:fillRect/>
          </a:stretch>
        </p:blipFill>
        <p:spPr>
          <a:xfrm>
            <a:off x="92655" y="4441610"/>
            <a:ext cx="3835877" cy="3621496"/>
          </a:xfrm>
          <a:prstGeom prst="rect">
            <a:avLst/>
          </a:prstGeom>
        </p:spPr>
      </p:pic>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3"/>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20</a:t>
            </a:fld>
            <a:endParaRPr lang="en-US" altLang="en-US" sz="1050">
              <a:solidFill>
                <a:schemeClr val="bg1"/>
              </a:solidFill>
            </a:endParaRPr>
          </a:p>
        </p:txBody>
      </p:sp>
      <p:sp>
        <p:nvSpPr>
          <p:cNvPr id="47" name="Content Placeholder 4">
            <a:extLst>
              <a:ext uri="{FF2B5EF4-FFF2-40B4-BE49-F238E27FC236}">
                <a16:creationId xmlns:a16="http://schemas.microsoft.com/office/drawing/2014/main" id="{DDD445F0-864C-D64A-9962-4546F03B76CC}"/>
              </a:ext>
            </a:extLst>
          </p:cNvPr>
          <p:cNvSpPr txBox="1">
            <a:spLocks/>
          </p:cNvSpPr>
          <p:nvPr>
            <p:custDataLst>
              <p:tags r:id="rId4"/>
            </p:custDataLst>
          </p:nvPr>
        </p:nvSpPr>
        <p:spPr bwMode="auto">
          <a:xfrm>
            <a:off x="4278796" y="3770649"/>
            <a:ext cx="8186627"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just" rtl="0">
              <a:lnSpc>
                <a:spcPct val="110000"/>
              </a:lnSpc>
            </a:pPr>
            <a:r>
              <a:rPr lang="fr" sz="2400" dirty="0">
                <a:latin typeface="Calibri" panose="020F0502020204030204" pitchFamily="34" charset="0"/>
                <a:ea typeface="MS PGothic" charset="-128"/>
                <a:cs typeface="Calibri" panose="020F0502020204030204" pitchFamily="34" charset="0"/>
              </a:rPr>
              <a:t>En 2010, dans le cadre des efforts d’intervention d’urgence liés aux inondations au </a:t>
            </a:r>
            <a:r>
              <a:rPr lang="fr" sz="2400" b="1" dirty="0">
                <a:latin typeface="Calibri" panose="020F0502020204030204" pitchFamily="34" charset="0"/>
                <a:ea typeface="MS PGothic" charset="-128"/>
                <a:cs typeface="Calibri" panose="020F0502020204030204" pitchFamily="34" charset="0"/>
              </a:rPr>
              <a:t>Pakistan</a:t>
            </a:r>
            <a:r>
              <a:rPr lang="fr" sz="2400" dirty="0">
                <a:latin typeface="Calibri" panose="020F0502020204030204" pitchFamily="34" charset="0"/>
                <a:ea typeface="MS PGothic" charset="-128"/>
                <a:cs typeface="Calibri" panose="020F0502020204030204" pitchFamily="34" charset="0"/>
              </a:rPr>
              <a:t>, des rapports sont paru selon lesquels des femmes transgenres avaient été laissées pour compte dans les interventions humanitaires menées par des agences des Nations Unies et des ONG ; l’accès aux camps pour personnes déplacées à l’intérieur de leur propre pays leur avait été refusé en raison de préjugés largement répandus dans la population, de leur apparence non conforme et de leur incapacité à présenter des documents d’identité valides. </a:t>
            </a:r>
          </a:p>
        </p:txBody>
      </p:sp>
      <p:sp>
        <p:nvSpPr>
          <p:cNvPr id="48" name="Rectangle 34">
            <a:extLst>
              <a:ext uri="{FF2B5EF4-FFF2-40B4-BE49-F238E27FC236}">
                <a16:creationId xmlns:a16="http://schemas.microsoft.com/office/drawing/2014/main" id="{D7344408-C5F7-C340-8A64-F85A22405B3C}"/>
              </a:ext>
            </a:extLst>
          </p:cNvPr>
          <p:cNvSpPr>
            <a:spLocks noChangeArrowheads="1"/>
          </p:cNvSpPr>
          <p:nvPr>
            <p:custDataLst>
              <p:tags r:id="rId5"/>
            </p:custDataLst>
          </p:nvPr>
        </p:nvSpPr>
        <p:spPr bwMode="auto">
          <a:xfrm>
            <a:off x="198262" y="2850313"/>
            <a:ext cx="12593168" cy="5340357"/>
          </a:xfrm>
          <a:prstGeom prst="rect">
            <a:avLst/>
          </a:prstGeom>
          <a:noFill/>
          <a:ln w="57150">
            <a:solidFill>
              <a:schemeClr val="accent2"/>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50" name="Rectangle 49">
            <a:extLst>
              <a:ext uri="{FF2B5EF4-FFF2-40B4-BE49-F238E27FC236}">
                <a16:creationId xmlns:a16="http://schemas.microsoft.com/office/drawing/2014/main" id="{13F1CB8E-CD87-7042-A711-EA8E0224FE0E}"/>
              </a:ext>
            </a:extLst>
          </p:cNvPr>
          <p:cNvSpPr/>
          <p:nvPr>
            <p:custDataLst>
              <p:tags r:id="rId6"/>
            </p:custDataLst>
          </p:nvPr>
        </p:nvSpPr>
        <p:spPr>
          <a:xfrm>
            <a:off x="-92735" y="3506202"/>
            <a:ext cx="4206333" cy="923330"/>
          </a:xfrm>
          <a:prstGeom prst="rect">
            <a:avLst/>
          </a:prstGeom>
        </p:spPr>
        <p:txBody>
          <a:bodyPr wrap="square" rtlCol="0">
            <a:spAutoFit/>
          </a:bodyPr>
          <a:lstStyle/>
          <a:p>
            <a:pPr algn="ctr" rtl="0"/>
            <a:r>
              <a:rPr lang="fr" sz="5400" b="1" kern="0">
                <a:solidFill>
                  <a:schemeClr val="bg1"/>
                </a:solidFill>
                <a:latin typeface="Calibri" charset="0"/>
                <a:ea typeface="MS PGothic" charset="-128"/>
                <a:cs typeface="Calibri" charset="0"/>
              </a:rPr>
              <a:t>PAKISTAN</a:t>
            </a:r>
            <a:endParaRPr lang="en-US" sz="5400" b="1">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custDataLst>
              <p:tags r:id="rId7"/>
            </p:custDataLst>
          </p:nvPr>
        </p:nvSpPr>
        <p:spPr>
          <a:xfrm>
            <a:off x="863878" y="3162202"/>
            <a:ext cx="1981164" cy="830997"/>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EXEMPLE </a:t>
            </a:r>
            <a:br>
              <a:rPr lang="en-US" altLang="en-US" sz="2400" b="1" dirty="0">
                <a:solidFill>
                  <a:schemeClr val="bg1"/>
                </a:solidFill>
                <a:latin typeface="Calibri" charset="0"/>
                <a:ea typeface="MS PGothic" charset="-128"/>
                <a:cs typeface="Calibri" charset="0"/>
              </a:rPr>
            </a:br>
            <a:endParaRPr lang="en-US" sz="2400" dirty="0"/>
          </a:p>
        </p:txBody>
      </p:sp>
      <p:sp>
        <p:nvSpPr>
          <p:cNvPr id="52" name="Rectangle 51">
            <a:extLst>
              <a:ext uri="{FF2B5EF4-FFF2-40B4-BE49-F238E27FC236}">
                <a16:creationId xmlns:a16="http://schemas.microsoft.com/office/drawing/2014/main" id="{8A8B287E-42FF-4144-A133-ACFCE669EC71}"/>
              </a:ext>
            </a:extLst>
          </p:cNvPr>
          <p:cNvSpPr/>
          <p:nvPr>
            <p:custDataLst>
              <p:tags r:id="rId8"/>
            </p:custDataLst>
          </p:nvPr>
        </p:nvSpPr>
        <p:spPr>
          <a:xfrm>
            <a:off x="2136897" y="3174435"/>
            <a:ext cx="612316" cy="461665"/>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2</a:t>
            </a:r>
            <a:endParaRPr lang="en-US" sz="2400" dirty="0"/>
          </a:p>
        </p:txBody>
      </p:sp>
      <p:sp>
        <p:nvSpPr>
          <p:cNvPr id="53" name="Oval 52">
            <a:extLst>
              <a:ext uri="{FF2B5EF4-FFF2-40B4-BE49-F238E27FC236}">
                <a16:creationId xmlns:a16="http://schemas.microsoft.com/office/drawing/2014/main" id="{D6EB878F-F59D-9A41-BC86-AA6CAE1B033B}"/>
              </a:ext>
            </a:extLst>
          </p:cNvPr>
          <p:cNvSpPr/>
          <p:nvPr>
            <p:custDataLst>
              <p:tags r:id="rId9"/>
            </p:custDataLst>
          </p:nvPr>
        </p:nvSpPr>
        <p:spPr bwMode="auto">
          <a:xfrm>
            <a:off x="2093031" y="5566831"/>
            <a:ext cx="894582" cy="921649"/>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31" name="Group 30">
            <a:extLst>
              <a:ext uri="{FF2B5EF4-FFF2-40B4-BE49-F238E27FC236}">
                <a16:creationId xmlns:a16="http://schemas.microsoft.com/office/drawing/2014/main" id="{B3C9F425-B246-9549-996A-49ECD3B3BAAD}"/>
              </a:ext>
            </a:extLst>
          </p:cNvPr>
          <p:cNvGrpSpPr/>
          <p:nvPr>
            <p:custDataLst>
              <p:tags r:id="rId10"/>
            </p:custDataLst>
          </p:nvPr>
        </p:nvGrpSpPr>
        <p:grpSpPr>
          <a:xfrm>
            <a:off x="596827" y="1339886"/>
            <a:ext cx="1613709" cy="993287"/>
            <a:chOff x="5077896" y="2214240"/>
            <a:chExt cx="2877844" cy="1771401"/>
          </a:xfrm>
        </p:grpSpPr>
        <p:sp>
          <p:nvSpPr>
            <p:cNvPr id="49" name="Notched Right Arrow 48">
              <a:extLst>
                <a:ext uri="{FF2B5EF4-FFF2-40B4-BE49-F238E27FC236}">
                  <a16:creationId xmlns:a16="http://schemas.microsoft.com/office/drawing/2014/main" id="{E56F8D62-D270-4E40-B64B-1D5A886370D9}"/>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4" name="Oval 53">
              <a:extLst>
                <a:ext uri="{FF2B5EF4-FFF2-40B4-BE49-F238E27FC236}">
                  <a16:creationId xmlns:a16="http://schemas.microsoft.com/office/drawing/2014/main" id="{3071ED21-C14A-FB48-BD9E-351AF0F6049A}"/>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02</a:t>
              </a:r>
            </a:p>
          </p:txBody>
        </p:sp>
        <p:grpSp>
          <p:nvGrpSpPr>
            <p:cNvPr id="55" name="Group 54">
              <a:extLst>
                <a:ext uri="{FF2B5EF4-FFF2-40B4-BE49-F238E27FC236}">
                  <a16:creationId xmlns:a16="http://schemas.microsoft.com/office/drawing/2014/main" id="{10E968ED-115B-B34B-9067-2E2CFB403EE6}"/>
                </a:ext>
              </a:extLst>
            </p:cNvPr>
            <p:cNvGrpSpPr/>
            <p:nvPr/>
          </p:nvGrpSpPr>
          <p:grpSpPr>
            <a:xfrm flipH="1">
              <a:off x="6095654" y="2382648"/>
              <a:ext cx="924868" cy="873318"/>
              <a:chOff x="11172825" y="5868988"/>
              <a:chExt cx="484188" cy="457200"/>
            </a:xfrm>
            <a:solidFill>
              <a:schemeClr val="bg1"/>
            </a:solidFill>
          </p:grpSpPr>
          <p:sp>
            <p:nvSpPr>
              <p:cNvPr id="56" name="Freeform 608">
                <a:extLst>
                  <a:ext uri="{FF2B5EF4-FFF2-40B4-BE49-F238E27FC236}">
                    <a16:creationId xmlns:a16="http://schemas.microsoft.com/office/drawing/2014/main" id="{2AD6434D-FFB1-7244-B378-B3C276303B00}"/>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7" name="Freeform 609">
                <a:extLst>
                  <a:ext uri="{FF2B5EF4-FFF2-40B4-BE49-F238E27FC236}">
                    <a16:creationId xmlns:a16="http://schemas.microsoft.com/office/drawing/2014/main" id="{B07A7803-0F12-3C43-A0AB-8643A1677153}"/>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8" name="Freeform 610">
                <a:extLst>
                  <a:ext uri="{FF2B5EF4-FFF2-40B4-BE49-F238E27FC236}">
                    <a16:creationId xmlns:a16="http://schemas.microsoft.com/office/drawing/2014/main" id="{496E8B27-C723-834C-A60F-8563BE8C89FE}"/>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9" name="Freeform 611">
                <a:extLst>
                  <a:ext uri="{FF2B5EF4-FFF2-40B4-BE49-F238E27FC236}">
                    <a16:creationId xmlns:a16="http://schemas.microsoft.com/office/drawing/2014/main" id="{217EBE3F-D26A-114E-A576-F3B54BF56B6F}"/>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0" name="Freeform 612">
                <a:extLst>
                  <a:ext uri="{FF2B5EF4-FFF2-40B4-BE49-F238E27FC236}">
                    <a16:creationId xmlns:a16="http://schemas.microsoft.com/office/drawing/2014/main" id="{303D653E-7C61-3F4E-AC8A-AE6C94F1AE92}"/>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1" name="Freeform 613">
                <a:extLst>
                  <a:ext uri="{FF2B5EF4-FFF2-40B4-BE49-F238E27FC236}">
                    <a16:creationId xmlns:a16="http://schemas.microsoft.com/office/drawing/2014/main" id="{D704A265-CDF3-6048-ACEC-7BBCC2F23735}"/>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2" name="Freeform 614">
                <a:extLst>
                  <a:ext uri="{FF2B5EF4-FFF2-40B4-BE49-F238E27FC236}">
                    <a16:creationId xmlns:a16="http://schemas.microsoft.com/office/drawing/2014/main" id="{B373BE33-CD6F-AB45-86F7-14FC7D469B57}"/>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3" name="Freeform 615">
                <a:extLst>
                  <a:ext uri="{FF2B5EF4-FFF2-40B4-BE49-F238E27FC236}">
                    <a16:creationId xmlns:a16="http://schemas.microsoft.com/office/drawing/2014/main" id="{1889D96D-850A-1D48-8101-DBC56E1C85F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4" name="Freeform 616">
                <a:extLst>
                  <a:ext uri="{FF2B5EF4-FFF2-40B4-BE49-F238E27FC236}">
                    <a16:creationId xmlns:a16="http://schemas.microsoft.com/office/drawing/2014/main" id="{9E9ADAF3-327C-9648-94F9-531C613285FD}"/>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6" name="Freeform 617">
                <a:extLst>
                  <a:ext uri="{FF2B5EF4-FFF2-40B4-BE49-F238E27FC236}">
                    <a16:creationId xmlns:a16="http://schemas.microsoft.com/office/drawing/2014/main" id="{7FE5FC16-CE7D-414C-9FD9-C7C27BCA0C99}"/>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cxnSp>
        <p:nvCxnSpPr>
          <p:cNvPr id="67" name="Straight Connector 66">
            <a:extLst>
              <a:ext uri="{FF2B5EF4-FFF2-40B4-BE49-F238E27FC236}">
                <a16:creationId xmlns:a16="http://schemas.microsoft.com/office/drawing/2014/main" id="{E3A028E3-6B04-EC4F-823E-0AC107D7E289}"/>
              </a:ext>
            </a:extLst>
          </p:cNvPr>
          <p:cNvCxnSpPr/>
          <p:nvPr>
            <p:custDataLst>
              <p:tags r:id="rId11"/>
            </p:custDataLst>
          </p:nvPr>
        </p:nvCxnSpPr>
        <p:spPr>
          <a:xfrm>
            <a:off x="596827" y="238260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8" name="Rectangle 45">
            <a:extLst>
              <a:ext uri="{FF2B5EF4-FFF2-40B4-BE49-F238E27FC236}">
                <a16:creationId xmlns:a16="http://schemas.microsoft.com/office/drawing/2014/main" id="{1E35163C-612C-634D-BC87-1247EC1B363D}"/>
              </a:ext>
            </a:extLst>
          </p:cNvPr>
          <p:cNvSpPr>
            <a:spLocks noChangeArrowheads="1"/>
          </p:cNvSpPr>
          <p:nvPr>
            <p:custDataLst>
              <p:tags r:id="rId12"/>
            </p:custDataLst>
          </p:nvPr>
        </p:nvSpPr>
        <p:spPr bwMode="auto">
          <a:xfrm>
            <a:off x="2260317" y="1520442"/>
            <a:ext cx="998637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fr" sz="2800" cap="all" dirty="0">
                <a:ea typeface="Adobe Fan Heiti Std B" charset="-120"/>
                <a:cs typeface="Adobe Fan Heiti Std B" charset="-120"/>
                <a:sym typeface="Gill Sans" charset="0"/>
              </a:rPr>
              <a:t>La </a:t>
            </a:r>
            <a:r>
              <a:rPr lang="fr" sz="2800" b="1" cap="all" dirty="0">
                <a:ea typeface="Adobe Fan Heiti Std B" charset="-120"/>
                <a:cs typeface="Adobe Fan Heiti Std B" charset="-120"/>
                <a:sym typeface="Gill Sans" charset="0"/>
              </a:rPr>
              <a:t>catégorisation </a:t>
            </a:r>
            <a:r>
              <a:rPr lang="fr" sz="2800" cap="all" dirty="0">
                <a:ea typeface="Adobe Fan Heiti Std B" charset="-120"/>
                <a:cs typeface="Adobe Fan Heiti Std B" charset="-120"/>
                <a:sym typeface="Gill Sans" charset="0"/>
              </a:rPr>
              <a:t>des identités</a:t>
            </a:r>
          </a:p>
        </p:txBody>
      </p:sp>
      <p:sp>
        <p:nvSpPr>
          <p:cNvPr id="69" name="TextBox 68">
            <a:extLst>
              <a:ext uri="{FF2B5EF4-FFF2-40B4-BE49-F238E27FC236}">
                <a16:creationId xmlns:a16="http://schemas.microsoft.com/office/drawing/2014/main" id="{99CC3C5D-0A9D-0141-8004-CEBFF83426F9}"/>
              </a:ext>
            </a:extLst>
          </p:cNvPr>
          <p:cNvSpPr txBox="1"/>
          <p:nvPr>
            <p:custDataLst>
              <p:tags r:id="rId13"/>
            </p:custDataLst>
          </p:nvPr>
        </p:nvSpPr>
        <p:spPr>
          <a:xfrm>
            <a:off x="4040438" y="2989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
        <p:nvSpPr>
          <p:cNvPr id="70" name="Shape 636">
            <a:extLst>
              <a:ext uri="{FF2B5EF4-FFF2-40B4-BE49-F238E27FC236}">
                <a16:creationId xmlns:a16="http://schemas.microsoft.com/office/drawing/2014/main" id="{43BE9125-7742-7B4F-B576-8105FFCE6B33}"/>
              </a:ext>
            </a:extLst>
          </p:cNvPr>
          <p:cNvSpPr>
            <a:spLocks noGrp="1"/>
          </p:cNvSpPr>
          <p:nvPr>
            <p:ph type="title"/>
            <p:custDataLst>
              <p:tags r:id="rId14"/>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spTree>
    <p:extLst>
      <p:ext uri="{BB962C8B-B14F-4D97-AF65-F5344CB8AC3E}">
        <p14:creationId xmlns:p14="http://schemas.microsoft.com/office/powerpoint/2010/main" val="38777779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34">
            <a:extLst>
              <a:ext uri="{FF2B5EF4-FFF2-40B4-BE49-F238E27FC236}">
                <a16:creationId xmlns:a16="http://schemas.microsoft.com/office/drawing/2014/main" id="{D7344408-C5F7-C340-8A64-F85A22405B3C}"/>
              </a:ext>
            </a:extLst>
          </p:cNvPr>
          <p:cNvSpPr>
            <a:spLocks noChangeArrowheads="1"/>
          </p:cNvSpPr>
          <p:nvPr>
            <p:custDataLst>
              <p:tags r:id="rId1"/>
            </p:custDataLst>
          </p:nvPr>
        </p:nvSpPr>
        <p:spPr bwMode="auto">
          <a:xfrm>
            <a:off x="198262" y="2850313"/>
            <a:ext cx="12593168" cy="5340357"/>
          </a:xfrm>
          <a:prstGeom prst="rect">
            <a:avLst/>
          </a:prstGeom>
          <a:noFill/>
          <a:ln w="57150">
            <a:solidFill>
              <a:schemeClr val="accent2"/>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39" name="Rectangle 34">
            <a:extLst>
              <a:ext uri="{FF2B5EF4-FFF2-40B4-BE49-F238E27FC236}">
                <a16:creationId xmlns:a16="http://schemas.microsoft.com/office/drawing/2014/main" id="{6AA3EAA9-35DA-474A-AA50-3F88270CEEE1}"/>
              </a:ext>
            </a:extLst>
          </p:cNvPr>
          <p:cNvSpPr>
            <a:spLocks noChangeArrowheads="1"/>
          </p:cNvSpPr>
          <p:nvPr>
            <p:custDataLst>
              <p:tags r:id="rId2"/>
            </p:custDataLst>
          </p:nvPr>
        </p:nvSpPr>
        <p:spPr bwMode="auto">
          <a:xfrm>
            <a:off x="198262" y="2850313"/>
            <a:ext cx="3789538" cy="5340357"/>
          </a:xfrm>
          <a:prstGeom prst="rect">
            <a:avLst/>
          </a:prstGeom>
          <a:solidFill>
            <a:schemeClr val="accent2"/>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pic>
        <p:nvPicPr>
          <p:cNvPr id="30" name="Picture 29">
            <a:extLst>
              <a:ext uri="{FF2B5EF4-FFF2-40B4-BE49-F238E27FC236}">
                <a16:creationId xmlns:a16="http://schemas.microsoft.com/office/drawing/2014/main" id="{CC24C0B6-F0F6-A44C-8075-5B77BECC5652}"/>
              </a:ext>
            </a:extLst>
          </p:cNvPr>
          <p:cNvPicPr>
            <a:picLocks noChangeAspect="1"/>
          </p:cNvPicPr>
          <p:nvPr>
            <p:custDataLst>
              <p:tags r:id="rId3"/>
            </p:custDataLst>
          </p:nvPr>
        </p:nvPicPr>
        <p:blipFill rotWithShape="1">
          <a:blip r:embed="rId17">
            <a:alphaModFix amt="46000"/>
            <a:lum bright="70000" contrast="-70000"/>
            <a:extLst>
              <a:ext uri="{28A0092B-C50C-407E-A947-70E740481C1C}">
                <a14:useLocalDpi xmlns:a14="http://schemas.microsoft.com/office/drawing/2010/main" val="0"/>
              </a:ext>
            </a:extLst>
          </a:blip>
          <a:srcRect l="8814" r="7548" b="8069"/>
          <a:stretch/>
        </p:blipFill>
        <p:spPr>
          <a:xfrm>
            <a:off x="198260" y="3789222"/>
            <a:ext cx="3787660" cy="4380812"/>
          </a:xfrm>
          <a:prstGeom prst="rect">
            <a:avLst/>
          </a:prstGeom>
        </p:spPr>
      </p:pic>
      <p:sp>
        <p:nvSpPr>
          <p:cNvPr id="31" name="Oval 30">
            <a:extLst>
              <a:ext uri="{FF2B5EF4-FFF2-40B4-BE49-F238E27FC236}">
                <a16:creationId xmlns:a16="http://schemas.microsoft.com/office/drawing/2014/main" id="{10CECDFF-5E6B-1B40-8635-115C80F1C22A}"/>
              </a:ext>
            </a:extLst>
          </p:cNvPr>
          <p:cNvSpPr/>
          <p:nvPr>
            <p:custDataLst>
              <p:tags r:id="rId4"/>
            </p:custDataLst>
          </p:nvPr>
        </p:nvSpPr>
        <p:spPr bwMode="auto">
          <a:xfrm>
            <a:off x="1757360" y="4575863"/>
            <a:ext cx="1411643" cy="1411643"/>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21</a:t>
            </a:fld>
            <a:endParaRPr lang="en-US" altLang="en-US" sz="1050">
              <a:solidFill>
                <a:schemeClr val="bg1"/>
              </a:solidFill>
            </a:endParaRPr>
          </a:p>
        </p:txBody>
      </p:sp>
      <p:sp>
        <p:nvSpPr>
          <p:cNvPr id="47" name="Content Placeholder 4">
            <a:extLst>
              <a:ext uri="{FF2B5EF4-FFF2-40B4-BE49-F238E27FC236}">
                <a16:creationId xmlns:a16="http://schemas.microsoft.com/office/drawing/2014/main" id="{DDD445F0-864C-D64A-9962-4546F03B76CC}"/>
              </a:ext>
            </a:extLst>
          </p:cNvPr>
          <p:cNvSpPr txBox="1">
            <a:spLocks/>
          </p:cNvSpPr>
          <p:nvPr>
            <p:custDataLst>
              <p:tags r:id="rId6"/>
            </p:custDataLst>
          </p:nvPr>
        </p:nvSpPr>
        <p:spPr bwMode="auto">
          <a:xfrm>
            <a:off x="4388594" y="3906996"/>
            <a:ext cx="8076830"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lvl="0" indent="0" algn="just" rtl="0">
              <a:lnSpc>
                <a:spcPct val="110000"/>
              </a:lnSpc>
              <a:spcBef>
                <a:spcPts val="2400"/>
              </a:spcBef>
            </a:pPr>
            <a:r>
              <a:rPr lang="fr" sz="2400" kern="0" dirty="0">
                <a:solidFill>
                  <a:schemeClr val="tx1"/>
                </a:solidFill>
                <a:latin typeface="Calibri" charset="0"/>
                <a:ea typeface="MS PGothic" charset="-128"/>
                <a:cs typeface="Calibri" charset="0"/>
              </a:rPr>
              <a:t>Dans le cadre des programmes de secours d’urgence en Inde faisant suite aux tsunamis qui ont frappé les régions littorales de l’Océan Indien</a:t>
            </a:r>
            <a:r>
              <a:rPr lang="fr" sz="2400" b="1" kern="0" dirty="0">
                <a:solidFill>
                  <a:schemeClr val="tx1"/>
                </a:solidFill>
                <a:latin typeface="Calibri" charset="0"/>
                <a:ea typeface="MS PGothic" charset="-128"/>
                <a:cs typeface="Calibri" charset="0"/>
              </a:rPr>
              <a:t> </a:t>
            </a:r>
            <a:r>
              <a:rPr lang="fr" sz="2400" kern="0" dirty="0">
                <a:solidFill>
                  <a:schemeClr val="tx1"/>
                </a:solidFill>
                <a:latin typeface="Calibri" charset="0"/>
                <a:ea typeface="MS PGothic" charset="-128"/>
                <a:cs typeface="Calibri" charset="0"/>
              </a:rPr>
              <a:t>en</a:t>
            </a:r>
            <a:r>
              <a:rPr lang="fr" sz="2400" b="1" kern="0" dirty="0">
                <a:solidFill>
                  <a:schemeClr val="tx1"/>
                </a:solidFill>
                <a:latin typeface="Calibri" charset="0"/>
                <a:ea typeface="MS PGothic" charset="-128"/>
                <a:cs typeface="Calibri" charset="0"/>
              </a:rPr>
              <a:t> 2004</a:t>
            </a:r>
            <a:r>
              <a:rPr lang="fr" sz="2400" kern="0" dirty="0">
                <a:solidFill>
                  <a:schemeClr val="tx1"/>
                </a:solidFill>
                <a:latin typeface="Calibri" charset="0"/>
                <a:ea typeface="MS PGothic" charset="-128"/>
                <a:cs typeface="Calibri" charset="0"/>
              </a:rPr>
              <a:t>, les Aravanis </a:t>
            </a:r>
            <a:r>
              <a:rPr lang="fr" sz="2400" i="1" kern="0" dirty="0">
                <a:solidFill>
                  <a:schemeClr val="tx1"/>
                </a:solidFill>
                <a:latin typeface="Calibri" charset="0"/>
                <a:ea typeface="MS PGothic" charset="-128"/>
                <a:cs typeface="Calibri" charset="0"/>
              </a:rPr>
              <a:t>(personnes auxquelles le sexe masculin a été assigné à la naissance mais qui s’identifient comme des femmes) étaient exclus des abris temporaires et se voyaient refuser des cartes de rationnement, au motif que leur apparence et leur identité ne correspondaient pas à la définition administrative d’un homme ou d’une femme.</a:t>
            </a:r>
            <a:r>
              <a:rPr lang="fr" sz="2400" kern="0" dirty="0">
                <a:solidFill>
                  <a:schemeClr val="tx1"/>
                </a:solidFill>
                <a:latin typeface="Calibri" charset="0"/>
                <a:ea typeface="MS PGothic" charset="-128"/>
                <a:cs typeface="Calibri" charset="0"/>
              </a:rPr>
              <a:t> Oubliés des listes officielles de recensement des personnes pouvant prétendre à une assistance post-catastrophe, les </a:t>
            </a:r>
            <a:r>
              <a:rPr lang="fr" sz="2400" i="1" kern="0" dirty="0">
                <a:solidFill>
                  <a:schemeClr val="tx1"/>
                </a:solidFill>
                <a:latin typeface="Calibri" charset="0"/>
                <a:ea typeface="MS PGothic" charset="-128"/>
                <a:cs typeface="Calibri" charset="0"/>
              </a:rPr>
              <a:t>Aravanis </a:t>
            </a:r>
            <a:r>
              <a:rPr lang="fr" sz="2400" kern="0" dirty="0">
                <a:solidFill>
                  <a:schemeClr val="tx1"/>
                </a:solidFill>
                <a:latin typeface="Calibri" charset="0"/>
                <a:ea typeface="MS PGothic" charset="-128"/>
                <a:cs typeface="Calibri" charset="0"/>
              </a:rPr>
              <a:t>n’ont reçu aucune indemnité du gouvernement pour compenser leurs pertes matérielles. </a:t>
            </a:r>
            <a:endParaRPr lang="en-US" altLang="en-US" sz="2400" b="1" kern="0" dirty="0">
              <a:solidFill>
                <a:schemeClr val="tx1"/>
              </a:solidFill>
              <a:latin typeface="Calibri" charset="0"/>
              <a:ea typeface="MS PGothic" charset="-128"/>
              <a:cs typeface="Calibri" charset="0"/>
            </a:endParaRPr>
          </a:p>
        </p:txBody>
      </p:sp>
      <p:sp>
        <p:nvSpPr>
          <p:cNvPr id="50" name="Rectangle 49">
            <a:extLst>
              <a:ext uri="{FF2B5EF4-FFF2-40B4-BE49-F238E27FC236}">
                <a16:creationId xmlns:a16="http://schemas.microsoft.com/office/drawing/2014/main" id="{13F1CB8E-CD87-7042-A711-EA8E0224FE0E}"/>
              </a:ext>
            </a:extLst>
          </p:cNvPr>
          <p:cNvSpPr/>
          <p:nvPr>
            <p:custDataLst>
              <p:tags r:id="rId7"/>
            </p:custDataLst>
          </p:nvPr>
        </p:nvSpPr>
        <p:spPr>
          <a:xfrm>
            <a:off x="-483355" y="3506202"/>
            <a:ext cx="4206333" cy="923330"/>
          </a:xfrm>
          <a:prstGeom prst="rect">
            <a:avLst/>
          </a:prstGeom>
        </p:spPr>
        <p:txBody>
          <a:bodyPr wrap="square" rtlCol="0">
            <a:spAutoFit/>
          </a:bodyPr>
          <a:lstStyle/>
          <a:p>
            <a:pPr algn="ctr" rtl="0"/>
            <a:r>
              <a:rPr lang="fr" sz="5400" b="1" kern="0" dirty="0">
                <a:solidFill>
                  <a:schemeClr val="bg1"/>
                </a:solidFill>
                <a:latin typeface="Calibri" charset="0"/>
                <a:ea typeface="MS PGothic" charset="-128"/>
                <a:cs typeface="Calibri" charset="0"/>
              </a:rPr>
              <a:t>INDE</a:t>
            </a:r>
            <a:endParaRPr lang="en-US" sz="54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custDataLst>
              <p:tags r:id="rId8"/>
            </p:custDataLst>
          </p:nvPr>
        </p:nvSpPr>
        <p:spPr>
          <a:xfrm>
            <a:off x="863878" y="3162202"/>
            <a:ext cx="1981164" cy="830997"/>
          </a:xfrm>
          <a:prstGeom prst="rect">
            <a:avLst/>
          </a:prstGeom>
        </p:spPr>
        <p:txBody>
          <a:bodyPr wrap="square" rtlCol="0">
            <a:spAutoFit/>
          </a:bodyPr>
          <a:lstStyle/>
          <a:p>
            <a:pPr rtl="0"/>
            <a:r>
              <a:rPr lang="fr" sz="2400" b="1">
                <a:solidFill>
                  <a:schemeClr val="bg1"/>
                </a:solidFill>
                <a:latin typeface="Calibri" charset="0"/>
                <a:ea typeface="MS PGothic" charset="-128"/>
                <a:cs typeface="Calibri" charset="0"/>
              </a:rPr>
              <a:t>EXEMPLE </a:t>
            </a:r>
            <a:br>
              <a:rPr lang="en-US" altLang="en-US" sz="2400" b="1">
                <a:solidFill>
                  <a:schemeClr val="bg1"/>
                </a:solidFill>
                <a:latin typeface="Calibri" charset="0"/>
                <a:ea typeface="MS PGothic" charset="-128"/>
                <a:cs typeface="Calibri" charset="0"/>
              </a:rPr>
            </a:br>
            <a:endParaRPr lang="en-US" sz="2400"/>
          </a:p>
        </p:txBody>
      </p:sp>
      <p:sp>
        <p:nvSpPr>
          <p:cNvPr id="52" name="Rectangle 51">
            <a:extLst>
              <a:ext uri="{FF2B5EF4-FFF2-40B4-BE49-F238E27FC236}">
                <a16:creationId xmlns:a16="http://schemas.microsoft.com/office/drawing/2014/main" id="{8A8B287E-42FF-4144-A133-ACFCE669EC71}"/>
              </a:ext>
            </a:extLst>
          </p:cNvPr>
          <p:cNvSpPr/>
          <p:nvPr>
            <p:custDataLst>
              <p:tags r:id="rId9"/>
            </p:custDataLst>
          </p:nvPr>
        </p:nvSpPr>
        <p:spPr>
          <a:xfrm>
            <a:off x="2130369" y="3153170"/>
            <a:ext cx="612316" cy="461665"/>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3</a:t>
            </a:r>
            <a:endParaRPr lang="en-US" sz="2400" dirty="0"/>
          </a:p>
        </p:txBody>
      </p:sp>
      <p:grpSp>
        <p:nvGrpSpPr>
          <p:cNvPr id="49" name="Group 48">
            <a:extLst>
              <a:ext uri="{FF2B5EF4-FFF2-40B4-BE49-F238E27FC236}">
                <a16:creationId xmlns:a16="http://schemas.microsoft.com/office/drawing/2014/main" id="{D211001C-3938-2C44-8312-660C814FEA61}"/>
              </a:ext>
            </a:extLst>
          </p:cNvPr>
          <p:cNvGrpSpPr/>
          <p:nvPr>
            <p:custDataLst>
              <p:tags r:id="rId10"/>
            </p:custDataLst>
          </p:nvPr>
        </p:nvGrpSpPr>
        <p:grpSpPr>
          <a:xfrm>
            <a:off x="596827" y="1339886"/>
            <a:ext cx="1613709" cy="993287"/>
            <a:chOff x="5077896" y="2214240"/>
            <a:chExt cx="2877844" cy="1771401"/>
          </a:xfrm>
        </p:grpSpPr>
        <p:sp>
          <p:nvSpPr>
            <p:cNvPr id="53" name="Notched Right Arrow 52">
              <a:extLst>
                <a:ext uri="{FF2B5EF4-FFF2-40B4-BE49-F238E27FC236}">
                  <a16:creationId xmlns:a16="http://schemas.microsoft.com/office/drawing/2014/main" id="{1472D909-44F2-444B-BBCD-F7A3C6006773}"/>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4" name="Oval 53">
              <a:extLst>
                <a:ext uri="{FF2B5EF4-FFF2-40B4-BE49-F238E27FC236}">
                  <a16:creationId xmlns:a16="http://schemas.microsoft.com/office/drawing/2014/main" id="{EFC5095F-514E-994A-8B24-EF11043A5831}"/>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02</a:t>
              </a:r>
            </a:p>
          </p:txBody>
        </p:sp>
        <p:grpSp>
          <p:nvGrpSpPr>
            <p:cNvPr id="55" name="Group 54">
              <a:extLst>
                <a:ext uri="{FF2B5EF4-FFF2-40B4-BE49-F238E27FC236}">
                  <a16:creationId xmlns:a16="http://schemas.microsoft.com/office/drawing/2014/main" id="{49D18B21-9ECC-AE42-AB2F-64CBF2294C5A}"/>
                </a:ext>
              </a:extLst>
            </p:cNvPr>
            <p:cNvGrpSpPr/>
            <p:nvPr/>
          </p:nvGrpSpPr>
          <p:grpSpPr>
            <a:xfrm flipH="1">
              <a:off x="6095654" y="2382648"/>
              <a:ext cx="924868" cy="873318"/>
              <a:chOff x="11172825" y="5868988"/>
              <a:chExt cx="484188" cy="457200"/>
            </a:xfrm>
            <a:solidFill>
              <a:schemeClr val="bg1"/>
            </a:solidFill>
          </p:grpSpPr>
          <p:sp>
            <p:nvSpPr>
              <p:cNvPr id="56" name="Freeform 608">
                <a:extLst>
                  <a:ext uri="{FF2B5EF4-FFF2-40B4-BE49-F238E27FC236}">
                    <a16:creationId xmlns:a16="http://schemas.microsoft.com/office/drawing/2014/main" id="{7E50F182-41CF-2144-92E3-29E088746921}"/>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7" name="Freeform 609">
                <a:extLst>
                  <a:ext uri="{FF2B5EF4-FFF2-40B4-BE49-F238E27FC236}">
                    <a16:creationId xmlns:a16="http://schemas.microsoft.com/office/drawing/2014/main" id="{CEBEFE76-C089-4443-8764-6F985CFC4256}"/>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8" name="Freeform 610">
                <a:extLst>
                  <a:ext uri="{FF2B5EF4-FFF2-40B4-BE49-F238E27FC236}">
                    <a16:creationId xmlns:a16="http://schemas.microsoft.com/office/drawing/2014/main" id="{725DF7AC-BF34-6C4A-9238-36EF79C35AFC}"/>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9" name="Freeform 611">
                <a:extLst>
                  <a:ext uri="{FF2B5EF4-FFF2-40B4-BE49-F238E27FC236}">
                    <a16:creationId xmlns:a16="http://schemas.microsoft.com/office/drawing/2014/main" id="{A9BD1C2B-3677-B240-BA22-C27A57E88DF1}"/>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0" name="Freeform 612">
                <a:extLst>
                  <a:ext uri="{FF2B5EF4-FFF2-40B4-BE49-F238E27FC236}">
                    <a16:creationId xmlns:a16="http://schemas.microsoft.com/office/drawing/2014/main" id="{12161CCB-0AF9-5047-8ACC-870F5F21A749}"/>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1" name="Freeform 613">
                <a:extLst>
                  <a:ext uri="{FF2B5EF4-FFF2-40B4-BE49-F238E27FC236}">
                    <a16:creationId xmlns:a16="http://schemas.microsoft.com/office/drawing/2014/main" id="{B295FBFD-AA3D-8448-B299-2D6EF56DA1FE}"/>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2" name="Freeform 614">
                <a:extLst>
                  <a:ext uri="{FF2B5EF4-FFF2-40B4-BE49-F238E27FC236}">
                    <a16:creationId xmlns:a16="http://schemas.microsoft.com/office/drawing/2014/main" id="{50EC31D5-A7A7-8C4A-9E11-6D51497A08F7}"/>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3" name="Freeform 615">
                <a:extLst>
                  <a:ext uri="{FF2B5EF4-FFF2-40B4-BE49-F238E27FC236}">
                    <a16:creationId xmlns:a16="http://schemas.microsoft.com/office/drawing/2014/main" id="{0F8A00D0-717C-BD41-BD9F-0B85971BE2FA}"/>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4" name="Freeform 616">
                <a:extLst>
                  <a:ext uri="{FF2B5EF4-FFF2-40B4-BE49-F238E27FC236}">
                    <a16:creationId xmlns:a16="http://schemas.microsoft.com/office/drawing/2014/main" id="{4FFB7B3E-9D12-764A-93F1-C4F84587FEAC}"/>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6" name="Freeform 617">
                <a:extLst>
                  <a:ext uri="{FF2B5EF4-FFF2-40B4-BE49-F238E27FC236}">
                    <a16:creationId xmlns:a16="http://schemas.microsoft.com/office/drawing/2014/main" id="{308FEEAA-1F2F-894D-9102-1BF07D8EFF13}"/>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cxnSp>
        <p:nvCxnSpPr>
          <p:cNvPr id="67" name="Straight Connector 66">
            <a:extLst>
              <a:ext uri="{FF2B5EF4-FFF2-40B4-BE49-F238E27FC236}">
                <a16:creationId xmlns:a16="http://schemas.microsoft.com/office/drawing/2014/main" id="{20BD6EB4-9B85-6E47-AE19-ED1E27CF3AFB}"/>
              </a:ext>
            </a:extLst>
          </p:cNvPr>
          <p:cNvCxnSpPr/>
          <p:nvPr>
            <p:custDataLst>
              <p:tags r:id="rId11"/>
            </p:custDataLst>
          </p:nvPr>
        </p:nvCxnSpPr>
        <p:spPr>
          <a:xfrm>
            <a:off x="596827" y="238260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8" name="Rectangle 45">
            <a:extLst>
              <a:ext uri="{FF2B5EF4-FFF2-40B4-BE49-F238E27FC236}">
                <a16:creationId xmlns:a16="http://schemas.microsoft.com/office/drawing/2014/main" id="{BD50CC45-E53C-E240-89B7-A8483BF5FF1B}"/>
              </a:ext>
            </a:extLst>
          </p:cNvPr>
          <p:cNvSpPr>
            <a:spLocks noChangeArrowheads="1"/>
          </p:cNvSpPr>
          <p:nvPr>
            <p:custDataLst>
              <p:tags r:id="rId12"/>
            </p:custDataLst>
          </p:nvPr>
        </p:nvSpPr>
        <p:spPr bwMode="auto">
          <a:xfrm>
            <a:off x="2260317" y="1520442"/>
            <a:ext cx="998637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fr" sz="2800" cap="all" dirty="0">
                <a:ea typeface="Adobe Fan Heiti Std B" charset="-120"/>
                <a:cs typeface="Adobe Fan Heiti Std B" charset="-120"/>
                <a:sym typeface="Gill Sans" charset="0"/>
              </a:rPr>
              <a:t>La </a:t>
            </a:r>
            <a:r>
              <a:rPr lang="fr" sz="2800" b="1" cap="all" dirty="0">
                <a:ea typeface="Adobe Fan Heiti Std B" charset="-120"/>
                <a:cs typeface="Adobe Fan Heiti Std B" charset="-120"/>
                <a:sym typeface="Gill Sans" charset="0"/>
              </a:rPr>
              <a:t>catégorisation </a:t>
            </a:r>
            <a:r>
              <a:rPr lang="fr" sz="2800" cap="all" dirty="0">
                <a:ea typeface="Adobe Fan Heiti Std B" charset="-120"/>
                <a:cs typeface="Adobe Fan Heiti Std B" charset="-120"/>
                <a:sym typeface="Gill Sans" charset="0"/>
              </a:rPr>
              <a:t>des identités</a:t>
            </a:r>
          </a:p>
        </p:txBody>
      </p:sp>
      <p:sp>
        <p:nvSpPr>
          <p:cNvPr id="69" name="TextBox 68">
            <a:extLst>
              <a:ext uri="{FF2B5EF4-FFF2-40B4-BE49-F238E27FC236}">
                <a16:creationId xmlns:a16="http://schemas.microsoft.com/office/drawing/2014/main" id="{2E06F889-4FB2-2145-AC65-36FB973A1D11}"/>
              </a:ext>
            </a:extLst>
          </p:cNvPr>
          <p:cNvSpPr txBox="1"/>
          <p:nvPr>
            <p:custDataLst>
              <p:tags r:id="rId13"/>
            </p:custDataLst>
          </p:nvPr>
        </p:nvSpPr>
        <p:spPr>
          <a:xfrm>
            <a:off x="4040438" y="2989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
        <p:nvSpPr>
          <p:cNvPr id="70" name="Shape 636">
            <a:extLst>
              <a:ext uri="{FF2B5EF4-FFF2-40B4-BE49-F238E27FC236}">
                <a16:creationId xmlns:a16="http://schemas.microsoft.com/office/drawing/2014/main" id="{EDB1FA30-ECD3-2542-AD64-339CFEA9A935}"/>
              </a:ext>
            </a:extLst>
          </p:cNvPr>
          <p:cNvSpPr>
            <a:spLocks noGrp="1"/>
          </p:cNvSpPr>
          <p:nvPr>
            <p:ph type="title"/>
            <p:custDataLst>
              <p:tags r:id="rId14"/>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spTree>
    <p:extLst>
      <p:ext uri="{BB962C8B-B14F-4D97-AF65-F5344CB8AC3E}">
        <p14:creationId xmlns:p14="http://schemas.microsoft.com/office/powerpoint/2010/main" val="3407359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E6A6A896-C777-434F-AB95-36F3142B2302}"/>
              </a:ext>
            </a:extLst>
          </p:cNvPr>
          <p:cNvGrpSpPr/>
          <p:nvPr>
            <p:custDataLst>
              <p:tags r:id="rId1"/>
            </p:custDataLst>
          </p:nvPr>
        </p:nvGrpSpPr>
        <p:grpSpPr>
          <a:xfrm>
            <a:off x="598077" y="1346570"/>
            <a:ext cx="1637123" cy="1007699"/>
            <a:chOff x="8585472" y="3367179"/>
            <a:chExt cx="2877844" cy="1771401"/>
          </a:xfrm>
        </p:grpSpPr>
        <p:sp>
          <p:nvSpPr>
            <p:cNvPr id="54" name="Notched Right Arrow 53">
              <a:extLst>
                <a:ext uri="{FF2B5EF4-FFF2-40B4-BE49-F238E27FC236}">
                  <a16:creationId xmlns:a16="http://schemas.microsoft.com/office/drawing/2014/main" id="{77F30E77-6D8C-FD48-802A-E3241B2B05FA}"/>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5" name="Oval 54">
              <a:extLst>
                <a:ext uri="{FF2B5EF4-FFF2-40B4-BE49-F238E27FC236}">
                  <a16:creationId xmlns:a16="http://schemas.microsoft.com/office/drawing/2014/main" id="{73B464E5-0B31-8745-A5F4-B73107F826F6}"/>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03</a:t>
              </a:r>
            </a:p>
          </p:txBody>
        </p:sp>
        <p:grpSp>
          <p:nvGrpSpPr>
            <p:cNvPr id="56" name="Group 55">
              <a:extLst>
                <a:ext uri="{FF2B5EF4-FFF2-40B4-BE49-F238E27FC236}">
                  <a16:creationId xmlns:a16="http://schemas.microsoft.com/office/drawing/2014/main" id="{B34FCD14-C64C-CC45-A16E-82A422F749DC}"/>
                </a:ext>
              </a:extLst>
            </p:cNvPr>
            <p:cNvGrpSpPr/>
            <p:nvPr/>
          </p:nvGrpSpPr>
          <p:grpSpPr>
            <a:xfrm>
              <a:off x="9624593" y="3469218"/>
              <a:ext cx="954225" cy="894678"/>
              <a:chOff x="9446327" y="3408887"/>
              <a:chExt cx="1132492" cy="1061819"/>
            </a:xfrm>
          </p:grpSpPr>
          <p:grpSp>
            <p:nvGrpSpPr>
              <p:cNvPr id="57" name="Group 56">
                <a:extLst>
                  <a:ext uri="{FF2B5EF4-FFF2-40B4-BE49-F238E27FC236}">
                    <a16:creationId xmlns:a16="http://schemas.microsoft.com/office/drawing/2014/main" id="{45037658-D3BD-3A43-A9BA-991085B4AA27}"/>
                  </a:ext>
                </a:extLst>
              </p:cNvPr>
              <p:cNvGrpSpPr/>
              <p:nvPr/>
            </p:nvGrpSpPr>
            <p:grpSpPr>
              <a:xfrm>
                <a:off x="9446327" y="3408887"/>
                <a:ext cx="1132492" cy="1061819"/>
                <a:chOff x="2493963" y="2683574"/>
                <a:chExt cx="372773" cy="349510"/>
              </a:xfrm>
              <a:solidFill>
                <a:schemeClr val="bg1"/>
              </a:solidFill>
            </p:grpSpPr>
            <p:sp>
              <p:nvSpPr>
                <p:cNvPr id="62" name="Freeform 169">
                  <a:extLst>
                    <a:ext uri="{FF2B5EF4-FFF2-40B4-BE49-F238E27FC236}">
                      <a16:creationId xmlns:a16="http://schemas.microsoft.com/office/drawing/2014/main" id="{E467CFFE-46A6-5C41-9512-09DF28BE31F1}"/>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3" name="Freeform 171">
                  <a:extLst>
                    <a:ext uri="{FF2B5EF4-FFF2-40B4-BE49-F238E27FC236}">
                      <a16:creationId xmlns:a16="http://schemas.microsoft.com/office/drawing/2014/main" id="{B4D62443-AEDB-4646-BD6B-760E47812D05}"/>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nvGrpSpPr>
              <p:cNvPr id="58" name="Group 57">
                <a:extLst>
                  <a:ext uri="{FF2B5EF4-FFF2-40B4-BE49-F238E27FC236}">
                    <a16:creationId xmlns:a16="http://schemas.microsoft.com/office/drawing/2014/main" id="{F9F725B0-F999-4448-BCC3-F51131396A15}"/>
                  </a:ext>
                </a:extLst>
              </p:cNvPr>
              <p:cNvGrpSpPr/>
              <p:nvPr/>
            </p:nvGrpSpPr>
            <p:grpSpPr>
              <a:xfrm>
                <a:off x="9603923" y="3826069"/>
                <a:ext cx="771663" cy="228809"/>
                <a:chOff x="1477713" y="4929970"/>
                <a:chExt cx="1039375" cy="308189"/>
              </a:xfrm>
              <a:solidFill>
                <a:schemeClr val="bg1"/>
              </a:solidFill>
            </p:grpSpPr>
            <p:sp>
              <p:nvSpPr>
                <p:cNvPr id="59" name="Freeform 58">
                  <a:extLst>
                    <a:ext uri="{FF2B5EF4-FFF2-40B4-BE49-F238E27FC236}">
                      <a16:creationId xmlns:a16="http://schemas.microsoft.com/office/drawing/2014/main" id="{452FD57E-2F79-5B41-9CBA-95DAE771CDF6}"/>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60" name="Freeform 59">
                  <a:extLst>
                    <a:ext uri="{FF2B5EF4-FFF2-40B4-BE49-F238E27FC236}">
                      <a16:creationId xmlns:a16="http://schemas.microsoft.com/office/drawing/2014/main" id="{8E68B191-BCCF-254F-A205-1F4C2ECE6E6E}"/>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61" name="Freeform 60">
                  <a:extLst>
                    <a:ext uri="{FF2B5EF4-FFF2-40B4-BE49-F238E27FC236}">
                      <a16:creationId xmlns:a16="http://schemas.microsoft.com/office/drawing/2014/main" id="{E444AD3F-3DE0-4347-A2D8-B9643570438F}"/>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grpSp>
        </p:grpSp>
      </p:grpSp>
      <p:sp>
        <p:nvSpPr>
          <p:cNvPr id="48" name="Rectangle 34">
            <a:extLst>
              <a:ext uri="{FF2B5EF4-FFF2-40B4-BE49-F238E27FC236}">
                <a16:creationId xmlns:a16="http://schemas.microsoft.com/office/drawing/2014/main" id="{D7344408-C5F7-C340-8A64-F85A22405B3C}"/>
              </a:ext>
            </a:extLst>
          </p:cNvPr>
          <p:cNvSpPr>
            <a:spLocks noChangeArrowheads="1"/>
          </p:cNvSpPr>
          <p:nvPr>
            <p:custDataLst>
              <p:tags r:id="rId2"/>
            </p:custDataLst>
          </p:nvPr>
        </p:nvSpPr>
        <p:spPr bwMode="auto">
          <a:xfrm>
            <a:off x="198262" y="2850313"/>
            <a:ext cx="12593168" cy="5340357"/>
          </a:xfrm>
          <a:prstGeom prst="rect">
            <a:avLst/>
          </a:prstGeom>
          <a:noFill/>
          <a:ln w="57150">
            <a:solidFill>
              <a:schemeClr val="accent5"/>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39" name="Rectangle 34">
            <a:extLst>
              <a:ext uri="{FF2B5EF4-FFF2-40B4-BE49-F238E27FC236}">
                <a16:creationId xmlns:a16="http://schemas.microsoft.com/office/drawing/2014/main" id="{6AA3EAA9-35DA-474A-AA50-3F88270CEEE1}"/>
              </a:ext>
            </a:extLst>
          </p:cNvPr>
          <p:cNvSpPr>
            <a:spLocks noChangeArrowheads="1"/>
          </p:cNvSpPr>
          <p:nvPr>
            <p:custDataLst>
              <p:tags r:id="rId3"/>
            </p:custDataLst>
          </p:nvPr>
        </p:nvSpPr>
        <p:spPr bwMode="auto">
          <a:xfrm>
            <a:off x="198262" y="2850313"/>
            <a:ext cx="3789538" cy="5340357"/>
          </a:xfrm>
          <a:prstGeom prst="rect">
            <a:avLst/>
          </a:prstGeom>
          <a:solidFill>
            <a:schemeClr val="accent5"/>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cxnSp>
        <p:nvCxnSpPr>
          <p:cNvPr id="65" name="Straight Connector 64">
            <a:extLst>
              <a:ext uri="{FF2B5EF4-FFF2-40B4-BE49-F238E27FC236}">
                <a16:creationId xmlns:a16="http://schemas.microsoft.com/office/drawing/2014/main" id="{AF9D792F-2FE0-8E44-90B5-0519645EDC65}"/>
              </a:ext>
            </a:extLst>
          </p:cNvPr>
          <p:cNvCxnSpPr/>
          <p:nvPr>
            <p:custDataLst>
              <p:tags r:id="rId4"/>
            </p:custDataLst>
          </p:nvPr>
        </p:nvCxnSpPr>
        <p:spPr>
          <a:xfrm>
            <a:off x="596827" y="2403867"/>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22</a:t>
            </a:fld>
            <a:endParaRPr lang="en-US" altLang="en-US" sz="105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custDataLst>
              <p:tags r:id="rId6"/>
            </p:custDataLst>
          </p:nvPr>
        </p:nvSpPr>
        <p:spPr>
          <a:xfrm>
            <a:off x="4040438" y="2989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
        <p:nvSpPr>
          <p:cNvPr id="21" name="Rectangle 45">
            <a:extLst>
              <a:ext uri="{FF2B5EF4-FFF2-40B4-BE49-F238E27FC236}">
                <a16:creationId xmlns:a16="http://schemas.microsoft.com/office/drawing/2014/main" id="{ACE32269-4785-C848-90F8-A2D1F195D1AD}"/>
              </a:ext>
            </a:extLst>
          </p:cNvPr>
          <p:cNvSpPr>
            <a:spLocks noChangeArrowheads="1"/>
          </p:cNvSpPr>
          <p:nvPr>
            <p:custDataLst>
              <p:tags r:id="rId7"/>
            </p:custDataLst>
          </p:nvPr>
        </p:nvSpPr>
        <p:spPr bwMode="auto">
          <a:xfrm>
            <a:off x="2256464" y="1477632"/>
            <a:ext cx="98808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rtl="0"/>
            <a:r>
              <a:rPr lang="fr" sz="2800" b="1" kern="0" dirty="0"/>
              <a:t>RÉPONSE INSUFFISANTE</a:t>
            </a:r>
            <a:r>
              <a:rPr lang="fr" sz="2800" kern="0" dirty="0"/>
              <a:t> POUR LES PERSONNES LGBTQI+</a:t>
            </a:r>
          </a:p>
        </p:txBody>
      </p:sp>
      <p:sp>
        <p:nvSpPr>
          <p:cNvPr id="47" name="Content Placeholder 4">
            <a:extLst>
              <a:ext uri="{FF2B5EF4-FFF2-40B4-BE49-F238E27FC236}">
                <a16:creationId xmlns:a16="http://schemas.microsoft.com/office/drawing/2014/main" id="{DDD445F0-864C-D64A-9962-4546F03B76CC}"/>
              </a:ext>
            </a:extLst>
          </p:cNvPr>
          <p:cNvSpPr txBox="1">
            <a:spLocks/>
          </p:cNvSpPr>
          <p:nvPr>
            <p:custDataLst>
              <p:tags r:id="rId8"/>
            </p:custDataLst>
          </p:nvPr>
        </p:nvSpPr>
        <p:spPr bwMode="auto">
          <a:xfrm>
            <a:off x="4357540" y="3702922"/>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lvl="0" indent="0" algn="just" rtl="0">
              <a:lnSpc>
                <a:spcPct val="110000"/>
              </a:lnSpc>
              <a:spcBef>
                <a:spcPts val="2400"/>
              </a:spcBef>
            </a:pPr>
            <a:r>
              <a:rPr lang="fr" sz="2400" kern="0" dirty="0">
                <a:solidFill>
                  <a:schemeClr val="tx1"/>
                </a:solidFill>
                <a:latin typeface="Calibri" charset="0"/>
                <a:ea typeface="MS PGothic" charset="-128"/>
                <a:cs typeface="Calibri" charset="0"/>
              </a:rPr>
              <a:t>Plusieurs programmes d’intervention d’urgence en réponse </a:t>
            </a:r>
            <a:br>
              <a:rPr lang="en-US" altLang="en-US" sz="2400" kern="0" dirty="0">
                <a:solidFill>
                  <a:schemeClr val="tx1"/>
                </a:solidFill>
                <a:latin typeface="Calibri" charset="0"/>
                <a:ea typeface="MS PGothic" charset="-128"/>
                <a:cs typeface="Calibri" charset="0"/>
              </a:rPr>
            </a:br>
            <a:r>
              <a:rPr lang="fr" sz="2400" kern="0" dirty="0">
                <a:solidFill>
                  <a:schemeClr val="tx1"/>
                </a:solidFill>
                <a:latin typeface="Calibri" charset="0"/>
                <a:ea typeface="MS PGothic" charset="-128"/>
                <a:cs typeface="Calibri" charset="0"/>
              </a:rPr>
              <a:t>à l’ouragan Katrina aux </a:t>
            </a:r>
            <a:r>
              <a:rPr lang="fr" sz="2400" b="1" kern="0" dirty="0">
                <a:solidFill>
                  <a:schemeClr val="tx1"/>
                </a:solidFill>
                <a:latin typeface="Calibri" charset="0"/>
                <a:ea typeface="MS PGothic" charset="-128"/>
                <a:cs typeface="Calibri" charset="0"/>
              </a:rPr>
              <a:t>États-Unis</a:t>
            </a:r>
            <a:r>
              <a:rPr lang="fr" sz="2400" kern="0" dirty="0">
                <a:solidFill>
                  <a:schemeClr val="tx1"/>
                </a:solidFill>
                <a:latin typeface="Calibri" charset="0"/>
                <a:ea typeface="MS PGothic" charset="-128"/>
                <a:cs typeface="Calibri" charset="0"/>
              </a:rPr>
              <a:t> reposaient sur des systèmes administratifs proposant des aides aux personnes s’inscrivant dans le schéma d’un mariage ou d’une structure familiale </a:t>
            </a:r>
            <a:r>
              <a:rPr lang="fr" sz="2400" kern="0" dirty="0" err="1">
                <a:solidFill>
                  <a:schemeClr val="tx1"/>
                </a:solidFill>
                <a:latin typeface="Calibri" charset="0"/>
                <a:ea typeface="MS PGothic" charset="-128"/>
                <a:cs typeface="Calibri" charset="0"/>
              </a:rPr>
              <a:t>hétéronormatifs</a:t>
            </a:r>
            <a:r>
              <a:rPr lang="fr" sz="2400" kern="0" dirty="0">
                <a:solidFill>
                  <a:schemeClr val="tx1"/>
                </a:solidFill>
                <a:latin typeface="Calibri" charset="0"/>
                <a:ea typeface="MS PGothic" charset="-128"/>
                <a:cs typeface="Calibri" charset="0"/>
              </a:rPr>
              <a:t>. Cela a entraîné une discrimination à l’encontre de personnes de diverses OSIEGCS, des couples de même genre et de leurs familles. Cela les a parfois empêchés de recevoir une aide fédérale et d’avoir accès aux services de santé. </a:t>
            </a:r>
          </a:p>
        </p:txBody>
      </p:sp>
      <p:sp>
        <p:nvSpPr>
          <p:cNvPr id="50" name="Rectangle 49">
            <a:extLst>
              <a:ext uri="{FF2B5EF4-FFF2-40B4-BE49-F238E27FC236}">
                <a16:creationId xmlns:a16="http://schemas.microsoft.com/office/drawing/2014/main" id="{13F1CB8E-CD87-7042-A711-EA8E0224FE0E}"/>
              </a:ext>
            </a:extLst>
          </p:cNvPr>
          <p:cNvSpPr/>
          <p:nvPr>
            <p:custDataLst>
              <p:tags r:id="rId9"/>
            </p:custDataLst>
          </p:nvPr>
        </p:nvSpPr>
        <p:spPr>
          <a:xfrm>
            <a:off x="-92735" y="3506202"/>
            <a:ext cx="4206333" cy="830997"/>
          </a:xfrm>
          <a:prstGeom prst="rect">
            <a:avLst/>
          </a:prstGeom>
        </p:spPr>
        <p:txBody>
          <a:bodyPr wrap="square" rtlCol="0">
            <a:spAutoFit/>
          </a:bodyPr>
          <a:lstStyle/>
          <a:p>
            <a:pPr algn="ctr" rtl="0"/>
            <a:r>
              <a:rPr lang="fr" sz="4800" b="1" kern="0" dirty="0">
                <a:solidFill>
                  <a:schemeClr val="bg1"/>
                </a:solidFill>
                <a:latin typeface="Calibri" charset="0"/>
                <a:ea typeface="MS PGothic" charset="-128"/>
                <a:cs typeface="Calibri" charset="0"/>
              </a:rPr>
              <a:t>ÉTATS-UNIS</a:t>
            </a:r>
            <a:endParaRPr lang="en-US" sz="48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custDataLst>
              <p:tags r:id="rId10"/>
            </p:custDataLst>
          </p:nvPr>
        </p:nvSpPr>
        <p:spPr>
          <a:xfrm>
            <a:off x="459340" y="3142181"/>
            <a:ext cx="1981164" cy="830997"/>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EXEMPLE </a:t>
            </a:r>
            <a:br>
              <a:rPr lang="en-US" altLang="en-US" sz="2400" b="1" dirty="0">
                <a:solidFill>
                  <a:schemeClr val="bg1"/>
                </a:solidFill>
                <a:latin typeface="Calibri" charset="0"/>
                <a:ea typeface="MS PGothic" charset="-128"/>
                <a:cs typeface="Calibri" charset="0"/>
              </a:rPr>
            </a:br>
            <a:endParaRPr lang="en-US" sz="2400" dirty="0"/>
          </a:p>
        </p:txBody>
      </p:sp>
      <p:sp>
        <p:nvSpPr>
          <p:cNvPr id="52" name="Rectangle 51">
            <a:extLst>
              <a:ext uri="{FF2B5EF4-FFF2-40B4-BE49-F238E27FC236}">
                <a16:creationId xmlns:a16="http://schemas.microsoft.com/office/drawing/2014/main" id="{8A8B287E-42FF-4144-A133-ACFCE669EC71}"/>
              </a:ext>
            </a:extLst>
          </p:cNvPr>
          <p:cNvSpPr/>
          <p:nvPr>
            <p:custDataLst>
              <p:tags r:id="rId11"/>
            </p:custDataLst>
          </p:nvPr>
        </p:nvSpPr>
        <p:spPr>
          <a:xfrm>
            <a:off x="1828188" y="3142181"/>
            <a:ext cx="612316" cy="461665"/>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4</a:t>
            </a:r>
            <a:endParaRPr lang="en-US" sz="2400" dirty="0"/>
          </a:p>
        </p:txBody>
      </p:sp>
      <p:pic>
        <p:nvPicPr>
          <p:cNvPr id="29" name="Picture 28">
            <a:extLst>
              <a:ext uri="{FF2B5EF4-FFF2-40B4-BE49-F238E27FC236}">
                <a16:creationId xmlns:a16="http://schemas.microsoft.com/office/drawing/2014/main" id="{EA07132B-4F05-CD4C-977D-D98B8E243C79}"/>
              </a:ext>
            </a:extLst>
          </p:cNvPr>
          <p:cNvPicPr>
            <a:picLocks noChangeAspect="1"/>
          </p:cNvPicPr>
          <p:nvPr>
            <p:custDataLst>
              <p:tags r:id="rId12"/>
            </p:custDataLst>
          </p:nvPr>
        </p:nvPicPr>
        <p:blipFill rotWithShape="1">
          <a:blip r:embed="rId17">
            <a:alphaModFix amt="46000"/>
            <a:lum bright="70000" contrast="-70000"/>
            <a:extLst>
              <a:ext uri="{28A0092B-C50C-407E-A947-70E740481C1C}">
                <a14:useLocalDpi xmlns:a14="http://schemas.microsoft.com/office/drawing/2010/main" val="0"/>
              </a:ext>
            </a:extLst>
          </a:blip>
          <a:srcRect l="15122" r="7044"/>
          <a:stretch/>
        </p:blipFill>
        <p:spPr>
          <a:xfrm>
            <a:off x="198262" y="4393834"/>
            <a:ext cx="3789538" cy="3250550"/>
          </a:xfrm>
          <a:prstGeom prst="rect">
            <a:avLst/>
          </a:prstGeom>
        </p:spPr>
      </p:pic>
      <p:sp>
        <p:nvSpPr>
          <p:cNvPr id="49" name="Oval 48">
            <a:extLst>
              <a:ext uri="{FF2B5EF4-FFF2-40B4-BE49-F238E27FC236}">
                <a16:creationId xmlns:a16="http://schemas.microsoft.com/office/drawing/2014/main" id="{619DC755-FB44-A24D-B368-C0D46BF74162}"/>
              </a:ext>
            </a:extLst>
          </p:cNvPr>
          <p:cNvSpPr/>
          <p:nvPr>
            <p:custDataLst>
              <p:tags r:id="rId13"/>
            </p:custDataLst>
          </p:nvPr>
        </p:nvSpPr>
        <p:spPr bwMode="auto">
          <a:xfrm>
            <a:off x="2614100" y="6590650"/>
            <a:ext cx="431941" cy="431941"/>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Shape 636">
            <a:extLst>
              <a:ext uri="{FF2B5EF4-FFF2-40B4-BE49-F238E27FC236}">
                <a16:creationId xmlns:a16="http://schemas.microsoft.com/office/drawing/2014/main" id="{4AF9333D-685C-A14C-A4FB-FF842B2164CD}"/>
              </a:ext>
            </a:extLst>
          </p:cNvPr>
          <p:cNvSpPr>
            <a:spLocks noGrp="1"/>
          </p:cNvSpPr>
          <p:nvPr>
            <p:ph type="title"/>
            <p:custDataLst>
              <p:tags r:id="rId14"/>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spTree>
    <p:extLst>
      <p:ext uri="{BB962C8B-B14F-4D97-AF65-F5344CB8AC3E}">
        <p14:creationId xmlns:p14="http://schemas.microsoft.com/office/powerpoint/2010/main" val="112581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fltVal val="0"/>
                                          </p:val>
                                        </p:tav>
                                        <p:tav tm="100000">
                                          <p:val>
                                            <p:strVal val="#ppt_h"/>
                                          </p:val>
                                        </p:tav>
                                      </p:tavLst>
                                    </p:anim>
                                    <p:animEffect transition="in" filter="fade">
                                      <p:cBhvr>
                                        <p:cTn id="18" dur="500"/>
                                        <p:tgtEl>
                                          <p:spTgt spid="4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7" grpId="0"/>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AF9D792F-2FE0-8E44-90B5-0519645EDC65}"/>
              </a:ext>
            </a:extLst>
          </p:cNvPr>
          <p:cNvCxnSpPr/>
          <p:nvPr>
            <p:custDataLst>
              <p:tags r:id="rId1"/>
            </p:custDataLst>
          </p:nvPr>
        </p:nvCxnSpPr>
        <p:spPr>
          <a:xfrm>
            <a:off x="596827" y="242513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2"/>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23</a:t>
            </a:fld>
            <a:endParaRPr lang="en-US" altLang="en-US" sz="1050">
              <a:solidFill>
                <a:schemeClr val="bg1"/>
              </a:solidFill>
            </a:endParaRPr>
          </a:p>
        </p:txBody>
      </p:sp>
      <p:sp>
        <p:nvSpPr>
          <p:cNvPr id="57" name="Shape 602">
            <a:extLst>
              <a:ext uri="{FF2B5EF4-FFF2-40B4-BE49-F238E27FC236}">
                <a16:creationId xmlns:a16="http://schemas.microsoft.com/office/drawing/2014/main" id="{420582E5-4DE5-5A46-B10E-B9EB0F28F91B}"/>
              </a:ext>
            </a:extLst>
          </p:cNvPr>
          <p:cNvSpPr/>
          <p:nvPr>
            <p:custDataLst>
              <p:tags r:id="rId3"/>
            </p:custDataLst>
          </p:nvPr>
        </p:nvSpPr>
        <p:spPr>
          <a:xfrm>
            <a:off x="6037" y="7429157"/>
            <a:ext cx="13003213" cy="0"/>
          </a:xfrm>
          <a:prstGeom prst="line">
            <a:avLst/>
          </a:prstGeom>
          <a:ln w="3175">
            <a:solidFill>
              <a:srgbClr val="BFBFBF"/>
            </a:solidFill>
            <a:prstDash val="sysDot"/>
          </a:ln>
        </p:spPr>
        <p:txBody>
          <a:bodyPr lIns="65015" tIns="65015" rIns="65015" bIns="65015" rtlCol="0"/>
          <a:lstStyle/>
          <a:p>
            <a:pPr rtl="0"/>
            <a:endParaRPr sz="1800">
              <a:latin typeface="Calibri Regular"/>
            </a:endParaRPr>
          </a:p>
        </p:txBody>
      </p:sp>
      <p:sp>
        <p:nvSpPr>
          <p:cNvPr id="58" name="Shape 599">
            <a:extLst>
              <a:ext uri="{FF2B5EF4-FFF2-40B4-BE49-F238E27FC236}">
                <a16:creationId xmlns:a16="http://schemas.microsoft.com/office/drawing/2014/main" id="{C47C003B-2CB1-1840-B017-EEC58F79C57B}"/>
              </a:ext>
            </a:extLst>
          </p:cNvPr>
          <p:cNvSpPr/>
          <p:nvPr>
            <p:custDataLst>
              <p:tags r:id="rId4"/>
            </p:custDataLst>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fr" sz="2800" b="1">
                <a:latin typeface="Calibri Regular"/>
              </a:rPr>
              <a:t>A</a:t>
            </a:r>
            <a:endParaRPr sz="2800" b="1">
              <a:latin typeface="Calibri Regular"/>
            </a:endParaRPr>
          </a:p>
        </p:txBody>
      </p:sp>
      <p:sp>
        <p:nvSpPr>
          <p:cNvPr id="62" name="Shape 603">
            <a:extLst>
              <a:ext uri="{FF2B5EF4-FFF2-40B4-BE49-F238E27FC236}">
                <a16:creationId xmlns:a16="http://schemas.microsoft.com/office/drawing/2014/main" id="{D3AF6087-8BBF-DE41-BE58-4157B5F9AE11}"/>
              </a:ext>
            </a:extLst>
          </p:cNvPr>
          <p:cNvSpPr/>
          <p:nvPr>
            <p:custDataLst>
              <p:tags r:id="rId5"/>
            </p:custDataLst>
          </p:nvPr>
        </p:nvSpPr>
        <p:spPr>
          <a:xfrm>
            <a:off x="6037" y="6235445"/>
            <a:ext cx="13003213" cy="0"/>
          </a:xfrm>
          <a:prstGeom prst="line">
            <a:avLst/>
          </a:prstGeom>
          <a:ln w="3175">
            <a:solidFill>
              <a:srgbClr val="BFBFBF"/>
            </a:solidFill>
            <a:prstDash val="sysDot"/>
          </a:ln>
        </p:spPr>
        <p:txBody>
          <a:bodyPr lIns="65015" tIns="65015" rIns="65015" bIns="65015" rtlCol="0"/>
          <a:lstStyle/>
          <a:p>
            <a:pPr rtl="0"/>
            <a:endParaRPr sz="1800">
              <a:latin typeface="Calibri Regular"/>
            </a:endParaRPr>
          </a:p>
        </p:txBody>
      </p:sp>
      <p:sp>
        <p:nvSpPr>
          <p:cNvPr id="63" name="Shape 605">
            <a:extLst>
              <a:ext uri="{FF2B5EF4-FFF2-40B4-BE49-F238E27FC236}">
                <a16:creationId xmlns:a16="http://schemas.microsoft.com/office/drawing/2014/main" id="{6E5F2371-24EA-7346-BEEE-C08319BF2723}"/>
              </a:ext>
            </a:extLst>
          </p:cNvPr>
          <p:cNvSpPr/>
          <p:nvPr>
            <p:custDataLst>
              <p:tags r:id="rId6"/>
            </p:custDataLst>
          </p:nvPr>
        </p:nvSpPr>
        <p:spPr>
          <a:xfrm>
            <a:off x="6038" y="4871172"/>
            <a:ext cx="13003212" cy="0"/>
          </a:xfrm>
          <a:prstGeom prst="line">
            <a:avLst/>
          </a:prstGeom>
          <a:ln w="3175">
            <a:solidFill>
              <a:srgbClr val="BFBFBF"/>
            </a:solidFill>
            <a:prstDash val="sysDot"/>
          </a:ln>
        </p:spPr>
        <p:txBody>
          <a:bodyPr lIns="65015" tIns="65015" rIns="65015" bIns="65015" rtlCol="0"/>
          <a:lstStyle/>
          <a:p>
            <a:pPr rtl="0"/>
            <a:endParaRPr sz="1800">
              <a:latin typeface="Calibri Regular"/>
            </a:endParaRPr>
          </a:p>
        </p:txBody>
      </p:sp>
      <p:sp>
        <p:nvSpPr>
          <p:cNvPr id="88" name="Shape 617">
            <a:extLst>
              <a:ext uri="{FF2B5EF4-FFF2-40B4-BE49-F238E27FC236}">
                <a16:creationId xmlns:a16="http://schemas.microsoft.com/office/drawing/2014/main" id="{0B2B5DEB-623B-8F47-BC93-34A4613AECAC}"/>
              </a:ext>
            </a:extLst>
          </p:cNvPr>
          <p:cNvSpPr/>
          <p:nvPr>
            <p:custDataLst>
              <p:tags r:id="rId7"/>
            </p:custDataLst>
          </p:nvPr>
        </p:nvSpPr>
        <p:spPr>
          <a:xfrm>
            <a:off x="1584010" y="3803781"/>
            <a:ext cx="10333408" cy="808408"/>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rtlCol="0">
            <a:spAutoFit/>
          </a:bodyPr>
          <a:lstStyle/>
          <a:p>
            <a:pPr rtl="0">
              <a:spcBef>
                <a:spcPts val="300"/>
              </a:spcBef>
            </a:pPr>
            <a:r>
              <a:rPr lang="fr" sz="2200" dirty="0">
                <a:cs typeface="MS PGothic" charset="0"/>
              </a:rPr>
              <a:t>Les cas où les organisations conçoivent des programmes pour les personnes hétérosexuelles, </a:t>
            </a:r>
            <a:r>
              <a:rPr lang="fr" sz="2200" dirty="0" err="1">
                <a:cs typeface="MS PGothic" charset="0"/>
              </a:rPr>
              <a:t>cisgenres</a:t>
            </a:r>
            <a:r>
              <a:rPr lang="fr" sz="2200" dirty="0">
                <a:cs typeface="MS PGothic" charset="0"/>
              </a:rPr>
              <a:t>, </a:t>
            </a:r>
            <a:r>
              <a:rPr lang="fr" sz="2200" dirty="0" err="1">
                <a:cs typeface="MS PGothic" charset="0"/>
              </a:rPr>
              <a:t>endosexes</a:t>
            </a:r>
            <a:r>
              <a:rPr lang="fr" sz="2200" dirty="0">
                <a:cs typeface="MS PGothic" charset="0"/>
              </a:rPr>
              <a:t> et les couples de genre opposé.</a:t>
            </a:r>
          </a:p>
        </p:txBody>
      </p:sp>
      <p:sp>
        <p:nvSpPr>
          <p:cNvPr id="89" name="Shape 618">
            <a:extLst>
              <a:ext uri="{FF2B5EF4-FFF2-40B4-BE49-F238E27FC236}">
                <a16:creationId xmlns:a16="http://schemas.microsoft.com/office/drawing/2014/main" id="{CEB82490-99D0-5C44-BA45-96ABC6E6391E}"/>
              </a:ext>
            </a:extLst>
          </p:cNvPr>
          <p:cNvSpPr/>
          <p:nvPr>
            <p:custDataLst>
              <p:tags r:id="rId8"/>
            </p:custDataLst>
          </p:nvPr>
        </p:nvSpPr>
        <p:spPr>
          <a:xfrm>
            <a:off x="1595370" y="5144853"/>
            <a:ext cx="10935891" cy="808408"/>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rtlCol="0">
            <a:spAutoFit/>
          </a:bodyPr>
          <a:lstStyle/>
          <a:p>
            <a:pPr defTabSz="914400" rtl="0">
              <a:lnSpc>
                <a:spcPct val="100000"/>
              </a:lnSpc>
              <a:spcBef>
                <a:spcPts val="300"/>
              </a:spcBef>
              <a:defRPr/>
            </a:pPr>
            <a:r>
              <a:rPr lang="fr" sz="2200" kern="0" dirty="0">
                <a:cs typeface="MS PGothic" charset="0"/>
              </a:rPr>
              <a:t>Les cas où les organisations oublient de faire référence aux personnes de diverses OSIEGCS dans les documents d’orientation ou les formations en matière de protection. </a:t>
            </a:r>
          </a:p>
        </p:txBody>
      </p:sp>
      <p:sp>
        <p:nvSpPr>
          <p:cNvPr id="90" name="Shape 619">
            <a:extLst>
              <a:ext uri="{FF2B5EF4-FFF2-40B4-BE49-F238E27FC236}">
                <a16:creationId xmlns:a16="http://schemas.microsoft.com/office/drawing/2014/main" id="{6F56CE0B-5A07-2842-ACEA-476FCA370A65}"/>
              </a:ext>
            </a:extLst>
          </p:cNvPr>
          <p:cNvSpPr/>
          <p:nvPr>
            <p:custDataLst>
              <p:tags r:id="rId9"/>
            </p:custDataLst>
          </p:nvPr>
        </p:nvSpPr>
        <p:spPr>
          <a:xfrm>
            <a:off x="1603887" y="6439672"/>
            <a:ext cx="10313532" cy="808408"/>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rtlCol="0">
            <a:spAutoFit/>
          </a:bodyPr>
          <a:lstStyle/>
          <a:p>
            <a:pPr rtl="0">
              <a:spcAft>
                <a:spcPts val="1200"/>
              </a:spcAft>
              <a:buClr>
                <a:schemeClr val="accent1"/>
              </a:buClr>
            </a:pPr>
            <a:r>
              <a:rPr lang="fr" sz="2200" dirty="0">
                <a:ea typeface="MS PGothic" charset="-128"/>
              </a:rPr>
              <a:t>Les cas où les organisations déclarent venir en aide « aux hommes, aux garçons, aux femmes et aux filles » sans faire aucune allusion aux personnes </a:t>
            </a:r>
            <a:r>
              <a:rPr lang="fr" sz="2200" dirty="0" err="1">
                <a:ea typeface="MS PGothic" charset="-128"/>
              </a:rPr>
              <a:t>trans</a:t>
            </a:r>
            <a:r>
              <a:rPr lang="fr" sz="2200" dirty="0">
                <a:ea typeface="MS PGothic" charset="-128"/>
              </a:rPr>
              <a:t> ou non binaires. </a:t>
            </a:r>
          </a:p>
        </p:txBody>
      </p:sp>
      <p:sp>
        <p:nvSpPr>
          <p:cNvPr id="91" name="Shape 599">
            <a:extLst>
              <a:ext uri="{FF2B5EF4-FFF2-40B4-BE49-F238E27FC236}">
                <a16:creationId xmlns:a16="http://schemas.microsoft.com/office/drawing/2014/main" id="{EC2CA3EE-6E5B-A648-931F-F9F1271CA316}"/>
              </a:ext>
            </a:extLst>
          </p:cNvPr>
          <p:cNvSpPr/>
          <p:nvPr>
            <p:custDataLst>
              <p:tags r:id="rId10"/>
            </p:custDataLst>
          </p:nvPr>
        </p:nvSpPr>
        <p:spPr>
          <a:xfrm>
            <a:off x="6038" y="5202973"/>
            <a:ext cx="1411705" cy="686907"/>
          </a:xfrm>
          <a:prstGeom prst="homePlate">
            <a:avLst/>
          </a:prstGeom>
          <a:solidFill>
            <a:schemeClr val="accent2"/>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fr" sz="2800" b="1">
                <a:solidFill>
                  <a:srgbClr val="FFFFFF"/>
                </a:solidFill>
                <a:latin typeface="Calibri Regular"/>
              </a:rPr>
              <a:t>B</a:t>
            </a:r>
            <a:endParaRPr sz="2800" b="1">
              <a:solidFill>
                <a:srgbClr val="FFFFFF"/>
              </a:solidFill>
              <a:latin typeface="Calibri Regular"/>
            </a:endParaRPr>
          </a:p>
        </p:txBody>
      </p:sp>
      <p:sp>
        <p:nvSpPr>
          <p:cNvPr id="92" name="Shape 599">
            <a:extLst>
              <a:ext uri="{FF2B5EF4-FFF2-40B4-BE49-F238E27FC236}">
                <a16:creationId xmlns:a16="http://schemas.microsoft.com/office/drawing/2014/main" id="{BD9BB6BB-5A9F-2249-AE8F-87FDC8147086}"/>
              </a:ext>
            </a:extLst>
          </p:cNvPr>
          <p:cNvSpPr/>
          <p:nvPr>
            <p:custDataLst>
              <p:tags r:id="rId11"/>
            </p:custDataLst>
          </p:nvPr>
        </p:nvSpPr>
        <p:spPr>
          <a:xfrm>
            <a:off x="6038" y="6480114"/>
            <a:ext cx="1411705" cy="686907"/>
          </a:xfrm>
          <a:prstGeom prst="homePlate">
            <a:avLst/>
          </a:prstGeom>
          <a:solidFill>
            <a:schemeClr val="accent5"/>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fr" sz="2800" b="1">
                <a:solidFill>
                  <a:srgbClr val="FFFFFF"/>
                </a:solidFill>
                <a:latin typeface="Calibri Regular"/>
              </a:rPr>
              <a:t>C</a:t>
            </a:r>
            <a:endParaRPr sz="2800" b="1">
              <a:solidFill>
                <a:srgbClr val="FFFFFF"/>
              </a:solidFill>
              <a:latin typeface="Calibri Regular"/>
            </a:endParaRPr>
          </a:p>
        </p:txBody>
      </p:sp>
      <p:sp>
        <p:nvSpPr>
          <p:cNvPr id="93" name="TextBox 92">
            <a:extLst>
              <a:ext uri="{FF2B5EF4-FFF2-40B4-BE49-F238E27FC236}">
                <a16:creationId xmlns:a16="http://schemas.microsoft.com/office/drawing/2014/main" id="{A2DBD4BB-C036-694E-9C05-C99D0B0A79C1}"/>
              </a:ext>
            </a:extLst>
          </p:cNvPr>
          <p:cNvSpPr txBox="1"/>
          <p:nvPr>
            <p:custDataLst>
              <p:tags r:id="rId12"/>
            </p:custDataLst>
          </p:nvPr>
        </p:nvSpPr>
        <p:spPr>
          <a:xfrm>
            <a:off x="8861280" y="3240861"/>
            <a:ext cx="0" cy="0"/>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
        <p:nvSpPr>
          <p:cNvPr id="98" name="TextBox 97">
            <a:extLst>
              <a:ext uri="{FF2B5EF4-FFF2-40B4-BE49-F238E27FC236}">
                <a16:creationId xmlns:a16="http://schemas.microsoft.com/office/drawing/2014/main" id="{5CB0CB72-791C-734D-BC3B-42C69C528474}"/>
              </a:ext>
            </a:extLst>
          </p:cNvPr>
          <p:cNvSpPr txBox="1"/>
          <p:nvPr>
            <p:custDataLst>
              <p:tags r:id="rId13"/>
            </p:custDataLst>
          </p:nvPr>
        </p:nvSpPr>
        <p:spPr>
          <a:xfrm>
            <a:off x="4040438" y="298925"/>
            <a:ext cx="45719" cy="45719"/>
          </a:xfrm>
          <a:prstGeom prst="rect">
            <a:avLst/>
          </a:prstGeom>
        </p:spPr>
        <p:txBody>
          <a:bodyPr wrap="none" rtlCol="0">
            <a:noAutofit/>
          </a:bodyPr>
          <a:lstStyle/>
          <a:p>
            <a:pPr marL="0" indent="0" algn="l" rtl="0"/>
            <a:endParaRPr lang="en-US" sz="1600" b="0" kern="0">
              <a:solidFill>
                <a:schemeClr val="tx2">
                  <a:lumMod val="85000"/>
                  <a:lumOff val="15000"/>
                </a:schemeClr>
              </a:solidFill>
              <a:latin typeface="+mn-lt"/>
            </a:endParaRPr>
          </a:p>
        </p:txBody>
      </p:sp>
      <p:sp>
        <p:nvSpPr>
          <p:cNvPr id="99" name="Rectangle 98">
            <a:extLst>
              <a:ext uri="{FF2B5EF4-FFF2-40B4-BE49-F238E27FC236}">
                <a16:creationId xmlns:a16="http://schemas.microsoft.com/office/drawing/2014/main" id="{B9C41C81-FD76-2F47-B401-6BE432BEC245}"/>
              </a:ext>
            </a:extLst>
          </p:cNvPr>
          <p:cNvSpPr/>
          <p:nvPr>
            <p:custDataLst>
              <p:tags r:id="rId14"/>
            </p:custDataLst>
          </p:nvPr>
        </p:nvSpPr>
        <p:spPr>
          <a:xfrm>
            <a:off x="0" y="2786826"/>
            <a:ext cx="9481930" cy="523220"/>
          </a:xfrm>
          <a:prstGeom prst="rect">
            <a:avLst/>
          </a:prstGeom>
          <a:solidFill>
            <a:schemeClr val="accent5"/>
          </a:solidFill>
        </p:spPr>
        <p:txBody>
          <a:bodyPr wrap="square" rtlCol="0">
            <a:spAutoFit/>
          </a:bodyPr>
          <a:lstStyle/>
          <a:p>
            <a:pPr marL="1152525" algn="ctr" rtl="0"/>
            <a:r>
              <a:rPr lang="fr" sz="2800" b="1" dirty="0">
                <a:solidFill>
                  <a:schemeClr val="bg1"/>
                </a:solidFill>
              </a:rPr>
              <a:t>Qu’entend-on par « réponse insuffisante » ?</a:t>
            </a:r>
          </a:p>
        </p:txBody>
      </p:sp>
      <p:sp>
        <p:nvSpPr>
          <p:cNvPr id="48" name="Rectangle 45">
            <a:extLst>
              <a:ext uri="{FF2B5EF4-FFF2-40B4-BE49-F238E27FC236}">
                <a16:creationId xmlns:a16="http://schemas.microsoft.com/office/drawing/2014/main" id="{45BA0DCF-A66F-9D49-B376-2E6FBC82175F}"/>
              </a:ext>
            </a:extLst>
          </p:cNvPr>
          <p:cNvSpPr>
            <a:spLocks noChangeArrowheads="1"/>
          </p:cNvSpPr>
          <p:nvPr>
            <p:custDataLst>
              <p:tags r:id="rId15"/>
            </p:custDataLst>
          </p:nvPr>
        </p:nvSpPr>
        <p:spPr bwMode="auto">
          <a:xfrm>
            <a:off x="2235199" y="1529675"/>
            <a:ext cx="10296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rtl="0"/>
            <a:r>
              <a:rPr lang="fr" sz="2400" b="1" kern="0" dirty="0"/>
              <a:t>RÉPONSE INSUFFISANTE</a:t>
            </a:r>
            <a:r>
              <a:rPr lang="fr" sz="2400" dirty="0"/>
              <a:t> POUR LES PERSONNES DE DIVERSES OSIEGCS</a:t>
            </a:r>
            <a:endParaRPr lang="en-US" sz="2400" kern="0" dirty="0"/>
          </a:p>
        </p:txBody>
      </p:sp>
      <p:sp>
        <p:nvSpPr>
          <p:cNvPr id="49" name="Shape 602">
            <a:extLst>
              <a:ext uri="{FF2B5EF4-FFF2-40B4-BE49-F238E27FC236}">
                <a16:creationId xmlns:a16="http://schemas.microsoft.com/office/drawing/2014/main" id="{15C85A48-AC01-904E-93F6-68A2AE494901}"/>
              </a:ext>
            </a:extLst>
          </p:cNvPr>
          <p:cNvSpPr/>
          <p:nvPr>
            <p:custDataLst>
              <p:tags r:id="rId16"/>
            </p:custDataLst>
          </p:nvPr>
        </p:nvSpPr>
        <p:spPr>
          <a:xfrm>
            <a:off x="6037" y="8599589"/>
            <a:ext cx="13003213" cy="0"/>
          </a:xfrm>
          <a:prstGeom prst="line">
            <a:avLst/>
          </a:prstGeom>
          <a:ln w="3175">
            <a:solidFill>
              <a:srgbClr val="BFBFBF"/>
            </a:solidFill>
            <a:prstDash val="sysDot"/>
          </a:ln>
        </p:spPr>
        <p:txBody>
          <a:bodyPr lIns="65015" tIns="65015" rIns="65015" bIns="65015" rtlCol="0"/>
          <a:lstStyle/>
          <a:p>
            <a:pPr rtl="0"/>
            <a:endParaRPr sz="1800">
              <a:latin typeface="Calibri Regular"/>
            </a:endParaRPr>
          </a:p>
        </p:txBody>
      </p:sp>
      <p:sp>
        <p:nvSpPr>
          <p:cNvPr id="50" name="Shape 619">
            <a:extLst>
              <a:ext uri="{FF2B5EF4-FFF2-40B4-BE49-F238E27FC236}">
                <a16:creationId xmlns:a16="http://schemas.microsoft.com/office/drawing/2014/main" id="{7287AC33-8024-2743-9148-9548A0A87880}"/>
              </a:ext>
            </a:extLst>
          </p:cNvPr>
          <p:cNvSpPr/>
          <p:nvPr>
            <p:custDataLst>
              <p:tags r:id="rId17"/>
            </p:custDataLst>
          </p:nvPr>
        </p:nvSpPr>
        <p:spPr>
          <a:xfrm>
            <a:off x="1603887" y="7744953"/>
            <a:ext cx="10313532" cy="469854"/>
          </a:xfrm>
          <a:prstGeom prst="rect">
            <a:avLst/>
          </a:prstGeom>
          <a:ln w="12700">
            <a:miter lim="400000"/>
          </a:ln>
          <a:extLst>
            <a:ext uri="{C572A759-6A51-4108-AA02-DFA0A04FC94B}">
              <ma14:wrappingTextBoxFlag xmlns:ma14="http://schemas.microsoft.com/office/mac/drawingml/2011/main" xmlns="" val="1"/>
            </a:ext>
          </a:extLst>
        </p:spPr>
        <p:txBody>
          <a:bodyPr wrap="square" lIns="65015" tIns="65015" rIns="65015" bIns="65015" rtlCol="0">
            <a:spAutoFit/>
          </a:bodyPr>
          <a:lstStyle/>
          <a:p>
            <a:pPr defTabSz="914400" rtl="0">
              <a:lnSpc>
                <a:spcPct val="100000"/>
              </a:lnSpc>
              <a:spcBef>
                <a:spcPts val="300"/>
              </a:spcBef>
              <a:defRPr/>
            </a:pPr>
            <a:r>
              <a:rPr lang="fr" sz="2200" kern="0" dirty="0">
                <a:cs typeface="MS PGothic" charset="0"/>
              </a:rPr>
              <a:t>Toutes les réponses ci-dessus. </a:t>
            </a:r>
          </a:p>
        </p:txBody>
      </p:sp>
      <p:sp>
        <p:nvSpPr>
          <p:cNvPr id="51" name="Shape 599">
            <a:extLst>
              <a:ext uri="{FF2B5EF4-FFF2-40B4-BE49-F238E27FC236}">
                <a16:creationId xmlns:a16="http://schemas.microsoft.com/office/drawing/2014/main" id="{9F085193-26DD-1F4A-A151-61636B4CC8E2}"/>
              </a:ext>
            </a:extLst>
          </p:cNvPr>
          <p:cNvSpPr/>
          <p:nvPr>
            <p:custDataLst>
              <p:tags r:id="rId18"/>
            </p:custDataLst>
          </p:nvPr>
        </p:nvSpPr>
        <p:spPr>
          <a:xfrm>
            <a:off x="6038" y="7695150"/>
            <a:ext cx="1411705" cy="686907"/>
          </a:xfrm>
          <a:prstGeom prst="homePlate">
            <a:avLst/>
          </a:prstGeom>
          <a:solidFill>
            <a:schemeClr val="accent3"/>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fr" sz="2800" b="1">
                <a:solidFill>
                  <a:srgbClr val="FFFFFF"/>
                </a:solidFill>
                <a:latin typeface="Calibri Regular"/>
              </a:rPr>
              <a:t>D</a:t>
            </a:r>
            <a:endParaRPr sz="2800" b="1">
              <a:solidFill>
                <a:srgbClr val="FFFFFF"/>
              </a:solidFill>
              <a:latin typeface="Calibri Regular"/>
            </a:endParaRPr>
          </a:p>
        </p:txBody>
      </p:sp>
      <p:grpSp>
        <p:nvGrpSpPr>
          <p:cNvPr id="69" name="Group 68">
            <a:extLst>
              <a:ext uri="{FF2B5EF4-FFF2-40B4-BE49-F238E27FC236}">
                <a16:creationId xmlns:a16="http://schemas.microsoft.com/office/drawing/2014/main" id="{45B61A40-31C6-C04F-B31B-1BE54B6C27C9}"/>
              </a:ext>
            </a:extLst>
          </p:cNvPr>
          <p:cNvGrpSpPr/>
          <p:nvPr>
            <p:custDataLst>
              <p:tags r:id="rId19"/>
            </p:custDataLst>
          </p:nvPr>
        </p:nvGrpSpPr>
        <p:grpSpPr>
          <a:xfrm>
            <a:off x="598077" y="1346570"/>
            <a:ext cx="1637123" cy="1007699"/>
            <a:chOff x="8585472" y="3367179"/>
            <a:chExt cx="2877844" cy="1771401"/>
          </a:xfrm>
        </p:grpSpPr>
        <p:sp>
          <p:nvSpPr>
            <p:cNvPr id="70" name="Notched Right Arrow 69">
              <a:extLst>
                <a:ext uri="{FF2B5EF4-FFF2-40B4-BE49-F238E27FC236}">
                  <a16:creationId xmlns:a16="http://schemas.microsoft.com/office/drawing/2014/main" id="{71FE1C4F-AB7F-3543-B1CD-9BD9F478D8D5}"/>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71" name="Oval 70">
              <a:extLst>
                <a:ext uri="{FF2B5EF4-FFF2-40B4-BE49-F238E27FC236}">
                  <a16:creationId xmlns:a16="http://schemas.microsoft.com/office/drawing/2014/main" id="{727D2B05-B09C-3A46-97B5-2022153C846D}"/>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03</a:t>
              </a:r>
            </a:p>
          </p:txBody>
        </p:sp>
        <p:grpSp>
          <p:nvGrpSpPr>
            <p:cNvPr id="72" name="Group 71">
              <a:extLst>
                <a:ext uri="{FF2B5EF4-FFF2-40B4-BE49-F238E27FC236}">
                  <a16:creationId xmlns:a16="http://schemas.microsoft.com/office/drawing/2014/main" id="{36836195-D132-5B4F-ACE4-17FC22D94276}"/>
                </a:ext>
              </a:extLst>
            </p:cNvPr>
            <p:cNvGrpSpPr/>
            <p:nvPr/>
          </p:nvGrpSpPr>
          <p:grpSpPr>
            <a:xfrm>
              <a:off x="9624593" y="3469218"/>
              <a:ext cx="954225" cy="894678"/>
              <a:chOff x="9446327" y="3408887"/>
              <a:chExt cx="1132492" cy="1061819"/>
            </a:xfrm>
          </p:grpSpPr>
          <p:grpSp>
            <p:nvGrpSpPr>
              <p:cNvPr id="73" name="Group 72">
                <a:extLst>
                  <a:ext uri="{FF2B5EF4-FFF2-40B4-BE49-F238E27FC236}">
                    <a16:creationId xmlns:a16="http://schemas.microsoft.com/office/drawing/2014/main" id="{783A7097-0E4D-9243-B845-ABAD20F833A6}"/>
                  </a:ext>
                </a:extLst>
              </p:cNvPr>
              <p:cNvGrpSpPr/>
              <p:nvPr/>
            </p:nvGrpSpPr>
            <p:grpSpPr>
              <a:xfrm>
                <a:off x="9446327" y="3408887"/>
                <a:ext cx="1132492" cy="1061819"/>
                <a:chOff x="2493963" y="2683574"/>
                <a:chExt cx="372773" cy="349510"/>
              </a:xfrm>
              <a:solidFill>
                <a:schemeClr val="bg1"/>
              </a:solidFill>
            </p:grpSpPr>
            <p:sp>
              <p:nvSpPr>
                <p:cNvPr id="78" name="Freeform 169">
                  <a:extLst>
                    <a:ext uri="{FF2B5EF4-FFF2-40B4-BE49-F238E27FC236}">
                      <a16:creationId xmlns:a16="http://schemas.microsoft.com/office/drawing/2014/main" id="{50F1BDF2-1F0C-EF42-A35D-8D7B293AE068}"/>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79" name="Freeform 171">
                  <a:extLst>
                    <a:ext uri="{FF2B5EF4-FFF2-40B4-BE49-F238E27FC236}">
                      <a16:creationId xmlns:a16="http://schemas.microsoft.com/office/drawing/2014/main" id="{F4D61784-C88C-4D4B-AE1E-8E47FD077D00}"/>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nvGrpSpPr>
              <p:cNvPr id="74" name="Group 73">
                <a:extLst>
                  <a:ext uri="{FF2B5EF4-FFF2-40B4-BE49-F238E27FC236}">
                    <a16:creationId xmlns:a16="http://schemas.microsoft.com/office/drawing/2014/main" id="{69F1BB8C-83B6-1E46-A84A-BF5B86FC6A39}"/>
                  </a:ext>
                </a:extLst>
              </p:cNvPr>
              <p:cNvGrpSpPr/>
              <p:nvPr/>
            </p:nvGrpSpPr>
            <p:grpSpPr>
              <a:xfrm>
                <a:off x="9603923" y="3826069"/>
                <a:ext cx="771663" cy="228809"/>
                <a:chOff x="1477713" y="4929970"/>
                <a:chExt cx="1039375" cy="308189"/>
              </a:xfrm>
              <a:solidFill>
                <a:schemeClr val="bg1"/>
              </a:solidFill>
            </p:grpSpPr>
            <p:sp>
              <p:nvSpPr>
                <p:cNvPr id="75" name="Freeform 74">
                  <a:extLst>
                    <a:ext uri="{FF2B5EF4-FFF2-40B4-BE49-F238E27FC236}">
                      <a16:creationId xmlns:a16="http://schemas.microsoft.com/office/drawing/2014/main" id="{1CAEBDD6-8E2E-CB4B-B2A5-A74B2CFE1771}"/>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76" name="Freeform 75">
                  <a:extLst>
                    <a:ext uri="{FF2B5EF4-FFF2-40B4-BE49-F238E27FC236}">
                      <a16:creationId xmlns:a16="http://schemas.microsoft.com/office/drawing/2014/main" id="{9A8332AB-CF02-3A42-A0BB-4D34990AA18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77" name="Freeform 76">
                  <a:extLst>
                    <a:ext uri="{FF2B5EF4-FFF2-40B4-BE49-F238E27FC236}">
                      <a16:creationId xmlns:a16="http://schemas.microsoft.com/office/drawing/2014/main" id="{D3B1BD93-31E6-AD43-9279-AC0E53A05E39}"/>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grpSp>
        </p:grpSp>
      </p:grpSp>
      <p:sp>
        <p:nvSpPr>
          <p:cNvPr id="80" name="Shape 636">
            <a:extLst>
              <a:ext uri="{FF2B5EF4-FFF2-40B4-BE49-F238E27FC236}">
                <a16:creationId xmlns:a16="http://schemas.microsoft.com/office/drawing/2014/main" id="{A637331C-8AFB-5347-A35A-56E1039EBA07}"/>
              </a:ext>
            </a:extLst>
          </p:cNvPr>
          <p:cNvSpPr>
            <a:spLocks noGrp="1"/>
          </p:cNvSpPr>
          <p:nvPr>
            <p:ph type="title"/>
            <p:custDataLst>
              <p:tags r:id="rId20"/>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spTree>
    <p:extLst>
      <p:ext uri="{BB962C8B-B14F-4D97-AF65-F5344CB8AC3E}">
        <p14:creationId xmlns:p14="http://schemas.microsoft.com/office/powerpoint/2010/main" val="5929259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fade">
                                      <p:cBhvr>
                                        <p:cTn id="11" dur="500"/>
                                        <p:tgtEl>
                                          <p:spTgt spid="9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left)">
                                      <p:cBhvr>
                                        <p:cTn id="16" dur="500"/>
                                        <p:tgtEl>
                                          <p:spTgt spid="5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500"/>
                                        <p:tgtEl>
                                          <p:spTgt spid="88"/>
                                        </p:tgtEl>
                                      </p:cBhvr>
                                    </p:animEffect>
                                  </p:childTnLst>
                                </p:cTn>
                              </p:par>
                            </p:childTnLst>
                          </p:cTn>
                        </p:par>
                        <p:par>
                          <p:cTn id="21" fill="hold">
                            <p:stCondLst>
                              <p:cond delay="1000"/>
                            </p:stCondLst>
                            <p:childTnLst>
                              <p:par>
                                <p:cTn id="22" presetID="22" presetClass="entr" presetSubtype="4" fill="hold" grpId="0" nodeType="afterEffect">
                                  <p:stCondLst>
                                    <p:cond delay="0"/>
                                  </p:stCondLst>
                                  <p:iterate>
                                    <p:tmAbs val="0"/>
                                  </p:iterate>
                                  <p:childTnLst>
                                    <p:set>
                                      <p:cBhvr>
                                        <p:cTn id="23" fill="hold"/>
                                        <p:tgtEl>
                                          <p:spTgt spid="63"/>
                                        </p:tgtEl>
                                        <p:attrNameLst>
                                          <p:attrName>style.visibility</p:attrName>
                                        </p:attrNameLst>
                                      </p:cBhvr>
                                      <p:to>
                                        <p:strVal val="visible"/>
                                      </p:to>
                                    </p:set>
                                    <p:animEffect transition="in" filter="wipe(down)">
                                      <p:cBhvr>
                                        <p:cTn id="24" dur="500"/>
                                        <p:tgtEl>
                                          <p:spTgt spid="6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wipe(left)">
                                      <p:cBhvr>
                                        <p:cTn id="29" dur="500"/>
                                        <p:tgtEl>
                                          <p:spTgt spid="91"/>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par>
                          <p:cTn id="34" fill="hold">
                            <p:stCondLst>
                              <p:cond delay="1000"/>
                            </p:stCondLst>
                            <p:childTnLst>
                              <p:par>
                                <p:cTn id="35" presetID="22" presetClass="entr" presetSubtype="4" fill="hold" grpId="0" nodeType="afterEffect">
                                  <p:stCondLst>
                                    <p:cond delay="0"/>
                                  </p:stCondLst>
                                  <p:iterate>
                                    <p:tmAbs val="0"/>
                                  </p:iterate>
                                  <p:childTnLst>
                                    <p:set>
                                      <p:cBhvr>
                                        <p:cTn id="36" fill="hold"/>
                                        <p:tgtEl>
                                          <p:spTgt spid="62"/>
                                        </p:tgtEl>
                                        <p:attrNameLst>
                                          <p:attrName>style.visibility</p:attrName>
                                        </p:attrNameLst>
                                      </p:cBhvr>
                                      <p:to>
                                        <p:strVal val="visible"/>
                                      </p:to>
                                    </p:set>
                                    <p:animEffect transition="in" filter="wipe(down)">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wipe(left)">
                                      <p:cBhvr>
                                        <p:cTn id="42" dur="500"/>
                                        <p:tgtEl>
                                          <p:spTgt spid="9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childTnLst>
                                </p:cTn>
                              </p:par>
                            </p:childTnLst>
                          </p:cTn>
                        </p:par>
                        <p:par>
                          <p:cTn id="47" fill="hold">
                            <p:stCondLst>
                              <p:cond delay="1000"/>
                            </p:stCondLst>
                            <p:childTnLst>
                              <p:par>
                                <p:cTn id="48" presetID="22" presetClass="entr" presetSubtype="4" fill="hold" grpId="0" nodeType="afterEffect">
                                  <p:stCondLst>
                                    <p:cond delay="0"/>
                                  </p:stCondLst>
                                  <p:iterate>
                                    <p:tmAbs val="0"/>
                                  </p:iterate>
                                  <p:childTnLst>
                                    <p:set>
                                      <p:cBhvr>
                                        <p:cTn id="49" fill="hold"/>
                                        <p:tgtEl>
                                          <p:spTgt spid="57"/>
                                        </p:tgtEl>
                                        <p:attrNameLst>
                                          <p:attrName>style.visibility</p:attrName>
                                        </p:attrNameLst>
                                      </p:cBhvr>
                                      <p:to>
                                        <p:strVal val="visible"/>
                                      </p:to>
                                    </p:set>
                                    <p:animEffect transition="in" filter="wipe(down)">
                                      <p:cBhvr>
                                        <p:cTn id="50" dur="5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ipe(left)">
                                      <p:cBhvr>
                                        <p:cTn id="55" dur="500"/>
                                        <p:tgtEl>
                                          <p:spTgt spid="51"/>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par>
                          <p:cTn id="60" fill="hold">
                            <p:stCondLst>
                              <p:cond delay="1000"/>
                            </p:stCondLst>
                            <p:childTnLst>
                              <p:par>
                                <p:cTn id="61" presetID="22" presetClass="entr" presetSubtype="4" fill="hold" grpId="0" nodeType="afterEffect">
                                  <p:stCondLst>
                                    <p:cond delay="0"/>
                                  </p:stCondLst>
                                  <p:iterate>
                                    <p:tmAbs val="0"/>
                                  </p:iterate>
                                  <p:childTnLst>
                                    <p:set>
                                      <p:cBhvr>
                                        <p:cTn id="62" fill="hold"/>
                                        <p:tgtEl>
                                          <p:spTgt spid="49"/>
                                        </p:tgtEl>
                                        <p:attrNameLst>
                                          <p:attrName>style.visibility</p:attrName>
                                        </p:attrNameLst>
                                      </p:cBhvr>
                                      <p:to>
                                        <p:strVal val="visible"/>
                                      </p:to>
                                    </p:set>
                                    <p:animEffect transition="in" filter="wipe(down)">
                                      <p:cBhvr>
                                        <p:cTn id="6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advAuto="0"/>
      <p:bldP spid="58" grpId="0" animBg="1"/>
      <p:bldP spid="62" grpId="0" animBg="1" advAuto="0"/>
      <p:bldP spid="63" grpId="0" animBg="1" advAuto="0"/>
      <p:bldP spid="88" grpId="0" animBg="1" advAuto="0"/>
      <p:bldP spid="89" grpId="0" animBg="1" advAuto="0"/>
      <p:bldP spid="90" grpId="0" animBg="1" advAuto="0"/>
      <p:bldP spid="91" grpId="0" animBg="1"/>
      <p:bldP spid="92" grpId="0" animBg="1"/>
      <p:bldP spid="99" grpId="0" animBg="1"/>
      <p:bldP spid="49" grpId="0" animBg="1" advAuto="0"/>
      <p:bldP spid="50" grpId="0" animBg="1" advAuto="0"/>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24</a:t>
            </a:fld>
            <a:endParaRPr lang="en-US" altLang="en-US" sz="1050">
              <a:solidFill>
                <a:schemeClr val="bg1"/>
              </a:solidFill>
            </a:endParaRPr>
          </a:p>
        </p:txBody>
      </p:sp>
      <p:cxnSp>
        <p:nvCxnSpPr>
          <p:cNvPr id="54" name="Straight Connector 53">
            <a:extLst>
              <a:ext uri="{FF2B5EF4-FFF2-40B4-BE49-F238E27FC236}">
                <a16:creationId xmlns:a16="http://schemas.microsoft.com/office/drawing/2014/main" id="{687FD170-5466-4A4C-9AD4-3DB3BD1072BC}"/>
              </a:ext>
            </a:extLst>
          </p:cNvPr>
          <p:cNvCxnSpPr>
            <a:cxnSpLocks/>
          </p:cNvCxnSpPr>
          <p:nvPr>
            <p:custDataLst>
              <p:tags r:id="rId2"/>
            </p:custDataLst>
          </p:nvPr>
        </p:nvCxnSpPr>
        <p:spPr bwMode="auto">
          <a:xfrm>
            <a:off x="4386136" y="3009958"/>
            <a:ext cx="0" cy="5155847"/>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C81F76D8-1508-9B4A-843F-E812E8A1E5FE}"/>
              </a:ext>
            </a:extLst>
          </p:cNvPr>
          <p:cNvCxnSpPr>
            <a:cxnSpLocks/>
          </p:cNvCxnSpPr>
          <p:nvPr>
            <p:custDataLst>
              <p:tags r:id="rId3"/>
            </p:custDataLst>
          </p:nvPr>
        </p:nvCxnSpPr>
        <p:spPr bwMode="auto">
          <a:xfrm>
            <a:off x="8683226" y="2991089"/>
            <a:ext cx="0" cy="5174716"/>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5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07060D83-298F-0041-BC5F-AFCC346650C1}"/>
              </a:ext>
            </a:extLst>
          </p:cNvPr>
          <p:cNvSpPr/>
          <p:nvPr>
            <p:custDataLst>
              <p:tags r:id="rId4"/>
            </p:custDataLst>
          </p:nvPr>
        </p:nvSpPr>
        <p:spPr>
          <a:xfrm>
            <a:off x="70759" y="3000229"/>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000" b="1" cap="all">
                <a:solidFill>
                  <a:schemeClr val="bg1"/>
                </a:solidFill>
                <a:latin typeface="Calibri" charset="0"/>
                <a:ea typeface="Calibri" charset="0"/>
                <a:cs typeface="Calibri" charset="0"/>
              </a:rPr>
              <a:t>Marginalisation</a:t>
            </a:r>
          </a:p>
        </p:txBody>
      </p:sp>
      <p:sp>
        <p:nvSpPr>
          <p:cNvPr id="59"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0CC78DF-A257-DA45-8C2A-4863A67C072F}"/>
              </a:ext>
            </a:extLst>
          </p:cNvPr>
          <p:cNvSpPr/>
          <p:nvPr>
            <p:custDataLst>
              <p:tags r:id="rId5"/>
            </p:custDataLst>
          </p:nvPr>
        </p:nvSpPr>
        <p:spPr>
          <a:xfrm>
            <a:off x="4470356" y="2982693"/>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fr" sz="2000" b="1" kern="0" cap="all">
                <a:solidFill>
                  <a:srgbClr val="FFFFFF"/>
                </a:solidFill>
                <a:latin typeface="Calibri" charset="0"/>
                <a:ea typeface="MS PGothic" charset="-128"/>
                <a:cs typeface="Calibri" charset="0"/>
              </a:rPr>
              <a:t>Invisibilité</a:t>
            </a:r>
            <a:endParaRPr lang="en-US" sz="2000" b="1" cap="all"/>
          </a:p>
        </p:txBody>
      </p:sp>
      <p:sp>
        <p:nvSpPr>
          <p:cNvPr id="6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0236B297-E898-C045-8349-49F9C332D352}"/>
              </a:ext>
            </a:extLst>
          </p:cNvPr>
          <p:cNvSpPr/>
          <p:nvPr>
            <p:custDataLst>
              <p:tags r:id="rId6"/>
            </p:custDataLst>
          </p:nvPr>
        </p:nvSpPr>
        <p:spPr>
          <a:xfrm>
            <a:off x="8756045" y="3017091"/>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000" b="1" kern="0" cap="all">
                <a:solidFill>
                  <a:srgbClr val="FFFFFF"/>
                </a:solidFill>
                <a:latin typeface="Calibri" charset="0"/>
                <a:ea typeface="MS PGothic" charset="-128"/>
                <a:cs typeface="Calibri" charset="0"/>
              </a:rPr>
              <a:t>Exclusion</a:t>
            </a:r>
            <a:endParaRPr lang="en-US" sz="2000" b="1" kern="0" cap="all">
              <a:solidFill>
                <a:srgbClr val="FFFFFF"/>
              </a:solidFill>
              <a:latin typeface="Calibri" charset="0"/>
              <a:ea typeface="MS PGothic" charset="-128"/>
              <a:cs typeface="Calibri" charset="0"/>
            </a:endParaRPr>
          </a:p>
        </p:txBody>
      </p:sp>
      <p:sp>
        <p:nvSpPr>
          <p:cNvPr id="61" name="Content Placeholder 2">
            <a:extLst>
              <a:ext uri="{FF2B5EF4-FFF2-40B4-BE49-F238E27FC236}">
                <a16:creationId xmlns:a16="http://schemas.microsoft.com/office/drawing/2014/main" id="{2F236FCE-4D31-CF43-9501-5DC34D46A72E}"/>
              </a:ext>
            </a:extLst>
          </p:cNvPr>
          <p:cNvSpPr txBox="1">
            <a:spLocks/>
          </p:cNvSpPr>
          <p:nvPr>
            <p:custDataLst>
              <p:tags r:id="rId7"/>
            </p:custDataLst>
          </p:nvPr>
        </p:nvSpPr>
        <p:spPr>
          <a:xfrm>
            <a:off x="143321" y="4053371"/>
            <a:ext cx="4128917"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fr" sz="2200" b="1" kern="0" dirty="0">
                <a:solidFill>
                  <a:schemeClr val="tx1"/>
                </a:solidFill>
                <a:latin typeface="Calibri" charset="0"/>
                <a:ea typeface="MS PGothic" charset="-128"/>
                <a:cs typeface="Calibri" charset="0"/>
              </a:rPr>
              <a:t>L’exclusion sociale</a:t>
            </a:r>
            <a:r>
              <a:rPr lang="fr" sz="2200" kern="0" dirty="0">
                <a:solidFill>
                  <a:schemeClr val="tx1"/>
                </a:solidFill>
                <a:latin typeface="Calibri" charset="0"/>
                <a:ea typeface="MS PGothic" charset="-128"/>
                <a:cs typeface="Calibri" charset="0"/>
              </a:rPr>
              <a:t> des personnes de diverses OSIEGCS peut les placer en situation de risque en raison de la </a:t>
            </a:r>
            <a:r>
              <a:rPr lang="fr" sz="2200" b="1" kern="0" dirty="0">
                <a:solidFill>
                  <a:schemeClr val="tx1"/>
                </a:solidFill>
                <a:latin typeface="Calibri" charset="0"/>
                <a:ea typeface="MS PGothic" charset="-128"/>
                <a:cs typeface="Calibri" charset="0"/>
              </a:rPr>
              <a:t>stigmatisation et de la marginalisation</a:t>
            </a:r>
            <a:r>
              <a:rPr lang="fr" sz="2200" kern="0" dirty="0">
                <a:solidFill>
                  <a:schemeClr val="tx1"/>
                </a:solidFill>
                <a:latin typeface="Calibri" charset="0"/>
                <a:ea typeface="MS PGothic" charset="-128"/>
                <a:cs typeface="Calibri" charset="0"/>
              </a:rPr>
              <a:t> susceptibles de les frapper dans de nombreux environnements, y compris sur le marché du travail, dans des communautés de personnes en situation de migration ou de déplacement forcé, des camps de réfugiés ou dans le cadre d’interventions humanitaires. </a:t>
            </a:r>
          </a:p>
        </p:txBody>
      </p:sp>
      <p:cxnSp>
        <p:nvCxnSpPr>
          <p:cNvPr id="64" name="Straight Connector 63">
            <a:extLst>
              <a:ext uri="{FF2B5EF4-FFF2-40B4-BE49-F238E27FC236}">
                <a16:creationId xmlns:a16="http://schemas.microsoft.com/office/drawing/2014/main" id="{B5C52F0E-6464-434E-BC86-0D4CA39F12BA}"/>
              </a:ext>
            </a:extLst>
          </p:cNvPr>
          <p:cNvCxnSpPr>
            <a:cxnSpLocks/>
          </p:cNvCxnSpPr>
          <p:nvPr>
            <p:custDataLst>
              <p:tags r:id="rId8"/>
            </p:custDataLst>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C50D8A69-0469-234C-93F8-023F0F2EDC52}"/>
              </a:ext>
            </a:extLst>
          </p:cNvPr>
          <p:cNvCxnSpPr>
            <a:cxnSpLocks/>
          </p:cNvCxnSpPr>
          <p:nvPr>
            <p:custDataLst>
              <p:tags r:id="rId9"/>
            </p:custDataLst>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7" name="Content Placeholder 2">
            <a:extLst>
              <a:ext uri="{FF2B5EF4-FFF2-40B4-BE49-F238E27FC236}">
                <a16:creationId xmlns:a16="http://schemas.microsoft.com/office/drawing/2014/main" id="{D7FF3DDC-F303-A94C-8404-EC70B32FC5F6}"/>
              </a:ext>
            </a:extLst>
          </p:cNvPr>
          <p:cNvSpPr txBox="1">
            <a:spLocks/>
          </p:cNvSpPr>
          <p:nvPr>
            <p:custDataLst>
              <p:tags r:id="rId10"/>
            </p:custDataLst>
          </p:nvPr>
        </p:nvSpPr>
        <p:spPr>
          <a:xfrm>
            <a:off x="4470356"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fr" sz="2200" b="1" kern="0" dirty="0">
                <a:solidFill>
                  <a:schemeClr val="tx1"/>
                </a:solidFill>
                <a:latin typeface="Calibri" charset="0"/>
                <a:ea typeface="MS PGothic" charset="-128"/>
                <a:cs typeface="Calibri" charset="0"/>
              </a:rPr>
              <a:t>L’invisibilité</a:t>
            </a:r>
            <a:r>
              <a:rPr lang="fr" sz="2200" kern="0" dirty="0">
                <a:solidFill>
                  <a:schemeClr val="tx1"/>
                </a:solidFill>
                <a:latin typeface="Calibri" charset="0"/>
                <a:ea typeface="MS PGothic" charset="-128"/>
                <a:cs typeface="Calibri" charset="0"/>
              </a:rPr>
              <a:t> est parfois délibérément choisie par les personnes de diverses OSIEGCS, qui emploient souvent des stratégies ingénieuses pour préserver leur sécurité dans un contexte dangereux pour elles. </a:t>
            </a:r>
          </a:p>
          <a:p>
            <a:pPr marL="0" lvl="3" algn="ctr" rtl="0">
              <a:defRPr/>
            </a:pPr>
            <a:endParaRPr lang="en-US" altLang="ja-JP" sz="1800" dirty="0">
              <a:solidFill>
                <a:schemeClr val="tx1"/>
              </a:solidFill>
              <a:latin typeface="Calibri" charset="0"/>
              <a:ea typeface="MS PGothic" charset="-128"/>
              <a:sym typeface="Arial Bold" charset="0"/>
            </a:endParaRPr>
          </a:p>
        </p:txBody>
      </p:sp>
      <p:sp>
        <p:nvSpPr>
          <p:cNvPr id="68" name="Content Placeholder 2">
            <a:extLst>
              <a:ext uri="{FF2B5EF4-FFF2-40B4-BE49-F238E27FC236}">
                <a16:creationId xmlns:a16="http://schemas.microsoft.com/office/drawing/2014/main" id="{E761C6E7-361F-274D-84B9-1F996F4720C0}"/>
              </a:ext>
            </a:extLst>
          </p:cNvPr>
          <p:cNvSpPr txBox="1">
            <a:spLocks/>
          </p:cNvSpPr>
          <p:nvPr>
            <p:custDataLst>
              <p:tags r:id="rId11"/>
            </p:custDataLst>
          </p:nvPr>
        </p:nvSpPr>
        <p:spPr>
          <a:xfrm>
            <a:off x="8808525" y="4053371"/>
            <a:ext cx="4055830"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fr" sz="2200" kern="0" dirty="0">
                <a:solidFill>
                  <a:schemeClr val="tx1"/>
                </a:solidFill>
                <a:latin typeface="Calibri" charset="0"/>
                <a:ea typeface="MS PGothic" charset="-128"/>
                <a:cs typeface="Calibri" charset="0"/>
              </a:rPr>
              <a:t>Cela peut</a:t>
            </a:r>
            <a:r>
              <a:rPr lang="fr" sz="2200" b="1" kern="0" dirty="0">
                <a:solidFill>
                  <a:schemeClr val="tx1"/>
                </a:solidFill>
                <a:latin typeface="Calibri" charset="0"/>
                <a:ea typeface="MS PGothic" charset="-128"/>
                <a:cs typeface="Calibri" charset="0"/>
              </a:rPr>
              <a:t> conduire à leur exclusion</a:t>
            </a:r>
            <a:r>
              <a:rPr lang="fr" sz="2200" kern="0" dirty="0">
                <a:solidFill>
                  <a:schemeClr val="tx1"/>
                </a:solidFill>
                <a:latin typeface="Calibri" charset="0"/>
                <a:ea typeface="MS PGothic" charset="-128"/>
                <a:cs typeface="Calibri" charset="0"/>
              </a:rPr>
              <a:t> de programmes destinés aux personnes en situation de migration, mais n’offrant aucun service spécialisé ou ne déployant aucun effort de sensibilisation concernant les personnes moins visibles.</a:t>
            </a:r>
            <a:endParaRPr lang="en-US" altLang="en-US" sz="2200" b="1" kern="0" dirty="0">
              <a:solidFill>
                <a:schemeClr val="tx1"/>
              </a:solidFill>
              <a:latin typeface="Calibri" charset="0"/>
              <a:ea typeface="MS PGothic" charset="-128"/>
              <a:cs typeface="Calibri" charset="0"/>
            </a:endParaRPr>
          </a:p>
        </p:txBody>
      </p:sp>
      <p:cxnSp>
        <p:nvCxnSpPr>
          <p:cNvPr id="30" name="Straight Connector 29">
            <a:extLst>
              <a:ext uri="{FF2B5EF4-FFF2-40B4-BE49-F238E27FC236}">
                <a16:creationId xmlns:a16="http://schemas.microsoft.com/office/drawing/2014/main" id="{F6B986AC-F701-6A46-9CDD-4905CCB012B3}"/>
              </a:ext>
            </a:extLst>
          </p:cNvPr>
          <p:cNvCxnSpPr/>
          <p:nvPr>
            <p:custDataLst>
              <p:tags r:id="rId12"/>
            </p:custDataLst>
          </p:nvPr>
        </p:nvCxnSpPr>
        <p:spPr>
          <a:xfrm>
            <a:off x="596827" y="242513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31" name="Rectangle 45">
            <a:extLst>
              <a:ext uri="{FF2B5EF4-FFF2-40B4-BE49-F238E27FC236}">
                <a16:creationId xmlns:a16="http://schemas.microsoft.com/office/drawing/2014/main" id="{284C9F01-4597-154C-B375-E255E3C13321}"/>
              </a:ext>
            </a:extLst>
          </p:cNvPr>
          <p:cNvSpPr>
            <a:spLocks noChangeArrowheads="1"/>
          </p:cNvSpPr>
          <p:nvPr>
            <p:custDataLst>
              <p:tags r:id="rId13"/>
            </p:custDataLst>
          </p:nvPr>
        </p:nvSpPr>
        <p:spPr bwMode="auto">
          <a:xfrm>
            <a:off x="2235199" y="1529675"/>
            <a:ext cx="10296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rtl="0"/>
            <a:r>
              <a:rPr lang="fr" sz="2400" b="1" kern="0" dirty="0"/>
              <a:t>RÉPONSE INSUFFISANTE</a:t>
            </a:r>
            <a:r>
              <a:rPr lang="fr" sz="2400" dirty="0"/>
              <a:t> POUR LES PERSONNES DE DIVERSES OSIEGCS</a:t>
            </a:r>
            <a:endParaRPr lang="en-US" sz="2400" kern="0" dirty="0"/>
          </a:p>
        </p:txBody>
      </p:sp>
      <p:grpSp>
        <p:nvGrpSpPr>
          <p:cNvPr id="32" name="Group 31">
            <a:extLst>
              <a:ext uri="{FF2B5EF4-FFF2-40B4-BE49-F238E27FC236}">
                <a16:creationId xmlns:a16="http://schemas.microsoft.com/office/drawing/2014/main" id="{96D6F20E-96AA-BD4F-8B47-936DF3026CA9}"/>
              </a:ext>
            </a:extLst>
          </p:cNvPr>
          <p:cNvGrpSpPr/>
          <p:nvPr>
            <p:custDataLst>
              <p:tags r:id="rId14"/>
            </p:custDataLst>
          </p:nvPr>
        </p:nvGrpSpPr>
        <p:grpSpPr>
          <a:xfrm>
            <a:off x="598077" y="1346570"/>
            <a:ext cx="1637123" cy="1007699"/>
            <a:chOff x="8585472" y="3367179"/>
            <a:chExt cx="2877844" cy="1771401"/>
          </a:xfrm>
        </p:grpSpPr>
        <p:sp>
          <p:nvSpPr>
            <p:cNvPr id="33" name="Notched Right Arrow 32">
              <a:extLst>
                <a:ext uri="{FF2B5EF4-FFF2-40B4-BE49-F238E27FC236}">
                  <a16:creationId xmlns:a16="http://schemas.microsoft.com/office/drawing/2014/main" id="{95CBB80C-A854-B743-A869-71443958BFB0}"/>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34" name="Oval 33">
              <a:extLst>
                <a:ext uri="{FF2B5EF4-FFF2-40B4-BE49-F238E27FC236}">
                  <a16:creationId xmlns:a16="http://schemas.microsoft.com/office/drawing/2014/main" id="{3125FCBA-A098-6340-896F-7DE3086DBFD7}"/>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03</a:t>
              </a:r>
            </a:p>
          </p:txBody>
        </p:sp>
        <p:grpSp>
          <p:nvGrpSpPr>
            <p:cNvPr id="35" name="Group 34">
              <a:extLst>
                <a:ext uri="{FF2B5EF4-FFF2-40B4-BE49-F238E27FC236}">
                  <a16:creationId xmlns:a16="http://schemas.microsoft.com/office/drawing/2014/main" id="{2386DEDE-A16A-5144-9EC3-B308253E1616}"/>
                </a:ext>
              </a:extLst>
            </p:cNvPr>
            <p:cNvGrpSpPr/>
            <p:nvPr/>
          </p:nvGrpSpPr>
          <p:grpSpPr>
            <a:xfrm>
              <a:off x="9624593" y="3469218"/>
              <a:ext cx="954225" cy="894678"/>
              <a:chOff x="9446327" y="3408887"/>
              <a:chExt cx="1132492" cy="1061819"/>
            </a:xfrm>
          </p:grpSpPr>
          <p:grpSp>
            <p:nvGrpSpPr>
              <p:cNvPr id="39" name="Group 38">
                <a:extLst>
                  <a:ext uri="{FF2B5EF4-FFF2-40B4-BE49-F238E27FC236}">
                    <a16:creationId xmlns:a16="http://schemas.microsoft.com/office/drawing/2014/main" id="{B341AF25-8416-E645-8E6E-9A431108F492}"/>
                  </a:ext>
                </a:extLst>
              </p:cNvPr>
              <p:cNvGrpSpPr/>
              <p:nvPr/>
            </p:nvGrpSpPr>
            <p:grpSpPr>
              <a:xfrm>
                <a:off x="9446327" y="3408887"/>
                <a:ext cx="1132492" cy="1061819"/>
                <a:chOff x="2493963" y="2683574"/>
                <a:chExt cx="372773" cy="349510"/>
              </a:xfrm>
              <a:solidFill>
                <a:schemeClr val="bg1"/>
              </a:solidFill>
            </p:grpSpPr>
            <p:sp>
              <p:nvSpPr>
                <p:cNvPr id="53" name="Freeform 169">
                  <a:extLst>
                    <a:ext uri="{FF2B5EF4-FFF2-40B4-BE49-F238E27FC236}">
                      <a16:creationId xmlns:a16="http://schemas.microsoft.com/office/drawing/2014/main" id="{5198EDFB-9652-B848-8588-9D672067F0EE}"/>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7" name="Freeform 171">
                  <a:extLst>
                    <a:ext uri="{FF2B5EF4-FFF2-40B4-BE49-F238E27FC236}">
                      <a16:creationId xmlns:a16="http://schemas.microsoft.com/office/drawing/2014/main" id="{6727D4D8-C680-494F-BD4F-ECFA8429BF64}"/>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nvGrpSpPr>
              <p:cNvPr id="49" name="Group 48">
                <a:extLst>
                  <a:ext uri="{FF2B5EF4-FFF2-40B4-BE49-F238E27FC236}">
                    <a16:creationId xmlns:a16="http://schemas.microsoft.com/office/drawing/2014/main" id="{D9447562-126D-9343-B4FD-96BE8D9DD95D}"/>
                  </a:ext>
                </a:extLst>
              </p:cNvPr>
              <p:cNvGrpSpPr/>
              <p:nvPr/>
            </p:nvGrpSpPr>
            <p:grpSpPr>
              <a:xfrm>
                <a:off x="9603923" y="3826069"/>
                <a:ext cx="771663" cy="228809"/>
                <a:chOff x="1477713" y="4929970"/>
                <a:chExt cx="1039375" cy="308189"/>
              </a:xfrm>
              <a:solidFill>
                <a:schemeClr val="bg1"/>
              </a:solidFill>
            </p:grpSpPr>
            <p:sp>
              <p:nvSpPr>
                <p:cNvPr id="50" name="Freeform 49">
                  <a:extLst>
                    <a:ext uri="{FF2B5EF4-FFF2-40B4-BE49-F238E27FC236}">
                      <a16:creationId xmlns:a16="http://schemas.microsoft.com/office/drawing/2014/main" id="{169639FC-916B-974D-B8A5-1DD4F5B20C51}"/>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51" name="Freeform 50">
                  <a:extLst>
                    <a:ext uri="{FF2B5EF4-FFF2-40B4-BE49-F238E27FC236}">
                      <a16:creationId xmlns:a16="http://schemas.microsoft.com/office/drawing/2014/main" id="{44FEF57C-5A12-4E44-BBDF-33EB9B7E6B1C}"/>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52" name="Freeform 51">
                  <a:extLst>
                    <a:ext uri="{FF2B5EF4-FFF2-40B4-BE49-F238E27FC236}">
                      <a16:creationId xmlns:a16="http://schemas.microsoft.com/office/drawing/2014/main" id="{2937F687-AB78-BA4D-8135-7815224B2264}"/>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grpSp>
        </p:grpSp>
      </p:grpSp>
      <p:sp>
        <p:nvSpPr>
          <p:cNvPr id="58" name="Shape 636">
            <a:extLst>
              <a:ext uri="{FF2B5EF4-FFF2-40B4-BE49-F238E27FC236}">
                <a16:creationId xmlns:a16="http://schemas.microsoft.com/office/drawing/2014/main" id="{CC22634B-5A6F-9344-A009-FFC7D3DB1EB3}"/>
              </a:ext>
            </a:extLst>
          </p:cNvPr>
          <p:cNvSpPr>
            <a:spLocks noGrp="1"/>
          </p:cNvSpPr>
          <p:nvPr>
            <p:ph type="title"/>
            <p:custDataLst>
              <p:tags r:id="rId15"/>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spTree>
    <p:extLst>
      <p:ext uri="{BB962C8B-B14F-4D97-AF65-F5344CB8AC3E}">
        <p14:creationId xmlns:p14="http://schemas.microsoft.com/office/powerpoint/2010/main" val="24226895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500"/>
                                        <p:tgtEl>
                                          <p:spTgt spid="68"/>
                                        </p:tgtEl>
                                      </p:cBhvr>
                                    </p:animEffect>
                                  </p:childTnLst>
                                </p:cTn>
                              </p:par>
                              <p:par>
                                <p:cTn id="22" presetID="10" presetClass="entr" presetSubtype="0"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7" grpId="0"/>
      <p:bldP spid="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25</a:t>
            </a:fld>
            <a:endParaRPr lang="en-US" altLang="en-US" sz="1050">
              <a:solidFill>
                <a:schemeClr val="bg1"/>
              </a:solidFill>
            </a:endParaRPr>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custDataLst>
              <p:tags r:id="rId2"/>
            </p:custDataLst>
          </p:nvPr>
        </p:nvSpPr>
        <p:spPr bwMode="auto">
          <a:xfrm>
            <a:off x="198262" y="2850313"/>
            <a:ext cx="12593168" cy="5340357"/>
          </a:xfrm>
          <a:prstGeom prst="rect">
            <a:avLst/>
          </a:prstGeom>
          <a:noFill/>
          <a:ln w="57150">
            <a:solidFill>
              <a:schemeClr val="accent5"/>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custDataLst>
              <p:tags r:id="rId3"/>
            </p:custDataLst>
          </p:nvPr>
        </p:nvSpPr>
        <p:spPr bwMode="auto">
          <a:xfrm>
            <a:off x="198262" y="2850313"/>
            <a:ext cx="3789538" cy="5340357"/>
          </a:xfrm>
          <a:prstGeom prst="rect">
            <a:avLst/>
          </a:prstGeom>
          <a:solidFill>
            <a:schemeClr val="accent5"/>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custDataLst>
              <p:tags r:id="rId4"/>
            </p:custDataLst>
          </p:nvPr>
        </p:nvSpPr>
        <p:spPr bwMode="auto">
          <a:xfrm>
            <a:off x="4275476" y="3830584"/>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algn="just" rtl="0">
              <a:lnSpc>
                <a:spcPct val="110000"/>
              </a:lnSpc>
              <a:spcBef>
                <a:spcPct val="30000"/>
              </a:spcBef>
              <a:defRPr/>
            </a:pPr>
            <a:r>
              <a:rPr lang="fr" sz="2400" dirty="0">
                <a:latin typeface="Calibri" panose="020F0502020204030204" pitchFamily="34" charset="0"/>
                <a:ea typeface="MS PGothic" charset="-128"/>
                <a:cs typeface="Calibri" panose="020F0502020204030204" pitchFamily="34" charset="0"/>
              </a:rPr>
              <a:t>Comme des dizaines de milliers de travailleurs migrants qui requéraient l’aide de l’OIM pour quitter la Libye et rejoindre leur pays d’origine, un migrant s’est approché d’un membre du personnel de l’OIM. Il a expliqué qu’il était gay et qu’il s’exposait à une persécution dans son pays d’origine. L’OIM était la seule organisation dans la zone et elle n’y entreprenait que des activités d’aide au retour volontaire. C’est ainsi qu’il a été signifié au migrant qu’aucun autre service n’était disponible, et qu’il devait retourner dans son pays s’il voulait de l’aide pour quitter la Libye. Il a été rapatrié dans un pays dans lequel l’homosexualité est passible de la peine de mort. </a:t>
            </a:r>
            <a:endParaRPr lang="en-US" altLang="en-US" sz="2400" i="1" dirty="0">
              <a:latin typeface="Calibri" panose="020F0502020204030204" pitchFamily="34" charset="0"/>
              <a:ea typeface="MS PGothic" charset="-128"/>
              <a:cs typeface="Calibri" panose="020F0502020204030204" pitchFamily="34" charset="0"/>
            </a:endParaRPr>
          </a:p>
        </p:txBody>
      </p:sp>
      <p:sp>
        <p:nvSpPr>
          <p:cNvPr id="51" name="Rectangle 50">
            <a:extLst>
              <a:ext uri="{FF2B5EF4-FFF2-40B4-BE49-F238E27FC236}">
                <a16:creationId xmlns:a16="http://schemas.microsoft.com/office/drawing/2014/main" id="{39A0D34F-F00D-3B44-9D85-D1F477F05758}"/>
              </a:ext>
            </a:extLst>
          </p:cNvPr>
          <p:cNvSpPr/>
          <p:nvPr>
            <p:custDataLst>
              <p:tags r:id="rId5"/>
            </p:custDataLst>
          </p:nvPr>
        </p:nvSpPr>
        <p:spPr>
          <a:xfrm>
            <a:off x="-92735" y="3506202"/>
            <a:ext cx="4206333" cy="923330"/>
          </a:xfrm>
          <a:prstGeom prst="rect">
            <a:avLst/>
          </a:prstGeom>
        </p:spPr>
        <p:txBody>
          <a:bodyPr wrap="square" rtlCol="0">
            <a:spAutoFit/>
          </a:bodyPr>
          <a:lstStyle/>
          <a:p>
            <a:pPr algn="ctr" rtl="0"/>
            <a:r>
              <a:rPr lang="fr" sz="5400" b="1" kern="0" dirty="0">
                <a:solidFill>
                  <a:schemeClr val="bg1"/>
                </a:solidFill>
                <a:latin typeface="Calibri" charset="0"/>
                <a:ea typeface="MS PGothic" charset="-128"/>
                <a:cs typeface="Calibri" charset="0"/>
              </a:rPr>
              <a:t>LYBIE</a:t>
            </a:r>
            <a:endParaRPr lang="en-US" sz="5400" b="1" dirty="0">
              <a:solidFill>
                <a:schemeClr val="bg1"/>
              </a:solidFill>
            </a:endParaRPr>
          </a:p>
        </p:txBody>
      </p:sp>
      <p:sp>
        <p:nvSpPr>
          <p:cNvPr id="52" name="Rectangle 51">
            <a:extLst>
              <a:ext uri="{FF2B5EF4-FFF2-40B4-BE49-F238E27FC236}">
                <a16:creationId xmlns:a16="http://schemas.microsoft.com/office/drawing/2014/main" id="{42FEC968-89B3-0A47-8167-75CF45BF55A2}"/>
              </a:ext>
            </a:extLst>
          </p:cNvPr>
          <p:cNvSpPr/>
          <p:nvPr>
            <p:custDataLst>
              <p:tags r:id="rId6"/>
            </p:custDataLst>
          </p:nvPr>
        </p:nvSpPr>
        <p:spPr>
          <a:xfrm>
            <a:off x="1172109" y="3272030"/>
            <a:ext cx="1981164" cy="830997"/>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EXEMPLE </a:t>
            </a:r>
            <a:br>
              <a:rPr lang="en-US" altLang="en-US" sz="2400" b="1" dirty="0">
                <a:solidFill>
                  <a:schemeClr val="bg1"/>
                </a:solidFill>
                <a:latin typeface="Calibri" charset="0"/>
                <a:ea typeface="MS PGothic" charset="-128"/>
                <a:cs typeface="Calibri" charset="0"/>
              </a:rPr>
            </a:br>
            <a:endParaRPr lang="en-US" sz="2400" dirty="0"/>
          </a:p>
        </p:txBody>
      </p:sp>
      <p:sp>
        <p:nvSpPr>
          <p:cNvPr id="53" name="Rectangle 52">
            <a:extLst>
              <a:ext uri="{FF2B5EF4-FFF2-40B4-BE49-F238E27FC236}">
                <a16:creationId xmlns:a16="http://schemas.microsoft.com/office/drawing/2014/main" id="{008173B0-07D8-6842-9A2C-ADD1CC843871}"/>
              </a:ext>
            </a:extLst>
          </p:cNvPr>
          <p:cNvSpPr/>
          <p:nvPr>
            <p:custDataLst>
              <p:tags r:id="rId7"/>
            </p:custDataLst>
          </p:nvPr>
        </p:nvSpPr>
        <p:spPr>
          <a:xfrm>
            <a:off x="2466279" y="3259495"/>
            <a:ext cx="612316" cy="461665"/>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1</a:t>
            </a:r>
            <a:endParaRPr lang="en-US" sz="2400" dirty="0"/>
          </a:p>
        </p:txBody>
      </p:sp>
      <p:pic>
        <p:nvPicPr>
          <p:cNvPr id="62" name="Picture 61">
            <a:extLst>
              <a:ext uri="{FF2B5EF4-FFF2-40B4-BE49-F238E27FC236}">
                <a16:creationId xmlns:a16="http://schemas.microsoft.com/office/drawing/2014/main" id="{4984C03A-812D-9D48-9304-C65415D62EE3}"/>
              </a:ext>
            </a:extLst>
          </p:cNvPr>
          <p:cNvPicPr>
            <a:picLocks noChangeAspect="1"/>
          </p:cNvPicPr>
          <p:nvPr>
            <p:custDataLst>
              <p:tags r:id="rId8"/>
            </p:custDataLst>
          </p:nvPr>
        </p:nvPicPr>
        <p:blipFill>
          <a:blip r:embed="rId16">
            <a:lum bright="70000" contrast="-70000"/>
            <a:alphaModFix amt="46000"/>
            <a:extLst>
              <a:ext uri="{28A0092B-C50C-407E-A947-70E740481C1C}">
                <a14:useLocalDpi xmlns:a14="http://schemas.microsoft.com/office/drawing/2010/main" val="0"/>
              </a:ext>
            </a:extLst>
          </a:blip>
          <a:stretch>
            <a:fillRect/>
          </a:stretch>
        </p:blipFill>
        <p:spPr>
          <a:xfrm>
            <a:off x="695325" y="4676133"/>
            <a:ext cx="3061000" cy="3390006"/>
          </a:xfrm>
          <a:prstGeom prst="rect">
            <a:avLst/>
          </a:prstGeom>
        </p:spPr>
      </p:pic>
      <p:sp>
        <p:nvSpPr>
          <p:cNvPr id="63" name="Oval 62">
            <a:extLst>
              <a:ext uri="{FF2B5EF4-FFF2-40B4-BE49-F238E27FC236}">
                <a16:creationId xmlns:a16="http://schemas.microsoft.com/office/drawing/2014/main" id="{34A7B7D0-C49C-E945-A8FF-BE2EC10A3861}"/>
              </a:ext>
            </a:extLst>
          </p:cNvPr>
          <p:cNvSpPr/>
          <p:nvPr>
            <p:custDataLst>
              <p:tags r:id="rId9"/>
            </p:custDataLst>
          </p:nvPr>
        </p:nvSpPr>
        <p:spPr bwMode="auto">
          <a:xfrm>
            <a:off x="2001674" y="4787813"/>
            <a:ext cx="415613" cy="415613"/>
          </a:xfrm>
          <a:prstGeom prst="ellipse">
            <a:avLst/>
          </a:prstGeom>
          <a:solidFill>
            <a:schemeClr val="tx1">
              <a:lumMod val="65000"/>
              <a:lumOff val="3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28" name="Straight Connector 27">
            <a:extLst>
              <a:ext uri="{FF2B5EF4-FFF2-40B4-BE49-F238E27FC236}">
                <a16:creationId xmlns:a16="http://schemas.microsoft.com/office/drawing/2014/main" id="{7D387B52-958F-FD44-833B-451846510E66}"/>
              </a:ext>
            </a:extLst>
          </p:cNvPr>
          <p:cNvCxnSpPr/>
          <p:nvPr>
            <p:custDataLst>
              <p:tags r:id="rId10"/>
            </p:custDataLst>
          </p:nvPr>
        </p:nvCxnSpPr>
        <p:spPr>
          <a:xfrm>
            <a:off x="596827" y="242513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29" name="Rectangle 45">
            <a:extLst>
              <a:ext uri="{FF2B5EF4-FFF2-40B4-BE49-F238E27FC236}">
                <a16:creationId xmlns:a16="http://schemas.microsoft.com/office/drawing/2014/main" id="{3B7E62E5-76B2-994C-B3CB-2417ED35FF77}"/>
              </a:ext>
            </a:extLst>
          </p:cNvPr>
          <p:cNvSpPr>
            <a:spLocks noChangeArrowheads="1"/>
          </p:cNvSpPr>
          <p:nvPr>
            <p:custDataLst>
              <p:tags r:id="rId11"/>
            </p:custDataLst>
          </p:nvPr>
        </p:nvSpPr>
        <p:spPr bwMode="auto">
          <a:xfrm>
            <a:off x="2235199" y="1529675"/>
            <a:ext cx="10296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rtl="0"/>
            <a:r>
              <a:rPr lang="fr" sz="2400" b="1" kern="0" dirty="0"/>
              <a:t>RÉPONSE INSUFFISANTE</a:t>
            </a:r>
            <a:r>
              <a:rPr lang="fr" sz="2400" dirty="0"/>
              <a:t> POUR LES PERSONNES DE DIVERSES OSIEGCS</a:t>
            </a:r>
            <a:endParaRPr lang="en-US" sz="2400" kern="0" dirty="0"/>
          </a:p>
        </p:txBody>
      </p:sp>
      <p:grpSp>
        <p:nvGrpSpPr>
          <p:cNvPr id="30" name="Group 29">
            <a:extLst>
              <a:ext uri="{FF2B5EF4-FFF2-40B4-BE49-F238E27FC236}">
                <a16:creationId xmlns:a16="http://schemas.microsoft.com/office/drawing/2014/main" id="{44400D56-450C-2A4A-BE76-6E60D228300C}"/>
              </a:ext>
            </a:extLst>
          </p:cNvPr>
          <p:cNvGrpSpPr/>
          <p:nvPr>
            <p:custDataLst>
              <p:tags r:id="rId12"/>
            </p:custDataLst>
          </p:nvPr>
        </p:nvGrpSpPr>
        <p:grpSpPr>
          <a:xfrm>
            <a:off x="598077" y="1346570"/>
            <a:ext cx="1637123" cy="1007699"/>
            <a:chOff x="8585472" y="3367179"/>
            <a:chExt cx="2877844" cy="1771401"/>
          </a:xfrm>
        </p:grpSpPr>
        <p:sp>
          <p:nvSpPr>
            <p:cNvPr id="31" name="Notched Right Arrow 30">
              <a:extLst>
                <a:ext uri="{FF2B5EF4-FFF2-40B4-BE49-F238E27FC236}">
                  <a16:creationId xmlns:a16="http://schemas.microsoft.com/office/drawing/2014/main" id="{A60E3492-D698-7F47-AD00-48594710663B}"/>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32" name="Oval 31">
              <a:extLst>
                <a:ext uri="{FF2B5EF4-FFF2-40B4-BE49-F238E27FC236}">
                  <a16:creationId xmlns:a16="http://schemas.microsoft.com/office/drawing/2014/main" id="{ABE8A28D-1E75-5941-AE98-C0DF9D3C75F5}"/>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03</a:t>
              </a:r>
            </a:p>
          </p:txBody>
        </p:sp>
        <p:grpSp>
          <p:nvGrpSpPr>
            <p:cNvPr id="33" name="Group 32">
              <a:extLst>
                <a:ext uri="{FF2B5EF4-FFF2-40B4-BE49-F238E27FC236}">
                  <a16:creationId xmlns:a16="http://schemas.microsoft.com/office/drawing/2014/main" id="{D5E6B42E-367D-E44B-9A7F-853311A09258}"/>
                </a:ext>
              </a:extLst>
            </p:cNvPr>
            <p:cNvGrpSpPr/>
            <p:nvPr/>
          </p:nvGrpSpPr>
          <p:grpSpPr>
            <a:xfrm>
              <a:off x="9624593" y="3469218"/>
              <a:ext cx="954225" cy="894678"/>
              <a:chOff x="9446327" y="3408887"/>
              <a:chExt cx="1132492" cy="1061819"/>
            </a:xfrm>
          </p:grpSpPr>
          <p:grpSp>
            <p:nvGrpSpPr>
              <p:cNvPr id="34" name="Group 33">
                <a:extLst>
                  <a:ext uri="{FF2B5EF4-FFF2-40B4-BE49-F238E27FC236}">
                    <a16:creationId xmlns:a16="http://schemas.microsoft.com/office/drawing/2014/main" id="{4E3401B4-98E6-3D4C-825B-505A22CE33FF}"/>
                  </a:ext>
                </a:extLst>
              </p:cNvPr>
              <p:cNvGrpSpPr/>
              <p:nvPr/>
            </p:nvGrpSpPr>
            <p:grpSpPr>
              <a:xfrm>
                <a:off x="9446327" y="3408887"/>
                <a:ext cx="1132492" cy="1061819"/>
                <a:chOff x="2493963" y="2683574"/>
                <a:chExt cx="372773" cy="349510"/>
              </a:xfrm>
              <a:solidFill>
                <a:schemeClr val="bg1"/>
              </a:solidFill>
            </p:grpSpPr>
            <p:sp>
              <p:nvSpPr>
                <p:cNvPr id="57" name="Freeform 169">
                  <a:extLst>
                    <a:ext uri="{FF2B5EF4-FFF2-40B4-BE49-F238E27FC236}">
                      <a16:creationId xmlns:a16="http://schemas.microsoft.com/office/drawing/2014/main" id="{FDE02C10-6A09-A343-889A-A84C7B637B62}"/>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8" name="Freeform 171">
                  <a:extLst>
                    <a:ext uri="{FF2B5EF4-FFF2-40B4-BE49-F238E27FC236}">
                      <a16:creationId xmlns:a16="http://schemas.microsoft.com/office/drawing/2014/main" id="{3FDA8CCD-8DE3-9849-96E9-65918C3A6F53}"/>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nvGrpSpPr>
              <p:cNvPr id="35" name="Group 34">
                <a:extLst>
                  <a:ext uri="{FF2B5EF4-FFF2-40B4-BE49-F238E27FC236}">
                    <a16:creationId xmlns:a16="http://schemas.microsoft.com/office/drawing/2014/main" id="{EA9D28C8-3A84-0D44-8294-0444D2FDA322}"/>
                  </a:ext>
                </a:extLst>
              </p:cNvPr>
              <p:cNvGrpSpPr/>
              <p:nvPr/>
            </p:nvGrpSpPr>
            <p:grpSpPr>
              <a:xfrm>
                <a:off x="9603923" y="3826069"/>
                <a:ext cx="771663" cy="228809"/>
                <a:chOff x="1477713" y="4929970"/>
                <a:chExt cx="1039375" cy="308189"/>
              </a:xfrm>
              <a:solidFill>
                <a:schemeClr val="bg1"/>
              </a:solidFill>
            </p:grpSpPr>
            <p:sp>
              <p:nvSpPr>
                <p:cNvPr id="54" name="Freeform 53">
                  <a:extLst>
                    <a:ext uri="{FF2B5EF4-FFF2-40B4-BE49-F238E27FC236}">
                      <a16:creationId xmlns:a16="http://schemas.microsoft.com/office/drawing/2014/main" id="{72D78790-BE5E-014E-A17A-7221A6A83F2A}"/>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55" name="Freeform 54">
                  <a:extLst>
                    <a:ext uri="{FF2B5EF4-FFF2-40B4-BE49-F238E27FC236}">
                      <a16:creationId xmlns:a16="http://schemas.microsoft.com/office/drawing/2014/main" id="{6300897A-0B3D-1A41-A6B3-7DA426264FD6}"/>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56" name="Freeform 55">
                  <a:extLst>
                    <a:ext uri="{FF2B5EF4-FFF2-40B4-BE49-F238E27FC236}">
                      <a16:creationId xmlns:a16="http://schemas.microsoft.com/office/drawing/2014/main" id="{53C43495-7F73-654E-AC61-33784FE3CEA4}"/>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grpSp>
        </p:grpSp>
      </p:grpSp>
      <p:sp>
        <p:nvSpPr>
          <p:cNvPr id="59" name="Shape 636">
            <a:extLst>
              <a:ext uri="{FF2B5EF4-FFF2-40B4-BE49-F238E27FC236}">
                <a16:creationId xmlns:a16="http://schemas.microsoft.com/office/drawing/2014/main" id="{1DA6291A-6931-5E4D-827F-CD7C8D06EAB5}"/>
              </a:ext>
            </a:extLst>
          </p:cNvPr>
          <p:cNvSpPr txBox="1">
            <a:spLocks/>
          </p:cNvSpPr>
          <p:nvPr>
            <p:custDataLst>
              <p:tags r:id="rId13"/>
            </p:custDataLst>
          </p:nvPr>
        </p:nvSpPr>
        <p:spPr>
          <a:xfrm>
            <a:off x="596827" y="247100"/>
            <a:ext cx="12406386" cy="854455"/>
          </a:xfrm>
          <a:prstGeom prst="rect">
            <a:avLst/>
          </a:prstGeom>
        </p:spPr>
        <p:txBody>
          <a:bodyPr vert="horz" lIns="91440" tIns="45720" rIns="91440" bIns="45720" rtlCol="0" anchor="t">
            <a:no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algn="l" defTabSz="914400"/>
            <a:r>
              <a:rPr lang="en-US" sz="2800">
                <a:sym typeface="Arial Bold" charset="0"/>
              </a:rPr>
              <a:t>Comment les situations de migration, de déplacement forcé et de crise engendrent-elles des obstacles ?</a:t>
            </a:r>
            <a:endParaRPr lang="en-US" sz="2800"/>
          </a:p>
        </p:txBody>
      </p:sp>
    </p:spTree>
    <p:extLst>
      <p:ext uri="{BB962C8B-B14F-4D97-AF65-F5344CB8AC3E}">
        <p14:creationId xmlns:p14="http://schemas.microsoft.com/office/powerpoint/2010/main" val="1242684389"/>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26</a:t>
            </a:fld>
            <a:endParaRPr lang="en-US" altLang="en-US" sz="1050">
              <a:solidFill>
                <a:schemeClr val="bg1"/>
              </a:solidFill>
            </a:endParaRPr>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custDataLst>
              <p:tags r:id="rId2"/>
            </p:custDataLst>
          </p:nvPr>
        </p:nvSpPr>
        <p:spPr bwMode="auto">
          <a:xfrm>
            <a:off x="198262" y="2850313"/>
            <a:ext cx="12593168" cy="5340357"/>
          </a:xfrm>
          <a:prstGeom prst="rect">
            <a:avLst/>
          </a:prstGeom>
          <a:noFill/>
          <a:ln w="57150">
            <a:solidFill>
              <a:schemeClr val="accent5"/>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custDataLst>
              <p:tags r:id="rId3"/>
            </p:custDataLst>
          </p:nvPr>
        </p:nvSpPr>
        <p:spPr bwMode="auto">
          <a:xfrm>
            <a:off x="198262" y="2850313"/>
            <a:ext cx="3789538" cy="5340357"/>
          </a:xfrm>
          <a:prstGeom prst="rect">
            <a:avLst/>
          </a:prstGeom>
          <a:solidFill>
            <a:schemeClr val="accent5"/>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custDataLst>
              <p:tags r:id="rId4"/>
            </p:custDataLst>
          </p:nvPr>
        </p:nvSpPr>
        <p:spPr bwMode="auto">
          <a:xfrm>
            <a:off x="4243050" y="386065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algn="just" rtl="0">
              <a:lnSpc>
                <a:spcPct val="110000"/>
              </a:lnSpc>
              <a:spcBef>
                <a:spcPct val="30000"/>
              </a:spcBef>
              <a:defRPr/>
            </a:pPr>
            <a:r>
              <a:rPr lang="fr" sz="2400" dirty="0">
                <a:latin typeface="Calibri" panose="020F0502020204030204" pitchFamily="34" charset="0"/>
                <a:ea typeface="MS PGothic" charset="-128"/>
                <a:cs typeface="Calibri" panose="020F0502020204030204" pitchFamily="34" charset="0"/>
              </a:rPr>
              <a:t>Pour certaines personnes auxquelles le sexe masculin a été assigné à la naissance, mais qui s’identifient comme femmes, aux </a:t>
            </a:r>
            <a:r>
              <a:rPr lang="fr" sz="2400" b="1" dirty="0">
                <a:latin typeface="Calibri" panose="020F0502020204030204" pitchFamily="34" charset="0"/>
                <a:ea typeface="MS PGothic" charset="-128"/>
                <a:cs typeface="Calibri" panose="020F0502020204030204" pitchFamily="34" charset="0"/>
              </a:rPr>
              <a:t>Philippines</a:t>
            </a:r>
            <a:r>
              <a:rPr lang="fr" sz="2400" dirty="0">
                <a:latin typeface="Calibri" panose="020F0502020204030204" pitchFamily="34" charset="0"/>
                <a:ea typeface="MS PGothic" charset="-128"/>
                <a:cs typeface="Calibri" panose="020F0502020204030204" pitchFamily="34" charset="0"/>
              </a:rPr>
              <a:t>, accéder à des toilettes et à des sanitaires, où une distinction existe entre les genres, dans les abris temporaires après des catastrophes naturelles pouvait constituer une expérience gênante, voire humiliante. Nombre d’entre elles rapportent qu’elles se sentiraient plus à l’aise dans des installations destinées aux femmes, mais la norme sociale correspondant à leur corps masculin les oblige à utiliser les sanitaires pour hommes, dans lesquels elles s’exposent aux moqueries des hommes </a:t>
            </a:r>
            <a:r>
              <a:rPr lang="fr" sz="2400" dirty="0" err="1">
                <a:latin typeface="Calibri" panose="020F0502020204030204" pitchFamily="34" charset="0"/>
                <a:ea typeface="MS PGothic" charset="-128"/>
                <a:cs typeface="Calibri" panose="020F0502020204030204" pitchFamily="34" charset="0"/>
              </a:rPr>
              <a:t>cisgenres</a:t>
            </a:r>
            <a:r>
              <a:rPr lang="fr" sz="2400" dirty="0">
                <a:latin typeface="Calibri" panose="020F0502020204030204" pitchFamily="34" charset="0"/>
                <a:ea typeface="MS PGothic" charset="-128"/>
                <a:cs typeface="Calibri" panose="020F0502020204030204" pitchFamily="34" charset="0"/>
              </a:rPr>
              <a:t>.</a:t>
            </a:r>
          </a:p>
        </p:txBody>
      </p:sp>
      <p:pic>
        <p:nvPicPr>
          <p:cNvPr id="26" name="Picture 25">
            <a:extLst>
              <a:ext uri="{FF2B5EF4-FFF2-40B4-BE49-F238E27FC236}">
                <a16:creationId xmlns:a16="http://schemas.microsoft.com/office/drawing/2014/main" id="{06EC251B-3FFD-F74A-9762-BFBEC8AEC27C}"/>
              </a:ext>
            </a:extLst>
          </p:cNvPr>
          <p:cNvPicPr>
            <a:picLocks noChangeAspect="1"/>
          </p:cNvPicPr>
          <p:nvPr>
            <p:custDataLst>
              <p:tags r:id="rId5"/>
            </p:custDataLst>
          </p:nvPr>
        </p:nvPicPr>
        <p:blipFill>
          <a:blip r:embed="rId16">
            <a:alphaModFix amt="46000"/>
            <a:lum bright="70000" contrast="-70000"/>
            <a:extLst>
              <a:ext uri="{28A0092B-C50C-407E-A947-70E740481C1C}">
                <a14:useLocalDpi xmlns:a14="http://schemas.microsoft.com/office/drawing/2010/main" val="0"/>
              </a:ext>
            </a:extLst>
          </a:blip>
          <a:stretch>
            <a:fillRect/>
          </a:stretch>
        </p:blipFill>
        <p:spPr>
          <a:xfrm>
            <a:off x="221723" y="3193940"/>
            <a:ext cx="3744498" cy="4423366"/>
          </a:xfrm>
          <a:prstGeom prst="rect">
            <a:avLst/>
          </a:prstGeom>
        </p:spPr>
      </p:pic>
      <p:sp>
        <p:nvSpPr>
          <p:cNvPr id="28" name="Rectangle 27">
            <a:extLst>
              <a:ext uri="{FF2B5EF4-FFF2-40B4-BE49-F238E27FC236}">
                <a16:creationId xmlns:a16="http://schemas.microsoft.com/office/drawing/2014/main" id="{5AA2D375-F596-7644-B3BB-EF906B880E7A}"/>
              </a:ext>
            </a:extLst>
          </p:cNvPr>
          <p:cNvSpPr/>
          <p:nvPr>
            <p:custDataLst>
              <p:tags r:id="rId6"/>
            </p:custDataLst>
          </p:nvPr>
        </p:nvSpPr>
        <p:spPr>
          <a:xfrm>
            <a:off x="378352" y="3563860"/>
            <a:ext cx="3476272" cy="707886"/>
          </a:xfrm>
          <a:prstGeom prst="rect">
            <a:avLst/>
          </a:prstGeom>
        </p:spPr>
        <p:txBody>
          <a:bodyPr wrap="square" rtlCol="0">
            <a:spAutoFit/>
          </a:bodyPr>
          <a:lstStyle/>
          <a:p>
            <a:pPr algn="ctr" rtl="0"/>
            <a:r>
              <a:rPr lang="fr" sz="4000" b="1" kern="0" dirty="0">
                <a:solidFill>
                  <a:schemeClr val="bg1"/>
                </a:solidFill>
                <a:latin typeface="Calibri" charset="0"/>
                <a:ea typeface="MS PGothic" charset="-128"/>
                <a:cs typeface="Calibri" charset="0"/>
              </a:rPr>
              <a:t>PHILIPPINES</a:t>
            </a:r>
            <a:endParaRPr lang="en-US" sz="4000" b="1" dirty="0">
              <a:solidFill>
                <a:schemeClr val="bg1"/>
              </a:solidFill>
            </a:endParaRPr>
          </a:p>
        </p:txBody>
      </p:sp>
      <p:sp>
        <p:nvSpPr>
          <p:cNvPr id="29" name="Oval 28">
            <a:extLst>
              <a:ext uri="{FF2B5EF4-FFF2-40B4-BE49-F238E27FC236}">
                <a16:creationId xmlns:a16="http://schemas.microsoft.com/office/drawing/2014/main" id="{6C379B2E-B68C-0245-B8DB-D87E2EA1792C}"/>
              </a:ext>
            </a:extLst>
          </p:cNvPr>
          <p:cNvSpPr/>
          <p:nvPr>
            <p:custDataLst>
              <p:tags r:id="rId7"/>
            </p:custDataLst>
          </p:nvPr>
        </p:nvSpPr>
        <p:spPr bwMode="auto">
          <a:xfrm>
            <a:off x="1698556" y="5442199"/>
            <a:ext cx="877009" cy="877009"/>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0" name="Rectangle 29">
            <a:extLst>
              <a:ext uri="{FF2B5EF4-FFF2-40B4-BE49-F238E27FC236}">
                <a16:creationId xmlns:a16="http://schemas.microsoft.com/office/drawing/2014/main" id="{38620C0B-431E-3746-8AB8-5797E433795F}"/>
              </a:ext>
            </a:extLst>
          </p:cNvPr>
          <p:cNvSpPr/>
          <p:nvPr>
            <p:custDataLst>
              <p:tags r:id="rId8"/>
            </p:custDataLst>
          </p:nvPr>
        </p:nvSpPr>
        <p:spPr>
          <a:xfrm>
            <a:off x="2482670" y="3244343"/>
            <a:ext cx="554297" cy="461665"/>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2</a:t>
            </a:r>
            <a:endParaRPr lang="en-US" sz="2400" dirty="0"/>
          </a:p>
        </p:txBody>
      </p:sp>
      <p:cxnSp>
        <p:nvCxnSpPr>
          <p:cNvPr id="31" name="Straight Connector 30">
            <a:extLst>
              <a:ext uri="{FF2B5EF4-FFF2-40B4-BE49-F238E27FC236}">
                <a16:creationId xmlns:a16="http://schemas.microsoft.com/office/drawing/2014/main" id="{FED4D798-1985-2341-A23F-755F0DDE990C}"/>
              </a:ext>
            </a:extLst>
          </p:cNvPr>
          <p:cNvCxnSpPr/>
          <p:nvPr>
            <p:custDataLst>
              <p:tags r:id="rId9"/>
            </p:custDataLst>
          </p:nvPr>
        </p:nvCxnSpPr>
        <p:spPr>
          <a:xfrm>
            <a:off x="596827" y="242513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32" name="Rectangle 45">
            <a:extLst>
              <a:ext uri="{FF2B5EF4-FFF2-40B4-BE49-F238E27FC236}">
                <a16:creationId xmlns:a16="http://schemas.microsoft.com/office/drawing/2014/main" id="{9EC45015-564D-CB49-ABE3-C7065671F2F6}"/>
              </a:ext>
            </a:extLst>
          </p:cNvPr>
          <p:cNvSpPr>
            <a:spLocks noChangeArrowheads="1"/>
          </p:cNvSpPr>
          <p:nvPr>
            <p:custDataLst>
              <p:tags r:id="rId10"/>
            </p:custDataLst>
          </p:nvPr>
        </p:nvSpPr>
        <p:spPr bwMode="auto">
          <a:xfrm>
            <a:off x="2235199" y="1529675"/>
            <a:ext cx="10296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rtl="0"/>
            <a:r>
              <a:rPr lang="fr" sz="2400" b="1" kern="0" dirty="0"/>
              <a:t>RÉPONSE INSUFFISANTE</a:t>
            </a:r>
            <a:r>
              <a:rPr lang="fr" sz="2400" dirty="0"/>
              <a:t> POUR LES PERSONNES DE DIVERSES OSIEGCS</a:t>
            </a:r>
            <a:endParaRPr lang="en-US" sz="2400" kern="0" dirty="0"/>
          </a:p>
        </p:txBody>
      </p:sp>
      <p:grpSp>
        <p:nvGrpSpPr>
          <p:cNvPr id="33" name="Group 32">
            <a:extLst>
              <a:ext uri="{FF2B5EF4-FFF2-40B4-BE49-F238E27FC236}">
                <a16:creationId xmlns:a16="http://schemas.microsoft.com/office/drawing/2014/main" id="{3BC47A05-F8F2-AF4C-B4E2-03B397452052}"/>
              </a:ext>
            </a:extLst>
          </p:cNvPr>
          <p:cNvGrpSpPr/>
          <p:nvPr>
            <p:custDataLst>
              <p:tags r:id="rId11"/>
            </p:custDataLst>
          </p:nvPr>
        </p:nvGrpSpPr>
        <p:grpSpPr>
          <a:xfrm>
            <a:off x="598077" y="1346570"/>
            <a:ext cx="1637123" cy="1007699"/>
            <a:chOff x="8585472" y="3367179"/>
            <a:chExt cx="2877844" cy="1771401"/>
          </a:xfrm>
        </p:grpSpPr>
        <p:sp>
          <p:nvSpPr>
            <p:cNvPr id="34" name="Notched Right Arrow 33">
              <a:extLst>
                <a:ext uri="{FF2B5EF4-FFF2-40B4-BE49-F238E27FC236}">
                  <a16:creationId xmlns:a16="http://schemas.microsoft.com/office/drawing/2014/main" id="{8690851D-0F0F-114A-9DC1-7E1CF340AE5F}"/>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35" name="Oval 34">
              <a:extLst>
                <a:ext uri="{FF2B5EF4-FFF2-40B4-BE49-F238E27FC236}">
                  <a16:creationId xmlns:a16="http://schemas.microsoft.com/office/drawing/2014/main" id="{A4598292-C27C-454C-B567-542C9A903CB4}"/>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03</a:t>
              </a:r>
            </a:p>
          </p:txBody>
        </p:sp>
        <p:grpSp>
          <p:nvGrpSpPr>
            <p:cNvPr id="51" name="Group 50">
              <a:extLst>
                <a:ext uri="{FF2B5EF4-FFF2-40B4-BE49-F238E27FC236}">
                  <a16:creationId xmlns:a16="http://schemas.microsoft.com/office/drawing/2014/main" id="{1A068E25-B455-5341-9231-4DABCC49EBDE}"/>
                </a:ext>
              </a:extLst>
            </p:cNvPr>
            <p:cNvGrpSpPr/>
            <p:nvPr/>
          </p:nvGrpSpPr>
          <p:grpSpPr>
            <a:xfrm>
              <a:off x="9624593" y="3469218"/>
              <a:ext cx="954225" cy="894678"/>
              <a:chOff x="9446327" y="3408887"/>
              <a:chExt cx="1132492" cy="1061819"/>
            </a:xfrm>
          </p:grpSpPr>
          <p:grpSp>
            <p:nvGrpSpPr>
              <p:cNvPr id="52" name="Group 51">
                <a:extLst>
                  <a:ext uri="{FF2B5EF4-FFF2-40B4-BE49-F238E27FC236}">
                    <a16:creationId xmlns:a16="http://schemas.microsoft.com/office/drawing/2014/main" id="{BC4687CF-20D6-C348-A412-EDA2C073C3EB}"/>
                  </a:ext>
                </a:extLst>
              </p:cNvPr>
              <p:cNvGrpSpPr/>
              <p:nvPr/>
            </p:nvGrpSpPr>
            <p:grpSpPr>
              <a:xfrm>
                <a:off x="9446327" y="3408887"/>
                <a:ext cx="1132492" cy="1061819"/>
                <a:chOff x="2493963" y="2683574"/>
                <a:chExt cx="372773" cy="349510"/>
              </a:xfrm>
              <a:solidFill>
                <a:schemeClr val="bg1"/>
              </a:solidFill>
            </p:grpSpPr>
            <p:sp>
              <p:nvSpPr>
                <p:cNvPr id="57" name="Freeform 169">
                  <a:extLst>
                    <a:ext uri="{FF2B5EF4-FFF2-40B4-BE49-F238E27FC236}">
                      <a16:creationId xmlns:a16="http://schemas.microsoft.com/office/drawing/2014/main" id="{71923E6E-7280-4249-B1CC-4B67BF5FA087}"/>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8" name="Freeform 171">
                  <a:extLst>
                    <a:ext uri="{FF2B5EF4-FFF2-40B4-BE49-F238E27FC236}">
                      <a16:creationId xmlns:a16="http://schemas.microsoft.com/office/drawing/2014/main" id="{9F8F95AC-69E4-EE49-B10F-29C603E483E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nvGrpSpPr>
              <p:cNvPr id="53" name="Group 52">
                <a:extLst>
                  <a:ext uri="{FF2B5EF4-FFF2-40B4-BE49-F238E27FC236}">
                    <a16:creationId xmlns:a16="http://schemas.microsoft.com/office/drawing/2014/main" id="{8214B918-63A4-0742-8C06-0CCD3FB1752E}"/>
                  </a:ext>
                </a:extLst>
              </p:cNvPr>
              <p:cNvGrpSpPr/>
              <p:nvPr/>
            </p:nvGrpSpPr>
            <p:grpSpPr>
              <a:xfrm>
                <a:off x="9603923" y="3826069"/>
                <a:ext cx="771663" cy="228809"/>
                <a:chOff x="1477713" y="4929970"/>
                <a:chExt cx="1039375" cy="308189"/>
              </a:xfrm>
              <a:solidFill>
                <a:schemeClr val="bg1"/>
              </a:solidFill>
            </p:grpSpPr>
            <p:sp>
              <p:nvSpPr>
                <p:cNvPr id="54" name="Freeform 53">
                  <a:extLst>
                    <a:ext uri="{FF2B5EF4-FFF2-40B4-BE49-F238E27FC236}">
                      <a16:creationId xmlns:a16="http://schemas.microsoft.com/office/drawing/2014/main" id="{E70B3883-9F37-BB40-A954-8D5FB532AAF0}"/>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55" name="Freeform 54">
                  <a:extLst>
                    <a:ext uri="{FF2B5EF4-FFF2-40B4-BE49-F238E27FC236}">
                      <a16:creationId xmlns:a16="http://schemas.microsoft.com/office/drawing/2014/main" id="{4BF8925B-0C2D-B648-8D43-7C00A9DC1C80}"/>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56" name="Freeform 55">
                  <a:extLst>
                    <a:ext uri="{FF2B5EF4-FFF2-40B4-BE49-F238E27FC236}">
                      <a16:creationId xmlns:a16="http://schemas.microsoft.com/office/drawing/2014/main" id="{2A41317F-1222-864A-8842-C791288A9374}"/>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grpSp>
        </p:grpSp>
      </p:grpSp>
      <p:sp>
        <p:nvSpPr>
          <p:cNvPr id="59" name="Shape 636">
            <a:extLst>
              <a:ext uri="{FF2B5EF4-FFF2-40B4-BE49-F238E27FC236}">
                <a16:creationId xmlns:a16="http://schemas.microsoft.com/office/drawing/2014/main" id="{E20CA61C-EE94-AF4A-B60C-4F87C7741F06}"/>
              </a:ext>
            </a:extLst>
          </p:cNvPr>
          <p:cNvSpPr>
            <a:spLocks noGrp="1"/>
          </p:cNvSpPr>
          <p:nvPr>
            <p:ph type="title"/>
            <p:custDataLst>
              <p:tags r:id="rId12"/>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sp>
        <p:nvSpPr>
          <p:cNvPr id="60" name="Rectangle 59">
            <a:extLst>
              <a:ext uri="{FF2B5EF4-FFF2-40B4-BE49-F238E27FC236}">
                <a16:creationId xmlns:a16="http://schemas.microsoft.com/office/drawing/2014/main" id="{BC607A4F-95A1-4D4E-9E26-0CA5F70335E6}"/>
              </a:ext>
            </a:extLst>
          </p:cNvPr>
          <p:cNvSpPr/>
          <p:nvPr>
            <p:custDataLst>
              <p:tags r:id="rId13"/>
            </p:custDataLst>
          </p:nvPr>
        </p:nvSpPr>
        <p:spPr>
          <a:xfrm>
            <a:off x="1172109" y="3272030"/>
            <a:ext cx="1981164" cy="830997"/>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EXEMPLE </a:t>
            </a:r>
            <a:br>
              <a:rPr lang="en-US" altLang="en-US" sz="2400" b="1" dirty="0">
                <a:solidFill>
                  <a:schemeClr val="bg1"/>
                </a:solidFill>
                <a:latin typeface="Calibri" charset="0"/>
                <a:ea typeface="MS PGothic" charset="-128"/>
                <a:cs typeface="Calibri" charset="0"/>
              </a:rPr>
            </a:br>
            <a:endParaRPr lang="en-US" sz="2400" dirty="0"/>
          </a:p>
        </p:txBody>
      </p:sp>
    </p:spTree>
    <p:extLst>
      <p:ext uri="{BB962C8B-B14F-4D97-AF65-F5344CB8AC3E}">
        <p14:creationId xmlns:p14="http://schemas.microsoft.com/office/powerpoint/2010/main" val="334209653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27</a:t>
            </a:fld>
            <a:endParaRPr lang="en-US" altLang="en-US" sz="1050">
              <a:solidFill>
                <a:schemeClr val="bg1"/>
              </a:solidFill>
            </a:endParaRPr>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custDataLst>
              <p:tags r:id="rId2"/>
            </p:custDataLst>
          </p:nvPr>
        </p:nvSpPr>
        <p:spPr bwMode="auto">
          <a:xfrm>
            <a:off x="198262" y="2850313"/>
            <a:ext cx="12593168" cy="5340357"/>
          </a:xfrm>
          <a:prstGeom prst="rect">
            <a:avLst/>
          </a:prstGeom>
          <a:noFill/>
          <a:ln w="57150">
            <a:solidFill>
              <a:schemeClr val="accent5"/>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custDataLst>
              <p:tags r:id="rId3"/>
            </p:custDataLst>
          </p:nvPr>
        </p:nvSpPr>
        <p:spPr bwMode="auto">
          <a:xfrm>
            <a:off x="198262" y="2850313"/>
            <a:ext cx="3789538" cy="5340357"/>
          </a:xfrm>
          <a:prstGeom prst="rect">
            <a:avLst/>
          </a:prstGeom>
          <a:solidFill>
            <a:schemeClr val="accent5"/>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custDataLst>
              <p:tags r:id="rId4"/>
            </p:custDataLst>
          </p:nvPr>
        </p:nvSpPr>
        <p:spPr bwMode="auto">
          <a:xfrm>
            <a:off x="4262538" y="3872967"/>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algn="just" rtl="0">
              <a:lnSpc>
                <a:spcPct val="110000"/>
              </a:lnSpc>
              <a:spcBef>
                <a:spcPct val="30000"/>
              </a:spcBef>
              <a:defRPr/>
            </a:pPr>
            <a:r>
              <a:rPr lang="fr" sz="2400" dirty="0">
                <a:latin typeface="Calibri" panose="020F0502020204030204" pitchFamily="34" charset="0"/>
                <a:ea typeface="MS PGothic" charset="-128"/>
                <a:cs typeface="Calibri" panose="020F0502020204030204" pitchFamily="34" charset="0"/>
              </a:rPr>
              <a:t>L’organisation </a:t>
            </a:r>
            <a:r>
              <a:rPr lang="fr" sz="2400" dirty="0" err="1">
                <a:latin typeface="Calibri" panose="020F0502020204030204" pitchFamily="34" charset="0"/>
                <a:ea typeface="MS PGothic" charset="-128"/>
                <a:cs typeface="Calibri" panose="020F0502020204030204" pitchFamily="34" charset="0"/>
              </a:rPr>
              <a:t>Human</a:t>
            </a:r>
            <a:r>
              <a:rPr lang="fr" sz="2400" dirty="0">
                <a:latin typeface="Calibri" panose="020F0502020204030204" pitchFamily="34" charset="0"/>
                <a:ea typeface="MS PGothic" charset="-128"/>
                <a:cs typeface="Calibri" panose="020F0502020204030204" pitchFamily="34" charset="0"/>
              </a:rPr>
              <a:t> </a:t>
            </a:r>
            <a:r>
              <a:rPr lang="fr" sz="2400" dirty="0" err="1">
                <a:latin typeface="Calibri" panose="020F0502020204030204" pitchFamily="34" charset="0"/>
                <a:ea typeface="MS PGothic" charset="-128"/>
                <a:cs typeface="Calibri" panose="020F0502020204030204" pitchFamily="34" charset="0"/>
              </a:rPr>
              <a:t>Rights</a:t>
            </a:r>
            <a:r>
              <a:rPr lang="fr" sz="2400" dirty="0">
                <a:latin typeface="Calibri" panose="020F0502020204030204" pitchFamily="34" charset="0"/>
                <a:ea typeface="MS PGothic" charset="-128"/>
                <a:cs typeface="Calibri" panose="020F0502020204030204" pitchFamily="34" charset="0"/>
              </a:rPr>
              <a:t> First indique dans son rapport de 2012 qu’une femme bisexuelle et son enfant, vivant dans un camp en </a:t>
            </a:r>
            <a:r>
              <a:rPr lang="fr" sz="2400" b="1" dirty="0">
                <a:latin typeface="Calibri" panose="020F0502020204030204" pitchFamily="34" charset="0"/>
                <a:ea typeface="MS PGothic" charset="-128"/>
                <a:cs typeface="Calibri" panose="020F0502020204030204" pitchFamily="34" charset="0"/>
              </a:rPr>
              <a:t>Ouganda</a:t>
            </a:r>
            <a:r>
              <a:rPr lang="fr" sz="2400" dirty="0">
                <a:latin typeface="Calibri" panose="020F0502020204030204" pitchFamily="34" charset="0"/>
                <a:ea typeface="MS PGothic" charset="-128"/>
                <a:cs typeface="Calibri" panose="020F0502020204030204" pitchFamily="34" charset="0"/>
              </a:rPr>
              <a:t>, ont été passés à tabac par d’autres réfugiés qui désapprouvaient son orientation sexuelle, et se sont fait expulser des files d’attente pour la distribution alimentaire, comme bien d’autres personnes réfugiées LGBTQI+. Il leur a été précisé que s’ils formaient leur propre file d’attente, les personnes chargées de la distribution ne s’occuperaient pas d’eux. C’est ainsi que l’accès à la nourriture leur est fréquemment refusé. </a:t>
            </a:r>
          </a:p>
        </p:txBody>
      </p:sp>
      <p:pic>
        <p:nvPicPr>
          <p:cNvPr id="31" name="Picture 30">
            <a:extLst>
              <a:ext uri="{FF2B5EF4-FFF2-40B4-BE49-F238E27FC236}">
                <a16:creationId xmlns:a16="http://schemas.microsoft.com/office/drawing/2014/main" id="{75DC87BC-F746-074C-8DE1-CE8AA818D9B2}"/>
              </a:ext>
            </a:extLst>
          </p:cNvPr>
          <p:cNvPicPr>
            <a:picLocks noChangeAspect="1"/>
          </p:cNvPicPr>
          <p:nvPr>
            <p:custDataLst>
              <p:tags r:id="rId5"/>
            </p:custDataLst>
          </p:nvPr>
        </p:nvPicPr>
        <p:blipFill>
          <a:blip r:embed="rId16">
            <a:lum bright="70000" contrast="-70000"/>
            <a:alphaModFix amt="46000"/>
            <a:extLst>
              <a:ext uri="{28A0092B-C50C-407E-A947-70E740481C1C}">
                <a14:useLocalDpi xmlns:a14="http://schemas.microsoft.com/office/drawing/2010/main" val="0"/>
              </a:ext>
            </a:extLst>
          </a:blip>
          <a:stretch>
            <a:fillRect/>
          </a:stretch>
        </p:blipFill>
        <p:spPr>
          <a:xfrm>
            <a:off x="316222" y="3948553"/>
            <a:ext cx="3872470" cy="4288695"/>
          </a:xfrm>
          <a:prstGeom prst="rect">
            <a:avLst/>
          </a:prstGeom>
        </p:spPr>
      </p:pic>
      <p:sp>
        <p:nvSpPr>
          <p:cNvPr id="33" name="Rectangle 32">
            <a:extLst>
              <a:ext uri="{FF2B5EF4-FFF2-40B4-BE49-F238E27FC236}">
                <a16:creationId xmlns:a16="http://schemas.microsoft.com/office/drawing/2014/main" id="{EF9D8980-025A-3642-94D8-85B41A82BA74}"/>
              </a:ext>
            </a:extLst>
          </p:cNvPr>
          <p:cNvSpPr/>
          <p:nvPr>
            <p:custDataLst>
              <p:tags r:id="rId6"/>
            </p:custDataLst>
          </p:nvPr>
        </p:nvSpPr>
        <p:spPr>
          <a:xfrm>
            <a:off x="2459209" y="3261089"/>
            <a:ext cx="554297" cy="461665"/>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3</a:t>
            </a:r>
            <a:endParaRPr lang="en-US" sz="2400" dirty="0"/>
          </a:p>
        </p:txBody>
      </p:sp>
      <p:sp>
        <p:nvSpPr>
          <p:cNvPr id="34" name="Rectangle 33">
            <a:extLst>
              <a:ext uri="{FF2B5EF4-FFF2-40B4-BE49-F238E27FC236}">
                <a16:creationId xmlns:a16="http://schemas.microsoft.com/office/drawing/2014/main" id="{74741A45-2D25-2945-894E-A01452075032}"/>
              </a:ext>
            </a:extLst>
          </p:cNvPr>
          <p:cNvSpPr/>
          <p:nvPr>
            <p:custDataLst>
              <p:tags r:id="rId7"/>
            </p:custDataLst>
          </p:nvPr>
        </p:nvSpPr>
        <p:spPr>
          <a:xfrm>
            <a:off x="390068" y="3514440"/>
            <a:ext cx="3476272" cy="830997"/>
          </a:xfrm>
          <a:prstGeom prst="rect">
            <a:avLst/>
          </a:prstGeom>
        </p:spPr>
        <p:txBody>
          <a:bodyPr wrap="square" rtlCol="0">
            <a:spAutoFit/>
          </a:bodyPr>
          <a:lstStyle/>
          <a:p>
            <a:pPr algn="ctr" rtl="0"/>
            <a:r>
              <a:rPr lang="fr" sz="4800" b="1" kern="0" dirty="0">
                <a:solidFill>
                  <a:schemeClr val="bg1"/>
                </a:solidFill>
                <a:latin typeface="Calibri" charset="0"/>
                <a:ea typeface="MS PGothic" charset="-128"/>
                <a:cs typeface="Calibri" charset="0"/>
              </a:rPr>
              <a:t>OUGANDA</a:t>
            </a:r>
            <a:endParaRPr lang="en-US" sz="4800" b="1" dirty="0">
              <a:solidFill>
                <a:schemeClr val="bg1"/>
              </a:solidFill>
            </a:endParaRPr>
          </a:p>
        </p:txBody>
      </p:sp>
      <p:sp>
        <p:nvSpPr>
          <p:cNvPr id="35" name="Oval 34">
            <a:extLst>
              <a:ext uri="{FF2B5EF4-FFF2-40B4-BE49-F238E27FC236}">
                <a16:creationId xmlns:a16="http://schemas.microsoft.com/office/drawing/2014/main" id="{CACAE20A-35BF-9343-BAF7-938FAFE842B5}"/>
              </a:ext>
            </a:extLst>
          </p:cNvPr>
          <p:cNvSpPr/>
          <p:nvPr>
            <p:custDataLst>
              <p:tags r:id="rId8"/>
            </p:custDataLst>
          </p:nvPr>
        </p:nvSpPr>
        <p:spPr bwMode="auto">
          <a:xfrm>
            <a:off x="2611274" y="5885093"/>
            <a:ext cx="415613" cy="415613"/>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28" name="Straight Connector 27">
            <a:extLst>
              <a:ext uri="{FF2B5EF4-FFF2-40B4-BE49-F238E27FC236}">
                <a16:creationId xmlns:a16="http://schemas.microsoft.com/office/drawing/2014/main" id="{9E66E055-7976-014F-B025-004D0CD7C3BA}"/>
              </a:ext>
            </a:extLst>
          </p:cNvPr>
          <p:cNvCxnSpPr/>
          <p:nvPr>
            <p:custDataLst>
              <p:tags r:id="rId9"/>
            </p:custDataLst>
          </p:nvPr>
        </p:nvCxnSpPr>
        <p:spPr>
          <a:xfrm>
            <a:off x="596827" y="242513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29" name="Rectangle 45">
            <a:extLst>
              <a:ext uri="{FF2B5EF4-FFF2-40B4-BE49-F238E27FC236}">
                <a16:creationId xmlns:a16="http://schemas.microsoft.com/office/drawing/2014/main" id="{50374C33-A39C-8B45-98A2-87957F60874B}"/>
              </a:ext>
            </a:extLst>
          </p:cNvPr>
          <p:cNvSpPr>
            <a:spLocks noChangeArrowheads="1"/>
          </p:cNvSpPr>
          <p:nvPr>
            <p:custDataLst>
              <p:tags r:id="rId10"/>
            </p:custDataLst>
          </p:nvPr>
        </p:nvSpPr>
        <p:spPr bwMode="auto">
          <a:xfrm>
            <a:off x="2235199" y="1529675"/>
            <a:ext cx="10296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rtl="0"/>
            <a:r>
              <a:rPr lang="fr" sz="2400" b="1" kern="0" dirty="0"/>
              <a:t>RÉPONSE INSUFFISANTE</a:t>
            </a:r>
            <a:r>
              <a:rPr lang="fr" sz="2400" dirty="0"/>
              <a:t> POUR LES PERSONNES DE DIVERSES OSIEGCS</a:t>
            </a:r>
            <a:endParaRPr lang="en-US" sz="2400" kern="0" dirty="0"/>
          </a:p>
        </p:txBody>
      </p:sp>
      <p:grpSp>
        <p:nvGrpSpPr>
          <p:cNvPr id="30" name="Group 29">
            <a:extLst>
              <a:ext uri="{FF2B5EF4-FFF2-40B4-BE49-F238E27FC236}">
                <a16:creationId xmlns:a16="http://schemas.microsoft.com/office/drawing/2014/main" id="{028D2736-8B4F-D047-B2A2-A07BE97CC567}"/>
              </a:ext>
            </a:extLst>
          </p:cNvPr>
          <p:cNvGrpSpPr/>
          <p:nvPr>
            <p:custDataLst>
              <p:tags r:id="rId11"/>
            </p:custDataLst>
          </p:nvPr>
        </p:nvGrpSpPr>
        <p:grpSpPr>
          <a:xfrm>
            <a:off x="598077" y="1346570"/>
            <a:ext cx="1637123" cy="1007699"/>
            <a:chOff x="8585472" y="3367179"/>
            <a:chExt cx="2877844" cy="1771401"/>
          </a:xfrm>
        </p:grpSpPr>
        <p:sp>
          <p:nvSpPr>
            <p:cNvPr id="51" name="Notched Right Arrow 50">
              <a:extLst>
                <a:ext uri="{FF2B5EF4-FFF2-40B4-BE49-F238E27FC236}">
                  <a16:creationId xmlns:a16="http://schemas.microsoft.com/office/drawing/2014/main" id="{D4B16A08-D3AE-A846-A6DE-832D7820E020}"/>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2" name="Oval 51">
              <a:extLst>
                <a:ext uri="{FF2B5EF4-FFF2-40B4-BE49-F238E27FC236}">
                  <a16:creationId xmlns:a16="http://schemas.microsoft.com/office/drawing/2014/main" id="{0CE41010-C4FA-2C42-B1B4-960B958824E8}"/>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03</a:t>
              </a:r>
            </a:p>
          </p:txBody>
        </p:sp>
        <p:grpSp>
          <p:nvGrpSpPr>
            <p:cNvPr id="53" name="Group 52">
              <a:extLst>
                <a:ext uri="{FF2B5EF4-FFF2-40B4-BE49-F238E27FC236}">
                  <a16:creationId xmlns:a16="http://schemas.microsoft.com/office/drawing/2014/main" id="{AE1B29AA-EBFF-3D4A-8638-D4B8606A56AA}"/>
                </a:ext>
              </a:extLst>
            </p:cNvPr>
            <p:cNvGrpSpPr/>
            <p:nvPr/>
          </p:nvGrpSpPr>
          <p:grpSpPr>
            <a:xfrm>
              <a:off x="9624593" y="3469218"/>
              <a:ext cx="954225" cy="894678"/>
              <a:chOff x="9446327" y="3408887"/>
              <a:chExt cx="1132492" cy="1061819"/>
            </a:xfrm>
          </p:grpSpPr>
          <p:grpSp>
            <p:nvGrpSpPr>
              <p:cNvPr id="54" name="Group 53">
                <a:extLst>
                  <a:ext uri="{FF2B5EF4-FFF2-40B4-BE49-F238E27FC236}">
                    <a16:creationId xmlns:a16="http://schemas.microsoft.com/office/drawing/2014/main" id="{78DAA39B-C107-194A-91FA-775475CA9DEE}"/>
                  </a:ext>
                </a:extLst>
              </p:cNvPr>
              <p:cNvGrpSpPr/>
              <p:nvPr/>
            </p:nvGrpSpPr>
            <p:grpSpPr>
              <a:xfrm>
                <a:off x="9446327" y="3408887"/>
                <a:ext cx="1132492" cy="1061819"/>
                <a:chOff x="2493963" y="2683574"/>
                <a:chExt cx="372773" cy="349510"/>
              </a:xfrm>
              <a:solidFill>
                <a:schemeClr val="bg1"/>
              </a:solidFill>
            </p:grpSpPr>
            <p:sp>
              <p:nvSpPr>
                <p:cNvPr id="59" name="Freeform 169">
                  <a:extLst>
                    <a:ext uri="{FF2B5EF4-FFF2-40B4-BE49-F238E27FC236}">
                      <a16:creationId xmlns:a16="http://schemas.microsoft.com/office/drawing/2014/main" id="{1B99F5DC-E55A-CE47-8CF1-1E70973447C9}"/>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0" name="Freeform 171">
                  <a:extLst>
                    <a:ext uri="{FF2B5EF4-FFF2-40B4-BE49-F238E27FC236}">
                      <a16:creationId xmlns:a16="http://schemas.microsoft.com/office/drawing/2014/main" id="{7BE11025-B5CD-0840-A6E8-E9471A51944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nvGrpSpPr>
              <p:cNvPr id="55" name="Group 54">
                <a:extLst>
                  <a:ext uri="{FF2B5EF4-FFF2-40B4-BE49-F238E27FC236}">
                    <a16:creationId xmlns:a16="http://schemas.microsoft.com/office/drawing/2014/main" id="{D5603C82-AAD4-D949-A29C-9F4FCD79DC05}"/>
                  </a:ext>
                </a:extLst>
              </p:cNvPr>
              <p:cNvGrpSpPr/>
              <p:nvPr/>
            </p:nvGrpSpPr>
            <p:grpSpPr>
              <a:xfrm>
                <a:off x="9603923" y="3826069"/>
                <a:ext cx="771663" cy="228809"/>
                <a:chOff x="1477713" y="4929970"/>
                <a:chExt cx="1039375" cy="308189"/>
              </a:xfrm>
              <a:solidFill>
                <a:schemeClr val="bg1"/>
              </a:solidFill>
            </p:grpSpPr>
            <p:sp>
              <p:nvSpPr>
                <p:cNvPr id="56" name="Freeform 55">
                  <a:extLst>
                    <a:ext uri="{FF2B5EF4-FFF2-40B4-BE49-F238E27FC236}">
                      <a16:creationId xmlns:a16="http://schemas.microsoft.com/office/drawing/2014/main" id="{B0E9EB6B-FB4B-384F-9917-61928E503DBA}"/>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57" name="Freeform 56">
                  <a:extLst>
                    <a:ext uri="{FF2B5EF4-FFF2-40B4-BE49-F238E27FC236}">
                      <a16:creationId xmlns:a16="http://schemas.microsoft.com/office/drawing/2014/main" id="{A6AE9228-1C67-4643-BCEC-1E186D770890}"/>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58" name="Freeform 57">
                  <a:extLst>
                    <a:ext uri="{FF2B5EF4-FFF2-40B4-BE49-F238E27FC236}">
                      <a16:creationId xmlns:a16="http://schemas.microsoft.com/office/drawing/2014/main" id="{691D6895-5BF0-6C49-8BFB-FB46966EB4CC}"/>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grpSp>
        </p:grpSp>
      </p:grpSp>
      <p:sp>
        <p:nvSpPr>
          <p:cNvPr id="61" name="Shape 636">
            <a:extLst>
              <a:ext uri="{FF2B5EF4-FFF2-40B4-BE49-F238E27FC236}">
                <a16:creationId xmlns:a16="http://schemas.microsoft.com/office/drawing/2014/main" id="{C2BBA703-CDD9-C44E-B723-D78AB0E0CE55}"/>
              </a:ext>
            </a:extLst>
          </p:cNvPr>
          <p:cNvSpPr>
            <a:spLocks noGrp="1"/>
          </p:cNvSpPr>
          <p:nvPr>
            <p:ph type="title"/>
            <p:custDataLst>
              <p:tags r:id="rId12"/>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sp>
        <p:nvSpPr>
          <p:cNvPr id="62" name="Rectangle 61">
            <a:extLst>
              <a:ext uri="{FF2B5EF4-FFF2-40B4-BE49-F238E27FC236}">
                <a16:creationId xmlns:a16="http://schemas.microsoft.com/office/drawing/2014/main" id="{D645F1CC-0056-DF47-A429-F9007F69B151}"/>
              </a:ext>
            </a:extLst>
          </p:cNvPr>
          <p:cNvSpPr/>
          <p:nvPr>
            <p:custDataLst>
              <p:tags r:id="rId13"/>
            </p:custDataLst>
          </p:nvPr>
        </p:nvSpPr>
        <p:spPr>
          <a:xfrm>
            <a:off x="1172109" y="3272030"/>
            <a:ext cx="1981164" cy="830997"/>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EXEMPLE </a:t>
            </a:r>
            <a:br>
              <a:rPr lang="en-US" altLang="en-US" sz="2400" b="1" dirty="0">
                <a:solidFill>
                  <a:schemeClr val="bg1"/>
                </a:solidFill>
                <a:latin typeface="Calibri" charset="0"/>
                <a:ea typeface="MS PGothic" charset="-128"/>
                <a:cs typeface="Calibri" charset="0"/>
              </a:rPr>
            </a:br>
            <a:endParaRPr lang="en-US" sz="2400" dirty="0"/>
          </a:p>
        </p:txBody>
      </p:sp>
    </p:spTree>
    <p:extLst>
      <p:ext uri="{BB962C8B-B14F-4D97-AF65-F5344CB8AC3E}">
        <p14:creationId xmlns:p14="http://schemas.microsoft.com/office/powerpoint/2010/main" val="18531130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28</a:t>
            </a:fld>
            <a:endParaRPr lang="en-US" altLang="en-US" sz="1050">
              <a:solidFill>
                <a:schemeClr val="bg1"/>
              </a:solidFill>
            </a:endParaRPr>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custDataLst>
              <p:tags r:id="rId2"/>
            </p:custDataLst>
          </p:nvPr>
        </p:nvSpPr>
        <p:spPr bwMode="auto">
          <a:xfrm>
            <a:off x="198262" y="2850313"/>
            <a:ext cx="12593168" cy="5340357"/>
          </a:xfrm>
          <a:prstGeom prst="rect">
            <a:avLst/>
          </a:prstGeom>
          <a:noFill/>
          <a:ln w="57150">
            <a:solidFill>
              <a:schemeClr val="accent5"/>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custDataLst>
              <p:tags r:id="rId3"/>
            </p:custDataLst>
          </p:nvPr>
        </p:nvSpPr>
        <p:spPr bwMode="auto">
          <a:xfrm>
            <a:off x="198262" y="2850313"/>
            <a:ext cx="3789538" cy="5340357"/>
          </a:xfrm>
          <a:prstGeom prst="rect">
            <a:avLst/>
          </a:prstGeom>
          <a:solidFill>
            <a:schemeClr val="accent5"/>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sz="3600">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custDataLst>
              <p:tags r:id="rId4"/>
            </p:custDataLst>
          </p:nvPr>
        </p:nvSpPr>
        <p:spPr bwMode="auto">
          <a:xfrm>
            <a:off x="4341535" y="3168271"/>
            <a:ext cx="7963348" cy="451041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rtl="0">
              <a:lnSpc>
                <a:spcPct val="90000"/>
              </a:lnSpc>
              <a:spcBef>
                <a:spcPct val="30000"/>
              </a:spcBef>
              <a:defRPr/>
            </a:pPr>
            <a:r>
              <a:rPr lang="fr" sz="2400" dirty="0">
                <a:latin typeface="Calibri" panose="020F0502020204030204" pitchFamily="34" charset="0"/>
                <a:ea typeface="MS PGothic" charset="-128"/>
                <a:cs typeface="Calibri" panose="020F0502020204030204" pitchFamily="34" charset="0"/>
              </a:rPr>
              <a:t>Un homme gay réfugié en </a:t>
            </a:r>
            <a:r>
              <a:rPr lang="fr" sz="2400" b="1" dirty="0">
                <a:latin typeface="Calibri" panose="020F0502020204030204" pitchFamily="34" charset="0"/>
                <a:ea typeface="MS PGothic" charset="-128"/>
                <a:cs typeface="Calibri" panose="020F0502020204030204" pitchFamily="34" charset="0"/>
              </a:rPr>
              <a:t>Ouganda</a:t>
            </a:r>
            <a:r>
              <a:rPr lang="fr" sz="2400" dirty="0">
                <a:latin typeface="Calibri" panose="020F0502020204030204" pitchFamily="34" charset="0"/>
                <a:ea typeface="MS PGothic" charset="-128"/>
                <a:cs typeface="Calibri" panose="020F0502020204030204" pitchFamily="34" charset="0"/>
              </a:rPr>
              <a:t> a été enfermé chez lui par un groupe de réfugiés qui ont tenté de le brûler vif. </a:t>
            </a:r>
          </a:p>
          <a:p>
            <a:pPr marL="0" indent="0" rtl="0">
              <a:lnSpc>
                <a:spcPct val="90000"/>
              </a:lnSpc>
              <a:spcBef>
                <a:spcPct val="30000"/>
              </a:spcBef>
              <a:defRPr/>
            </a:pPr>
            <a:r>
              <a:rPr lang="fr" sz="2400" dirty="0">
                <a:latin typeface="Calibri" panose="020F0502020204030204" pitchFamily="34" charset="0"/>
                <a:ea typeface="MS PGothic" charset="-128"/>
                <a:cs typeface="Calibri" panose="020F0502020204030204" pitchFamily="34" charset="0"/>
              </a:rPr>
              <a:t>En </a:t>
            </a:r>
            <a:r>
              <a:rPr lang="fr" sz="2400" b="1" dirty="0">
                <a:latin typeface="Calibri" panose="020F0502020204030204" pitchFamily="34" charset="0"/>
                <a:ea typeface="MS PGothic" charset="-128"/>
                <a:cs typeface="Calibri" panose="020F0502020204030204" pitchFamily="34" charset="0"/>
              </a:rPr>
              <a:t>Ouganda</a:t>
            </a:r>
            <a:r>
              <a:rPr lang="fr" sz="2400" dirty="0">
                <a:latin typeface="Calibri" panose="020F0502020204030204" pitchFamily="34" charset="0"/>
                <a:ea typeface="MS PGothic" charset="-128"/>
                <a:cs typeface="Calibri" panose="020F0502020204030204" pitchFamily="34" charset="0"/>
              </a:rPr>
              <a:t>, une femme soudanaise lesbienne a vu sa maison détruite par un incendie déclenché par la communauté locale de réfugiés. </a:t>
            </a:r>
          </a:p>
          <a:p>
            <a:pPr marL="0" indent="0" rtl="0">
              <a:lnSpc>
                <a:spcPct val="90000"/>
              </a:lnSpc>
              <a:spcBef>
                <a:spcPct val="30000"/>
              </a:spcBef>
              <a:defRPr/>
            </a:pPr>
            <a:r>
              <a:rPr lang="fr" sz="2400" dirty="0">
                <a:latin typeface="Calibri" panose="020F0502020204030204" pitchFamily="34" charset="0"/>
                <a:ea typeface="MS PGothic" charset="-128"/>
                <a:cs typeface="Calibri" panose="020F0502020204030204" pitchFamily="34" charset="0"/>
              </a:rPr>
              <a:t>Deux Éthiopiens réfugiés au </a:t>
            </a:r>
            <a:r>
              <a:rPr lang="fr" sz="2400" b="1" dirty="0">
                <a:latin typeface="Calibri" panose="020F0502020204030204" pitchFamily="34" charset="0"/>
                <a:ea typeface="MS PGothic" charset="-128"/>
                <a:cs typeface="Calibri" panose="020F0502020204030204" pitchFamily="34" charset="0"/>
              </a:rPr>
              <a:t>Kenya</a:t>
            </a:r>
            <a:r>
              <a:rPr lang="fr" sz="2400" dirty="0">
                <a:latin typeface="Calibri" panose="020F0502020204030204" pitchFamily="34" charset="0"/>
                <a:ea typeface="MS PGothic" charset="-128"/>
                <a:cs typeface="Calibri" panose="020F0502020204030204" pitchFamily="34" charset="0"/>
              </a:rPr>
              <a:t> ont subi plusieurs fois des passages à tabac, des vols, et ont été licenciés en raison de leur orientation sexuelle.</a:t>
            </a:r>
          </a:p>
          <a:p>
            <a:pPr marL="0" indent="0" rtl="0">
              <a:lnSpc>
                <a:spcPct val="90000"/>
              </a:lnSpc>
              <a:spcBef>
                <a:spcPct val="30000"/>
              </a:spcBef>
              <a:defRPr/>
            </a:pPr>
            <a:r>
              <a:rPr lang="fr" sz="2400" dirty="0">
                <a:latin typeface="Calibri" panose="020F0502020204030204" pitchFamily="34" charset="0"/>
                <a:ea typeface="MS PGothic" charset="-128"/>
                <a:cs typeface="Calibri" panose="020F0502020204030204" pitchFamily="34" charset="0"/>
              </a:rPr>
              <a:t>Au </a:t>
            </a:r>
            <a:r>
              <a:rPr lang="fr" sz="2400" b="1" dirty="0">
                <a:latin typeface="Calibri" panose="020F0502020204030204" pitchFamily="34" charset="0"/>
                <a:ea typeface="MS PGothic" charset="-128"/>
                <a:cs typeface="Calibri" panose="020F0502020204030204" pitchFamily="34" charset="0"/>
              </a:rPr>
              <a:t>Kenya</a:t>
            </a:r>
            <a:r>
              <a:rPr lang="fr" sz="2400" dirty="0">
                <a:latin typeface="Calibri" panose="020F0502020204030204" pitchFamily="34" charset="0"/>
                <a:ea typeface="MS PGothic" charset="-128"/>
                <a:cs typeface="Calibri" panose="020F0502020204030204" pitchFamily="34" charset="0"/>
              </a:rPr>
              <a:t>, le domicile d’une réfugiée ougandaise lesbienne a été démoli par les ressortissants locaux après que des réfugiés ont informé les autorités locales de son orientation sexuelle.</a:t>
            </a:r>
          </a:p>
        </p:txBody>
      </p:sp>
      <p:pic>
        <p:nvPicPr>
          <p:cNvPr id="26" name="Picture 25">
            <a:extLst>
              <a:ext uri="{FF2B5EF4-FFF2-40B4-BE49-F238E27FC236}">
                <a16:creationId xmlns:a16="http://schemas.microsoft.com/office/drawing/2014/main" id="{96CDDF76-F993-984F-8800-C7215162DA05}"/>
              </a:ext>
            </a:extLst>
          </p:cNvPr>
          <p:cNvPicPr>
            <a:picLocks noChangeAspect="1"/>
          </p:cNvPicPr>
          <p:nvPr>
            <p:custDataLst>
              <p:tags r:id="rId5"/>
            </p:custDataLst>
          </p:nvPr>
        </p:nvPicPr>
        <p:blipFill>
          <a:blip r:embed="rId16">
            <a:lum bright="70000" contrast="-70000"/>
            <a:alphaModFix amt="46000"/>
            <a:extLst>
              <a:ext uri="{28A0092B-C50C-407E-A947-70E740481C1C}">
                <a14:useLocalDpi xmlns:a14="http://schemas.microsoft.com/office/drawing/2010/main" val="0"/>
              </a:ext>
            </a:extLst>
          </a:blip>
          <a:stretch>
            <a:fillRect/>
          </a:stretch>
        </p:blipFill>
        <p:spPr>
          <a:xfrm>
            <a:off x="316222" y="3948553"/>
            <a:ext cx="3872470" cy="4288695"/>
          </a:xfrm>
          <a:prstGeom prst="rect">
            <a:avLst/>
          </a:prstGeom>
        </p:spPr>
      </p:pic>
      <p:sp>
        <p:nvSpPr>
          <p:cNvPr id="28" name="Rectangle 27">
            <a:extLst>
              <a:ext uri="{FF2B5EF4-FFF2-40B4-BE49-F238E27FC236}">
                <a16:creationId xmlns:a16="http://schemas.microsoft.com/office/drawing/2014/main" id="{5164EF85-F556-A74D-85EE-7CEFAFA05EB5}"/>
              </a:ext>
            </a:extLst>
          </p:cNvPr>
          <p:cNvSpPr/>
          <p:nvPr>
            <p:custDataLst>
              <p:tags r:id="rId6"/>
            </p:custDataLst>
          </p:nvPr>
        </p:nvSpPr>
        <p:spPr>
          <a:xfrm>
            <a:off x="2416679" y="3282354"/>
            <a:ext cx="554297" cy="461665"/>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4</a:t>
            </a:r>
            <a:endParaRPr lang="en-US" sz="2400" dirty="0"/>
          </a:p>
        </p:txBody>
      </p:sp>
      <p:sp>
        <p:nvSpPr>
          <p:cNvPr id="29" name="Rectangle 28">
            <a:extLst>
              <a:ext uri="{FF2B5EF4-FFF2-40B4-BE49-F238E27FC236}">
                <a16:creationId xmlns:a16="http://schemas.microsoft.com/office/drawing/2014/main" id="{7B9C20F1-D9E5-2243-ABD0-234BABBC47D0}"/>
              </a:ext>
            </a:extLst>
          </p:cNvPr>
          <p:cNvSpPr/>
          <p:nvPr>
            <p:custDataLst>
              <p:tags r:id="rId7"/>
            </p:custDataLst>
          </p:nvPr>
        </p:nvSpPr>
        <p:spPr>
          <a:xfrm>
            <a:off x="390068" y="3663295"/>
            <a:ext cx="3476272" cy="1421928"/>
          </a:xfrm>
          <a:prstGeom prst="rect">
            <a:avLst/>
          </a:prstGeom>
        </p:spPr>
        <p:txBody>
          <a:bodyPr wrap="square" rtlCol="0">
            <a:spAutoFit/>
          </a:bodyPr>
          <a:lstStyle/>
          <a:p>
            <a:pPr algn="ctr" rtl="0">
              <a:lnSpc>
                <a:spcPct val="90000"/>
              </a:lnSpc>
            </a:pPr>
            <a:r>
              <a:rPr lang="fr" sz="4800" b="1" kern="0" dirty="0">
                <a:solidFill>
                  <a:schemeClr val="bg1"/>
                </a:solidFill>
                <a:latin typeface="Calibri" charset="0"/>
                <a:ea typeface="MS PGothic" charset="-128"/>
                <a:cs typeface="Calibri" charset="0"/>
              </a:rPr>
              <a:t>OUGANDA ET KENYA</a:t>
            </a:r>
            <a:endParaRPr lang="en-US" sz="4800" b="1" dirty="0">
              <a:solidFill>
                <a:schemeClr val="bg1"/>
              </a:solidFill>
            </a:endParaRPr>
          </a:p>
        </p:txBody>
      </p:sp>
      <p:sp>
        <p:nvSpPr>
          <p:cNvPr id="30" name="Oval 29">
            <a:extLst>
              <a:ext uri="{FF2B5EF4-FFF2-40B4-BE49-F238E27FC236}">
                <a16:creationId xmlns:a16="http://schemas.microsoft.com/office/drawing/2014/main" id="{6B6BC763-E232-C644-82CB-AF3A54A2D598}"/>
              </a:ext>
            </a:extLst>
          </p:cNvPr>
          <p:cNvSpPr/>
          <p:nvPr>
            <p:custDataLst>
              <p:tags r:id="rId8"/>
            </p:custDataLst>
          </p:nvPr>
        </p:nvSpPr>
        <p:spPr bwMode="auto">
          <a:xfrm>
            <a:off x="2494789" y="5801003"/>
            <a:ext cx="950966" cy="741856"/>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31" name="Straight Connector 30">
            <a:extLst>
              <a:ext uri="{FF2B5EF4-FFF2-40B4-BE49-F238E27FC236}">
                <a16:creationId xmlns:a16="http://schemas.microsoft.com/office/drawing/2014/main" id="{C94DC865-886A-9E48-9224-D0D584D4DB0B}"/>
              </a:ext>
            </a:extLst>
          </p:cNvPr>
          <p:cNvCxnSpPr/>
          <p:nvPr>
            <p:custDataLst>
              <p:tags r:id="rId9"/>
            </p:custDataLst>
          </p:nvPr>
        </p:nvCxnSpPr>
        <p:spPr>
          <a:xfrm>
            <a:off x="596827" y="242513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32" name="Rectangle 45">
            <a:extLst>
              <a:ext uri="{FF2B5EF4-FFF2-40B4-BE49-F238E27FC236}">
                <a16:creationId xmlns:a16="http://schemas.microsoft.com/office/drawing/2014/main" id="{39FB0A8C-60BB-EA4A-B968-713284656F10}"/>
              </a:ext>
            </a:extLst>
          </p:cNvPr>
          <p:cNvSpPr>
            <a:spLocks noChangeArrowheads="1"/>
          </p:cNvSpPr>
          <p:nvPr>
            <p:custDataLst>
              <p:tags r:id="rId10"/>
            </p:custDataLst>
          </p:nvPr>
        </p:nvSpPr>
        <p:spPr bwMode="auto">
          <a:xfrm>
            <a:off x="2235199" y="1529675"/>
            <a:ext cx="10296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rtl="0"/>
            <a:r>
              <a:rPr lang="fr" sz="2400" b="1" kern="0" dirty="0"/>
              <a:t>RÉPONSE INSUFFISANTE</a:t>
            </a:r>
            <a:r>
              <a:rPr lang="fr" sz="2400" dirty="0"/>
              <a:t> POUR LES PERSONNES DE DIVERSES OSIEGCS</a:t>
            </a:r>
            <a:endParaRPr lang="en-US" sz="2400" kern="0" dirty="0"/>
          </a:p>
        </p:txBody>
      </p:sp>
      <p:grpSp>
        <p:nvGrpSpPr>
          <p:cNvPr id="33" name="Group 32">
            <a:extLst>
              <a:ext uri="{FF2B5EF4-FFF2-40B4-BE49-F238E27FC236}">
                <a16:creationId xmlns:a16="http://schemas.microsoft.com/office/drawing/2014/main" id="{E444C646-FD29-E64C-8DFF-EC9BF416EDD0}"/>
              </a:ext>
            </a:extLst>
          </p:cNvPr>
          <p:cNvGrpSpPr/>
          <p:nvPr>
            <p:custDataLst>
              <p:tags r:id="rId11"/>
            </p:custDataLst>
          </p:nvPr>
        </p:nvGrpSpPr>
        <p:grpSpPr>
          <a:xfrm>
            <a:off x="598077" y="1346570"/>
            <a:ext cx="1637123" cy="1007699"/>
            <a:chOff x="8585472" y="3367179"/>
            <a:chExt cx="2877844" cy="1771401"/>
          </a:xfrm>
        </p:grpSpPr>
        <p:sp>
          <p:nvSpPr>
            <p:cNvPr id="34" name="Notched Right Arrow 33">
              <a:extLst>
                <a:ext uri="{FF2B5EF4-FFF2-40B4-BE49-F238E27FC236}">
                  <a16:creationId xmlns:a16="http://schemas.microsoft.com/office/drawing/2014/main" id="{A55AB00F-4A88-334E-BBF4-6F8EA597216D}"/>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35" name="Oval 34">
              <a:extLst>
                <a:ext uri="{FF2B5EF4-FFF2-40B4-BE49-F238E27FC236}">
                  <a16:creationId xmlns:a16="http://schemas.microsoft.com/office/drawing/2014/main" id="{183D7841-FD06-4844-8778-77A5180AF05B}"/>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03</a:t>
              </a:r>
            </a:p>
          </p:txBody>
        </p:sp>
        <p:grpSp>
          <p:nvGrpSpPr>
            <p:cNvPr id="51" name="Group 50">
              <a:extLst>
                <a:ext uri="{FF2B5EF4-FFF2-40B4-BE49-F238E27FC236}">
                  <a16:creationId xmlns:a16="http://schemas.microsoft.com/office/drawing/2014/main" id="{B20990BA-A646-284B-AF90-8BA93286E9EE}"/>
                </a:ext>
              </a:extLst>
            </p:cNvPr>
            <p:cNvGrpSpPr/>
            <p:nvPr/>
          </p:nvGrpSpPr>
          <p:grpSpPr>
            <a:xfrm>
              <a:off x="9624593" y="3469218"/>
              <a:ext cx="954225" cy="894678"/>
              <a:chOff x="9446327" y="3408887"/>
              <a:chExt cx="1132492" cy="1061819"/>
            </a:xfrm>
          </p:grpSpPr>
          <p:grpSp>
            <p:nvGrpSpPr>
              <p:cNvPr id="52" name="Group 51">
                <a:extLst>
                  <a:ext uri="{FF2B5EF4-FFF2-40B4-BE49-F238E27FC236}">
                    <a16:creationId xmlns:a16="http://schemas.microsoft.com/office/drawing/2014/main" id="{A1805723-7EA5-1D47-A8BF-059FCAD26425}"/>
                  </a:ext>
                </a:extLst>
              </p:cNvPr>
              <p:cNvGrpSpPr/>
              <p:nvPr/>
            </p:nvGrpSpPr>
            <p:grpSpPr>
              <a:xfrm>
                <a:off x="9446327" y="3408887"/>
                <a:ext cx="1132492" cy="1061819"/>
                <a:chOff x="2493963" y="2683574"/>
                <a:chExt cx="372773" cy="349510"/>
              </a:xfrm>
              <a:solidFill>
                <a:schemeClr val="bg1"/>
              </a:solidFill>
            </p:grpSpPr>
            <p:sp>
              <p:nvSpPr>
                <p:cNvPr id="57" name="Freeform 169">
                  <a:extLst>
                    <a:ext uri="{FF2B5EF4-FFF2-40B4-BE49-F238E27FC236}">
                      <a16:creationId xmlns:a16="http://schemas.microsoft.com/office/drawing/2014/main" id="{4E163DB1-028F-A34D-A366-CB33D5785701}"/>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58" name="Freeform 171">
                  <a:extLst>
                    <a:ext uri="{FF2B5EF4-FFF2-40B4-BE49-F238E27FC236}">
                      <a16:creationId xmlns:a16="http://schemas.microsoft.com/office/drawing/2014/main" id="{1CE9CA9F-B7B9-AB44-A516-75ACE4041B5E}"/>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nvGrpSpPr>
              <p:cNvPr id="53" name="Group 52">
                <a:extLst>
                  <a:ext uri="{FF2B5EF4-FFF2-40B4-BE49-F238E27FC236}">
                    <a16:creationId xmlns:a16="http://schemas.microsoft.com/office/drawing/2014/main" id="{3797F5C3-2542-B142-A7AD-1D82AB8AFD63}"/>
                  </a:ext>
                </a:extLst>
              </p:cNvPr>
              <p:cNvGrpSpPr/>
              <p:nvPr/>
            </p:nvGrpSpPr>
            <p:grpSpPr>
              <a:xfrm>
                <a:off x="9603923" y="3826069"/>
                <a:ext cx="771663" cy="228809"/>
                <a:chOff x="1477713" y="4929970"/>
                <a:chExt cx="1039375" cy="308189"/>
              </a:xfrm>
              <a:solidFill>
                <a:schemeClr val="bg1"/>
              </a:solidFill>
            </p:grpSpPr>
            <p:sp>
              <p:nvSpPr>
                <p:cNvPr id="54" name="Freeform 53">
                  <a:extLst>
                    <a:ext uri="{FF2B5EF4-FFF2-40B4-BE49-F238E27FC236}">
                      <a16:creationId xmlns:a16="http://schemas.microsoft.com/office/drawing/2014/main" id="{5E33DE59-0CC4-1443-A504-C0103EA6AA48}"/>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55" name="Freeform 54">
                  <a:extLst>
                    <a:ext uri="{FF2B5EF4-FFF2-40B4-BE49-F238E27FC236}">
                      <a16:creationId xmlns:a16="http://schemas.microsoft.com/office/drawing/2014/main" id="{5F512B37-D3FD-E943-9AFA-B19E3DAB3C1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56" name="Freeform 55">
                  <a:extLst>
                    <a:ext uri="{FF2B5EF4-FFF2-40B4-BE49-F238E27FC236}">
                      <a16:creationId xmlns:a16="http://schemas.microsoft.com/office/drawing/2014/main" id="{E940AB2A-6ABC-4748-95FF-1391314AF634}"/>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grpSp>
        </p:grpSp>
      </p:grpSp>
      <p:sp>
        <p:nvSpPr>
          <p:cNvPr id="59" name="Shape 636">
            <a:extLst>
              <a:ext uri="{FF2B5EF4-FFF2-40B4-BE49-F238E27FC236}">
                <a16:creationId xmlns:a16="http://schemas.microsoft.com/office/drawing/2014/main" id="{2E8BE6D6-34E7-104E-9F43-34DDBD4569CE}"/>
              </a:ext>
            </a:extLst>
          </p:cNvPr>
          <p:cNvSpPr>
            <a:spLocks noGrp="1"/>
          </p:cNvSpPr>
          <p:nvPr>
            <p:ph type="title"/>
            <p:custDataLst>
              <p:tags r:id="rId12"/>
            </p:custDataLst>
          </p:nvPr>
        </p:nvSpPr>
        <p:spPr>
          <a:xfrm>
            <a:off x="596827" y="247100"/>
            <a:ext cx="12406386" cy="854455"/>
          </a:xfrm>
        </p:spPr>
        <p:txBody>
          <a:bodyPr rtlCol="0">
            <a:noAutofit/>
          </a:bodyPr>
          <a:lstStyle/>
          <a:p>
            <a:pPr lvl="0" algn="l" rtl="0"/>
            <a:r>
              <a:rPr lang="fr" sz="2800" dirty="0">
                <a:sym typeface="Arial Bold" charset="0"/>
              </a:rPr>
              <a:t>Comment les situations de migration, de déplacement forcé et de crise engendrent-elles des obstacles ?</a:t>
            </a:r>
            <a:endParaRPr lang="en-US" sz="2800" dirty="0"/>
          </a:p>
        </p:txBody>
      </p:sp>
      <p:sp>
        <p:nvSpPr>
          <p:cNvPr id="60" name="Rectangle 59">
            <a:extLst>
              <a:ext uri="{FF2B5EF4-FFF2-40B4-BE49-F238E27FC236}">
                <a16:creationId xmlns:a16="http://schemas.microsoft.com/office/drawing/2014/main" id="{B6950CA3-E82C-724D-88BC-8706ACA9FA77}"/>
              </a:ext>
            </a:extLst>
          </p:cNvPr>
          <p:cNvSpPr/>
          <p:nvPr>
            <p:custDataLst>
              <p:tags r:id="rId13"/>
            </p:custDataLst>
          </p:nvPr>
        </p:nvSpPr>
        <p:spPr>
          <a:xfrm>
            <a:off x="1172109" y="3272030"/>
            <a:ext cx="1981164" cy="830997"/>
          </a:xfrm>
          <a:prstGeom prst="rect">
            <a:avLst/>
          </a:prstGeom>
        </p:spPr>
        <p:txBody>
          <a:bodyPr wrap="square" rtlCol="0">
            <a:spAutoFit/>
          </a:bodyPr>
          <a:lstStyle/>
          <a:p>
            <a:pPr rtl="0"/>
            <a:r>
              <a:rPr lang="fr" sz="2400" b="1" dirty="0">
                <a:solidFill>
                  <a:schemeClr val="bg1"/>
                </a:solidFill>
                <a:latin typeface="Calibri" charset="0"/>
                <a:ea typeface="MS PGothic" charset="-128"/>
                <a:cs typeface="Calibri" charset="0"/>
              </a:rPr>
              <a:t>EXEMPLE </a:t>
            </a:r>
            <a:br>
              <a:rPr lang="en-US" altLang="en-US" sz="2400" b="1" dirty="0">
                <a:solidFill>
                  <a:schemeClr val="bg1"/>
                </a:solidFill>
                <a:latin typeface="Calibri" charset="0"/>
                <a:ea typeface="MS PGothic" charset="-128"/>
                <a:cs typeface="Calibri" charset="0"/>
              </a:rPr>
            </a:br>
            <a:endParaRPr lang="en-US" sz="2400" dirty="0"/>
          </a:p>
        </p:txBody>
      </p:sp>
    </p:spTree>
    <p:extLst>
      <p:ext uri="{BB962C8B-B14F-4D97-AF65-F5344CB8AC3E}">
        <p14:creationId xmlns:p14="http://schemas.microsoft.com/office/powerpoint/2010/main" val="41298080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B6A6C66-0ED6-2B44-A1A0-EC6E25553A89}"/>
              </a:ext>
            </a:extLst>
          </p:cNvPr>
          <p:cNvSpPr>
            <a:spLocks noChangeAspect="1"/>
          </p:cNvSpPr>
          <p:nvPr>
            <p:custDataLst>
              <p:tags r:id="rId1"/>
            </p:custDataLst>
          </p:nvPr>
        </p:nvSpPr>
        <p:spPr>
          <a:xfrm>
            <a:off x="7280869" y="1985408"/>
            <a:ext cx="5029200" cy="2735117"/>
          </a:xfrm>
          <a:prstGeom prst="rect">
            <a:avLst/>
          </a:prstGeom>
          <a:noFill/>
          <a:ln w="1270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a:p>
        </p:txBody>
      </p:sp>
      <p:sp>
        <p:nvSpPr>
          <p:cNvPr id="71" name="Freeform 15">
            <a:extLst>
              <a:ext uri="{FF2B5EF4-FFF2-40B4-BE49-F238E27FC236}">
                <a16:creationId xmlns:a16="http://schemas.microsoft.com/office/drawing/2014/main" id="{F8F29A22-5202-934A-BEA0-801CE4D65BC4}"/>
              </a:ext>
            </a:extLst>
          </p:cNvPr>
          <p:cNvSpPr>
            <a:spLocks/>
          </p:cNvSpPr>
          <p:nvPr>
            <p:custDataLst>
              <p:tags r:id="rId2"/>
            </p:custDataLst>
          </p:nvPr>
        </p:nvSpPr>
        <p:spPr bwMode="auto">
          <a:xfrm rot="10800000">
            <a:off x="1744355" y="5797645"/>
            <a:ext cx="8940809" cy="1377703"/>
          </a:xfrm>
          <a:custGeom>
            <a:avLst/>
            <a:gdLst>
              <a:gd name="T0" fmla="*/ 2837 w 2837"/>
              <a:gd name="T1" fmla="*/ 419 h 469"/>
              <a:gd name="T2" fmla="*/ 2788 w 2837"/>
              <a:gd name="T3" fmla="*/ 469 h 469"/>
              <a:gd name="T4" fmla="*/ 2739 w 2837"/>
              <a:gd name="T5" fmla="*/ 419 h 469"/>
              <a:gd name="T6" fmla="*/ 2751 w 2837"/>
              <a:gd name="T7" fmla="*/ 397 h 469"/>
              <a:gd name="T8" fmla="*/ 2776 w 2837"/>
              <a:gd name="T9" fmla="*/ 422 h 469"/>
              <a:gd name="T10" fmla="*/ 2353 w 2837"/>
              <a:gd name="T11" fmla="*/ 23 h 469"/>
              <a:gd name="T12" fmla="*/ 445 w 2837"/>
              <a:gd name="T13" fmla="*/ 23 h 469"/>
              <a:gd name="T14" fmla="*/ 23 w 2837"/>
              <a:gd name="T15" fmla="*/ 409 h 469"/>
              <a:gd name="T16" fmla="*/ 10 w 2837"/>
              <a:gd name="T17" fmla="*/ 397 h 469"/>
              <a:gd name="T18" fmla="*/ 0 w 2837"/>
              <a:gd name="T19" fmla="*/ 407 h 469"/>
              <a:gd name="T20" fmla="*/ 445 w 2837"/>
              <a:gd name="T21" fmla="*/ 0 h 469"/>
              <a:gd name="T22" fmla="*/ 2353 w 2837"/>
              <a:gd name="T23" fmla="*/ 0 h 469"/>
              <a:gd name="T24" fmla="*/ 2799 w 2837"/>
              <a:gd name="T25" fmla="*/ 423 h 469"/>
              <a:gd name="T26" fmla="*/ 2825 w 2837"/>
              <a:gd name="T27" fmla="*/ 397 h 469"/>
              <a:gd name="T28" fmla="*/ 2837 w 2837"/>
              <a:gd name="T29" fmla="*/ 41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7" h="469">
                <a:moveTo>
                  <a:pt x="2837" y="419"/>
                </a:moveTo>
                <a:cubicBezTo>
                  <a:pt x="2788" y="469"/>
                  <a:pt x="2788" y="469"/>
                  <a:pt x="2788" y="469"/>
                </a:cubicBezTo>
                <a:cubicBezTo>
                  <a:pt x="2739" y="419"/>
                  <a:pt x="2739" y="419"/>
                  <a:pt x="2739" y="419"/>
                </a:cubicBezTo>
                <a:cubicBezTo>
                  <a:pt x="2751" y="397"/>
                  <a:pt x="2751" y="397"/>
                  <a:pt x="2751" y="397"/>
                </a:cubicBezTo>
                <a:cubicBezTo>
                  <a:pt x="2776" y="422"/>
                  <a:pt x="2776" y="422"/>
                  <a:pt x="2776" y="422"/>
                </a:cubicBezTo>
                <a:cubicBezTo>
                  <a:pt x="2763" y="200"/>
                  <a:pt x="2578" y="23"/>
                  <a:pt x="2353" y="23"/>
                </a:cubicBezTo>
                <a:cubicBezTo>
                  <a:pt x="1717" y="23"/>
                  <a:pt x="1081" y="23"/>
                  <a:pt x="445" y="23"/>
                </a:cubicBezTo>
                <a:cubicBezTo>
                  <a:pt x="224" y="23"/>
                  <a:pt x="42" y="194"/>
                  <a:pt x="23" y="409"/>
                </a:cubicBezTo>
                <a:cubicBezTo>
                  <a:pt x="10" y="397"/>
                  <a:pt x="10" y="397"/>
                  <a:pt x="10" y="397"/>
                </a:cubicBezTo>
                <a:cubicBezTo>
                  <a:pt x="0" y="407"/>
                  <a:pt x="0" y="407"/>
                  <a:pt x="0" y="407"/>
                </a:cubicBezTo>
                <a:cubicBezTo>
                  <a:pt x="21" y="180"/>
                  <a:pt x="213" y="0"/>
                  <a:pt x="445" y="0"/>
                </a:cubicBezTo>
                <a:cubicBezTo>
                  <a:pt x="1081" y="0"/>
                  <a:pt x="1717" y="0"/>
                  <a:pt x="2353" y="0"/>
                </a:cubicBezTo>
                <a:cubicBezTo>
                  <a:pt x="2591" y="0"/>
                  <a:pt x="2786" y="188"/>
                  <a:pt x="2799" y="423"/>
                </a:cubicBezTo>
                <a:cubicBezTo>
                  <a:pt x="2825" y="397"/>
                  <a:pt x="2825" y="397"/>
                  <a:pt x="2825" y="397"/>
                </a:cubicBezTo>
                <a:cubicBezTo>
                  <a:pt x="2837" y="419"/>
                  <a:pt x="2837" y="419"/>
                  <a:pt x="2837" y="419"/>
                </a:cubicBezTo>
                <a:close/>
              </a:path>
            </a:pathLst>
          </a:custGeom>
          <a:solidFill>
            <a:schemeClr val="accent5"/>
          </a:solidFill>
          <a:ln>
            <a:solidFill>
              <a:schemeClr val="accent5"/>
            </a:solidFill>
          </a:ln>
        </p:spPr>
        <p:txBody>
          <a:bodyPr vert="horz" wrap="square" lIns="68580" tIns="34290" rIns="68580" bIns="34290" numCol="1" rtlCol="0" anchor="t" anchorCtr="0" compatLnSpc="1">
            <a:prstTxWarp prst="textNoShape">
              <a:avLst/>
            </a:prstTxWarp>
          </a:bodyPr>
          <a:lstStyle/>
          <a:p>
            <a:pPr rtl="0"/>
            <a:endParaRPr lang="en-US" sz="1100"/>
          </a:p>
        </p:txBody>
      </p:sp>
      <p:sp>
        <p:nvSpPr>
          <p:cNvPr id="72" name="Freeform 15">
            <a:extLst>
              <a:ext uri="{FF2B5EF4-FFF2-40B4-BE49-F238E27FC236}">
                <a16:creationId xmlns:a16="http://schemas.microsoft.com/office/drawing/2014/main" id="{115152AB-38C5-CA40-A311-EF953B130191}"/>
              </a:ext>
            </a:extLst>
          </p:cNvPr>
          <p:cNvSpPr>
            <a:spLocks/>
          </p:cNvSpPr>
          <p:nvPr>
            <p:custDataLst>
              <p:tags r:id="rId3"/>
            </p:custDataLst>
          </p:nvPr>
        </p:nvSpPr>
        <p:spPr bwMode="auto">
          <a:xfrm>
            <a:off x="1774835" y="3763428"/>
            <a:ext cx="8940809" cy="1377703"/>
          </a:xfrm>
          <a:custGeom>
            <a:avLst/>
            <a:gdLst>
              <a:gd name="T0" fmla="*/ 2837 w 2837"/>
              <a:gd name="T1" fmla="*/ 419 h 469"/>
              <a:gd name="T2" fmla="*/ 2788 w 2837"/>
              <a:gd name="T3" fmla="*/ 469 h 469"/>
              <a:gd name="T4" fmla="*/ 2739 w 2837"/>
              <a:gd name="T5" fmla="*/ 419 h 469"/>
              <a:gd name="T6" fmla="*/ 2751 w 2837"/>
              <a:gd name="T7" fmla="*/ 397 h 469"/>
              <a:gd name="T8" fmla="*/ 2776 w 2837"/>
              <a:gd name="T9" fmla="*/ 422 h 469"/>
              <a:gd name="T10" fmla="*/ 2353 w 2837"/>
              <a:gd name="T11" fmla="*/ 23 h 469"/>
              <a:gd name="T12" fmla="*/ 445 w 2837"/>
              <a:gd name="T13" fmla="*/ 23 h 469"/>
              <a:gd name="T14" fmla="*/ 23 w 2837"/>
              <a:gd name="T15" fmla="*/ 409 h 469"/>
              <a:gd name="T16" fmla="*/ 10 w 2837"/>
              <a:gd name="T17" fmla="*/ 397 h 469"/>
              <a:gd name="T18" fmla="*/ 0 w 2837"/>
              <a:gd name="T19" fmla="*/ 407 h 469"/>
              <a:gd name="T20" fmla="*/ 445 w 2837"/>
              <a:gd name="T21" fmla="*/ 0 h 469"/>
              <a:gd name="T22" fmla="*/ 2353 w 2837"/>
              <a:gd name="T23" fmla="*/ 0 h 469"/>
              <a:gd name="T24" fmla="*/ 2799 w 2837"/>
              <a:gd name="T25" fmla="*/ 423 h 469"/>
              <a:gd name="T26" fmla="*/ 2825 w 2837"/>
              <a:gd name="T27" fmla="*/ 397 h 469"/>
              <a:gd name="T28" fmla="*/ 2837 w 2837"/>
              <a:gd name="T29" fmla="*/ 41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7" h="469">
                <a:moveTo>
                  <a:pt x="2837" y="419"/>
                </a:moveTo>
                <a:cubicBezTo>
                  <a:pt x="2788" y="469"/>
                  <a:pt x="2788" y="469"/>
                  <a:pt x="2788" y="469"/>
                </a:cubicBezTo>
                <a:cubicBezTo>
                  <a:pt x="2739" y="419"/>
                  <a:pt x="2739" y="419"/>
                  <a:pt x="2739" y="419"/>
                </a:cubicBezTo>
                <a:cubicBezTo>
                  <a:pt x="2751" y="397"/>
                  <a:pt x="2751" y="397"/>
                  <a:pt x="2751" y="397"/>
                </a:cubicBezTo>
                <a:cubicBezTo>
                  <a:pt x="2776" y="422"/>
                  <a:pt x="2776" y="422"/>
                  <a:pt x="2776" y="422"/>
                </a:cubicBezTo>
                <a:cubicBezTo>
                  <a:pt x="2763" y="200"/>
                  <a:pt x="2578" y="23"/>
                  <a:pt x="2353" y="23"/>
                </a:cubicBezTo>
                <a:cubicBezTo>
                  <a:pt x="1717" y="23"/>
                  <a:pt x="1081" y="23"/>
                  <a:pt x="445" y="23"/>
                </a:cubicBezTo>
                <a:cubicBezTo>
                  <a:pt x="224" y="23"/>
                  <a:pt x="42" y="194"/>
                  <a:pt x="23" y="409"/>
                </a:cubicBezTo>
                <a:cubicBezTo>
                  <a:pt x="10" y="397"/>
                  <a:pt x="10" y="397"/>
                  <a:pt x="10" y="397"/>
                </a:cubicBezTo>
                <a:cubicBezTo>
                  <a:pt x="0" y="407"/>
                  <a:pt x="0" y="407"/>
                  <a:pt x="0" y="407"/>
                </a:cubicBezTo>
                <a:cubicBezTo>
                  <a:pt x="21" y="180"/>
                  <a:pt x="213" y="0"/>
                  <a:pt x="445" y="0"/>
                </a:cubicBezTo>
                <a:cubicBezTo>
                  <a:pt x="1081" y="0"/>
                  <a:pt x="1717" y="0"/>
                  <a:pt x="2353" y="0"/>
                </a:cubicBezTo>
                <a:cubicBezTo>
                  <a:pt x="2591" y="0"/>
                  <a:pt x="2786" y="188"/>
                  <a:pt x="2799" y="423"/>
                </a:cubicBezTo>
                <a:cubicBezTo>
                  <a:pt x="2825" y="397"/>
                  <a:pt x="2825" y="397"/>
                  <a:pt x="2825" y="397"/>
                </a:cubicBezTo>
                <a:cubicBezTo>
                  <a:pt x="2837" y="419"/>
                  <a:pt x="2837" y="419"/>
                  <a:pt x="2837" y="419"/>
                </a:cubicBezTo>
                <a:close/>
              </a:path>
            </a:pathLst>
          </a:custGeom>
          <a:solidFill>
            <a:schemeClr val="accent5"/>
          </a:solidFill>
          <a:ln>
            <a:solidFill>
              <a:schemeClr val="accent5"/>
            </a:solidFill>
          </a:ln>
        </p:spPr>
        <p:txBody>
          <a:bodyPr vert="horz" wrap="square" lIns="68580" tIns="34290" rIns="68580" bIns="34290" numCol="1" rtlCol="0" anchor="t" anchorCtr="0" compatLnSpc="1">
            <a:prstTxWarp prst="textNoShape">
              <a:avLst/>
            </a:prstTxWarp>
          </a:bodyPr>
          <a:lstStyle/>
          <a:p>
            <a:pPr rtl="0"/>
            <a:endParaRPr lang="en-US" sz="1100"/>
          </a:p>
        </p:txBody>
      </p:sp>
      <p:sp>
        <p:nvSpPr>
          <p:cNvPr id="67" name="Rectangle 66">
            <a:extLst>
              <a:ext uri="{FF2B5EF4-FFF2-40B4-BE49-F238E27FC236}">
                <a16:creationId xmlns:a16="http://schemas.microsoft.com/office/drawing/2014/main" id="{C61478D0-6A5A-344F-9A9D-9C0A4DB719B4}"/>
              </a:ext>
            </a:extLst>
          </p:cNvPr>
          <p:cNvSpPr/>
          <p:nvPr>
            <p:custDataLst>
              <p:tags r:id="rId4"/>
            </p:custDataLst>
          </p:nvPr>
        </p:nvSpPr>
        <p:spPr bwMode="auto">
          <a:xfrm>
            <a:off x="9910725" y="5306844"/>
            <a:ext cx="3100509"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rtl="0"/>
            <a:endParaRPr lang="en-US" sz="1800"/>
          </a:p>
        </p:txBody>
      </p:sp>
      <p:sp>
        <p:nvSpPr>
          <p:cNvPr id="68" name="Rectangle 67">
            <a:extLst>
              <a:ext uri="{FF2B5EF4-FFF2-40B4-BE49-F238E27FC236}">
                <a16:creationId xmlns:a16="http://schemas.microsoft.com/office/drawing/2014/main" id="{CCA1FAF5-3825-1C40-A81F-9CB08BA63393}"/>
              </a:ext>
            </a:extLst>
          </p:cNvPr>
          <p:cNvSpPr/>
          <p:nvPr>
            <p:custDataLst>
              <p:tags r:id="rId5"/>
            </p:custDataLst>
          </p:nvPr>
        </p:nvSpPr>
        <p:spPr bwMode="auto">
          <a:xfrm>
            <a:off x="-98304" y="5306844"/>
            <a:ext cx="3032368"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rtl="0"/>
            <a:endParaRPr lang="en-US" sz="1800"/>
          </a:p>
        </p:txBody>
      </p:sp>
      <p:sp>
        <p:nvSpPr>
          <p:cNvPr id="69" name="Rectangle 68">
            <a:extLst>
              <a:ext uri="{FF2B5EF4-FFF2-40B4-BE49-F238E27FC236}">
                <a16:creationId xmlns:a16="http://schemas.microsoft.com/office/drawing/2014/main" id="{B89504B0-1369-8240-9F5C-91B8B241158A}"/>
              </a:ext>
            </a:extLst>
          </p:cNvPr>
          <p:cNvSpPr/>
          <p:nvPr>
            <p:custDataLst>
              <p:tags r:id="rId6"/>
            </p:custDataLst>
          </p:nvPr>
        </p:nvSpPr>
        <p:spPr bwMode="auto">
          <a:xfrm>
            <a:off x="2934064" y="5306844"/>
            <a:ext cx="3505653"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rtl="0"/>
            <a:endParaRPr lang="en-US" sz="1800"/>
          </a:p>
        </p:txBody>
      </p:sp>
      <p:sp>
        <p:nvSpPr>
          <p:cNvPr id="70" name="Rectangle 69">
            <a:extLst>
              <a:ext uri="{FF2B5EF4-FFF2-40B4-BE49-F238E27FC236}">
                <a16:creationId xmlns:a16="http://schemas.microsoft.com/office/drawing/2014/main" id="{D88A9E5A-6FDF-D94E-B3AB-5056784D584E}"/>
              </a:ext>
            </a:extLst>
          </p:cNvPr>
          <p:cNvSpPr/>
          <p:nvPr>
            <p:custDataLst>
              <p:tags r:id="rId7"/>
            </p:custDataLst>
          </p:nvPr>
        </p:nvSpPr>
        <p:spPr bwMode="auto">
          <a:xfrm>
            <a:off x="6501824" y="5306844"/>
            <a:ext cx="3323841"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rtl="0"/>
            <a:endParaRPr lang="en-US" sz="1800"/>
          </a:p>
        </p:txBody>
      </p:sp>
      <p:sp>
        <p:nvSpPr>
          <p:cNvPr id="49159" name="Title 1"/>
          <p:cNvSpPr>
            <a:spLocks noGrp="1"/>
          </p:cNvSpPr>
          <p:nvPr>
            <p:ph type="title"/>
            <p:custDataLst>
              <p:tags r:id="rId8"/>
            </p:custDataLst>
          </p:nvPr>
        </p:nvSpPr>
        <p:spPr>
          <a:xfrm>
            <a:off x="0" y="534717"/>
            <a:ext cx="13003213" cy="854455"/>
          </a:xfrm>
        </p:spPr>
        <p:txBody>
          <a:bodyPr rtlCol="0">
            <a:noAutofit/>
          </a:bodyPr>
          <a:lstStyle/>
          <a:p>
            <a:pPr rtl="0"/>
            <a:r>
              <a:rPr lang="fr" sz="3600" kern="0" dirty="0">
                <a:solidFill>
                  <a:schemeClr val="tx1"/>
                </a:solidFill>
              </a:rPr>
              <a:t>Quand </a:t>
            </a:r>
            <a:r>
              <a:rPr lang="fr" sz="3600" dirty="0">
                <a:solidFill>
                  <a:schemeClr val="tx1"/>
                </a:solidFill>
                <a:ea typeface="MS PGothic" charset="0"/>
              </a:rPr>
              <a:t>les personnes</a:t>
            </a:r>
            <a:r>
              <a:rPr lang="fr" sz="3600" kern="0" dirty="0">
                <a:solidFill>
                  <a:schemeClr val="tx1"/>
                </a:solidFill>
              </a:rPr>
              <a:t> de diverses </a:t>
            </a:r>
            <a:br>
              <a:rPr lang="fr" sz="3600" kern="0" dirty="0">
                <a:solidFill>
                  <a:schemeClr val="tx1"/>
                </a:solidFill>
              </a:rPr>
            </a:br>
            <a:r>
              <a:rPr lang="fr" sz="3600" kern="0" dirty="0">
                <a:solidFill>
                  <a:schemeClr val="tx1"/>
                </a:solidFill>
              </a:rPr>
              <a:t>OSIEGCS rencontrent-elles des difficultés ? </a:t>
            </a:r>
            <a:br>
              <a:rPr lang="en-US" altLang="en-US" sz="3600" kern="0" dirty="0">
                <a:solidFill>
                  <a:schemeClr val="tx1"/>
                </a:solidFill>
              </a:rPr>
            </a:br>
            <a:endParaRPr lang="en-US" altLang="en-US" sz="3600" kern="0" dirty="0">
              <a:solidFill>
                <a:schemeClr val="tx1"/>
              </a:solidFill>
            </a:endParaRPr>
          </a:p>
        </p:txBody>
      </p:sp>
      <p:cxnSp>
        <p:nvCxnSpPr>
          <p:cNvPr id="125" name="Straight Connector 124">
            <a:extLst>
              <a:ext uri="{FF2B5EF4-FFF2-40B4-BE49-F238E27FC236}">
                <a16:creationId xmlns:a16="http://schemas.microsoft.com/office/drawing/2014/main" id="{4517977E-4C7F-D743-A33C-C751447F6A81}"/>
              </a:ext>
            </a:extLst>
          </p:cNvPr>
          <p:cNvCxnSpPr>
            <a:cxnSpLocks/>
          </p:cNvCxnSpPr>
          <p:nvPr>
            <p:custDataLst>
              <p:tags r:id="rId9"/>
            </p:custDataLst>
          </p:nvPr>
        </p:nvCxnSpPr>
        <p:spPr bwMode="auto">
          <a:xfrm flipH="1">
            <a:off x="-62635" y="841571"/>
            <a:ext cx="2996700" cy="0"/>
          </a:xfrm>
          <a:prstGeom prst="line">
            <a:avLst/>
          </a:prstGeom>
          <a:blipFill dpi="0" rotWithShape="0">
            <a:blip r:embed="rId2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Slide Number Placeholder 5">
            <a:extLst>
              <a:ext uri="{FF2B5EF4-FFF2-40B4-BE49-F238E27FC236}">
                <a16:creationId xmlns:a16="http://schemas.microsoft.com/office/drawing/2014/main" id="{34C6BF79-6DA8-D841-9FCA-5F42006CDD7F}"/>
              </a:ext>
            </a:extLst>
          </p:cNvPr>
          <p:cNvSpPr txBox="1">
            <a:spLocks/>
          </p:cNvSpPr>
          <p:nvPr>
            <p:custDataLst>
              <p:tags r:id="rId10"/>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29</a:t>
            </a:fld>
            <a:endParaRPr lang="en-US" altLang="en-US" sz="1050">
              <a:solidFill>
                <a:schemeClr val="bg1"/>
              </a:solidFill>
            </a:endParaRPr>
          </a:p>
        </p:txBody>
      </p:sp>
      <p:cxnSp>
        <p:nvCxnSpPr>
          <p:cNvPr id="47" name="Straight Connector 46">
            <a:extLst>
              <a:ext uri="{FF2B5EF4-FFF2-40B4-BE49-F238E27FC236}">
                <a16:creationId xmlns:a16="http://schemas.microsoft.com/office/drawing/2014/main" id="{7476FFA1-6A1B-3B47-850F-F28064AA4103}"/>
              </a:ext>
            </a:extLst>
          </p:cNvPr>
          <p:cNvCxnSpPr>
            <a:cxnSpLocks/>
          </p:cNvCxnSpPr>
          <p:nvPr>
            <p:custDataLst>
              <p:tags r:id="rId11"/>
            </p:custDataLst>
          </p:nvPr>
        </p:nvCxnSpPr>
        <p:spPr bwMode="auto">
          <a:xfrm flipH="1">
            <a:off x="10014053" y="841571"/>
            <a:ext cx="2996700" cy="0"/>
          </a:xfrm>
          <a:prstGeom prst="line">
            <a:avLst/>
          </a:prstGeom>
          <a:blipFill dpi="0" rotWithShape="0">
            <a:blip r:embed="rId2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1" name="Picture 44" descr="genderspectrum elements-02.png">
            <a:extLst>
              <a:ext uri="{FF2B5EF4-FFF2-40B4-BE49-F238E27FC236}">
                <a16:creationId xmlns:a16="http://schemas.microsoft.com/office/drawing/2014/main" id="{08F81625-B38E-1046-8BA0-A20A37C33326}"/>
              </a:ext>
            </a:extLst>
          </p:cNvPr>
          <p:cNvPicPr>
            <a:picLocks noChangeAspect="1"/>
          </p:cNvPicPr>
          <p:nvPr>
            <p:custDataLst>
              <p:tags r:id="rId12"/>
            </p:custDataLst>
          </p:nvPr>
        </p:nvPicPr>
        <p:blipFill>
          <a:blip r:embed="rId24" cstate="print">
            <a:extLst>
              <a:ext uri="{28A0092B-C50C-407E-A947-70E740481C1C}">
                <a14:useLocalDpi xmlns:a14="http://schemas.microsoft.com/office/drawing/2010/main"/>
              </a:ext>
            </a:extLst>
          </a:blip>
          <a:srcRect/>
          <a:stretch>
            <a:fillRect/>
          </a:stretch>
        </p:blipFill>
        <p:spPr bwMode="auto">
          <a:xfrm>
            <a:off x="2708668" y="5195928"/>
            <a:ext cx="623632" cy="6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a:extLst>
              <a:ext uri="{FF2B5EF4-FFF2-40B4-BE49-F238E27FC236}">
                <a16:creationId xmlns:a16="http://schemas.microsoft.com/office/drawing/2014/main" id="{B04856B2-BCEE-E448-B4A0-3D2DB4A9D8E1}"/>
              </a:ext>
            </a:extLst>
          </p:cNvPr>
          <p:cNvGrpSpPr/>
          <p:nvPr>
            <p:custDataLst>
              <p:tags r:id="rId13"/>
            </p:custDataLst>
          </p:nvPr>
        </p:nvGrpSpPr>
        <p:grpSpPr>
          <a:xfrm>
            <a:off x="490134" y="1993668"/>
            <a:ext cx="5029200" cy="3017520"/>
            <a:chOff x="736048" y="2743201"/>
            <a:chExt cx="4480560" cy="2442633"/>
          </a:xfrm>
        </p:grpSpPr>
        <p:sp>
          <p:nvSpPr>
            <p:cNvPr id="53" name="Rectangle 52">
              <a:extLst>
                <a:ext uri="{FF2B5EF4-FFF2-40B4-BE49-F238E27FC236}">
                  <a16:creationId xmlns:a16="http://schemas.microsoft.com/office/drawing/2014/main" id="{D0F56670-CE78-5240-BB8F-073532819873}"/>
                </a:ext>
              </a:extLst>
            </p:cNvPr>
            <p:cNvSpPr/>
            <p:nvPr/>
          </p:nvSpPr>
          <p:spPr>
            <a:xfrm>
              <a:off x="736048" y="2743201"/>
              <a:ext cx="4480560" cy="2214032"/>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a:p>
          </p:txBody>
        </p:sp>
        <p:sp>
          <p:nvSpPr>
            <p:cNvPr id="54" name="Triangle 53">
              <a:extLst>
                <a:ext uri="{FF2B5EF4-FFF2-40B4-BE49-F238E27FC236}">
                  <a16:creationId xmlns:a16="http://schemas.microsoft.com/office/drawing/2014/main" id="{9A7F8D0D-704F-2342-A046-D45D4F1DED61}"/>
                </a:ext>
              </a:extLst>
            </p:cNvPr>
            <p:cNvSpPr/>
            <p:nvPr/>
          </p:nvSpPr>
          <p:spPr bwMode="auto">
            <a:xfrm rot="10800000">
              <a:off x="2747218" y="4957233"/>
              <a:ext cx="444214" cy="228601"/>
            </a:xfrm>
            <a:prstGeom prst="triangle">
              <a:avLst/>
            </a:prstGeom>
            <a:solidFill>
              <a:schemeClr val="accent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pic>
        <p:nvPicPr>
          <p:cNvPr id="55" name="Picture 44" descr="genderspectrum elements-02.png">
            <a:extLst>
              <a:ext uri="{FF2B5EF4-FFF2-40B4-BE49-F238E27FC236}">
                <a16:creationId xmlns:a16="http://schemas.microsoft.com/office/drawing/2014/main" id="{DA4DB925-864E-AD46-BF28-7544EE018795}"/>
              </a:ext>
            </a:extLst>
          </p:cNvPr>
          <p:cNvPicPr>
            <a:picLocks noChangeAspect="1"/>
          </p:cNvPicPr>
          <p:nvPr>
            <p:custDataLst>
              <p:tags r:id="rId14"/>
            </p:custDataLst>
          </p:nvPr>
        </p:nvPicPr>
        <p:blipFill>
          <a:blip r:embed="rId24" cstate="print">
            <a:extLst>
              <a:ext uri="{28A0092B-C50C-407E-A947-70E740481C1C}">
                <a14:useLocalDpi xmlns:a14="http://schemas.microsoft.com/office/drawing/2010/main"/>
              </a:ext>
            </a:extLst>
          </a:blip>
          <a:srcRect/>
          <a:stretch>
            <a:fillRect/>
          </a:stretch>
        </p:blipFill>
        <p:spPr bwMode="auto">
          <a:xfrm>
            <a:off x="9510090" y="5195928"/>
            <a:ext cx="623632" cy="6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0D7E36CA-3A97-BC42-B705-4B0389E58EA7}"/>
              </a:ext>
            </a:extLst>
          </p:cNvPr>
          <p:cNvGrpSpPr/>
          <p:nvPr>
            <p:custDataLst>
              <p:tags r:id="rId15"/>
            </p:custDataLst>
          </p:nvPr>
        </p:nvGrpSpPr>
        <p:grpSpPr>
          <a:xfrm>
            <a:off x="7276537" y="1982233"/>
            <a:ext cx="5029200" cy="3017520"/>
            <a:chOff x="736048" y="2743201"/>
            <a:chExt cx="4480560" cy="2442633"/>
          </a:xfrm>
        </p:grpSpPr>
        <p:sp>
          <p:nvSpPr>
            <p:cNvPr id="57" name="Rectangle 56">
              <a:extLst>
                <a:ext uri="{FF2B5EF4-FFF2-40B4-BE49-F238E27FC236}">
                  <a16:creationId xmlns:a16="http://schemas.microsoft.com/office/drawing/2014/main" id="{39AD1AA6-7439-8140-AF6B-9DE9B384B330}"/>
                </a:ext>
              </a:extLst>
            </p:cNvPr>
            <p:cNvSpPr>
              <a:spLocks noChangeAspect="1"/>
            </p:cNvSpPr>
            <p:nvPr/>
          </p:nvSpPr>
          <p:spPr>
            <a:xfrm>
              <a:off x="736048" y="2743201"/>
              <a:ext cx="4480560" cy="2214032"/>
            </a:xfrm>
            <a:prstGeom prst="rect">
              <a:avLst/>
            </a:prstGeom>
            <a:solidFill>
              <a:schemeClr val="bg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a:p>
          </p:txBody>
        </p:sp>
        <p:sp>
          <p:nvSpPr>
            <p:cNvPr id="58" name="Triangle 57">
              <a:extLst>
                <a:ext uri="{FF2B5EF4-FFF2-40B4-BE49-F238E27FC236}">
                  <a16:creationId xmlns:a16="http://schemas.microsoft.com/office/drawing/2014/main" id="{85A8F255-11E4-574C-8ED6-1BEF56171A3C}"/>
                </a:ext>
              </a:extLst>
            </p:cNvPr>
            <p:cNvSpPr/>
            <p:nvPr/>
          </p:nvSpPr>
          <p:spPr bwMode="auto">
            <a:xfrm rot="10800000">
              <a:off x="2758080" y="4957233"/>
              <a:ext cx="444214" cy="228601"/>
            </a:xfrm>
            <a:prstGeom prst="triangle">
              <a:avLst/>
            </a:prstGeom>
            <a:solidFill>
              <a:schemeClr val="accent5"/>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pic>
        <p:nvPicPr>
          <p:cNvPr id="61" name="Picture 44" descr="genderspectrum elements-02.png">
            <a:extLst>
              <a:ext uri="{FF2B5EF4-FFF2-40B4-BE49-F238E27FC236}">
                <a16:creationId xmlns:a16="http://schemas.microsoft.com/office/drawing/2014/main" id="{394DD73B-91D3-DF42-A466-360FF84A4E9C}"/>
              </a:ext>
            </a:extLst>
          </p:cNvPr>
          <p:cNvPicPr>
            <a:picLocks noChangeAspect="1"/>
          </p:cNvPicPr>
          <p:nvPr>
            <p:custDataLst>
              <p:tags r:id="rId16"/>
            </p:custDataLst>
          </p:nvPr>
        </p:nvPicPr>
        <p:blipFill>
          <a:blip r:embed="rId24" cstate="print">
            <a:extLst>
              <a:ext uri="{28A0092B-C50C-407E-A947-70E740481C1C}">
                <a14:useLocalDpi xmlns:a14="http://schemas.microsoft.com/office/drawing/2010/main"/>
              </a:ext>
            </a:extLst>
          </a:blip>
          <a:srcRect/>
          <a:stretch>
            <a:fillRect/>
          </a:stretch>
        </p:blipFill>
        <p:spPr bwMode="auto">
          <a:xfrm>
            <a:off x="6181503" y="5195928"/>
            <a:ext cx="623632" cy="6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 61">
            <a:extLst>
              <a:ext uri="{FF2B5EF4-FFF2-40B4-BE49-F238E27FC236}">
                <a16:creationId xmlns:a16="http://schemas.microsoft.com/office/drawing/2014/main" id="{250602A2-6ACA-5646-8BC3-974134521D35}"/>
              </a:ext>
            </a:extLst>
          </p:cNvPr>
          <p:cNvGrpSpPr/>
          <p:nvPr>
            <p:custDataLst>
              <p:tags r:id="rId17"/>
            </p:custDataLst>
          </p:nvPr>
        </p:nvGrpSpPr>
        <p:grpSpPr>
          <a:xfrm rot="10800000">
            <a:off x="3803840" y="5968296"/>
            <a:ext cx="5394960" cy="2836797"/>
            <a:chOff x="534620" y="3270864"/>
            <a:chExt cx="4806420" cy="1927514"/>
          </a:xfrm>
        </p:grpSpPr>
        <p:sp>
          <p:nvSpPr>
            <p:cNvPr id="64" name="Rectangle 63">
              <a:extLst>
                <a:ext uri="{FF2B5EF4-FFF2-40B4-BE49-F238E27FC236}">
                  <a16:creationId xmlns:a16="http://schemas.microsoft.com/office/drawing/2014/main" id="{77BA7513-82D7-1549-90A0-9AC35DC15183}"/>
                </a:ext>
              </a:extLst>
            </p:cNvPr>
            <p:cNvSpPr/>
            <p:nvPr/>
          </p:nvSpPr>
          <p:spPr>
            <a:xfrm>
              <a:off x="534620" y="3270864"/>
              <a:ext cx="4806420" cy="1702441"/>
            </a:xfrm>
            <a:prstGeom prst="rect">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a:p>
          </p:txBody>
        </p:sp>
        <p:sp>
          <p:nvSpPr>
            <p:cNvPr id="65" name="Triangle 64">
              <a:extLst>
                <a:ext uri="{FF2B5EF4-FFF2-40B4-BE49-F238E27FC236}">
                  <a16:creationId xmlns:a16="http://schemas.microsoft.com/office/drawing/2014/main" id="{9BCDA4AB-4308-8946-9AE0-E599CEB2C6FE}"/>
                </a:ext>
              </a:extLst>
            </p:cNvPr>
            <p:cNvSpPr/>
            <p:nvPr/>
          </p:nvSpPr>
          <p:spPr bwMode="auto">
            <a:xfrm rot="10800000">
              <a:off x="2721760" y="4969777"/>
              <a:ext cx="444214" cy="228601"/>
            </a:xfrm>
            <a:prstGeom prst="triangle">
              <a:avLst/>
            </a:prstGeom>
            <a:solidFill>
              <a:schemeClr val="accent2"/>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49" name="Content Placeholder 4">
            <a:extLst>
              <a:ext uri="{FF2B5EF4-FFF2-40B4-BE49-F238E27FC236}">
                <a16:creationId xmlns:a16="http://schemas.microsoft.com/office/drawing/2014/main" id="{DD5EC55C-A2AA-164D-9058-2018C8E06935}"/>
              </a:ext>
            </a:extLst>
          </p:cNvPr>
          <p:cNvSpPr txBox="1">
            <a:spLocks/>
          </p:cNvSpPr>
          <p:nvPr>
            <p:custDataLst>
              <p:tags r:id="rId18"/>
            </p:custDataLst>
          </p:nvPr>
        </p:nvSpPr>
        <p:spPr bwMode="auto">
          <a:xfrm>
            <a:off x="804788" y="2323427"/>
            <a:ext cx="4498731" cy="2601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r>
              <a:rPr lang="fr" sz="2200" kern="0" dirty="0">
                <a:solidFill>
                  <a:schemeClr val="tx1"/>
                </a:solidFill>
                <a:latin typeface="Calibri" charset="0"/>
                <a:ea typeface="MS PGothic" charset="-128"/>
                <a:cs typeface="Calibri" charset="0"/>
              </a:rPr>
              <a:t>Les personnes de diverses OSIEGCS se heurtent à des difficultés </a:t>
            </a:r>
            <a:r>
              <a:rPr lang="fr" sz="2200" b="1" kern="0" dirty="0">
                <a:solidFill>
                  <a:schemeClr val="tx1"/>
                </a:solidFill>
                <a:latin typeface="Calibri" charset="0"/>
                <a:ea typeface="MS PGothic" charset="-128"/>
                <a:cs typeface="Calibri" charset="0"/>
              </a:rPr>
              <a:t>tout au long</a:t>
            </a:r>
            <a:r>
              <a:rPr lang="fr" sz="2200" kern="0" dirty="0">
                <a:solidFill>
                  <a:schemeClr val="tx1"/>
                </a:solidFill>
                <a:latin typeface="Calibri" charset="0"/>
                <a:ea typeface="MS PGothic" charset="-128"/>
                <a:cs typeface="Calibri" charset="0"/>
              </a:rPr>
              <a:t> de leur parcours, à tous les stades d’une situation d’urgence et lors des phases postérieures, ainsi que tout au long du cycle de déplacement. </a:t>
            </a:r>
          </a:p>
        </p:txBody>
      </p:sp>
      <p:sp>
        <p:nvSpPr>
          <p:cNvPr id="50" name="Content Placeholder 4">
            <a:extLst>
              <a:ext uri="{FF2B5EF4-FFF2-40B4-BE49-F238E27FC236}">
                <a16:creationId xmlns:a16="http://schemas.microsoft.com/office/drawing/2014/main" id="{A7BEBD23-0C73-6B41-B26C-BDE4A573620B}"/>
              </a:ext>
            </a:extLst>
          </p:cNvPr>
          <p:cNvSpPr txBox="1">
            <a:spLocks/>
          </p:cNvSpPr>
          <p:nvPr>
            <p:custDataLst>
              <p:tags r:id="rId19"/>
            </p:custDataLst>
          </p:nvPr>
        </p:nvSpPr>
        <p:spPr bwMode="auto">
          <a:xfrm>
            <a:off x="7295811" y="2323426"/>
            <a:ext cx="4982799" cy="1532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indent="0" algn="l" rtl="0" eaLnBrk="0" fontAlgn="base" hangingPunct="0">
              <a:lnSpc>
                <a:spcPct val="90000"/>
              </a:lnSpc>
              <a:spcBef>
                <a:spcPts val="2400"/>
              </a:spcBef>
              <a:spcAft>
                <a:spcPct val="0"/>
              </a:spcAft>
              <a:defRPr sz="3200" b="1">
                <a:solidFill>
                  <a:srgbClr val="0070C0"/>
                </a:solidFill>
                <a:latin typeface="Calibri"/>
                <a:ea typeface="MS PGothic" pitchFamily="34" charset="-128"/>
                <a:cs typeface="Calibri"/>
                <a:sym typeface="Gill Sans" charset="0"/>
              </a:defRPr>
            </a:lvl1pPr>
            <a:lvl2pPr marL="0" marR="0" indent="0" algn="l" defTabSz="914400" rtl="0" eaLnBrk="0" fontAlgn="base" latinLnBrk="0" hangingPunct="0">
              <a:lnSpc>
                <a:spcPct val="90000"/>
              </a:lnSpc>
              <a:spcBef>
                <a:spcPts val="2400"/>
              </a:spcBef>
              <a:spcAft>
                <a:spcPct val="0"/>
              </a:spcAft>
              <a:buClrTx/>
              <a:buSzTx/>
              <a:buFontTx/>
              <a:buNone/>
              <a:tabLst/>
              <a:defRPr sz="32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0070C0"/>
              </a:buClr>
              <a:buFont typeface="Arial"/>
              <a:buChar char="•"/>
              <a:defRPr sz="32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0070C0"/>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96107"/>
              </a:buClr>
              <a:buFont typeface="Lucida Grande"/>
              <a:buChar char="-"/>
              <a:defRPr sz="24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fr" sz="2200" b="0" kern="0">
                <a:solidFill>
                  <a:schemeClr val="tx1"/>
                </a:solidFill>
                <a:latin typeface="Calibri" charset="0"/>
                <a:ea typeface="MS PGothic" charset="-128"/>
                <a:cs typeface="Calibri" charset="0"/>
              </a:rPr>
              <a:t>Des risques peuvent survenir à </a:t>
            </a:r>
            <a:r>
              <a:rPr lang="fr" sz="2200" kern="0">
                <a:solidFill>
                  <a:schemeClr val="tx1"/>
                </a:solidFill>
                <a:latin typeface="Calibri" charset="0"/>
                <a:ea typeface="MS PGothic" charset="-128"/>
                <a:cs typeface="Calibri" charset="0"/>
              </a:rPr>
              <a:t>toutes les étapes </a:t>
            </a:r>
            <a:r>
              <a:rPr lang="fr" sz="2200" b="0" kern="0">
                <a:solidFill>
                  <a:schemeClr val="tx1"/>
                </a:solidFill>
                <a:latin typeface="Calibri" charset="0"/>
                <a:ea typeface="MS PGothic" charset="-128"/>
                <a:cs typeface="Calibri" charset="0"/>
              </a:rPr>
              <a:t>de la dispense d’une aide et d’une protection, y compris au cours de l’enregistrement, de l’assistance, dans le cadre de services assurés par la communauté ou de solutions durables.</a:t>
            </a:r>
          </a:p>
        </p:txBody>
      </p:sp>
      <p:sp>
        <p:nvSpPr>
          <p:cNvPr id="59" name="Content Placeholder 4">
            <a:extLst>
              <a:ext uri="{FF2B5EF4-FFF2-40B4-BE49-F238E27FC236}">
                <a16:creationId xmlns:a16="http://schemas.microsoft.com/office/drawing/2014/main" id="{9AC3350A-D4BE-914C-A56F-6B37D8941B6B}"/>
              </a:ext>
            </a:extLst>
          </p:cNvPr>
          <p:cNvSpPr txBox="1">
            <a:spLocks/>
          </p:cNvSpPr>
          <p:nvPr>
            <p:custDataLst>
              <p:tags r:id="rId20"/>
            </p:custDataLst>
          </p:nvPr>
        </p:nvSpPr>
        <p:spPr bwMode="auto">
          <a:xfrm>
            <a:off x="3939039" y="6513328"/>
            <a:ext cx="5175528" cy="16803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indent="0" algn="l" rtl="0" eaLnBrk="0" fontAlgn="base" hangingPunct="0">
              <a:lnSpc>
                <a:spcPct val="90000"/>
              </a:lnSpc>
              <a:spcBef>
                <a:spcPts val="2400"/>
              </a:spcBef>
              <a:spcAft>
                <a:spcPct val="0"/>
              </a:spcAft>
              <a:defRPr sz="3200" b="1">
                <a:solidFill>
                  <a:srgbClr val="0070C0"/>
                </a:solidFill>
                <a:latin typeface="Calibri"/>
                <a:ea typeface="MS PGothic" pitchFamily="34" charset="-128"/>
                <a:cs typeface="Calibri"/>
                <a:sym typeface="Gill Sans" charset="0"/>
              </a:defRPr>
            </a:lvl1pPr>
            <a:lvl2pPr marL="0" marR="0" indent="0" algn="l" defTabSz="914400" rtl="0" eaLnBrk="0" fontAlgn="base" latinLnBrk="0" hangingPunct="0">
              <a:lnSpc>
                <a:spcPct val="90000"/>
              </a:lnSpc>
              <a:spcBef>
                <a:spcPts val="2400"/>
              </a:spcBef>
              <a:spcAft>
                <a:spcPct val="0"/>
              </a:spcAft>
              <a:buClrTx/>
              <a:buSzTx/>
              <a:buFontTx/>
              <a:buNone/>
              <a:tabLst/>
              <a:defRPr sz="32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0070C0"/>
              </a:buClr>
              <a:buFont typeface="Arial"/>
              <a:buChar char="•"/>
              <a:defRPr sz="32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0070C0"/>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96107"/>
              </a:buClr>
              <a:buFont typeface="Lucida Grande"/>
              <a:buChar char="-"/>
              <a:defRPr sz="24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fr" sz="2200" b="0" kern="0">
                <a:solidFill>
                  <a:schemeClr val="tx1"/>
                </a:solidFill>
                <a:latin typeface="Calibri" charset="0"/>
                <a:ea typeface="MS PGothic" charset="-128"/>
                <a:cs typeface="Calibri" charset="0"/>
              </a:rPr>
              <a:t>En situation de crise, les personnes de diverses OSIEGCS peuvent être confrontées à des difficultés comparables, voire </a:t>
            </a:r>
            <a:r>
              <a:rPr lang="fr" sz="2200" kern="0">
                <a:solidFill>
                  <a:schemeClr val="tx1"/>
                </a:solidFill>
                <a:latin typeface="Calibri" charset="0"/>
                <a:ea typeface="MS PGothic" charset="-128"/>
                <a:cs typeface="Calibri" charset="0"/>
              </a:rPr>
              <a:t>pires</a:t>
            </a:r>
            <a:r>
              <a:rPr lang="fr" sz="2200" b="0" kern="0">
                <a:solidFill>
                  <a:schemeClr val="tx1"/>
                </a:solidFill>
                <a:latin typeface="Calibri" charset="0"/>
                <a:ea typeface="MS PGothic" charset="-128"/>
                <a:cs typeface="Calibri" charset="0"/>
              </a:rPr>
              <a:t>, après la première phase de la situation d’urgence ; elles s’exposent par ailleurs à des préjudices durant toute la phase qui suit la situation d’urgence. </a:t>
            </a:r>
            <a:endParaRPr lang="en-US" altLang="en-US" sz="2200" kern="0">
              <a:solidFill>
                <a:schemeClr val="tx1"/>
              </a:solidFill>
              <a:latin typeface="Calibri" charset="0"/>
              <a:ea typeface="MS PGothic" charset="-128"/>
              <a:cs typeface="Calibri" charset="0"/>
            </a:endParaRPr>
          </a:p>
        </p:txBody>
      </p:sp>
    </p:spTree>
    <p:extLst>
      <p:ext uri="{BB962C8B-B14F-4D97-AF65-F5344CB8AC3E}">
        <p14:creationId xmlns:p14="http://schemas.microsoft.com/office/powerpoint/2010/main" val="314733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p:cTn id="11" dur="500" fill="hold"/>
                                        <p:tgtEl>
                                          <p:spTgt spid="51"/>
                                        </p:tgtEl>
                                        <p:attrNameLst>
                                          <p:attrName>ppt_w</p:attrName>
                                        </p:attrNameLst>
                                      </p:cBhvr>
                                      <p:tavLst>
                                        <p:tav tm="0">
                                          <p:val>
                                            <p:fltVal val="0"/>
                                          </p:val>
                                        </p:tav>
                                        <p:tav tm="100000">
                                          <p:val>
                                            <p:strVal val="#ppt_w"/>
                                          </p:val>
                                        </p:tav>
                                      </p:tavLst>
                                    </p:anim>
                                    <p:anim calcmode="lin" valueType="num">
                                      <p:cBhvr>
                                        <p:cTn id="12" dur="500" fill="hold"/>
                                        <p:tgtEl>
                                          <p:spTgt spid="51"/>
                                        </p:tgtEl>
                                        <p:attrNameLst>
                                          <p:attrName>ppt_h</p:attrName>
                                        </p:attrNameLst>
                                      </p:cBhvr>
                                      <p:tavLst>
                                        <p:tav tm="0">
                                          <p:val>
                                            <p:fltVal val="0"/>
                                          </p:val>
                                        </p:tav>
                                        <p:tav tm="100000">
                                          <p:val>
                                            <p:strVal val="#ppt_h"/>
                                          </p:val>
                                        </p:tav>
                                      </p:tavLst>
                                    </p:anim>
                                    <p:animEffect transition="in" filter="fade">
                                      <p:cBhvr>
                                        <p:cTn id="13" dur="500"/>
                                        <p:tgtEl>
                                          <p:spTgt spid="51"/>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left)">
                                      <p:cBhvr>
                                        <p:cTn id="25" dur="500"/>
                                        <p:tgtEl>
                                          <p:spTgt spid="69"/>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 calcmode="lin" valueType="num">
                                      <p:cBhvr>
                                        <p:cTn id="29" dur="500" fill="hold"/>
                                        <p:tgtEl>
                                          <p:spTgt spid="61"/>
                                        </p:tgtEl>
                                        <p:attrNameLst>
                                          <p:attrName>ppt_w</p:attrName>
                                        </p:attrNameLst>
                                      </p:cBhvr>
                                      <p:tavLst>
                                        <p:tav tm="0">
                                          <p:val>
                                            <p:fltVal val="0"/>
                                          </p:val>
                                        </p:tav>
                                        <p:tav tm="100000">
                                          <p:val>
                                            <p:strVal val="#ppt_w"/>
                                          </p:val>
                                        </p:tav>
                                      </p:tavLst>
                                    </p:anim>
                                    <p:anim calcmode="lin" valueType="num">
                                      <p:cBhvr>
                                        <p:cTn id="30" dur="500" fill="hold"/>
                                        <p:tgtEl>
                                          <p:spTgt spid="61"/>
                                        </p:tgtEl>
                                        <p:attrNameLst>
                                          <p:attrName>ppt_h</p:attrName>
                                        </p:attrNameLst>
                                      </p:cBhvr>
                                      <p:tavLst>
                                        <p:tav tm="0">
                                          <p:val>
                                            <p:fltVal val="0"/>
                                          </p:val>
                                        </p:tav>
                                        <p:tav tm="100000">
                                          <p:val>
                                            <p:strVal val="#ppt_h"/>
                                          </p:val>
                                        </p:tav>
                                      </p:tavLst>
                                    </p:anim>
                                    <p:animEffect transition="in" filter="fade">
                                      <p:cBhvr>
                                        <p:cTn id="31" dur="500"/>
                                        <p:tgtEl>
                                          <p:spTgt spid="61"/>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wipe(left)">
                                      <p:cBhvr>
                                        <p:cTn id="43" dur="500"/>
                                        <p:tgtEl>
                                          <p:spTgt spid="70"/>
                                        </p:tgtEl>
                                      </p:cBhvr>
                                    </p:animEffect>
                                  </p:childTnLst>
                                </p:cTn>
                              </p:par>
                            </p:childTnLst>
                          </p:cTn>
                        </p:par>
                        <p:par>
                          <p:cTn id="44" fill="hold">
                            <p:stCondLst>
                              <p:cond delay="500"/>
                            </p:stCondLst>
                            <p:childTnLst>
                              <p:par>
                                <p:cTn id="45" presetID="53" presetClass="entr" presetSubtype="16" fill="hold" nodeType="after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10"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wipe(left)">
                                      <p:cBhvr>
                                        <p:cTn id="59" dur="500"/>
                                        <p:tgtEl>
                                          <p:spTgt spid="67"/>
                                        </p:tgtEl>
                                      </p:cBhvr>
                                    </p:animEffect>
                                  </p:childTnLst>
                                </p:cTn>
                              </p:par>
                            </p:childTnLst>
                          </p:cTn>
                        </p:par>
                        <p:par>
                          <p:cTn id="60" fill="hold">
                            <p:stCondLst>
                              <p:cond delay="1500"/>
                            </p:stCondLst>
                            <p:childTnLst>
                              <p:par>
                                <p:cTn id="61" presetID="21" presetClass="entr" presetSubtype="1" fill="hold" grpId="0"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heel(1)">
                                      <p:cBhvr>
                                        <p:cTn id="63" dur="500"/>
                                        <p:tgtEl>
                                          <p:spTgt spid="7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500"/>
                                        <p:tgtEl>
                                          <p:spTgt spid="73"/>
                                        </p:tgtEl>
                                      </p:cBhvr>
                                    </p:animEffect>
                                  </p:childTnLst>
                                </p:cTn>
                              </p:par>
                            </p:childTnLst>
                          </p:cTn>
                        </p:par>
                        <p:par>
                          <p:cTn id="67" fill="hold">
                            <p:stCondLst>
                              <p:cond delay="2000"/>
                            </p:stCondLst>
                            <p:childTnLst>
                              <p:par>
                                <p:cTn id="68" presetID="21" presetClass="entr" presetSubtype="1" fill="hold" grpId="0" nodeType="after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wheel(1)">
                                      <p:cBhvr>
                                        <p:cTn id="7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1" grpId="0" animBg="1"/>
      <p:bldP spid="72" grpId="0" animBg="1"/>
      <p:bldP spid="67" grpId="0" animBg="1"/>
      <p:bldP spid="68" grpId="0" animBg="1"/>
      <p:bldP spid="69" grpId="0" animBg="1"/>
      <p:bldP spid="70" grpId="0" animBg="1"/>
      <p:bldP spid="49" grpId="0"/>
      <p:bldP spid="50"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8A525-4847-CD4F-9669-5405DCC5515A}"/>
              </a:ext>
            </a:extLst>
          </p:cNvPr>
          <p:cNvPicPr>
            <a:picLocks noChangeAspect="1"/>
          </p:cNvPicPr>
          <p:nvPr>
            <p:custDataLst>
              <p:tags r:id="rId1"/>
            </p:custDataLst>
          </p:nvPr>
        </p:nvPicPr>
        <p:blipFill rotWithShape="1">
          <a:blip r:embed="rId9"/>
          <a:srcRect l="5769" r="2298"/>
          <a:stretch/>
        </p:blipFill>
        <p:spPr>
          <a:xfrm>
            <a:off x="-1" y="0"/>
            <a:ext cx="13003214" cy="9429505"/>
          </a:xfrm>
          <a:prstGeom prst="rect">
            <a:avLst/>
          </a:prstGeom>
        </p:spPr>
      </p:pic>
      <p:sp>
        <p:nvSpPr>
          <p:cNvPr id="55297" name="Picture 2"/>
          <p:cNvSpPr>
            <a:spLocks noChangeAspect="1"/>
          </p:cNvSpPr>
          <p:nvPr>
            <p:custDataLst>
              <p:tags r:id="rId2"/>
            </p:custDataLst>
          </p:nvPr>
        </p:nvSpPr>
        <p:spPr bwMode="auto">
          <a:xfrm>
            <a:off x="0" y="2183"/>
            <a:ext cx="12995276" cy="975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a:latin typeface="Calibri Regular"/>
            </a:endParaRPr>
          </a:p>
        </p:txBody>
      </p:sp>
      <p:sp>
        <p:nvSpPr>
          <p:cNvPr id="7" name="Title 1"/>
          <p:cNvSpPr txBox="1">
            <a:spLocks/>
          </p:cNvSpPr>
          <p:nvPr>
            <p:custDataLst>
              <p:tags r:id="rId3"/>
            </p:custDataLst>
          </p:nvPr>
        </p:nvSpPr>
        <p:spPr bwMode="auto">
          <a:xfrm>
            <a:off x="3555272" y="7709061"/>
            <a:ext cx="5929372" cy="1032544"/>
          </a:xfrm>
          <a:prstGeom prst="rect">
            <a:avLst/>
          </a:prstGeom>
          <a:solidFill>
            <a:schemeClr val="accent2"/>
          </a:solidFill>
        </p:spPr>
        <p:txBody>
          <a:bodyPr rtlCol="0" anchor="ctr"/>
          <a:lstStyle>
            <a:lvl1pPr algn="l" rtl="0" eaLnBrk="0" fontAlgn="base" hangingPunct="0">
              <a:spcBef>
                <a:spcPct val="0"/>
              </a:spcBef>
              <a:spcAft>
                <a:spcPct val="0"/>
              </a:spcAft>
              <a:defRPr sz="6000" b="1">
                <a:solidFill>
                  <a:srgbClr val="5B5B5B"/>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algn="ctr" rtl="0">
              <a:defRPr/>
            </a:pPr>
            <a:r>
              <a:rPr lang="fr" sz="6600" b="0" kern="0">
                <a:solidFill>
                  <a:schemeClr val="bg1"/>
                </a:solidFill>
                <a:latin typeface="Calibri" pitchFamily="34" charset="0"/>
              </a:rPr>
              <a:t>Modules </a:t>
            </a:r>
            <a:r>
              <a:rPr lang="fr" sz="6600" kern="0">
                <a:solidFill>
                  <a:schemeClr val="bg1"/>
                </a:solidFill>
                <a:latin typeface="Calibri" pitchFamily="34" charset="0"/>
              </a:rPr>
              <a:t>10 à 12</a:t>
            </a:r>
          </a:p>
        </p:txBody>
      </p:sp>
      <p:grpSp>
        <p:nvGrpSpPr>
          <p:cNvPr id="13" name="Group 12">
            <a:extLst>
              <a:ext uri="{FF2B5EF4-FFF2-40B4-BE49-F238E27FC236}">
                <a16:creationId xmlns:a16="http://schemas.microsoft.com/office/drawing/2014/main" id="{2311A10D-AE69-824A-B2DA-B7B39D5651E9}"/>
              </a:ext>
            </a:extLst>
          </p:cNvPr>
          <p:cNvGrpSpPr/>
          <p:nvPr>
            <p:custDataLst>
              <p:tags r:id="rId4"/>
            </p:custDataLst>
          </p:nvPr>
        </p:nvGrpSpPr>
        <p:grpSpPr>
          <a:xfrm>
            <a:off x="0" y="9407592"/>
            <a:ext cx="13003213" cy="431871"/>
            <a:chOff x="1" y="9426435"/>
            <a:chExt cx="13004800" cy="472939"/>
          </a:xfrm>
        </p:grpSpPr>
        <p:sp>
          <p:nvSpPr>
            <p:cNvPr id="14" name="Shape 606">
              <a:extLst>
                <a:ext uri="{FF2B5EF4-FFF2-40B4-BE49-F238E27FC236}">
                  <a16:creationId xmlns:a16="http://schemas.microsoft.com/office/drawing/2014/main" id="{A7715771-A0EB-EE4B-9719-55F87022237B}"/>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15" name="Shape 607">
              <a:extLst>
                <a:ext uri="{FF2B5EF4-FFF2-40B4-BE49-F238E27FC236}">
                  <a16:creationId xmlns:a16="http://schemas.microsoft.com/office/drawing/2014/main" id="{B0E834EE-3256-0B4E-80F5-6EC7CF3B7CC7}"/>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16" name="Shape 608">
              <a:extLst>
                <a:ext uri="{FF2B5EF4-FFF2-40B4-BE49-F238E27FC236}">
                  <a16:creationId xmlns:a16="http://schemas.microsoft.com/office/drawing/2014/main" id="{D6B0D6CC-E71D-2C48-A733-59FD1D8C123C}"/>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17" name="Shape 609">
              <a:extLst>
                <a:ext uri="{FF2B5EF4-FFF2-40B4-BE49-F238E27FC236}">
                  <a16:creationId xmlns:a16="http://schemas.microsoft.com/office/drawing/2014/main" id="{031A65C8-2E45-3E46-A8C2-087A01678E3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18" name="Shape 610">
              <a:extLst>
                <a:ext uri="{FF2B5EF4-FFF2-40B4-BE49-F238E27FC236}">
                  <a16:creationId xmlns:a16="http://schemas.microsoft.com/office/drawing/2014/main" id="{E019C976-8AC5-D84D-BD93-BBC7F3908F90}"/>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19" name="Shape 610">
              <a:extLst>
                <a:ext uri="{FF2B5EF4-FFF2-40B4-BE49-F238E27FC236}">
                  <a16:creationId xmlns:a16="http://schemas.microsoft.com/office/drawing/2014/main" id="{4DB0B77C-B7CB-574C-97F3-0C35DE3F8BB9}"/>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20" name="Shape 610">
              <a:extLst>
                <a:ext uri="{FF2B5EF4-FFF2-40B4-BE49-F238E27FC236}">
                  <a16:creationId xmlns:a16="http://schemas.microsoft.com/office/drawing/2014/main" id="{5D46EC81-6B18-E34A-AA27-41BB77BB750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grpSp>
      <p:sp>
        <p:nvSpPr>
          <p:cNvPr id="23" name="Slide Number Placeholder 5">
            <a:extLst>
              <a:ext uri="{FF2B5EF4-FFF2-40B4-BE49-F238E27FC236}">
                <a16:creationId xmlns:a16="http://schemas.microsoft.com/office/drawing/2014/main" id="{A02DB5B2-C1E6-E040-9B02-7651E020D7DA}"/>
              </a:ext>
            </a:extLst>
          </p:cNvPr>
          <p:cNvSpPr txBox="1">
            <a:spLocks/>
          </p:cNvSpPr>
          <p:nvPr>
            <p:custDataLst>
              <p:tags r:id="rId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3</a:t>
            </a:fld>
            <a:endParaRPr lang="en-US" altLang="en-US" sz="1200">
              <a:solidFill>
                <a:schemeClr val="bg1"/>
              </a:solidFill>
            </a:endParaRPr>
          </a:p>
        </p:txBody>
      </p:sp>
      <p:grpSp>
        <p:nvGrpSpPr>
          <p:cNvPr id="21" name="Group 20">
            <a:extLst>
              <a:ext uri="{FF2B5EF4-FFF2-40B4-BE49-F238E27FC236}">
                <a16:creationId xmlns:a16="http://schemas.microsoft.com/office/drawing/2014/main" id="{500AD5BF-CEC9-9E44-BFD2-CAF21AAC9CC8}"/>
              </a:ext>
            </a:extLst>
          </p:cNvPr>
          <p:cNvGrpSpPr/>
          <p:nvPr>
            <p:custDataLst>
              <p:tags r:id="rId6"/>
            </p:custDataLst>
          </p:nvPr>
        </p:nvGrpSpPr>
        <p:grpSpPr>
          <a:xfrm>
            <a:off x="5509581" y="8936492"/>
            <a:ext cx="2041918" cy="473126"/>
            <a:chOff x="5582387" y="8894626"/>
            <a:chExt cx="2041918" cy="473126"/>
          </a:xfrm>
        </p:grpSpPr>
        <p:pic>
          <p:nvPicPr>
            <p:cNvPr id="22" name="Picture 21">
              <a:extLst>
                <a:ext uri="{FF2B5EF4-FFF2-40B4-BE49-F238E27FC236}">
                  <a16:creationId xmlns:a16="http://schemas.microsoft.com/office/drawing/2014/main" id="{E496BC32-C222-F44E-8BF3-17CA9E9CF988}"/>
                </a:ext>
              </a:extLst>
            </p:cNvPr>
            <p:cNvPicPr>
              <a:picLocks noChangeAspect="1"/>
            </p:cNvPicPr>
            <p:nvPr/>
          </p:nvPicPr>
          <p:blipFill rotWithShape="1">
            <a:blip r:embed="rId10"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4" name="Straight Connector 23">
              <a:extLst>
                <a:ext uri="{FF2B5EF4-FFF2-40B4-BE49-F238E27FC236}">
                  <a16:creationId xmlns:a16="http://schemas.microsoft.com/office/drawing/2014/main" id="{926EF5A4-8202-3C42-A86C-AC2FD6A9F5E1}"/>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A094A87-36CA-9C46-8F21-AD3BC6826A7F}"/>
                </a:ext>
              </a:extLst>
            </p:cNvPr>
            <p:cNvPicPr>
              <a:picLocks noChangeAspect="1"/>
            </p:cNvPicPr>
            <p:nvPr/>
          </p:nvPicPr>
          <p:blipFill>
            <a:blip r:embed="rId11">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053472630"/>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Title 1"/>
          <p:cNvSpPr>
            <a:spLocks noGrp="1"/>
          </p:cNvSpPr>
          <p:nvPr>
            <p:ph type="title"/>
            <p:custDataLst>
              <p:tags r:id="rId1"/>
            </p:custDataLst>
          </p:nvPr>
        </p:nvSpPr>
        <p:spPr/>
        <p:txBody>
          <a:bodyPr rtlCol="0">
            <a:noAutofit/>
          </a:bodyPr>
          <a:lstStyle/>
          <a:p>
            <a:pPr rtl="0"/>
            <a:r>
              <a:rPr lang="fr" sz="3600" kern="0" dirty="0">
                <a:solidFill>
                  <a:schemeClr val="tx1"/>
                </a:solidFill>
              </a:rPr>
              <a:t>Où les risques surviennent-ils pour </a:t>
            </a:r>
            <a:br>
              <a:rPr lang="en-US" altLang="en-US" sz="3600" kern="0" dirty="0">
                <a:solidFill>
                  <a:schemeClr val="tx1"/>
                </a:solidFill>
              </a:rPr>
            </a:br>
            <a:r>
              <a:rPr lang="fr" sz="3600" kern="0" dirty="0">
                <a:solidFill>
                  <a:schemeClr val="tx1"/>
                </a:solidFill>
              </a:rPr>
              <a:t>les personnes</a:t>
            </a:r>
            <a:r>
              <a:rPr lang="fr" sz="3600" dirty="0">
                <a:solidFill>
                  <a:schemeClr val="tx1"/>
                </a:solidFill>
                <a:ea typeface="MS PGothic" charset="0"/>
              </a:rPr>
              <a:t> de diverses OSIEGCS ?</a:t>
            </a:r>
          </a:p>
        </p:txBody>
      </p:sp>
      <p:cxnSp>
        <p:nvCxnSpPr>
          <p:cNvPr id="125" name="Straight Connector 124">
            <a:extLst>
              <a:ext uri="{FF2B5EF4-FFF2-40B4-BE49-F238E27FC236}">
                <a16:creationId xmlns:a16="http://schemas.microsoft.com/office/drawing/2014/main" id="{4517977E-4C7F-D743-A33C-C751447F6A81}"/>
              </a:ext>
            </a:extLst>
          </p:cNvPr>
          <p:cNvCxnSpPr>
            <a:cxnSpLocks/>
          </p:cNvCxnSpPr>
          <p:nvPr>
            <p:custDataLst>
              <p:tags r:id="rId2"/>
            </p:custDataLst>
          </p:nvPr>
        </p:nvCxnSpPr>
        <p:spPr bwMode="auto">
          <a:xfrm flipH="1">
            <a:off x="-62635" y="841571"/>
            <a:ext cx="2614449"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Slide Number Placeholder 5">
            <a:extLst>
              <a:ext uri="{FF2B5EF4-FFF2-40B4-BE49-F238E27FC236}">
                <a16:creationId xmlns:a16="http://schemas.microsoft.com/office/drawing/2014/main" id="{34C6BF79-6DA8-D841-9FCA-5F42006CDD7F}"/>
              </a:ext>
            </a:extLst>
          </p:cNvPr>
          <p:cNvSpPr txBox="1">
            <a:spLocks/>
          </p:cNvSpPr>
          <p:nvPr>
            <p:custDataLst>
              <p:tags r:id="rId3"/>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00" smtClean="0">
                <a:solidFill>
                  <a:schemeClr val="bg1"/>
                </a:solidFill>
              </a:rPr>
              <a:pPr rtl="0">
                <a:defRPr/>
              </a:pPr>
              <a:t>30</a:t>
            </a:fld>
            <a:endParaRPr lang="en-US" altLang="en-US" sz="1000">
              <a:solidFill>
                <a:schemeClr val="bg1"/>
              </a:solidFill>
            </a:endParaRPr>
          </a:p>
        </p:txBody>
      </p:sp>
      <p:sp>
        <p:nvSpPr>
          <p:cNvPr id="28" name="Content Placeholder 5">
            <a:extLst>
              <a:ext uri="{FF2B5EF4-FFF2-40B4-BE49-F238E27FC236}">
                <a16:creationId xmlns:a16="http://schemas.microsoft.com/office/drawing/2014/main" id="{39C9F8D9-BAEA-3F4F-B3D8-44D6512E7427}"/>
              </a:ext>
            </a:extLst>
          </p:cNvPr>
          <p:cNvSpPr txBox="1">
            <a:spLocks/>
          </p:cNvSpPr>
          <p:nvPr>
            <p:custDataLst>
              <p:tags r:id="rId4"/>
            </p:custDataLst>
          </p:nvPr>
        </p:nvSpPr>
        <p:spPr bwMode="auto">
          <a:xfrm>
            <a:off x="987391" y="3449897"/>
            <a:ext cx="11112666" cy="394572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just" rtl="0"/>
            <a:r>
              <a:rPr lang="fr" sz="4000">
                <a:solidFill>
                  <a:schemeClr val="tx1"/>
                </a:solidFill>
                <a:ea typeface="MS PGothic" charset="-128"/>
              </a:rPr>
              <a:t>Un risque s’entend comme toute situation pouvant représenter pour les personnes une exposition potentielle à des formes de harcèlement, d’abus ou de violence du fait de la </a:t>
            </a:r>
            <a:r>
              <a:rPr lang="fr" sz="4000" b="1">
                <a:ea typeface="MS PGothic" charset="-128"/>
              </a:rPr>
              <a:t>visibilité</a:t>
            </a:r>
            <a:r>
              <a:rPr lang="fr" sz="4000">
                <a:solidFill>
                  <a:schemeClr val="tx1"/>
                </a:solidFill>
                <a:ea typeface="MS PGothic" charset="-128"/>
              </a:rPr>
              <a:t>, sous quelque manifestation que ce soit, de leurs OSIEGCS diverses.</a:t>
            </a:r>
          </a:p>
        </p:txBody>
      </p:sp>
      <p:sp>
        <p:nvSpPr>
          <p:cNvPr id="38" name="Content Placeholder 5">
            <a:extLst>
              <a:ext uri="{FF2B5EF4-FFF2-40B4-BE49-F238E27FC236}">
                <a16:creationId xmlns:a16="http://schemas.microsoft.com/office/drawing/2014/main" id="{45D69802-3AA4-6542-8ED5-30F396BD6FE0}"/>
              </a:ext>
            </a:extLst>
          </p:cNvPr>
          <p:cNvSpPr txBox="1">
            <a:spLocks/>
          </p:cNvSpPr>
          <p:nvPr>
            <p:custDataLst>
              <p:tags r:id="rId5"/>
            </p:custDataLst>
          </p:nvPr>
        </p:nvSpPr>
        <p:spPr bwMode="auto">
          <a:xfrm>
            <a:off x="945273" y="3394034"/>
            <a:ext cx="11112666" cy="394572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lnSpc>
                <a:spcPct val="80000"/>
              </a:lnSpc>
            </a:pPr>
            <a:r>
              <a:rPr lang="fr" sz="4000" b="1" kern="0">
                <a:solidFill>
                  <a:schemeClr val="tx1"/>
                </a:solidFill>
                <a:latin typeface="Calibri" charset="0"/>
                <a:ea typeface="MS PGothic" charset="-128"/>
                <a:cs typeface="Calibri" charset="0"/>
              </a:rPr>
              <a:t>Qu’est-ce qu’un RISQUE ? </a:t>
            </a:r>
            <a:br>
              <a:rPr lang="en-US" altLang="en-US" sz="4000" b="1" kern="0">
                <a:solidFill>
                  <a:schemeClr val="tx1"/>
                </a:solidFill>
                <a:latin typeface="Calibri" charset="0"/>
                <a:ea typeface="MS PGothic" charset="-128"/>
                <a:cs typeface="Calibri" charset="0"/>
              </a:rPr>
            </a:br>
            <a:endParaRPr lang="en-US" altLang="en-US" sz="4000" b="1" kern="0">
              <a:solidFill>
                <a:schemeClr val="tx1"/>
              </a:solidFill>
              <a:latin typeface="Calibri" charset="0"/>
              <a:ea typeface="MS PGothic" charset="-128"/>
              <a:cs typeface="Calibri" charset="0"/>
            </a:endParaRPr>
          </a:p>
        </p:txBody>
      </p:sp>
      <p:cxnSp>
        <p:nvCxnSpPr>
          <p:cNvPr id="19" name="Straight Connector 18">
            <a:extLst>
              <a:ext uri="{FF2B5EF4-FFF2-40B4-BE49-F238E27FC236}">
                <a16:creationId xmlns:a16="http://schemas.microsoft.com/office/drawing/2014/main" id="{BD816698-2C79-B84D-A554-44826FAE07BE}"/>
              </a:ext>
            </a:extLst>
          </p:cNvPr>
          <p:cNvCxnSpPr>
            <a:cxnSpLocks/>
          </p:cNvCxnSpPr>
          <p:nvPr>
            <p:custDataLst>
              <p:tags r:id="rId6"/>
            </p:custDataLst>
          </p:nvPr>
        </p:nvCxnSpPr>
        <p:spPr bwMode="auto">
          <a:xfrm flipH="1">
            <a:off x="10378537" y="841571"/>
            <a:ext cx="2614449" cy="0"/>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32682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Title 1"/>
          <p:cNvSpPr>
            <a:spLocks noGrp="1"/>
          </p:cNvSpPr>
          <p:nvPr>
            <p:ph type="title"/>
            <p:custDataLst>
              <p:tags r:id="rId1"/>
            </p:custDataLst>
          </p:nvPr>
        </p:nvSpPr>
        <p:spPr/>
        <p:txBody>
          <a:bodyPr rtlCol="0">
            <a:noAutofit/>
          </a:bodyPr>
          <a:lstStyle/>
          <a:p>
            <a:pPr rtl="0"/>
            <a:r>
              <a:rPr lang="fr" sz="3600" kern="0">
                <a:solidFill>
                  <a:schemeClr val="tx1">
                    <a:lumMod val="85000"/>
                    <a:lumOff val="15000"/>
                  </a:schemeClr>
                </a:solidFill>
              </a:rPr>
              <a:t>Où les risques surviennent-ils pour </a:t>
            </a:r>
            <a:br>
              <a:rPr lang="en-US" altLang="en-US" sz="3600" kern="0">
                <a:solidFill>
                  <a:schemeClr val="tx1">
                    <a:lumMod val="85000"/>
                    <a:lumOff val="15000"/>
                  </a:schemeClr>
                </a:solidFill>
              </a:rPr>
            </a:br>
            <a:r>
              <a:rPr lang="fr" sz="3600" kern="0">
                <a:solidFill>
                  <a:schemeClr val="tx1">
                    <a:lumMod val="85000"/>
                    <a:lumOff val="15000"/>
                  </a:schemeClr>
                </a:solidFill>
              </a:rPr>
              <a:t>les personnes</a:t>
            </a:r>
            <a:r>
              <a:rPr lang="fr" sz="3600">
                <a:solidFill>
                  <a:schemeClr val="tx1">
                    <a:lumMod val="65000"/>
                    <a:lumOff val="35000"/>
                  </a:schemeClr>
                </a:solidFill>
                <a:latin typeface="Calibri" charset="0"/>
                <a:ea typeface="MS PGothic" charset="0"/>
              </a:rPr>
              <a:t> de diverses OSIEGCS ?</a:t>
            </a:r>
          </a:p>
        </p:txBody>
      </p:sp>
      <p:sp>
        <p:nvSpPr>
          <p:cNvPr id="46" name="Slide Number Placeholder 5">
            <a:extLst>
              <a:ext uri="{FF2B5EF4-FFF2-40B4-BE49-F238E27FC236}">
                <a16:creationId xmlns:a16="http://schemas.microsoft.com/office/drawing/2014/main" id="{34C6BF79-6DA8-D841-9FCA-5F42006CDD7F}"/>
              </a:ext>
            </a:extLst>
          </p:cNvPr>
          <p:cNvSpPr txBox="1">
            <a:spLocks/>
          </p:cNvSpPr>
          <p:nvPr>
            <p:custDataLst>
              <p:tags r:id="rId2"/>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31</a:t>
            </a:fld>
            <a:endParaRPr lang="en-US" altLang="en-US" sz="1100">
              <a:solidFill>
                <a:schemeClr val="bg1"/>
              </a:solidFill>
            </a:endParaRPr>
          </a:p>
        </p:txBody>
      </p:sp>
      <p:pic>
        <p:nvPicPr>
          <p:cNvPr id="29" name="Picture 28">
            <a:extLst>
              <a:ext uri="{FF2B5EF4-FFF2-40B4-BE49-F238E27FC236}">
                <a16:creationId xmlns:a16="http://schemas.microsoft.com/office/drawing/2014/main" id="{E392C800-9793-BB46-9BA4-E210DB3BE125}"/>
              </a:ext>
            </a:extLst>
          </p:cNvPr>
          <p:cNvPicPr>
            <a:picLocks noChangeAspect="1"/>
          </p:cNvPicPr>
          <p:nvPr>
            <p:custDataLst>
              <p:tags r:id="rId3"/>
            </p:custDataLst>
          </p:nvPr>
        </p:nvPicPr>
        <p:blipFill>
          <a:blip r:embed="rId15"/>
          <a:stretch>
            <a:fillRect/>
          </a:stretch>
        </p:blipFill>
        <p:spPr>
          <a:xfrm>
            <a:off x="9725006" y="2384534"/>
            <a:ext cx="3248205" cy="2566517"/>
          </a:xfrm>
          <a:prstGeom prst="rect">
            <a:avLst/>
          </a:prstGeom>
        </p:spPr>
      </p:pic>
      <p:pic>
        <p:nvPicPr>
          <p:cNvPr id="30" name="Picture 29">
            <a:extLst>
              <a:ext uri="{FF2B5EF4-FFF2-40B4-BE49-F238E27FC236}">
                <a16:creationId xmlns:a16="http://schemas.microsoft.com/office/drawing/2014/main" id="{42DFA133-7D97-C146-911D-7B9B557064EC}"/>
              </a:ext>
            </a:extLst>
          </p:cNvPr>
          <p:cNvPicPr>
            <a:picLocks noChangeAspect="1"/>
          </p:cNvPicPr>
          <p:nvPr>
            <p:custDataLst>
              <p:tags r:id="rId4"/>
            </p:custDataLst>
          </p:nvPr>
        </p:nvPicPr>
        <p:blipFill rotWithShape="1">
          <a:blip r:embed="rId16" cstate="print">
            <a:extLst>
              <a:ext uri="{28A0092B-C50C-407E-A947-70E740481C1C}">
                <a14:useLocalDpi xmlns:a14="http://schemas.microsoft.com/office/drawing/2010/main"/>
              </a:ext>
            </a:extLst>
          </a:blip>
          <a:srcRect/>
          <a:stretch/>
        </p:blipFill>
        <p:spPr>
          <a:xfrm>
            <a:off x="3253039" y="5060244"/>
            <a:ext cx="3187702" cy="2612178"/>
          </a:xfrm>
          <a:prstGeom prst="rect">
            <a:avLst/>
          </a:prstGeom>
        </p:spPr>
      </p:pic>
      <p:pic>
        <p:nvPicPr>
          <p:cNvPr id="31" name="Picture 30">
            <a:extLst>
              <a:ext uri="{FF2B5EF4-FFF2-40B4-BE49-F238E27FC236}">
                <a16:creationId xmlns:a16="http://schemas.microsoft.com/office/drawing/2014/main" id="{4BD7D8BE-CB78-C249-A4B0-BB57E71FBCF4}"/>
              </a:ext>
            </a:extLst>
          </p:cNvPr>
          <p:cNvPicPr>
            <a:picLocks noChangeAspect="1"/>
          </p:cNvPicPr>
          <p:nvPr>
            <p:custDataLst>
              <p:tags r:id="rId5"/>
            </p:custDataLst>
          </p:nvPr>
        </p:nvPicPr>
        <p:blipFill rotWithShape="1">
          <a:blip r:embed="rId17" cstate="print">
            <a:extLst>
              <a:ext uri="{28A0092B-C50C-407E-A947-70E740481C1C}">
                <a14:useLocalDpi xmlns:a14="http://schemas.microsoft.com/office/drawing/2010/main"/>
              </a:ext>
            </a:extLst>
          </a:blip>
          <a:srcRect b="-226"/>
          <a:stretch/>
        </p:blipFill>
        <p:spPr>
          <a:xfrm>
            <a:off x="6522461" y="2375481"/>
            <a:ext cx="3133173" cy="2602523"/>
          </a:xfrm>
          <a:prstGeom prst="rect">
            <a:avLst/>
          </a:prstGeom>
        </p:spPr>
      </p:pic>
      <p:pic>
        <p:nvPicPr>
          <p:cNvPr id="32" name="Picture 31">
            <a:extLst>
              <a:ext uri="{FF2B5EF4-FFF2-40B4-BE49-F238E27FC236}">
                <a16:creationId xmlns:a16="http://schemas.microsoft.com/office/drawing/2014/main" id="{DE48AF32-701D-AE42-B5B3-53782C03913C}"/>
              </a:ext>
            </a:extLst>
          </p:cNvPr>
          <p:cNvPicPr>
            <a:picLocks noChangeAspect="1"/>
          </p:cNvPicPr>
          <p:nvPr>
            <p:custDataLst>
              <p:tags r:id="rId6"/>
            </p:custDataLst>
          </p:nvPr>
        </p:nvPicPr>
        <p:blipFill rotWithShape="1">
          <a:blip r:embed="rId18" cstate="print">
            <a:extLst>
              <a:ext uri="{28A0092B-C50C-407E-A947-70E740481C1C}">
                <a14:useLocalDpi xmlns:a14="http://schemas.microsoft.com/office/drawing/2010/main"/>
              </a:ext>
            </a:extLst>
          </a:blip>
          <a:srcRect b="-155"/>
          <a:stretch/>
        </p:blipFill>
        <p:spPr>
          <a:xfrm>
            <a:off x="-5797" y="5054027"/>
            <a:ext cx="3193499" cy="2598859"/>
          </a:xfrm>
          <a:prstGeom prst="rect">
            <a:avLst/>
          </a:prstGeom>
        </p:spPr>
      </p:pic>
      <p:pic>
        <p:nvPicPr>
          <p:cNvPr id="33" name="Picture 32">
            <a:extLst>
              <a:ext uri="{FF2B5EF4-FFF2-40B4-BE49-F238E27FC236}">
                <a16:creationId xmlns:a16="http://schemas.microsoft.com/office/drawing/2014/main" id="{FEDEF580-9548-704C-81D7-252FAD33A4C8}"/>
              </a:ext>
            </a:extLst>
          </p:cNvPr>
          <p:cNvPicPr>
            <a:picLocks noChangeAspect="1"/>
          </p:cNvPicPr>
          <p:nvPr>
            <p:custDataLst>
              <p:tags r:id="rId7"/>
            </p:custDataLst>
          </p:nvPr>
        </p:nvPicPr>
        <p:blipFill rotWithShape="1">
          <a:blip r:embed="rId19" cstate="print">
            <a:extLst>
              <a:ext uri="{28A0092B-C50C-407E-A947-70E740481C1C}">
                <a14:useLocalDpi xmlns:a14="http://schemas.microsoft.com/office/drawing/2010/main"/>
              </a:ext>
            </a:extLst>
          </a:blip>
          <a:srcRect/>
          <a:stretch/>
        </p:blipFill>
        <p:spPr>
          <a:xfrm>
            <a:off x="6522460" y="5069929"/>
            <a:ext cx="3133173" cy="2579048"/>
          </a:xfrm>
          <a:prstGeom prst="rect">
            <a:avLst/>
          </a:prstGeom>
        </p:spPr>
      </p:pic>
      <p:pic>
        <p:nvPicPr>
          <p:cNvPr id="35" name="Picture 34">
            <a:extLst>
              <a:ext uri="{FF2B5EF4-FFF2-40B4-BE49-F238E27FC236}">
                <a16:creationId xmlns:a16="http://schemas.microsoft.com/office/drawing/2014/main" id="{B71B7B65-252C-8346-BE33-52F3E29D00FD}"/>
              </a:ext>
            </a:extLst>
          </p:cNvPr>
          <p:cNvPicPr>
            <a:picLocks noChangeAspect="1"/>
          </p:cNvPicPr>
          <p:nvPr>
            <p:custDataLst>
              <p:tags r:id="rId8"/>
            </p:custDataLst>
          </p:nvPr>
        </p:nvPicPr>
        <p:blipFill rotWithShape="1">
          <a:blip r:embed="rId20"/>
          <a:srcRect r="10577"/>
          <a:stretch/>
        </p:blipFill>
        <p:spPr>
          <a:xfrm>
            <a:off x="-1" y="2423168"/>
            <a:ext cx="3175648" cy="2527884"/>
          </a:xfrm>
          <a:prstGeom prst="rect">
            <a:avLst/>
          </a:prstGeom>
        </p:spPr>
      </p:pic>
      <p:pic>
        <p:nvPicPr>
          <p:cNvPr id="36" name="Picture 35">
            <a:extLst>
              <a:ext uri="{FF2B5EF4-FFF2-40B4-BE49-F238E27FC236}">
                <a16:creationId xmlns:a16="http://schemas.microsoft.com/office/drawing/2014/main" id="{80B85C3A-3D2D-BD42-ABFF-99D95EC920F0}"/>
              </a:ext>
            </a:extLst>
          </p:cNvPr>
          <p:cNvPicPr>
            <a:picLocks noChangeAspect="1"/>
          </p:cNvPicPr>
          <p:nvPr>
            <p:custDataLst>
              <p:tags r:id="rId9"/>
            </p:custDataLst>
          </p:nvPr>
        </p:nvPicPr>
        <p:blipFill>
          <a:blip r:embed="rId21"/>
          <a:stretch>
            <a:fillRect/>
          </a:stretch>
        </p:blipFill>
        <p:spPr>
          <a:xfrm>
            <a:off x="3254195" y="2375481"/>
            <a:ext cx="3189717" cy="2595383"/>
          </a:xfrm>
          <a:prstGeom prst="rect">
            <a:avLst/>
          </a:prstGeom>
        </p:spPr>
      </p:pic>
      <p:pic>
        <p:nvPicPr>
          <p:cNvPr id="37" name="Picture 36">
            <a:extLst>
              <a:ext uri="{FF2B5EF4-FFF2-40B4-BE49-F238E27FC236}">
                <a16:creationId xmlns:a16="http://schemas.microsoft.com/office/drawing/2014/main" id="{649ACFA1-48B7-CA46-9CB2-A3359093EC2D}"/>
              </a:ext>
            </a:extLst>
          </p:cNvPr>
          <p:cNvPicPr>
            <a:picLocks noChangeAspect="1"/>
          </p:cNvPicPr>
          <p:nvPr>
            <p:custDataLst>
              <p:tags r:id="rId10"/>
            </p:custDataLst>
          </p:nvPr>
        </p:nvPicPr>
        <p:blipFill rotWithShape="1">
          <a:blip r:embed="rId22" cstate="print">
            <a:extLst>
              <a:ext uri="{28A0092B-C50C-407E-A947-70E740481C1C}">
                <a14:useLocalDpi xmlns:a14="http://schemas.microsoft.com/office/drawing/2010/main"/>
              </a:ext>
            </a:extLst>
          </a:blip>
          <a:srcRect t="9661" b="7392"/>
          <a:stretch/>
        </p:blipFill>
        <p:spPr>
          <a:xfrm>
            <a:off x="9725006" y="5064051"/>
            <a:ext cx="3248205" cy="2598860"/>
          </a:xfrm>
          <a:prstGeom prst="rect">
            <a:avLst/>
          </a:prstGeom>
        </p:spPr>
      </p:pic>
      <p:cxnSp>
        <p:nvCxnSpPr>
          <p:cNvPr id="39" name="Straight Connector 38">
            <a:extLst>
              <a:ext uri="{FF2B5EF4-FFF2-40B4-BE49-F238E27FC236}">
                <a16:creationId xmlns:a16="http://schemas.microsoft.com/office/drawing/2014/main" id="{558BD135-706A-9149-BEA0-95B0EC02DFE2}"/>
              </a:ext>
            </a:extLst>
          </p:cNvPr>
          <p:cNvCxnSpPr>
            <a:cxnSpLocks/>
          </p:cNvCxnSpPr>
          <p:nvPr>
            <p:custDataLst>
              <p:tags r:id="rId11"/>
            </p:custDataLst>
          </p:nvPr>
        </p:nvCxnSpPr>
        <p:spPr bwMode="auto">
          <a:xfrm flipH="1">
            <a:off x="-62635" y="841571"/>
            <a:ext cx="2614449" cy="0"/>
          </a:xfrm>
          <a:prstGeom prst="line">
            <a:avLst/>
          </a:prstGeom>
          <a:blipFill dpi="0" rotWithShape="0">
            <a:blip r:embed="rId2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a:extLst>
              <a:ext uri="{FF2B5EF4-FFF2-40B4-BE49-F238E27FC236}">
                <a16:creationId xmlns:a16="http://schemas.microsoft.com/office/drawing/2014/main" id="{E4E90E26-CD89-4C42-B2A9-EE3B3986AEBD}"/>
              </a:ext>
            </a:extLst>
          </p:cNvPr>
          <p:cNvCxnSpPr>
            <a:cxnSpLocks/>
          </p:cNvCxnSpPr>
          <p:nvPr>
            <p:custDataLst>
              <p:tags r:id="rId12"/>
            </p:custDataLst>
          </p:nvPr>
        </p:nvCxnSpPr>
        <p:spPr bwMode="auto">
          <a:xfrm flipH="1">
            <a:off x="10378537" y="841571"/>
            <a:ext cx="2614449" cy="0"/>
          </a:xfrm>
          <a:prstGeom prst="line">
            <a:avLst/>
          </a:prstGeom>
          <a:blipFill dpi="0" rotWithShape="0">
            <a:blip r:embed="rId2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234693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custDataLst>
              <p:tags r:id="rId1"/>
            </p:custDataLst>
          </p:nvPr>
        </p:nvSpPr>
        <p:spPr/>
        <p:txBody>
          <a:bodyPr rtlCol="0">
            <a:noAutofit/>
          </a:bodyPr>
          <a:lstStyle/>
          <a:p>
            <a:pPr rtl="0"/>
            <a:r>
              <a:rPr lang="fr" sz="3600" kern="0" dirty="0">
                <a:solidFill>
                  <a:schemeClr val="tx1"/>
                </a:solidFill>
              </a:rPr>
              <a:t>Où les risques surviennent-ils pour </a:t>
            </a:r>
            <a:br>
              <a:rPr lang="en-US" altLang="en-US" sz="3600" kern="0" dirty="0">
                <a:solidFill>
                  <a:schemeClr val="tx1"/>
                </a:solidFill>
              </a:rPr>
            </a:br>
            <a:r>
              <a:rPr lang="fr" sz="3600" kern="0" dirty="0">
                <a:solidFill>
                  <a:schemeClr val="tx1"/>
                </a:solidFill>
              </a:rPr>
              <a:t>les personnes</a:t>
            </a:r>
            <a:r>
              <a:rPr lang="fr" sz="3600" dirty="0">
                <a:solidFill>
                  <a:schemeClr val="tx1"/>
                </a:solidFill>
                <a:ea typeface="MS PGothic" charset="0"/>
              </a:rPr>
              <a:t> de diverses OSIEGCS ?</a:t>
            </a:r>
            <a:endParaRPr lang="en-US" altLang="en-US" sz="3600" dirty="0">
              <a:solidFill>
                <a:schemeClr val="tx1"/>
              </a:solidFill>
            </a:endParaRPr>
          </a:p>
        </p:txBody>
      </p:sp>
      <p:sp>
        <p:nvSpPr>
          <p:cNvPr id="30" name="Content Placeholder 2">
            <a:extLst>
              <a:ext uri="{FF2B5EF4-FFF2-40B4-BE49-F238E27FC236}">
                <a16:creationId xmlns:a16="http://schemas.microsoft.com/office/drawing/2014/main" id="{E2985B8C-4FC3-CA4E-8C49-742F43E2123D}"/>
              </a:ext>
            </a:extLst>
          </p:cNvPr>
          <p:cNvSpPr txBox="1">
            <a:spLocks/>
          </p:cNvSpPr>
          <p:nvPr>
            <p:custDataLst>
              <p:tags r:id="rId2"/>
            </p:custDataLst>
          </p:nvPr>
        </p:nvSpPr>
        <p:spPr bwMode="auto">
          <a:xfrm>
            <a:off x="264549" y="3621308"/>
            <a:ext cx="310342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fr" sz="1800">
                <a:solidFill>
                  <a:schemeClr val="tx2">
                    <a:lumMod val="75000"/>
                    <a:lumOff val="25000"/>
                  </a:schemeClr>
                </a:solidFill>
              </a:rPr>
              <a:t>Tout espace de médiation avec les services d’immigration ou les pouvoirs publics.</a:t>
            </a:r>
          </a:p>
        </p:txBody>
      </p:sp>
      <p:sp>
        <p:nvSpPr>
          <p:cNvPr id="32" name="Content Placeholder 2">
            <a:extLst>
              <a:ext uri="{FF2B5EF4-FFF2-40B4-BE49-F238E27FC236}">
                <a16:creationId xmlns:a16="http://schemas.microsoft.com/office/drawing/2014/main" id="{132594D6-8AE5-FE4F-B012-E21C2367E89C}"/>
              </a:ext>
            </a:extLst>
          </p:cNvPr>
          <p:cNvSpPr txBox="1">
            <a:spLocks/>
          </p:cNvSpPr>
          <p:nvPr>
            <p:custDataLst>
              <p:tags r:id="rId3"/>
            </p:custDataLst>
          </p:nvPr>
        </p:nvSpPr>
        <p:spPr bwMode="auto">
          <a:xfrm>
            <a:off x="266461" y="2300941"/>
            <a:ext cx="299603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2200" kern="0" dirty="0">
                <a:solidFill>
                  <a:schemeClr val="accent2"/>
                </a:solidFill>
                <a:latin typeface="+mn-lt"/>
                <a:ea typeface="MS PGothic" charset="-128"/>
              </a:rPr>
              <a:t>BUREAUX DE L’IMMIGRATION ET DU GOUVERNEMENT</a:t>
            </a:r>
          </a:p>
        </p:txBody>
      </p:sp>
      <p:cxnSp>
        <p:nvCxnSpPr>
          <p:cNvPr id="34" name="Straight Connector 33">
            <a:extLst>
              <a:ext uri="{FF2B5EF4-FFF2-40B4-BE49-F238E27FC236}">
                <a16:creationId xmlns:a16="http://schemas.microsoft.com/office/drawing/2014/main" id="{B167EB04-D7FE-1B4F-86AF-CB4EBE2F4683}"/>
              </a:ext>
            </a:extLst>
          </p:cNvPr>
          <p:cNvCxnSpPr>
            <a:cxnSpLocks noChangeShapeType="1"/>
          </p:cNvCxnSpPr>
          <p:nvPr>
            <p:custDataLst>
              <p:tags r:id="rId4"/>
            </p:custDataLst>
          </p:nvPr>
        </p:nvCxnSpPr>
        <p:spPr bwMode="auto">
          <a:xfrm>
            <a:off x="344061" y="3499368"/>
            <a:ext cx="2829527"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sp>
        <p:nvSpPr>
          <p:cNvPr id="44" name="Content Placeholder 2">
            <a:extLst>
              <a:ext uri="{FF2B5EF4-FFF2-40B4-BE49-F238E27FC236}">
                <a16:creationId xmlns:a16="http://schemas.microsoft.com/office/drawing/2014/main" id="{D9CDCD54-FD5E-434B-8D30-672338A60965}"/>
              </a:ext>
            </a:extLst>
          </p:cNvPr>
          <p:cNvSpPr txBox="1">
            <a:spLocks/>
          </p:cNvSpPr>
          <p:nvPr>
            <p:custDataLst>
              <p:tags r:id="rId5"/>
            </p:custDataLst>
          </p:nvPr>
        </p:nvSpPr>
        <p:spPr bwMode="auto">
          <a:xfrm>
            <a:off x="175835" y="6814067"/>
            <a:ext cx="3287536"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fr" sz="1800">
                <a:solidFill>
                  <a:schemeClr val="tx2">
                    <a:lumMod val="75000"/>
                    <a:lumOff val="25000"/>
                  </a:schemeClr>
                </a:solidFill>
              </a:rPr>
              <a:t>En particulier lorsqu’ils excluent les personnes de diverses OSIEGCS et que le personnel n’est pas formé.</a:t>
            </a:r>
          </a:p>
        </p:txBody>
      </p:sp>
      <p:sp>
        <p:nvSpPr>
          <p:cNvPr id="46" name="Content Placeholder 2">
            <a:extLst>
              <a:ext uri="{FF2B5EF4-FFF2-40B4-BE49-F238E27FC236}">
                <a16:creationId xmlns:a16="http://schemas.microsoft.com/office/drawing/2014/main" id="{97EB9DE6-1E58-2E4A-9D1E-4880F15D63FB}"/>
              </a:ext>
            </a:extLst>
          </p:cNvPr>
          <p:cNvSpPr txBox="1">
            <a:spLocks/>
          </p:cNvSpPr>
          <p:nvPr>
            <p:custDataLst>
              <p:tags r:id="rId6"/>
            </p:custDataLst>
          </p:nvPr>
        </p:nvSpPr>
        <p:spPr bwMode="auto">
          <a:xfrm>
            <a:off x="175834" y="5946132"/>
            <a:ext cx="2659823"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lnSpc>
                <a:spcPct val="70000"/>
              </a:lnSpc>
              <a:buNone/>
              <a:defRPr/>
            </a:pPr>
            <a:r>
              <a:rPr lang="fr" sz="2200" kern="0" dirty="0">
                <a:solidFill>
                  <a:schemeClr val="accent1"/>
                </a:solidFill>
                <a:latin typeface="+mn-lt"/>
                <a:ea typeface="MS PGothic" charset="-128"/>
              </a:rPr>
              <a:t>NOS BUREAUX ET NOS PROGRAMMES </a:t>
            </a:r>
            <a:br>
              <a:rPr lang="en-US" altLang="en-US" sz="2200" kern="0" dirty="0">
                <a:solidFill>
                  <a:schemeClr val="accent1"/>
                </a:solidFill>
                <a:latin typeface="+mn-lt"/>
                <a:ea typeface="MS PGothic" charset="-128"/>
              </a:rPr>
            </a:br>
            <a:endParaRPr lang="en-US" altLang="en-US" sz="2200" kern="0" dirty="0">
              <a:solidFill>
                <a:schemeClr val="accent1"/>
              </a:solidFill>
              <a:latin typeface="+mn-lt"/>
              <a:ea typeface="MS PGothic" charset="-128"/>
            </a:endParaRPr>
          </a:p>
        </p:txBody>
      </p:sp>
      <p:cxnSp>
        <p:nvCxnSpPr>
          <p:cNvPr id="47" name="Straight Connector 46">
            <a:extLst>
              <a:ext uri="{FF2B5EF4-FFF2-40B4-BE49-F238E27FC236}">
                <a16:creationId xmlns:a16="http://schemas.microsoft.com/office/drawing/2014/main" id="{5C0F1B62-C8F7-004C-9EAC-7B3E355E2FF9}"/>
              </a:ext>
            </a:extLst>
          </p:cNvPr>
          <p:cNvCxnSpPr>
            <a:cxnSpLocks noChangeShapeType="1"/>
          </p:cNvCxnSpPr>
          <p:nvPr>
            <p:custDataLst>
              <p:tags r:id="rId7"/>
            </p:custDataLst>
          </p:nvPr>
        </p:nvCxnSpPr>
        <p:spPr bwMode="auto">
          <a:xfrm flipV="1">
            <a:off x="3403737" y="5059949"/>
            <a:ext cx="0" cy="3603735"/>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4F8F3786-BDA9-F140-B1F2-ACFE0C3C92EB}"/>
              </a:ext>
            </a:extLst>
          </p:cNvPr>
          <p:cNvCxnSpPr>
            <a:cxnSpLocks noChangeShapeType="1"/>
          </p:cNvCxnSpPr>
          <p:nvPr>
            <p:custDataLst>
              <p:tags r:id="rId8"/>
            </p:custDataLst>
          </p:nvPr>
        </p:nvCxnSpPr>
        <p:spPr bwMode="auto">
          <a:xfrm>
            <a:off x="264549" y="6691304"/>
            <a:ext cx="2769891"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63" name="Slide Number Placeholder 5">
            <a:extLst>
              <a:ext uri="{FF2B5EF4-FFF2-40B4-BE49-F238E27FC236}">
                <a16:creationId xmlns:a16="http://schemas.microsoft.com/office/drawing/2014/main" id="{E358875E-BC5D-5A47-8EBA-4F1A13948E2C}"/>
              </a:ext>
            </a:extLst>
          </p:cNvPr>
          <p:cNvSpPr txBox="1">
            <a:spLocks/>
          </p:cNvSpPr>
          <p:nvPr>
            <p:custDataLst>
              <p:tags r:id="rId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32</a:t>
            </a:fld>
            <a:endParaRPr lang="en-US" altLang="en-US" sz="1100">
              <a:solidFill>
                <a:schemeClr val="bg1"/>
              </a:solidFill>
            </a:endParaRPr>
          </a:p>
        </p:txBody>
      </p:sp>
      <p:sp>
        <p:nvSpPr>
          <p:cNvPr id="59" name="Content Placeholder 2">
            <a:extLst>
              <a:ext uri="{FF2B5EF4-FFF2-40B4-BE49-F238E27FC236}">
                <a16:creationId xmlns:a16="http://schemas.microsoft.com/office/drawing/2014/main" id="{D9FCABBB-DB74-954C-A8F2-35268A7F932D}"/>
              </a:ext>
            </a:extLst>
          </p:cNvPr>
          <p:cNvSpPr txBox="1">
            <a:spLocks/>
          </p:cNvSpPr>
          <p:nvPr>
            <p:custDataLst>
              <p:tags r:id="rId10"/>
            </p:custDataLst>
          </p:nvPr>
        </p:nvSpPr>
        <p:spPr bwMode="auto">
          <a:xfrm>
            <a:off x="3517688" y="6823431"/>
            <a:ext cx="3460462"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fr" sz="1800">
                <a:solidFill>
                  <a:schemeClr val="tx2">
                    <a:lumMod val="75000"/>
                    <a:lumOff val="25000"/>
                  </a:schemeClr>
                </a:solidFill>
              </a:rPr>
              <a:t>Les points d’information et d’enregistrement pour les populations migrantes, déplacées ou touchées par des crises.</a:t>
            </a:r>
          </a:p>
        </p:txBody>
      </p:sp>
      <p:sp>
        <p:nvSpPr>
          <p:cNvPr id="62" name="Content Placeholder 2">
            <a:extLst>
              <a:ext uri="{FF2B5EF4-FFF2-40B4-BE49-F238E27FC236}">
                <a16:creationId xmlns:a16="http://schemas.microsoft.com/office/drawing/2014/main" id="{FC4FFCE6-436B-8445-A6EC-737A9BB59992}"/>
              </a:ext>
            </a:extLst>
          </p:cNvPr>
          <p:cNvSpPr txBox="1">
            <a:spLocks/>
          </p:cNvSpPr>
          <p:nvPr>
            <p:custDataLst>
              <p:tags r:id="rId11"/>
            </p:custDataLst>
          </p:nvPr>
        </p:nvSpPr>
        <p:spPr bwMode="auto">
          <a:xfrm>
            <a:off x="3519600" y="5547520"/>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2200" kern="0" dirty="0">
                <a:solidFill>
                  <a:schemeClr val="accent2"/>
                </a:solidFill>
                <a:latin typeface="+mn-lt"/>
                <a:ea typeface="MS PGothic" charset="-128"/>
              </a:rPr>
              <a:t>POINTS D’INFORMATION ET D’ENREGISTREMENT</a:t>
            </a:r>
          </a:p>
        </p:txBody>
      </p:sp>
      <p:cxnSp>
        <p:nvCxnSpPr>
          <p:cNvPr id="64" name="Straight Connector 63">
            <a:extLst>
              <a:ext uri="{FF2B5EF4-FFF2-40B4-BE49-F238E27FC236}">
                <a16:creationId xmlns:a16="http://schemas.microsoft.com/office/drawing/2014/main" id="{9CC71B18-512B-5F41-997F-97A6661FE98E}"/>
              </a:ext>
            </a:extLst>
          </p:cNvPr>
          <p:cNvCxnSpPr>
            <a:cxnSpLocks noChangeShapeType="1"/>
          </p:cNvCxnSpPr>
          <p:nvPr>
            <p:custDataLst>
              <p:tags r:id="rId12"/>
            </p:custDataLst>
          </p:nvPr>
        </p:nvCxnSpPr>
        <p:spPr bwMode="auto">
          <a:xfrm>
            <a:off x="3597199" y="6701491"/>
            <a:ext cx="2988054"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sp>
        <p:nvSpPr>
          <p:cNvPr id="65" name="Content Placeholder 2">
            <a:extLst>
              <a:ext uri="{FF2B5EF4-FFF2-40B4-BE49-F238E27FC236}">
                <a16:creationId xmlns:a16="http://schemas.microsoft.com/office/drawing/2014/main" id="{6B9CB24D-70EE-2A49-8B43-90B2D6053F37}"/>
              </a:ext>
            </a:extLst>
          </p:cNvPr>
          <p:cNvSpPr txBox="1">
            <a:spLocks/>
          </p:cNvSpPr>
          <p:nvPr>
            <p:custDataLst>
              <p:tags r:id="rId13"/>
            </p:custDataLst>
          </p:nvPr>
        </p:nvSpPr>
        <p:spPr bwMode="auto">
          <a:xfrm>
            <a:off x="6800415" y="6823431"/>
            <a:ext cx="2909039"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fr" sz="1800" dirty="0">
                <a:solidFill>
                  <a:schemeClr val="tx2">
                    <a:lumMod val="75000"/>
                    <a:lumOff val="25000"/>
                  </a:schemeClr>
                </a:solidFill>
              </a:rPr>
              <a:t>Les installations sanitaires, les logements traditionnels, les abris collectifs, les abris temporaires en zone urbaine, les centres de transit, les camps et les centres de détention.</a:t>
            </a:r>
          </a:p>
        </p:txBody>
      </p:sp>
      <p:sp>
        <p:nvSpPr>
          <p:cNvPr id="66" name="Content Placeholder 2">
            <a:extLst>
              <a:ext uri="{FF2B5EF4-FFF2-40B4-BE49-F238E27FC236}">
                <a16:creationId xmlns:a16="http://schemas.microsoft.com/office/drawing/2014/main" id="{177A36D3-4864-494C-8FA6-BF6ECBFC2A09}"/>
              </a:ext>
            </a:extLst>
          </p:cNvPr>
          <p:cNvSpPr txBox="1">
            <a:spLocks/>
          </p:cNvSpPr>
          <p:nvPr>
            <p:custDataLst>
              <p:tags r:id="rId14"/>
            </p:custDataLst>
          </p:nvPr>
        </p:nvSpPr>
        <p:spPr bwMode="auto">
          <a:xfrm>
            <a:off x="6802326" y="5594234"/>
            <a:ext cx="3089654"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2200" kern="0" dirty="0">
                <a:solidFill>
                  <a:schemeClr val="accent1"/>
                </a:solidFill>
                <a:latin typeface="+mn-lt"/>
                <a:ea typeface="MS PGothic" charset="-128"/>
              </a:rPr>
              <a:t>SANITAIRES, LOGEMENTS ET CENTRES DE DÉTENTION</a:t>
            </a:r>
          </a:p>
        </p:txBody>
      </p:sp>
      <p:cxnSp>
        <p:nvCxnSpPr>
          <p:cNvPr id="67" name="Straight Connector 66">
            <a:extLst>
              <a:ext uri="{FF2B5EF4-FFF2-40B4-BE49-F238E27FC236}">
                <a16:creationId xmlns:a16="http://schemas.microsoft.com/office/drawing/2014/main" id="{F502C23F-7C79-8C4E-A767-2BE027C180C5}"/>
              </a:ext>
            </a:extLst>
          </p:cNvPr>
          <p:cNvCxnSpPr>
            <a:cxnSpLocks noChangeShapeType="1"/>
          </p:cNvCxnSpPr>
          <p:nvPr>
            <p:custDataLst>
              <p:tags r:id="rId15"/>
            </p:custDataLst>
          </p:nvPr>
        </p:nvCxnSpPr>
        <p:spPr bwMode="auto">
          <a:xfrm>
            <a:off x="6901192" y="6701491"/>
            <a:ext cx="2659407"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68" name="Straight Connector 67">
            <a:extLst>
              <a:ext uri="{FF2B5EF4-FFF2-40B4-BE49-F238E27FC236}">
                <a16:creationId xmlns:a16="http://schemas.microsoft.com/office/drawing/2014/main" id="{210C1D76-00C5-494C-A706-7A16CBB0C100}"/>
              </a:ext>
            </a:extLst>
          </p:cNvPr>
          <p:cNvCxnSpPr>
            <a:cxnSpLocks noChangeShapeType="1"/>
          </p:cNvCxnSpPr>
          <p:nvPr>
            <p:custDataLst>
              <p:tags r:id="rId16"/>
            </p:custDataLst>
          </p:nvPr>
        </p:nvCxnSpPr>
        <p:spPr bwMode="auto">
          <a:xfrm flipV="1">
            <a:off x="6748796" y="5017521"/>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69" name="Straight Connector 68">
            <a:extLst>
              <a:ext uri="{FF2B5EF4-FFF2-40B4-BE49-F238E27FC236}">
                <a16:creationId xmlns:a16="http://schemas.microsoft.com/office/drawing/2014/main" id="{D6CC5DFA-0B4E-B44B-BFD0-334F1B37F30D}"/>
              </a:ext>
            </a:extLst>
          </p:cNvPr>
          <p:cNvCxnSpPr>
            <a:cxnSpLocks noChangeShapeType="1"/>
          </p:cNvCxnSpPr>
          <p:nvPr>
            <p:custDataLst>
              <p:tags r:id="rId17"/>
            </p:custDataLst>
          </p:nvPr>
        </p:nvCxnSpPr>
        <p:spPr bwMode="auto">
          <a:xfrm flipV="1">
            <a:off x="9929717" y="5017521"/>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70" name="Content Placeholder 2">
            <a:extLst>
              <a:ext uri="{FF2B5EF4-FFF2-40B4-BE49-F238E27FC236}">
                <a16:creationId xmlns:a16="http://schemas.microsoft.com/office/drawing/2014/main" id="{375BDE87-BB89-4B45-B047-17F3380C7D80}"/>
              </a:ext>
            </a:extLst>
          </p:cNvPr>
          <p:cNvSpPr txBox="1">
            <a:spLocks/>
          </p:cNvSpPr>
          <p:nvPr>
            <p:custDataLst>
              <p:tags r:id="rId18"/>
            </p:custDataLst>
          </p:nvPr>
        </p:nvSpPr>
        <p:spPr bwMode="auto">
          <a:xfrm>
            <a:off x="9977040" y="6823431"/>
            <a:ext cx="275168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fr" sz="1800" dirty="0">
                <a:solidFill>
                  <a:schemeClr val="tx2">
                    <a:lumMod val="75000"/>
                    <a:lumOff val="25000"/>
                  </a:schemeClr>
                </a:solidFill>
              </a:rPr>
              <a:t>Zones de distribution centralisée de l’aide et files d’attente. </a:t>
            </a:r>
            <a:br>
              <a:rPr lang="en-US" sz="1800" dirty="0">
                <a:solidFill>
                  <a:schemeClr val="tx2">
                    <a:lumMod val="75000"/>
                    <a:lumOff val="25000"/>
                  </a:schemeClr>
                </a:solidFill>
              </a:rPr>
            </a:br>
            <a:endParaRPr lang="en-US" sz="1800" dirty="0">
              <a:solidFill>
                <a:schemeClr val="tx2">
                  <a:lumMod val="75000"/>
                  <a:lumOff val="25000"/>
                </a:schemeClr>
              </a:solidFill>
            </a:endParaRPr>
          </a:p>
        </p:txBody>
      </p:sp>
      <p:sp>
        <p:nvSpPr>
          <p:cNvPr id="71" name="Content Placeholder 2">
            <a:extLst>
              <a:ext uri="{FF2B5EF4-FFF2-40B4-BE49-F238E27FC236}">
                <a16:creationId xmlns:a16="http://schemas.microsoft.com/office/drawing/2014/main" id="{66F1CF35-8280-1141-952B-FF929C8CBE7A}"/>
              </a:ext>
            </a:extLst>
          </p:cNvPr>
          <p:cNvSpPr txBox="1">
            <a:spLocks/>
          </p:cNvSpPr>
          <p:nvPr>
            <p:custDataLst>
              <p:tags r:id="rId19"/>
            </p:custDataLst>
          </p:nvPr>
        </p:nvSpPr>
        <p:spPr bwMode="auto">
          <a:xfrm>
            <a:off x="9978952" y="5577784"/>
            <a:ext cx="300888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2200" kern="0" dirty="0">
                <a:solidFill>
                  <a:schemeClr val="accent2"/>
                </a:solidFill>
                <a:latin typeface="+mn-lt"/>
                <a:ea typeface="MS PGothic" charset="-128"/>
              </a:rPr>
              <a:t>ZONES DE DISTRIBUTION DE L’AIDE EN SITUATION DE CRISE </a:t>
            </a:r>
            <a:br>
              <a:rPr lang="en-US" altLang="en-US" sz="2200" kern="0" dirty="0">
                <a:solidFill>
                  <a:schemeClr val="accent2"/>
                </a:solidFill>
                <a:latin typeface="+mn-lt"/>
                <a:ea typeface="MS PGothic" charset="-128"/>
              </a:rPr>
            </a:br>
            <a:r>
              <a:rPr lang="fr" sz="2200" kern="0" dirty="0">
                <a:solidFill>
                  <a:schemeClr val="accent2"/>
                </a:solidFill>
                <a:latin typeface="+mn-lt"/>
                <a:ea typeface="MS PGothic" charset="-128"/>
              </a:rPr>
              <a:t> </a:t>
            </a:r>
            <a:br>
              <a:rPr lang="en-US" altLang="en-US" sz="2200" kern="0" dirty="0">
                <a:solidFill>
                  <a:schemeClr val="accent2"/>
                </a:solidFill>
                <a:latin typeface="+mn-lt"/>
                <a:ea typeface="MS PGothic" charset="-128"/>
              </a:rPr>
            </a:br>
            <a:endParaRPr lang="en-US" altLang="en-US" sz="2200" kern="0" dirty="0">
              <a:solidFill>
                <a:schemeClr val="accent2"/>
              </a:solidFill>
              <a:latin typeface="+mn-lt"/>
              <a:ea typeface="MS PGothic" charset="-128"/>
            </a:endParaRPr>
          </a:p>
        </p:txBody>
      </p:sp>
      <p:cxnSp>
        <p:nvCxnSpPr>
          <p:cNvPr id="72" name="Straight Connector 71">
            <a:extLst>
              <a:ext uri="{FF2B5EF4-FFF2-40B4-BE49-F238E27FC236}">
                <a16:creationId xmlns:a16="http://schemas.microsoft.com/office/drawing/2014/main" id="{C1CEACB8-1838-644C-B69E-9C42C452FC5E}"/>
              </a:ext>
            </a:extLst>
          </p:cNvPr>
          <p:cNvCxnSpPr>
            <a:cxnSpLocks noChangeShapeType="1"/>
          </p:cNvCxnSpPr>
          <p:nvPr>
            <p:custDataLst>
              <p:tags r:id="rId20"/>
            </p:custDataLst>
          </p:nvPr>
        </p:nvCxnSpPr>
        <p:spPr bwMode="auto">
          <a:xfrm>
            <a:off x="10056552" y="6701491"/>
            <a:ext cx="2672169"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76" name="Straight Connector 75">
            <a:extLst>
              <a:ext uri="{FF2B5EF4-FFF2-40B4-BE49-F238E27FC236}">
                <a16:creationId xmlns:a16="http://schemas.microsoft.com/office/drawing/2014/main" id="{E7D5FA75-9229-F946-A141-2B52F98021AC}"/>
              </a:ext>
            </a:extLst>
          </p:cNvPr>
          <p:cNvCxnSpPr>
            <a:cxnSpLocks noChangeShapeType="1"/>
          </p:cNvCxnSpPr>
          <p:nvPr>
            <p:custDataLst>
              <p:tags r:id="rId21"/>
            </p:custDataLst>
          </p:nvPr>
        </p:nvCxnSpPr>
        <p:spPr bwMode="auto">
          <a:xfrm flipV="1">
            <a:off x="3403737" y="1666313"/>
            <a:ext cx="0" cy="3603735"/>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77" name="Content Placeholder 2">
            <a:extLst>
              <a:ext uri="{FF2B5EF4-FFF2-40B4-BE49-F238E27FC236}">
                <a16:creationId xmlns:a16="http://schemas.microsoft.com/office/drawing/2014/main" id="{3580A4FF-302C-CD43-B615-E00AD2C18457}"/>
              </a:ext>
            </a:extLst>
          </p:cNvPr>
          <p:cNvSpPr txBox="1">
            <a:spLocks/>
          </p:cNvSpPr>
          <p:nvPr>
            <p:custDataLst>
              <p:tags r:id="rId22"/>
            </p:custDataLst>
          </p:nvPr>
        </p:nvSpPr>
        <p:spPr bwMode="auto">
          <a:xfrm>
            <a:off x="3517687" y="3608699"/>
            <a:ext cx="3644535"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fr" sz="1800">
                <a:solidFill>
                  <a:schemeClr val="tx2">
                    <a:lumMod val="75000"/>
                    <a:lumOff val="25000"/>
                  </a:schemeClr>
                </a:solidFill>
              </a:rPr>
              <a:t>Milieux professionnels aussi bien formels qu’informels. </a:t>
            </a:r>
            <a:br>
              <a:rPr lang="en-US" sz="1800">
                <a:solidFill>
                  <a:schemeClr val="tx2">
                    <a:lumMod val="75000"/>
                    <a:lumOff val="25000"/>
                  </a:schemeClr>
                </a:solidFill>
              </a:rPr>
            </a:br>
            <a:endParaRPr lang="en-US" sz="1800">
              <a:solidFill>
                <a:schemeClr val="tx2">
                  <a:lumMod val="75000"/>
                  <a:lumOff val="25000"/>
                </a:schemeClr>
              </a:solidFill>
            </a:endParaRPr>
          </a:p>
        </p:txBody>
      </p:sp>
      <p:sp>
        <p:nvSpPr>
          <p:cNvPr id="78" name="Content Placeholder 2">
            <a:extLst>
              <a:ext uri="{FF2B5EF4-FFF2-40B4-BE49-F238E27FC236}">
                <a16:creationId xmlns:a16="http://schemas.microsoft.com/office/drawing/2014/main" id="{736F1704-D3C6-B24E-8FD9-3851BC0FD4D3}"/>
              </a:ext>
            </a:extLst>
          </p:cNvPr>
          <p:cNvSpPr txBox="1">
            <a:spLocks/>
          </p:cNvSpPr>
          <p:nvPr>
            <p:custDataLst>
              <p:tags r:id="rId23"/>
            </p:custDataLst>
          </p:nvPr>
        </p:nvSpPr>
        <p:spPr bwMode="auto">
          <a:xfrm>
            <a:off x="3519600" y="2540797"/>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2200" kern="0" dirty="0">
                <a:solidFill>
                  <a:schemeClr val="accent1"/>
                </a:solidFill>
                <a:latin typeface="+mn-lt"/>
                <a:ea typeface="MS PGothic" charset="-128"/>
              </a:rPr>
              <a:t>MILIEUX PROFESSIONNELS</a:t>
            </a:r>
          </a:p>
        </p:txBody>
      </p:sp>
      <p:cxnSp>
        <p:nvCxnSpPr>
          <p:cNvPr id="79" name="Straight Connector 78">
            <a:extLst>
              <a:ext uri="{FF2B5EF4-FFF2-40B4-BE49-F238E27FC236}">
                <a16:creationId xmlns:a16="http://schemas.microsoft.com/office/drawing/2014/main" id="{7CBB9D69-C076-184D-AB39-4AD9EFE0FA84}"/>
              </a:ext>
            </a:extLst>
          </p:cNvPr>
          <p:cNvCxnSpPr>
            <a:cxnSpLocks noChangeShapeType="1"/>
          </p:cNvCxnSpPr>
          <p:nvPr>
            <p:custDataLst>
              <p:tags r:id="rId24"/>
            </p:custDataLst>
          </p:nvPr>
        </p:nvCxnSpPr>
        <p:spPr bwMode="auto">
          <a:xfrm>
            <a:off x="3597199" y="3486759"/>
            <a:ext cx="2988054"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80" name="Content Placeholder 2">
            <a:extLst>
              <a:ext uri="{FF2B5EF4-FFF2-40B4-BE49-F238E27FC236}">
                <a16:creationId xmlns:a16="http://schemas.microsoft.com/office/drawing/2014/main" id="{B1E7276F-5E9E-AE47-99F6-E3042CDBA1B6}"/>
              </a:ext>
            </a:extLst>
          </p:cNvPr>
          <p:cNvSpPr txBox="1">
            <a:spLocks/>
          </p:cNvSpPr>
          <p:nvPr>
            <p:custDataLst>
              <p:tags r:id="rId25"/>
            </p:custDataLst>
          </p:nvPr>
        </p:nvSpPr>
        <p:spPr bwMode="auto">
          <a:xfrm>
            <a:off x="6800415" y="3608699"/>
            <a:ext cx="2909039"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fr" sz="1800">
                <a:solidFill>
                  <a:schemeClr val="tx2">
                    <a:lumMod val="75000"/>
                    <a:lumOff val="25000"/>
                  </a:schemeClr>
                </a:solidFill>
              </a:rPr>
              <a:t>Communautés et familles malveillantes ou discriminantes.</a:t>
            </a:r>
            <a:br>
              <a:rPr lang="en-US" sz="1800">
                <a:solidFill>
                  <a:schemeClr val="tx2">
                    <a:lumMod val="75000"/>
                    <a:lumOff val="25000"/>
                  </a:schemeClr>
                </a:solidFill>
              </a:rPr>
            </a:br>
            <a:endParaRPr lang="en-US" sz="1800">
              <a:solidFill>
                <a:schemeClr val="tx2">
                  <a:lumMod val="75000"/>
                  <a:lumOff val="25000"/>
                </a:schemeClr>
              </a:solidFill>
            </a:endParaRPr>
          </a:p>
        </p:txBody>
      </p:sp>
      <p:sp>
        <p:nvSpPr>
          <p:cNvPr id="81" name="Content Placeholder 2">
            <a:extLst>
              <a:ext uri="{FF2B5EF4-FFF2-40B4-BE49-F238E27FC236}">
                <a16:creationId xmlns:a16="http://schemas.microsoft.com/office/drawing/2014/main" id="{8903635D-D172-1B44-9F57-F6B87999A326}"/>
              </a:ext>
            </a:extLst>
          </p:cNvPr>
          <p:cNvSpPr txBox="1">
            <a:spLocks/>
          </p:cNvSpPr>
          <p:nvPr>
            <p:custDataLst>
              <p:tags r:id="rId26"/>
            </p:custDataLst>
          </p:nvPr>
        </p:nvSpPr>
        <p:spPr bwMode="auto">
          <a:xfrm>
            <a:off x="6802327" y="2536077"/>
            <a:ext cx="246251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2200" kern="0">
                <a:solidFill>
                  <a:schemeClr val="accent2"/>
                </a:solidFill>
                <a:latin typeface="+mn-lt"/>
                <a:ea typeface="MS PGothic" charset="-128"/>
              </a:rPr>
              <a:t>COMMUNAUTÉS </a:t>
            </a:r>
            <a:br>
              <a:rPr lang="en-US" altLang="en-US" sz="2200" kern="0">
                <a:solidFill>
                  <a:schemeClr val="accent2"/>
                </a:solidFill>
                <a:latin typeface="+mn-lt"/>
                <a:ea typeface="MS PGothic" charset="-128"/>
              </a:rPr>
            </a:br>
            <a:r>
              <a:rPr lang="fr" sz="2200" kern="0">
                <a:solidFill>
                  <a:schemeClr val="accent2"/>
                </a:solidFill>
                <a:latin typeface="+mn-lt"/>
                <a:ea typeface="MS PGothic" charset="-128"/>
              </a:rPr>
              <a:t>ET FAMILLES </a:t>
            </a:r>
          </a:p>
        </p:txBody>
      </p:sp>
      <p:cxnSp>
        <p:nvCxnSpPr>
          <p:cNvPr id="82" name="Straight Connector 81">
            <a:extLst>
              <a:ext uri="{FF2B5EF4-FFF2-40B4-BE49-F238E27FC236}">
                <a16:creationId xmlns:a16="http://schemas.microsoft.com/office/drawing/2014/main" id="{3880399E-DB38-984C-A275-F2683D86C153}"/>
              </a:ext>
            </a:extLst>
          </p:cNvPr>
          <p:cNvCxnSpPr>
            <a:cxnSpLocks noChangeShapeType="1"/>
          </p:cNvCxnSpPr>
          <p:nvPr>
            <p:custDataLst>
              <p:tags r:id="rId27"/>
            </p:custDataLst>
          </p:nvPr>
        </p:nvCxnSpPr>
        <p:spPr bwMode="auto">
          <a:xfrm>
            <a:off x="6879927" y="3486759"/>
            <a:ext cx="2829527"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83" name="Straight Connector 82">
            <a:extLst>
              <a:ext uri="{FF2B5EF4-FFF2-40B4-BE49-F238E27FC236}">
                <a16:creationId xmlns:a16="http://schemas.microsoft.com/office/drawing/2014/main" id="{AAD4C000-17B6-2748-81D5-2B535A7D4147}"/>
              </a:ext>
            </a:extLst>
          </p:cNvPr>
          <p:cNvCxnSpPr>
            <a:cxnSpLocks noChangeShapeType="1"/>
          </p:cNvCxnSpPr>
          <p:nvPr>
            <p:custDataLst>
              <p:tags r:id="rId28"/>
            </p:custDataLst>
          </p:nvPr>
        </p:nvCxnSpPr>
        <p:spPr bwMode="auto">
          <a:xfrm flipV="1">
            <a:off x="6748796" y="1802789"/>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84" name="Straight Connector 83">
            <a:extLst>
              <a:ext uri="{FF2B5EF4-FFF2-40B4-BE49-F238E27FC236}">
                <a16:creationId xmlns:a16="http://schemas.microsoft.com/office/drawing/2014/main" id="{979D2A8F-5881-CB49-B9B8-4FA2C286B42A}"/>
              </a:ext>
            </a:extLst>
          </p:cNvPr>
          <p:cNvCxnSpPr>
            <a:cxnSpLocks noChangeShapeType="1"/>
          </p:cNvCxnSpPr>
          <p:nvPr>
            <p:custDataLst>
              <p:tags r:id="rId29"/>
            </p:custDataLst>
          </p:nvPr>
        </p:nvCxnSpPr>
        <p:spPr bwMode="auto">
          <a:xfrm flipV="1">
            <a:off x="9929717" y="1802789"/>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85" name="Content Placeholder 2">
            <a:extLst>
              <a:ext uri="{FF2B5EF4-FFF2-40B4-BE49-F238E27FC236}">
                <a16:creationId xmlns:a16="http://schemas.microsoft.com/office/drawing/2014/main" id="{4CDB6CE0-58F9-C443-8A68-C485FF5EBFD8}"/>
              </a:ext>
            </a:extLst>
          </p:cNvPr>
          <p:cNvSpPr txBox="1">
            <a:spLocks/>
          </p:cNvSpPr>
          <p:nvPr>
            <p:custDataLst>
              <p:tags r:id="rId30"/>
            </p:custDataLst>
          </p:nvPr>
        </p:nvSpPr>
        <p:spPr bwMode="auto">
          <a:xfrm>
            <a:off x="9977040" y="3608699"/>
            <a:ext cx="275168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fr" sz="1800">
                <a:solidFill>
                  <a:schemeClr val="tx2">
                    <a:lumMod val="75000"/>
                    <a:lumOff val="25000"/>
                  </a:schemeClr>
                </a:solidFill>
              </a:rPr>
              <a:t>Établissements de santé ou services de conseil, y compris ceux gérés par nos organisations ou des établissements publics. </a:t>
            </a:r>
            <a:br>
              <a:rPr lang="en-US" sz="1800">
                <a:solidFill>
                  <a:schemeClr val="tx2">
                    <a:lumMod val="75000"/>
                    <a:lumOff val="25000"/>
                  </a:schemeClr>
                </a:solidFill>
              </a:rPr>
            </a:br>
            <a:r>
              <a:rPr lang="fr" sz="1800">
                <a:solidFill>
                  <a:schemeClr val="tx2">
                    <a:lumMod val="75000"/>
                    <a:lumOff val="25000"/>
                  </a:schemeClr>
                </a:solidFill>
              </a:rPr>
              <a:t> </a:t>
            </a:r>
            <a:br>
              <a:rPr lang="en-US" sz="1800">
                <a:solidFill>
                  <a:schemeClr val="tx2">
                    <a:lumMod val="75000"/>
                    <a:lumOff val="25000"/>
                  </a:schemeClr>
                </a:solidFill>
              </a:rPr>
            </a:br>
            <a:br>
              <a:rPr lang="en-US" sz="1800">
                <a:solidFill>
                  <a:schemeClr val="tx2">
                    <a:lumMod val="75000"/>
                    <a:lumOff val="25000"/>
                  </a:schemeClr>
                </a:solidFill>
              </a:rPr>
            </a:br>
            <a:endParaRPr lang="en-US" sz="1800">
              <a:solidFill>
                <a:schemeClr val="tx2">
                  <a:lumMod val="75000"/>
                  <a:lumOff val="25000"/>
                </a:schemeClr>
              </a:solidFill>
            </a:endParaRPr>
          </a:p>
        </p:txBody>
      </p:sp>
      <p:sp>
        <p:nvSpPr>
          <p:cNvPr id="86" name="Content Placeholder 2">
            <a:extLst>
              <a:ext uri="{FF2B5EF4-FFF2-40B4-BE49-F238E27FC236}">
                <a16:creationId xmlns:a16="http://schemas.microsoft.com/office/drawing/2014/main" id="{11891381-4CD1-4C47-BFDF-6C8975F51DF8}"/>
              </a:ext>
            </a:extLst>
          </p:cNvPr>
          <p:cNvSpPr txBox="1">
            <a:spLocks/>
          </p:cNvSpPr>
          <p:nvPr>
            <p:custDataLst>
              <p:tags r:id="rId31"/>
            </p:custDataLst>
          </p:nvPr>
        </p:nvSpPr>
        <p:spPr bwMode="auto">
          <a:xfrm>
            <a:off x="9978953" y="2536076"/>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2200" kern="0" dirty="0">
                <a:solidFill>
                  <a:schemeClr val="accent1"/>
                </a:solidFill>
                <a:latin typeface="+mn-lt"/>
                <a:ea typeface="MS PGothic" charset="-128"/>
              </a:rPr>
              <a:t>ÉTABLISSEMENTS </a:t>
            </a:r>
            <a:br>
              <a:rPr lang="fr" sz="2200" kern="0" dirty="0">
                <a:solidFill>
                  <a:schemeClr val="accent1"/>
                </a:solidFill>
                <a:latin typeface="+mn-lt"/>
                <a:ea typeface="MS PGothic" charset="-128"/>
              </a:rPr>
            </a:br>
            <a:r>
              <a:rPr lang="fr" sz="2200" kern="0" dirty="0">
                <a:solidFill>
                  <a:schemeClr val="accent1"/>
                </a:solidFill>
                <a:latin typeface="+mn-lt"/>
                <a:ea typeface="MS PGothic" charset="-128"/>
              </a:rPr>
              <a:t>DE SANTÉ </a:t>
            </a:r>
            <a:br>
              <a:rPr lang="en-US" altLang="en-US" sz="2200" kern="0" dirty="0">
                <a:solidFill>
                  <a:schemeClr val="accent1"/>
                </a:solidFill>
                <a:latin typeface="+mn-lt"/>
                <a:ea typeface="MS PGothic" charset="-128"/>
              </a:rPr>
            </a:br>
            <a:endParaRPr lang="en-US" altLang="en-US" sz="2200" kern="0" dirty="0">
              <a:solidFill>
                <a:schemeClr val="accent1"/>
              </a:solidFill>
              <a:latin typeface="+mn-lt"/>
              <a:ea typeface="MS PGothic" charset="-128"/>
            </a:endParaRPr>
          </a:p>
        </p:txBody>
      </p:sp>
      <p:cxnSp>
        <p:nvCxnSpPr>
          <p:cNvPr id="87" name="Straight Connector 86">
            <a:extLst>
              <a:ext uri="{FF2B5EF4-FFF2-40B4-BE49-F238E27FC236}">
                <a16:creationId xmlns:a16="http://schemas.microsoft.com/office/drawing/2014/main" id="{5D1E5D2A-2049-7F46-B816-F3BCC6F2C43D}"/>
              </a:ext>
            </a:extLst>
          </p:cNvPr>
          <p:cNvCxnSpPr>
            <a:cxnSpLocks noChangeShapeType="1"/>
          </p:cNvCxnSpPr>
          <p:nvPr>
            <p:custDataLst>
              <p:tags r:id="rId32"/>
            </p:custDataLst>
          </p:nvPr>
        </p:nvCxnSpPr>
        <p:spPr bwMode="auto">
          <a:xfrm>
            <a:off x="10056552" y="3486759"/>
            <a:ext cx="2511132"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B580DB5A-61E1-524F-8725-9E44F8E05BF7}"/>
              </a:ext>
            </a:extLst>
          </p:cNvPr>
          <p:cNvCxnSpPr>
            <a:cxnSpLocks/>
          </p:cNvCxnSpPr>
          <p:nvPr>
            <p:custDataLst>
              <p:tags r:id="rId33"/>
            </p:custDataLst>
          </p:nvPr>
        </p:nvCxnSpPr>
        <p:spPr bwMode="auto">
          <a:xfrm flipH="1">
            <a:off x="-62635" y="841571"/>
            <a:ext cx="2614449" cy="0"/>
          </a:xfrm>
          <a:prstGeom prst="line">
            <a:avLst/>
          </a:prstGeom>
          <a:blipFill dpi="0" rotWithShape="0">
            <a:blip r:embed="rId3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Connector 37">
            <a:extLst>
              <a:ext uri="{FF2B5EF4-FFF2-40B4-BE49-F238E27FC236}">
                <a16:creationId xmlns:a16="http://schemas.microsoft.com/office/drawing/2014/main" id="{162400C5-1952-6B4B-81BC-FFF1F1F0EE9C}"/>
              </a:ext>
            </a:extLst>
          </p:cNvPr>
          <p:cNvCxnSpPr>
            <a:cxnSpLocks/>
          </p:cNvCxnSpPr>
          <p:nvPr>
            <p:custDataLst>
              <p:tags r:id="rId34"/>
            </p:custDataLst>
          </p:nvPr>
        </p:nvCxnSpPr>
        <p:spPr bwMode="auto">
          <a:xfrm flipH="1">
            <a:off x="10378537" y="841571"/>
            <a:ext cx="2614449" cy="0"/>
          </a:xfrm>
          <a:prstGeom prst="line">
            <a:avLst/>
          </a:prstGeom>
          <a:blipFill dpi="0" rotWithShape="0">
            <a:blip r:embed="rId3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39725298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custDataLst>
              <p:tags r:id="rId1"/>
            </p:custDataLst>
          </p:nvPr>
        </p:nvSpPr>
        <p:spPr/>
        <p:txBody>
          <a:bodyPr rtlCol="0">
            <a:noAutofit/>
          </a:bodyPr>
          <a:lstStyle/>
          <a:p>
            <a:pPr rtl="0"/>
            <a:r>
              <a:rPr lang="fr" sz="3600" kern="0">
                <a:solidFill>
                  <a:schemeClr val="tx1"/>
                </a:solidFill>
              </a:rPr>
              <a:t>Où les risques surviennent-ils pour </a:t>
            </a:r>
            <a:br>
              <a:rPr lang="en-US" altLang="en-US" sz="3600" kern="0">
                <a:solidFill>
                  <a:schemeClr val="tx1"/>
                </a:solidFill>
              </a:rPr>
            </a:br>
            <a:r>
              <a:rPr lang="fr" sz="3600" kern="0">
                <a:solidFill>
                  <a:schemeClr val="tx1"/>
                </a:solidFill>
              </a:rPr>
              <a:t>les personnes</a:t>
            </a:r>
            <a:r>
              <a:rPr lang="fr" sz="3600">
                <a:solidFill>
                  <a:schemeClr val="tx1"/>
                </a:solidFill>
                <a:ea typeface="MS PGothic" charset="0"/>
              </a:rPr>
              <a:t> de diverses OSIEGCS ?</a:t>
            </a:r>
            <a:endParaRPr lang="en-US" altLang="en-US" sz="3600">
              <a:solidFill>
                <a:schemeClr val="tx1"/>
              </a:solidFill>
            </a:endParaRPr>
          </a:p>
        </p:txBody>
      </p:sp>
      <p:sp>
        <p:nvSpPr>
          <p:cNvPr id="30" name="Content Placeholder 2">
            <a:extLst>
              <a:ext uri="{FF2B5EF4-FFF2-40B4-BE49-F238E27FC236}">
                <a16:creationId xmlns:a16="http://schemas.microsoft.com/office/drawing/2014/main" id="{E2985B8C-4FC3-CA4E-8C49-742F43E2123D}"/>
              </a:ext>
            </a:extLst>
          </p:cNvPr>
          <p:cNvSpPr txBox="1">
            <a:spLocks/>
          </p:cNvSpPr>
          <p:nvPr>
            <p:custDataLst>
              <p:tags r:id="rId2"/>
            </p:custDataLst>
          </p:nvPr>
        </p:nvSpPr>
        <p:spPr bwMode="auto">
          <a:xfrm>
            <a:off x="1449575" y="4342381"/>
            <a:ext cx="4458995"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lnSpc>
                <a:spcPct val="110000"/>
              </a:lnSpc>
              <a:buClr>
                <a:srgbClr val="064B6C"/>
              </a:buClr>
              <a:defRPr/>
            </a:pPr>
            <a:r>
              <a:rPr lang="fr" sz="1800">
                <a:solidFill>
                  <a:schemeClr val="tx2">
                    <a:lumMod val="75000"/>
                    <a:lumOff val="25000"/>
                  </a:schemeClr>
                </a:solidFill>
              </a:rPr>
              <a:t>Abus physiques, psychologiques et sexuels, discrimination, séparation des partenaires, interdiction des visites conjugales et logements inappropriés pour les personnes qui ont elles-mêmes déterminé leur genre.</a:t>
            </a:r>
          </a:p>
        </p:txBody>
      </p:sp>
      <p:sp>
        <p:nvSpPr>
          <p:cNvPr id="32" name="Content Placeholder 2">
            <a:extLst>
              <a:ext uri="{FF2B5EF4-FFF2-40B4-BE49-F238E27FC236}">
                <a16:creationId xmlns:a16="http://schemas.microsoft.com/office/drawing/2014/main" id="{132594D6-8AE5-FE4F-B012-E21C2367E89C}"/>
              </a:ext>
            </a:extLst>
          </p:cNvPr>
          <p:cNvSpPr txBox="1">
            <a:spLocks/>
          </p:cNvSpPr>
          <p:nvPr>
            <p:custDataLst>
              <p:tags r:id="rId3"/>
            </p:custDataLst>
          </p:nvPr>
        </p:nvSpPr>
        <p:spPr bwMode="auto">
          <a:xfrm>
            <a:off x="1486557" y="3278979"/>
            <a:ext cx="439699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2400" kern="0">
                <a:solidFill>
                  <a:schemeClr val="accent2"/>
                </a:solidFill>
                <a:latin typeface="+mn-lt"/>
                <a:ea typeface="MS PGothic" charset="-128"/>
              </a:rPr>
              <a:t>ABUS PHYSIQUES, PSYCHOLOGIQUES ET SEXUELS </a:t>
            </a:r>
            <a:br>
              <a:rPr lang="en-US" altLang="en-US" sz="2400" kern="0">
                <a:solidFill>
                  <a:schemeClr val="accent2"/>
                </a:solidFill>
                <a:latin typeface="+mn-lt"/>
                <a:ea typeface="MS PGothic" charset="-128"/>
              </a:rPr>
            </a:br>
            <a:endParaRPr lang="en-US" altLang="en-US" sz="2400" kern="0">
              <a:solidFill>
                <a:schemeClr val="accent2"/>
              </a:solidFill>
              <a:latin typeface="+mn-lt"/>
              <a:ea typeface="MS PGothic" charset="-128"/>
            </a:endParaRPr>
          </a:p>
        </p:txBody>
      </p:sp>
      <p:cxnSp>
        <p:nvCxnSpPr>
          <p:cNvPr id="34" name="Straight Connector 33">
            <a:extLst>
              <a:ext uri="{FF2B5EF4-FFF2-40B4-BE49-F238E27FC236}">
                <a16:creationId xmlns:a16="http://schemas.microsoft.com/office/drawing/2014/main" id="{B167EB04-D7FE-1B4F-86AF-CB4EBE2F4683}"/>
              </a:ext>
            </a:extLst>
          </p:cNvPr>
          <p:cNvCxnSpPr>
            <a:cxnSpLocks noChangeShapeType="1"/>
          </p:cNvCxnSpPr>
          <p:nvPr>
            <p:custDataLst>
              <p:tags r:id="rId4"/>
            </p:custDataLst>
          </p:nvPr>
        </p:nvCxnSpPr>
        <p:spPr bwMode="auto">
          <a:xfrm>
            <a:off x="1529087" y="4262971"/>
            <a:ext cx="4084904"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sp>
        <p:nvSpPr>
          <p:cNvPr id="44" name="Content Placeholder 2">
            <a:extLst>
              <a:ext uri="{FF2B5EF4-FFF2-40B4-BE49-F238E27FC236}">
                <a16:creationId xmlns:a16="http://schemas.microsoft.com/office/drawing/2014/main" id="{D9CDCD54-FD5E-434B-8D30-672338A60965}"/>
              </a:ext>
            </a:extLst>
          </p:cNvPr>
          <p:cNvSpPr txBox="1">
            <a:spLocks/>
          </p:cNvSpPr>
          <p:nvPr>
            <p:custDataLst>
              <p:tags r:id="rId5"/>
            </p:custDataLst>
          </p:nvPr>
        </p:nvSpPr>
        <p:spPr bwMode="auto">
          <a:xfrm>
            <a:off x="1449576" y="7297068"/>
            <a:ext cx="4458994"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lnSpc>
                <a:spcPct val="110000"/>
              </a:lnSpc>
              <a:buClr>
                <a:srgbClr val="064B6C"/>
              </a:buClr>
              <a:defRPr/>
            </a:pPr>
            <a:r>
              <a:rPr lang="fr" sz="1800" dirty="0">
                <a:solidFill>
                  <a:schemeClr val="tx2">
                    <a:lumMod val="75000"/>
                    <a:lumOff val="25000"/>
                  </a:schemeClr>
                </a:solidFill>
              </a:rPr>
              <a:t>Refus de prise en charge médicale critique, y compris concernant le traitement contre le VIH, l’hormonothérapie, ou les soins liés à la violence sexuelle ou à la santé reproductive.</a:t>
            </a:r>
          </a:p>
        </p:txBody>
      </p:sp>
      <p:sp>
        <p:nvSpPr>
          <p:cNvPr id="46" name="Content Placeholder 2">
            <a:extLst>
              <a:ext uri="{FF2B5EF4-FFF2-40B4-BE49-F238E27FC236}">
                <a16:creationId xmlns:a16="http://schemas.microsoft.com/office/drawing/2014/main" id="{97EB9DE6-1E58-2E4A-9D1E-4880F15D63FB}"/>
              </a:ext>
            </a:extLst>
          </p:cNvPr>
          <p:cNvSpPr txBox="1">
            <a:spLocks/>
          </p:cNvSpPr>
          <p:nvPr>
            <p:custDataLst>
              <p:tags r:id="rId6"/>
            </p:custDataLst>
          </p:nvPr>
        </p:nvSpPr>
        <p:spPr bwMode="auto">
          <a:xfrm>
            <a:off x="1449575" y="6430055"/>
            <a:ext cx="3309118"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lnSpc>
                <a:spcPct val="70000"/>
              </a:lnSpc>
              <a:buNone/>
              <a:defRPr/>
            </a:pPr>
            <a:r>
              <a:rPr lang="fr" sz="2400" kern="0">
                <a:solidFill>
                  <a:schemeClr val="accent1"/>
                </a:solidFill>
                <a:latin typeface="+mn-lt"/>
                <a:ea typeface="MS PGothic" charset="-128"/>
              </a:rPr>
              <a:t>PRISE EN CHARGE MÉDICALE CRITIQUE </a:t>
            </a:r>
            <a:br>
              <a:rPr lang="en-US" altLang="en-US" sz="2400" kern="0">
                <a:solidFill>
                  <a:schemeClr val="accent1"/>
                </a:solidFill>
                <a:latin typeface="+mn-lt"/>
                <a:ea typeface="MS PGothic" charset="-128"/>
              </a:rPr>
            </a:br>
            <a:endParaRPr lang="en-US" altLang="en-US" sz="2400" kern="0">
              <a:solidFill>
                <a:schemeClr val="accent1"/>
              </a:solidFill>
              <a:latin typeface="+mn-lt"/>
              <a:ea typeface="MS PGothic" charset="-128"/>
            </a:endParaRPr>
          </a:p>
        </p:txBody>
      </p:sp>
      <p:cxnSp>
        <p:nvCxnSpPr>
          <p:cNvPr id="47" name="Straight Connector 46">
            <a:extLst>
              <a:ext uri="{FF2B5EF4-FFF2-40B4-BE49-F238E27FC236}">
                <a16:creationId xmlns:a16="http://schemas.microsoft.com/office/drawing/2014/main" id="{5C0F1B62-C8F7-004C-9EAC-7B3E355E2FF9}"/>
              </a:ext>
            </a:extLst>
          </p:cNvPr>
          <p:cNvCxnSpPr>
            <a:cxnSpLocks noChangeShapeType="1"/>
          </p:cNvCxnSpPr>
          <p:nvPr>
            <p:custDataLst>
              <p:tags r:id="rId7"/>
            </p:custDataLst>
          </p:nvPr>
        </p:nvCxnSpPr>
        <p:spPr bwMode="auto">
          <a:xfrm flipV="1">
            <a:off x="6511662" y="3253563"/>
            <a:ext cx="0" cy="5337544"/>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4F8F3786-BDA9-F140-B1F2-ACFE0C3C92EB}"/>
              </a:ext>
            </a:extLst>
          </p:cNvPr>
          <p:cNvCxnSpPr>
            <a:cxnSpLocks noChangeShapeType="1"/>
          </p:cNvCxnSpPr>
          <p:nvPr>
            <p:custDataLst>
              <p:tags r:id="rId8"/>
            </p:custDataLst>
          </p:nvPr>
        </p:nvCxnSpPr>
        <p:spPr bwMode="auto">
          <a:xfrm>
            <a:off x="1538290" y="7216835"/>
            <a:ext cx="4075701"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59" name="Content Placeholder 2">
            <a:extLst>
              <a:ext uri="{FF2B5EF4-FFF2-40B4-BE49-F238E27FC236}">
                <a16:creationId xmlns:a16="http://schemas.microsoft.com/office/drawing/2014/main" id="{D9FCABBB-DB74-954C-A8F2-35268A7F932D}"/>
              </a:ext>
            </a:extLst>
          </p:cNvPr>
          <p:cNvSpPr txBox="1">
            <a:spLocks/>
          </p:cNvSpPr>
          <p:nvPr>
            <p:custDataLst>
              <p:tags r:id="rId9"/>
            </p:custDataLst>
          </p:nvPr>
        </p:nvSpPr>
        <p:spPr bwMode="auto">
          <a:xfrm>
            <a:off x="7350251" y="7296245"/>
            <a:ext cx="4217972"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lnSpc>
                <a:spcPct val="110000"/>
              </a:lnSpc>
              <a:buClr>
                <a:srgbClr val="064B6C"/>
              </a:buClr>
              <a:defRPr/>
            </a:pPr>
            <a:r>
              <a:rPr lang="fr" sz="1800" dirty="0">
                <a:solidFill>
                  <a:schemeClr val="tx2">
                    <a:lumMod val="75000"/>
                    <a:lumOff val="25000"/>
                  </a:schemeClr>
                </a:solidFill>
              </a:rPr>
              <a:t>Isolement ou confinement utilisés comme des moyens de protection, en lieu et place de mesures de remise en liberté ou d’autres solutions d’orientation. </a:t>
            </a:r>
          </a:p>
        </p:txBody>
      </p:sp>
      <p:sp>
        <p:nvSpPr>
          <p:cNvPr id="62" name="Content Placeholder 2">
            <a:extLst>
              <a:ext uri="{FF2B5EF4-FFF2-40B4-BE49-F238E27FC236}">
                <a16:creationId xmlns:a16="http://schemas.microsoft.com/office/drawing/2014/main" id="{FC4FFCE6-436B-8445-A6EC-737A9BB59992}"/>
              </a:ext>
            </a:extLst>
          </p:cNvPr>
          <p:cNvSpPr txBox="1">
            <a:spLocks/>
          </p:cNvSpPr>
          <p:nvPr>
            <p:custDataLst>
              <p:tags r:id="rId10"/>
            </p:custDataLst>
          </p:nvPr>
        </p:nvSpPr>
        <p:spPr bwMode="auto">
          <a:xfrm>
            <a:off x="7344703" y="6344995"/>
            <a:ext cx="364453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2400" kern="0">
                <a:solidFill>
                  <a:schemeClr val="accent2"/>
                </a:solidFill>
                <a:latin typeface="+mn-lt"/>
                <a:ea typeface="MS PGothic" charset="-128"/>
              </a:rPr>
              <a:t>ISOLEMENT OU CONFINEMENT</a:t>
            </a:r>
          </a:p>
        </p:txBody>
      </p:sp>
      <p:cxnSp>
        <p:nvCxnSpPr>
          <p:cNvPr id="64" name="Straight Connector 63">
            <a:extLst>
              <a:ext uri="{FF2B5EF4-FFF2-40B4-BE49-F238E27FC236}">
                <a16:creationId xmlns:a16="http://schemas.microsoft.com/office/drawing/2014/main" id="{9CC71B18-512B-5F41-997F-97A6661FE98E}"/>
              </a:ext>
            </a:extLst>
          </p:cNvPr>
          <p:cNvCxnSpPr>
            <a:cxnSpLocks noChangeShapeType="1"/>
          </p:cNvCxnSpPr>
          <p:nvPr>
            <p:custDataLst>
              <p:tags r:id="rId11"/>
            </p:custDataLst>
          </p:nvPr>
        </p:nvCxnSpPr>
        <p:spPr bwMode="auto">
          <a:xfrm>
            <a:off x="7429763" y="7216835"/>
            <a:ext cx="3947074"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76" name="Straight Connector 75">
            <a:extLst>
              <a:ext uri="{FF2B5EF4-FFF2-40B4-BE49-F238E27FC236}">
                <a16:creationId xmlns:a16="http://schemas.microsoft.com/office/drawing/2014/main" id="{E7D5FA75-9229-F946-A141-2B52F98021AC}"/>
              </a:ext>
            </a:extLst>
          </p:cNvPr>
          <p:cNvCxnSpPr>
            <a:cxnSpLocks noChangeShapeType="1"/>
          </p:cNvCxnSpPr>
          <p:nvPr>
            <p:custDataLst>
              <p:tags r:id="rId12"/>
            </p:custDataLst>
          </p:nvPr>
        </p:nvCxnSpPr>
        <p:spPr bwMode="auto">
          <a:xfrm flipH="1">
            <a:off x="1156117" y="6111080"/>
            <a:ext cx="10663876" cy="0"/>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77" name="Content Placeholder 2">
            <a:extLst>
              <a:ext uri="{FF2B5EF4-FFF2-40B4-BE49-F238E27FC236}">
                <a16:creationId xmlns:a16="http://schemas.microsoft.com/office/drawing/2014/main" id="{3580A4FF-302C-CD43-B615-E00AD2C18457}"/>
              </a:ext>
            </a:extLst>
          </p:cNvPr>
          <p:cNvSpPr txBox="1">
            <a:spLocks/>
          </p:cNvSpPr>
          <p:nvPr>
            <p:custDataLst>
              <p:tags r:id="rId13"/>
            </p:custDataLst>
          </p:nvPr>
        </p:nvSpPr>
        <p:spPr bwMode="auto">
          <a:xfrm>
            <a:off x="7368022" y="4247350"/>
            <a:ext cx="3493285"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lnSpc>
                <a:spcPct val="110000"/>
              </a:lnSpc>
              <a:buClr>
                <a:srgbClr val="064B6C"/>
              </a:buClr>
              <a:defRPr/>
            </a:pPr>
            <a:r>
              <a:rPr lang="fr" sz="1800">
                <a:solidFill>
                  <a:schemeClr val="tx2">
                    <a:lumMod val="75000"/>
                    <a:lumOff val="25000"/>
                  </a:schemeClr>
                </a:solidFill>
              </a:rPr>
              <a:t>Absence d’accès à une assistance juridique ou à un soutien social, aux systèmes judiciaires, aux services de conseil appropriés et à un personnel suffisamment formé.</a:t>
            </a:r>
          </a:p>
        </p:txBody>
      </p:sp>
      <p:sp>
        <p:nvSpPr>
          <p:cNvPr id="78" name="Content Placeholder 2">
            <a:extLst>
              <a:ext uri="{FF2B5EF4-FFF2-40B4-BE49-F238E27FC236}">
                <a16:creationId xmlns:a16="http://schemas.microsoft.com/office/drawing/2014/main" id="{736F1704-D3C6-B24E-8FD9-3851BC0FD4D3}"/>
              </a:ext>
            </a:extLst>
          </p:cNvPr>
          <p:cNvSpPr txBox="1">
            <a:spLocks/>
          </p:cNvSpPr>
          <p:nvPr>
            <p:custDataLst>
              <p:tags r:id="rId14"/>
            </p:custDataLst>
          </p:nvPr>
        </p:nvSpPr>
        <p:spPr bwMode="auto">
          <a:xfrm>
            <a:off x="7369934" y="3541723"/>
            <a:ext cx="3236191"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2400" kern="0" dirty="0">
                <a:solidFill>
                  <a:schemeClr val="accent1"/>
                </a:solidFill>
                <a:latin typeface="+mn-lt"/>
                <a:ea typeface="MS PGothic" charset="-128"/>
              </a:rPr>
              <a:t>ABSENCE DE SOUTIEN</a:t>
            </a:r>
          </a:p>
        </p:txBody>
      </p:sp>
      <p:cxnSp>
        <p:nvCxnSpPr>
          <p:cNvPr id="79" name="Straight Connector 78">
            <a:extLst>
              <a:ext uri="{FF2B5EF4-FFF2-40B4-BE49-F238E27FC236}">
                <a16:creationId xmlns:a16="http://schemas.microsoft.com/office/drawing/2014/main" id="{7CBB9D69-C076-184D-AB39-4AD9EFE0FA84}"/>
              </a:ext>
            </a:extLst>
          </p:cNvPr>
          <p:cNvCxnSpPr>
            <a:cxnSpLocks noChangeShapeType="1"/>
          </p:cNvCxnSpPr>
          <p:nvPr>
            <p:custDataLst>
              <p:tags r:id="rId15"/>
            </p:custDataLst>
          </p:nvPr>
        </p:nvCxnSpPr>
        <p:spPr bwMode="auto">
          <a:xfrm>
            <a:off x="7447534" y="4167940"/>
            <a:ext cx="3158592"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B580DB5A-61E1-524F-8725-9E44F8E05BF7}"/>
              </a:ext>
            </a:extLst>
          </p:cNvPr>
          <p:cNvCxnSpPr>
            <a:cxnSpLocks/>
          </p:cNvCxnSpPr>
          <p:nvPr>
            <p:custDataLst>
              <p:tags r:id="rId16"/>
            </p:custDataLst>
          </p:nvPr>
        </p:nvCxnSpPr>
        <p:spPr bwMode="auto">
          <a:xfrm flipH="1">
            <a:off x="-62635" y="841571"/>
            <a:ext cx="2614449" cy="0"/>
          </a:xfrm>
          <a:prstGeom prst="line">
            <a:avLst/>
          </a:prstGeom>
          <a:blipFill dpi="0" rotWithShape="0">
            <a:blip r:embed="rId2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Connector 37">
            <a:extLst>
              <a:ext uri="{FF2B5EF4-FFF2-40B4-BE49-F238E27FC236}">
                <a16:creationId xmlns:a16="http://schemas.microsoft.com/office/drawing/2014/main" id="{162400C5-1952-6B4B-81BC-FFF1F1F0EE9C}"/>
              </a:ext>
            </a:extLst>
          </p:cNvPr>
          <p:cNvCxnSpPr>
            <a:cxnSpLocks/>
          </p:cNvCxnSpPr>
          <p:nvPr>
            <p:custDataLst>
              <p:tags r:id="rId17"/>
            </p:custDataLst>
          </p:nvPr>
        </p:nvCxnSpPr>
        <p:spPr bwMode="auto">
          <a:xfrm flipH="1">
            <a:off x="10378537" y="841571"/>
            <a:ext cx="2614449" cy="0"/>
          </a:xfrm>
          <a:prstGeom prst="line">
            <a:avLst/>
          </a:prstGeom>
          <a:blipFill dpi="0" rotWithShape="0">
            <a:blip r:embed="rId2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3" name="Group 42">
            <a:extLst>
              <a:ext uri="{FF2B5EF4-FFF2-40B4-BE49-F238E27FC236}">
                <a16:creationId xmlns:a16="http://schemas.microsoft.com/office/drawing/2014/main" id="{9C341022-2451-A24E-B2EB-5B451CAA4381}"/>
              </a:ext>
            </a:extLst>
          </p:cNvPr>
          <p:cNvGrpSpPr/>
          <p:nvPr>
            <p:custDataLst>
              <p:tags r:id="rId18"/>
            </p:custDataLst>
          </p:nvPr>
        </p:nvGrpSpPr>
        <p:grpSpPr>
          <a:xfrm>
            <a:off x="4341051" y="1789871"/>
            <a:ext cx="4363671" cy="1211544"/>
            <a:chOff x="8405902" y="5677489"/>
            <a:chExt cx="6221701" cy="1727412"/>
          </a:xfrm>
        </p:grpSpPr>
        <p:sp>
          <p:nvSpPr>
            <p:cNvPr id="45" name="Rectangle 44">
              <a:extLst>
                <a:ext uri="{FF2B5EF4-FFF2-40B4-BE49-F238E27FC236}">
                  <a16:creationId xmlns:a16="http://schemas.microsoft.com/office/drawing/2014/main" id="{40712372-51E4-774E-BEA3-CEB47571E4EA}"/>
                </a:ext>
              </a:extLst>
            </p:cNvPr>
            <p:cNvSpPr/>
            <p:nvPr/>
          </p:nvSpPr>
          <p:spPr>
            <a:xfrm>
              <a:off x="8405902" y="5677489"/>
              <a:ext cx="6066741" cy="1727412"/>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3200"/>
            </a:p>
          </p:txBody>
        </p:sp>
        <p:grpSp>
          <p:nvGrpSpPr>
            <p:cNvPr id="49" name="Group 48">
              <a:extLst>
                <a:ext uri="{FF2B5EF4-FFF2-40B4-BE49-F238E27FC236}">
                  <a16:creationId xmlns:a16="http://schemas.microsoft.com/office/drawing/2014/main" id="{F89D9117-0EFF-014F-A25C-0C9BA45BE859}"/>
                </a:ext>
              </a:extLst>
            </p:cNvPr>
            <p:cNvGrpSpPr/>
            <p:nvPr/>
          </p:nvGrpSpPr>
          <p:grpSpPr>
            <a:xfrm>
              <a:off x="8522165" y="5963578"/>
              <a:ext cx="872233" cy="872233"/>
              <a:chOff x="841535" y="7053789"/>
              <a:chExt cx="677185" cy="677185"/>
            </a:xfrm>
          </p:grpSpPr>
          <p:sp>
            <p:nvSpPr>
              <p:cNvPr id="54" name="Shape 7274">
                <a:extLst>
                  <a:ext uri="{FF2B5EF4-FFF2-40B4-BE49-F238E27FC236}">
                    <a16:creationId xmlns:a16="http://schemas.microsoft.com/office/drawing/2014/main" id="{94886949-9AE0-6548-97A5-E7FE05016AA6}"/>
                  </a:ext>
                </a:extLst>
              </p:cNvPr>
              <p:cNvSpPr/>
              <p:nvPr/>
            </p:nvSpPr>
            <p:spPr>
              <a:xfrm>
                <a:off x="841535" y="7053789"/>
                <a:ext cx="677185" cy="677185"/>
              </a:xfrm>
              <a:prstGeom prst="ellipse">
                <a:avLst/>
              </a:prstGeom>
              <a:solidFill>
                <a:schemeClr val="accent2"/>
              </a:solidFill>
              <a:ln w="12700" cap="flat">
                <a:noFill/>
                <a:miter lim="400000"/>
              </a:ln>
              <a:effectLst>
                <a:outerShdw blurRad="127000" dist="38100" dir="4680000" sx="50000" sy="50000" rotWithShape="0">
                  <a:schemeClr val="tx1">
                    <a:alpha val="64000"/>
                  </a:schemeClr>
                </a:outerShdw>
              </a:effectLst>
            </p:spPr>
            <p:txBody>
              <a:bodyPr wrap="square" lIns="27084" tIns="27084" rIns="27084" bIns="27084" numCol="1" rtlCol="0" anchor="ctr">
                <a:noAutofit/>
              </a:bodyPr>
              <a:lstStyle/>
              <a:p>
                <a:pPr rtl="0">
                  <a:defRPr sz="3200">
                    <a:solidFill>
                      <a:srgbClr val="FFFFFF"/>
                    </a:solidFill>
                  </a:defRPr>
                </a:pPr>
                <a:endParaRPr sz="1200">
                  <a:latin typeface="Calibri Regular"/>
                </a:endParaRPr>
              </a:p>
            </p:txBody>
          </p:sp>
          <p:grpSp>
            <p:nvGrpSpPr>
              <p:cNvPr id="55" name="Group 54">
                <a:extLst>
                  <a:ext uri="{FF2B5EF4-FFF2-40B4-BE49-F238E27FC236}">
                    <a16:creationId xmlns:a16="http://schemas.microsoft.com/office/drawing/2014/main" id="{E9CB486B-48C0-7F4B-B62C-6316BF55D2A5}"/>
                  </a:ext>
                </a:extLst>
              </p:cNvPr>
              <p:cNvGrpSpPr/>
              <p:nvPr/>
            </p:nvGrpSpPr>
            <p:grpSpPr>
              <a:xfrm>
                <a:off x="954648" y="7210213"/>
                <a:ext cx="495567" cy="366519"/>
                <a:chOff x="2598738" y="3560760"/>
                <a:chExt cx="457200" cy="338141"/>
              </a:xfrm>
              <a:solidFill>
                <a:schemeClr val="bg1"/>
              </a:solidFill>
            </p:grpSpPr>
            <p:sp>
              <p:nvSpPr>
                <p:cNvPr id="56" name="Freeform 187">
                  <a:extLst>
                    <a:ext uri="{FF2B5EF4-FFF2-40B4-BE49-F238E27FC236}">
                      <a16:creationId xmlns:a16="http://schemas.microsoft.com/office/drawing/2014/main" id="{2F2648CC-DBE1-164D-9C88-33E29E7C84BD}"/>
                    </a:ext>
                  </a:extLst>
                </p:cNvPr>
                <p:cNvSpPr>
                  <a:spLocks noEditPoints="1"/>
                </p:cNvSpPr>
                <p:nvPr/>
              </p:nvSpPr>
              <p:spPr bwMode="auto">
                <a:xfrm>
                  <a:off x="2598738" y="3560760"/>
                  <a:ext cx="417513" cy="298450"/>
                </a:xfrm>
                <a:custGeom>
                  <a:avLst/>
                  <a:gdLst>
                    <a:gd name="T0" fmla="*/ 729 w 3157"/>
                    <a:gd name="T1" fmla="*/ 1876 h 2261"/>
                    <a:gd name="T2" fmla="*/ 565 w 3157"/>
                    <a:gd name="T3" fmla="*/ 1943 h 2261"/>
                    <a:gd name="T4" fmla="*/ 1070 w 3157"/>
                    <a:gd name="T5" fmla="*/ 1889 h 2261"/>
                    <a:gd name="T6" fmla="*/ 876 w 3157"/>
                    <a:gd name="T7" fmla="*/ 1858 h 2261"/>
                    <a:gd name="T8" fmla="*/ 721 w 3157"/>
                    <a:gd name="T9" fmla="*/ 231 h 2261"/>
                    <a:gd name="T10" fmla="*/ 553 w 3157"/>
                    <a:gd name="T11" fmla="*/ 303 h 2261"/>
                    <a:gd name="T12" fmla="*/ 423 w 3157"/>
                    <a:gd name="T13" fmla="*/ 403 h 2261"/>
                    <a:gd name="T14" fmla="*/ 335 w 3157"/>
                    <a:gd name="T15" fmla="*/ 502 h 2261"/>
                    <a:gd name="T16" fmla="*/ 343 w 3157"/>
                    <a:gd name="T17" fmla="*/ 1839 h 2261"/>
                    <a:gd name="T18" fmla="*/ 500 w 3157"/>
                    <a:gd name="T19" fmla="*/ 1739 h 2261"/>
                    <a:gd name="T20" fmla="*/ 699 w 3157"/>
                    <a:gd name="T21" fmla="*/ 1667 h 2261"/>
                    <a:gd name="T22" fmla="*/ 876 w 3157"/>
                    <a:gd name="T23" fmla="*/ 1648 h 2261"/>
                    <a:gd name="T24" fmla="*/ 1111 w 3157"/>
                    <a:gd name="T25" fmla="*/ 1681 h 2261"/>
                    <a:gd name="T26" fmla="*/ 1304 w 3157"/>
                    <a:gd name="T27" fmla="*/ 1765 h 2261"/>
                    <a:gd name="T28" fmla="*/ 1454 w 3157"/>
                    <a:gd name="T29" fmla="*/ 1871 h 2261"/>
                    <a:gd name="T30" fmla="*/ 1415 w 3157"/>
                    <a:gd name="T31" fmla="*/ 487 h 2261"/>
                    <a:gd name="T32" fmla="*/ 1317 w 3157"/>
                    <a:gd name="T33" fmla="*/ 386 h 2261"/>
                    <a:gd name="T34" fmla="*/ 1173 w 3157"/>
                    <a:gd name="T35" fmla="*/ 286 h 2261"/>
                    <a:gd name="T36" fmla="*/ 986 w 3157"/>
                    <a:gd name="T37" fmla="*/ 221 h 2261"/>
                    <a:gd name="T38" fmla="*/ 941 w 3157"/>
                    <a:gd name="T39" fmla="*/ 3 h 2261"/>
                    <a:gd name="T40" fmla="*/ 1167 w 3157"/>
                    <a:gd name="T41" fmla="*/ 52 h 2261"/>
                    <a:gd name="T42" fmla="*/ 1351 w 3157"/>
                    <a:gd name="T43" fmla="*/ 146 h 2261"/>
                    <a:gd name="T44" fmla="*/ 1496 w 3157"/>
                    <a:gd name="T45" fmla="*/ 263 h 2261"/>
                    <a:gd name="T46" fmla="*/ 1621 w 3157"/>
                    <a:gd name="T47" fmla="*/ 264 h 2261"/>
                    <a:gd name="T48" fmla="*/ 1763 w 3157"/>
                    <a:gd name="T49" fmla="*/ 146 h 2261"/>
                    <a:gd name="T50" fmla="*/ 1946 w 3157"/>
                    <a:gd name="T51" fmla="*/ 52 h 2261"/>
                    <a:gd name="T52" fmla="*/ 2171 w 3157"/>
                    <a:gd name="T53" fmla="*/ 3 h 2261"/>
                    <a:gd name="T54" fmla="*/ 2417 w 3157"/>
                    <a:gd name="T55" fmla="*/ 20 h 2261"/>
                    <a:gd name="T56" fmla="*/ 2623 w 3157"/>
                    <a:gd name="T57" fmla="*/ 95 h 2261"/>
                    <a:gd name="T58" fmla="*/ 2784 w 3157"/>
                    <a:gd name="T59" fmla="*/ 200 h 2261"/>
                    <a:gd name="T60" fmla="*/ 2907 w 3157"/>
                    <a:gd name="T61" fmla="*/ 317 h 2261"/>
                    <a:gd name="T62" fmla="*/ 2984 w 3157"/>
                    <a:gd name="T63" fmla="*/ 413 h 2261"/>
                    <a:gd name="T64" fmla="*/ 3013 w 3157"/>
                    <a:gd name="T65" fmla="*/ 455 h 2261"/>
                    <a:gd name="T66" fmla="*/ 3157 w 3157"/>
                    <a:gd name="T67" fmla="*/ 2156 h 2261"/>
                    <a:gd name="T68" fmla="*/ 3028 w 3157"/>
                    <a:gd name="T69" fmla="*/ 1839 h 2261"/>
                    <a:gd name="T70" fmla="*/ 3060 w 3157"/>
                    <a:gd name="T71" fmla="*/ 1646 h 2261"/>
                    <a:gd name="T72" fmla="*/ 3019 w 3157"/>
                    <a:gd name="T73" fmla="*/ 1455 h 2261"/>
                    <a:gd name="T74" fmla="*/ 2905 w 3157"/>
                    <a:gd name="T75" fmla="*/ 1286 h 2261"/>
                    <a:gd name="T76" fmla="*/ 2812 w 3157"/>
                    <a:gd name="T77" fmla="*/ 539 h 2261"/>
                    <a:gd name="T78" fmla="*/ 2753 w 3157"/>
                    <a:gd name="T79" fmla="*/ 465 h 2261"/>
                    <a:gd name="T80" fmla="*/ 2644 w 3157"/>
                    <a:gd name="T81" fmla="*/ 360 h 2261"/>
                    <a:gd name="T82" fmla="*/ 2489 w 3157"/>
                    <a:gd name="T83" fmla="*/ 265 h 2261"/>
                    <a:gd name="T84" fmla="*/ 2292 w 3157"/>
                    <a:gd name="T85" fmla="*/ 214 h 2261"/>
                    <a:gd name="T86" fmla="*/ 2081 w 3157"/>
                    <a:gd name="T87" fmla="*/ 231 h 2261"/>
                    <a:gd name="T88" fmla="*/ 1911 w 3157"/>
                    <a:gd name="T89" fmla="*/ 303 h 2261"/>
                    <a:gd name="T90" fmla="*/ 1781 w 3157"/>
                    <a:gd name="T91" fmla="*/ 403 h 2261"/>
                    <a:gd name="T92" fmla="*/ 1694 w 3157"/>
                    <a:gd name="T93" fmla="*/ 503 h 2261"/>
                    <a:gd name="T94" fmla="*/ 1704 w 3157"/>
                    <a:gd name="T95" fmla="*/ 1836 h 2261"/>
                    <a:gd name="T96" fmla="*/ 1883 w 3157"/>
                    <a:gd name="T97" fmla="*/ 1726 h 2261"/>
                    <a:gd name="T98" fmla="*/ 2008 w 3157"/>
                    <a:gd name="T99" fmla="*/ 1788 h 2261"/>
                    <a:gd name="T100" fmla="*/ 1961 w 3157"/>
                    <a:gd name="T101" fmla="*/ 1922 h 2261"/>
                    <a:gd name="T102" fmla="*/ 2120 w 3157"/>
                    <a:gd name="T103" fmla="*/ 2001 h 2261"/>
                    <a:gd name="T104" fmla="*/ 2274 w 3157"/>
                    <a:gd name="T105" fmla="*/ 2123 h 2261"/>
                    <a:gd name="T106" fmla="*/ 2470 w 3157"/>
                    <a:gd name="T107" fmla="*/ 2181 h 2261"/>
                    <a:gd name="T108" fmla="*/ 2672 w 3157"/>
                    <a:gd name="T109" fmla="*/ 2163 h 2261"/>
                    <a:gd name="T110" fmla="*/ 2858 w 3157"/>
                    <a:gd name="T111" fmla="*/ 2070 h 2261"/>
                    <a:gd name="T112" fmla="*/ 95 w 3157"/>
                    <a:gd name="T113" fmla="*/ 695 h 2261"/>
                    <a:gd name="T114" fmla="*/ 117 w 3157"/>
                    <a:gd name="T115" fmla="*/ 445 h 2261"/>
                    <a:gd name="T116" fmla="*/ 167 w 3157"/>
                    <a:gd name="T117" fmla="*/ 371 h 2261"/>
                    <a:gd name="T118" fmla="*/ 266 w 3157"/>
                    <a:gd name="T119" fmla="*/ 260 h 2261"/>
                    <a:gd name="T120" fmla="*/ 405 w 3157"/>
                    <a:gd name="T121" fmla="*/ 146 h 2261"/>
                    <a:gd name="T122" fmla="*/ 586 w 3157"/>
                    <a:gd name="T123" fmla="*/ 52 h 2261"/>
                    <a:gd name="T124" fmla="*/ 813 w 3157"/>
                    <a:gd name="T125" fmla="*/ 3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57" h="2261">
                      <a:moveTo>
                        <a:pt x="876" y="1858"/>
                      </a:moveTo>
                      <a:lnTo>
                        <a:pt x="825" y="1860"/>
                      </a:lnTo>
                      <a:lnTo>
                        <a:pt x="775" y="1866"/>
                      </a:lnTo>
                      <a:lnTo>
                        <a:pt x="729" y="1876"/>
                      </a:lnTo>
                      <a:lnTo>
                        <a:pt x="684" y="1889"/>
                      </a:lnTo>
                      <a:lnTo>
                        <a:pt x="642" y="1905"/>
                      </a:lnTo>
                      <a:lnTo>
                        <a:pt x="602" y="1923"/>
                      </a:lnTo>
                      <a:lnTo>
                        <a:pt x="565" y="1943"/>
                      </a:lnTo>
                      <a:lnTo>
                        <a:pt x="1192" y="1943"/>
                      </a:lnTo>
                      <a:lnTo>
                        <a:pt x="1153" y="1923"/>
                      </a:lnTo>
                      <a:lnTo>
                        <a:pt x="1113" y="1905"/>
                      </a:lnTo>
                      <a:lnTo>
                        <a:pt x="1070" y="1889"/>
                      </a:lnTo>
                      <a:lnTo>
                        <a:pt x="1025" y="1876"/>
                      </a:lnTo>
                      <a:lnTo>
                        <a:pt x="978" y="1866"/>
                      </a:lnTo>
                      <a:lnTo>
                        <a:pt x="929" y="1860"/>
                      </a:lnTo>
                      <a:lnTo>
                        <a:pt x="876" y="1858"/>
                      </a:lnTo>
                      <a:close/>
                      <a:moveTo>
                        <a:pt x="876" y="211"/>
                      </a:moveTo>
                      <a:lnTo>
                        <a:pt x="823" y="213"/>
                      </a:lnTo>
                      <a:lnTo>
                        <a:pt x="771" y="221"/>
                      </a:lnTo>
                      <a:lnTo>
                        <a:pt x="721" y="231"/>
                      </a:lnTo>
                      <a:lnTo>
                        <a:pt x="675" y="244"/>
                      </a:lnTo>
                      <a:lnTo>
                        <a:pt x="632" y="262"/>
                      </a:lnTo>
                      <a:lnTo>
                        <a:pt x="591" y="282"/>
                      </a:lnTo>
                      <a:lnTo>
                        <a:pt x="553" y="303"/>
                      </a:lnTo>
                      <a:lnTo>
                        <a:pt x="517" y="326"/>
                      </a:lnTo>
                      <a:lnTo>
                        <a:pt x="483" y="351"/>
                      </a:lnTo>
                      <a:lnTo>
                        <a:pt x="452" y="376"/>
                      </a:lnTo>
                      <a:lnTo>
                        <a:pt x="423" y="403"/>
                      </a:lnTo>
                      <a:lnTo>
                        <a:pt x="395" y="430"/>
                      </a:lnTo>
                      <a:lnTo>
                        <a:pt x="372" y="456"/>
                      </a:lnTo>
                      <a:lnTo>
                        <a:pt x="352" y="480"/>
                      </a:lnTo>
                      <a:lnTo>
                        <a:pt x="335" y="502"/>
                      </a:lnTo>
                      <a:lnTo>
                        <a:pt x="321" y="522"/>
                      </a:lnTo>
                      <a:lnTo>
                        <a:pt x="310" y="537"/>
                      </a:lnTo>
                      <a:lnTo>
                        <a:pt x="310" y="1866"/>
                      </a:lnTo>
                      <a:lnTo>
                        <a:pt x="343" y="1839"/>
                      </a:lnTo>
                      <a:lnTo>
                        <a:pt x="378" y="1812"/>
                      </a:lnTo>
                      <a:lnTo>
                        <a:pt x="415" y="1786"/>
                      </a:lnTo>
                      <a:lnTo>
                        <a:pt x="457" y="1761"/>
                      </a:lnTo>
                      <a:lnTo>
                        <a:pt x="500" y="1739"/>
                      </a:lnTo>
                      <a:lnTo>
                        <a:pt x="545" y="1717"/>
                      </a:lnTo>
                      <a:lnTo>
                        <a:pt x="594" y="1697"/>
                      </a:lnTo>
                      <a:lnTo>
                        <a:pt x="645" y="1680"/>
                      </a:lnTo>
                      <a:lnTo>
                        <a:pt x="699" y="1667"/>
                      </a:lnTo>
                      <a:lnTo>
                        <a:pt x="756" y="1657"/>
                      </a:lnTo>
                      <a:lnTo>
                        <a:pt x="815" y="1650"/>
                      </a:lnTo>
                      <a:lnTo>
                        <a:pt x="876" y="1648"/>
                      </a:lnTo>
                      <a:lnTo>
                        <a:pt x="876" y="1648"/>
                      </a:lnTo>
                      <a:lnTo>
                        <a:pt x="940" y="1650"/>
                      </a:lnTo>
                      <a:lnTo>
                        <a:pt x="1000" y="1657"/>
                      </a:lnTo>
                      <a:lnTo>
                        <a:pt x="1057" y="1667"/>
                      </a:lnTo>
                      <a:lnTo>
                        <a:pt x="1111" y="1681"/>
                      </a:lnTo>
                      <a:lnTo>
                        <a:pt x="1164" y="1698"/>
                      </a:lnTo>
                      <a:lnTo>
                        <a:pt x="1214" y="1719"/>
                      </a:lnTo>
                      <a:lnTo>
                        <a:pt x="1261" y="1741"/>
                      </a:lnTo>
                      <a:lnTo>
                        <a:pt x="1304" y="1765"/>
                      </a:lnTo>
                      <a:lnTo>
                        <a:pt x="1347" y="1790"/>
                      </a:lnTo>
                      <a:lnTo>
                        <a:pt x="1385" y="1816"/>
                      </a:lnTo>
                      <a:lnTo>
                        <a:pt x="1420" y="1844"/>
                      </a:lnTo>
                      <a:lnTo>
                        <a:pt x="1454" y="1871"/>
                      </a:lnTo>
                      <a:lnTo>
                        <a:pt x="1454" y="539"/>
                      </a:lnTo>
                      <a:lnTo>
                        <a:pt x="1445" y="525"/>
                      </a:lnTo>
                      <a:lnTo>
                        <a:pt x="1432" y="509"/>
                      </a:lnTo>
                      <a:lnTo>
                        <a:pt x="1415" y="487"/>
                      </a:lnTo>
                      <a:lnTo>
                        <a:pt x="1395" y="465"/>
                      </a:lnTo>
                      <a:lnTo>
                        <a:pt x="1372" y="439"/>
                      </a:lnTo>
                      <a:lnTo>
                        <a:pt x="1346" y="413"/>
                      </a:lnTo>
                      <a:lnTo>
                        <a:pt x="1317" y="386"/>
                      </a:lnTo>
                      <a:lnTo>
                        <a:pt x="1284" y="360"/>
                      </a:lnTo>
                      <a:lnTo>
                        <a:pt x="1250" y="334"/>
                      </a:lnTo>
                      <a:lnTo>
                        <a:pt x="1213" y="309"/>
                      </a:lnTo>
                      <a:lnTo>
                        <a:pt x="1173" y="286"/>
                      </a:lnTo>
                      <a:lnTo>
                        <a:pt x="1130" y="265"/>
                      </a:lnTo>
                      <a:lnTo>
                        <a:pt x="1085" y="247"/>
                      </a:lnTo>
                      <a:lnTo>
                        <a:pt x="1037" y="232"/>
                      </a:lnTo>
                      <a:lnTo>
                        <a:pt x="986" y="221"/>
                      </a:lnTo>
                      <a:lnTo>
                        <a:pt x="933" y="214"/>
                      </a:lnTo>
                      <a:lnTo>
                        <a:pt x="876" y="211"/>
                      </a:lnTo>
                      <a:close/>
                      <a:moveTo>
                        <a:pt x="876" y="0"/>
                      </a:moveTo>
                      <a:lnTo>
                        <a:pt x="941" y="3"/>
                      </a:lnTo>
                      <a:lnTo>
                        <a:pt x="1001" y="10"/>
                      </a:lnTo>
                      <a:lnTo>
                        <a:pt x="1059" y="20"/>
                      </a:lnTo>
                      <a:lnTo>
                        <a:pt x="1115" y="35"/>
                      </a:lnTo>
                      <a:lnTo>
                        <a:pt x="1167" y="52"/>
                      </a:lnTo>
                      <a:lnTo>
                        <a:pt x="1218" y="72"/>
                      </a:lnTo>
                      <a:lnTo>
                        <a:pt x="1264" y="95"/>
                      </a:lnTo>
                      <a:lnTo>
                        <a:pt x="1310" y="120"/>
                      </a:lnTo>
                      <a:lnTo>
                        <a:pt x="1351" y="146"/>
                      </a:lnTo>
                      <a:lnTo>
                        <a:pt x="1390" y="173"/>
                      </a:lnTo>
                      <a:lnTo>
                        <a:pt x="1427" y="200"/>
                      </a:lnTo>
                      <a:lnTo>
                        <a:pt x="1459" y="228"/>
                      </a:lnTo>
                      <a:lnTo>
                        <a:pt x="1496" y="263"/>
                      </a:lnTo>
                      <a:lnTo>
                        <a:pt x="1530" y="296"/>
                      </a:lnTo>
                      <a:lnTo>
                        <a:pt x="1560" y="330"/>
                      </a:lnTo>
                      <a:lnTo>
                        <a:pt x="1588" y="297"/>
                      </a:lnTo>
                      <a:lnTo>
                        <a:pt x="1621" y="264"/>
                      </a:lnTo>
                      <a:lnTo>
                        <a:pt x="1657" y="229"/>
                      </a:lnTo>
                      <a:lnTo>
                        <a:pt x="1689" y="201"/>
                      </a:lnTo>
                      <a:lnTo>
                        <a:pt x="1725" y="174"/>
                      </a:lnTo>
                      <a:lnTo>
                        <a:pt x="1763" y="146"/>
                      </a:lnTo>
                      <a:lnTo>
                        <a:pt x="1804" y="120"/>
                      </a:lnTo>
                      <a:lnTo>
                        <a:pt x="1849" y="96"/>
                      </a:lnTo>
                      <a:lnTo>
                        <a:pt x="1896" y="73"/>
                      </a:lnTo>
                      <a:lnTo>
                        <a:pt x="1946" y="52"/>
                      </a:lnTo>
                      <a:lnTo>
                        <a:pt x="1997" y="35"/>
                      </a:lnTo>
                      <a:lnTo>
                        <a:pt x="2053" y="20"/>
                      </a:lnTo>
                      <a:lnTo>
                        <a:pt x="2111" y="10"/>
                      </a:lnTo>
                      <a:lnTo>
                        <a:pt x="2171" y="3"/>
                      </a:lnTo>
                      <a:lnTo>
                        <a:pt x="2235" y="0"/>
                      </a:lnTo>
                      <a:lnTo>
                        <a:pt x="2299" y="3"/>
                      </a:lnTo>
                      <a:lnTo>
                        <a:pt x="2359" y="10"/>
                      </a:lnTo>
                      <a:lnTo>
                        <a:pt x="2417" y="20"/>
                      </a:lnTo>
                      <a:lnTo>
                        <a:pt x="2473" y="35"/>
                      </a:lnTo>
                      <a:lnTo>
                        <a:pt x="2526" y="52"/>
                      </a:lnTo>
                      <a:lnTo>
                        <a:pt x="2575" y="72"/>
                      </a:lnTo>
                      <a:lnTo>
                        <a:pt x="2623" y="95"/>
                      </a:lnTo>
                      <a:lnTo>
                        <a:pt x="2668" y="120"/>
                      </a:lnTo>
                      <a:lnTo>
                        <a:pt x="2709" y="146"/>
                      </a:lnTo>
                      <a:lnTo>
                        <a:pt x="2748" y="173"/>
                      </a:lnTo>
                      <a:lnTo>
                        <a:pt x="2784" y="200"/>
                      </a:lnTo>
                      <a:lnTo>
                        <a:pt x="2818" y="228"/>
                      </a:lnTo>
                      <a:lnTo>
                        <a:pt x="2850" y="259"/>
                      </a:lnTo>
                      <a:lnTo>
                        <a:pt x="2881" y="288"/>
                      </a:lnTo>
                      <a:lnTo>
                        <a:pt x="2907" y="317"/>
                      </a:lnTo>
                      <a:lnTo>
                        <a:pt x="2932" y="344"/>
                      </a:lnTo>
                      <a:lnTo>
                        <a:pt x="2952" y="370"/>
                      </a:lnTo>
                      <a:lnTo>
                        <a:pt x="2970" y="393"/>
                      </a:lnTo>
                      <a:lnTo>
                        <a:pt x="2984" y="413"/>
                      </a:lnTo>
                      <a:lnTo>
                        <a:pt x="2996" y="429"/>
                      </a:lnTo>
                      <a:lnTo>
                        <a:pt x="3004" y="443"/>
                      </a:lnTo>
                      <a:lnTo>
                        <a:pt x="3010" y="451"/>
                      </a:lnTo>
                      <a:lnTo>
                        <a:pt x="3013" y="455"/>
                      </a:lnTo>
                      <a:lnTo>
                        <a:pt x="3027" y="508"/>
                      </a:lnTo>
                      <a:lnTo>
                        <a:pt x="3027" y="695"/>
                      </a:lnTo>
                      <a:lnTo>
                        <a:pt x="3157" y="695"/>
                      </a:lnTo>
                      <a:lnTo>
                        <a:pt x="3157" y="2156"/>
                      </a:lnTo>
                      <a:lnTo>
                        <a:pt x="2955" y="1971"/>
                      </a:lnTo>
                      <a:lnTo>
                        <a:pt x="2983" y="1930"/>
                      </a:lnTo>
                      <a:lnTo>
                        <a:pt x="3008" y="1885"/>
                      </a:lnTo>
                      <a:lnTo>
                        <a:pt x="3028" y="1839"/>
                      </a:lnTo>
                      <a:lnTo>
                        <a:pt x="3042" y="1793"/>
                      </a:lnTo>
                      <a:lnTo>
                        <a:pt x="3053" y="1744"/>
                      </a:lnTo>
                      <a:lnTo>
                        <a:pt x="3059" y="1695"/>
                      </a:lnTo>
                      <a:lnTo>
                        <a:pt x="3060" y="1646"/>
                      </a:lnTo>
                      <a:lnTo>
                        <a:pt x="3057" y="1597"/>
                      </a:lnTo>
                      <a:lnTo>
                        <a:pt x="3049" y="1549"/>
                      </a:lnTo>
                      <a:lnTo>
                        <a:pt x="3037" y="1502"/>
                      </a:lnTo>
                      <a:lnTo>
                        <a:pt x="3019" y="1455"/>
                      </a:lnTo>
                      <a:lnTo>
                        <a:pt x="2998" y="1409"/>
                      </a:lnTo>
                      <a:lnTo>
                        <a:pt x="2972" y="1366"/>
                      </a:lnTo>
                      <a:lnTo>
                        <a:pt x="2941" y="1325"/>
                      </a:lnTo>
                      <a:lnTo>
                        <a:pt x="2905" y="1286"/>
                      </a:lnTo>
                      <a:lnTo>
                        <a:pt x="2876" y="1259"/>
                      </a:lnTo>
                      <a:lnTo>
                        <a:pt x="2845" y="1235"/>
                      </a:lnTo>
                      <a:lnTo>
                        <a:pt x="2812" y="1213"/>
                      </a:lnTo>
                      <a:lnTo>
                        <a:pt x="2812" y="539"/>
                      </a:lnTo>
                      <a:lnTo>
                        <a:pt x="2803" y="525"/>
                      </a:lnTo>
                      <a:lnTo>
                        <a:pt x="2790" y="509"/>
                      </a:lnTo>
                      <a:lnTo>
                        <a:pt x="2773" y="487"/>
                      </a:lnTo>
                      <a:lnTo>
                        <a:pt x="2753" y="465"/>
                      </a:lnTo>
                      <a:lnTo>
                        <a:pt x="2730" y="439"/>
                      </a:lnTo>
                      <a:lnTo>
                        <a:pt x="2705" y="413"/>
                      </a:lnTo>
                      <a:lnTo>
                        <a:pt x="2675" y="386"/>
                      </a:lnTo>
                      <a:lnTo>
                        <a:pt x="2644" y="360"/>
                      </a:lnTo>
                      <a:lnTo>
                        <a:pt x="2609" y="334"/>
                      </a:lnTo>
                      <a:lnTo>
                        <a:pt x="2571" y="309"/>
                      </a:lnTo>
                      <a:lnTo>
                        <a:pt x="2531" y="286"/>
                      </a:lnTo>
                      <a:lnTo>
                        <a:pt x="2489" y="265"/>
                      </a:lnTo>
                      <a:lnTo>
                        <a:pt x="2443" y="247"/>
                      </a:lnTo>
                      <a:lnTo>
                        <a:pt x="2395" y="232"/>
                      </a:lnTo>
                      <a:lnTo>
                        <a:pt x="2344" y="221"/>
                      </a:lnTo>
                      <a:lnTo>
                        <a:pt x="2292" y="214"/>
                      </a:lnTo>
                      <a:lnTo>
                        <a:pt x="2235" y="211"/>
                      </a:lnTo>
                      <a:lnTo>
                        <a:pt x="2181" y="213"/>
                      </a:lnTo>
                      <a:lnTo>
                        <a:pt x="2129" y="221"/>
                      </a:lnTo>
                      <a:lnTo>
                        <a:pt x="2081" y="231"/>
                      </a:lnTo>
                      <a:lnTo>
                        <a:pt x="2034" y="244"/>
                      </a:lnTo>
                      <a:lnTo>
                        <a:pt x="1990" y="262"/>
                      </a:lnTo>
                      <a:lnTo>
                        <a:pt x="1950" y="282"/>
                      </a:lnTo>
                      <a:lnTo>
                        <a:pt x="1911" y="303"/>
                      </a:lnTo>
                      <a:lnTo>
                        <a:pt x="1875" y="326"/>
                      </a:lnTo>
                      <a:lnTo>
                        <a:pt x="1841" y="351"/>
                      </a:lnTo>
                      <a:lnTo>
                        <a:pt x="1811" y="376"/>
                      </a:lnTo>
                      <a:lnTo>
                        <a:pt x="1781" y="403"/>
                      </a:lnTo>
                      <a:lnTo>
                        <a:pt x="1754" y="430"/>
                      </a:lnTo>
                      <a:lnTo>
                        <a:pt x="1731" y="456"/>
                      </a:lnTo>
                      <a:lnTo>
                        <a:pt x="1710" y="480"/>
                      </a:lnTo>
                      <a:lnTo>
                        <a:pt x="1694" y="503"/>
                      </a:lnTo>
                      <a:lnTo>
                        <a:pt x="1679" y="522"/>
                      </a:lnTo>
                      <a:lnTo>
                        <a:pt x="1668" y="537"/>
                      </a:lnTo>
                      <a:lnTo>
                        <a:pt x="1668" y="1866"/>
                      </a:lnTo>
                      <a:lnTo>
                        <a:pt x="1704" y="1836"/>
                      </a:lnTo>
                      <a:lnTo>
                        <a:pt x="1744" y="1807"/>
                      </a:lnTo>
                      <a:lnTo>
                        <a:pt x="1787" y="1778"/>
                      </a:lnTo>
                      <a:lnTo>
                        <a:pt x="1833" y="1751"/>
                      </a:lnTo>
                      <a:lnTo>
                        <a:pt x="1883" y="1726"/>
                      </a:lnTo>
                      <a:lnTo>
                        <a:pt x="1936" y="1703"/>
                      </a:lnTo>
                      <a:lnTo>
                        <a:pt x="1992" y="1685"/>
                      </a:lnTo>
                      <a:lnTo>
                        <a:pt x="1997" y="1736"/>
                      </a:lnTo>
                      <a:lnTo>
                        <a:pt x="2008" y="1788"/>
                      </a:lnTo>
                      <a:lnTo>
                        <a:pt x="2024" y="1839"/>
                      </a:lnTo>
                      <a:lnTo>
                        <a:pt x="2045" y="1889"/>
                      </a:lnTo>
                      <a:lnTo>
                        <a:pt x="2003" y="1905"/>
                      </a:lnTo>
                      <a:lnTo>
                        <a:pt x="1961" y="1922"/>
                      </a:lnTo>
                      <a:lnTo>
                        <a:pt x="1923" y="1943"/>
                      </a:lnTo>
                      <a:lnTo>
                        <a:pt x="2075" y="1943"/>
                      </a:lnTo>
                      <a:lnTo>
                        <a:pt x="2096" y="1973"/>
                      </a:lnTo>
                      <a:lnTo>
                        <a:pt x="2120" y="2001"/>
                      </a:lnTo>
                      <a:lnTo>
                        <a:pt x="2146" y="2028"/>
                      </a:lnTo>
                      <a:lnTo>
                        <a:pt x="2186" y="2065"/>
                      </a:lnTo>
                      <a:lnTo>
                        <a:pt x="2229" y="2096"/>
                      </a:lnTo>
                      <a:lnTo>
                        <a:pt x="2274" y="2123"/>
                      </a:lnTo>
                      <a:lnTo>
                        <a:pt x="2321" y="2145"/>
                      </a:lnTo>
                      <a:lnTo>
                        <a:pt x="2370" y="2161"/>
                      </a:lnTo>
                      <a:lnTo>
                        <a:pt x="2419" y="2174"/>
                      </a:lnTo>
                      <a:lnTo>
                        <a:pt x="2470" y="2181"/>
                      </a:lnTo>
                      <a:lnTo>
                        <a:pt x="2520" y="2184"/>
                      </a:lnTo>
                      <a:lnTo>
                        <a:pt x="2572" y="2182"/>
                      </a:lnTo>
                      <a:lnTo>
                        <a:pt x="2623" y="2176"/>
                      </a:lnTo>
                      <a:lnTo>
                        <a:pt x="2672" y="2163"/>
                      </a:lnTo>
                      <a:lnTo>
                        <a:pt x="2721" y="2148"/>
                      </a:lnTo>
                      <a:lnTo>
                        <a:pt x="2768" y="2127"/>
                      </a:lnTo>
                      <a:lnTo>
                        <a:pt x="2815" y="2101"/>
                      </a:lnTo>
                      <a:lnTo>
                        <a:pt x="2858" y="2070"/>
                      </a:lnTo>
                      <a:lnTo>
                        <a:pt x="3039" y="2261"/>
                      </a:lnTo>
                      <a:lnTo>
                        <a:pt x="0" y="2261"/>
                      </a:lnTo>
                      <a:lnTo>
                        <a:pt x="0" y="695"/>
                      </a:lnTo>
                      <a:lnTo>
                        <a:pt x="95" y="695"/>
                      </a:lnTo>
                      <a:lnTo>
                        <a:pt x="95" y="508"/>
                      </a:lnTo>
                      <a:lnTo>
                        <a:pt x="109" y="458"/>
                      </a:lnTo>
                      <a:lnTo>
                        <a:pt x="111" y="454"/>
                      </a:lnTo>
                      <a:lnTo>
                        <a:pt x="117" y="445"/>
                      </a:lnTo>
                      <a:lnTo>
                        <a:pt x="124" y="431"/>
                      </a:lnTo>
                      <a:lnTo>
                        <a:pt x="136" y="415"/>
                      </a:lnTo>
                      <a:lnTo>
                        <a:pt x="150" y="395"/>
                      </a:lnTo>
                      <a:lnTo>
                        <a:pt x="167" y="371"/>
                      </a:lnTo>
                      <a:lnTo>
                        <a:pt x="187" y="346"/>
                      </a:lnTo>
                      <a:lnTo>
                        <a:pt x="210" y="319"/>
                      </a:lnTo>
                      <a:lnTo>
                        <a:pt x="236" y="290"/>
                      </a:lnTo>
                      <a:lnTo>
                        <a:pt x="266" y="260"/>
                      </a:lnTo>
                      <a:lnTo>
                        <a:pt x="298" y="229"/>
                      </a:lnTo>
                      <a:lnTo>
                        <a:pt x="331" y="201"/>
                      </a:lnTo>
                      <a:lnTo>
                        <a:pt x="367" y="174"/>
                      </a:lnTo>
                      <a:lnTo>
                        <a:pt x="405" y="146"/>
                      </a:lnTo>
                      <a:lnTo>
                        <a:pt x="446" y="120"/>
                      </a:lnTo>
                      <a:lnTo>
                        <a:pt x="490" y="96"/>
                      </a:lnTo>
                      <a:lnTo>
                        <a:pt x="537" y="73"/>
                      </a:lnTo>
                      <a:lnTo>
                        <a:pt x="586" y="52"/>
                      </a:lnTo>
                      <a:lnTo>
                        <a:pt x="639" y="35"/>
                      </a:lnTo>
                      <a:lnTo>
                        <a:pt x="695" y="20"/>
                      </a:lnTo>
                      <a:lnTo>
                        <a:pt x="753" y="10"/>
                      </a:lnTo>
                      <a:lnTo>
                        <a:pt x="813" y="3"/>
                      </a:lnTo>
                      <a:lnTo>
                        <a:pt x="876"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400">
                    <a:latin typeface="Calibri Regular"/>
                  </a:endParaRPr>
                </a:p>
              </p:txBody>
            </p:sp>
            <p:sp>
              <p:nvSpPr>
                <p:cNvPr id="57" name="Freeform 188">
                  <a:extLst>
                    <a:ext uri="{FF2B5EF4-FFF2-40B4-BE49-F238E27FC236}">
                      <a16:creationId xmlns:a16="http://schemas.microsoft.com/office/drawing/2014/main" id="{960F8240-536B-CC49-952C-8FF9158CC551}"/>
                    </a:ext>
                  </a:extLst>
                </p:cNvPr>
                <p:cNvSpPr>
                  <a:spLocks noEditPoints="1"/>
                </p:cNvSpPr>
                <p:nvPr/>
              </p:nvSpPr>
              <p:spPr bwMode="auto">
                <a:xfrm>
                  <a:off x="2868613" y="3716338"/>
                  <a:ext cx="187325" cy="182563"/>
                </a:xfrm>
                <a:custGeom>
                  <a:avLst/>
                  <a:gdLst>
                    <a:gd name="T0" fmla="*/ 420 w 1425"/>
                    <a:gd name="T1" fmla="*/ 123 h 1382"/>
                    <a:gd name="T2" fmla="*/ 338 w 1425"/>
                    <a:gd name="T3" fmla="*/ 148 h 1382"/>
                    <a:gd name="T4" fmla="*/ 262 w 1425"/>
                    <a:gd name="T5" fmla="*/ 192 h 1382"/>
                    <a:gd name="T6" fmla="*/ 197 w 1425"/>
                    <a:gd name="T7" fmla="*/ 255 h 1382"/>
                    <a:gd name="T8" fmla="*/ 152 w 1425"/>
                    <a:gd name="T9" fmla="*/ 330 h 1382"/>
                    <a:gd name="T10" fmla="*/ 127 w 1425"/>
                    <a:gd name="T11" fmla="*/ 411 h 1382"/>
                    <a:gd name="T12" fmla="*/ 122 w 1425"/>
                    <a:gd name="T13" fmla="*/ 494 h 1382"/>
                    <a:gd name="T14" fmla="*/ 136 w 1425"/>
                    <a:gd name="T15" fmla="*/ 577 h 1382"/>
                    <a:gd name="T16" fmla="*/ 171 w 1425"/>
                    <a:gd name="T17" fmla="*/ 656 h 1382"/>
                    <a:gd name="T18" fmla="*/ 226 w 1425"/>
                    <a:gd name="T19" fmla="*/ 726 h 1382"/>
                    <a:gd name="T20" fmla="*/ 297 w 1425"/>
                    <a:gd name="T21" fmla="*/ 781 h 1382"/>
                    <a:gd name="T22" fmla="*/ 376 w 1425"/>
                    <a:gd name="T23" fmla="*/ 815 h 1382"/>
                    <a:gd name="T24" fmla="*/ 460 w 1425"/>
                    <a:gd name="T25" fmla="*/ 830 h 1382"/>
                    <a:gd name="T26" fmla="*/ 545 w 1425"/>
                    <a:gd name="T27" fmla="*/ 825 h 1382"/>
                    <a:gd name="T28" fmla="*/ 628 w 1425"/>
                    <a:gd name="T29" fmla="*/ 801 h 1382"/>
                    <a:gd name="T30" fmla="*/ 704 w 1425"/>
                    <a:gd name="T31" fmla="*/ 757 h 1382"/>
                    <a:gd name="T32" fmla="*/ 768 w 1425"/>
                    <a:gd name="T33" fmla="*/ 694 h 1382"/>
                    <a:gd name="T34" fmla="*/ 813 w 1425"/>
                    <a:gd name="T35" fmla="*/ 620 h 1382"/>
                    <a:gd name="T36" fmla="*/ 839 w 1425"/>
                    <a:gd name="T37" fmla="*/ 539 h 1382"/>
                    <a:gd name="T38" fmla="*/ 844 w 1425"/>
                    <a:gd name="T39" fmla="*/ 455 h 1382"/>
                    <a:gd name="T40" fmla="*/ 830 w 1425"/>
                    <a:gd name="T41" fmla="*/ 372 h 1382"/>
                    <a:gd name="T42" fmla="*/ 794 w 1425"/>
                    <a:gd name="T43" fmla="*/ 294 h 1382"/>
                    <a:gd name="T44" fmla="*/ 740 w 1425"/>
                    <a:gd name="T45" fmla="*/ 223 h 1382"/>
                    <a:gd name="T46" fmla="*/ 669 w 1425"/>
                    <a:gd name="T47" fmla="*/ 169 h 1382"/>
                    <a:gd name="T48" fmla="*/ 590 w 1425"/>
                    <a:gd name="T49" fmla="*/ 134 h 1382"/>
                    <a:gd name="T50" fmla="*/ 505 w 1425"/>
                    <a:gd name="T51" fmla="*/ 119 h 1382"/>
                    <a:gd name="T52" fmla="*/ 460 w 1425"/>
                    <a:gd name="T53" fmla="*/ 0 h 1382"/>
                    <a:gd name="T54" fmla="*/ 558 w 1425"/>
                    <a:gd name="T55" fmla="*/ 5 h 1382"/>
                    <a:gd name="T56" fmla="*/ 654 w 1425"/>
                    <a:gd name="T57" fmla="*/ 30 h 1382"/>
                    <a:gd name="T58" fmla="*/ 745 w 1425"/>
                    <a:gd name="T59" fmla="*/ 75 h 1382"/>
                    <a:gd name="T60" fmla="*/ 825 w 1425"/>
                    <a:gd name="T61" fmla="*/ 140 h 1382"/>
                    <a:gd name="T62" fmla="*/ 889 w 1425"/>
                    <a:gd name="T63" fmla="*/ 218 h 1382"/>
                    <a:gd name="T64" fmla="*/ 934 w 1425"/>
                    <a:gd name="T65" fmla="*/ 304 h 1382"/>
                    <a:gd name="T66" fmla="*/ 959 w 1425"/>
                    <a:gd name="T67" fmla="*/ 395 h 1382"/>
                    <a:gd name="T68" fmla="*/ 965 w 1425"/>
                    <a:gd name="T69" fmla="*/ 490 h 1382"/>
                    <a:gd name="T70" fmla="*/ 953 w 1425"/>
                    <a:gd name="T71" fmla="*/ 584 h 1382"/>
                    <a:gd name="T72" fmla="*/ 921 w 1425"/>
                    <a:gd name="T73" fmla="*/ 675 h 1382"/>
                    <a:gd name="T74" fmla="*/ 870 w 1425"/>
                    <a:gd name="T75" fmla="*/ 758 h 1382"/>
                    <a:gd name="T76" fmla="*/ 1292 w 1425"/>
                    <a:gd name="T77" fmla="*/ 1382 h 1382"/>
                    <a:gd name="T78" fmla="*/ 741 w 1425"/>
                    <a:gd name="T79" fmla="*/ 876 h 1382"/>
                    <a:gd name="T80" fmla="*/ 650 w 1425"/>
                    <a:gd name="T81" fmla="*/ 921 h 1382"/>
                    <a:gd name="T82" fmla="*/ 554 w 1425"/>
                    <a:gd name="T83" fmla="*/ 945 h 1382"/>
                    <a:gd name="T84" fmla="*/ 456 w 1425"/>
                    <a:gd name="T85" fmla="*/ 949 h 1382"/>
                    <a:gd name="T86" fmla="*/ 358 w 1425"/>
                    <a:gd name="T87" fmla="*/ 934 h 1382"/>
                    <a:gd name="T88" fmla="*/ 265 w 1425"/>
                    <a:gd name="T89" fmla="*/ 899 h 1382"/>
                    <a:gd name="T90" fmla="*/ 180 w 1425"/>
                    <a:gd name="T91" fmla="*/ 844 h 1382"/>
                    <a:gd name="T92" fmla="*/ 106 w 1425"/>
                    <a:gd name="T93" fmla="*/ 770 h 1382"/>
                    <a:gd name="T94" fmla="*/ 51 w 1425"/>
                    <a:gd name="T95" fmla="*/ 686 h 1382"/>
                    <a:gd name="T96" fmla="*/ 15 w 1425"/>
                    <a:gd name="T97" fmla="*/ 594 h 1382"/>
                    <a:gd name="T98" fmla="*/ 0 w 1425"/>
                    <a:gd name="T99" fmla="*/ 497 h 1382"/>
                    <a:gd name="T100" fmla="*/ 7 w 1425"/>
                    <a:gd name="T101" fmla="*/ 401 h 1382"/>
                    <a:gd name="T102" fmla="*/ 32 w 1425"/>
                    <a:gd name="T103" fmla="*/ 306 h 1382"/>
                    <a:gd name="T104" fmla="*/ 77 w 1425"/>
                    <a:gd name="T105" fmla="*/ 217 h 1382"/>
                    <a:gd name="T106" fmla="*/ 143 w 1425"/>
                    <a:gd name="T107" fmla="*/ 138 h 1382"/>
                    <a:gd name="T108" fmla="*/ 224 w 1425"/>
                    <a:gd name="T109" fmla="*/ 74 h 1382"/>
                    <a:gd name="T110" fmla="*/ 315 w 1425"/>
                    <a:gd name="T111" fmla="*/ 29 h 1382"/>
                    <a:gd name="T112" fmla="*/ 410 w 1425"/>
                    <a:gd name="T113" fmla="*/ 5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5" h="1382">
                      <a:moveTo>
                        <a:pt x="463" y="118"/>
                      </a:moveTo>
                      <a:lnTo>
                        <a:pt x="420" y="123"/>
                      </a:lnTo>
                      <a:lnTo>
                        <a:pt x="379" y="133"/>
                      </a:lnTo>
                      <a:lnTo>
                        <a:pt x="338" y="148"/>
                      </a:lnTo>
                      <a:lnTo>
                        <a:pt x="299" y="167"/>
                      </a:lnTo>
                      <a:lnTo>
                        <a:pt x="262" y="192"/>
                      </a:lnTo>
                      <a:lnTo>
                        <a:pt x="228" y="222"/>
                      </a:lnTo>
                      <a:lnTo>
                        <a:pt x="197" y="255"/>
                      </a:lnTo>
                      <a:lnTo>
                        <a:pt x="172" y="292"/>
                      </a:lnTo>
                      <a:lnTo>
                        <a:pt x="152" y="330"/>
                      </a:lnTo>
                      <a:lnTo>
                        <a:pt x="137" y="369"/>
                      </a:lnTo>
                      <a:lnTo>
                        <a:pt x="127" y="411"/>
                      </a:lnTo>
                      <a:lnTo>
                        <a:pt x="122" y="452"/>
                      </a:lnTo>
                      <a:lnTo>
                        <a:pt x="122" y="494"/>
                      </a:lnTo>
                      <a:lnTo>
                        <a:pt x="127" y="537"/>
                      </a:lnTo>
                      <a:lnTo>
                        <a:pt x="136" y="577"/>
                      </a:lnTo>
                      <a:lnTo>
                        <a:pt x="151" y="618"/>
                      </a:lnTo>
                      <a:lnTo>
                        <a:pt x="171" y="656"/>
                      </a:lnTo>
                      <a:lnTo>
                        <a:pt x="196" y="692"/>
                      </a:lnTo>
                      <a:lnTo>
                        <a:pt x="226" y="726"/>
                      </a:lnTo>
                      <a:lnTo>
                        <a:pt x="260" y="756"/>
                      </a:lnTo>
                      <a:lnTo>
                        <a:pt x="297" y="781"/>
                      </a:lnTo>
                      <a:lnTo>
                        <a:pt x="336" y="800"/>
                      </a:lnTo>
                      <a:lnTo>
                        <a:pt x="376" y="815"/>
                      </a:lnTo>
                      <a:lnTo>
                        <a:pt x="418" y="825"/>
                      </a:lnTo>
                      <a:lnTo>
                        <a:pt x="460" y="830"/>
                      </a:lnTo>
                      <a:lnTo>
                        <a:pt x="503" y="830"/>
                      </a:lnTo>
                      <a:lnTo>
                        <a:pt x="545" y="825"/>
                      </a:lnTo>
                      <a:lnTo>
                        <a:pt x="588" y="816"/>
                      </a:lnTo>
                      <a:lnTo>
                        <a:pt x="628" y="801"/>
                      </a:lnTo>
                      <a:lnTo>
                        <a:pt x="667" y="782"/>
                      </a:lnTo>
                      <a:lnTo>
                        <a:pt x="704" y="757"/>
                      </a:lnTo>
                      <a:lnTo>
                        <a:pt x="738" y="728"/>
                      </a:lnTo>
                      <a:lnTo>
                        <a:pt x="768" y="694"/>
                      </a:lnTo>
                      <a:lnTo>
                        <a:pt x="793" y="658"/>
                      </a:lnTo>
                      <a:lnTo>
                        <a:pt x="813" y="620"/>
                      </a:lnTo>
                      <a:lnTo>
                        <a:pt x="829" y="580"/>
                      </a:lnTo>
                      <a:lnTo>
                        <a:pt x="839" y="539"/>
                      </a:lnTo>
                      <a:lnTo>
                        <a:pt x="844" y="497"/>
                      </a:lnTo>
                      <a:lnTo>
                        <a:pt x="844" y="455"/>
                      </a:lnTo>
                      <a:lnTo>
                        <a:pt x="840" y="413"/>
                      </a:lnTo>
                      <a:lnTo>
                        <a:pt x="830" y="372"/>
                      </a:lnTo>
                      <a:lnTo>
                        <a:pt x="814" y="332"/>
                      </a:lnTo>
                      <a:lnTo>
                        <a:pt x="794" y="294"/>
                      </a:lnTo>
                      <a:lnTo>
                        <a:pt x="770" y="257"/>
                      </a:lnTo>
                      <a:lnTo>
                        <a:pt x="740" y="223"/>
                      </a:lnTo>
                      <a:lnTo>
                        <a:pt x="706" y="194"/>
                      </a:lnTo>
                      <a:lnTo>
                        <a:pt x="669" y="169"/>
                      </a:lnTo>
                      <a:lnTo>
                        <a:pt x="630" y="149"/>
                      </a:lnTo>
                      <a:lnTo>
                        <a:pt x="590" y="134"/>
                      </a:lnTo>
                      <a:lnTo>
                        <a:pt x="548" y="124"/>
                      </a:lnTo>
                      <a:lnTo>
                        <a:pt x="505" y="119"/>
                      </a:lnTo>
                      <a:lnTo>
                        <a:pt x="463" y="118"/>
                      </a:lnTo>
                      <a:close/>
                      <a:moveTo>
                        <a:pt x="460" y="0"/>
                      </a:moveTo>
                      <a:lnTo>
                        <a:pt x="510" y="0"/>
                      </a:lnTo>
                      <a:lnTo>
                        <a:pt x="558" y="5"/>
                      </a:lnTo>
                      <a:lnTo>
                        <a:pt x="607" y="15"/>
                      </a:lnTo>
                      <a:lnTo>
                        <a:pt x="654" y="30"/>
                      </a:lnTo>
                      <a:lnTo>
                        <a:pt x="700" y="51"/>
                      </a:lnTo>
                      <a:lnTo>
                        <a:pt x="745" y="75"/>
                      </a:lnTo>
                      <a:lnTo>
                        <a:pt x="786" y="105"/>
                      </a:lnTo>
                      <a:lnTo>
                        <a:pt x="825" y="140"/>
                      </a:lnTo>
                      <a:lnTo>
                        <a:pt x="860" y="177"/>
                      </a:lnTo>
                      <a:lnTo>
                        <a:pt x="889" y="218"/>
                      </a:lnTo>
                      <a:lnTo>
                        <a:pt x="914" y="259"/>
                      </a:lnTo>
                      <a:lnTo>
                        <a:pt x="934" y="304"/>
                      </a:lnTo>
                      <a:lnTo>
                        <a:pt x="948" y="350"/>
                      </a:lnTo>
                      <a:lnTo>
                        <a:pt x="959" y="395"/>
                      </a:lnTo>
                      <a:lnTo>
                        <a:pt x="964" y="443"/>
                      </a:lnTo>
                      <a:lnTo>
                        <a:pt x="965" y="490"/>
                      </a:lnTo>
                      <a:lnTo>
                        <a:pt x="961" y="538"/>
                      </a:lnTo>
                      <a:lnTo>
                        <a:pt x="953" y="584"/>
                      </a:lnTo>
                      <a:lnTo>
                        <a:pt x="939" y="630"/>
                      </a:lnTo>
                      <a:lnTo>
                        <a:pt x="921" y="675"/>
                      </a:lnTo>
                      <a:lnTo>
                        <a:pt x="898" y="717"/>
                      </a:lnTo>
                      <a:lnTo>
                        <a:pt x="870" y="758"/>
                      </a:lnTo>
                      <a:lnTo>
                        <a:pt x="1425" y="1261"/>
                      </a:lnTo>
                      <a:lnTo>
                        <a:pt x="1292" y="1382"/>
                      </a:lnTo>
                      <a:lnTo>
                        <a:pt x="783" y="847"/>
                      </a:lnTo>
                      <a:lnTo>
                        <a:pt x="741" y="876"/>
                      </a:lnTo>
                      <a:lnTo>
                        <a:pt x="696" y="901"/>
                      </a:lnTo>
                      <a:lnTo>
                        <a:pt x="650" y="921"/>
                      </a:lnTo>
                      <a:lnTo>
                        <a:pt x="602" y="935"/>
                      </a:lnTo>
                      <a:lnTo>
                        <a:pt x="554" y="945"/>
                      </a:lnTo>
                      <a:lnTo>
                        <a:pt x="505" y="949"/>
                      </a:lnTo>
                      <a:lnTo>
                        <a:pt x="456" y="949"/>
                      </a:lnTo>
                      <a:lnTo>
                        <a:pt x="406" y="944"/>
                      </a:lnTo>
                      <a:lnTo>
                        <a:pt x="358" y="934"/>
                      </a:lnTo>
                      <a:lnTo>
                        <a:pt x="311" y="919"/>
                      </a:lnTo>
                      <a:lnTo>
                        <a:pt x="265" y="899"/>
                      </a:lnTo>
                      <a:lnTo>
                        <a:pt x="221" y="874"/>
                      </a:lnTo>
                      <a:lnTo>
                        <a:pt x="180" y="844"/>
                      </a:lnTo>
                      <a:lnTo>
                        <a:pt x="141" y="810"/>
                      </a:lnTo>
                      <a:lnTo>
                        <a:pt x="106" y="770"/>
                      </a:lnTo>
                      <a:lnTo>
                        <a:pt x="75" y="730"/>
                      </a:lnTo>
                      <a:lnTo>
                        <a:pt x="51" y="686"/>
                      </a:lnTo>
                      <a:lnTo>
                        <a:pt x="31" y="640"/>
                      </a:lnTo>
                      <a:lnTo>
                        <a:pt x="15" y="594"/>
                      </a:lnTo>
                      <a:lnTo>
                        <a:pt x="6" y="546"/>
                      </a:lnTo>
                      <a:lnTo>
                        <a:pt x="0" y="497"/>
                      </a:lnTo>
                      <a:lnTo>
                        <a:pt x="1" y="448"/>
                      </a:lnTo>
                      <a:lnTo>
                        <a:pt x="7" y="401"/>
                      </a:lnTo>
                      <a:lnTo>
                        <a:pt x="16" y="353"/>
                      </a:lnTo>
                      <a:lnTo>
                        <a:pt x="32" y="306"/>
                      </a:lnTo>
                      <a:lnTo>
                        <a:pt x="52" y="260"/>
                      </a:lnTo>
                      <a:lnTo>
                        <a:pt x="77" y="217"/>
                      </a:lnTo>
                      <a:lnTo>
                        <a:pt x="108" y="176"/>
                      </a:lnTo>
                      <a:lnTo>
                        <a:pt x="143" y="138"/>
                      </a:lnTo>
                      <a:lnTo>
                        <a:pt x="183" y="103"/>
                      </a:lnTo>
                      <a:lnTo>
                        <a:pt x="224" y="74"/>
                      </a:lnTo>
                      <a:lnTo>
                        <a:pt x="268" y="49"/>
                      </a:lnTo>
                      <a:lnTo>
                        <a:pt x="315" y="29"/>
                      </a:lnTo>
                      <a:lnTo>
                        <a:pt x="362" y="14"/>
                      </a:lnTo>
                      <a:lnTo>
                        <a:pt x="410" y="5"/>
                      </a:lnTo>
                      <a:lnTo>
                        <a:pt x="460"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400">
                    <a:latin typeface="Calibri Regular"/>
                  </a:endParaRPr>
                </a:p>
              </p:txBody>
            </p:sp>
            <p:sp>
              <p:nvSpPr>
                <p:cNvPr id="58" name="Freeform 189">
                  <a:extLst>
                    <a:ext uri="{FF2B5EF4-FFF2-40B4-BE49-F238E27FC236}">
                      <a16:creationId xmlns:a16="http://schemas.microsoft.com/office/drawing/2014/main" id="{F2F74763-9E60-1C4C-913C-E41E9AD6CCAF}"/>
                    </a:ext>
                  </a:extLst>
                </p:cNvPr>
                <p:cNvSpPr>
                  <a:spLocks/>
                </p:cNvSpPr>
                <p:nvPr/>
              </p:nvSpPr>
              <p:spPr bwMode="auto">
                <a:xfrm>
                  <a:off x="2655888" y="3627438"/>
                  <a:ext cx="123825" cy="31750"/>
                </a:xfrm>
                <a:custGeom>
                  <a:avLst/>
                  <a:gdLst>
                    <a:gd name="T0" fmla="*/ 446 w 927"/>
                    <a:gd name="T1" fmla="*/ 0 h 237"/>
                    <a:gd name="T2" fmla="*/ 492 w 927"/>
                    <a:gd name="T3" fmla="*/ 1 h 237"/>
                    <a:gd name="T4" fmla="*/ 541 w 927"/>
                    <a:gd name="T5" fmla="*/ 7 h 237"/>
                    <a:gd name="T6" fmla="*/ 591 w 927"/>
                    <a:gd name="T7" fmla="*/ 17 h 237"/>
                    <a:gd name="T8" fmla="*/ 643 w 927"/>
                    <a:gd name="T9" fmla="*/ 31 h 237"/>
                    <a:gd name="T10" fmla="*/ 697 w 927"/>
                    <a:gd name="T11" fmla="*/ 51 h 237"/>
                    <a:gd name="T12" fmla="*/ 752 w 927"/>
                    <a:gd name="T13" fmla="*/ 76 h 237"/>
                    <a:gd name="T14" fmla="*/ 808 w 927"/>
                    <a:gd name="T15" fmla="*/ 106 h 237"/>
                    <a:gd name="T16" fmla="*/ 868 w 927"/>
                    <a:gd name="T17" fmla="*/ 142 h 237"/>
                    <a:gd name="T18" fmla="*/ 927 w 927"/>
                    <a:gd name="T19" fmla="*/ 186 h 237"/>
                    <a:gd name="T20" fmla="*/ 887 w 927"/>
                    <a:gd name="T21" fmla="*/ 237 h 237"/>
                    <a:gd name="T22" fmla="*/ 831 w 927"/>
                    <a:gd name="T23" fmla="*/ 195 h 237"/>
                    <a:gd name="T24" fmla="*/ 776 w 927"/>
                    <a:gd name="T25" fmla="*/ 161 h 237"/>
                    <a:gd name="T26" fmla="*/ 722 w 927"/>
                    <a:gd name="T27" fmla="*/ 132 h 237"/>
                    <a:gd name="T28" fmla="*/ 670 w 927"/>
                    <a:gd name="T29" fmla="*/ 109 h 237"/>
                    <a:gd name="T30" fmla="*/ 621 w 927"/>
                    <a:gd name="T31" fmla="*/ 91 h 237"/>
                    <a:gd name="T32" fmla="*/ 572 w 927"/>
                    <a:gd name="T33" fmla="*/ 78 h 237"/>
                    <a:gd name="T34" fmla="*/ 526 w 927"/>
                    <a:gd name="T35" fmla="*/ 68 h 237"/>
                    <a:gd name="T36" fmla="*/ 481 w 927"/>
                    <a:gd name="T37" fmla="*/ 63 h 237"/>
                    <a:gd name="T38" fmla="*/ 438 w 927"/>
                    <a:gd name="T39" fmla="*/ 62 h 237"/>
                    <a:gd name="T40" fmla="*/ 397 w 927"/>
                    <a:gd name="T41" fmla="*/ 64 h 237"/>
                    <a:gd name="T42" fmla="*/ 358 w 927"/>
                    <a:gd name="T43" fmla="*/ 68 h 237"/>
                    <a:gd name="T44" fmla="*/ 322 w 927"/>
                    <a:gd name="T45" fmla="*/ 76 h 237"/>
                    <a:gd name="T46" fmla="*/ 288 w 927"/>
                    <a:gd name="T47" fmla="*/ 85 h 237"/>
                    <a:gd name="T48" fmla="*/ 255 w 927"/>
                    <a:gd name="T49" fmla="*/ 97 h 237"/>
                    <a:gd name="T50" fmla="*/ 224 w 927"/>
                    <a:gd name="T51" fmla="*/ 109 h 237"/>
                    <a:gd name="T52" fmla="*/ 197 w 927"/>
                    <a:gd name="T53" fmla="*/ 122 h 237"/>
                    <a:gd name="T54" fmla="*/ 170 w 927"/>
                    <a:gd name="T55" fmla="*/ 137 h 237"/>
                    <a:gd name="T56" fmla="*/ 147 w 927"/>
                    <a:gd name="T57" fmla="*/ 151 h 237"/>
                    <a:gd name="T58" fmla="*/ 126 w 927"/>
                    <a:gd name="T59" fmla="*/ 165 h 237"/>
                    <a:gd name="T60" fmla="*/ 107 w 927"/>
                    <a:gd name="T61" fmla="*/ 180 h 237"/>
                    <a:gd name="T62" fmla="*/ 91 w 927"/>
                    <a:gd name="T63" fmla="*/ 192 h 237"/>
                    <a:gd name="T64" fmla="*/ 78 w 927"/>
                    <a:gd name="T65" fmla="*/ 204 h 237"/>
                    <a:gd name="T66" fmla="*/ 67 w 927"/>
                    <a:gd name="T67" fmla="*/ 215 h 237"/>
                    <a:gd name="T68" fmla="*/ 59 w 927"/>
                    <a:gd name="T69" fmla="*/ 223 h 237"/>
                    <a:gd name="T70" fmla="*/ 52 w 927"/>
                    <a:gd name="T71" fmla="*/ 228 h 237"/>
                    <a:gd name="T72" fmla="*/ 49 w 927"/>
                    <a:gd name="T73" fmla="*/ 231 h 237"/>
                    <a:gd name="T74" fmla="*/ 0 w 927"/>
                    <a:gd name="T75" fmla="*/ 190 h 237"/>
                    <a:gd name="T76" fmla="*/ 2 w 927"/>
                    <a:gd name="T77" fmla="*/ 188 h 237"/>
                    <a:gd name="T78" fmla="*/ 7 w 927"/>
                    <a:gd name="T79" fmla="*/ 183 h 237"/>
                    <a:gd name="T80" fmla="*/ 14 w 927"/>
                    <a:gd name="T81" fmla="*/ 175 h 237"/>
                    <a:gd name="T82" fmla="*/ 26 w 927"/>
                    <a:gd name="T83" fmla="*/ 165 h 237"/>
                    <a:gd name="T84" fmla="*/ 40 w 927"/>
                    <a:gd name="T85" fmla="*/ 153 h 237"/>
                    <a:gd name="T86" fmla="*/ 56 w 927"/>
                    <a:gd name="T87" fmla="*/ 139 h 237"/>
                    <a:gd name="T88" fmla="*/ 75 w 927"/>
                    <a:gd name="T89" fmla="*/ 125 h 237"/>
                    <a:gd name="T90" fmla="*/ 97 w 927"/>
                    <a:gd name="T91" fmla="*/ 110 h 237"/>
                    <a:gd name="T92" fmla="*/ 121 w 927"/>
                    <a:gd name="T93" fmla="*/ 93 h 237"/>
                    <a:gd name="T94" fmla="*/ 148 w 927"/>
                    <a:gd name="T95" fmla="*/ 78 h 237"/>
                    <a:gd name="T96" fmla="*/ 177 w 927"/>
                    <a:gd name="T97" fmla="*/ 63 h 237"/>
                    <a:gd name="T98" fmla="*/ 208 w 927"/>
                    <a:gd name="T99" fmla="*/ 49 h 237"/>
                    <a:gd name="T100" fmla="*/ 243 w 927"/>
                    <a:gd name="T101" fmla="*/ 35 h 237"/>
                    <a:gd name="T102" fmla="*/ 279 w 927"/>
                    <a:gd name="T103" fmla="*/ 24 h 237"/>
                    <a:gd name="T104" fmla="*/ 318 w 927"/>
                    <a:gd name="T105" fmla="*/ 13 h 237"/>
                    <a:gd name="T106" fmla="*/ 358 w 927"/>
                    <a:gd name="T107" fmla="*/ 6 h 237"/>
                    <a:gd name="T108" fmla="*/ 401 w 927"/>
                    <a:gd name="T109" fmla="*/ 1 h 237"/>
                    <a:gd name="T110" fmla="*/ 446 w 927"/>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7" h="237">
                      <a:moveTo>
                        <a:pt x="446" y="0"/>
                      </a:moveTo>
                      <a:lnTo>
                        <a:pt x="492" y="1"/>
                      </a:lnTo>
                      <a:lnTo>
                        <a:pt x="541" y="7"/>
                      </a:lnTo>
                      <a:lnTo>
                        <a:pt x="591" y="17"/>
                      </a:lnTo>
                      <a:lnTo>
                        <a:pt x="643" y="31"/>
                      </a:lnTo>
                      <a:lnTo>
                        <a:pt x="697" y="51"/>
                      </a:lnTo>
                      <a:lnTo>
                        <a:pt x="752" y="76"/>
                      </a:lnTo>
                      <a:lnTo>
                        <a:pt x="808" y="106"/>
                      </a:lnTo>
                      <a:lnTo>
                        <a:pt x="868" y="142"/>
                      </a:lnTo>
                      <a:lnTo>
                        <a:pt x="927" y="186"/>
                      </a:lnTo>
                      <a:lnTo>
                        <a:pt x="887" y="237"/>
                      </a:lnTo>
                      <a:lnTo>
                        <a:pt x="831" y="195"/>
                      </a:lnTo>
                      <a:lnTo>
                        <a:pt x="776" y="161"/>
                      </a:lnTo>
                      <a:lnTo>
                        <a:pt x="722" y="132"/>
                      </a:lnTo>
                      <a:lnTo>
                        <a:pt x="670" y="109"/>
                      </a:lnTo>
                      <a:lnTo>
                        <a:pt x="621" y="91"/>
                      </a:lnTo>
                      <a:lnTo>
                        <a:pt x="572" y="78"/>
                      </a:lnTo>
                      <a:lnTo>
                        <a:pt x="526" y="68"/>
                      </a:lnTo>
                      <a:lnTo>
                        <a:pt x="481" y="63"/>
                      </a:lnTo>
                      <a:lnTo>
                        <a:pt x="438" y="62"/>
                      </a:lnTo>
                      <a:lnTo>
                        <a:pt x="397" y="64"/>
                      </a:lnTo>
                      <a:lnTo>
                        <a:pt x="358" y="68"/>
                      </a:lnTo>
                      <a:lnTo>
                        <a:pt x="322" y="76"/>
                      </a:lnTo>
                      <a:lnTo>
                        <a:pt x="288" y="85"/>
                      </a:lnTo>
                      <a:lnTo>
                        <a:pt x="255" y="97"/>
                      </a:lnTo>
                      <a:lnTo>
                        <a:pt x="224" y="109"/>
                      </a:lnTo>
                      <a:lnTo>
                        <a:pt x="197" y="122"/>
                      </a:lnTo>
                      <a:lnTo>
                        <a:pt x="170" y="137"/>
                      </a:lnTo>
                      <a:lnTo>
                        <a:pt x="147" y="151"/>
                      </a:lnTo>
                      <a:lnTo>
                        <a:pt x="126" y="165"/>
                      </a:lnTo>
                      <a:lnTo>
                        <a:pt x="107" y="180"/>
                      </a:lnTo>
                      <a:lnTo>
                        <a:pt x="91" y="192"/>
                      </a:lnTo>
                      <a:lnTo>
                        <a:pt x="78" y="204"/>
                      </a:lnTo>
                      <a:lnTo>
                        <a:pt x="67" y="215"/>
                      </a:lnTo>
                      <a:lnTo>
                        <a:pt x="59" y="223"/>
                      </a:lnTo>
                      <a:lnTo>
                        <a:pt x="52" y="228"/>
                      </a:lnTo>
                      <a:lnTo>
                        <a:pt x="49" y="231"/>
                      </a:lnTo>
                      <a:lnTo>
                        <a:pt x="0" y="190"/>
                      </a:lnTo>
                      <a:lnTo>
                        <a:pt x="2" y="188"/>
                      </a:lnTo>
                      <a:lnTo>
                        <a:pt x="7" y="183"/>
                      </a:lnTo>
                      <a:lnTo>
                        <a:pt x="14" y="175"/>
                      </a:lnTo>
                      <a:lnTo>
                        <a:pt x="26" y="165"/>
                      </a:lnTo>
                      <a:lnTo>
                        <a:pt x="40" y="153"/>
                      </a:lnTo>
                      <a:lnTo>
                        <a:pt x="56" y="139"/>
                      </a:lnTo>
                      <a:lnTo>
                        <a:pt x="75" y="125"/>
                      </a:lnTo>
                      <a:lnTo>
                        <a:pt x="97" y="110"/>
                      </a:lnTo>
                      <a:lnTo>
                        <a:pt x="121" y="93"/>
                      </a:lnTo>
                      <a:lnTo>
                        <a:pt x="148" y="78"/>
                      </a:lnTo>
                      <a:lnTo>
                        <a:pt x="177" y="63"/>
                      </a:lnTo>
                      <a:lnTo>
                        <a:pt x="208" y="49"/>
                      </a:lnTo>
                      <a:lnTo>
                        <a:pt x="243" y="35"/>
                      </a:lnTo>
                      <a:lnTo>
                        <a:pt x="279" y="24"/>
                      </a:lnTo>
                      <a:lnTo>
                        <a:pt x="318" y="13"/>
                      </a:lnTo>
                      <a:lnTo>
                        <a:pt x="358" y="6"/>
                      </a:lnTo>
                      <a:lnTo>
                        <a:pt x="401" y="1"/>
                      </a:lnTo>
                      <a:lnTo>
                        <a:pt x="446"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400">
                    <a:latin typeface="Calibri Regular"/>
                  </a:endParaRPr>
                </a:p>
              </p:txBody>
            </p:sp>
            <p:sp>
              <p:nvSpPr>
                <p:cNvPr id="60" name="Freeform 190">
                  <a:extLst>
                    <a:ext uri="{FF2B5EF4-FFF2-40B4-BE49-F238E27FC236}">
                      <a16:creationId xmlns:a16="http://schemas.microsoft.com/office/drawing/2014/main" id="{BBD2E082-6814-7440-8EF7-4888ABC23055}"/>
                    </a:ext>
                  </a:extLst>
                </p:cNvPr>
                <p:cNvSpPr>
                  <a:spLocks/>
                </p:cNvSpPr>
                <p:nvPr/>
              </p:nvSpPr>
              <p:spPr bwMode="auto">
                <a:xfrm>
                  <a:off x="2655888" y="3656013"/>
                  <a:ext cx="123825" cy="30163"/>
                </a:xfrm>
                <a:custGeom>
                  <a:avLst/>
                  <a:gdLst>
                    <a:gd name="T0" fmla="*/ 446 w 927"/>
                    <a:gd name="T1" fmla="*/ 0 h 237"/>
                    <a:gd name="T2" fmla="*/ 492 w 927"/>
                    <a:gd name="T3" fmla="*/ 2 h 237"/>
                    <a:gd name="T4" fmla="*/ 541 w 927"/>
                    <a:gd name="T5" fmla="*/ 7 h 237"/>
                    <a:gd name="T6" fmla="*/ 591 w 927"/>
                    <a:gd name="T7" fmla="*/ 18 h 237"/>
                    <a:gd name="T8" fmla="*/ 643 w 927"/>
                    <a:gd name="T9" fmla="*/ 32 h 237"/>
                    <a:gd name="T10" fmla="*/ 697 w 927"/>
                    <a:gd name="T11" fmla="*/ 52 h 237"/>
                    <a:gd name="T12" fmla="*/ 752 w 927"/>
                    <a:gd name="T13" fmla="*/ 76 h 237"/>
                    <a:gd name="T14" fmla="*/ 808 w 927"/>
                    <a:gd name="T15" fmla="*/ 107 h 237"/>
                    <a:gd name="T16" fmla="*/ 868 w 927"/>
                    <a:gd name="T17" fmla="*/ 143 h 237"/>
                    <a:gd name="T18" fmla="*/ 927 w 927"/>
                    <a:gd name="T19" fmla="*/ 187 h 237"/>
                    <a:gd name="T20" fmla="*/ 887 w 927"/>
                    <a:gd name="T21" fmla="*/ 237 h 237"/>
                    <a:gd name="T22" fmla="*/ 831 w 927"/>
                    <a:gd name="T23" fmla="*/ 196 h 237"/>
                    <a:gd name="T24" fmla="*/ 776 w 927"/>
                    <a:gd name="T25" fmla="*/ 161 h 237"/>
                    <a:gd name="T26" fmla="*/ 722 w 927"/>
                    <a:gd name="T27" fmla="*/ 133 h 237"/>
                    <a:gd name="T28" fmla="*/ 670 w 927"/>
                    <a:gd name="T29" fmla="*/ 109 h 237"/>
                    <a:gd name="T30" fmla="*/ 621 w 927"/>
                    <a:gd name="T31" fmla="*/ 91 h 237"/>
                    <a:gd name="T32" fmla="*/ 572 w 927"/>
                    <a:gd name="T33" fmla="*/ 78 h 237"/>
                    <a:gd name="T34" fmla="*/ 526 w 927"/>
                    <a:gd name="T35" fmla="*/ 68 h 237"/>
                    <a:gd name="T36" fmla="*/ 481 w 927"/>
                    <a:gd name="T37" fmla="*/ 63 h 237"/>
                    <a:gd name="T38" fmla="*/ 438 w 927"/>
                    <a:gd name="T39" fmla="*/ 62 h 237"/>
                    <a:gd name="T40" fmla="*/ 397 w 927"/>
                    <a:gd name="T41" fmla="*/ 64 h 237"/>
                    <a:gd name="T42" fmla="*/ 358 w 927"/>
                    <a:gd name="T43" fmla="*/ 69 h 237"/>
                    <a:gd name="T44" fmla="*/ 322 w 927"/>
                    <a:gd name="T45" fmla="*/ 77 h 237"/>
                    <a:gd name="T46" fmla="*/ 288 w 927"/>
                    <a:gd name="T47" fmla="*/ 86 h 237"/>
                    <a:gd name="T48" fmla="*/ 255 w 927"/>
                    <a:gd name="T49" fmla="*/ 96 h 237"/>
                    <a:gd name="T50" fmla="*/ 224 w 927"/>
                    <a:gd name="T51" fmla="*/ 109 h 237"/>
                    <a:gd name="T52" fmla="*/ 197 w 927"/>
                    <a:gd name="T53" fmla="*/ 122 h 237"/>
                    <a:gd name="T54" fmla="*/ 170 w 927"/>
                    <a:gd name="T55" fmla="*/ 137 h 237"/>
                    <a:gd name="T56" fmla="*/ 147 w 927"/>
                    <a:gd name="T57" fmla="*/ 151 h 237"/>
                    <a:gd name="T58" fmla="*/ 126 w 927"/>
                    <a:gd name="T59" fmla="*/ 166 h 237"/>
                    <a:gd name="T60" fmla="*/ 107 w 927"/>
                    <a:gd name="T61" fmla="*/ 179 h 237"/>
                    <a:gd name="T62" fmla="*/ 91 w 927"/>
                    <a:gd name="T63" fmla="*/ 193 h 237"/>
                    <a:gd name="T64" fmla="*/ 78 w 927"/>
                    <a:gd name="T65" fmla="*/ 204 h 237"/>
                    <a:gd name="T66" fmla="*/ 67 w 927"/>
                    <a:gd name="T67" fmla="*/ 215 h 237"/>
                    <a:gd name="T68" fmla="*/ 59 w 927"/>
                    <a:gd name="T69" fmla="*/ 223 h 237"/>
                    <a:gd name="T70" fmla="*/ 52 w 927"/>
                    <a:gd name="T71" fmla="*/ 229 h 237"/>
                    <a:gd name="T72" fmla="*/ 49 w 927"/>
                    <a:gd name="T73" fmla="*/ 232 h 237"/>
                    <a:gd name="T74" fmla="*/ 0 w 927"/>
                    <a:gd name="T75" fmla="*/ 191 h 237"/>
                    <a:gd name="T76" fmla="*/ 2 w 927"/>
                    <a:gd name="T77" fmla="*/ 189 h 237"/>
                    <a:gd name="T78" fmla="*/ 7 w 927"/>
                    <a:gd name="T79" fmla="*/ 184 h 237"/>
                    <a:gd name="T80" fmla="*/ 14 w 927"/>
                    <a:gd name="T81" fmla="*/ 176 h 237"/>
                    <a:gd name="T82" fmla="*/ 26 w 927"/>
                    <a:gd name="T83" fmla="*/ 166 h 237"/>
                    <a:gd name="T84" fmla="*/ 40 w 927"/>
                    <a:gd name="T85" fmla="*/ 154 h 237"/>
                    <a:gd name="T86" fmla="*/ 56 w 927"/>
                    <a:gd name="T87" fmla="*/ 140 h 237"/>
                    <a:gd name="T88" fmla="*/ 75 w 927"/>
                    <a:gd name="T89" fmla="*/ 126 h 237"/>
                    <a:gd name="T90" fmla="*/ 97 w 927"/>
                    <a:gd name="T91" fmla="*/ 110 h 237"/>
                    <a:gd name="T92" fmla="*/ 121 w 927"/>
                    <a:gd name="T93" fmla="*/ 94 h 237"/>
                    <a:gd name="T94" fmla="*/ 148 w 927"/>
                    <a:gd name="T95" fmla="*/ 79 h 237"/>
                    <a:gd name="T96" fmla="*/ 177 w 927"/>
                    <a:gd name="T97" fmla="*/ 63 h 237"/>
                    <a:gd name="T98" fmla="*/ 208 w 927"/>
                    <a:gd name="T99" fmla="*/ 50 h 237"/>
                    <a:gd name="T100" fmla="*/ 243 w 927"/>
                    <a:gd name="T101" fmla="*/ 36 h 237"/>
                    <a:gd name="T102" fmla="*/ 279 w 927"/>
                    <a:gd name="T103" fmla="*/ 24 h 237"/>
                    <a:gd name="T104" fmla="*/ 318 w 927"/>
                    <a:gd name="T105" fmla="*/ 14 h 237"/>
                    <a:gd name="T106" fmla="*/ 358 w 927"/>
                    <a:gd name="T107" fmla="*/ 7 h 237"/>
                    <a:gd name="T108" fmla="*/ 401 w 927"/>
                    <a:gd name="T109" fmla="*/ 2 h 237"/>
                    <a:gd name="T110" fmla="*/ 446 w 927"/>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7" h="237">
                      <a:moveTo>
                        <a:pt x="446" y="0"/>
                      </a:moveTo>
                      <a:lnTo>
                        <a:pt x="492" y="2"/>
                      </a:lnTo>
                      <a:lnTo>
                        <a:pt x="541" y="7"/>
                      </a:lnTo>
                      <a:lnTo>
                        <a:pt x="591" y="18"/>
                      </a:lnTo>
                      <a:lnTo>
                        <a:pt x="643" y="32"/>
                      </a:lnTo>
                      <a:lnTo>
                        <a:pt x="697" y="52"/>
                      </a:lnTo>
                      <a:lnTo>
                        <a:pt x="752" y="76"/>
                      </a:lnTo>
                      <a:lnTo>
                        <a:pt x="808" y="107"/>
                      </a:lnTo>
                      <a:lnTo>
                        <a:pt x="868" y="143"/>
                      </a:lnTo>
                      <a:lnTo>
                        <a:pt x="927" y="187"/>
                      </a:lnTo>
                      <a:lnTo>
                        <a:pt x="887" y="237"/>
                      </a:lnTo>
                      <a:lnTo>
                        <a:pt x="831" y="196"/>
                      </a:lnTo>
                      <a:lnTo>
                        <a:pt x="776" y="161"/>
                      </a:lnTo>
                      <a:lnTo>
                        <a:pt x="722" y="133"/>
                      </a:lnTo>
                      <a:lnTo>
                        <a:pt x="670" y="109"/>
                      </a:lnTo>
                      <a:lnTo>
                        <a:pt x="621" y="91"/>
                      </a:lnTo>
                      <a:lnTo>
                        <a:pt x="572" y="78"/>
                      </a:lnTo>
                      <a:lnTo>
                        <a:pt x="526" y="68"/>
                      </a:lnTo>
                      <a:lnTo>
                        <a:pt x="481" y="63"/>
                      </a:lnTo>
                      <a:lnTo>
                        <a:pt x="438" y="62"/>
                      </a:lnTo>
                      <a:lnTo>
                        <a:pt x="397" y="64"/>
                      </a:lnTo>
                      <a:lnTo>
                        <a:pt x="358" y="69"/>
                      </a:lnTo>
                      <a:lnTo>
                        <a:pt x="322" y="77"/>
                      </a:lnTo>
                      <a:lnTo>
                        <a:pt x="288" y="86"/>
                      </a:lnTo>
                      <a:lnTo>
                        <a:pt x="255" y="96"/>
                      </a:lnTo>
                      <a:lnTo>
                        <a:pt x="224" y="109"/>
                      </a:lnTo>
                      <a:lnTo>
                        <a:pt x="197" y="122"/>
                      </a:lnTo>
                      <a:lnTo>
                        <a:pt x="170" y="137"/>
                      </a:lnTo>
                      <a:lnTo>
                        <a:pt x="147" y="151"/>
                      </a:lnTo>
                      <a:lnTo>
                        <a:pt x="126" y="166"/>
                      </a:lnTo>
                      <a:lnTo>
                        <a:pt x="107" y="179"/>
                      </a:lnTo>
                      <a:lnTo>
                        <a:pt x="91" y="193"/>
                      </a:lnTo>
                      <a:lnTo>
                        <a:pt x="78" y="204"/>
                      </a:lnTo>
                      <a:lnTo>
                        <a:pt x="67" y="215"/>
                      </a:lnTo>
                      <a:lnTo>
                        <a:pt x="59" y="223"/>
                      </a:lnTo>
                      <a:lnTo>
                        <a:pt x="52" y="229"/>
                      </a:lnTo>
                      <a:lnTo>
                        <a:pt x="49" y="232"/>
                      </a:lnTo>
                      <a:lnTo>
                        <a:pt x="0" y="191"/>
                      </a:lnTo>
                      <a:lnTo>
                        <a:pt x="2" y="189"/>
                      </a:lnTo>
                      <a:lnTo>
                        <a:pt x="7" y="184"/>
                      </a:lnTo>
                      <a:lnTo>
                        <a:pt x="14" y="176"/>
                      </a:lnTo>
                      <a:lnTo>
                        <a:pt x="26" y="166"/>
                      </a:lnTo>
                      <a:lnTo>
                        <a:pt x="40" y="154"/>
                      </a:lnTo>
                      <a:lnTo>
                        <a:pt x="56" y="140"/>
                      </a:lnTo>
                      <a:lnTo>
                        <a:pt x="75" y="126"/>
                      </a:lnTo>
                      <a:lnTo>
                        <a:pt x="97" y="110"/>
                      </a:lnTo>
                      <a:lnTo>
                        <a:pt x="121" y="94"/>
                      </a:lnTo>
                      <a:lnTo>
                        <a:pt x="148" y="79"/>
                      </a:lnTo>
                      <a:lnTo>
                        <a:pt x="177" y="63"/>
                      </a:lnTo>
                      <a:lnTo>
                        <a:pt x="208" y="50"/>
                      </a:lnTo>
                      <a:lnTo>
                        <a:pt x="243" y="36"/>
                      </a:lnTo>
                      <a:lnTo>
                        <a:pt x="279" y="24"/>
                      </a:lnTo>
                      <a:lnTo>
                        <a:pt x="318" y="14"/>
                      </a:lnTo>
                      <a:lnTo>
                        <a:pt x="358" y="7"/>
                      </a:lnTo>
                      <a:lnTo>
                        <a:pt x="401" y="2"/>
                      </a:lnTo>
                      <a:lnTo>
                        <a:pt x="446"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400">
                    <a:latin typeface="Calibri Regular"/>
                  </a:endParaRPr>
                </a:p>
              </p:txBody>
            </p:sp>
            <p:sp>
              <p:nvSpPr>
                <p:cNvPr id="61" name="Freeform 191">
                  <a:extLst>
                    <a:ext uri="{FF2B5EF4-FFF2-40B4-BE49-F238E27FC236}">
                      <a16:creationId xmlns:a16="http://schemas.microsoft.com/office/drawing/2014/main" id="{2B3826AF-4311-764D-A8BB-D1C6DEAE471D}"/>
                    </a:ext>
                  </a:extLst>
                </p:cNvPr>
                <p:cNvSpPr>
                  <a:spLocks/>
                </p:cNvSpPr>
                <p:nvPr/>
              </p:nvSpPr>
              <p:spPr bwMode="auto">
                <a:xfrm>
                  <a:off x="2655888" y="3686175"/>
                  <a:ext cx="123825" cy="31750"/>
                </a:xfrm>
                <a:custGeom>
                  <a:avLst/>
                  <a:gdLst>
                    <a:gd name="T0" fmla="*/ 446 w 927"/>
                    <a:gd name="T1" fmla="*/ 0 h 237"/>
                    <a:gd name="T2" fmla="*/ 492 w 927"/>
                    <a:gd name="T3" fmla="*/ 1 h 237"/>
                    <a:gd name="T4" fmla="*/ 541 w 927"/>
                    <a:gd name="T5" fmla="*/ 8 h 237"/>
                    <a:gd name="T6" fmla="*/ 591 w 927"/>
                    <a:gd name="T7" fmla="*/ 17 h 237"/>
                    <a:gd name="T8" fmla="*/ 643 w 927"/>
                    <a:gd name="T9" fmla="*/ 32 h 237"/>
                    <a:gd name="T10" fmla="*/ 697 w 927"/>
                    <a:gd name="T11" fmla="*/ 51 h 237"/>
                    <a:gd name="T12" fmla="*/ 752 w 927"/>
                    <a:gd name="T13" fmla="*/ 76 h 237"/>
                    <a:gd name="T14" fmla="*/ 808 w 927"/>
                    <a:gd name="T15" fmla="*/ 106 h 237"/>
                    <a:gd name="T16" fmla="*/ 868 w 927"/>
                    <a:gd name="T17" fmla="*/ 143 h 237"/>
                    <a:gd name="T18" fmla="*/ 927 w 927"/>
                    <a:gd name="T19" fmla="*/ 186 h 237"/>
                    <a:gd name="T20" fmla="*/ 887 w 927"/>
                    <a:gd name="T21" fmla="*/ 237 h 237"/>
                    <a:gd name="T22" fmla="*/ 831 w 927"/>
                    <a:gd name="T23" fmla="*/ 197 h 237"/>
                    <a:gd name="T24" fmla="*/ 776 w 927"/>
                    <a:gd name="T25" fmla="*/ 161 h 237"/>
                    <a:gd name="T26" fmla="*/ 722 w 927"/>
                    <a:gd name="T27" fmla="*/ 133 h 237"/>
                    <a:gd name="T28" fmla="*/ 670 w 927"/>
                    <a:gd name="T29" fmla="*/ 109 h 237"/>
                    <a:gd name="T30" fmla="*/ 621 w 927"/>
                    <a:gd name="T31" fmla="*/ 92 h 237"/>
                    <a:gd name="T32" fmla="*/ 572 w 927"/>
                    <a:gd name="T33" fmla="*/ 78 h 237"/>
                    <a:gd name="T34" fmla="*/ 526 w 927"/>
                    <a:gd name="T35" fmla="*/ 69 h 237"/>
                    <a:gd name="T36" fmla="*/ 481 w 927"/>
                    <a:gd name="T37" fmla="*/ 64 h 237"/>
                    <a:gd name="T38" fmla="*/ 438 w 927"/>
                    <a:gd name="T39" fmla="*/ 63 h 237"/>
                    <a:gd name="T40" fmla="*/ 397 w 927"/>
                    <a:gd name="T41" fmla="*/ 65 h 237"/>
                    <a:gd name="T42" fmla="*/ 358 w 927"/>
                    <a:gd name="T43" fmla="*/ 69 h 237"/>
                    <a:gd name="T44" fmla="*/ 322 w 927"/>
                    <a:gd name="T45" fmla="*/ 76 h 237"/>
                    <a:gd name="T46" fmla="*/ 288 w 927"/>
                    <a:gd name="T47" fmla="*/ 86 h 237"/>
                    <a:gd name="T48" fmla="*/ 255 w 927"/>
                    <a:gd name="T49" fmla="*/ 97 h 237"/>
                    <a:gd name="T50" fmla="*/ 224 w 927"/>
                    <a:gd name="T51" fmla="*/ 109 h 237"/>
                    <a:gd name="T52" fmla="*/ 197 w 927"/>
                    <a:gd name="T53" fmla="*/ 123 h 237"/>
                    <a:gd name="T54" fmla="*/ 170 w 927"/>
                    <a:gd name="T55" fmla="*/ 137 h 237"/>
                    <a:gd name="T56" fmla="*/ 147 w 927"/>
                    <a:gd name="T57" fmla="*/ 152 h 237"/>
                    <a:gd name="T58" fmla="*/ 126 w 927"/>
                    <a:gd name="T59" fmla="*/ 165 h 237"/>
                    <a:gd name="T60" fmla="*/ 107 w 927"/>
                    <a:gd name="T61" fmla="*/ 180 h 237"/>
                    <a:gd name="T62" fmla="*/ 91 w 927"/>
                    <a:gd name="T63" fmla="*/ 192 h 237"/>
                    <a:gd name="T64" fmla="*/ 78 w 927"/>
                    <a:gd name="T65" fmla="*/ 205 h 237"/>
                    <a:gd name="T66" fmla="*/ 67 w 927"/>
                    <a:gd name="T67" fmla="*/ 215 h 237"/>
                    <a:gd name="T68" fmla="*/ 59 w 927"/>
                    <a:gd name="T69" fmla="*/ 224 h 237"/>
                    <a:gd name="T70" fmla="*/ 52 w 927"/>
                    <a:gd name="T71" fmla="*/ 229 h 237"/>
                    <a:gd name="T72" fmla="*/ 49 w 927"/>
                    <a:gd name="T73" fmla="*/ 233 h 237"/>
                    <a:gd name="T74" fmla="*/ 0 w 927"/>
                    <a:gd name="T75" fmla="*/ 190 h 237"/>
                    <a:gd name="T76" fmla="*/ 2 w 927"/>
                    <a:gd name="T77" fmla="*/ 188 h 237"/>
                    <a:gd name="T78" fmla="*/ 7 w 927"/>
                    <a:gd name="T79" fmla="*/ 183 h 237"/>
                    <a:gd name="T80" fmla="*/ 14 w 927"/>
                    <a:gd name="T81" fmla="*/ 176 h 237"/>
                    <a:gd name="T82" fmla="*/ 26 w 927"/>
                    <a:gd name="T83" fmla="*/ 165 h 237"/>
                    <a:gd name="T84" fmla="*/ 40 w 927"/>
                    <a:gd name="T85" fmla="*/ 153 h 237"/>
                    <a:gd name="T86" fmla="*/ 56 w 927"/>
                    <a:gd name="T87" fmla="*/ 141 h 237"/>
                    <a:gd name="T88" fmla="*/ 75 w 927"/>
                    <a:gd name="T89" fmla="*/ 125 h 237"/>
                    <a:gd name="T90" fmla="*/ 97 w 927"/>
                    <a:gd name="T91" fmla="*/ 110 h 237"/>
                    <a:gd name="T92" fmla="*/ 121 w 927"/>
                    <a:gd name="T93" fmla="*/ 95 h 237"/>
                    <a:gd name="T94" fmla="*/ 148 w 927"/>
                    <a:gd name="T95" fmla="*/ 78 h 237"/>
                    <a:gd name="T96" fmla="*/ 177 w 927"/>
                    <a:gd name="T97" fmla="*/ 64 h 237"/>
                    <a:gd name="T98" fmla="*/ 208 w 927"/>
                    <a:gd name="T99" fmla="*/ 49 h 237"/>
                    <a:gd name="T100" fmla="*/ 243 w 927"/>
                    <a:gd name="T101" fmla="*/ 36 h 237"/>
                    <a:gd name="T102" fmla="*/ 279 w 927"/>
                    <a:gd name="T103" fmla="*/ 24 h 237"/>
                    <a:gd name="T104" fmla="*/ 318 w 927"/>
                    <a:gd name="T105" fmla="*/ 14 h 237"/>
                    <a:gd name="T106" fmla="*/ 358 w 927"/>
                    <a:gd name="T107" fmla="*/ 7 h 237"/>
                    <a:gd name="T108" fmla="*/ 401 w 927"/>
                    <a:gd name="T109" fmla="*/ 1 h 237"/>
                    <a:gd name="T110" fmla="*/ 446 w 927"/>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7" h="237">
                      <a:moveTo>
                        <a:pt x="446" y="0"/>
                      </a:moveTo>
                      <a:lnTo>
                        <a:pt x="492" y="1"/>
                      </a:lnTo>
                      <a:lnTo>
                        <a:pt x="541" y="8"/>
                      </a:lnTo>
                      <a:lnTo>
                        <a:pt x="591" y="17"/>
                      </a:lnTo>
                      <a:lnTo>
                        <a:pt x="643" y="32"/>
                      </a:lnTo>
                      <a:lnTo>
                        <a:pt x="697" y="51"/>
                      </a:lnTo>
                      <a:lnTo>
                        <a:pt x="752" y="76"/>
                      </a:lnTo>
                      <a:lnTo>
                        <a:pt x="808" y="106"/>
                      </a:lnTo>
                      <a:lnTo>
                        <a:pt x="868" y="143"/>
                      </a:lnTo>
                      <a:lnTo>
                        <a:pt x="927" y="186"/>
                      </a:lnTo>
                      <a:lnTo>
                        <a:pt x="887" y="237"/>
                      </a:lnTo>
                      <a:lnTo>
                        <a:pt x="831" y="197"/>
                      </a:lnTo>
                      <a:lnTo>
                        <a:pt x="776" y="161"/>
                      </a:lnTo>
                      <a:lnTo>
                        <a:pt x="722" y="133"/>
                      </a:lnTo>
                      <a:lnTo>
                        <a:pt x="670" y="109"/>
                      </a:lnTo>
                      <a:lnTo>
                        <a:pt x="621" y="92"/>
                      </a:lnTo>
                      <a:lnTo>
                        <a:pt x="572" y="78"/>
                      </a:lnTo>
                      <a:lnTo>
                        <a:pt x="526" y="69"/>
                      </a:lnTo>
                      <a:lnTo>
                        <a:pt x="481" y="64"/>
                      </a:lnTo>
                      <a:lnTo>
                        <a:pt x="438" y="63"/>
                      </a:lnTo>
                      <a:lnTo>
                        <a:pt x="397" y="65"/>
                      </a:lnTo>
                      <a:lnTo>
                        <a:pt x="358" y="69"/>
                      </a:lnTo>
                      <a:lnTo>
                        <a:pt x="322" y="76"/>
                      </a:lnTo>
                      <a:lnTo>
                        <a:pt x="288" y="86"/>
                      </a:lnTo>
                      <a:lnTo>
                        <a:pt x="255" y="97"/>
                      </a:lnTo>
                      <a:lnTo>
                        <a:pt x="224" y="109"/>
                      </a:lnTo>
                      <a:lnTo>
                        <a:pt x="197" y="123"/>
                      </a:lnTo>
                      <a:lnTo>
                        <a:pt x="170" y="137"/>
                      </a:lnTo>
                      <a:lnTo>
                        <a:pt x="147" y="152"/>
                      </a:lnTo>
                      <a:lnTo>
                        <a:pt x="126" y="165"/>
                      </a:lnTo>
                      <a:lnTo>
                        <a:pt x="107" y="180"/>
                      </a:lnTo>
                      <a:lnTo>
                        <a:pt x="91" y="192"/>
                      </a:lnTo>
                      <a:lnTo>
                        <a:pt x="78" y="205"/>
                      </a:lnTo>
                      <a:lnTo>
                        <a:pt x="67" y="215"/>
                      </a:lnTo>
                      <a:lnTo>
                        <a:pt x="59" y="224"/>
                      </a:lnTo>
                      <a:lnTo>
                        <a:pt x="52" y="229"/>
                      </a:lnTo>
                      <a:lnTo>
                        <a:pt x="49" y="233"/>
                      </a:lnTo>
                      <a:lnTo>
                        <a:pt x="0" y="190"/>
                      </a:lnTo>
                      <a:lnTo>
                        <a:pt x="2" y="188"/>
                      </a:lnTo>
                      <a:lnTo>
                        <a:pt x="7" y="183"/>
                      </a:lnTo>
                      <a:lnTo>
                        <a:pt x="14" y="176"/>
                      </a:lnTo>
                      <a:lnTo>
                        <a:pt x="26" y="165"/>
                      </a:lnTo>
                      <a:lnTo>
                        <a:pt x="40" y="153"/>
                      </a:lnTo>
                      <a:lnTo>
                        <a:pt x="56" y="141"/>
                      </a:lnTo>
                      <a:lnTo>
                        <a:pt x="75" y="125"/>
                      </a:lnTo>
                      <a:lnTo>
                        <a:pt x="97" y="110"/>
                      </a:lnTo>
                      <a:lnTo>
                        <a:pt x="121" y="95"/>
                      </a:lnTo>
                      <a:lnTo>
                        <a:pt x="148" y="78"/>
                      </a:lnTo>
                      <a:lnTo>
                        <a:pt x="177" y="64"/>
                      </a:lnTo>
                      <a:lnTo>
                        <a:pt x="208" y="49"/>
                      </a:lnTo>
                      <a:lnTo>
                        <a:pt x="243" y="36"/>
                      </a:lnTo>
                      <a:lnTo>
                        <a:pt x="279" y="24"/>
                      </a:lnTo>
                      <a:lnTo>
                        <a:pt x="318" y="14"/>
                      </a:lnTo>
                      <a:lnTo>
                        <a:pt x="358" y="7"/>
                      </a:lnTo>
                      <a:lnTo>
                        <a:pt x="401" y="1"/>
                      </a:lnTo>
                      <a:lnTo>
                        <a:pt x="446"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400">
                    <a:latin typeface="Calibri Regular"/>
                  </a:endParaRPr>
                </a:p>
              </p:txBody>
            </p:sp>
            <p:sp>
              <p:nvSpPr>
                <p:cNvPr id="73" name="Freeform 192">
                  <a:extLst>
                    <a:ext uri="{FF2B5EF4-FFF2-40B4-BE49-F238E27FC236}">
                      <a16:creationId xmlns:a16="http://schemas.microsoft.com/office/drawing/2014/main" id="{A2FED5F2-2EB9-2E4D-B037-A851E59FF4CF}"/>
                    </a:ext>
                  </a:extLst>
                </p:cNvPr>
                <p:cNvSpPr>
                  <a:spLocks/>
                </p:cNvSpPr>
                <p:nvPr/>
              </p:nvSpPr>
              <p:spPr bwMode="auto">
                <a:xfrm>
                  <a:off x="2833688" y="3614738"/>
                  <a:ext cx="122238" cy="30163"/>
                </a:xfrm>
                <a:custGeom>
                  <a:avLst/>
                  <a:gdLst>
                    <a:gd name="T0" fmla="*/ 445 w 925"/>
                    <a:gd name="T1" fmla="*/ 0 h 237"/>
                    <a:gd name="T2" fmla="*/ 491 w 925"/>
                    <a:gd name="T3" fmla="*/ 2 h 237"/>
                    <a:gd name="T4" fmla="*/ 540 w 925"/>
                    <a:gd name="T5" fmla="*/ 8 h 237"/>
                    <a:gd name="T6" fmla="*/ 590 w 925"/>
                    <a:gd name="T7" fmla="*/ 18 h 237"/>
                    <a:gd name="T8" fmla="*/ 642 w 925"/>
                    <a:gd name="T9" fmla="*/ 32 h 237"/>
                    <a:gd name="T10" fmla="*/ 696 w 925"/>
                    <a:gd name="T11" fmla="*/ 51 h 237"/>
                    <a:gd name="T12" fmla="*/ 750 w 925"/>
                    <a:gd name="T13" fmla="*/ 76 h 237"/>
                    <a:gd name="T14" fmla="*/ 807 w 925"/>
                    <a:gd name="T15" fmla="*/ 106 h 237"/>
                    <a:gd name="T16" fmla="*/ 866 w 925"/>
                    <a:gd name="T17" fmla="*/ 144 h 237"/>
                    <a:gd name="T18" fmla="*/ 925 w 925"/>
                    <a:gd name="T19" fmla="*/ 186 h 237"/>
                    <a:gd name="T20" fmla="*/ 886 w 925"/>
                    <a:gd name="T21" fmla="*/ 237 h 237"/>
                    <a:gd name="T22" fmla="*/ 830 w 925"/>
                    <a:gd name="T23" fmla="*/ 197 h 237"/>
                    <a:gd name="T24" fmla="*/ 775 w 925"/>
                    <a:gd name="T25" fmla="*/ 162 h 237"/>
                    <a:gd name="T26" fmla="*/ 721 w 925"/>
                    <a:gd name="T27" fmla="*/ 133 h 237"/>
                    <a:gd name="T28" fmla="*/ 669 w 925"/>
                    <a:gd name="T29" fmla="*/ 110 h 237"/>
                    <a:gd name="T30" fmla="*/ 620 w 925"/>
                    <a:gd name="T31" fmla="*/ 92 h 237"/>
                    <a:gd name="T32" fmla="*/ 571 w 925"/>
                    <a:gd name="T33" fmla="*/ 78 h 237"/>
                    <a:gd name="T34" fmla="*/ 525 w 925"/>
                    <a:gd name="T35" fmla="*/ 69 h 237"/>
                    <a:gd name="T36" fmla="*/ 479 w 925"/>
                    <a:gd name="T37" fmla="*/ 65 h 237"/>
                    <a:gd name="T38" fmla="*/ 437 w 925"/>
                    <a:gd name="T39" fmla="*/ 63 h 237"/>
                    <a:gd name="T40" fmla="*/ 396 w 925"/>
                    <a:gd name="T41" fmla="*/ 65 h 237"/>
                    <a:gd name="T42" fmla="*/ 357 w 925"/>
                    <a:gd name="T43" fmla="*/ 70 h 237"/>
                    <a:gd name="T44" fmla="*/ 321 w 925"/>
                    <a:gd name="T45" fmla="*/ 77 h 237"/>
                    <a:gd name="T46" fmla="*/ 286 w 925"/>
                    <a:gd name="T47" fmla="*/ 87 h 237"/>
                    <a:gd name="T48" fmla="*/ 254 w 925"/>
                    <a:gd name="T49" fmla="*/ 97 h 237"/>
                    <a:gd name="T50" fmla="*/ 223 w 925"/>
                    <a:gd name="T51" fmla="*/ 109 h 237"/>
                    <a:gd name="T52" fmla="*/ 196 w 925"/>
                    <a:gd name="T53" fmla="*/ 123 h 237"/>
                    <a:gd name="T54" fmla="*/ 169 w 925"/>
                    <a:gd name="T55" fmla="*/ 137 h 237"/>
                    <a:gd name="T56" fmla="*/ 146 w 925"/>
                    <a:gd name="T57" fmla="*/ 152 h 237"/>
                    <a:gd name="T58" fmla="*/ 125 w 925"/>
                    <a:gd name="T59" fmla="*/ 166 h 237"/>
                    <a:gd name="T60" fmla="*/ 106 w 925"/>
                    <a:gd name="T61" fmla="*/ 180 h 237"/>
                    <a:gd name="T62" fmla="*/ 90 w 925"/>
                    <a:gd name="T63" fmla="*/ 193 h 237"/>
                    <a:gd name="T64" fmla="*/ 77 w 925"/>
                    <a:gd name="T65" fmla="*/ 205 h 237"/>
                    <a:gd name="T66" fmla="*/ 66 w 925"/>
                    <a:gd name="T67" fmla="*/ 215 h 237"/>
                    <a:gd name="T68" fmla="*/ 58 w 925"/>
                    <a:gd name="T69" fmla="*/ 224 h 237"/>
                    <a:gd name="T70" fmla="*/ 51 w 925"/>
                    <a:gd name="T71" fmla="*/ 230 h 237"/>
                    <a:gd name="T72" fmla="*/ 48 w 925"/>
                    <a:gd name="T73" fmla="*/ 233 h 237"/>
                    <a:gd name="T74" fmla="*/ 0 w 925"/>
                    <a:gd name="T75" fmla="*/ 191 h 237"/>
                    <a:gd name="T76" fmla="*/ 2 w 925"/>
                    <a:gd name="T77" fmla="*/ 189 h 237"/>
                    <a:gd name="T78" fmla="*/ 6 w 925"/>
                    <a:gd name="T79" fmla="*/ 184 h 237"/>
                    <a:gd name="T80" fmla="*/ 14 w 925"/>
                    <a:gd name="T81" fmla="*/ 176 h 237"/>
                    <a:gd name="T82" fmla="*/ 25 w 925"/>
                    <a:gd name="T83" fmla="*/ 165 h 237"/>
                    <a:gd name="T84" fmla="*/ 39 w 925"/>
                    <a:gd name="T85" fmla="*/ 154 h 237"/>
                    <a:gd name="T86" fmla="*/ 55 w 925"/>
                    <a:gd name="T87" fmla="*/ 141 h 237"/>
                    <a:gd name="T88" fmla="*/ 74 w 925"/>
                    <a:gd name="T89" fmla="*/ 126 h 237"/>
                    <a:gd name="T90" fmla="*/ 96 w 925"/>
                    <a:gd name="T91" fmla="*/ 110 h 237"/>
                    <a:gd name="T92" fmla="*/ 120 w 925"/>
                    <a:gd name="T93" fmla="*/ 95 h 237"/>
                    <a:gd name="T94" fmla="*/ 147 w 925"/>
                    <a:gd name="T95" fmla="*/ 79 h 237"/>
                    <a:gd name="T96" fmla="*/ 177 w 925"/>
                    <a:gd name="T97" fmla="*/ 64 h 237"/>
                    <a:gd name="T98" fmla="*/ 208 w 925"/>
                    <a:gd name="T99" fmla="*/ 49 h 237"/>
                    <a:gd name="T100" fmla="*/ 242 w 925"/>
                    <a:gd name="T101" fmla="*/ 36 h 237"/>
                    <a:gd name="T102" fmla="*/ 278 w 925"/>
                    <a:gd name="T103" fmla="*/ 24 h 237"/>
                    <a:gd name="T104" fmla="*/ 317 w 925"/>
                    <a:gd name="T105" fmla="*/ 15 h 237"/>
                    <a:gd name="T106" fmla="*/ 357 w 925"/>
                    <a:gd name="T107" fmla="*/ 7 h 237"/>
                    <a:gd name="T108" fmla="*/ 400 w 925"/>
                    <a:gd name="T109" fmla="*/ 2 h 237"/>
                    <a:gd name="T110" fmla="*/ 445 w 925"/>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237">
                      <a:moveTo>
                        <a:pt x="445" y="0"/>
                      </a:moveTo>
                      <a:lnTo>
                        <a:pt x="491" y="2"/>
                      </a:lnTo>
                      <a:lnTo>
                        <a:pt x="540" y="8"/>
                      </a:lnTo>
                      <a:lnTo>
                        <a:pt x="590" y="18"/>
                      </a:lnTo>
                      <a:lnTo>
                        <a:pt x="642" y="32"/>
                      </a:lnTo>
                      <a:lnTo>
                        <a:pt x="696" y="51"/>
                      </a:lnTo>
                      <a:lnTo>
                        <a:pt x="750" y="76"/>
                      </a:lnTo>
                      <a:lnTo>
                        <a:pt x="807" y="106"/>
                      </a:lnTo>
                      <a:lnTo>
                        <a:pt x="866" y="144"/>
                      </a:lnTo>
                      <a:lnTo>
                        <a:pt x="925" y="186"/>
                      </a:lnTo>
                      <a:lnTo>
                        <a:pt x="886" y="237"/>
                      </a:lnTo>
                      <a:lnTo>
                        <a:pt x="830" y="197"/>
                      </a:lnTo>
                      <a:lnTo>
                        <a:pt x="775" y="162"/>
                      </a:lnTo>
                      <a:lnTo>
                        <a:pt x="721" y="133"/>
                      </a:lnTo>
                      <a:lnTo>
                        <a:pt x="669" y="110"/>
                      </a:lnTo>
                      <a:lnTo>
                        <a:pt x="620" y="92"/>
                      </a:lnTo>
                      <a:lnTo>
                        <a:pt x="571" y="78"/>
                      </a:lnTo>
                      <a:lnTo>
                        <a:pt x="525" y="69"/>
                      </a:lnTo>
                      <a:lnTo>
                        <a:pt x="479" y="65"/>
                      </a:lnTo>
                      <a:lnTo>
                        <a:pt x="437" y="63"/>
                      </a:lnTo>
                      <a:lnTo>
                        <a:pt x="396" y="65"/>
                      </a:lnTo>
                      <a:lnTo>
                        <a:pt x="357" y="70"/>
                      </a:lnTo>
                      <a:lnTo>
                        <a:pt x="321" y="77"/>
                      </a:lnTo>
                      <a:lnTo>
                        <a:pt x="286" y="87"/>
                      </a:lnTo>
                      <a:lnTo>
                        <a:pt x="254" y="97"/>
                      </a:lnTo>
                      <a:lnTo>
                        <a:pt x="223" y="109"/>
                      </a:lnTo>
                      <a:lnTo>
                        <a:pt x="196" y="123"/>
                      </a:lnTo>
                      <a:lnTo>
                        <a:pt x="169" y="137"/>
                      </a:lnTo>
                      <a:lnTo>
                        <a:pt x="146" y="152"/>
                      </a:lnTo>
                      <a:lnTo>
                        <a:pt x="125" y="166"/>
                      </a:lnTo>
                      <a:lnTo>
                        <a:pt x="106" y="180"/>
                      </a:lnTo>
                      <a:lnTo>
                        <a:pt x="90" y="193"/>
                      </a:lnTo>
                      <a:lnTo>
                        <a:pt x="77" y="205"/>
                      </a:lnTo>
                      <a:lnTo>
                        <a:pt x="66" y="215"/>
                      </a:lnTo>
                      <a:lnTo>
                        <a:pt x="58" y="224"/>
                      </a:lnTo>
                      <a:lnTo>
                        <a:pt x="51" y="230"/>
                      </a:lnTo>
                      <a:lnTo>
                        <a:pt x="48" y="233"/>
                      </a:lnTo>
                      <a:lnTo>
                        <a:pt x="0" y="191"/>
                      </a:lnTo>
                      <a:lnTo>
                        <a:pt x="2" y="189"/>
                      </a:lnTo>
                      <a:lnTo>
                        <a:pt x="6" y="184"/>
                      </a:lnTo>
                      <a:lnTo>
                        <a:pt x="14" y="176"/>
                      </a:lnTo>
                      <a:lnTo>
                        <a:pt x="25" y="165"/>
                      </a:lnTo>
                      <a:lnTo>
                        <a:pt x="39" y="154"/>
                      </a:lnTo>
                      <a:lnTo>
                        <a:pt x="55" y="141"/>
                      </a:lnTo>
                      <a:lnTo>
                        <a:pt x="74" y="126"/>
                      </a:lnTo>
                      <a:lnTo>
                        <a:pt x="96" y="110"/>
                      </a:lnTo>
                      <a:lnTo>
                        <a:pt x="120" y="95"/>
                      </a:lnTo>
                      <a:lnTo>
                        <a:pt x="147" y="79"/>
                      </a:lnTo>
                      <a:lnTo>
                        <a:pt x="177" y="64"/>
                      </a:lnTo>
                      <a:lnTo>
                        <a:pt x="208" y="49"/>
                      </a:lnTo>
                      <a:lnTo>
                        <a:pt x="242" y="36"/>
                      </a:lnTo>
                      <a:lnTo>
                        <a:pt x="278" y="24"/>
                      </a:lnTo>
                      <a:lnTo>
                        <a:pt x="317" y="15"/>
                      </a:lnTo>
                      <a:lnTo>
                        <a:pt x="357" y="7"/>
                      </a:lnTo>
                      <a:lnTo>
                        <a:pt x="400" y="2"/>
                      </a:lnTo>
                      <a:lnTo>
                        <a:pt x="445"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400">
                    <a:latin typeface="Calibri Regular"/>
                  </a:endParaRPr>
                </a:p>
              </p:txBody>
            </p:sp>
            <p:sp>
              <p:nvSpPr>
                <p:cNvPr id="74" name="Freeform 193">
                  <a:extLst>
                    <a:ext uri="{FF2B5EF4-FFF2-40B4-BE49-F238E27FC236}">
                      <a16:creationId xmlns:a16="http://schemas.microsoft.com/office/drawing/2014/main" id="{D94442C3-BEA2-8441-9863-1F067C0A4A41}"/>
                    </a:ext>
                  </a:extLst>
                </p:cNvPr>
                <p:cNvSpPr>
                  <a:spLocks/>
                </p:cNvSpPr>
                <p:nvPr/>
              </p:nvSpPr>
              <p:spPr bwMode="auto">
                <a:xfrm>
                  <a:off x="2833688" y="3643313"/>
                  <a:ext cx="122238" cy="30163"/>
                </a:xfrm>
                <a:custGeom>
                  <a:avLst/>
                  <a:gdLst>
                    <a:gd name="T0" fmla="*/ 445 w 925"/>
                    <a:gd name="T1" fmla="*/ 0 h 237"/>
                    <a:gd name="T2" fmla="*/ 491 w 925"/>
                    <a:gd name="T3" fmla="*/ 2 h 237"/>
                    <a:gd name="T4" fmla="*/ 540 w 925"/>
                    <a:gd name="T5" fmla="*/ 8 h 237"/>
                    <a:gd name="T6" fmla="*/ 590 w 925"/>
                    <a:gd name="T7" fmla="*/ 17 h 237"/>
                    <a:gd name="T8" fmla="*/ 642 w 925"/>
                    <a:gd name="T9" fmla="*/ 31 h 237"/>
                    <a:gd name="T10" fmla="*/ 696 w 925"/>
                    <a:gd name="T11" fmla="*/ 51 h 237"/>
                    <a:gd name="T12" fmla="*/ 750 w 925"/>
                    <a:gd name="T13" fmla="*/ 76 h 237"/>
                    <a:gd name="T14" fmla="*/ 807 w 925"/>
                    <a:gd name="T15" fmla="*/ 106 h 237"/>
                    <a:gd name="T16" fmla="*/ 866 w 925"/>
                    <a:gd name="T17" fmla="*/ 144 h 237"/>
                    <a:gd name="T18" fmla="*/ 925 w 925"/>
                    <a:gd name="T19" fmla="*/ 186 h 237"/>
                    <a:gd name="T20" fmla="*/ 886 w 925"/>
                    <a:gd name="T21" fmla="*/ 237 h 237"/>
                    <a:gd name="T22" fmla="*/ 830 w 925"/>
                    <a:gd name="T23" fmla="*/ 197 h 237"/>
                    <a:gd name="T24" fmla="*/ 775 w 925"/>
                    <a:gd name="T25" fmla="*/ 161 h 237"/>
                    <a:gd name="T26" fmla="*/ 721 w 925"/>
                    <a:gd name="T27" fmla="*/ 133 h 237"/>
                    <a:gd name="T28" fmla="*/ 669 w 925"/>
                    <a:gd name="T29" fmla="*/ 109 h 237"/>
                    <a:gd name="T30" fmla="*/ 620 w 925"/>
                    <a:gd name="T31" fmla="*/ 92 h 237"/>
                    <a:gd name="T32" fmla="*/ 571 w 925"/>
                    <a:gd name="T33" fmla="*/ 78 h 237"/>
                    <a:gd name="T34" fmla="*/ 525 w 925"/>
                    <a:gd name="T35" fmla="*/ 69 h 237"/>
                    <a:gd name="T36" fmla="*/ 479 w 925"/>
                    <a:gd name="T37" fmla="*/ 64 h 237"/>
                    <a:gd name="T38" fmla="*/ 437 w 925"/>
                    <a:gd name="T39" fmla="*/ 63 h 237"/>
                    <a:gd name="T40" fmla="*/ 396 w 925"/>
                    <a:gd name="T41" fmla="*/ 65 h 237"/>
                    <a:gd name="T42" fmla="*/ 357 w 925"/>
                    <a:gd name="T43" fmla="*/ 69 h 237"/>
                    <a:gd name="T44" fmla="*/ 321 w 925"/>
                    <a:gd name="T45" fmla="*/ 76 h 237"/>
                    <a:gd name="T46" fmla="*/ 286 w 925"/>
                    <a:gd name="T47" fmla="*/ 85 h 237"/>
                    <a:gd name="T48" fmla="*/ 254 w 925"/>
                    <a:gd name="T49" fmla="*/ 97 h 237"/>
                    <a:gd name="T50" fmla="*/ 223 w 925"/>
                    <a:gd name="T51" fmla="*/ 109 h 237"/>
                    <a:gd name="T52" fmla="*/ 196 w 925"/>
                    <a:gd name="T53" fmla="*/ 123 h 237"/>
                    <a:gd name="T54" fmla="*/ 169 w 925"/>
                    <a:gd name="T55" fmla="*/ 137 h 237"/>
                    <a:gd name="T56" fmla="*/ 146 w 925"/>
                    <a:gd name="T57" fmla="*/ 152 h 237"/>
                    <a:gd name="T58" fmla="*/ 125 w 925"/>
                    <a:gd name="T59" fmla="*/ 166 h 237"/>
                    <a:gd name="T60" fmla="*/ 106 w 925"/>
                    <a:gd name="T61" fmla="*/ 180 h 237"/>
                    <a:gd name="T62" fmla="*/ 90 w 925"/>
                    <a:gd name="T63" fmla="*/ 193 h 237"/>
                    <a:gd name="T64" fmla="*/ 77 w 925"/>
                    <a:gd name="T65" fmla="*/ 205 h 237"/>
                    <a:gd name="T66" fmla="*/ 66 w 925"/>
                    <a:gd name="T67" fmla="*/ 215 h 237"/>
                    <a:gd name="T68" fmla="*/ 58 w 925"/>
                    <a:gd name="T69" fmla="*/ 224 h 237"/>
                    <a:gd name="T70" fmla="*/ 51 w 925"/>
                    <a:gd name="T71" fmla="*/ 230 h 237"/>
                    <a:gd name="T72" fmla="*/ 48 w 925"/>
                    <a:gd name="T73" fmla="*/ 233 h 237"/>
                    <a:gd name="T74" fmla="*/ 0 w 925"/>
                    <a:gd name="T75" fmla="*/ 191 h 237"/>
                    <a:gd name="T76" fmla="*/ 2 w 925"/>
                    <a:gd name="T77" fmla="*/ 189 h 237"/>
                    <a:gd name="T78" fmla="*/ 6 w 925"/>
                    <a:gd name="T79" fmla="*/ 184 h 237"/>
                    <a:gd name="T80" fmla="*/ 14 w 925"/>
                    <a:gd name="T81" fmla="*/ 176 h 237"/>
                    <a:gd name="T82" fmla="*/ 25 w 925"/>
                    <a:gd name="T83" fmla="*/ 165 h 237"/>
                    <a:gd name="T84" fmla="*/ 39 w 925"/>
                    <a:gd name="T85" fmla="*/ 154 h 237"/>
                    <a:gd name="T86" fmla="*/ 55 w 925"/>
                    <a:gd name="T87" fmla="*/ 140 h 237"/>
                    <a:gd name="T88" fmla="*/ 74 w 925"/>
                    <a:gd name="T89" fmla="*/ 126 h 237"/>
                    <a:gd name="T90" fmla="*/ 96 w 925"/>
                    <a:gd name="T91" fmla="*/ 110 h 237"/>
                    <a:gd name="T92" fmla="*/ 120 w 925"/>
                    <a:gd name="T93" fmla="*/ 95 h 237"/>
                    <a:gd name="T94" fmla="*/ 147 w 925"/>
                    <a:gd name="T95" fmla="*/ 79 h 237"/>
                    <a:gd name="T96" fmla="*/ 177 w 925"/>
                    <a:gd name="T97" fmla="*/ 64 h 237"/>
                    <a:gd name="T98" fmla="*/ 208 w 925"/>
                    <a:gd name="T99" fmla="*/ 49 h 237"/>
                    <a:gd name="T100" fmla="*/ 242 w 925"/>
                    <a:gd name="T101" fmla="*/ 36 h 237"/>
                    <a:gd name="T102" fmla="*/ 278 w 925"/>
                    <a:gd name="T103" fmla="*/ 24 h 237"/>
                    <a:gd name="T104" fmla="*/ 317 w 925"/>
                    <a:gd name="T105" fmla="*/ 14 h 237"/>
                    <a:gd name="T106" fmla="*/ 357 w 925"/>
                    <a:gd name="T107" fmla="*/ 7 h 237"/>
                    <a:gd name="T108" fmla="*/ 400 w 925"/>
                    <a:gd name="T109" fmla="*/ 2 h 237"/>
                    <a:gd name="T110" fmla="*/ 445 w 925"/>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237">
                      <a:moveTo>
                        <a:pt x="445" y="0"/>
                      </a:moveTo>
                      <a:lnTo>
                        <a:pt x="491" y="2"/>
                      </a:lnTo>
                      <a:lnTo>
                        <a:pt x="540" y="8"/>
                      </a:lnTo>
                      <a:lnTo>
                        <a:pt x="590" y="17"/>
                      </a:lnTo>
                      <a:lnTo>
                        <a:pt x="642" y="31"/>
                      </a:lnTo>
                      <a:lnTo>
                        <a:pt x="696" y="51"/>
                      </a:lnTo>
                      <a:lnTo>
                        <a:pt x="750" y="76"/>
                      </a:lnTo>
                      <a:lnTo>
                        <a:pt x="807" y="106"/>
                      </a:lnTo>
                      <a:lnTo>
                        <a:pt x="866" y="144"/>
                      </a:lnTo>
                      <a:lnTo>
                        <a:pt x="925" y="186"/>
                      </a:lnTo>
                      <a:lnTo>
                        <a:pt x="886" y="237"/>
                      </a:lnTo>
                      <a:lnTo>
                        <a:pt x="830" y="197"/>
                      </a:lnTo>
                      <a:lnTo>
                        <a:pt x="775" y="161"/>
                      </a:lnTo>
                      <a:lnTo>
                        <a:pt x="721" y="133"/>
                      </a:lnTo>
                      <a:lnTo>
                        <a:pt x="669" y="109"/>
                      </a:lnTo>
                      <a:lnTo>
                        <a:pt x="620" y="92"/>
                      </a:lnTo>
                      <a:lnTo>
                        <a:pt x="571" y="78"/>
                      </a:lnTo>
                      <a:lnTo>
                        <a:pt x="525" y="69"/>
                      </a:lnTo>
                      <a:lnTo>
                        <a:pt x="479" y="64"/>
                      </a:lnTo>
                      <a:lnTo>
                        <a:pt x="437" y="63"/>
                      </a:lnTo>
                      <a:lnTo>
                        <a:pt x="396" y="65"/>
                      </a:lnTo>
                      <a:lnTo>
                        <a:pt x="357" y="69"/>
                      </a:lnTo>
                      <a:lnTo>
                        <a:pt x="321" y="76"/>
                      </a:lnTo>
                      <a:lnTo>
                        <a:pt x="286" y="85"/>
                      </a:lnTo>
                      <a:lnTo>
                        <a:pt x="254" y="97"/>
                      </a:lnTo>
                      <a:lnTo>
                        <a:pt x="223" y="109"/>
                      </a:lnTo>
                      <a:lnTo>
                        <a:pt x="196" y="123"/>
                      </a:lnTo>
                      <a:lnTo>
                        <a:pt x="169" y="137"/>
                      </a:lnTo>
                      <a:lnTo>
                        <a:pt x="146" y="152"/>
                      </a:lnTo>
                      <a:lnTo>
                        <a:pt x="125" y="166"/>
                      </a:lnTo>
                      <a:lnTo>
                        <a:pt x="106" y="180"/>
                      </a:lnTo>
                      <a:lnTo>
                        <a:pt x="90" y="193"/>
                      </a:lnTo>
                      <a:lnTo>
                        <a:pt x="77" y="205"/>
                      </a:lnTo>
                      <a:lnTo>
                        <a:pt x="66" y="215"/>
                      </a:lnTo>
                      <a:lnTo>
                        <a:pt x="58" y="224"/>
                      </a:lnTo>
                      <a:lnTo>
                        <a:pt x="51" y="230"/>
                      </a:lnTo>
                      <a:lnTo>
                        <a:pt x="48" y="233"/>
                      </a:lnTo>
                      <a:lnTo>
                        <a:pt x="0" y="191"/>
                      </a:lnTo>
                      <a:lnTo>
                        <a:pt x="2" y="189"/>
                      </a:lnTo>
                      <a:lnTo>
                        <a:pt x="6" y="184"/>
                      </a:lnTo>
                      <a:lnTo>
                        <a:pt x="14" y="176"/>
                      </a:lnTo>
                      <a:lnTo>
                        <a:pt x="25" y="165"/>
                      </a:lnTo>
                      <a:lnTo>
                        <a:pt x="39" y="154"/>
                      </a:lnTo>
                      <a:lnTo>
                        <a:pt x="55" y="140"/>
                      </a:lnTo>
                      <a:lnTo>
                        <a:pt x="74" y="126"/>
                      </a:lnTo>
                      <a:lnTo>
                        <a:pt x="96" y="110"/>
                      </a:lnTo>
                      <a:lnTo>
                        <a:pt x="120" y="95"/>
                      </a:lnTo>
                      <a:lnTo>
                        <a:pt x="147" y="79"/>
                      </a:lnTo>
                      <a:lnTo>
                        <a:pt x="177" y="64"/>
                      </a:lnTo>
                      <a:lnTo>
                        <a:pt x="208" y="49"/>
                      </a:lnTo>
                      <a:lnTo>
                        <a:pt x="242" y="36"/>
                      </a:lnTo>
                      <a:lnTo>
                        <a:pt x="278" y="24"/>
                      </a:lnTo>
                      <a:lnTo>
                        <a:pt x="317" y="14"/>
                      </a:lnTo>
                      <a:lnTo>
                        <a:pt x="357" y="7"/>
                      </a:lnTo>
                      <a:lnTo>
                        <a:pt x="400" y="2"/>
                      </a:lnTo>
                      <a:lnTo>
                        <a:pt x="445"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400">
                    <a:latin typeface="Calibri Regular"/>
                  </a:endParaRPr>
                </a:p>
              </p:txBody>
            </p:sp>
            <p:sp>
              <p:nvSpPr>
                <p:cNvPr id="75" name="Freeform 194">
                  <a:extLst>
                    <a:ext uri="{FF2B5EF4-FFF2-40B4-BE49-F238E27FC236}">
                      <a16:creationId xmlns:a16="http://schemas.microsoft.com/office/drawing/2014/main" id="{D61138FB-4809-FF4D-ABBC-0F691FCF591E}"/>
                    </a:ext>
                  </a:extLst>
                </p:cNvPr>
                <p:cNvSpPr>
                  <a:spLocks/>
                </p:cNvSpPr>
                <p:nvPr/>
              </p:nvSpPr>
              <p:spPr bwMode="auto">
                <a:xfrm>
                  <a:off x="2833688" y="3673475"/>
                  <a:ext cx="122238" cy="31750"/>
                </a:xfrm>
                <a:custGeom>
                  <a:avLst/>
                  <a:gdLst>
                    <a:gd name="T0" fmla="*/ 445 w 925"/>
                    <a:gd name="T1" fmla="*/ 0 h 238"/>
                    <a:gd name="T2" fmla="*/ 491 w 925"/>
                    <a:gd name="T3" fmla="*/ 2 h 238"/>
                    <a:gd name="T4" fmla="*/ 540 w 925"/>
                    <a:gd name="T5" fmla="*/ 7 h 238"/>
                    <a:gd name="T6" fmla="*/ 590 w 925"/>
                    <a:gd name="T7" fmla="*/ 17 h 238"/>
                    <a:gd name="T8" fmla="*/ 642 w 925"/>
                    <a:gd name="T9" fmla="*/ 32 h 238"/>
                    <a:gd name="T10" fmla="*/ 696 w 925"/>
                    <a:gd name="T11" fmla="*/ 51 h 238"/>
                    <a:gd name="T12" fmla="*/ 750 w 925"/>
                    <a:gd name="T13" fmla="*/ 76 h 238"/>
                    <a:gd name="T14" fmla="*/ 807 w 925"/>
                    <a:gd name="T15" fmla="*/ 107 h 238"/>
                    <a:gd name="T16" fmla="*/ 866 w 925"/>
                    <a:gd name="T17" fmla="*/ 143 h 238"/>
                    <a:gd name="T18" fmla="*/ 925 w 925"/>
                    <a:gd name="T19" fmla="*/ 187 h 238"/>
                    <a:gd name="T20" fmla="*/ 886 w 925"/>
                    <a:gd name="T21" fmla="*/ 238 h 238"/>
                    <a:gd name="T22" fmla="*/ 830 w 925"/>
                    <a:gd name="T23" fmla="*/ 196 h 238"/>
                    <a:gd name="T24" fmla="*/ 775 w 925"/>
                    <a:gd name="T25" fmla="*/ 162 h 238"/>
                    <a:gd name="T26" fmla="*/ 721 w 925"/>
                    <a:gd name="T27" fmla="*/ 133 h 238"/>
                    <a:gd name="T28" fmla="*/ 669 w 925"/>
                    <a:gd name="T29" fmla="*/ 110 h 238"/>
                    <a:gd name="T30" fmla="*/ 620 w 925"/>
                    <a:gd name="T31" fmla="*/ 91 h 238"/>
                    <a:gd name="T32" fmla="*/ 571 w 925"/>
                    <a:gd name="T33" fmla="*/ 78 h 238"/>
                    <a:gd name="T34" fmla="*/ 525 w 925"/>
                    <a:gd name="T35" fmla="*/ 69 h 238"/>
                    <a:gd name="T36" fmla="*/ 479 w 925"/>
                    <a:gd name="T37" fmla="*/ 64 h 238"/>
                    <a:gd name="T38" fmla="*/ 437 w 925"/>
                    <a:gd name="T39" fmla="*/ 62 h 238"/>
                    <a:gd name="T40" fmla="*/ 396 w 925"/>
                    <a:gd name="T41" fmla="*/ 64 h 238"/>
                    <a:gd name="T42" fmla="*/ 357 w 925"/>
                    <a:gd name="T43" fmla="*/ 69 h 238"/>
                    <a:gd name="T44" fmla="*/ 321 w 925"/>
                    <a:gd name="T45" fmla="*/ 77 h 238"/>
                    <a:gd name="T46" fmla="*/ 286 w 925"/>
                    <a:gd name="T47" fmla="*/ 86 h 238"/>
                    <a:gd name="T48" fmla="*/ 254 w 925"/>
                    <a:gd name="T49" fmla="*/ 96 h 238"/>
                    <a:gd name="T50" fmla="*/ 223 w 925"/>
                    <a:gd name="T51" fmla="*/ 110 h 238"/>
                    <a:gd name="T52" fmla="*/ 196 w 925"/>
                    <a:gd name="T53" fmla="*/ 123 h 238"/>
                    <a:gd name="T54" fmla="*/ 169 w 925"/>
                    <a:gd name="T55" fmla="*/ 137 h 238"/>
                    <a:gd name="T56" fmla="*/ 146 w 925"/>
                    <a:gd name="T57" fmla="*/ 151 h 238"/>
                    <a:gd name="T58" fmla="*/ 125 w 925"/>
                    <a:gd name="T59" fmla="*/ 166 h 238"/>
                    <a:gd name="T60" fmla="*/ 106 w 925"/>
                    <a:gd name="T61" fmla="*/ 179 h 238"/>
                    <a:gd name="T62" fmla="*/ 90 w 925"/>
                    <a:gd name="T63" fmla="*/ 193 h 238"/>
                    <a:gd name="T64" fmla="*/ 77 w 925"/>
                    <a:gd name="T65" fmla="*/ 204 h 238"/>
                    <a:gd name="T66" fmla="*/ 66 w 925"/>
                    <a:gd name="T67" fmla="*/ 215 h 238"/>
                    <a:gd name="T68" fmla="*/ 58 w 925"/>
                    <a:gd name="T69" fmla="*/ 223 h 238"/>
                    <a:gd name="T70" fmla="*/ 51 w 925"/>
                    <a:gd name="T71" fmla="*/ 229 h 238"/>
                    <a:gd name="T72" fmla="*/ 48 w 925"/>
                    <a:gd name="T73" fmla="*/ 232 h 238"/>
                    <a:gd name="T74" fmla="*/ 0 w 925"/>
                    <a:gd name="T75" fmla="*/ 190 h 238"/>
                    <a:gd name="T76" fmla="*/ 2 w 925"/>
                    <a:gd name="T77" fmla="*/ 188 h 238"/>
                    <a:gd name="T78" fmla="*/ 6 w 925"/>
                    <a:gd name="T79" fmla="*/ 183 h 238"/>
                    <a:gd name="T80" fmla="*/ 14 w 925"/>
                    <a:gd name="T81" fmla="*/ 175 h 238"/>
                    <a:gd name="T82" fmla="*/ 25 w 925"/>
                    <a:gd name="T83" fmla="*/ 165 h 238"/>
                    <a:gd name="T84" fmla="*/ 39 w 925"/>
                    <a:gd name="T85" fmla="*/ 153 h 238"/>
                    <a:gd name="T86" fmla="*/ 55 w 925"/>
                    <a:gd name="T87" fmla="*/ 140 h 238"/>
                    <a:gd name="T88" fmla="*/ 74 w 925"/>
                    <a:gd name="T89" fmla="*/ 125 h 238"/>
                    <a:gd name="T90" fmla="*/ 96 w 925"/>
                    <a:gd name="T91" fmla="*/ 110 h 238"/>
                    <a:gd name="T92" fmla="*/ 120 w 925"/>
                    <a:gd name="T93" fmla="*/ 94 h 238"/>
                    <a:gd name="T94" fmla="*/ 147 w 925"/>
                    <a:gd name="T95" fmla="*/ 79 h 238"/>
                    <a:gd name="T96" fmla="*/ 177 w 925"/>
                    <a:gd name="T97" fmla="*/ 63 h 238"/>
                    <a:gd name="T98" fmla="*/ 208 w 925"/>
                    <a:gd name="T99" fmla="*/ 49 h 238"/>
                    <a:gd name="T100" fmla="*/ 242 w 925"/>
                    <a:gd name="T101" fmla="*/ 35 h 238"/>
                    <a:gd name="T102" fmla="*/ 278 w 925"/>
                    <a:gd name="T103" fmla="*/ 24 h 238"/>
                    <a:gd name="T104" fmla="*/ 317 w 925"/>
                    <a:gd name="T105" fmla="*/ 14 h 238"/>
                    <a:gd name="T106" fmla="*/ 357 w 925"/>
                    <a:gd name="T107" fmla="*/ 6 h 238"/>
                    <a:gd name="T108" fmla="*/ 400 w 925"/>
                    <a:gd name="T109" fmla="*/ 2 h 238"/>
                    <a:gd name="T110" fmla="*/ 445 w 925"/>
                    <a:gd name="T11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238">
                      <a:moveTo>
                        <a:pt x="445" y="0"/>
                      </a:moveTo>
                      <a:lnTo>
                        <a:pt x="491" y="2"/>
                      </a:lnTo>
                      <a:lnTo>
                        <a:pt x="540" y="7"/>
                      </a:lnTo>
                      <a:lnTo>
                        <a:pt x="590" y="17"/>
                      </a:lnTo>
                      <a:lnTo>
                        <a:pt x="642" y="32"/>
                      </a:lnTo>
                      <a:lnTo>
                        <a:pt x="696" y="51"/>
                      </a:lnTo>
                      <a:lnTo>
                        <a:pt x="750" y="76"/>
                      </a:lnTo>
                      <a:lnTo>
                        <a:pt x="807" y="107"/>
                      </a:lnTo>
                      <a:lnTo>
                        <a:pt x="866" y="143"/>
                      </a:lnTo>
                      <a:lnTo>
                        <a:pt x="925" y="187"/>
                      </a:lnTo>
                      <a:lnTo>
                        <a:pt x="886" y="238"/>
                      </a:lnTo>
                      <a:lnTo>
                        <a:pt x="830" y="196"/>
                      </a:lnTo>
                      <a:lnTo>
                        <a:pt x="775" y="162"/>
                      </a:lnTo>
                      <a:lnTo>
                        <a:pt x="721" y="133"/>
                      </a:lnTo>
                      <a:lnTo>
                        <a:pt x="669" y="110"/>
                      </a:lnTo>
                      <a:lnTo>
                        <a:pt x="620" y="91"/>
                      </a:lnTo>
                      <a:lnTo>
                        <a:pt x="571" y="78"/>
                      </a:lnTo>
                      <a:lnTo>
                        <a:pt x="525" y="69"/>
                      </a:lnTo>
                      <a:lnTo>
                        <a:pt x="479" y="64"/>
                      </a:lnTo>
                      <a:lnTo>
                        <a:pt x="437" y="62"/>
                      </a:lnTo>
                      <a:lnTo>
                        <a:pt x="396" y="64"/>
                      </a:lnTo>
                      <a:lnTo>
                        <a:pt x="357" y="69"/>
                      </a:lnTo>
                      <a:lnTo>
                        <a:pt x="321" y="77"/>
                      </a:lnTo>
                      <a:lnTo>
                        <a:pt x="286" y="86"/>
                      </a:lnTo>
                      <a:lnTo>
                        <a:pt x="254" y="96"/>
                      </a:lnTo>
                      <a:lnTo>
                        <a:pt x="223" y="110"/>
                      </a:lnTo>
                      <a:lnTo>
                        <a:pt x="196" y="123"/>
                      </a:lnTo>
                      <a:lnTo>
                        <a:pt x="169" y="137"/>
                      </a:lnTo>
                      <a:lnTo>
                        <a:pt x="146" y="151"/>
                      </a:lnTo>
                      <a:lnTo>
                        <a:pt x="125" y="166"/>
                      </a:lnTo>
                      <a:lnTo>
                        <a:pt x="106" y="179"/>
                      </a:lnTo>
                      <a:lnTo>
                        <a:pt x="90" y="193"/>
                      </a:lnTo>
                      <a:lnTo>
                        <a:pt x="77" y="204"/>
                      </a:lnTo>
                      <a:lnTo>
                        <a:pt x="66" y="215"/>
                      </a:lnTo>
                      <a:lnTo>
                        <a:pt x="58" y="223"/>
                      </a:lnTo>
                      <a:lnTo>
                        <a:pt x="51" y="229"/>
                      </a:lnTo>
                      <a:lnTo>
                        <a:pt x="48" y="232"/>
                      </a:lnTo>
                      <a:lnTo>
                        <a:pt x="0" y="190"/>
                      </a:lnTo>
                      <a:lnTo>
                        <a:pt x="2" y="188"/>
                      </a:lnTo>
                      <a:lnTo>
                        <a:pt x="6" y="183"/>
                      </a:lnTo>
                      <a:lnTo>
                        <a:pt x="14" y="175"/>
                      </a:lnTo>
                      <a:lnTo>
                        <a:pt x="25" y="165"/>
                      </a:lnTo>
                      <a:lnTo>
                        <a:pt x="39" y="153"/>
                      </a:lnTo>
                      <a:lnTo>
                        <a:pt x="55" y="140"/>
                      </a:lnTo>
                      <a:lnTo>
                        <a:pt x="74" y="125"/>
                      </a:lnTo>
                      <a:lnTo>
                        <a:pt x="96" y="110"/>
                      </a:lnTo>
                      <a:lnTo>
                        <a:pt x="120" y="94"/>
                      </a:lnTo>
                      <a:lnTo>
                        <a:pt x="147" y="79"/>
                      </a:lnTo>
                      <a:lnTo>
                        <a:pt x="177" y="63"/>
                      </a:lnTo>
                      <a:lnTo>
                        <a:pt x="208" y="49"/>
                      </a:lnTo>
                      <a:lnTo>
                        <a:pt x="242" y="35"/>
                      </a:lnTo>
                      <a:lnTo>
                        <a:pt x="278" y="24"/>
                      </a:lnTo>
                      <a:lnTo>
                        <a:pt x="317" y="14"/>
                      </a:lnTo>
                      <a:lnTo>
                        <a:pt x="357" y="6"/>
                      </a:lnTo>
                      <a:lnTo>
                        <a:pt x="400" y="2"/>
                      </a:lnTo>
                      <a:lnTo>
                        <a:pt x="445"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400">
                    <a:latin typeface="Calibri Regular"/>
                  </a:endParaRPr>
                </a:p>
              </p:txBody>
            </p:sp>
          </p:grpSp>
        </p:grpSp>
        <p:sp>
          <p:nvSpPr>
            <p:cNvPr id="51" name="Rectangle 50">
              <a:extLst>
                <a:ext uri="{FF2B5EF4-FFF2-40B4-BE49-F238E27FC236}">
                  <a16:creationId xmlns:a16="http://schemas.microsoft.com/office/drawing/2014/main" id="{94874516-B902-8E47-98B5-B96F89682194}"/>
                </a:ext>
              </a:extLst>
            </p:cNvPr>
            <p:cNvSpPr/>
            <p:nvPr/>
          </p:nvSpPr>
          <p:spPr>
            <a:xfrm>
              <a:off x="9282033" y="6026596"/>
              <a:ext cx="5345570" cy="1079511"/>
            </a:xfrm>
            <a:prstGeom prst="rect">
              <a:avLst/>
            </a:prstGeom>
            <a:noFill/>
          </p:spPr>
          <p:txBody>
            <a:bodyPr wrap="square" rtlCol="0">
              <a:spAutoFit/>
            </a:bodyPr>
            <a:lstStyle/>
            <a:p>
              <a:pPr lvl="0" algn="ctr" rtl="0">
                <a:lnSpc>
                  <a:spcPct val="90000"/>
                </a:lnSpc>
                <a:spcBef>
                  <a:spcPts val="2400"/>
                </a:spcBef>
                <a:buClr>
                  <a:srgbClr val="2F6CC2"/>
                </a:buClr>
                <a:defRPr/>
              </a:pPr>
              <a:r>
                <a:rPr lang="fr" sz="1600" i="1" kern="0" dirty="0">
                  <a:solidFill>
                    <a:srgbClr val="595959"/>
                  </a:solidFill>
                  <a:latin typeface="Calibri" pitchFamily="34" charset="0"/>
                  <a:ea typeface="MS PGothic" pitchFamily="34" charset="-128"/>
                  <a:cs typeface="Calibri" pitchFamily="34" charset="0"/>
                </a:rPr>
                <a:t>Veuillez vous reporter aux liens du HCR sur les</a:t>
              </a:r>
              <a:r>
                <a:rPr lang="fr" sz="1600" b="1" i="1" kern="0" dirty="0">
                  <a:solidFill>
                    <a:schemeClr val="accent2"/>
                  </a:solidFill>
                  <a:latin typeface="Calibri" pitchFamily="34" charset="0"/>
                  <a:ea typeface="MS PGothic" pitchFamily="34" charset="-128"/>
                  <a:cs typeface="Calibri" pitchFamily="34" charset="0"/>
                </a:rPr>
                <a:t> orientations concernant les lieux de détention</a:t>
              </a:r>
              <a:r>
                <a:rPr lang="fr" sz="1600" b="1" i="1" kern="0" dirty="0">
                  <a:solidFill>
                    <a:srgbClr val="2998D6"/>
                  </a:solidFill>
                  <a:latin typeface="Calibri" pitchFamily="34" charset="0"/>
                  <a:ea typeface="MS PGothic" pitchFamily="34" charset="-128"/>
                  <a:cs typeface="Calibri" pitchFamily="34" charset="0"/>
                </a:rPr>
                <a:t> </a:t>
              </a:r>
              <a:r>
                <a:rPr lang="fr" sz="1600" i="1" kern="0" dirty="0">
                  <a:solidFill>
                    <a:srgbClr val="595959"/>
                  </a:solidFill>
                  <a:latin typeface="Calibri" pitchFamily="34" charset="0"/>
                  <a:ea typeface="MS PGothic" pitchFamily="34" charset="-128"/>
                  <a:cs typeface="Calibri" pitchFamily="34" charset="0"/>
                </a:rPr>
                <a:t>qui figurent dans votre manuel.</a:t>
              </a:r>
            </a:p>
          </p:txBody>
        </p:sp>
        <p:sp>
          <p:nvSpPr>
            <p:cNvPr id="53" name="Shape 229">
              <a:extLst>
                <a:ext uri="{FF2B5EF4-FFF2-40B4-BE49-F238E27FC236}">
                  <a16:creationId xmlns:a16="http://schemas.microsoft.com/office/drawing/2014/main" id="{4C3A9852-E3B8-A447-9096-175812AC3060}"/>
                </a:ext>
              </a:extLst>
            </p:cNvPr>
            <p:cNvSpPr>
              <a:spLocks noChangeAspect="1"/>
            </p:cNvSpPr>
            <p:nvPr/>
          </p:nvSpPr>
          <p:spPr>
            <a:xfrm rot="5400000">
              <a:off x="11280806" y="5613214"/>
              <a:ext cx="311921" cy="467880"/>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400" kern="0">
                <a:solidFill>
                  <a:srgbClr val="4C4C4C"/>
                </a:solidFill>
                <a:latin typeface="Lato Light"/>
                <a:ea typeface="Helvetica Neue Light"/>
                <a:cs typeface="Lato Light"/>
                <a:sym typeface="Helvetica Neue Light"/>
              </a:endParaRPr>
            </a:p>
          </p:txBody>
        </p:sp>
      </p:grpSp>
    </p:spTree>
    <p:extLst>
      <p:ext uri="{BB962C8B-B14F-4D97-AF65-F5344CB8AC3E}">
        <p14:creationId xmlns:p14="http://schemas.microsoft.com/office/powerpoint/2010/main" val="361209341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custDataLst>
              <p:tags r:id="rId1"/>
            </p:custDataLst>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sz="2000">
              <a:solidFill>
                <a:srgbClr val="000000"/>
              </a:solidFill>
              <a:latin typeface="Calibri Regular"/>
              <a:ea typeface="ヒラギノ角ゴ ProN W3" charset="-128"/>
            </a:endParaRPr>
          </a:p>
        </p:txBody>
      </p:sp>
      <p:pic>
        <p:nvPicPr>
          <p:cNvPr id="59" name="Picture 58" descr="New Macbook Silver.png"/>
          <p:cNvPicPr>
            <a:picLocks noChangeAspect="1"/>
          </p:cNvPicPr>
          <p:nvPr>
            <p:custDataLst>
              <p:tags r:id="rId2"/>
            </p:custDataLst>
          </p:nvPr>
        </p:nvPicPr>
        <p:blipFill>
          <a:blip r:embed="rId14">
            <a:extLst>
              <a:ext uri="{28A0092B-C50C-407E-A947-70E740481C1C}">
                <a14:useLocalDpi xmlns:a14="http://schemas.microsoft.com/office/drawing/2010/main"/>
              </a:ext>
            </a:extLst>
          </a:blip>
          <a:stretch>
            <a:fillRect/>
          </a:stretch>
        </p:blipFill>
        <p:spPr>
          <a:xfrm>
            <a:off x="2147626" y="3257678"/>
            <a:ext cx="8951410" cy="4773111"/>
          </a:xfrm>
          <a:prstGeom prst="rect">
            <a:avLst/>
          </a:prstGeom>
        </p:spPr>
      </p:pic>
      <p:pic>
        <p:nvPicPr>
          <p:cNvPr id="17" name="Picture Placeholder 16">
            <a:extLst>
              <a:ext uri="{FF2B5EF4-FFF2-40B4-BE49-F238E27FC236}">
                <a16:creationId xmlns:a16="http://schemas.microsoft.com/office/drawing/2014/main" id="{0962CC7C-54BE-F949-9CA3-AC2D58B3C0A2}"/>
              </a:ext>
            </a:extLst>
          </p:cNvPr>
          <p:cNvPicPr>
            <a:picLocks noGrp="1" noChangeAspect="1"/>
          </p:cNvPicPr>
          <p:nvPr>
            <p:ph type="pic" sz="quarter" idx="10"/>
            <p:custDataLst>
              <p:tags r:id="rId3"/>
            </p:custDataLst>
          </p:nvPr>
        </p:nvPicPr>
        <p:blipFill>
          <a:blip r:embed="rId15"/>
          <a:srcRect l="8231" r="8231"/>
          <a:stretch>
            <a:fillRect/>
          </a:stretch>
        </p:blipFill>
        <p:spPr>
          <a:xfrm>
            <a:off x="3231912" y="3552402"/>
            <a:ext cx="6718957" cy="4020414"/>
          </a:xfrm>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custDataLst>
              <p:tags r:id="rId4"/>
            </p:custDataLst>
          </p:nvPr>
        </p:nvSpPr>
        <p:spPr>
          <a:xfrm>
            <a:off x="776479" y="1644364"/>
            <a:ext cx="11015331" cy="1547583"/>
          </a:xfrm>
        </p:spPr>
        <p:txBody>
          <a:bodyPr rtlCol="0">
            <a:noAutofit/>
          </a:bodyPr>
          <a:lstStyle/>
          <a:p>
            <a:pPr rtl="0"/>
            <a:r>
              <a:rPr lang="fr" sz="3600"/>
              <a:t>Au Mexique, ces nouvelles constructions durables accueillent et protègent les personnes migrantes LGBTQ.</a:t>
            </a:r>
          </a:p>
        </p:txBody>
      </p:sp>
      <p:sp>
        <p:nvSpPr>
          <p:cNvPr id="35" name="TextBox 34"/>
          <p:cNvSpPr txBox="1"/>
          <p:nvPr>
            <p:custDataLst>
              <p:tags r:id="rId5"/>
            </p:custDataLst>
          </p:nvPr>
        </p:nvSpPr>
        <p:spPr>
          <a:xfrm>
            <a:off x="5938973" y="1178283"/>
            <a:ext cx="1119470" cy="344710"/>
          </a:xfrm>
          <a:prstGeom prst="rect">
            <a:avLst/>
          </a:prstGeom>
          <a:noFill/>
        </p:spPr>
        <p:txBody>
          <a:bodyPr wrap="square" rtlCol="0">
            <a:spAutoFit/>
          </a:bodyPr>
          <a:lstStyle/>
          <a:p>
            <a:pPr algn="ctr" rtl="0">
              <a:lnSpc>
                <a:spcPct val="80000"/>
              </a:lnSpc>
            </a:pPr>
            <a:r>
              <a:rPr lang="fr" sz="2000" b="1" spc="70">
                <a:solidFill>
                  <a:schemeClr val="bg1"/>
                </a:solidFill>
                <a:latin typeface="+mj-lt"/>
                <a:cs typeface="Lato Light"/>
              </a:rPr>
              <a:t>Vidéo</a:t>
            </a:r>
          </a:p>
        </p:txBody>
      </p:sp>
      <p:sp>
        <p:nvSpPr>
          <p:cNvPr id="44" name="Rectangle 43"/>
          <p:cNvSpPr/>
          <p:nvPr>
            <p:custDataLst>
              <p:tags r:id="rId6"/>
            </p:custDataLst>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800"/>
          </a:p>
        </p:txBody>
      </p:sp>
      <p:sp>
        <p:nvSpPr>
          <p:cNvPr id="9" name="TextBox 8">
            <a:extLst>
              <a:ext uri="{FF2B5EF4-FFF2-40B4-BE49-F238E27FC236}">
                <a16:creationId xmlns:a16="http://schemas.microsoft.com/office/drawing/2014/main" id="{9EBC94EF-C494-2148-B59B-F47EB76083BA}"/>
              </a:ext>
            </a:extLst>
          </p:cNvPr>
          <p:cNvSpPr txBox="1"/>
          <p:nvPr>
            <p:custDataLst>
              <p:tags r:id="rId7"/>
            </p:custDataLst>
          </p:nvPr>
        </p:nvSpPr>
        <p:spPr>
          <a:xfrm>
            <a:off x="10886411" y="8528476"/>
            <a:ext cx="0" cy="0"/>
          </a:xfrm>
          <a:prstGeom prst="rect">
            <a:avLst/>
          </a:prstGeom>
        </p:spPr>
        <p:txBody>
          <a:bodyPr wrap="none" rtlCol="0">
            <a:noAutofit/>
          </a:bodyPr>
          <a:lstStyle/>
          <a:p>
            <a:pPr rtl="0"/>
            <a:endParaRPr lang="en-US" sz="2400" kern="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custDataLst>
              <p:tags r:id="rId8"/>
            </p:custDataLst>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bg-BG" sz="1800"/>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custDataLst>
              <p:tags r:id="rId9"/>
            </p:custDataLst>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rtlCol="0" anchor="ctr"/>
          <a:lstStyle/>
          <a:p>
            <a:pPr rtl="0"/>
            <a:endParaRPr lang="en-US" sz="240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custDataLst>
              <p:tags r:id="rId10"/>
            </p:custDataLst>
          </p:nvPr>
        </p:nvSpPr>
        <p:spPr>
          <a:xfrm>
            <a:off x="3168117" y="6735793"/>
            <a:ext cx="6847421" cy="694591"/>
          </a:xfrm>
          <a:prstGeom prst="rect">
            <a:avLst/>
          </a:prstGeom>
          <a:solidFill>
            <a:schemeClr val="accent1">
              <a:alpha val="43000"/>
            </a:schemeClr>
          </a:solidFill>
        </p:spPr>
        <p:txBody>
          <a:bodyPr rtlCol="0"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fr" sz="2000" kern="0">
                <a:solidFill>
                  <a:schemeClr val="bg1"/>
                </a:solidFill>
              </a:rPr>
              <a:t>Daily Motion NOW THIS </a:t>
            </a:r>
            <a:br>
              <a:rPr lang="en-US" altLang="en-US" sz="2000" kern="0">
                <a:solidFill>
                  <a:schemeClr val="bg1"/>
                </a:solidFill>
              </a:rPr>
            </a:br>
            <a:r>
              <a:rPr lang="fr" sz="2000" kern="0">
                <a:solidFill>
                  <a:schemeClr val="bg1"/>
                </a:solidFill>
              </a:rPr>
              <a:t>(5:00)</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custDataLst>
              <p:tags r:id="rId1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34</a:t>
            </a:fld>
            <a:endParaRPr lang="en-US" altLang="en-US" sz="1100">
              <a:solidFill>
                <a:schemeClr val="bg1"/>
              </a:solidFill>
            </a:endParaRPr>
          </a:p>
        </p:txBody>
      </p:sp>
    </p:spTree>
    <p:extLst>
      <p:ext uri="{BB962C8B-B14F-4D97-AF65-F5344CB8AC3E}">
        <p14:creationId xmlns:p14="http://schemas.microsoft.com/office/powerpoint/2010/main" val="368130295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custDataLst>
              <p:tags r:id="rId1"/>
            </p:custDataLst>
          </p:nvPr>
        </p:nvSpPr>
        <p:spPr>
          <a:xfrm>
            <a:off x="1648627" y="468468"/>
            <a:ext cx="9675628" cy="854455"/>
          </a:xfrm>
        </p:spPr>
        <p:txBody>
          <a:bodyPr rtlCol="0">
            <a:noAutofit/>
          </a:bodyPr>
          <a:lstStyle/>
          <a:p>
            <a:pPr rtl="0"/>
            <a:r>
              <a:rPr lang="fr" sz="3600" dirty="0"/>
              <a:t>Quels sont les </a:t>
            </a:r>
            <a:r>
              <a:rPr lang="fr" sz="3600" b="1" dirty="0"/>
              <a:t>obstacles</a:t>
            </a:r>
            <a:r>
              <a:rPr lang="fr" sz="3600" dirty="0"/>
              <a:t> </a:t>
            </a:r>
            <a:r>
              <a:rPr lang="fr" sz="3600" kern="0" dirty="0"/>
              <a:t> </a:t>
            </a:r>
            <a:r>
              <a:rPr lang="fr" sz="3600" b="1" kern="0" dirty="0"/>
              <a:t>auxquels sont confrontées des personnes spécifiques ?</a:t>
            </a:r>
            <a:br>
              <a:rPr lang="en-US" sz="3600" b="1" kern="0" dirty="0"/>
            </a:br>
            <a:endParaRPr lang="en-US" altLang="en-US" sz="36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custDataLst>
              <p:tags r:id="rId2"/>
            </p:custDataLst>
          </p:nvPr>
        </p:nvCxnSpPr>
        <p:spPr bwMode="auto">
          <a:xfrm flipH="1">
            <a:off x="-62634" y="841571"/>
            <a:ext cx="1976494" cy="0"/>
          </a:xfrm>
          <a:prstGeom prst="line">
            <a:avLst/>
          </a:prstGeom>
          <a:blipFill dpi="0" rotWithShape="0">
            <a:blip r:embed="rId1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C5294B09-9BB6-C948-A2AD-A353E3484025}"/>
              </a:ext>
            </a:extLst>
          </p:cNvPr>
          <p:cNvCxnSpPr>
            <a:cxnSpLocks/>
          </p:cNvCxnSpPr>
          <p:nvPr>
            <p:custDataLst>
              <p:tags r:id="rId3"/>
            </p:custDataLst>
          </p:nvPr>
        </p:nvCxnSpPr>
        <p:spPr bwMode="auto">
          <a:xfrm flipH="1">
            <a:off x="10819734" y="841571"/>
            <a:ext cx="2215783" cy="0"/>
          </a:xfrm>
          <a:prstGeom prst="line">
            <a:avLst/>
          </a:prstGeom>
          <a:blipFill dpi="0" rotWithShape="0">
            <a:blip r:embed="rId1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2" name="Rectangle 51">
            <a:extLst>
              <a:ext uri="{FF2B5EF4-FFF2-40B4-BE49-F238E27FC236}">
                <a16:creationId xmlns:a16="http://schemas.microsoft.com/office/drawing/2014/main" id="{98D8DA5F-FC8F-9248-94CE-9D9D61C8BAB0}"/>
              </a:ext>
            </a:extLst>
          </p:cNvPr>
          <p:cNvSpPr/>
          <p:nvPr>
            <p:custDataLst>
              <p:tags r:id="rId4"/>
            </p:custDataLst>
          </p:nvPr>
        </p:nvSpPr>
        <p:spPr>
          <a:xfrm>
            <a:off x="1074943" y="2290889"/>
            <a:ext cx="3363100" cy="523220"/>
          </a:xfrm>
          <a:prstGeom prst="rect">
            <a:avLst/>
          </a:prstGeom>
        </p:spPr>
        <p:txBody>
          <a:bodyPr wrap="none" rtlCol="0">
            <a:spAutoFit/>
          </a:bodyPr>
          <a:lstStyle/>
          <a:p>
            <a:pPr rtl="0"/>
            <a:r>
              <a:rPr lang="fr" sz="2800" dirty="0">
                <a:latin typeface="Calibri" panose="020F0502020204030204" pitchFamily="34" charset="0"/>
                <a:cs typeface="Calibri" panose="020F0502020204030204" pitchFamily="34" charset="0"/>
              </a:rPr>
              <a:t>COMPORTEMENTAUX</a:t>
            </a:r>
            <a:endParaRPr lang="en-US" sz="2400" dirty="0"/>
          </a:p>
        </p:txBody>
      </p:sp>
      <p:grpSp>
        <p:nvGrpSpPr>
          <p:cNvPr id="63" name="Group 62">
            <a:extLst>
              <a:ext uri="{FF2B5EF4-FFF2-40B4-BE49-F238E27FC236}">
                <a16:creationId xmlns:a16="http://schemas.microsoft.com/office/drawing/2014/main" id="{6EB25EDD-B459-6D41-89EC-046BBF2074B9}"/>
              </a:ext>
            </a:extLst>
          </p:cNvPr>
          <p:cNvGrpSpPr/>
          <p:nvPr>
            <p:custDataLst>
              <p:tags r:id="rId5"/>
            </p:custDataLst>
          </p:nvPr>
        </p:nvGrpSpPr>
        <p:grpSpPr>
          <a:xfrm>
            <a:off x="4532412" y="2376258"/>
            <a:ext cx="351844" cy="351844"/>
            <a:chOff x="4329395" y="4435860"/>
            <a:chExt cx="610528" cy="610528"/>
          </a:xfrm>
          <a:solidFill>
            <a:schemeClr val="accent2"/>
          </a:solidFill>
        </p:grpSpPr>
        <p:sp>
          <p:nvSpPr>
            <p:cNvPr id="65" name="Rectangle 64">
              <a:extLst>
                <a:ext uri="{FF2B5EF4-FFF2-40B4-BE49-F238E27FC236}">
                  <a16:creationId xmlns:a16="http://schemas.microsoft.com/office/drawing/2014/main" id="{E3DE4295-212F-DF44-860D-55A9863ADAB0}"/>
                </a:ext>
              </a:extLst>
            </p:cNvPr>
            <p:cNvSpPr/>
            <p:nvPr/>
          </p:nvSpPr>
          <p:spPr>
            <a:xfrm>
              <a:off x="4533900" y="4435860"/>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66" name="Rectangle 65">
              <a:extLst>
                <a:ext uri="{FF2B5EF4-FFF2-40B4-BE49-F238E27FC236}">
                  <a16:creationId xmlns:a16="http://schemas.microsoft.com/office/drawing/2014/main" id="{0C204E9A-8AFB-B54A-82D6-14055AF2F5AE}"/>
                </a:ext>
              </a:extLst>
            </p:cNvPr>
            <p:cNvSpPr/>
            <p:nvPr/>
          </p:nvSpPr>
          <p:spPr>
            <a:xfrm rot="5400000">
              <a:off x="4538052" y="4438375"/>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grpSp>
      <p:sp>
        <p:nvSpPr>
          <p:cNvPr id="67" name="Rectangle 66">
            <a:extLst>
              <a:ext uri="{FF2B5EF4-FFF2-40B4-BE49-F238E27FC236}">
                <a16:creationId xmlns:a16="http://schemas.microsoft.com/office/drawing/2014/main" id="{60F05C4B-E414-5342-A5D9-D399D6460B03}"/>
              </a:ext>
            </a:extLst>
          </p:cNvPr>
          <p:cNvSpPr/>
          <p:nvPr>
            <p:custDataLst>
              <p:tags r:id="rId6"/>
            </p:custDataLst>
          </p:nvPr>
        </p:nvSpPr>
        <p:spPr>
          <a:xfrm>
            <a:off x="8679390" y="2290889"/>
            <a:ext cx="3435171" cy="523220"/>
          </a:xfrm>
          <a:prstGeom prst="rect">
            <a:avLst/>
          </a:prstGeom>
        </p:spPr>
        <p:txBody>
          <a:bodyPr wrap="none" rtlCol="0">
            <a:spAutoFit/>
          </a:bodyPr>
          <a:lstStyle/>
          <a:p>
            <a:pPr rtl="0"/>
            <a:r>
              <a:rPr lang="fr" sz="2800" dirty="0">
                <a:latin typeface="Calibri" panose="020F0502020204030204" pitchFamily="34" charset="0"/>
                <a:cs typeface="Calibri" panose="020F0502020204030204" pitchFamily="34" charset="0"/>
              </a:rPr>
              <a:t>ENVIRONNEMENTAUX</a:t>
            </a:r>
          </a:p>
        </p:txBody>
      </p:sp>
      <p:sp>
        <p:nvSpPr>
          <p:cNvPr id="71" name="Rectangle 70">
            <a:extLst>
              <a:ext uri="{FF2B5EF4-FFF2-40B4-BE49-F238E27FC236}">
                <a16:creationId xmlns:a16="http://schemas.microsoft.com/office/drawing/2014/main" id="{505F8C7C-BB0E-6245-B3FA-E65ED47984A1}"/>
              </a:ext>
            </a:extLst>
          </p:cNvPr>
          <p:cNvSpPr/>
          <p:nvPr>
            <p:custDataLst>
              <p:tags r:id="rId7"/>
            </p:custDataLst>
          </p:nvPr>
        </p:nvSpPr>
        <p:spPr>
          <a:xfrm>
            <a:off x="5019100" y="2271469"/>
            <a:ext cx="2796728" cy="523220"/>
          </a:xfrm>
          <a:prstGeom prst="rect">
            <a:avLst/>
          </a:prstGeom>
        </p:spPr>
        <p:txBody>
          <a:bodyPr wrap="none" rtlCol="0">
            <a:spAutoFit/>
          </a:bodyPr>
          <a:lstStyle/>
          <a:p>
            <a:pPr rtl="0"/>
            <a:r>
              <a:rPr lang="fr" sz="2800" dirty="0">
                <a:latin typeface="Calibri" panose="020F0502020204030204" pitchFamily="34" charset="0"/>
                <a:cs typeface="Calibri" panose="020F0502020204030204" pitchFamily="34" charset="0"/>
              </a:rPr>
              <a:t>INSTITUTIONNELS</a:t>
            </a:r>
            <a:endParaRPr lang="en-US" sz="1400" dirty="0"/>
          </a:p>
        </p:txBody>
      </p:sp>
      <p:grpSp>
        <p:nvGrpSpPr>
          <p:cNvPr id="20" name="Group 19">
            <a:extLst>
              <a:ext uri="{FF2B5EF4-FFF2-40B4-BE49-F238E27FC236}">
                <a16:creationId xmlns:a16="http://schemas.microsoft.com/office/drawing/2014/main" id="{7CF5EFE4-2411-4C4B-9778-2522BCC35E68}"/>
              </a:ext>
            </a:extLst>
          </p:cNvPr>
          <p:cNvGrpSpPr/>
          <p:nvPr>
            <p:custDataLst>
              <p:tags r:id="rId8"/>
            </p:custDataLst>
          </p:nvPr>
        </p:nvGrpSpPr>
        <p:grpSpPr>
          <a:xfrm>
            <a:off x="979299" y="3239485"/>
            <a:ext cx="11225819" cy="4480280"/>
            <a:chOff x="1023462" y="3674875"/>
            <a:chExt cx="11225819" cy="4480280"/>
          </a:xfrm>
        </p:grpSpPr>
        <p:pic>
          <p:nvPicPr>
            <p:cNvPr id="5" name="Picture 4">
              <a:extLst>
                <a:ext uri="{FF2B5EF4-FFF2-40B4-BE49-F238E27FC236}">
                  <a16:creationId xmlns:a16="http://schemas.microsoft.com/office/drawing/2014/main" id="{975ADE03-D1FD-1442-8F66-C41C2B238B89}"/>
                </a:ext>
              </a:extLst>
            </p:cNvPr>
            <p:cNvPicPr>
              <a:picLocks noChangeAspect="1"/>
            </p:cNvPicPr>
            <p:nvPr/>
          </p:nvPicPr>
          <p:blipFill rotWithShape="1">
            <a:blip r:embed="rId14"/>
            <a:srcRect l="23568"/>
            <a:stretch/>
          </p:blipFill>
          <p:spPr>
            <a:xfrm>
              <a:off x="3878256" y="3694295"/>
              <a:ext cx="2461458" cy="2132074"/>
            </a:xfrm>
            <a:prstGeom prst="rect">
              <a:avLst/>
            </a:prstGeom>
          </p:spPr>
        </p:pic>
        <p:pic>
          <p:nvPicPr>
            <p:cNvPr id="6" name="Picture 5">
              <a:extLst>
                <a:ext uri="{FF2B5EF4-FFF2-40B4-BE49-F238E27FC236}">
                  <a16:creationId xmlns:a16="http://schemas.microsoft.com/office/drawing/2014/main" id="{7148CD03-3878-E541-81C5-3235BBF6AC55}"/>
                </a:ext>
              </a:extLst>
            </p:cNvPr>
            <p:cNvPicPr>
              <a:picLocks noChangeAspect="1"/>
            </p:cNvPicPr>
            <p:nvPr/>
          </p:nvPicPr>
          <p:blipFill rotWithShape="1">
            <a:blip r:embed="rId15"/>
            <a:srcRect l="11002" r="12253"/>
            <a:stretch/>
          </p:blipFill>
          <p:spPr>
            <a:xfrm>
              <a:off x="1056303" y="3694295"/>
              <a:ext cx="2694127" cy="2149281"/>
            </a:xfrm>
            <a:prstGeom prst="rect">
              <a:avLst/>
            </a:prstGeom>
          </p:spPr>
        </p:pic>
        <p:pic>
          <p:nvPicPr>
            <p:cNvPr id="7" name="Picture 6">
              <a:extLst>
                <a:ext uri="{FF2B5EF4-FFF2-40B4-BE49-F238E27FC236}">
                  <a16:creationId xmlns:a16="http://schemas.microsoft.com/office/drawing/2014/main" id="{DAF5797D-CDC3-9545-82FF-9D8263805DC1}"/>
                </a:ext>
              </a:extLst>
            </p:cNvPr>
            <p:cNvPicPr>
              <a:picLocks noChangeAspect="1"/>
            </p:cNvPicPr>
            <p:nvPr/>
          </p:nvPicPr>
          <p:blipFill rotWithShape="1">
            <a:blip r:embed="rId16"/>
            <a:srcRect r="11083"/>
            <a:stretch/>
          </p:blipFill>
          <p:spPr>
            <a:xfrm>
              <a:off x="3892462" y="5975877"/>
              <a:ext cx="2447252" cy="2150703"/>
            </a:xfrm>
            <a:prstGeom prst="rect">
              <a:avLst/>
            </a:prstGeom>
          </p:spPr>
        </p:pic>
        <p:pic>
          <p:nvPicPr>
            <p:cNvPr id="42" name="Picture 41">
              <a:extLst>
                <a:ext uri="{FF2B5EF4-FFF2-40B4-BE49-F238E27FC236}">
                  <a16:creationId xmlns:a16="http://schemas.microsoft.com/office/drawing/2014/main" id="{6031C257-4E27-CC4C-B872-493427BEFB11}"/>
                </a:ext>
              </a:extLst>
            </p:cNvPr>
            <p:cNvPicPr>
              <a:picLocks noChangeAspect="1"/>
            </p:cNvPicPr>
            <p:nvPr/>
          </p:nvPicPr>
          <p:blipFill rotWithShape="1">
            <a:blip r:embed="rId17">
              <a:extLst>
                <a:ext uri="{28A0092B-C50C-407E-A947-70E740481C1C}">
                  <a14:useLocalDpi xmlns:a14="http://schemas.microsoft.com/office/drawing/2010/main"/>
                </a:ext>
              </a:extLst>
            </a:blip>
            <a:srcRect l="1276" t="7870" r="16186"/>
            <a:stretch/>
          </p:blipFill>
          <p:spPr>
            <a:xfrm>
              <a:off x="9483138" y="3682648"/>
              <a:ext cx="2761518" cy="2164941"/>
            </a:xfrm>
            <a:prstGeom prst="rect">
              <a:avLst/>
            </a:prstGeom>
          </p:spPr>
        </p:pic>
        <p:pic>
          <p:nvPicPr>
            <p:cNvPr id="11" name="Picture 10">
              <a:extLst>
                <a:ext uri="{FF2B5EF4-FFF2-40B4-BE49-F238E27FC236}">
                  <a16:creationId xmlns:a16="http://schemas.microsoft.com/office/drawing/2014/main" id="{B55C77CF-1F1F-3944-B7F2-CC3F35F3D986}"/>
                </a:ext>
              </a:extLst>
            </p:cNvPr>
            <p:cNvPicPr>
              <a:picLocks noChangeAspect="1"/>
            </p:cNvPicPr>
            <p:nvPr/>
          </p:nvPicPr>
          <p:blipFill rotWithShape="1">
            <a:blip r:embed="rId18"/>
            <a:srcRect r="8801"/>
            <a:stretch/>
          </p:blipFill>
          <p:spPr>
            <a:xfrm>
              <a:off x="6488804" y="3729973"/>
              <a:ext cx="2867849" cy="2096395"/>
            </a:xfrm>
            <a:prstGeom prst="rect">
              <a:avLst/>
            </a:prstGeom>
          </p:spPr>
        </p:pic>
        <p:pic>
          <p:nvPicPr>
            <p:cNvPr id="15" name="Picture 14">
              <a:extLst>
                <a:ext uri="{FF2B5EF4-FFF2-40B4-BE49-F238E27FC236}">
                  <a16:creationId xmlns:a16="http://schemas.microsoft.com/office/drawing/2014/main" id="{82D0A466-5F93-4C49-932B-F24F6DDAC0E9}"/>
                </a:ext>
              </a:extLst>
            </p:cNvPr>
            <p:cNvPicPr>
              <a:picLocks noChangeAspect="1"/>
            </p:cNvPicPr>
            <p:nvPr/>
          </p:nvPicPr>
          <p:blipFill rotWithShape="1">
            <a:blip r:embed="rId19"/>
            <a:srcRect l="3825" r="11152"/>
            <a:stretch/>
          </p:blipFill>
          <p:spPr>
            <a:xfrm>
              <a:off x="9483138" y="5975877"/>
              <a:ext cx="2766143" cy="2119137"/>
            </a:xfrm>
            <a:prstGeom prst="rect">
              <a:avLst/>
            </a:prstGeom>
          </p:spPr>
        </p:pic>
        <p:pic>
          <p:nvPicPr>
            <p:cNvPr id="17" name="Picture 16">
              <a:extLst>
                <a:ext uri="{FF2B5EF4-FFF2-40B4-BE49-F238E27FC236}">
                  <a16:creationId xmlns:a16="http://schemas.microsoft.com/office/drawing/2014/main" id="{CD26E92C-D67A-2840-83F8-74275DB8DA99}"/>
                </a:ext>
              </a:extLst>
            </p:cNvPr>
            <p:cNvPicPr>
              <a:picLocks noChangeAspect="1"/>
            </p:cNvPicPr>
            <p:nvPr/>
          </p:nvPicPr>
          <p:blipFill rotWithShape="1">
            <a:blip r:embed="rId20"/>
            <a:srcRect l="8599" r="6195"/>
            <a:stretch/>
          </p:blipFill>
          <p:spPr>
            <a:xfrm>
              <a:off x="1047264" y="5971906"/>
              <a:ext cx="2703166" cy="2114994"/>
            </a:xfrm>
            <a:prstGeom prst="rect">
              <a:avLst/>
            </a:prstGeom>
          </p:spPr>
        </p:pic>
        <p:pic>
          <p:nvPicPr>
            <p:cNvPr id="19" name="Picture 18">
              <a:extLst>
                <a:ext uri="{FF2B5EF4-FFF2-40B4-BE49-F238E27FC236}">
                  <a16:creationId xmlns:a16="http://schemas.microsoft.com/office/drawing/2014/main" id="{647CE9EE-0EF4-E744-8722-5F4527C2A9E6}"/>
                </a:ext>
              </a:extLst>
            </p:cNvPr>
            <p:cNvPicPr>
              <a:picLocks noChangeAspect="1"/>
            </p:cNvPicPr>
            <p:nvPr/>
          </p:nvPicPr>
          <p:blipFill rotWithShape="1">
            <a:blip r:embed="rId21"/>
            <a:srcRect l="11630"/>
            <a:stretch/>
          </p:blipFill>
          <p:spPr>
            <a:xfrm>
              <a:off x="6488804" y="5947302"/>
              <a:ext cx="2867849" cy="2163506"/>
            </a:xfrm>
            <a:prstGeom prst="rect">
              <a:avLst/>
            </a:prstGeom>
          </p:spPr>
        </p:pic>
        <p:sp>
          <p:nvSpPr>
            <p:cNvPr id="81" name="Rectangle 80">
              <a:extLst>
                <a:ext uri="{FF2B5EF4-FFF2-40B4-BE49-F238E27FC236}">
                  <a16:creationId xmlns:a16="http://schemas.microsoft.com/office/drawing/2014/main" id="{0DBDA276-1814-0A4B-A384-459395243163}"/>
                </a:ext>
              </a:extLst>
            </p:cNvPr>
            <p:cNvSpPr/>
            <p:nvPr/>
          </p:nvSpPr>
          <p:spPr bwMode="auto">
            <a:xfrm>
              <a:off x="1023462" y="3674875"/>
              <a:ext cx="11225819" cy="4480280"/>
            </a:xfrm>
            <a:prstGeom prst="rect">
              <a:avLst/>
            </a:prstGeom>
            <a:noFill/>
            <a:ln w="9842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grpSp>
      <p:sp>
        <p:nvSpPr>
          <p:cNvPr id="90" name="Slide Number Placeholder 5">
            <a:extLst>
              <a:ext uri="{FF2B5EF4-FFF2-40B4-BE49-F238E27FC236}">
                <a16:creationId xmlns:a16="http://schemas.microsoft.com/office/drawing/2014/main" id="{8D6D9AA7-2546-B64B-8C6E-6F3CD1F19997}"/>
              </a:ext>
            </a:extLst>
          </p:cNvPr>
          <p:cNvSpPr txBox="1">
            <a:spLocks/>
          </p:cNvSpPr>
          <p:nvPr>
            <p:custDataLst>
              <p:tags r:id="rId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00" smtClean="0">
                <a:solidFill>
                  <a:schemeClr val="bg1"/>
                </a:solidFill>
              </a:rPr>
              <a:pPr rtl="0">
                <a:defRPr/>
              </a:pPr>
              <a:t>35</a:t>
            </a:fld>
            <a:endParaRPr lang="en-US" altLang="en-US" sz="1000">
              <a:solidFill>
                <a:schemeClr val="bg1"/>
              </a:solidFill>
            </a:endParaRPr>
          </a:p>
        </p:txBody>
      </p:sp>
      <p:grpSp>
        <p:nvGrpSpPr>
          <p:cNvPr id="26" name="Group 25">
            <a:extLst>
              <a:ext uri="{FF2B5EF4-FFF2-40B4-BE49-F238E27FC236}">
                <a16:creationId xmlns:a16="http://schemas.microsoft.com/office/drawing/2014/main" id="{2C5E08E5-1662-D843-B371-9726119C46E1}"/>
              </a:ext>
            </a:extLst>
          </p:cNvPr>
          <p:cNvGrpSpPr/>
          <p:nvPr>
            <p:custDataLst>
              <p:tags r:id="rId10"/>
            </p:custDataLst>
          </p:nvPr>
        </p:nvGrpSpPr>
        <p:grpSpPr>
          <a:xfrm>
            <a:off x="8041156" y="2376258"/>
            <a:ext cx="351844" cy="351844"/>
            <a:chOff x="4329395" y="4435860"/>
            <a:chExt cx="610528" cy="610528"/>
          </a:xfrm>
          <a:solidFill>
            <a:schemeClr val="accent2"/>
          </a:solidFill>
        </p:grpSpPr>
        <p:sp>
          <p:nvSpPr>
            <p:cNvPr id="27" name="Rectangle 26">
              <a:extLst>
                <a:ext uri="{FF2B5EF4-FFF2-40B4-BE49-F238E27FC236}">
                  <a16:creationId xmlns:a16="http://schemas.microsoft.com/office/drawing/2014/main" id="{03B42D46-68CA-AA47-BBBF-124EBF253A41}"/>
                </a:ext>
              </a:extLst>
            </p:cNvPr>
            <p:cNvSpPr/>
            <p:nvPr/>
          </p:nvSpPr>
          <p:spPr>
            <a:xfrm>
              <a:off x="4533900" y="4435860"/>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28" name="Rectangle 27">
              <a:extLst>
                <a:ext uri="{FF2B5EF4-FFF2-40B4-BE49-F238E27FC236}">
                  <a16:creationId xmlns:a16="http://schemas.microsoft.com/office/drawing/2014/main" id="{D33ECEB9-B3E8-7746-87C0-CB8D485262E1}"/>
                </a:ext>
              </a:extLst>
            </p:cNvPr>
            <p:cNvSpPr/>
            <p:nvPr/>
          </p:nvSpPr>
          <p:spPr>
            <a:xfrm rot="5400000">
              <a:off x="4538052" y="4438375"/>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grpSp>
    </p:spTree>
    <p:extLst>
      <p:ext uri="{BB962C8B-B14F-4D97-AF65-F5344CB8AC3E}">
        <p14:creationId xmlns:p14="http://schemas.microsoft.com/office/powerpoint/2010/main" val="51627322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AA1F611C-D386-5C4C-A5AC-479286010CAF}"/>
              </a:ext>
            </a:extLst>
          </p:cNvPr>
          <p:cNvPicPr>
            <a:picLocks noChangeAspect="1"/>
          </p:cNvPicPr>
          <p:nvPr>
            <p:custDataLst>
              <p:tags r:id="rId1"/>
            </p:custDataLst>
          </p:nvPr>
        </p:nvPicPr>
        <p:blipFill>
          <a:blip r:embed="rId21">
            <a:extLst>
              <a:ext uri="{BEBA8EAE-BF5A-486C-A8C5-ECC9F3942E4B}">
                <a14:imgProps xmlns:a14="http://schemas.microsoft.com/office/drawing/2010/main">
                  <a14:imgLayer r:embed="rId22">
                    <a14:imgEffect>
                      <a14:colorTemperature colorTemp="11500"/>
                    </a14:imgEffect>
                    <a14:imgEffect>
                      <a14:saturation sat="12000"/>
                    </a14:imgEffect>
                  </a14:imgLayer>
                </a14:imgProps>
              </a:ext>
              <a:ext uri="{28A0092B-C50C-407E-A947-70E740481C1C}">
                <a14:useLocalDpi xmlns:a14="http://schemas.microsoft.com/office/drawing/2010/main" val="0"/>
              </a:ext>
            </a:extLst>
          </a:blip>
          <a:stretch>
            <a:fillRect/>
          </a:stretch>
        </p:blipFill>
        <p:spPr>
          <a:xfrm>
            <a:off x="2592148" y="4374917"/>
            <a:ext cx="1432868" cy="1432868"/>
          </a:xfrm>
          <a:prstGeom prst="rect">
            <a:avLst/>
          </a:prstGeom>
          <a:solidFill>
            <a:schemeClr val="bg1"/>
          </a:solidFill>
        </p:spPr>
      </p:pic>
      <p:sp>
        <p:nvSpPr>
          <p:cNvPr id="44" name="TextBox 13">
            <a:extLst>
              <a:ext uri="{FF2B5EF4-FFF2-40B4-BE49-F238E27FC236}">
                <a16:creationId xmlns:a16="http://schemas.microsoft.com/office/drawing/2014/main" id="{269A020F-11BF-984C-8865-3B364642444B}"/>
              </a:ext>
            </a:extLst>
          </p:cNvPr>
          <p:cNvSpPr txBox="1">
            <a:spLocks noChangeArrowheads="1"/>
          </p:cNvSpPr>
          <p:nvPr>
            <p:custDataLst>
              <p:tags r:id="rId2"/>
            </p:custDataLst>
          </p:nvPr>
        </p:nvSpPr>
        <p:spPr bwMode="auto">
          <a:xfrm>
            <a:off x="956665" y="7366006"/>
            <a:ext cx="48615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rtl="0"/>
            <a:r>
              <a:rPr lang="fr" sz="2000" b="1" dirty="0">
                <a:solidFill>
                  <a:schemeClr val="tx2"/>
                </a:solidFill>
                <a:ea typeface="Microsoft YaHei UI Light" panose="020B0502040204020203" pitchFamily="34" charset="-122"/>
                <a:cs typeface="Arial" panose="020B0604020202020204" pitchFamily="34" charset="0"/>
              </a:rPr>
              <a:t>PERSONNES DE DIVERSES OSIEGCS :</a:t>
            </a:r>
            <a:br>
              <a:rPr lang="en-US" altLang="zh-CN" sz="1800" dirty="0">
                <a:solidFill>
                  <a:schemeClr val="tx2"/>
                </a:solidFill>
                <a:ea typeface="Microsoft YaHei UI Light" panose="020B0502040204020203" pitchFamily="34" charset="-122"/>
                <a:cs typeface="Arial" panose="020B0604020202020204" pitchFamily="34" charset="0"/>
              </a:rPr>
            </a:br>
            <a:r>
              <a:rPr lang="fr" sz="2000" dirty="0">
                <a:solidFill>
                  <a:schemeClr val="tx2"/>
                </a:solidFill>
                <a:latin typeface="Calibri" charset="0"/>
                <a:ea typeface="Calibri" charset="0"/>
                <a:cs typeface="Calibri" charset="0"/>
              </a:rPr>
              <a:t>elles se heurtent à l’insécurité de l’emploi, de l’accès aux services, à la violence et aux risques de désunion familiale</a:t>
            </a:r>
            <a:endParaRPr lang="en-US" altLang="zh-CN" sz="1800" dirty="0">
              <a:solidFill>
                <a:schemeClr val="tx2"/>
              </a:solidFill>
              <a:latin typeface="Calibri" charset="0"/>
              <a:ea typeface="Calibri" charset="0"/>
              <a:cs typeface="Calibri" charset="0"/>
            </a:endParaRPr>
          </a:p>
        </p:txBody>
      </p:sp>
      <p:sp>
        <p:nvSpPr>
          <p:cNvPr id="45" name="TextBox 13">
            <a:extLst>
              <a:ext uri="{FF2B5EF4-FFF2-40B4-BE49-F238E27FC236}">
                <a16:creationId xmlns:a16="http://schemas.microsoft.com/office/drawing/2014/main" id="{FDDE6C03-5B69-ED44-AA49-1E7EB82DA271}"/>
              </a:ext>
            </a:extLst>
          </p:cNvPr>
          <p:cNvSpPr txBox="1">
            <a:spLocks noChangeArrowheads="1"/>
          </p:cNvSpPr>
          <p:nvPr>
            <p:custDataLst>
              <p:tags r:id="rId3"/>
            </p:custDataLst>
          </p:nvPr>
        </p:nvSpPr>
        <p:spPr bwMode="auto">
          <a:xfrm>
            <a:off x="2286110" y="2280508"/>
            <a:ext cx="855836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rtl="0">
              <a:tabLst>
                <a:tab pos="4216400" algn="l"/>
              </a:tabLst>
            </a:pPr>
            <a:r>
              <a:rPr lang="fr" sz="2000" dirty="0">
                <a:solidFill>
                  <a:schemeClr val="tx2"/>
                </a:solidFill>
                <a:latin typeface="Calibri" charset="0"/>
                <a:ea typeface="MS PGothic" charset="-128"/>
              </a:rPr>
              <a:t>elles sont touchées de manière disproportionnée par la discrimination, la violence, l’insécurité dans les logements et les installations sanitaires, et se heurtent à des obstacles pour obtenir des documents et accéder à des services</a:t>
            </a:r>
          </a:p>
          <a:p>
            <a:pPr algn="ctr" rtl="0">
              <a:tabLst>
                <a:tab pos="4216400" algn="l"/>
              </a:tabLst>
            </a:pPr>
            <a:endParaRPr lang="en-US" altLang="en-US" sz="1600" dirty="0">
              <a:solidFill>
                <a:srgbClr val="595959"/>
              </a:solidFill>
              <a:latin typeface="Calibri" charset="0"/>
              <a:ea typeface="MS PGothic" charset="-128"/>
            </a:endParaRPr>
          </a:p>
        </p:txBody>
      </p:sp>
      <p:sp>
        <p:nvSpPr>
          <p:cNvPr id="46" name="TextBox 13">
            <a:extLst>
              <a:ext uri="{FF2B5EF4-FFF2-40B4-BE49-F238E27FC236}">
                <a16:creationId xmlns:a16="http://schemas.microsoft.com/office/drawing/2014/main" id="{013185D7-752B-9C4E-8314-4A9F88DC85D5}"/>
              </a:ext>
            </a:extLst>
          </p:cNvPr>
          <p:cNvSpPr txBox="1">
            <a:spLocks noChangeArrowheads="1"/>
          </p:cNvSpPr>
          <p:nvPr>
            <p:custDataLst>
              <p:tags r:id="rId4"/>
            </p:custDataLst>
          </p:nvPr>
        </p:nvSpPr>
        <p:spPr bwMode="auto">
          <a:xfrm>
            <a:off x="6481377" y="7348645"/>
            <a:ext cx="61371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rtl="0"/>
            <a:r>
              <a:rPr lang="fr" sz="2000" b="1" kern="0" dirty="0">
                <a:solidFill>
                  <a:schemeClr val="tx2"/>
                </a:solidFill>
                <a:latin typeface="Calibri" charset="0"/>
                <a:ea typeface="MS PGothic" charset="-128"/>
                <a:cs typeface="Calibri" charset="0"/>
              </a:rPr>
              <a:t>INTERSECTIONS : </a:t>
            </a:r>
            <a:br>
              <a:rPr lang="en-US" altLang="en-US" sz="2400" b="1" kern="0" dirty="0">
                <a:solidFill>
                  <a:schemeClr val="tx2"/>
                </a:solidFill>
                <a:latin typeface="Calibri" charset="0"/>
                <a:ea typeface="MS PGothic" charset="-128"/>
                <a:cs typeface="Calibri" charset="0"/>
              </a:rPr>
            </a:br>
            <a:r>
              <a:rPr lang="fr" sz="2000" dirty="0">
                <a:solidFill>
                  <a:schemeClr val="tx2"/>
                </a:solidFill>
                <a:latin typeface="Calibri" charset="0"/>
                <a:ea typeface="Calibri" charset="0"/>
                <a:cs typeface="Calibri" charset="0"/>
              </a:rPr>
              <a:t>les diverses OSIEGCS se combinent à des facteurs tels que l’âge, le genre, l’origine ethnique, le niveau social et le statut au regard du handicap</a:t>
            </a:r>
            <a:endParaRPr lang="en-US" altLang="zh-CN" sz="1800" dirty="0">
              <a:solidFill>
                <a:schemeClr val="tx2"/>
              </a:solidFill>
              <a:latin typeface="Calibri" charset="0"/>
              <a:ea typeface="Calibri" charset="0"/>
              <a:cs typeface="Calibri" charset="0"/>
            </a:endParaRPr>
          </a:p>
        </p:txBody>
      </p:sp>
      <p:sp>
        <p:nvSpPr>
          <p:cNvPr id="47" name="Oval 71">
            <a:extLst>
              <a:ext uri="{FF2B5EF4-FFF2-40B4-BE49-F238E27FC236}">
                <a16:creationId xmlns:a16="http://schemas.microsoft.com/office/drawing/2014/main" id="{523FB225-50A6-A643-9C7B-ECFA17ECA1C2}"/>
              </a:ext>
            </a:extLst>
          </p:cNvPr>
          <p:cNvSpPr>
            <a:spLocks noChangeArrowheads="1"/>
          </p:cNvSpPr>
          <p:nvPr>
            <p:custDataLst>
              <p:tags r:id="rId5"/>
            </p:custDataLst>
          </p:nvPr>
        </p:nvSpPr>
        <p:spPr bwMode="auto">
          <a:xfrm>
            <a:off x="8676053" y="4161214"/>
            <a:ext cx="1855372" cy="1860276"/>
          </a:xfrm>
          <a:prstGeom prst="ellipse">
            <a:avLst/>
          </a:prstGeom>
          <a:noFill/>
          <a:ln w="9525">
            <a:solidFill>
              <a:schemeClr val="accent5"/>
            </a:solidFill>
            <a:round/>
            <a:headEnd/>
            <a:tailEnd/>
          </a:ln>
        </p:spPr>
        <p:txBody>
          <a:bodyPr vert="horz" wrap="square" lIns="91440" tIns="45720" rIns="91440" bIns="45720" numCol="1" rtlCol="0" anchor="t" anchorCtr="0" compatLnSpc="1">
            <a:prstTxWarp prst="textNoShape">
              <a:avLst/>
            </a:prstTxWarp>
          </a:bodyPr>
          <a:lstStyle/>
          <a:p>
            <a:pPr rtl="0"/>
            <a:endParaRPr lang="zh-CN" altLang="en-US" sz="1600"/>
          </a:p>
        </p:txBody>
      </p:sp>
      <p:sp>
        <p:nvSpPr>
          <p:cNvPr id="48" name="Oval 73">
            <a:extLst>
              <a:ext uri="{FF2B5EF4-FFF2-40B4-BE49-F238E27FC236}">
                <a16:creationId xmlns:a16="http://schemas.microsoft.com/office/drawing/2014/main" id="{6D74B65F-6EED-764F-A804-03070F6980D1}"/>
              </a:ext>
            </a:extLst>
          </p:cNvPr>
          <p:cNvSpPr>
            <a:spLocks noChangeArrowheads="1"/>
          </p:cNvSpPr>
          <p:nvPr>
            <p:custDataLst>
              <p:tags r:id="rId6"/>
            </p:custDataLst>
          </p:nvPr>
        </p:nvSpPr>
        <p:spPr bwMode="auto">
          <a:xfrm>
            <a:off x="5566557" y="4396174"/>
            <a:ext cx="1855372" cy="1860276"/>
          </a:xfrm>
          <a:prstGeom prst="ellipse">
            <a:avLst/>
          </a:prstGeom>
          <a:noFill/>
          <a:ln w="9525">
            <a:solidFill>
              <a:schemeClr val="accent2"/>
            </a:solidFill>
            <a:round/>
            <a:headEnd/>
            <a:tailEnd/>
          </a:ln>
        </p:spPr>
        <p:txBody>
          <a:bodyPr vert="horz" wrap="square" lIns="91440" tIns="45720" rIns="91440" bIns="45720" numCol="1" rtlCol="0" anchor="t" anchorCtr="0" compatLnSpc="1">
            <a:prstTxWarp prst="textNoShape">
              <a:avLst/>
            </a:prstTxWarp>
          </a:bodyPr>
          <a:lstStyle/>
          <a:p>
            <a:pPr rtl="0"/>
            <a:endParaRPr lang="zh-CN" altLang="en-US" sz="1600"/>
          </a:p>
        </p:txBody>
      </p:sp>
      <p:sp>
        <p:nvSpPr>
          <p:cNvPr id="49" name="Oval 76">
            <a:extLst>
              <a:ext uri="{FF2B5EF4-FFF2-40B4-BE49-F238E27FC236}">
                <a16:creationId xmlns:a16="http://schemas.microsoft.com/office/drawing/2014/main" id="{5DBAB98D-37EA-C849-A1F9-164D4D31FF2B}"/>
              </a:ext>
            </a:extLst>
          </p:cNvPr>
          <p:cNvSpPr>
            <a:spLocks noChangeArrowheads="1"/>
          </p:cNvSpPr>
          <p:nvPr>
            <p:custDataLst>
              <p:tags r:id="rId7"/>
            </p:custDataLst>
          </p:nvPr>
        </p:nvSpPr>
        <p:spPr bwMode="auto">
          <a:xfrm>
            <a:off x="2460654" y="4161214"/>
            <a:ext cx="1855372" cy="1860276"/>
          </a:xfrm>
          <a:prstGeom prst="ellipse">
            <a:avLst/>
          </a:prstGeom>
          <a:noFill/>
          <a:ln w="9525">
            <a:solidFill>
              <a:schemeClr val="accent1"/>
            </a:solidFill>
            <a:round/>
            <a:headEnd/>
            <a:tailEnd/>
          </a:ln>
        </p:spPr>
        <p:txBody>
          <a:bodyPr vert="horz" wrap="square" lIns="91440" tIns="45720" rIns="91440" bIns="45720" numCol="1" rtlCol="0" anchor="t" anchorCtr="0" compatLnSpc="1">
            <a:prstTxWarp prst="textNoShape">
              <a:avLst/>
            </a:prstTxWarp>
          </a:bodyPr>
          <a:lstStyle/>
          <a:p>
            <a:pPr rtl="0"/>
            <a:endParaRPr lang="zh-CN" altLang="en-US" sz="1600"/>
          </a:p>
        </p:txBody>
      </p:sp>
      <p:grpSp>
        <p:nvGrpSpPr>
          <p:cNvPr id="50" name="Group 49">
            <a:extLst>
              <a:ext uri="{FF2B5EF4-FFF2-40B4-BE49-F238E27FC236}">
                <a16:creationId xmlns:a16="http://schemas.microsoft.com/office/drawing/2014/main" id="{9432AF40-1417-7042-99C1-7C0DA86AD799}"/>
              </a:ext>
            </a:extLst>
          </p:cNvPr>
          <p:cNvGrpSpPr/>
          <p:nvPr>
            <p:custDataLst>
              <p:tags r:id="rId8"/>
            </p:custDataLst>
          </p:nvPr>
        </p:nvGrpSpPr>
        <p:grpSpPr>
          <a:xfrm>
            <a:off x="1686291" y="3531283"/>
            <a:ext cx="9615904" cy="3405896"/>
            <a:chOff x="2781300" y="4469744"/>
            <a:chExt cx="9615904" cy="3405896"/>
          </a:xfrm>
        </p:grpSpPr>
        <p:sp>
          <p:nvSpPr>
            <p:cNvPr id="51" name="Freeform 75">
              <a:extLst>
                <a:ext uri="{FF2B5EF4-FFF2-40B4-BE49-F238E27FC236}">
                  <a16:creationId xmlns:a16="http://schemas.microsoft.com/office/drawing/2014/main" id="{3CF60B53-891D-0D47-88C4-58640EA8E695}"/>
                </a:ext>
              </a:extLst>
            </p:cNvPr>
            <p:cNvSpPr>
              <a:spLocks/>
            </p:cNvSpPr>
            <p:nvPr/>
          </p:nvSpPr>
          <p:spPr bwMode="auto">
            <a:xfrm>
              <a:off x="2781300" y="4469744"/>
              <a:ext cx="3402302" cy="1702948"/>
            </a:xfrm>
            <a:custGeom>
              <a:avLst/>
              <a:gdLst>
                <a:gd name="T0" fmla="*/ 401 w 801"/>
                <a:gd name="T1" fmla="*/ 0 h 400"/>
                <a:gd name="T2" fmla="*/ 2 w 801"/>
                <a:gd name="T3" fmla="*/ 362 h 400"/>
                <a:gd name="T4" fmla="*/ 36 w 801"/>
                <a:gd name="T5" fmla="*/ 400 h 400"/>
                <a:gd name="T6" fmla="*/ 71 w 801"/>
                <a:gd name="T7" fmla="*/ 368 h 400"/>
                <a:gd name="T8" fmla="*/ 401 w 801"/>
                <a:gd name="T9" fmla="*/ 69 h 400"/>
                <a:gd name="T10" fmla="*/ 732 w 801"/>
                <a:gd name="T11" fmla="*/ 400 h 400"/>
                <a:gd name="T12" fmla="*/ 801 w 801"/>
                <a:gd name="T13" fmla="*/ 400 h 400"/>
                <a:gd name="T14" fmla="*/ 401 w 801"/>
                <a:gd name="T15" fmla="*/ 0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1" h="400">
                  <a:moveTo>
                    <a:pt x="401" y="0"/>
                  </a:moveTo>
                  <a:cubicBezTo>
                    <a:pt x="193" y="0"/>
                    <a:pt x="21" y="159"/>
                    <a:pt x="2" y="362"/>
                  </a:cubicBezTo>
                  <a:cubicBezTo>
                    <a:pt x="0" y="382"/>
                    <a:pt x="16" y="400"/>
                    <a:pt x="36" y="400"/>
                  </a:cubicBezTo>
                  <a:cubicBezTo>
                    <a:pt x="54" y="400"/>
                    <a:pt x="69" y="386"/>
                    <a:pt x="71" y="368"/>
                  </a:cubicBezTo>
                  <a:cubicBezTo>
                    <a:pt x="87" y="200"/>
                    <a:pt x="229" y="69"/>
                    <a:pt x="401" y="69"/>
                  </a:cubicBezTo>
                  <a:cubicBezTo>
                    <a:pt x="583" y="69"/>
                    <a:pt x="732" y="217"/>
                    <a:pt x="732" y="400"/>
                  </a:cubicBezTo>
                  <a:cubicBezTo>
                    <a:pt x="801" y="400"/>
                    <a:pt x="801" y="400"/>
                    <a:pt x="801" y="400"/>
                  </a:cubicBezTo>
                  <a:cubicBezTo>
                    <a:pt x="801" y="179"/>
                    <a:pt x="621" y="0"/>
                    <a:pt x="401" y="0"/>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zh-CN" altLang="en-US" sz="1600"/>
            </a:p>
          </p:txBody>
        </p:sp>
        <p:sp>
          <p:nvSpPr>
            <p:cNvPr id="53" name="Freeform 78">
              <a:extLst>
                <a:ext uri="{FF2B5EF4-FFF2-40B4-BE49-F238E27FC236}">
                  <a16:creationId xmlns:a16="http://schemas.microsoft.com/office/drawing/2014/main" id="{87BF02EF-F803-7849-BD5A-B9BCCFC5E986}"/>
                </a:ext>
              </a:extLst>
            </p:cNvPr>
            <p:cNvSpPr>
              <a:spLocks/>
            </p:cNvSpPr>
            <p:nvPr/>
          </p:nvSpPr>
          <p:spPr bwMode="auto">
            <a:xfrm>
              <a:off x="5890796" y="6172692"/>
              <a:ext cx="3396913" cy="1702948"/>
            </a:xfrm>
            <a:custGeom>
              <a:avLst/>
              <a:gdLst>
                <a:gd name="T0" fmla="*/ 400 w 800"/>
                <a:gd name="T1" fmla="*/ 400 h 400"/>
                <a:gd name="T2" fmla="*/ 0 w 800"/>
                <a:gd name="T3" fmla="*/ 0 h 400"/>
                <a:gd name="T4" fmla="*/ 69 w 800"/>
                <a:gd name="T5" fmla="*/ 0 h 400"/>
                <a:gd name="T6" fmla="*/ 400 w 800"/>
                <a:gd name="T7" fmla="*/ 331 h 400"/>
                <a:gd name="T8" fmla="*/ 732 w 800"/>
                <a:gd name="T9" fmla="*/ 0 h 400"/>
                <a:gd name="T10" fmla="*/ 800 w 800"/>
                <a:gd name="T11" fmla="*/ 0 h 400"/>
                <a:gd name="T12" fmla="*/ 400 w 800"/>
                <a:gd name="T13" fmla="*/ 400 h 400"/>
              </a:gdLst>
              <a:ahLst/>
              <a:cxnLst>
                <a:cxn ang="0">
                  <a:pos x="T0" y="T1"/>
                </a:cxn>
                <a:cxn ang="0">
                  <a:pos x="T2" y="T3"/>
                </a:cxn>
                <a:cxn ang="0">
                  <a:pos x="T4" y="T5"/>
                </a:cxn>
                <a:cxn ang="0">
                  <a:pos x="T6" y="T7"/>
                </a:cxn>
                <a:cxn ang="0">
                  <a:pos x="T8" y="T9"/>
                </a:cxn>
                <a:cxn ang="0">
                  <a:pos x="T10" y="T11"/>
                </a:cxn>
                <a:cxn ang="0">
                  <a:pos x="T12" y="T13"/>
                </a:cxn>
              </a:cxnLst>
              <a:rect l="0" t="0" r="r" b="b"/>
              <a:pathLst>
                <a:path w="800" h="400">
                  <a:moveTo>
                    <a:pt x="400" y="400"/>
                  </a:moveTo>
                  <a:cubicBezTo>
                    <a:pt x="180" y="400"/>
                    <a:pt x="0" y="221"/>
                    <a:pt x="0" y="0"/>
                  </a:cubicBezTo>
                  <a:cubicBezTo>
                    <a:pt x="69" y="0"/>
                    <a:pt x="69" y="0"/>
                    <a:pt x="69" y="0"/>
                  </a:cubicBezTo>
                  <a:cubicBezTo>
                    <a:pt x="69" y="183"/>
                    <a:pt x="218" y="331"/>
                    <a:pt x="400" y="331"/>
                  </a:cubicBezTo>
                  <a:cubicBezTo>
                    <a:pt x="583" y="331"/>
                    <a:pt x="732" y="183"/>
                    <a:pt x="732" y="0"/>
                  </a:cubicBezTo>
                  <a:cubicBezTo>
                    <a:pt x="800" y="0"/>
                    <a:pt x="800" y="0"/>
                    <a:pt x="800" y="0"/>
                  </a:cubicBezTo>
                  <a:cubicBezTo>
                    <a:pt x="800" y="221"/>
                    <a:pt x="621" y="400"/>
                    <a:pt x="400" y="400"/>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zh-CN" altLang="en-US" sz="1600"/>
            </a:p>
          </p:txBody>
        </p:sp>
        <p:sp>
          <p:nvSpPr>
            <p:cNvPr id="54" name="Freeform 79">
              <a:extLst>
                <a:ext uri="{FF2B5EF4-FFF2-40B4-BE49-F238E27FC236}">
                  <a16:creationId xmlns:a16="http://schemas.microsoft.com/office/drawing/2014/main" id="{6259F484-5A9A-2C49-984C-EFD9DE0C67FA}"/>
                </a:ext>
              </a:extLst>
            </p:cNvPr>
            <p:cNvSpPr>
              <a:spLocks/>
            </p:cNvSpPr>
            <p:nvPr/>
          </p:nvSpPr>
          <p:spPr bwMode="auto">
            <a:xfrm>
              <a:off x="9000291" y="4469744"/>
              <a:ext cx="3396913" cy="1702948"/>
            </a:xfrm>
            <a:custGeom>
              <a:avLst/>
              <a:gdLst>
                <a:gd name="T0" fmla="*/ 800 w 800"/>
                <a:gd name="T1" fmla="*/ 400 h 400"/>
                <a:gd name="T2" fmla="*/ 731 w 800"/>
                <a:gd name="T3" fmla="*/ 400 h 400"/>
                <a:gd name="T4" fmla="*/ 400 w 800"/>
                <a:gd name="T5" fmla="*/ 69 h 400"/>
                <a:gd name="T6" fmla="*/ 68 w 800"/>
                <a:gd name="T7" fmla="*/ 400 h 400"/>
                <a:gd name="T8" fmla="*/ 0 w 800"/>
                <a:gd name="T9" fmla="*/ 400 h 400"/>
                <a:gd name="T10" fmla="*/ 400 w 800"/>
                <a:gd name="T11" fmla="*/ 0 h 400"/>
                <a:gd name="T12" fmla="*/ 800 w 800"/>
                <a:gd name="T13" fmla="*/ 400 h 400"/>
              </a:gdLst>
              <a:ahLst/>
              <a:cxnLst>
                <a:cxn ang="0">
                  <a:pos x="T0" y="T1"/>
                </a:cxn>
                <a:cxn ang="0">
                  <a:pos x="T2" y="T3"/>
                </a:cxn>
                <a:cxn ang="0">
                  <a:pos x="T4" y="T5"/>
                </a:cxn>
                <a:cxn ang="0">
                  <a:pos x="T6" y="T7"/>
                </a:cxn>
                <a:cxn ang="0">
                  <a:pos x="T8" y="T9"/>
                </a:cxn>
                <a:cxn ang="0">
                  <a:pos x="T10" y="T11"/>
                </a:cxn>
                <a:cxn ang="0">
                  <a:pos x="T12" y="T13"/>
                </a:cxn>
              </a:cxnLst>
              <a:rect l="0" t="0" r="r" b="b"/>
              <a:pathLst>
                <a:path w="800" h="400">
                  <a:moveTo>
                    <a:pt x="800" y="400"/>
                  </a:moveTo>
                  <a:cubicBezTo>
                    <a:pt x="731" y="400"/>
                    <a:pt x="731" y="400"/>
                    <a:pt x="731" y="400"/>
                  </a:cubicBezTo>
                  <a:cubicBezTo>
                    <a:pt x="731" y="217"/>
                    <a:pt x="582" y="69"/>
                    <a:pt x="400" y="69"/>
                  </a:cubicBezTo>
                  <a:cubicBezTo>
                    <a:pt x="217" y="69"/>
                    <a:pt x="68" y="217"/>
                    <a:pt x="68" y="400"/>
                  </a:cubicBezTo>
                  <a:cubicBezTo>
                    <a:pt x="0" y="400"/>
                    <a:pt x="0" y="400"/>
                    <a:pt x="0" y="400"/>
                  </a:cubicBezTo>
                  <a:cubicBezTo>
                    <a:pt x="0" y="179"/>
                    <a:pt x="179" y="0"/>
                    <a:pt x="400" y="0"/>
                  </a:cubicBezTo>
                  <a:cubicBezTo>
                    <a:pt x="620" y="0"/>
                    <a:pt x="800" y="179"/>
                    <a:pt x="800" y="400"/>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zh-CN" altLang="en-US" sz="1600"/>
            </a:p>
          </p:txBody>
        </p:sp>
      </p:grpSp>
      <p:cxnSp>
        <p:nvCxnSpPr>
          <p:cNvPr id="55" name="Straight Connector 54">
            <a:extLst>
              <a:ext uri="{FF2B5EF4-FFF2-40B4-BE49-F238E27FC236}">
                <a16:creationId xmlns:a16="http://schemas.microsoft.com/office/drawing/2014/main" id="{05A12BE2-F48E-8F4B-A5F8-C8135484E032}"/>
              </a:ext>
            </a:extLst>
          </p:cNvPr>
          <p:cNvCxnSpPr>
            <a:cxnSpLocks/>
          </p:cNvCxnSpPr>
          <p:nvPr>
            <p:custDataLst>
              <p:tags r:id="rId9"/>
            </p:custDataLst>
          </p:nvPr>
        </p:nvCxnSpPr>
        <p:spPr>
          <a:xfrm>
            <a:off x="3388340" y="6021490"/>
            <a:ext cx="0" cy="100584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534AE63-AF70-D14B-89B7-8E1EE588DCB7}"/>
              </a:ext>
            </a:extLst>
          </p:cNvPr>
          <p:cNvCxnSpPr/>
          <p:nvPr>
            <p:custDataLst>
              <p:tags r:id="rId10"/>
            </p:custDataLst>
          </p:nvPr>
        </p:nvCxnSpPr>
        <p:spPr>
          <a:xfrm>
            <a:off x="9603738" y="6021490"/>
            <a:ext cx="0" cy="1005840"/>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E7DE884-69CA-E441-B9FF-4B05AA0D1511}"/>
              </a:ext>
            </a:extLst>
          </p:cNvPr>
          <p:cNvCxnSpPr>
            <a:cxnSpLocks/>
          </p:cNvCxnSpPr>
          <p:nvPr>
            <p:custDataLst>
              <p:tags r:id="rId11"/>
            </p:custDataLst>
          </p:nvPr>
        </p:nvCxnSpPr>
        <p:spPr>
          <a:xfrm flipV="1">
            <a:off x="6481377" y="3463294"/>
            <a:ext cx="0" cy="922721"/>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EED1CC06-D79E-B441-8164-96352475926D}"/>
              </a:ext>
            </a:extLst>
          </p:cNvPr>
          <p:cNvGrpSpPr/>
          <p:nvPr>
            <p:custDataLst>
              <p:tags r:id="rId12"/>
            </p:custDataLst>
          </p:nvPr>
        </p:nvGrpSpPr>
        <p:grpSpPr>
          <a:xfrm>
            <a:off x="9086963" y="4695723"/>
            <a:ext cx="937056" cy="890072"/>
            <a:chOff x="8653330" y="5239854"/>
            <a:chExt cx="937056" cy="890072"/>
          </a:xfrm>
        </p:grpSpPr>
        <p:sp>
          <p:nvSpPr>
            <p:cNvPr id="59" name="Freeform 58">
              <a:extLst>
                <a:ext uri="{FF2B5EF4-FFF2-40B4-BE49-F238E27FC236}">
                  <a16:creationId xmlns:a16="http://schemas.microsoft.com/office/drawing/2014/main" id="{DF66D65B-A364-8C4B-983C-072A58B11264}"/>
                </a:ext>
              </a:extLst>
            </p:cNvPr>
            <p:cNvSpPr>
              <a:spLocks noEditPoints="1"/>
            </p:cNvSpPr>
            <p:nvPr/>
          </p:nvSpPr>
          <p:spPr bwMode="auto">
            <a:xfrm>
              <a:off x="8653330" y="5239854"/>
              <a:ext cx="624704" cy="623120"/>
            </a:xfrm>
            <a:custGeom>
              <a:avLst/>
              <a:gdLst>
                <a:gd name="T0" fmla="*/ 342 w 789"/>
                <a:gd name="T1" fmla="*/ 39 h 787"/>
                <a:gd name="T2" fmla="*/ 244 w 789"/>
                <a:gd name="T3" fmla="*/ 69 h 787"/>
                <a:gd name="T4" fmla="*/ 160 w 789"/>
                <a:gd name="T5" fmla="*/ 123 h 787"/>
                <a:gd name="T6" fmla="*/ 94 w 789"/>
                <a:gd name="T7" fmla="*/ 199 h 787"/>
                <a:gd name="T8" fmla="*/ 51 w 789"/>
                <a:gd name="T9" fmla="*/ 291 h 787"/>
                <a:gd name="T10" fmla="*/ 37 w 789"/>
                <a:gd name="T11" fmla="*/ 394 h 787"/>
                <a:gd name="T12" fmla="*/ 51 w 789"/>
                <a:gd name="T13" fmla="*/ 497 h 787"/>
                <a:gd name="T14" fmla="*/ 94 w 789"/>
                <a:gd name="T15" fmla="*/ 589 h 787"/>
                <a:gd name="T16" fmla="*/ 160 w 789"/>
                <a:gd name="T17" fmla="*/ 664 h 787"/>
                <a:gd name="T18" fmla="*/ 244 w 789"/>
                <a:gd name="T19" fmla="*/ 719 h 787"/>
                <a:gd name="T20" fmla="*/ 342 w 789"/>
                <a:gd name="T21" fmla="*/ 747 h 787"/>
                <a:gd name="T22" fmla="*/ 448 w 789"/>
                <a:gd name="T23" fmla="*/ 747 h 787"/>
                <a:gd name="T24" fmla="*/ 546 w 789"/>
                <a:gd name="T25" fmla="*/ 719 h 787"/>
                <a:gd name="T26" fmla="*/ 630 w 789"/>
                <a:gd name="T27" fmla="*/ 664 h 787"/>
                <a:gd name="T28" fmla="*/ 696 w 789"/>
                <a:gd name="T29" fmla="*/ 589 h 787"/>
                <a:gd name="T30" fmla="*/ 737 w 789"/>
                <a:gd name="T31" fmla="*/ 497 h 787"/>
                <a:gd name="T32" fmla="*/ 753 w 789"/>
                <a:gd name="T33" fmla="*/ 394 h 787"/>
                <a:gd name="T34" fmla="*/ 737 w 789"/>
                <a:gd name="T35" fmla="*/ 291 h 787"/>
                <a:gd name="T36" fmla="*/ 696 w 789"/>
                <a:gd name="T37" fmla="*/ 199 h 787"/>
                <a:gd name="T38" fmla="*/ 630 w 789"/>
                <a:gd name="T39" fmla="*/ 123 h 787"/>
                <a:gd name="T40" fmla="*/ 546 w 789"/>
                <a:gd name="T41" fmla="*/ 69 h 787"/>
                <a:gd name="T42" fmla="*/ 448 w 789"/>
                <a:gd name="T43" fmla="*/ 39 h 787"/>
                <a:gd name="T44" fmla="*/ 394 w 789"/>
                <a:gd name="T45" fmla="*/ 0 h 787"/>
                <a:gd name="T46" fmla="*/ 499 w 789"/>
                <a:gd name="T47" fmla="*/ 14 h 787"/>
                <a:gd name="T48" fmla="*/ 593 w 789"/>
                <a:gd name="T49" fmla="*/ 54 h 787"/>
                <a:gd name="T50" fmla="*/ 673 w 789"/>
                <a:gd name="T51" fmla="*/ 115 h 787"/>
                <a:gd name="T52" fmla="*/ 735 w 789"/>
                <a:gd name="T53" fmla="*/ 195 h 787"/>
                <a:gd name="T54" fmla="*/ 774 w 789"/>
                <a:gd name="T55" fmla="*/ 289 h 787"/>
                <a:gd name="T56" fmla="*/ 789 w 789"/>
                <a:gd name="T57" fmla="*/ 394 h 787"/>
                <a:gd name="T58" fmla="*/ 774 w 789"/>
                <a:gd name="T59" fmla="*/ 499 h 787"/>
                <a:gd name="T60" fmla="*/ 735 w 789"/>
                <a:gd name="T61" fmla="*/ 593 h 787"/>
                <a:gd name="T62" fmla="*/ 673 w 789"/>
                <a:gd name="T63" fmla="*/ 671 h 787"/>
                <a:gd name="T64" fmla="*/ 593 w 789"/>
                <a:gd name="T65" fmla="*/ 733 h 787"/>
                <a:gd name="T66" fmla="*/ 499 w 789"/>
                <a:gd name="T67" fmla="*/ 774 h 787"/>
                <a:gd name="T68" fmla="*/ 394 w 789"/>
                <a:gd name="T69" fmla="*/ 787 h 787"/>
                <a:gd name="T70" fmla="*/ 290 w 789"/>
                <a:gd name="T71" fmla="*/ 774 h 787"/>
                <a:gd name="T72" fmla="*/ 195 w 789"/>
                <a:gd name="T73" fmla="*/ 733 h 787"/>
                <a:gd name="T74" fmla="*/ 117 w 789"/>
                <a:gd name="T75" fmla="*/ 671 h 787"/>
                <a:gd name="T76" fmla="*/ 55 w 789"/>
                <a:gd name="T77" fmla="*/ 593 h 787"/>
                <a:gd name="T78" fmla="*/ 15 w 789"/>
                <a:gd name="T79" fmla="*/ 499 h 787"/>
                <a:gd name="T80" fmla="*/ 0 w 789"/>
                <a:gd name="T81" fmla="*/ 394 h 787"/>
                <a:gd name="T82" fmla="*/ 15 w 789"/>
                <a:gd name="T83" fmla="*/ 289 h 787"/>
                <a:gd name="T84" fmla="*/ 55 w 789"/>
                <a:gd name="T85" fmla="*/ 195 h 787"/>
                <a:gd name="T86" fmla="*/ 117 w 789"/>
                <a:gd name="T87" fmla="*/ 115 h 787"/>
                <a:gd name="T88" fmla="*/ 195 w 789"/>
                <a:gd name="T89" fmla="*/ 54 h 787"/>
                <a:gd name="T90" fmla="*/ 290 w 789"/>
                <a:gd name="T91" fmla="*/ 14 h 787"/>
                <a:gd name="T92" fmla="*/ 394 w 789"/>
                <a:gd name="T93"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9" h="787">
                  <a:moveTo>
                    <a:pt x="394" y="35"/>
                  </a:moveTo>
                  <a:lnTo>
                    <a:pt x="342" y="39"/>
                  </a:lnTo>
                  <a:lnTo>
                    <a:pt x="291" y="51"/>
                  </a:lnTo>
                  <a:lnTo>
                    <a:pt x="244" y="69"/>
                  </a:lnTo>
                  <a:lnTo>
                    <a:pt x="199" y="93"/>
                  </a:lnTo>
                  <a:lnTo>
                    <a:pt x="160" y="123"/>
                  </a:lnTo>
                  <a:lnTo>
                    <a:pt x="125" y="158"/>
                  </a:lnTo>
                  <a:lnTo>
                    <a:pt x="94" y="199"/>
                  </a:lnTo>
                  <a:lnTo>
                    <a:pt x="70" y="242"/>
                  </a:lnTo>
                  <a:lnTo>
                    <a:pt x="51" y="291"/>
                  </a:lnTo>
                  <a:lnTo>
                    <a:pt x="41" y="340"/>
                  </a:lnTo>
                  <a:lnTo>
                    <a:pt x="37" y="394"/>
                  </a:lnTo>
                  <a:lnTo>
                    <a:pt x="41" y="446"/>
                  </a:lnTo>
                  <a:lnTo>
                    <a:pt x="51" y="497"/>
                  </a:lnTo>
                  <a:lnTo>
                    <a:pt x="70" y="545"/>
                  </a:lnTo>
                  <a:lnTo>
                    <a:pt x="94" y="589"/>
                  </a:lnTo>
                  <a:lnTo>
                    <a:pt x="125" y="628"/>
                  </a:lnTo>
                  <a:lnTo>
                    <a:pt x="160" y="664"/>
                  </a:lnTo>
                  <a:lnTo>
                    <a:pt x="199" y="694"/>
                  </a:lnTo>
                  <a:lnTo>
                    <a:pt x="244" y="719"/>
                  </a:lnTo>
                  <a:lnTo>
                    <a:pt x="291" y="737"/>
                  </a:lnTo>
                  <a:lnTo>
                    <a:pt x="342" y="747"/>
                  </a:lnTo>
                  <a:lnTo>
                    <a:pt x="394" y="751"/>
                  </a:lnTo>
                  <a:lnTo>
                    <a:pt x="448" y="747"/>
                  </a:lnTo>
                  <a:lnTo>
                    <a:pt x="498" y="737"/>
                  </a:lnTo>
                  <a:lnTo>
                    <a:pt x="546" y="719"/>
                  </a:lnTo>
                  <a:lnTo>
                    <a:pt x="589" y="694"/>
                  </a:lnTo>
                  <a:lnTo>
                    <a:pt x="630" y="664"/>
                  </a:lnTo>
                  <a:lnTo>
                    <a:pt x="665" y="628"/>
                  </a:lnTo>
                  <a:lnTo>
                    <a:pt x="696" y="589"/>
                  </a:lnTo>
                  <a:lnTo>
                    <a:pt x="719" y="545"/>
                  </a:lnTo>
                  <a:lnTo>
                    <a:pt x="737" y="497"/>
                  </a:lnTo>
                  <a:lnTo>
                    <a:pt x="749" y="446"/>
                  </a:lnTo>
                  <a:lnTo>
                    <a:pt x="753" y="394"/>
                  </a:lnTo>
                  <a:lnTo>
                    <a:pt x="749" y="340"/>
                  </a:lnTo>
                  <a:lnTo>
                    <a:pt x="737" y="291"/>
                  </a:lnTo>
                  <a:lnTo>
                    <a:pt x="719" y="242"/>
                  </a:lnTo>
                  <a:lnTo>
                    <a:pt x="696" y="199"/>
                  </a:lnTo>
                  <a:lnTo>
                    <a:pt x="665" y="158"/>
                  </a:lnTo>
                  <a:lnTo>
                    <a:pt x="630" y="123"/>
                  </a:lnTo>
                  <a:lnTo>
                    <a:pt x="589" y="93"/>
                  </a:lnTo>
                  <a:lnTo>
                    <a:pt x="546" y="69"/>
                  </a:lnTo>
                  <a:lnTo>
                    <a:pt x="498" y="51"/>
                  </a:lnTo>
                  <a:lnTo>
                    <a:pt x="448" y="39"/>
                  </a:lnTo>
                  <a:lnTo>
                    <a:pt x="394" y="35"/>
                  </a:lnTo>
                  <a:close/>
                  <a:moveTo>
                    <a:pt x="394" y="0"/>
                  </a:moveTo>
                  <a:lnTo>
                    <a:pt x="448" y="4"/>
                  </a:lnTo>
                  <a:lnTo>
                    <a:pt x="499" y="14"/>
                  </a:lnTo>
                  <a:lnTo>
                    <a:pt x="548" y="31"/>
                  </a:lnTo>
                  <a:lnTo>
                    <a:pt x="593" y="54"/>
                  </a:lnTo>
                  <a:lnTo>
                    <a:pt x="635" y="82"/>
                  </a:lnTo>
                  <a:lnTo>
                    <a:pt x="673" y="115"/>
                  </a:lnTo>
                  <a:lnTo>
                    <a:pt x="706" y="153"/>
                  </a:lnTo>
                  <a:lnTo>
                    <a:pt x="735" y="195"/>
                  </a:lnTo>
                  <a:lnTo>
                    <a:pt x="757" y="241"/>
                  </a:lnTo>
                  <a:lnTo>
                    <a:pt x="774" y="289"/>
                  </a:lnTo>
                  <a:lnTo>
                    <a:pt x="785" y="340"/>
                  </a:lnTo>
                  <a:lnTo>
                    <a:pt x="789" y="394"/>
                  </a:lnTo>
                  <a:lnTo>
                    <a:pt x="785" y="448"/>
                  </a:lnTo>
                  <a:lnTo>
                    <a:pt x="774" y="499"/>
                  </a:lnTo>
                  <a:lnTo>
                    <a:pt x="757" y="547"/>
                  </a:lnTo>
                  <a:lnTo>
                    <a:pt x="735" y="593"/>
                  </a:lnTo>
                  <a:lnTo>
                    <a:pt x="706" y="635"/>
                  </a:lnTo>
                  <a:lnTo>
                    <a:pt x="673" y="671"/>
                  </a:lnTo>
                  <a:lnTo>
                    <a:pt x="635" y="706"/>
                  </a:lnTo>
                  <a:lnTo>
                    <a:pt x="593" y="733"/>
                  </a:lnTo>
                  <a:lnTo>
                    <a:pt x="548" y="757"/>
                  </a:lnTo>
                  <a:lnTo>
                    <a:pt x="499" y="774"/>
                  </a:lnTo>
                  <a:lnTo>
                    <a:pt x="448" y="784"/>
                  </a:lnTo>
                  <a:lnTo>
                    <a:pt x="394" y="787"/>
                  </a:lnTo>
                  <a:lnTo>
                    <a:pt x="341" y="784"/>
                  </a:lnTo>
                  <a:lnTo>
                    <a:pt x="290" y="774"/>
                  </a:lnTo>
                  <a:lnTo>
                    <a:pt x="241" y="757"/>
                  </a:lnTo>
                  <a:lnTo>
                    <a:pt x="195" y="733"/>
                  </a:lnTo>
                  <a:lnTo>
                    <a:pt x="153" y="706"/>
                  </a:lnTo>
                  <a:lnTo>
                    <a:pt x="117" y="671"/>
                  </a:lnTo>
                  <a:lnTo>
                    <a:pt x="83" y="635"/>
                  </a:lnTo>
                  <a:lnTo>
                    <a:pt x="55" y="593"/>
                  </a:lnTo>
                  <a:lnTo>
                    <a:pt x="32" y="547"/>
                  </a:lnTo>
                  <a:lnTo>
                    <a:pt x="15" y="499"/>
                  </a:lnTo>
                  <a:lnTo>
                    <a:pt x="4" y="448"/>
                  </a:lnTo>
                  <a:lnTo>
                    <a:pt x="0" y="394"/>
                  </a:lnTo>
                  <a:lnTo>
                    <a:pt x="4" y="340"/>
                  </a:lnTo>
                  <a:lnTo>
                    <a:pt x="15" y="289"/>
                  </a:lnTo>
                  <a:lnTo>
                    <a:pt x="32" y="241"/>
                  </a:lnTo>
                  <a:lnTo>
                    <a:pt x="55" y="195"/>
                  </a:lnTo>
                  <a:lnTo>
                    <a:pt x="83" y="153"/>
                  </a:lnTo>
                  <a:lnTo>
                    <a:pt x="117" y="115"/>
                  </a:lnTo>
                  <a:lnTo>
                    <a:pt x="153" y="82"/>
                  </a:lnTo>
                  <a:lnTo>
                    <a:pt x="195" y="54"/>
                  </a:lnTo>
                  <a:lnTo>
                    <a:pt x="241" y="31"/>
                  </a:lnTo>
                  <a:lnTo>
                    <a:pt x="290" y="14"/>
                  </a:lnTo>
                  <a:lnTo>
                    <a:pt x="341" y="4"/>
                  </a:lnTo>
                  <a:lnTo>
                    <a:pt x="394" y="0"/>
                  </a:lnTo>
                  <a:close/>
                </a:path>
              </a:pathLst>
            </a:custGeom>
            <a:solidFill>
              <a:schemeClr val="bg1">
                <a:lumMod val="50000"/>
              </a:schemeClr>
            </a:solidFill>
            <a:ln w="0">
              <a:solidFill>
                <a:schemeClr val="accent5"/>
              </a:solidFill>
              <a:prstDash val="solid"/>
              <a:round/>
            </a:ln>
          </p:spPr>
          <p:txBody>
            <a:bodyPr vert="horz" wrap="square" lIns="137160" tIns="68580" rIns="137160" bIns="68580" numCol="1" rtlCol="0" anchor="t" anchorCtr="0" compatLnSpc="1"/>
            <a:lstStyle/>
            <a:p>
              <a:pPr rtl="0"/>
              <a:endParaRPr lang="zh-CN" altLang="en-US" sz="3600"/>
            </a:p>
          </p:txBody>
        </p:sp>
        <p:sp>
          <p:nvSpPr>
            <p:cNvPr id="60" name="Freeform 59">
              <a:extLst>
                <a:ext uri="{FF2B5EF4-FFF2-40B4-BE49-F238E27FC236}">
                  <a16:creationId xmlns:a16="http://schemas.microsoft.com/office/drawing/2014/main" id="{0BDD0706-46F4-474F-9344-32CDDA6E6235}"/>
                </a:ext>
              </a:extLst>
            </p:cNvPr>
            <p:cNvSpPr>
              <a:spLocks noEditPoints="1"/>
            </p:cNvSpPr>
            <p:nvPr/>
          </p:nvSpPr>
          <p:spPr bwMode="auto">
            <a:xfrm>
              <a:off x="8965682" y="5239854"/>
              <a:ext cx="624704" cy="623120"/>
            </a:xfrm>
            <a:custGeom>
              <a:avLst/>
              <a:gdLst>
                <a:gd name="T0" fmla="*/ 342 w 789"/>
                <a:gd name="T1" fmla="*/ 39 h 787"/>
                <a:gd name="T2" fmla="*/ 244 w 789"/>
                <a:gd name="T3" fmla="*/ 69 h 787"/>
                <a:gd name="T4" fmla="*/ 160 w 789"/>
                <a:gd name="T5" fmla="*/ 123 h 787"/>
                <a:gd name="T6" fmla="*/ 94 w 789"/>
                <a:gd name="T7" fmla="*/ 199 h 787"/>
                <a:gd name="T8" fmla="*/ 51 w 789"/>
                <a:gd name="T9" fmla="*/ 291 h 787"/>
                <a:gd name="T10" fmla="*/ 37 w 789"/>
                <a:gd name="T11" fmla="*/ 394 h 787"/>
                <a:gd name="T12" fmla="*/ 51 w 789"/>
                <a:gd name="T13" fmla="*/ 497 h 787"/>
                <a:gd name="T14" fmla="*/ 94 w 789"/>
                <a:gd name="T15" fmla="*/ 589 h 787"/>
                <a:gd name="T16" fmla="*/ 160 w 789"/>
                <a:gd name="T17" fmla="*/ 664 h 787"/>
                <a:gd name="T18" fmla="*/ 244 w 789"/>
                <a:gd name="T19" fmla="*/ 719 h 787"/>
                <a:gd name="T20" fmla="*/ 342 w 789"/>
                <a:gd name="T21" fmla="*/ 747 h 787"/>
                <a:gd name="T22" fmla="*/ 448 w 789"/>
                <a:gd name="T23" fmla="*/ 747 h 787"/>
                <a:gd name="T24" fmla="*/ 546 w 789"/>
                <a:gd name="T25" fmla="*/ 719 h 787"/>
                <a:gd name="T26" fmla="*/ 630 w 789"/>
                <a:gd name="T27" fmla="*/ 664 h 787"/>
                <a:gd name="T28" fmla="*/ 696 w 789"/>
                <a:gd name="T29" fmla="*/ 589 h 787"/>
                <a:gd name="T30" fmla="*/ 737 w 789"/>
                <a:gd name="T31" fmla="*/ 497 h 787"/>
                <a:gd name="T32" fmla="*/ 753 w 789"/>
                <a:gd name="T33" fmla="*/ 394 h 787"/>
                <a:gd name="T34" fmla="*/ 737 w 789"/>
                <a:gd name="T35" fmla="*/ 291 h 787"/>
                <a:gd name="T36" fmla="*/ 696 w 789"/>
                <a:gd name="T37" fmla="*/ 199 h 787"/>
                <a:gd name="T38" fmla="*/ 630 w 789"/>
                <a:gd name="T39" fmla="*/ 123 h 787"/>
                <a:gd name="T40" fmla="*/ 546 w 789"/>
                <a:gd name="T41" fmla="*/ 69 h 787"/>
                <a:gd name="T42" fmla="*/ 448 w 789"/>
                <a:gd name="T43" fmla="*/ 39 h 787"/>
                <a:gd name="T44" fmla="*/ 394 w 789"/>
                <a:gd name="T45" fmla="*/ 0 h 787"/>
                <a:gd name="T46" fmla="*/ 499 w 789"/>
                <a:gd name="T47" fmla="*/ 14 h 787"/>
                <a:gd name="T48" fmla="*/ 593 w 789"/>
                <a:gd name="T49" fmla="*/ 54 h 787"/>
                <a:gd name="T50" fmla="*/ 673 w 789"/>
                <a:gd name="T51" fmla="*/ 115 h 787"/>
                <a:gd name="T52" fmla="*/ 735 w 789"/>
                <a:gd name="T53" fmla="*/ 195 h 787"/>
                <a:gd name="T54" fmla="*/ 774 w 789"/>
                <a:gd name="T55" fmla="*/ 289 h 787"/>
                <a:gd name="T56" fmla="*/ 789 w 789"/>
                <a:gd name="T57" fmla="*/ 394 h 787"/>
                <a:gd name="T58" fmla="*/ 774 w 789"/>
                <a:gd name="T59" fmla="*/ 499 h 787"/>
                <a:gd name="T60" fmla="*/ 735 w 789"/>
                <a:gd name="T61" fmla="*/ 593 h 787"/>
                <a:gd name="T62" fmla="*/ 673 w 789"/>
                <a:gd name="T63" fmla="*/ 671 h 787"/>
                <a:gd name="T64" fmla="*/ 593 w 789"/>
                <a:gd name="T65" fmla="*/ 733 h 787"/>
                <a:gd name="T66" fmla="*/ 499 w 789"/>
                <a:gd name="T67" fmla="*/ 774 h 787"/>
                <a:gd name="T68" fmla="*/ 394 w 789"/>
                <a:gd name="T69" fmla="*/ 787 h 787"/>
                <a:gd name="T70" fmla="*/ 290 w 789"/>
                <a:gd name="T71" fmla="*/ 774 h 787"/>
                <a:gd name="T72" fmla="*/ 195 w 789"/>
                <a:gd name="T73" fmla="*/ 733 h 787"/>
                <a:gd name="T74" fmla="*/ 117 w 789"/>
                <a:gd name="T75" fmla="*/ 671 h 787"/>
                <a:gd name="T76" fmla="*/ 55 w 789"/>
                <a:gd name="T77" fmla="*/ 593 h 787"/>
                <a:gd name="T78" fmla="*/ 15 w 789"/>
                <a:gd name="T79" fmla="*/ 499 h 787"/>
                <a:gd name="T80" fmla="*/ 0 w 789"/>
                <a:gd name="T81" fmla="*/ 394 h 787"/>
                <a:gd name="T82" fmla="*/ 15 w 789"/>
                <a:gd name="T83" fmla="*/ 289 h 787"/>
                <a:gd name="T84" fmla="*/ 55 w 789"/>
                <a:gd name="T85" fmla="*/ 195 h 787"/>
                <a:gd name="T86" fmla="*/ 117 w 789"/>
                <a:gd name="T87" fmla="*/ 115 h 787"/>
                <a:gd name="T88" fmla="*/ 195 w 789"/>
                <a:gd name="T89" fmla="*/ 54 h 787"/>
                <a:gd name="T90" fmla="*/ 290 w 789"/>
                <a:gd name="T91" fmla="*/ 14 h 787"/>
                <a:gd name="T92" fmla="*/ 394 w 789"/>
                <a:gd name="T93"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9" h="787">
                  <a:moveTo>
                    <a:pt x="394" y="35"/>
                  </a:moveTo>
                  <a:lnTo>
                    <a:pt x="342" y="39"/>
                  </a:lnTo>
                  <a:lnTo>
                    <a:pt x="291" y="51"/>
                  </a:lnTo>
                  <a:lnTo>
                    <a:pt x="244" y="69"/>
                  </a:lnTo>
                  <a:lnTo>
                    <a:pt x="199" y="93"/>
                  </a:lnTo>
                  <a:lnTo>
                    <a:pt x="160" y="123"/>
                  </a:lnTo>
                  <a:lnTo>
                    <a:pt x="125" y="158"/>
                  </a:lnTo>
                  <a:lnTo>
                    <a:pt x="94" y="199"/>
                  </a:lnTo>
                  <a:lnTo>
                    <a:pt x="70" y="242"/>
                  </a:lnTo>
                  <a:lnTo>
                    <a:pt x="51" y="291"/>
                  </a:lnTo>
                  <a:lnTo>
                    <a:pt x="41" y="340"/>
                  </a:lnTo>
                  <a:lnTo>
                    <a:pt x="37" y="394"/>
                  </a:lnTo>
                  <a:lnTo>
                    <a:pt x="41" y="446"/>
                  </a:lnTo>
                  <a:lnTo>
                    <a:pt x="51" y="497"/>
                  </a:lnTo>
                  <a:lnTo>
                    <a:pt x="70" y="545"/>
                  </a:lnTo>
                  <a:lnTo>
                    <a:pt x="94" y="589"/>
                  </a:lnTo>
                  <a:lnTo>
                    <a:pt x="125" y="628"/>
                  </a:lnTo>
                  <a:lnTo>
                    <a:pt x="160" y="664"/>
                  </a:lnTo>
                  <a:lnTo>
                    <a:pt x="199" y="694"/>
                  </a:lnTo>
                  <a:lnTo>
                    <a:pt x="244" y="719"/>
                  </a:lnTo>
                  <a:lnTo>
                    <a:pt x="291" y="737"/>
                  </a:lnTo>
                  <a:lnTo>
                    <a:pt x="342" y="747"/>
                  </a:lnTo>
                  <a:lnTo>
                    <a:pt x="394" y="751"/>
                  </a:lnTo>
                  <a:lnTo>
                    <a:pt x="448" y="747"/>
                  </a:lnTo>
                  <a:lnTo>
                    <a:pt x="498" y="737"/>
                  </a:lnTo>
                  <a:lnTo>
                    <a:pt x="546" y="719"/>
                  </a:lnTo>
                  <a:lnTo>
                    <a:pt x="589" y="694"/>
                  </a:lnTo>
                  <a:lnTo>
                    <a:pt x="630" y="664"/>
                  </a:lnTo>
                  <a:lnTo>
                    <a:pt x="665" y="628"/>
                  </a:lnTo>
                  <a:lnTo>
                    <a:pt x="696" y="589"/>
                  </a:lnTo>
                  <a:lnTo>
                    <a:pt x="719" y="545"/>
                  </a:lnTo>
                  <a:lnTo>
                    <a:pt x="737" y="497"/>
                  </a:lnTo>
                  <a:lnTo>
                    <a:pt x="749" y="446"/>
                  </a:lnTo>
                  <a:lnTo>
                    <a:pt x="753" y="394"/>
                  </a:lnTo>
                  <a:lnTo>
                    <a:pt x="749" y="340"/>
                  </a:lnTo>
                  <a:lnTo>
                    <a:pt x="737" y="291"/>
                  </a:lnTo>
                  <a:lnTo>
                    <a:pt x="719" y="242"/>
                  </a:lnTo>
                  <a:lnTo>
                    <a:pt x="696" y="199"/>
                  </a:lnTo>
                  <a:lnTo>
                    <a:pt x="665" y="158"/>
                  </a:lnTo>
                  <a:lnTo>
                    <a:pt x="630" y="123"/>
                  </a:lnTo>
                  <a:lnTo>
                    <a:pt x="589" y="93"/>
                  </a:lnTo>
                  <a:lnTo>
                    <a:pt x="546" y="69"/>
                  </a:lnTo>
                  <a:lnTo>
                    <a:pt x="498" y="51"/>
                  </a:lnTo>
                  <a:lnTo>
                    <a:pt x="448" y="39"/>
                  </a:lnTo>
                  <a:lnTo>
                    <a:pt x="394" y="35"/>
                  </a:lnTo>
                  <a:close/>
                  <a:moveTo>
                    <a:pt x="394" y="0"/>
                  </a:moveTo>
                  <a:lnTo>
                    <a:pt x="448" y="4"/>
                  </a:lnTo>
                  <a:lnTo>
                    <a:pt x="499" y="14"/>
                  </a:lnTo>
                  <a:lnTo>
                    <a:pt x="548" y="31"/>
                  </a:lnTo>
                  <a:lnTo>
                    <a:pt x="593" y="54"/>
                  </a:lnTo>
                  <a:lnTo>
                    <a:pt x="635" y="82"/>
                  </a:lnTo>
                  <a:lnTo>
                    <a:pt x="673" y="115"/>
                  </a:lnTo>
                  <a:lnTo>
                    <a:pt x="706" y="153"/>
                  </a:lnTo>
                  <a:lnTo>
                    <a:pt x="735" y="195"/>
                  </a:lnTo>
                  <a:lnTo>
                    <a:pt x="757" y="241"/>
                  </a:lnTo>
                  <a:lnTo>
                    <a:pt x="774" y="289"/>
                  </a:lnTo>
                  <a:lnTo>
                    <a:pt x="785" y="340"/>
                  </a:lnTo>
                  <a:lnTo>
                    <a:pt x="789" y="394"/>
                  </a:lnTo>
                  <a:lnTo>
                    <a:pt x="785" y="448"/>
                  </a:lnTo>
                  <a:lnTo>
                    <a:pt x="774" y="499"/>
                  </a:lnTo>
                  <a:lnTo>
                    <a:pt x="757" y="547"/>
                  </a:lnTo>
                  <a:lnTo>
                    <a:pt x="735" y="593"/>
                  </a:lnTo>
                  <a:lnTo>
                    <a:pt x="706" y="635"/>
                  </a:lnTo>
                  <a:lnTo>
                    <a:pt x="673" y="671"/>
                  </a:lnTo>
                  <a:lnTo>
                    <a:pt x="635" y="706"/>
                  </a:lnTo>
                  <a:lnTo>
                    <a:pt x="593" y="733"/>
                  </a:lnTo>
                  <a:lnTo>
                    <a:pt x="548" y="757"/>
                  </a:lnTo>
                  <a:lnTo>
                    <a:pt x="499" y="774"/>
                  </a:lnTo>
                  <a:lnTo>
                    <a:pt x="448" y="784"/>
                  </a:lnTo>
                  <a:lnTo>
                    <a:pt x="394" y="787"/>
                  </a:lnTo>
                  <a:lnTo>
                    <a:pt x="341" y="784"/>
                  </a:lnTo>
                  <a:lnTo>
                    <a:pt x="290" y="774"/>
                  </a:lnTo>
                  <a:lnTo>
                    <a:pt x="241" y="757"/>
                  </a:lnTo>
                  <a:lnTo>
                    <a:pt x="195" y="733"/>
                  </a:lnTo>
                  <a:lnTo>
                    <a:pt x="153" y="706"/>
                  </a:lnTo>
                  <a:lnTo>
                    <a:pt x="117" y="671"/>
                  </a:lnTo>
                  <a:lnTo>
                    <a:pt x="83" y="635"/>
                  </a:lnTo>
                  <a:lnTo>
                    <a:pt x="55" y="593"/>
                  </a:lnTo>
                  <a:lnTo>
                    <a:pt x="32" y="547"/>
                  </a:lnTo>
                  <a:lnTo>
                    <a:pt x="15" y="499"/>
                  </a:lnTo>
                  <a:lnTo>
                    <a:pt x="4" y="448"/>
                  </a:lnTo>
                  <a:lnTo>
                    <a:pt x="0" y="394"/>
                  </a:lnTo>
                  <a:lnTo>
                    <a:pt x="4" y="340"/>
                  </a:lnTo>
                  <a:lnTo>
                    <a:pt x="15" y="289"/>
                  </a:lnTo>
                  <a:lnTo>
                    <a:pt x="32" y="241"/>
                  </a:lnTo>
                  <a:lnTo>
                    <a:pt x="55" y="195"/>
                  </a:lnTo>
                  <a:lnTo>
                    <a:pt x="83" y="153"/>
                  </a:lnTo>
                  <a:lnTo>
                    <a:pt x="117" y="115"/>
                  </a:lnTo>
                  <a:lnTo>
                    <a:pt x="153" y="82"/>
                  </a:lnTo>
                  <a:lnTo>
                    <a:pt x="195" y="54"/>
                  </a:lnTo>
                  <a:lnTo>
                    <a:pt x="241" y="31"/>
                  </a:lnTo>
                  <a:lnTo>
                    <a:pt x="290" y="14"/>
                  </a:lnTo>
                  <a:lnTo>
                    <a:pt x="341" y="4"/>
                  </a:lnTo>
                  <a:lnTo>
                    <a:pt x="394" y="0"/>
                  </a:lnTo>
                  <a:close/>
                </a:path>
              </a:pathLst>
            </a:custGeom>
            <a:solidFill>
              <a:schemeClr val="bg1">
                <a:lumMod val="50000"/>
              </a:schemeClr>
            </a:solidFill>
            <a:ln w="0">
              <a:solidFill>
                <a:schemeClr val="accent5"/>
              </a:solidFill>
              <a:prstDash val="solid"/>
              <a:round/>
            </a:ln>
          </p:spPr>
          <p:txBody>
            <a:bodyPr vert="horz" wrap="square" lIns="137160" tIns="68580" rIns="137160" bIns="68580" numCol="1" rtlCol="0" anchor="t" anchorCtr="0" compatLnSpc="1"/>
            <a:lstStyle/>
            <a:p>
              <a:pPr rtl="0"/>
              <a:endParaRPr lang="zh-CN" altLang="en-US" sz="3600"/>
            </a:p>
          </p:txBody>
        </p:sp>
        <p:sp>
          <p:nvSpPr>
            <p:cNvPr id="61" name="Freeform 60">
              <a:extLst>
                <a:ext uri="{FF2B5EF4-FFF2-40B4-BE49-F238E27FC236}">
                  <a16:creationId xmlns:a16="http://schemas.microsoft.com/office/drawing/2014/main" id="{BE67B850-81AF-A148-B4BF-EED6DBC52EF6}"/>
                </a:ext>
              </a:extLst>
            </p:cNvPr>
            <p:cNvSpPr>
              <a:spLocks noEditPoints="1"/>
            </p:cNvSpPr>
            <p:nvPr/>
          </p:nvSpPr>
          <p:spPr bwMode="auto">
            <a:xfrm>
              <a:off x="8831052" y="5506806"/>
              <a:ext cx="624704" cy="623120"/>
            </a:xfrm>
            <a:custGeom>
              <a:avLst/>
              <a:gdLst>
                <a:gd name="T0" fmla="*/ 342 w 789"/>
                <a:gd name="T1" fmla="*/ 39 h 787"/>
                <a:gd name="T2" fmla="*/ 244 w 789"/>
                <a:gd name="T3" fmla="*/ 69 h 787"/>
                <a:gd name="T4" fmla="*/ 160 w 789"/>
                <a:gd name="T5" fmla="*/ 123 h 787"/>
                <a:gd name="T6" fmla="*/ 94 w 789"/>
                <a:gd name="T7" fmla="*/ 199 h 787"/>
                <a:gd name="T8" fmla="*/ 51 w 789"/>
                <a:gd name="T9" fmla="*/ 291 h 787"/>
                <a:gd name="T10" fmla="*/ 37 w 789"/>
                <a:gd name="T11" fmla="*/ 394 h 787"/>
                <a:gd name="T12" fmla="*/ 51 w 789"/>
                <a:gd name="T13" fmla="*/ 497 h 787"/>
                <a:gd name="T14" fmla="*/ 94 w 789"/>
                <a:gd name="T15" fmla="*/ 589 h 787"/>
                <a:gd name="T16" fmla="*/ 160 w 789"/>
                <a:gd name="T17" fmla="*/ 664 h 787"/>
                <a:gd name="T18" fmla="*/ 244 w 789"/>
                <a:gd name="T19" fmla="*/ 719 h 787"/>
                <a:gd name="T20" fmla="*/ 342 w 789"/>
                <a:gd name="T21" fmla="*/ 747 h 787"/>
                <a:gd name="T22" fmla="*/ 448 w 789"/>
                <a:gd name="T23" fmla="*/ 747 h 787"/>
                <a:gd name="T24" fmla="*/ 546 w 789"/>
                <a:gd name="T25" fmla="*/ 719 h 787"/>
                <a:gd name="T26" fmla="*/ 630 w 789"/>
                <a:gd name="T27" fmla="*/ 664 h 787"/>
                <a:gd name="T28" fmla="*/ 696 w 789"/>
                <a:gd name="T29" fmla="*/ 589 h 787"/>
                <a:gd name="T30" fmla="*/ 737 w 789"/>
                <a:gd name="T31" fmla="*/ 497 h 787"/>
                <a:gd name="T32" fmla="*/ 753 w 789"/>
                <a:gd name="T33" fmla="*/ 394 h 787"/>
                <a:gd name="T34" fmla="*/ 737 w 789"/>
                <a:gd name="T35" fmla="*/ 291 h 787"/>
                <a:gd name="T36" fmla="*/ 696 w 789"/>
                <a:gd name="T37" fmla="*/ 199 h 787"/>
                <a:gd name="T38" fmla="*/ 630 w 789"/>
                <a:gd name="T39" fmla="*/ 123 h 787"/>
                <a:gd name="T40" fmla="*/ 546 w 789"/>
                <a:gd name="T41" fmla="*/ 69 h 787"/>
                <a:gd name="T42" fmla="*/ 448 w 789"/>
                <a:gd name="T43" fmla="*/ 39 h 787"/>
                <a:gd name="T44" fmla="*/ 394 w 789"/>
                <a:gd name="T45" fmla="*/ 0 h 787"/>
                <a:gd name="T46" fmla="*/ 499 w 789"/>
                <a:gd name="T47" fmla="*/ 14 h 787"/>
                <a:gd name="T48" fmla="*/ 593 w 789"/>
                <a:gd name="T49" fmla="*/ 54 h 787"/>
                <a:gd name="T50" fmla="*/ 673 w 789"/>
                <a:gd name="T51" fmla="*/ 115 h 787"/>
                <a:gd name="T52" fmla="*/ 735 w 789"/>
                <a:gd name="T53" fmla="*/ 195 h 787"/>
                <a:gd name="T54" fmla="*/ 774 w 789"/>
                <a:gd name="T55" fmla="*/ 289 h 787"/>
                <a:gd name="T56" fmla="*/ 789 w 789"/>
                <a:gd name="T57" fmla="*/ 394 h 787"/>
                <a:gd name="T58" fmla="*/ 774 w 789"/>
                <a:gd name="T59" fmla="*/ 499 h 787"/>
                <a:gd name="T60" fmla="*/ 735 w 789"/>
                <a:gd name="T61" fmla="*/ 593 h 787"/>
                <a:gd name="T62" fmla="*/ 673 w 789"/>
                <a:gd name="T63" fmla="*/ 671 h 787"/>
                <a:gd name="T64" fmla="*/ 593 w 789"/>
                <a:gd name="T65" fmla="*/ 733 h 787"/>
                <a:gd name="T66" fmla="*/ 499 w 789"/>
                <a:gd name="T67" fmla="*/ 774 h 787"/>
                <a:gd name="T68" fmla="*/ 394 w 789"/>
                <a:gd name="T69" fmla="*/ 787 h 787"/>
                <a:gd name="T70" fmla="*/ 290 w 789"/>
                <a:gd name="T71" fmla="*/ 774 h 787"/>
                <a:gd name="T72" fmla="*/ 195 w 789"/>
                <a:gd name="T73" fmla="*/ 733 h 787"/>
                <a:gd name="T74" fmla="*/ 117 w 789"/>
                <a:gd name="T75" fmla="*/ 671 h 787"/>
                <a:gd name="T76" fmla="*/ 55 w 789"/>
                <a:gd name="T77" fmla="*/ 593 h 787"/>
                <a:gd name="T78" fmla="*/ 15 w 789"/>
                <a:gd name="T79" fmla="*/ 499 h 787"/>
                <a:gd name="T80" fmla="*/ 0 w 789"/>
                <a:gd name="T81" fmla="*/ 394 h 787"/>
                <a:gd name="T82" fmla="*/ 15 w 789"/>
                <a:gd name="T83" fmla="*/ 289 h 787"/>
                <a:gd name="T84" fmla="*/ 55 w 789"/>
                <a:gd name="T85" fmla="*/ 195 h 787"/>
                <a:gd name="T86" fmla="*/ 117 w 789"/>
                <a:gd name="T87" fmla="*/ 115 h 787"/>
                <a:gd name="T88" fmla="*/ 195 w 789"/>
                <a:gd name="T89" fmla="*/ 54 h 787"/>
                <a:gd name="T90" fmla="*/ 290 w 789"/>
                <a:gd name="T91" fmla="*/ 14 h 787"/>
                <a:gd name="T92" fmla="*/ 394 w 789"/>
                <a:gd name="T93"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9" h="787">
                  <a:moveTo>
                    <a:pt x="394" y="35"/>
                  </a:moveTo>
                  <a:lnTo>
                    <a:pt x="342" y="39"/>
                  </a:lnTo>
                  <a:lnTo>
                    <a:pt x="291" y="51"/>
                  </a:lnTo>
                  <a:lnTo>
                    <a:pt x="244" y="69"/>
                  </a:lnTo>
                  <a:lnTo>
                    <a:pt x="199" y="93"/>
                  </a:lnTo>
                  <a:lnTo>
                    <a:pt x="160" y="123"/>
                  </a:lnTo>
                  <a:lnTo>
                    <a:pt x="125" y="158"/>
                  </a:lnTo>
                  <a:lnTo>
                    <a:pt x="94" y="199"/>
                  </a:lnTo>
                  <a:lnTo>
                    <a:pt x="70" y="242"/>
                  </a:lnTo>
                  <a:lnTo>
                    <a:pt x="51" y="291"/>
                  </a:lnTo>
                  <a:lnTo>
                    <a:pt x="41" y="340"/>
                  </a:lnTo>
                  <a:lnTo>
                    <a:pt x="37" y="394"/>
                  </a:lnTo>
                  <a:lnTo>
                    <a:pt x="41" y="446"/>
                  </a:lnTo>
                  <a:lnTo>
                    <a:pt x="51" y="497"/>
                  </a:lnTo>
                  <a:lnTo>
                    <a:pt x="70" y="545"/>
                  </a:lnTo>
                  <a:lnTo>
                    <a:pt x="94" y="589"/>
                  </a:lnTo>
                  <a:lnTo>
                    <a:pt x="125" y="628"/>
                  </a:lnTo>
                  <a:lnTo>
                    <a:pt x="160" y="664"/>
                  </a:lnTo>
                  <a:lnTo>
                    <a:pt x="199" y="694"/>
                  </a:lnTo>
                  <a:lnTo>
                    <a:pt x="244" y="719"/>
                  </a:lnTo>
                  <a:lnTo>
                    <a:pt x="291" y="737"/>
                  </a:lnTo>
                  <a:lnTo>
                    <a:pt x="342" y="747"/>
                  </a:lnTo>
                  <a:lnTo>
                    <a:pt x="394" y="751"/>
                  </a:lnTo>
                  <a:lnTo>
                    <a:pt x="448" y="747"/>
                  </a:lnTo>
                  <a:lnTo>
                    <a:pt x="498" y="737"/>
                  </a:lnTo>
                  <a:lnTo>
                    <a:pt x="546" y="719"/>
                  </a:lnTo>
                  <a:lnTo>
                    <a:pt x="589" y="694"/>
                  </a:lnTo>
                  <a:lnTo>
                    <a:pt x="630" y="664"/>
                  </a:lnTo>
                  <a:lnTo>
                    <a:pt x="665" y="628"/>
                  </a:lnTo>
                  <a:lnTo>
                    <a:pt x="696" y="589"/>
                  </a:lnTo>
                  <a:lnTo>
                    <a:pt x="719" y="545"/>
                  </a:lnTo>
                  <a:lnTo>
                    <a:pt x="737" y="497"/>
                  </a:lnTo>
                  <a:lnTo>
                    <a:pt x="749" y="446"/>
                  </a:lnTo>
                  <a:lnTo>
                    <a:pt x="753" y="394"/>
                  </a:lnTo>
                  <a:lnTo>
                    <a:pt x="749" y="340"/>
                  </a:lnTo>
                  <a:lnTo>
                    <a:pt x="737" y="291"/>
                  </a:lnTo>
                  <a:lnTo>
                    <a:pt x="719" y="242"/>
                  </a:lnTo>
                  <a:lnTo>
                    <a:pt x="696" y="199"/>
                  </a:lnTo>
                  <a:lnTo>
                    <a:pt x="665" y="158"/>
                  </a:lnTo>
                  <a:lnTo>
                    <a:pt x="630" y="123"/>
                  </a:lnTo>
                  <a:lnTo>
                    <a:pt x="589" y="93"/>
                  </a:lnTo>
                  <a:lnTo>
                    <a:pt x="546" y="69"/>
                  </a:lnTo>
                  <a:lnTo>
                    <a:pt x="498" y="51"/>
                  </a:lnTo>
                  <a:lnTo>
                    <a:pt x="448" y="39"/>
                  </a:lnTo>
                  <a:lnTo>
                    <a:pt x="394" y="35"/>
                  </a:lnTo>
                  <a:close/>
                  <a:moveTo>
                    <a:pt x="394" y="0"/>
                  </a:moveTo>
                  <a:lnTo>
                    <a:pt x="448" y="4"/>
                  </a:lnTo>
                  <a:lnTo>
                    <a:pt x="499" y="14"/>
                  </a:lnTo>
                  <a:lnTo>
                    <a:pt x="548" y="31"/>
                  </a:lnTo>
                  <a:lnTo>
                    <a:pt x="593" y="54"/>
                  </a:lnTo>
                  <a:lnTo>
                    <a:pt x="635" y="82"/>
                  </a:lnTo>
                  <a:lnTo>
                    <a:pt x="673" y="115"/>
                  </a:lnTo>
                  <a:lnTo>
                    <a:pt x="706" y="153"/>
                  </a:lnTo>
                  <a:lnTo>
                    <a:pt x="735" y="195"/>
                  </a:lnTo>
                  <a:lnTo>
                    <a:pt x="757" y="241"/>
                  </a:lnTo>
                  <a:lnTo>
                    <a:pt x="774" y="289"/>
                  </a:lnTo>
                  <a:lnTo>
                    <a:pt x="785" y="340"/>
                  </a:lnTo>
                  <a:lnTo>
                    <a:pt x="789" y="394"/>
                  </a:lnTo>
                  <a:lnTo>
                    <a:pt x="785" y="448"/>
                  </a:lnTo>
                  <a:lnTo>
                    <a:pt x="774" y="499"/>
                  </a:lnTo>
                  <a:lnTo>
                    <a:pt x="757" y="547"/>
                  </a:lnTo>
                  <a:lnTo>
                    <a:pt x="735" y="593"/>
                  </a:lnTo>
                  <a:lnTo>
                    <a:pt x="706" y="635"/>
                  </a:lnTo>
                  <a:lnTo>
                    <a:pt x="673" y="671"/>
                  </a:lnTo>
                  <a:lnTo>
                    <a:pt x="635" y="706"/>
                  </a:lnTo>
                  <a:lnTo>
                    <a:pt x="593" y="733"/>
                  </a:lnTo>
                  <a:lnTo>
                    <a:pt x="548" y="757"/>
                  </a:lnTo>
                  <a:lnTo>
                    <a:pt x="499" y="774"/>
                  </a:lnTo>
                  <a:lnTo>
                    <a:pt x="448" y="784"/>
                  </a:lnTo>
                  <a:lnTo>
                    <a:pt x="394" y="787"/>
                  </a:lnTo>
                  <a:lnTo>
                    <a:pt x="341" y="784"/>
                  </a:lnTo>
                  <a:lnTo>
                    <a:pt x="290" y="774"/>
                  </a:lnTo>
                  <a:lnTo>
                    <a:pt x="241" y="757"/>
                  </a:lnTo>
                  <a:lnTo>
                    <a:pt x="195" y="733"/>
                  </a:lnTo>
                  <a:lnTo>
                    <a:pt x="153" y="706"/>
                  </a:lnTo>
                  <a:lnTo>
                    <a:pt x="117" y="671"/>
                  </a:lnTo>
                  <a:lnTo>
                    <a:pt x="83" y="635"/>
                  </a:lnTo>
                  <a:lnTo>
                    <a:pt x="55" y="593"/>
                  </a:lnTo>
                  <a:lnTo>
                    <a:pt x="32" y="547"/>
                  </a:lnTo>
                  <a:lnTo>
                    <a:pt x="15" y="499"/>
                  </a:lnTo>
                  <a:lnTo>
                    <a:pt x="4" y="448"/>
                  </a:lnTo>
                  <a:lnTo>
                    <a:pt x="0" y="394"/>
                  </a:lnTo>
                  <a:lnTo>
                    <a:pt x="4" y="340"/>
                  </a:lnTo>
                  <a:lnTo>
                    <a:pt x="15" y="289"/>
                  </a:lnTo>
                  <a:lnTo>
                    <a:pt x="32" y="241"/>
                  </a:lnTo>
                  <a:lnTo>
                    <a:pt x="55" y="195"/>
                  </a:lnTo>
                  <a:lnTo>
                    <a:pt x="83" y="153"/>
                  </a:lnTo>
                  <a:lnTo>
                    <a:pt x="117" y="115"/>
                  </a:lnTo>
                  <a:lnTo>
                    <a:pt x="153" y="82"/>
                  </a:lnTo>
                  <a:lnTo>
                    <a:pt x="195" y="54"/>
                  </a:lnTo>
                  <a:lnTo>
                    <a:pt x="241" y="31"/>
                  </a:lnTo>
                  <a:lnTo>
                    <a:pt x="290" y="14"/>
                  </a:lnTo>
                  <a:lnTo>
                    <a:pt x="341" y="4"/>
                  </a:lnTo>
                  <a:lnTo>
                    <a:pt x="394" y="0"/>
                  </a:lnTo>
                  <a:close/>
                </a:path>
              </a:pathLst>
            </a:custGeom>
            <a:solidFill>
              <a:schemeClr val="bg1">
                <a:lumMod val="50000"/>
              </a:schemeClr>
            </a:solidFill>
            <a:ln w="0">
              <a:solidFill>
                <a:schemeClr val="accent5"/>
              </a:solidFill>
              <a:prstDash val="solid"/>
              <a:round/>
            </a:ln>
          </p:spPr>
          <p:txBody>
            <a:bodyPr vert="horz" wrap="square" lIns="137160" tIns="68580" rIns="137160" bIns="68580" numCol="1" rtlCol="0" anchor="t" anchorCtr="0" compatLnSpc="1"/>
            <a:lstStyle/>
            <a:p>
              <a:pPr rtl="0"/>
              <a:endParaRPr lang="zh-CN" altLang="en-US" sz="3600"/>
            </a:p>
          </p:txBody>
        </p:sp>
      </p:grpSp>
      <p:pic>
        <p:nvPicPr>
          <p:cNvPr id="62" name="Picture 61">
            <a:extLst>
              <a:ext uri="{FF2B5EF4-FFF2-40B4-BE49-F238E27FC236}">
                <a16:creationId xmlns:a16="http://schemas.microsoft.com/office/drawing/2014/main" id="{0BA1903E-93EA-804D-A27F-0D782A2A723C}"/>
              </a:ext>
            </a:extLst>
          </p:cNvPr>
          <p:cNvPicPr>
            <a:picLocks noChangeAspect="1"/>
          </p:cNvPicPr>
          <p:nvPr>
            <p:custDataLst>
              <p:tags r:id="rId13"/>
            </p:custDataLst>
          </p:nvPr>
        </p:nvPicPr>
        <p:blipFill>
          <a:blip r:embed="rId23">
            <a:extLst>
              <a:ext uri="{BEBA8EAE-BF5A-486C-A8C5-ECC9F3942E4B}">
                <a14:imgProps xmlns:a14="http://schemas.microsoft.com/office/drawing/2010/main">
                  <a14:imgLayer r:embed="rId24">
                    <a14:imgEffect>
                      <a14:saturation sat="28000"/>
                    </a14:imgEffect>
                  </a14:imgLayer>
                </a14:imgProps>
              </a:ext>
              <a:ext uri="{28A0092B-C50C-407E-A947-70E740481C1C}">
                <a14:useLocalDpi xmlns:a14="http://schemas.microsoft.com/office/drawing/2010/main" val="0"/>
              </a:ext>
            </a:extLst>
          </a:blip>
          <a:stretch>
            <a:fillRect/>
          </a:stretch>
        </p:blipFill>
        <p:spPr>
          <a:xfrm>
            <a:off x="6120192" y="4819969"/>
            <a:ext cx="890197" cy="1150868"/>
          </a:xfrm>
          <a:prstGeom prst="rect">
            <a:avLst/>
          </a:prstGeom>
        </p:spPr>
      </p:pic>
      <p:sp>
        <p:nvSpPr>
          <p:cNvPr id="64" name="Rectangle 63">
            <a:extLst>
              <a:ext uri="{FF2B5EF4-FFF2-40B4-BE49-F238E27FC236}">
                <a16:creationId xmlns:a16="http://schemas.microsoft.com/office/drawing/2014/main" id="{FC434C0A-C1A7-804B-AFBB-7E011F2B2E0B}"/>
              </a:ext>
            </a:extLst>
          </p:cNvPr>
          <p:cNvSpPr/>
          <p:nvPr>
            <p:custDataLst>
              <p:tags r:id="rId14"/>
            </p:custDataLst>
          </p:nvPr>
        </p:nvSpPr>
        <p:spPr>
          <a:xfrm>
            <a:off x="3932718" y="1832284"/>
            <a:ext cx="5137776" cy="461665"/>
          </a:xfrm>
          <a:prstGeom prst="rect">
            <a:avLst/>
          </a:prstGeom>
        </p:spPr>
        <p:txBody>
          <a:bodyPr wrap="square" rtlCol="0">
            <a:spAutoFit/>
          </a:bodyPr>
          <a:lstStyle/>
          <a:p>
            <a:pPr algn="ctr" rtl="0"/>
            <a:r>
              <a:rPr lang="fr" sz="2400" b="1" kern="0" dirty="0">
                <a:solidFill>
                  <a:schemeClr val="accent2"/>
                </a:solidFill>
                <a:latin typeface="Calibri" charset="0"/>
                <a:ea typeface="MS PGothic" charset="-128"/>
                <a:cs typeface="Calibri" charset="0"/>
              </a:rPr>
              <a:t>PERSONNES DE DIVERSES OSIEGCS :</a:t>
            </a:r>
            <a:endParaRPr lang="en-US" sz="3600" dirty="0">
              <a:solidFill>
                <a:schemeClr val="accent2"/>
              </a:solidFill>
            </a:endParaRPr>
          </a:p>
        </p:txBody>
      </p:sp>
      <p:sp>
        <p:nvSpPr>
          <p:cNvPr id="72" name="Slide Number Placeholder 5">
            <a:extLst>
              <a:ext uri="{FF2B5EF4-FFF2-40B4-BE49-F238E27FC236}">
                <a16:creationId xmlns:a16="http://schemas.microsoft.com/office/drawing/2014/main" id="{1E691070-28AC-6B41-A821-EC8D364DEB09}"/>
              </a:ext>
            </a:extLst>
          </p:cNvPr>
          <p:cNvSpPr txBox="1">
            <a:spLocks/>
          </p:cNvSpPr>
          <p:nvPr>
            <p:custDataLst>
              <p:tags r:id="rId1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36</a:t>
            </a:fld>
            <a:endParaRPr lang="en-US" altLang="en-US" sz="1050">
              <a:solidFill>
                <a:schemeClr val="bg1"/>
              </a:solidFill>
            </a:endParaRPr>
          </a:p>
        </p:txBody>
      </p:sp>
      <p:sp>
        <p:nvSpPr>
          <p:cNvPr id="28" name="Title 4">
            <a:extLst>
              <a:ext uri="{FF2B5EF4-FFF2-40B4-BE49-F238E27FC236}">
                <a16:creationId xmlns:a16="http://schemas.microsoft.com/office/drawing/2014/main" id="{FCD6F29B-38E5-9D4B-B3CD-95827665FB1D}"/>
              </a:ext>
            </a:extLst>
          </p:cNvPr>
          <p:cNvSpPr txBox="1">
            <a:spLocks/>
          </p:cNvSpPr>
          <p:nvPr>
            <p:custDataLst>
              <p:tags r:id="rId16"/>
            </p:custDataLst>
          </p:nvPr>
        </p:nvSpPr>
        <p:spPr>
          <a:xfrm>
            <a:off x="1648627" y="468468"/>
            <a:ext cx="9675628" cy="854455"/>
          </a:xfrm>
          <a:prstGeom prst="rect">
            <a:avLst/>
          </a:prstGeom>
        </p:spPr>
        <p:txBody>
          <a:bodyPr vert="horz" lIns="91440" tIns="45720" rIns="91440" bIns="45720" rtlCol="0" anchor="t">
            <a:no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defTabSz="914400"/>
            <a:r>
              <a:rPr lang="en-US" sz="3600" dirty="0" err="1"/>
              <a:t>Quels</a:t>
            </a:r>
            <a:r>
              <a:rPr lang="en-US" sz="3600" dirty="0"/>
              <a:t> </a:t>
            </a:r>
            <a:r>
              <a:rPr lang="en-US" sz="3600" dirty="0" err="1"/>
              <a:t>sont</a:t>
            </a:r>
            <a:r>
              <a:rPr lang="en-US" sz="3600" dirty="0"/>
              <a:t> les </a:t>
            </a:r>
            <a:r>
              <a:rPr lang="en-US" sz="3600" b="1" dirty="0"/>
              <a:t>obstacles</a:t>
            </a:r>
            <a:r>
              <a:rPr lang="en-US" sz="3600" dirty="0"/>
              <a:t> </a:t>
            </a:r>
            <a:r>
              <a:rPr lang="en-US" sz="3600" kern="0" dirty="0"/>
              <a:t> </a:t>
            </a:r>
            <a:r>
              <a:rPr lang="en-US" sz="3600" b="1" kern="0" dirty="0" err="1"/>
              <a:t>auxquels</a:t>
            </a:r>
            <a:r>
              <a:rPr lang="en-US" sz="3600" b="1" kern="0" dirty="0"/>
              <a:t> </a:t>
            </a:r>
            <a:r>
              <a:rPr lang="en-US" sz="3600" b="1" kern="0" dirty="0" err="1"/>
              <a:t>sont</a:t>
            </a:r>
            <a:r>
              <a:rPr lang="en-US" sz="3600" b="1" kern="0" dirty="0"/>
              <a:t> </a:t>
            </a:r>
            <a:r>
              <a:rPr lang="en-US" sz="3600" b="1" kern="0" dirty="0" err="1"/>
              <a:t>confrontées</a:t>
            </a:r>
            <a:r>
              <a:rPr lang="en-US" sz="3600" b="1" kern="0" dirty="0"/>
              <a:t> des </a:t>
            </a:r>
            <a:r>
              <a:rPr lang="en-US" sz="3600" b="1" kern="0" dirty="0" err="1"/>
              <a:t>personnes</a:t>
            </a:r>
            <a:r>
              <a:rPr lang="en-US" sz="3600" b="1" kern="0" dirty="0"/>
              <a:t> </a:t>
            </a:r>
            <a:r>
              <a:rPr lang="en-US" sz="3600" b="1" kern="0" dirty="0" err="1"/>
              <a:t>spécifiques</a:t>
            </a:r>
            <a:r>
              <a:rPr lang="en-US" sz="3600" b="1" kern="0" dirty="0"/>
              <a:t> ?</a:t>
            </a:r>
            <a:endParaRPr lang="en-US" altLang="en-US" sz="3600" b="1" dirty="0">
              <a:solidFill>
                <a:schemeClr val="tx1"/>
              </a:solidFill>
            </a:endParaRPr>
          </a:p>
        </p:txBody>
      </p:sp>
      <p:cxnSp>
        <p:nvCxnSpPr>
          <p:cNvPr id="29" name="Straight Connector 28">
            <a:extLst>
              <a:ext uri="{FF2B5EF4-FFF2-40B4-BE49-F238E27FC236}">
                <a16:creationId xmlns:a16="http://schemas.microsoft.com/office/drawing/2014/main" id="{060B7B66-45E4-3045-A33C-4BFDFA142B3E}"/>
              </a:ext>
            </a:extLst>
          </p:cNvPr>
          <p:cNvCxnSpPr>
            <a:cxnSpLocks/>
          </p:cNvCxnSpPr>
          <p:nvPr>
            <p:custDataLst>
              <p:tags r:id="rId17"/>
            </p:custDataLst>
          </p:nvPr>
        </p:nvCxnSpPr>
        <p:spPr bwMode="auto">
          <a:xfrm flipH="1">
            <a:off x="-62634" y="841571"/>
            <a:ext cx="1976494" cy="0"/>
          </a:xfrm>
          <a:prstGeom prst="line">
            <a:avLst/>
          </a:prstGeom>
          <a:blipFill dpi="0" rotWithShape="0">
            <a:blip r:embed="rId2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a:extLst>
              <a:ext uri="{FF2B5EF4-FFF2-40B4-BE49-F238E27FC236}">
                <a16:creationId xmlns:a16="http://schemas.microsoft.com/office/drawing/2014/main" id="{0ACA134C-9C13-9A46-B48B-AF10A7326270}"/>
              </a:ext>
            </a:extLst>
          </p:cNvPr>
          <p:cNvCxnSpPr>
            <a:cxnSpLocks/>
          </p:cNvCxnSpPr>
          <p:nvPr>
            <p:custDataLst>
              <p:tags r:id="rId18"/>
            </p:custDataLst>
          </p:nvPr>
        </p:nvCxnSpPr>
        <p:spPr bwMode="auto">
          <a:xfrm flipH="1">
            <a:off x="10819734" y="841571"/>
            <a:ext cx="2215783" cy="0"/>
          </a:xfrm>
          <a:prstGeom prst="line">
            <a:avLst/>
          </a:prstGeom>
          <a:blipFill dpi="0" rotWithShape="0">
            <a:blip r:embed="rId2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1174523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13">
            <a:extLst>
              <a:ext uri="{FF2B5EF4-FFF2-40B4-BE49-F238E27FC236}">
                <a16:creationId xmlns:a16="http://schemas.microsoft.com/office/drawing/2014/main" id="{269A020F-11BF-984C-8865-3B364642444B}"/>
              </a:ext>
            </a:extLst>
          </p:cNvPr>
          <p:cNvSpPr txBox="1">
            <a:spLocks noChangeArrowheads="1"/>
          </p:cNvSpPr>
          <p:nvPr>
            <p:custDataLst>
              <p:tags r:id="rId1"/>
            </p:custDataLst>
          </p:nvPr>
        </p:nvSpPr>
        <p:spPr bwMode="auto">
          <a:xfrm>
            <a:off x="2268678" y="5132276"/>
            <a:ext cx="2454325" cy="523220"/>
          </a:xfrm>
          <a:prstGeom prst="rect">
            <a:avLst/>
          </a:prstGeom>
          <a:solidFill>
            <a:schemeClr val="accent3"/>
          </a:solidFill>
          <a:ln>
            <a:noFill/>
          </a:ln>
        </p:spPr>
        <p:txBody>
          <a:bodyPr wrap="square" rtlCol="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rtl="0"/>
            <a:r>
              <a:rPr lang="fr" sz="2800" b="1">
                <a:solidFill>
                  <a:schemeClr val="bg1"/>
                </a:solidFill>
                <a:ea typeface="Microsoft YaHei UI Light" panose="020B0502040204020203" pitchFamily="34" charset="-122"/>
                <a:cs typeface="Arial" panose="020B0604020202020204" pitchFamily="34" charset="0"/>
              </a:rPr>
              <a:t>ÂGE</a:t>
            </a:r>
            <a:endParaRPr lang="en-US" altLang="zh-CN" sz="1800">
              <a:solidFill>
                <a:schemeClr val="bg1"/>
              </a:solidFill>
              <a:latin typeface="Calibri" charset="0"/>
              <a:ea typeface="Calibri" charset="0"/>
              <a:cs typeface="Calibri" charset="0"/>
            </a:endParaRPr>
          </a:p>
        </p:txBody>
      </p:sp>
      <p:sp>
        <p:nvSpPr>
          <p:cNvPr id="64" name="Rectangle 63">
            <a:extLst>
              <a:ext uri="{FF2B5EF4-FFF2-40B4-BE49-F238E27FC236}">
                <a16:creationId xmlns:a16="http://schemas.microsoft.com/office/drawing/2014/main" id="{FC434C0A-C1A7-804B-AFBB-7E011F2B2E0B}"/>
              </a:ext>
            </a:extLst>
          </p:cNvPr>
          <p:cNvSpPr/>
          <p:nvPr>
            <p:custDataLst>
              <p:tags r:id="rId2"/>
            </p:custDataLst>
          </p:nvPr>
        </p:nvSpPr>
        <p:spPr>
          <a:xfrm>
            <a:off x="4963233" y="1860384"/>
            <a:ext cx="3326616" cy="523220"/>
          </a:xfrm>
          <a:prstGeom prst="rect">
            <a:avLst/>
          </a:prstGeom>
          <a:solidFill>
            <a:schemeClr val="accent1"/>
          </a:solidFill>
        </p:spPr>
        <p:txBody>
          <a:bodyPr wrap="square" rtlCol="0">
            <a:spAutoFit/>
          </a:bodyPr>
          <a:lstStyle/>
          <a:p>
            <a:pPr algn="ctr" rtl="0"/>
            <a:r>
              <a:rPr lang="fr" sz="2800" b="1" kern="0">
                <a:solidFill>
                  <a:schemeClr val="bg1"/>
                </a:solidFill>
                <a:latin typeface="Calibri" charset="0"/>
                <a:ea typeface="MS PGothic" charset="-128"/>
                <a:cs typeface="Calibri" charset="0"/>
              </a:rPr>
              <a:t>GENRE BINAIRE</a:t>
            </a:r>
          </a:p>
        </p:txBody>
      </p:sp>
      <p:grpSp>
        <p:nvGrpSpPr>
          <p:cNvPr id="25" name="Group 1476">
            <a:extLst>
              <a:ext uri="{FF2B5EF4-FFF2-40B4-BE49-F238E27FC236}">
                <a16:creationId xmlns:a16="http://schemas.microsoft.com/office/drawing/2014/main" id="{D4F8552E-12F6-3345-B377-6A59B7222F09}"/>
              </a:ext>
            </a:extLst>
          </p:cNvPr>
          <p:cNvGrpSpPr/>
          <p:nvPr>
            <p:custDataLst>
              <p:tags r:id="rId3"/>
            </p:custDataLst>
          </p:nvPr>
        </p:nvGrpSpPr>
        <p:grpSpPr>
          <a:xfrm>
            <a:off x="2092245" y="2457707"/>
            <a:ext cx="8941002" cy="6399211"/>
            <a:chOff x="-162612" y="180985"/>
            <a:chExt cx="7078740" cy="5066378"/>
          </a:xfrm>
        </p:grpSpPr>
        <p:sp>
          <p:nvSpPr>
            <p:cNvPr id="26" name="Shape 1471">
              <a:extLst>
                <a:ext uri="{FF2B5EF4-FFF2-40B4-BE49-F238E27FC236}">
                  <a16:creationId xmlns:a16="http://schemas.microsoft.com/office/drawing/2014/main" id="{301264B3-7C88-C04F-BECB-13EEB2CAA406}"/>
                </a:ext>
              </a:extLst>
            </p:cNvPr>
            <p:cNvSpPr/>
            <p:nvPr/>
          </p:nvSpPr>
          <p:spPr>
            <a:xfrm>
              <a:off x="882305" y="949758"/>
              <a:ext cx="4925903" cy="3472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noFill/>
            <a:ln w="28575" cap="flat" cmpd="sng">
              <a:solidFill>
                <a:schemeClr val="tx1"/>
              </a:solidFill>
              <a:prstDash val="sysDot"/>
              <a:miter lim="400000"/>
            </a:ln>
            <a:effectLst/>
          </p:spPr>
          <p:txBody>
            <a:bodyPr wrap="square" lIns="0" tIns="0" rIns="0" bIns="0" numCol="1" rtlCol="0" anchor="ctr">
              <a:noAutofit/>
            </a:bodyPr>
            <a:lstStyle/>
            <a:p>
              <a:pPr lvl="0" algn="ctr" rtl="0"/>
              <a:endParaRPr sz="2000">
                <a:latin typeface="Lato Light"/>
                <a:cs typeface="Lato Light"/>
              </a:endParaRPr>
            </a:p>
          </p:txBody>
        </p:sp>
        <p:sp>
          <p:nvSpPr>
            <p:cNvPr id="27" name="Shape 1472">
              <a:extLst>
                <a:ext uri="{FF2B5EF4-FFF2-40B4-BE49-F238E27FC236}">
                  <a16:creationId xmlns:a16="http://schemas.microsoft.com/office/drawing/2014/main" id="{7504A3F6-E533-3849-9992-3701BE9C1559}"/>
                </a:ext>
              </a:extLst>
            </p:cNvPr>
            <p:cNvSpPr/>
            <p:nvPr/>
          </p:nvSpPr>
          <p:spPr>
            <a:xfrm>
              <a:off x="-162612" y="3024862"/>
              <a:ext cx="2222501" cy="2222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algn="ctr" rtl="0">
                <a:lnSpc>
                  <a:spcPct val="120000"/>
                </a:lnSpc>
              </a:pPr>
              <a:r>
                <a:rPr lang="fr" sz="2400" b="1" dirty="0">
                  <a:solidFill>
                    <a:schemeClr val="bg1"/>
                  </a:solidFill>
                  <a:latin typeface="Calibri" charset="0"/>
                  <a:ea typeface="Microsoft YaHei UI Light" panose="020B0502040204020203" pitchFamily="34" charset="-122"/>
                  <a:cs typeface="Calibri" charset="0"/>
                </a:rPr>
                <a:t>ENFANTS</a:t>
              </a:r>
            </a:p>
            <a:p>
              <a:pPr algn="ctr" rtl="0">
                <a:lnSpc>
                  <a:spcPct val="120000"/>
                </a:lnSpc>
              </a:pPr>
              <a:r>
                <a:rPr lang="fr" sz="2400" b="1" dirty="0">
                  <a:solidFill>
                    <a:schemeClr val="bg1"/>
                  </a:solidFill>
                  <a:latin typeface="Calibri" charset="0"/>
                  <a:ea typeface="Microsoft YaHei UI Light" panose="020B0502040204020203" pitchFamily="34" charset="-122"/>
                  <a:cs typeface="Calibri" charset="0"/>
                </a:rPr>
                <a:t>PERSONNES ÂGÉES</a:t>
              </a:r>
              <a:endParaRPr lang="en-US" altLang="zh-CN" sz="2800" b="1" dirty="0">
                <a:solidFill>
                  <a:schemeClr val="bg1"/>
                </a:solidFill>
                <a:latin typeface="Calibri" charset="0"/>
                <a:ea typeface="Calibri" charset="0"/>
                <a:cs typeface="Calibri" charset="0"/>
              </a:endParaRPr>
            </a:p>
          </p:txBody>
        </p:sp>
        <p:sp>
          <p:nvSpPr>
            <p:cNvPr id="28" name="Shape 1473">
              <a:extLst>
                <a:ext uri="{FF2B5EF4-FFF2-40B4-BE49-F238E27FC236}">
                  <a16:creationId xmlns:a16="http://schemas.microsoft.com/office/drawing/2014/main" id="{AE6109A0-AF4E-A34F-B89A-6C4521BF982F}"/>
                </a:ext>
              </a:extLst>
            </p:cNvPr>
            <p:cNvSpPr/>
            <p:nvPr/>
          </p:nvSpPr>
          <p:spPr>
            <a:xfrm>
              <a:off x="4693627" y="2966537"/>
              <a:ext cx="2222501" cy="2222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lvl="0" algn="ctr" rtl="0">
                <a:defRPr sz="1800">
                  <a:solidFill>
                    <a:srgbClr val="000000"/>
                  </a:solidFill>
                </a:defRPr>
              </a:pPr>
              <a:r>
                <a:rPr lang="fr" sz="2400" b="1" kern="0" dirty="0">
                  <a:solidFill>
                    <a:schemeClr val="bg1"/>
                  </a:solidFill>
                  <a:latin typeface="Calibri" charset="0"/>
                  <a:ea typeface="MS PGothic" charset="-128"/>
                  <a:cs typeface="Calibri" charset="0"/>
                </a:rPr>
                <a:t>OBSTACLES </a:t>
              </a:r>
              <a:br>
                <a:rPr lang="fr" sz="2400" b="1" kern="0" dirty="0">
                  <a:solidFill>
                    <a:schemeClr val="bg1"/>
                  </a:solidFill>
                  <a:latin typeface="Calibri" charset="0"/>
                  <a:ea typeface="MS PGothic" charset="-128"/>
                  <a:cs typeface="Calibri" charset="0"/>
                </a:rPr>
              </a:br>
              <a:r>
                <a:rPr lang="fr" sz="2400" b="1" kern="0" dirty="0">
                  <a:solidFill>
                    <a:schemeClr val="bg1"/>
                  </a:solidFill>
                  <a:latin typeface="Calibri" charset="0"/>
                  <a:ea typeface="MS PGothic" charset="-128"/>
                  <a:cs typeface="Calibri" charset="0"/>
                </a:rPr>
                <a:t>ACCRUS</a:t>
              </a:r>
              <a:endParaRPr sz="2400" b="1" dirty="0">
                <a:solidFill>
                  <a:schemeClr val="bg1"/>
                </a:solidFill>
                <a:latin typeface="+mn-lt"/>
                <a:cs typeface="Lato Light"/>
              </a:endParaRPr>
            </a:p>
          </p:txBody>
        </p:sp>
        <p:sp>
          <p:nvSpPr>
            <p:cNvPr id="29" name="Shape 1474">
              <a:extLst>
                <a:ext uri="{FF2B5EF4-FFF2-40B4-BE49-F238E27FC236}">
                  <a16:creationId xmlns:a16="http://schemas.microsoft.com/office/drawing/2014/main" id="{1EDB86A9-BC72-FE43-B2A1-9CCB39A1B0F6}"/>
                </a:ext>
              </a:extLst>
            </p:cNvPr>
            <p:cNvSpPr/>
            <p:nvPr/>
          </p:nvSpPr>
          <p:spPr>
            <a:xfrm>
              <a:off x="2213895" y="180985"/>
              <a:ext cx="2222501" cy="2222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lvl="0" algn="ctr" rtl="0">
                <a:lnSpc>
                  <a:spcPct val="120000"/>
                </a:lnSpc>
                <a:defRPr sz="1800">
                  <a:solidFill>
                    <a:srgbClr val="000000"/>
                  </a:solidFill>
                </a:defRPr>
              </a:pPr>
              <a:r>
                <a:rPr lang="fr" sz="2400" b="1" dirty="0">
                  <a:solidFill>
                    <a:schemeClr val="bg1"/>
                  </a:solidFill>
                  <a:latin typeface="+mn-lt"/>
                  <a:cs typeface="Lato Light"/>
                </a:rPr>
                <a:t>HOMMES</a:t>
              </a:r>
            </a:p>
            <a:p>
              <a:pPr lvl="0" algn="ctr" rtl="0">
                <a:lnSpc>
                  <a:spcPct val="120000"/>
                </a:lnSpc>
                <a:defRPr sz="1800">
                  <a:solidFill>
                    <a:srgbClr val="000000"/>
                  </a:solidFill>
                </a:defRPr>
              </a:pPr>
              <a:r>
                <a:rPr lang="fr" sz="2400" b="1" dirty="0">
                  <a:solidFill>
                    <a:schemeClr val="bg1"/>
                  </a:solidFill>
                  <a:latin typeface="+mn-lt"/>
                  <a:cs typeface="Lato Light"/>
                </a:rPr>
                <a:t>FEMMES</a:t>
              </a:r>
              <a:endParaRPr sz="2400" b="1" dirty="0">
                <a:solidFill>
                  <a:schemeClr val="bg1"/>
                </a:solidFill>
                <a:latin typeface="+mn-lt"/>
                <a:cs typeface="Lato Light"/>
              </a:endParaRPr>
            </a:p>
          </p:txBody>
        </p:sp>
        <p:sp>
          <p:nvSpPr>
            <p:cNvPr id="30" name="Shape 1475">
              <a:extLst>
                <a:ext uri="{FF2B5EF4-FFF2-40B4-BE49-F238E27FC236}">
                  <a16:creationId xmlns:a16="http://schemas.microsoft.com/office/drawing/2014/main" id="{876774AE-1DF4-3148-8BE3-904A22B8BDF8}"/>
                </a:ext>
              </a:extLst>
            </p:cNvPr>
            <p:cNvSpPr/>
            <p:nvPr/>
          </p:nvSpPr>
          <p:spPr>
            <a:xfrm>
              <a:off x="1772174" y="3044371"/>
              <a:ext cx="3105942" cy="6140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sp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lvl="0" algn="ctr" rtl="0">
                <a:lnSpc>
                  <a:spcPct val="90000"/>
                </a:lnSpc>
                <a:defRPr sz="1800">
                  <a:solidFill>
                    <a:srgbClr val="000000"/>
                  </a:solidFill>
                </a:defRPr>
              </a:pPr>
              <a:r>
                <a:rPr lang="fr" sz="2800" b="1" dirty="0">
                  <a:solidFill>
                    <a:schemeClr val="tx2"/>
                  </a:solidFill>
                  <a:latin typeface="+mn-lt"/>
                  <a:cs typeface="Lato Light"/>
                </a:rPr>
                <a:t>FACTEURS </a:t>
              </a:r>
              <a:br>
                <a:rPr lang="fr" sz="2800" b="1" dirty="0">
                  <a:solidFill>
                    <a:schemeClr val="tx2"/>
                  </a:solidFill>
                  <a:latin typeface="+mn-lt"/>
                  <a:cs typeface="Lato Light"/>
                </a:rPr>
              </a:br>
              <a:r>
                <a:rPr lang="fr" sz="2800" b="1" dirty="0">
                  <a:solidFill>
                    <a:schemeClr val="tx2"/>
                  </a:solidFill>
                  <a:latin typeface="+mn-lt"/>
                  <a:cs typeface="Lato Light"/>
                </a:rPr>
                <a:t>INTERSECTIONNELS </a:t>
              </a:r>
            </a:p>
          </p:txBody>
        </p:sp>
      </p:grpSp>
      <p:sp>
        <p:nvSpPr>
          <p:cNvPr id="46" name="TextBox 13">
            <a:extLst>
              <a:ext uri="{FF2B5EF4-FFF2-40B4-BE49-F238E27FC236}">
                <a16:creationId xmlns:a16="http://schemas.microsoft.com/office/drawing/2014/main" id="{013185D7-752B-9C4E-8314-4A9F88DC85D5}"/>
              </a:ext>
            </a:extLst>
          </p:cNvPr>
          <p:cNvSpPr txBox="1">
            <a:spLocks noChangeArrowheads="1"/>
          </p:cNvSpPr>
          <p:nvPr>
            <p:custDataLst>
              <p:tags r:id="rId4"/>
            </p:custDataLst>
          </p:nvPr>
        </p:nvSpPr>
        <p:spPr bwMode="auto">
          <a:xfrm>
            <a:off x="8435564" y="5139129"/>
            <a:ext cx="2454325" cy="523220"/>
          </a:xfrm>
          <a:prstGeom prst="rect">
            <a:avLst/>
          </a:prstGeom>
          <a:solidFill>
            <a:schemeClr val="accent2"/>
          </a:solidFill>
          <a:ln>
            <a:noFill/>
          </a:ln>
        </p:spPr>
        <p:txBody>
          <a:bodyPr wrap="square" rtlCol="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rtl="0"/>
            <a:r>
              <a:rPr lang="fr" sz="2800" b="1" kern="0">
                <a:solidFill>
                  <a:schemeClr val="bg1"/>
                </a:solidFill>
                <a:latin typeface="Calibri" charset="0"/>
                <a:ea typeface="MS PGothic" charset="-128"/>
                <a:cs typeface="Calibri" charset="0"/>
              </a:rPr>
              <a:t>HANDICAP</a:t>
            </a:r>
            <a:endParaRPr lang="en-US" altLang="zh-CN" sz="2000">
              <a:solidFill>
                <a:schemeClr val="bg1"/>
              </a:solidFill>
              <a:latin typeface="Calibri" charset="0"/>
              <a:ea typeface="Calibri" charset="0"/>
              <a:cs typeface="Calibri" charset="0"/>
            </a:endParaRPr>
          </a:p>
        </p:txBody>
      </p:sp>
      <p:sp>
        <p:nvSpPr>
          <p:cNvPr id="31" name="Slide Number Placeholder 5">
            <a:extLst>
              <a:ext uri="{FF2B5EF4-FFF2-40B4-BE49-F238E27FC236}">
                <a16:creationId xmlns:a16="http://schemas.microsoft.com/office/drawing/2014/main" id="{E412A257-2E8C-D243-AFF8-0D5338C4371F}"/>
              </a:ext>
            </a:extLst>
          </p:cNvPr>
          <p:cNvSpPr txBox="1">
            <a:spLocks/>
          </p:cNvSpPr>
          <p:nvPr>
            <p:custDataLst>
              <p:tags r:id="rId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37</a:t>
            </a:fld>
            <a:endParaRPr lang="en-US" altLang="en-US" sz="1050">
              <a:solidFill>
                <a:schemeClr val="bg1"/>
              </a:solidFill>
            </a:endParaRPr>
          </a:p>
        </p:txBody>
      </p:sp>
      <p:sp>
        <p:nvSpPr>
          <p:cNvPr id="17" name="Title 4">
            <a:extLst>
              <a:ext uri="{FF2B5EF4-FFF2-40B4-BE49-F238E27FC236}">
                <a16:creationId xmlns:a16="http://schemas.microsoft.com/office/drawing/2014/main" id="{C31650E1-6898-7C40-98A5-06056FBF7ADF}"/>
              </a:ext>
            </a:extLst>
          </p:cNvPr>
          <p:cNvSpPr>
            <a:spLocks noGrp="1"/>
          </p:cNvSpPr>
          <p:nvPr>
            <p:ph type="title"/>
            <p:custDataLst>
              <p:tags r:id="rId6"/>
            </p:custDataLst>
          </p:nvPr>
        </p:nvSpPr>
        <p:spPr>
          <a:xfrm>
            <a:off x="1648627" y="468468"/>
            <a:ext cx="9675628" cy="854455"/>
          </a:xfrm>
        </p:spPr>
        <p:txBody>
          <a:bodyPr rtlCol="0">
            <a:noAutofit/>
          </a:bodyPr>
          <a:lstStyle/>
          <a:p>
            <a:pPr rtl="0"/>
            <a:r>
              <a:rPr lang="fr" sz="3600" dirty="0"/>
              <a:t>Quels sont les </a:t>
            </a:r>
            <a:r>
              <a:rPr lang="fr" sz="3600" b="1" dirty="0"/>
              <a:t>obstacles</a:t>
            </a:r>
            <a:r>
              <a:rPr lang="fr" sz="3600" dirty="0"/>
              <a:t> </a:t>
            </a:r>
            <a:r>
              <a:rPr lang="fr" sz="3600" kern="0" dirty="0"/>
              <a:t> </a:t>
            </a:r>
            <a:r>
              <a:rPr lang="fr" sz="3600" b="1" kern="0" dirty="0"/>
              <a:t>auxquels sont confrontées des personnes spécifiques ?</a:t>
            </a:r>
            <a:endParaRPr lang="en-US" altLang="en-US" sz="3600" b="1" dirty="0">
              <a:solidFill>
                <a:schemeClr val="tx1"/>
              </a:solidFill>
            </a:endParaRPr>
          </a:p>
        </p:txBody>
      </p:sp>
      <p:cxnSp>
        <p:nvCxnSpPr>
          <p:cNvPr id="18" name="Straight Connector 17">
            <a:extLst>
              <a:ext uri="{FF2B5EF4-FFF2-40B4-BE49-F238E27FC236}">
                <a16:creationId xmlns:a16="http://schemas.microsoft.com/office/drawing/2014/main" id="{B7287700-7F9D-9341-A076-B8FDC441435D}"/>
              </a:ext>
            </a:extLst>
          </p:cNvPr>
          <p:cNvCxnSpPr>
            <a:cxnSpLocks/>
          </p:cNvCxnSpPr>
          <p:nvPr>
            <p:custDataLst>
              <p:tags r:id="rId7"/>
            </p:custDataLst>
          </p:nvPr>
        </p:nvCxnSpPr>
        <p:spPr bwMode="auto">
          <a:xfrm flipH="1">
            <a:off x="-62634" y="841571"/>
            <a:ext cx="1976494" cy="0"/>
          </a:xfrm>
          <a:prstGeom prst="line">
            <a:avLst/>
          </a:prstGeom>
          <a:blipFill dpi="0" rotWithShape="0">
            <a:blip r:embed="rId1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a:extLst>
              <a:ext uri="{FF2B5EF4-FFF2-40B4-BE49-F238E27FC236}">
                <a16:creationId xmlns:a16="http://schemas.microsoft.com/office/drawing/2014/main" id="{009AACF4-D260-964E-A132-41B48772492D}"/>
              </a:ext>
            </a:extLst>
          </p:cNvPr>
          <p:cNvCxnSpPr>
            <a:cxnSpLocks/>
          </p:cNvCxnSpPr>
          <p:nvPr>
            <p:custDataLst>
              <p:tags r:id="rId8"/>
            </p:custDataLst>
          </p:nvPr>
        </p:nvCxnSpPr>
        <p:spPr bwMode="auto">
          <a:xfrm flipH="1">
            <a:off x="10819734" y="841571"/>
            <a:ext cx="2215783" cy="0"/>
          </a:xfrm>
          <a:prstGeom prst="line">
            <a:avLst/>
          </a:prstGeom>
          <a:blipFill dpi="0" rotWithShape="0">
            <a:blip r:embed="rId1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31855907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custDataLst>
              <p:tags r:id="rId1"/>
            </p:custDataLst>
          </p:nvPr>
        </p:nvSpPr>
        <p:spPr/>
        <p:txBody>
          <a:bodyPr rtlCol="0">
            <a:normAutofit/>
          </a:bodyPr>
          <a:lstStyle/>
          <a:p>
            <a:pPr rtl="0"/>
            <a:r>
              <a:rPr lang="fr" sz="4000"/>
              <a:t>Dix enjeux principaux</a:t>
            </a:r>
          </a:p>
        </p:txBody>
      </p:sp>
      <p:sp>
        <p:nvSpPr>
          <p:cNvPr id="41" name="Inhaltsplatzhalter 4">
            <a:extLst>
              <a:ext uri="{FF2B5EF4-FFF2-40B4-BE49-F238E27FC236}">
                <a16:creationId xmlns:a16="http://schemas.microsoft.com/office/drawing/2014/main" id="{5A788D6B-2C55-8448-8F2C-55D945B81AFF}"/>
              </a:ext>
            </a:extLst>
          </p:cNvPr>
          <p:cNvSpPr txBox="1">
            <a:spLocks/>
          </p:cNvSpPr>
          <p:nvPr>
            <p:custDataLst>
              <p:tags r:id="rId2"/>
            </p:custDataLst>
          </p:nvPr>
        </p:nvSpPr>
        <p:spPr>
          <a:xfrm>
            <a:off x="1796512" y="2637795"/>
            <a:ext cx="2589913" cy="997196"/>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None/>
            </a:pPr>
            <a:r>
              <a:rPr lang="fr" sz="2400" b="1" dirty="0">
                <a:solidFill>
                  <a:schemeClr val="tx1"/>
                </a:solidFill>
                <a:latin typeface="+mn-lt"/>
              </a:rPr>
              <a:t>Participation et sensibilisation </a:t>
            </a:r>
            <a:br>
              <a:rPr lang="en-US" sz="2400" b="1" dirty="0">
                <a:solidFill>
                  <a:schemeClr val="tx1"/>
                </a:solidFill>
                <a:latin typeface="+mn-lt"/>
              </a:rPr>
            </a:br>
            <a:endParaRPr lang="en-US" sz="2400" b="1" dirty="0">
              <a:solidFill>
                <a:schemeClr val="tx1"/>
              </a:solidFill>
              <a:latin typeface="+mn-lt"/>
            </a:endParaRPr>
          </a:p>
        </p:txBody>
      </p:sp>
      <p:sp>
        <p:nvSpPr>
          <p:cNvPr id="42" name="Inhaltsplatzhalter 4">
            <a:extLst>
              <a:ext uri="{FF2B5EF4-FFF2-40B4-BE49-F238E27FC236}">
                <a16:creationId xmlns:a16="http://schemas.microsoft.com/office/drawing/2014/main" id="{7275DC2B-1C79-D24A-A4EF-F791800BFA55}"/>
              </a:ext>
            </a:extLst>
          </p:cNvPr>
          <p:cNvSpPr txBox="1">
            <a:spLocks/>
          </p:cNvSpPr>
          <p:nvPr>
            <p:custDataLst>
              <p:tags r:id="rId3"/>
            </p:custDataLst>
          </p:nvPr>
        </p:nvSpPr>
        <p:spPr>
          <a:xfrm>
            <a:off x="760062" y="2536618"/>
            <a:ext cx="814048" cy="75834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fr" sz="4400" b="1">
                <a:solidFill>
                  <a:schemeClr val="accent1"/>
                </a:solidFill>
                <a:latin typeface="+mn-lt"/>
              </a:rPr>
              <a:t>01</a:t>
            </a:r>
            <a:endParaRPr lang="en-US" sz="4000">
              <a:solidFill>
                <a:schemeClr val="accent1"/>
              </a:solidFill>
              <a:latin typeface="+mn-lt"/>
            </a:endParaRPr>
          </a:p>
        </p:txBody>
      </p:sp>
      <p:cxnSp>
        <p:nvCxnSpPr>
          <p:cNvPr id="60" name="Straight Connector 59">
            <a:extLst>
              <a:ext uri="{FF2B5EF4-FFF2-40B4-BE49-F238E27FC236}">
                <a16:creationId xmlns:a16="http://schemas.microsoft.com/office/drawing/2014/main" id="{FDCFB212-1390-CA45-91FA-548A83DF3133}"/>
              </a:ext>
            </a:extLst>
          </p:cNvPr>
          <p:cNvCxnSpPr>
            <a:cxnSpLocks/>
          </p:cNvCxnSpPr>
          <p:nvPr>
            <p:custDataLst>
              <p:tags r:id="rId4"/>
            </p:custDataLst>
          </p:nvPr>
        </p:nvCxnSpPr>
        <p:spPr bwMode="auto">
          <a:xfrm>
            <a:off x="1605662" y="2679432"/>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1" name="Inhaltsplatzhalter 4">
            <a:extLst>
              <a:ext uri="{FF2B5EF4-FFF2-40B4-BE49-F238E27FC236}">
                <a16:creationId xmlns:a16="http://schemas.microsoft.com/office/drawing/2014/main" id="{9986A6ED-5181-214E-9333-598AA16E9574}"/>
              </a:ext>
            </a:extLst>
          </p:cNvPr>
          <p:cNvSpPr txBox="1">
            <a:spLocks/>
          </p:cNvSpPr>
          <p:nvPr>
            <p:custDataLst>
              <p:tags r:id="rId5"/>
            </p:custDataLst>
          </p:nvPr>
        </p:nvSpPr>
        <p:spPr>
          <a:xfrm>
            <a:off x="5597573" y="2740495"/>
            <a:ext cx="3589248" cy="66479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None/>
            </a:pPr>
            <a:r>
              <a:rPr lang="fr" sz="2400" b="1">
                <a:solidFill>
                  <a:schemeClr val="tx1"/>
                </a:solidFill>
                <a:latin typeface="+mn-lt"/>
              </a:rPr>
              <a:t>Documents officiels </a:t>
            </a:r>
            <a:br>
              <a:rPr lang="en-US" sz="2400" b="1">
                <a:solidFill>
                  <a:schemeClr val="tx1"/>
                </a:solidFill>
                <a:latin typeface="+mn-lt"/>
              </a:rPr>
            </a:br>
            <a:endParaRPr lang="en-US" sz="2400" b="1">
              <a:solidFill>
                <a:schemeClr val="tx1"/>
              </a:solidFill>
              <a:latin typeface="+mn-lt"/>
            </a:endParaRPr>
          </a:p>
        </p:txBody>
      </p:sp>
      <p:sp>
        <p:nvSpPr>
          <p:cNvPr id="62" name="Inhaltsplatzhalter 4">
            <a:extLst>
              <a:ext uri="{FF2B5EF4-FFF2-40B4-BE49-F238E27FC236}">
                <a16:creationId xmlns:a16="http://schemas.microsoft.com/office/drawing/2014/main" id="{4459F069-7F13-1849-B777-344E65DFDCC7}"/>
              </a:ext>
            </a:extLst>
          </p:cNvPr>
          <p:cNvSpPr txBox="1">
            <a:spLocks/>
          </p:cNvSpPr>
          <p:nvPr>
            <p:custDataLst>
              <p:tags r:id="rId6"/>
            </p:custDataLst>
          </p:nvPr>
        </p:nvSpPr>
        <p:spPr>
          <a:xfrm>
            <a:off x="4475248" y="2536618"/>
            <a:ext cx="814048" cy="75834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fr" sz="4400" b="1">
                <a:solidFill>
                  <a:schemeClr val="accent2"/>
                </a:solidFill>
                <a:latin typeface="+mn-lt"/>
              </a:rPr>
              <a:t>02</a:t>
            </a:r>
            <a:endParaRPr lang="en-US" sz="4000">
              <a:solidFill>
                <a:schemeClr val="accent2"/>
              </a:solidFill>
              <a:latin typeface="+mn-lt"/>
            </a:endParaRPr>
          </a:p>
        </p:txBody>
      </p:sp>
      <p:cxnSp>
        <p:nvCxnSpPr>
          <p:cNvPr id="63" name="Straight Connector 62">
            <a:extLst>
              <a:ext uri="{FF2B5EF4-FFF2-40B4-BE49-F238E27FC236}">
                <a16:creationId xmlns:a16="http://schemas.microsoft.com/office/drawing/2014/main" id="{962F5A87-6174-484C-BE20-EBE933540049}"/>
              </a:ext>
            </a:extLst>
          </p:cNvPr>
          <p:cNvCxnSpPr>
            <a:cxnSpLocks/>
          </p:cNvCxnSpPr>
          <p:nvPr>
            <p:custDataLst>
              <p:tags r:id="rId7"/>
            </p:custDataLst>
          </p:nvPr>
        </p:nvCxnSpPr>
        <p:spPr bwMode="auto">
          <a:xfrm>
            <a:off x="5367308" y="2661144"/>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5" name="Inhaltsplatzhalter 4">
            <a:extLst>
              <a:ext uri="{FF2B5EF4-FFF2-40B4-BE49-F238E27FC236}">
                <a16:creationId xmlns:a16="http://schemas.microsoft.com/office/drawing/2014/main" id="{4D627810-92FA-5B4E-B67D-E927B21C4A38}"/>
              </a:ext>
            </a:extLst>
          </p:cNvPr>
          <p:cNvSpPr txBox="1">
            <a:spLocks/>
          </p:cNvSpPr>
          <p:nvPr>
            <p:custDataLst>
              <p:tags r:id="rId8"/>
            </p:custDataLst>
          </p:nvPr>
        </p:nvSpPr>
        <p:spPr>
          <a:xfrm>
            <a:off x="9337095" y="2574294"/>
            <a:ext cx="3393969" cy="997196"/>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None/>
            </a:pPr>
            <a:r>
              <a:rPr lang="fr" sz="2400" b="1">
                <a:solidFill>
                  <a:schemeClr val="tx1"/>
                </a:solidFill>
                <a:latin typeface="+mn-lt"/>
              </a:rPr>
              <a:t>Violences sexuelles et basées sur le genre</a:t>
            </a:r>
            <a:br>
              <a:rPr lang="en-US" sz="2400" b="1">
                <a:solidFill>
                  <a:schemeClr val="tx1"/>
                </a:solidFill>
                <a:latin typeface="+mn-lt"/>
              </a:rPr>
            </a:br>
            <a:endParaRPr lang="en-US" sz="2400" b="1">
              <a:solidFill>
                <a:schemeClr val="tx1"/>
              </a:solidFill>
              <a:latin typeface="+mn-lt"/>
            </a:endParaRPr>
          </a:p>
        </p:txBody>
      </p:sp>
      <p:sp>
        <p:nvSpPr>
          <p:cNvPr id="66" name="Inhaltsplatzhalter 4">
            <a:extLst>
              <a:ext uri="{FF2B5EF4-FFF2-40B4-BE49-F238E27FC236}">
                <a16:creationId xmlns:a16="http://schemas.microsoft.com/office/drawing/2014/main" id="{6063CB96-5AF5-B948-A5C0-FEA4257BC833}"/>
              </a:ext>
            </a:extLst>
          </p:cNvPr>
          <p:cNvSpPr txBox="1">
            <a:spLocks/>
          </p:cNvSpPr>
          <p:nvPr>
            <p:custDataLst>
              <p:tags r:id="rId9"/>
            </p:custDataLst>
          </p:nvPr>
        </p:nvSpPr>
        <p:spPr>
          <a:xfrm>
            <a:off x="8285554" y="2536618"/>
            <a:ext cx="814048" cy="75834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fr" sz="4400" b="1">
                <a:solidFill>
                  <a:schemeClr val="accent1"/>
                </a:solidFill>
                <a:latin typeface="+mn-lt"/>
              </a:rPr>
              <a:t>03</a:t>
            </a:r>
            <a:endParaRPr lang="en-US" sz="4000">
              <a:solidFill>
                <a:schemeClr val="accent1"/>
              </a:solidFill>
              <a:latin typeface="+mn-lt"/>
            </a:endParaRPr>
          </a:p>
        </p:txBody>
      </p:sp>
      <p:cxnSp>
        <p:nvCxnSpPr>
          <p:cNvPr id="67" name="Straight Connector 66">
            <a:extLst>
              <a:ext uri="{FF2B5EF4-FFF2-40B4-BE49-F238E27FC236}">
                <a16:creationId xmlns:a16="http://schemas.microsoft.com/office/drawing/2014/main" id="{D691FA38-1D4E-2B4B-B5E0-E8DA761C5D66}"/>
              </a:ext>
            </a:extLst>
          </p:cNvPr>
          <p:cNvCxnSpPr>
            <a:cxnSpLocks/>
          </p:cNvCxnSpPr>
          <p:nvPr>
            <p:custDataLst>
              <p:tags r:id="rId10"/>
            </p:custDataLst>
          </p:nvPr>
        </p:nvCxnSpPr>
        <p:spPr bwMode="auto">
          <a:xfrm>
            <a:off x="9173744" y="2670288"/>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8" name="Inhaltsplatzhalter 4">
            <a:extLst>
              <a:ext uri="{FF2B5EF4-FFF2-40B4-BE49-F238E27FC236}">
                <a16:creationId xmlns:a16="http://schemas.microsoft.com/office/drawing/2014/main" id="{206AB574-6FAA-FF47-BD17-A4B7C5C115B5}"/>
              </a:ext>
            </a:extLst>
          </p:cNvPr>
          <p:cNvSpPr txBox="1">
            <a:spLocks/>
          </p:cNvSpPr>
          <p:nvPr>
            <p:custDataLst>
              <p:tags r:id="rId11"/>
            </p:custDataLst>
          </p:nvPr>
        </p:nvSpPr>
        <p:spPr>
          <a:xfrm>
            <a:off x="2229695" y="4570064"/>
            <a:ext cx="2905618" cy="598305"/>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80000"/>
              </a:lnSpc>
              <a:spcBef>
                <a:spcPts val="2400"/>
              </a:spcBef>
              <a:buClr>
                <a:srgbClr val="AF1D38"/>
              </a:buClr>
              <a:buNone/>
              <a:defRPr/>
            </a:pPr>
            <a:r>
              <a:rPr lang="fr" sz="2400" b="1">
                <a:solidFill>
                  <a:schemeClr val="tx1"/>
                </a:solidFill>
                <a:latin typeface="+mn-lt"/>
              </a:rPr>
              <a:t>Autres problèmes de sûreté et de sécurité</a:t>
            </a:r>
          </a:p>
        </p:txBody>
      </p:sp>
      <p:sp>
        <p:nvSpPr>
          <p:cNvPr id="69" name="Inhaltsplatzhalter 4">
            <a:extLst>
              <a:ext uri="{FF2B5EF4-FFF2-40B4-BE49-F238E27FC236}">
                <a16:creationId xmlns:a16="http://schemas.microsoft.com/office/drawing/2014/main" id="{7E0E9046-405A-C143-B44E-8513FE63A7B7}"/>
              </a:ext>
            </a:extLst>
          </p:cNvPr>
          <p:cNvSpPr txBox="1">
            <a:spLocks/>
          </p:cNvSpPr>
          <p:nvPr>
            <p:custDataLst>
              <p:tags r:id="rId12"/>
            </p:custDataLst>
          </p:nvPr>
        </p:nvSpPr>
        <p:spPr>
          <a:xfrm>
            <a:off x="1169792" y="4430512"/>
            <a:ext cx="814048" cy="75834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fr" sz="4400" b="1" dirty="0">
                <a:solidFill>
                  <a:schemeClr val="accent2"/>
                </a:solidFill>
                <a:latin typeface="+mn-lt"/>
              </a:rPr>
              <a:t>04</a:t>
            </a:r>
            <a:endParaRPr lang="en-US" sz="4000" dirty="0">
              <a:solidFill>
                <a:schemeClr val="accent2"/>
              </a:solidFill>
              <a:latin typeface="+mn-lt"/>
            </a:endParaRPr>
          </a:p>
        </p:txBody>
      </p:sp>
      <p:cxnSp>
        <p:nvCxnSpPr>
          <p:cNvPr id="70" name="Straight Connector 69">
            <a:extLst>
              <a:ext uri="{FF2B5EF4-FFF2-40B4-BE49-F238E27FC236}">
                <a16:creationId xmlns:a16="http://schemas.microsoft.com/office/drawing/2014/main" id="{12FA2AB0-F948-D743-87C8-820737867899}"/>
              </a:ext>
            </a:extLst>
          </p:cNvPr>
          <p:cNvCxnSpPr>
            <a:cxnSpLocks/>
          </p:cNvCxnSpPr>
          <p:nvPr>
            <p:custDataLst>
              <p:tags r:id="rId13"/>
            </p:custDataLst>
          </p:nvPr>
        </p:nvCxnSpPr>
        <p:spPr bwMode="auto">
          <a:xfrm>
            <a:off x="2048838" y="4430370"/>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71" name="Inhaltsplatzhalter 4">
            <a:extLst>
              <a:ext uri="{FF2B5EF4-FFF2-40B4-BE49-F238E27FC236}">
                <a16:creationId xmlns:a16="http://schemas.microsoft.com/office/drawing/2014/main" id="{CFD3B3AC-CEC7-3848-89E8-D57F8036E0A4}"/>
              </a:ext>
            </a:extLst>
          </p:cNvPr>
          <p:cNvSpPr txBox="1">
            <a:spLocks/>
          </p:cNvSpPr>
          <p:nvPr>
            <p:custDataLst>
              <p:tags r:id="rId14"/>
            </p:custDataLst>
          </p:nvPr>
        </p:nvSpPr>
        <p:spPr>
          <a:xfrm>
            <a:off x="6275216" y="4694576"/>
            <a:ext cx="2495659" cy="33239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None/>
            </a:pPr>
            <a:r>
              <a:rPr lang="fr" sz="2400" b="1" dirty="0">
                <a:solidFill>
                  <a:schemeClr val="tx1"/>
                </a:solidFill>
                <a:latin typeface="+mn-lt"/>
              </a:rPr>
              <a:t>Accès à la justice</a:t>
            </a:r>
          </a:p>
        </p:txBody>
      </p:sp>
      <p:sp>
        <p:nvSpPr>
          <p:cNvPr id="72" name="Inhaltsplatzhalter 4">
            <a:extLst>
              <a:ext uri="{FF2B5EF4-FFF2-40B4-BE49-F238E27FC236}">
                <a16:creationId xmlns:a16="http://schemas.microsoft.com/office/drawing/2014/main" id="{484EC751-0611-BD4A-A286-FB3F0AF0F6AF}"/>
              </a:ext>
            </a:extLst>
          </p:cNvPr>
          <p:cNvSpPr txBox="1">
            <a:spLocks/>
          </p:cNvSpPr>
          <p:nvPr>
            <p:custDataLst>
              <p:tags r:id="rId15"/>
            </p:custDataLst>
          </p:nvPr>
        </p:nvSpPr>
        <p:spPr>
          <a:xfrm>
            <a:off x="5255499" y="4397803"/>
            <a:ext cx="814048" cy="75834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fr" sz="4400" b="1" dirty="0">
                <a:solidFill>
                  <a:schemeClr val="accent1"/>
                </a:solidFill>
                <a:latin typeface="+mn-lt"/>
              </a:rPr>
              <a:t>05</a:t>
            </a:r>
            <a:endParaRPr lang="en-US" sz="4000" dirty="0">
              <a:solidFill>
                <a:schemeClr val="accent1"/>
              </a:solidFill>
              <a:latin typeface="+mn-lt"/>
            </a:endParaRPr>
          </a:p>
        </p:txBody>
      </p:sp>
      <p:cxnSp>
        <p:nvCxnSpPr>
          <p:cNvPr id="73" name="Straight Connector 72">
            <a:extLst>
              <a:ext uri="{FF2B5EF4-FFF2-40B4-BE49-F238E27FC236}">
                <a16:creationId xmlns:a16="http://schemas.microsoft.com/office/drawing/2014/main" id="{847D9019-7EE1-CF47-89CA-65BD7A442EF9}"/>
              </a:ext>
            </a:extLst>
          </p:cNvPr>
          <p:cNvCxnSpPr>
            <a:cxnSpLocks/>
          </p:cNvCxnSpPr>
          <p:nvPr>
            <p:custDataLst>
              <p:tags r:id="rId16"/>
            </p:custDataLst>
          </p:nvPr>
        </p:nvCxnSpPr>
        <p:spPr bwMode="auto">
          <a:xfrm>
            <a:off x="6080797" y="4497129"/>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74" name="Inhaltsplatzhalter 4">
            <a:extLst>
              <a:ext uri="{FF2B5EF4-FFF2-40B4-BE49-F238E27FC236}">
                <a16:creationId xmlns:a16="http://schemas.microsoft.com/office/drawing/2014/main" id="{7F04C712-1C8E-8646-8A12-72C1CB61DCDF}"/>
              </a:ext>
            </a:extLst>
          </p:cNvPr>
          <p:cNvSpPr txBox="1">
            <a:spLocks/>
          </p:cNvSpPr>
          <p:nvPr>
            <p:custDataLst>
              <p:tags r:id="rId17"/>
            </p:custDataLst>
          </p:nvPr>
        </p:nvSpPr>
        <p:spPr>
          <a:xfrm>
            <a:off x="10067220" y="4639413"/>
            <a:ext cx="2519726" cy="33239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None/>
            </a:pPr>
            <a:r>
              <a:rPr lang="fr" sz="2400" b="1" dirty="0">
                <a:solidFill>
                  <a:schemeClr val="tx1"/>
                </a:solidFill>
                <a:latin typeface="+mn-lt"/>
              </a:rPr>
              <a:t>Aide matérielle</a:t>
            </a:r>
          </a:p>
        </p:txBody>
      </p:sp>
      <p:sp>
        <p:nvSpPr>
          <p:cNvPr id="75" name="Inhaltsplatzhalter 4">
            <a:extLst>
              <a:ext uri="{FF2B5EF4-FFF2-40B4-BE49-F238E27FC236}">
                <a16:creationId xmlns:a16="http://schemas.microsoft.com/office/drawing/2014/main" id="{8B972AB0-8640-1544-B68A-280700892B01}"/>
              </a:ext>
            </a:extLst>
          </p:cNvPr>
          <p:cNvSpPr txBox="1">
            <a:spLocks/>
          </p:cNvSpPr>
          <p:nvPr>
            <p:custDataLst>
              <p:tags r:id="rId18"/>
            </p:custDataLst>
          </p:nvPr>
        </p:nvSpPr>
        <p:spPr>
          <a:xfrm>
            <a:off x="9007651" y="4356172"/>
            <a:ext cx="814048" cy="75834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fr" sz="4400" b="1" dirty="0">
                <a:solidFill>
                  <a:schemeClr val="accent2"/>
                </a:solidFill>
                <a:latin typeface="+mn-lt"/>
              </a:rPr>
              <a:t>06</a:t>
            </a:r>
            <a:endParaRPr lang="en-US" sz="4000" dirty="0">
              <a:solidFill>
                <a:schemeClr val="accent2"/>
              </a:solidFill>
              <a:latin typeface="+mn-lt"/>
            </a:endParaRPr>
          </a:p>
        </p:txBody>
      </p:sp>
      <p:cxnSp>
        <p:nvCxnSpPr>
          <p:cNvPr id="76" name="Straight Connector 75">
            <a:extLst>
              <a:ext uri="{FF2B5EF4-FFF2-40B4-BE49-F238E27FC236}">
                <a16:creationId xmlns:a16="http://schemas.microsoft.com/office/drawing/2014/main" id="{F7D6519B-F0DB-F842-99DB-A25392579CFC}"/>
              </a:ext>
            </a:extLst>
          </p:cNvPr>
          <p:cNvCxnSpPr>
            <a:cxnSpLocks/>
          </p:cNvCxnSpPr>
          <p:nvPr>
            <p:custDataLst>
              <p:tags r:id="rId19"/>
            </p:custDataLst>
          </p:nvPr>
        </p:nvCxnSpPr>
        <p:spPr bwMode="auto">
          <a:xfrm>
            <a:off x="9855251" y="4455498"/>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77" name="Inhaltsplatzhalter 4">
            <a:extLst>
              <a:ext uri="{FF2B5EF4-FFF2-40B4-BE49-F238E27FC236}">
                <a16:creationId xmlns:a16="http://schemas.microsoft.com/office/drawing/2014/main" id="{9400666D-AC5C-204D-A706-B82D04D5A0F3}"/>
              </a:ext>
            </a:extLst>
          </p:cNvPr>
          <p:cNvSpPr txBox="1">
            <a:spLocks/>
          </p:cNvSpPr>
          <p:nvPr>
            <p:custDataLst>
              <p:tags r:id="rId20"/>
            </p:custDataLst>
          </p:nvPr>
        </p:nvSpPr>
        <p:spPr>
          <a:xfrm>
            <a:off x="1648489" y="6381681"/>
            <a:ext cx="1938714" cy="66479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None/>
            </a:pPr>
            <a:r>
              <a:rPr lang="fr" sz="2400" b="1">
                <a:solidFill>
                  <a:schemeClr val="tx1"/>
                </a:solidFill>
                <a:latin typeface="+mn-lt"/>
              </a:rPr>
              <a:t>Logements et sanitaires </a:t>
            </a:r>
          </a:p>
        </p:txBody>
      </p:sp>
      <p:sp>
        <p:nvSpPr>
          <p:cNvPr id="78" name="Inhaltsplatzhalter 4">
            <a:extLst>
              <a:ext uri="{FF2B5EF4-FFF2-40B4-BE49-F238E27FC236}">
                <a16:creationId xmlns:a16="http://schemas.microsoft.com/office/drawing/2014/main" id="{F577DB8C-E851-7740-BCB0-5910D4F4B2FB}"/>
              </a:ext>
            </a:extLst>
          </p:cNvPr>
          <p:cNvSpPr txBox="1">
            <a:spLocks/>
          </p:cNvSpPr>
          <p:nvPr>
            <p:custDataLst>
              <p:tags r:id="rId21"/>
            </p:custDataLst>
          </p:nvPr>
        </p:nvSpPr>
        <p:spPr>
          <a:xfrm>
            <a:off x="588458" y="6326879"/>
            <a:ext cx="814048" cy="75834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fr" sz="4400" b="1">
                <a:solidFill>
                  <a:schemeClr val="accent1"/>
                </a:solidFill>
                <a:latin typeface="+mn-lt"/>
              </a:rPr>
              <a:t>07</a:t>
            </a:r>
            <a:endParaRPr lang="en-US" sz="4000">
              <a:solidFill>
                <a:schemeClr val="accent1"/>
              </a:solidFill>
              <a:latin typeface="+mn-lt"/>
            </a:endParaRPr>
          </a:p>
        </p:txBody>
      </p:sp>
      <p:cxnSp>
        <p:nvCxnSpPr>
          <p:cNvPr id="79" name="Straight Connector 78">
            <a:extLst>
              <a:ext uri="{FF2B5EF4-FFF2-40B4-BE49-F238E27FC236}">
                <a16:creationId xmlns:a16="http://schemas.microsoft.com/office/drawing/2014/main" id="{955A67B1-70C4-CD45-9927-85E7628DCBDC}"/>
              </a:ext>
            </a:extLst>
          </p:cNvPr>
          <p:cNvCxnSpPr>
            <a:cxnSpLocks/>
          </p:cNvCxnSpPr>
          <p:nvPr>
            <p:custDataLst>
              <p:tags r:id="rId22"/>
            </p:custDataLst>
          </p:nvPr>
        </p:nvCxnSpPr>
        <p:spPr bwMode="auto">
          <a:xfrm>
            <a:off x="1445202" y="6326737"/>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80" name="Inhaltsplatzhalter 4">
            <a:extLst>
              <a:ext uri="{FF2B5EF4-FFF2-40B4-BE49-F238E27FC236}">
                <a16:creationId xmlns:a16="http://schemas.microsoft.com/office/drawing/2014/main" id="{D498ABD1-499D-404C-95DB-BC3BF13EA915}"/>
              </a:ext>
            </a:extLst>
          </p:cNvPr>
          <p:cNvSpPr txBox="1">
            <a:spLocks/>
          </p:cNvSpPr>
          <p:nvPr>
            <p:custDataLst>
              <p:tags r:id="rId23"/>
            </p:custDataLst>
          </p:nvPr>
        </p:nvSpPr>
        <p:spPr>
          <a:xfrm>
            <a:off x="5099779" y="6552826"/>
            <a:ext cx="2299477" cy="41363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20000"/>
              </a:lnSpc>
              <a:buNone/>
            </a:pPr>
            <a:r>
              <a:rPr lang="fr" sz="2400" b="1">
                <a:solidFill>
                  <a:schemeClr val="tx1"/>
                </a:solidFill>
                <a:latin typeface="+mn-lt"/>
              </a:rPr>
              <a:t>Éducation</a:t>
            </a:r>
          </a:p>
        </p:txBody>
      </p:sp>
      <p:sp>
        <p:nvSpPr>
          <p:cNvPr id="81" name="Inhaltsplatzhalter 4">
            <a:extLst>
              <a:ext uri="{FF2B5EF4-FFF2-40B4-BE49-F238E27FC236}">
                <a16:creationId xmlns:a16="http://schemas.microsoft.com/office/drawing/2014/main" id="{E33D98C9-2DCC-DC42-9AB5-7CBF733EFC96}"/>
              </a:ext>
            </a:extLst>
          </p:cNvPr>
          <p:cNvSpPr txBox="1">
            <a:spLocks/>
          </p:cNvSpPr>
          <p:nvPr>
            <p:custDataLst>
              <p:tags r:id="rId24"/>
            </p:custDataLst>
          </p:nvPr>
        </p:nvSpPr>
        <p:spPr>
          <a:xfrm>
            <a:off x="4026502" y="6330865"/>
            <a:ext cx="814048" cy="75834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fr" sz="4400" b="1">
                <a:solidFill>
                  <a:schemeClr val="accent2"/>
                </a:solidFill>
                <a:latin typeface="+mn-lt"/>
              </a:rPr>
              <a:t>08</a:t>
            </a:r>
            <a:endParaRPr lang="en-US" sz="4000">
              <a:solidFill>
                <a:schemeClr val="accent2"/>
              </a:solidFill>
              <a:latin typeface="+mn-lt"/>
            </a:endParaRPr>
          </a:p>
        </p:txBody>
      </p:sp>
      <p:cxnSp>
        <p:nvCxnSpPr>
          <p:cNvPr id="82" name="Straight Connector 81">
            <a:extLst>
              <a:ext uri="{FF2B5EF4-FFF2-40B4-BE49-F238E27FC236}">
                <a16:creationId xmlns:a16="http://schemas.microsoft.com/office/drawing/2014/main" id="{B7DE9613-6B34-5B4E-8B62-F6C5090583DD}"/>
              </a:ext>
            </a:extLst>
          </p:cNvPr>
          <p:cNvCxnSpPr>
            <a:cxnSpLocks/>
          </p:cNvCxnSpPr>
          <p:nvPr>
            <p:custDataLst>
              <p:tags r:id="rId25"/>
            </p:custDataLst>
          </p:nvPr>
        </p:nvCxnSpPr>
        <p:spPr bwMode="auto">
          <a:xfrm>
            <a:off x="4936994" y="6407889"/>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83" name="Inhaltsplatzhalter 4">
            <a:extLst>
              <a:ext uri="{FF2B5EF4-FFF2-40B4-BE49-F238E27FC236}">
                <a16:creationId xmlns:a16="http://schemas.microsoft.com/office/drawing/2014/main" id="{DF48B559-7F14-1D46-A0EA-49B05B513511}"/>
              </a:ext>
            </a:extLst>
          </p:cNvPr>
          <p:cNvSpPr txBox="1">
            <a:spLocks/>
          </p:cNvSpPr>
          <p:nvPr>
            <p:custDataLst>
              <p:tags r:id="rId26"/>
            </p:custDataLst>
          </p:nvPr>
        </p:nvSpPr>
        <p:spPr>
          <a:xfrm>
            <a:off x="7996251" y="6406662"/>
            <a:ext cx="2014558" cy="726546"/>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80000"/>
              </a:lnSpc>
              <a:buNone/>
            </a:pPr>
            <a:r>
              <a:rPr lang="fr" sz="2400" b="1" dirty="0">
                <a:solidFill>
                  <a:schemeClr val="tx1"/>
                </a:solidFill>
                <a:latin typeface="+mn-lt"/>
              </a:rPr>
              <a:t>Moyens </a:t>
            </a:r>
          </a:p>
          <a:p>
            <a:pPr marL="0" indent="0" rtl="0">
              <a:lnSpc>
                <a:spcPct val="80000"/>
              </a:lnSpc>
              <a:buNone/>
            </a:pPr>
            <a:r>
              <a:rPr lang="fr" sz="2400" b="1" dirty="0">
                <a:solidFill>
                  <a:schemeClr val="tx1"/>
                </a:solidFill>
                <a:latin typeface="+mn-lt"/>
              </a:rPr>
              <a:t>de subsistance</a:t>
            </a:r>
          </a:p>
        </p:txBody>
      </p:sp>
      <p:sp>
        <p:nvSpPr>
          <p:cNvPr id="84" name="Inhaltsplatzhalter 4">
            <a:extLst>
              <a:ext uri="{FF2B5EF4-FFF2-40B4-BE49-F238E27FC236}">
                <a16:creationId xmlns:a16="http://schemas.microsoft.com/office/drawing/2014/main" id="{8F4BC637-2934-7547-A4CF-A8F9D7D4651B}"/>
              </a:ext>
            </a:extLst>
          </p:cNvPr>
          <p:cNvSpPr txBox="1">
            <a:spLocks/>
          </p:cNvSpPr>
          <p:nvPr>
            <p:custDataLst>
              <p:tags r:id="rId27"/>
            </p:custDataLst>
          </p:nvPr>
        </p:nvSpPr>
        <p:spPr>
          <a:xfrm>
            <a:off x="7019062" y="6341153"/>
            <a:ext cx="814048" cy="75834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fr" sz="4400" b="1">
                <a:solidFill>
                  <a:schemeClr val="accent1"/>
                </a:solidFill>
                <a:latin typeface="+mn-lt"/>
              </a:rPr>
              <a:t>09</a:t>
            </a:r>
            <a:endParaRPr lang="en-US" sz="4000">
              <a:solidFill>
                <a:schemeClr val="accent1"/>
              </a:solidFill>
              <a:latin typeface="+mn-lt"/>
            </a:endParaRPr>
          </a:p>
        </p:txBody>
      </p:sp>
      <p:cxnSp>
        <p:nvCxnSpPr>
          <p:cNvPr id="85" name="Straight Connector 84">
            <a:extLst>
              <a:ext uri="{FF2B5EF4-FFF2-40B4-BE49-F238E27FC236}">
                <a16:creationId xmlns:a16="http://schemas.microsoft.com/office/drawing/2014/main" id="{F51623D2-DF82-C540-AE78-131A3C76F4DD}"/>
              </a:ext>
            </a:extLst>
          </p:cNvPr>
          <p:cNvCxnSpPr>
            <a:cxnSpLocks/>
          </p:cNvCxnSpPr>
          <p:nvPr>
            <p:custDataLst>
              <p:tags r:id="rId28"/>
            </p:custDataLst>
          </p:nvPr>
        </p:nvCxnSpPr>
        <p:spPr bwMode="auto">
          <a:xfrm>
            <a:off x="7859300" y="6436465"/>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86" name="Inhaltsplatzhalter 4">
            <a:extLst>
              <a:ext uri="{FF2B5EF4-FFF2-40B4-BE49-F238E27FC236}">
                <a16:creationId xmlns:a16="http://schemas.microsoft.com/office/drawing/2014/main" id="{374D9886-6E87-E743-8FE4-AB50F66240A1}"/>
              </a:ext>
            </a:extLst>
          </p:cNvPr>
          <p:cNvSpPr txBox="1">
            <a:spLocks/>
          </p:cNvSpPr>
          <p:nvPr>
            <p:custDataLst>
              <p:tags r:id="rId29"/>
            </p:custDataLst>
          </p:nvPr>
        </p:nvSpPr>
        <p:spPr>
          <a:xfrm>
            <a:off x="11113984" y="6571114"/>
            <a:ext cx="2299477" cy="41363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20000"/>
              </a:lnSpc>
              <a:buNone/>
            </a:pPr>
            <a:r>
              <a:rPr lang="fr" sz="2400" b="1">
                <a:solidFill>
                  <a:schemeClr val="tx1"/>
                </a:solidFill>
                <a:latin typeface="+mn-lt"/>
              </a:rPr>
              <a:t>Santé</a:t>
            </a:r>
          </a:p>
        </p:txBody>
      </p:sp>
      <p:sp>
        <p:nvSpPr>
          <p:cNvPr id="87" name="Inhaltsplatzhalter 4">
            <a:extLst>
              <a:ext uri="{FF2B5EF4-FFF2-40B4-BE49-F238E27FC236}">
                <a16:creationId xmlns:a16="http://schemas.microsoft.com/office/drawing/2014/main" id="{69E0C4CF-395F-3942-88A4-CBBACB813761}"/>
              </a:ext>
            </a:extLst>
          </p:cNvPr>
          <p:cNvSpPr txBox="1">
            <a:spLocks/>
          </p:cNvSpPr>
          <p:nvPr>
            <p:custDataLst>
              <p:tags r:id="rId30"/>
            </p:custDataLst>
          </p:nvPr>
        </p:nvSpPr>
        <p:spPr>
          <a:xfrm>
            <a:off x="10064385" y="6349153"/>
            <a:ext cx="814048" cy="75834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fr" sz="4400" b="1" dirty="0">
                <a:solidFill>
                  <a:schemeClr val="accent2"/>
                </a:solidFill>
                <a:latin typeface="+mn-lt"/>
              </a:rPr>
              <a:t>10</a:t>
            </a:r>
            <a:endParaRPr lang="en-US" sz="4000" dirty="0">
              <a:solidFill>
                <a:schemeClr val="accent2"/>
              </a:solidFill>
              <a:latin typeface="+mn-lt"/>
            </a:endParaRPr>
          </a:p>
        </p:txBody>
      </p:sp>
      <p:cxnSp>
        <p:nvCxnSpPr>
          <p:cNvPr id="88" name="Straight Connector 87">
            <a:extLst>
              <a:ext uri="{FF2B5EF4-FFF2-40B4-BE49-F238E27FC236}">
                <a16:creationId xmlns:a16="http://schemas.microsoft.com/office/drawing/2014/main" id="{45F18625-5C90-A14D-AB64-0FF4C1EE4EF6}"/>
              </a:ext>
            </a:extLst>
          </p:cNvPr>
          <p:cNvCxnSpPr>
            <a:cxnSpLocks/>
          </p:cNvCxnSpPr>
          <p:nvPr>
            <p:custDataLst>
              <p:tags r:id="rId31"/>
            </p:custDataLst>
          </p:nvPr>
        </p:nvCxnSpPr>
        <p:spPr bwMode="auto">
          <a:xfrm>
            <a:off x="10934287" y="6426177"/>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90" name="Rectangle 89">
            <a:extLst>
              <a:ext uri="{FF2B5EF4-FFF2-40B4-BE49-F238E27FC236}">
                <a16:creationId xmlns:a16="http://schemas.microsoft.com/office/drawing/2014/main" id="{6C51AB1A-0B6A-1048-B906-797E5232299E}"/>
              </a:ext>
            </a:extLst>
          </p:cNvPr>
          <p:cNvSpPr/>
          <p:nvPr>
            <p:custDataLst>
              <p:tags r:id="rId32"/>
            </p:custDataLst>
          </p:nvPr>
        </p:nvSpPr>
        <p:spPr bwMode="auto">
          <a:xfrm>
            <a:off x="521580" y="2287588"/>
            <a:ext cx="11968403" cy="5432177"/>
          </a:xfrm>
          <a:prstGeom prst="rect">
            <a:avLst/>
          </a:prstGeom>
          <a:noFill/>
          <a:ln w="9842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sp>
        <p:nvSpPr>
          <p:cNvPr id="95" name="Slide Number Placeholder 5">
            <a:extLst>
              <a:ext uri="{FF2B5EF4-FFF2-40B4-BE49-F238E27FC236}">
                <a16:creationId xmlns:a16="http://schemas.microsoft.com/office/drawing/2014/main" id="{E2BE244F-9DC3-ED42-81EE-49C15F7B2DF4}"/>
              </a:ext>
            </a:extLst>
          </p:cNvPr>
          <p:cNvSpPr txBox="1">
            <a:spLocks/>
          </p:cNvSpPr>
          <p:nvPr>
            <p:custDataLst>
              <p:tags r:id="rId33"/>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38</a:t>
            </a:fld>
            <a:endParaRPr lang="en-US" altLang="en-US" sz="1100">
              <a:solidFill>
                <a:schemeClr val="bg1"/>
              </a:solidFill>
            </a:endParaRPr>
          </a:p>
        </p:txBody>
      </p:sp>
    </p:spTree>
    <p:extLst>
      <p:ext uri="{BB962C8B-B14F-4D97-AF65-F5344CB8AC3E}">
        <p14:creationId xmlns:p14="http://schemas.microsoft.com/office/powerpoint/2010/main" val="1173959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down)">
                                      <p:cBhvr>
                                        <p:cTn id="13" dur="500"/>
                                        <p:tgtEl>
                                          <p:spTgt spid="6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p:cTn id="20" dur="500" fill="hold"/>
                                        <p:tgtEl>
                                          <p:spTgt spid="62"/>
                                        </p:tgtEl>
                                        <p:attrNameLst>
                                          <p:attrName>ppt_w</p:attrName>
                                        </p:attrNameLst>
                                      </p:cBhvr>
                                      <p:tavLst>
                                        <p:tav tm="0">
                                          <p:val>
                                            <p:fltVal val="0"/>
                                          </p:val>
                                        </p:tav>
                                        <p:tav tm="100000">
                                          <p:val>
                                            <p:strVal val="#ppt_w"/>
                                          </p:val>
                                        </p:tav>
                                      </p:tavLst>
                                    </p:anim>
                                    <p:anim calcmode="lin" valueType="num">
                                      <p:cBhvr>
                                        <p:cTn id="21" dur="500" fill="hold"/>
                                        <p:tgtEl>
                                          <p:spTgt spid="62"/>
                                        </p:tgtEl>
                                        <p:attrNameLst>
                                          <p:attrName>ppt_h</p:attrName>
                                        </p:attrNameLst>
                                      </p:cBhvr>
                                      <p:tavLst>
                                        <p:tav tm="0">
                                          <p:val>
                                            <p:fltVal val="0"/>
                                          </p:val>
                                        </p:tav>
                                        <p:tav tm="100000">
                                          <p:val>
                                            <p:strVal val="#ppt_h"/>
                                          </p:val>
                                        </p:tav>
                                      </p:tavLst>
                                    </p:anim>
                                    <p:animEffect transition="in" filter="fade">
                                      <p:cBhvr>
                                        <p:cTn id="22" dur="500"/>
                                        <p:tgtEl>
                                          <p:spTgt spid="62"/>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left)">
                                      <p:cBhvr>
                                        <p:cTn id="29" dur="500"/>
                                        <p:tgtEl>
                                          <p:spTgt spid="61"/>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p:cTn id="33" dur="500" fill="hold"/>
                                        <p:tgtEl>
                                          <p:spTgt spid="66"/>
                                        </p:tgtEl>
                                        <p:attrNameLst>
                                          <p:attrName>ppt_w</p:attrName>
                                        </p:attrNameLst>
                                      </p:cBhvr>
                                      <p:tavLst>
                                        <p:tav tm="0">
                                          <p:val>
                                            <p:fltVal val="0"/>
                                          </p:val>
                                        </p:tav>
                                        <p:tav tm="100000">
                                          <p:val>
                                            <p:strVal val="#ppt_w"/>
                                          </p:val>
                                        </p:tav>
                                      </p:tavLst>
                                    </p:anim>
                                    <p:anim calcmode="lin" valueType="num">
                                      <p:cBhvr>
                                        <p:cTn id="34" dur="500" fill="hold"/>
                                        <p:tgtEl>
                                          <p:spTgt spid="66"/>
                                        </p:tgtEl>
                                        <p:attrNameLst>
                                          <p:attrName>ppt_h</p:attrName>
                                        </p:attrNameLst>
                                      </p:cBhvr>
                                      <p:tavLst>
                                        <p:tav tm="0">
                                          <p:val>
                                            <p:fltVal val="0"/>
                                          </p:val>
                                        </p:tav>
                                        <p:tav tm="100000">
                                          <p:val>
                                            <p:strVal val="#ppt_h"/>
                                          </p:val>
                                        </p:tav>
                                      </p:tavLst>
                                    </p:anim>
                                    <p:animEffect transition="in" filter="fade">
                                      <p:cBhvr>
                                        <p:cTn id="35" dur="500"/>
                                        <p:tgtEl>
                                          <p:spTgt spid="66"/>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down)">
                                      <p:cBhvr>
                                        <p:cTn id="39" dur="500"/>
                                        <p:tgtEl>
                                          <p:spTgt spid="6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500"/>
                                        <p:tgtEl>
                                          <p:spTgt spid="65"/>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69"/>
                                        </p:tgtEl>
                                        <p:attrNameLst>
                                          <p:attrName>style.visibility</p:attrName>
                                        </p:attrNameLst>
                                      </p:cBhvr>
                                      <p:to>
                                        <p:strVal val="visible"/>
                                      </p:to>
                                    </p:set>
                                    <p:anim calcmode="lin" valueType="num">
                                      <p:cBhvr>
                                        <p:cTn id="46" dur="500" fill="hold"/>
                                        <p:tgtEl>
                                          <p:spTgt spid="69"/>
                                        </p:tgtEl>
                                        <p:attrNameLst>
                                          <p:attrName>ppt_w</p:attrName>
                                        </p:attrNameLst>
                                      </p:cBhvr>
                                      <p:tavLst>
                                        <p:tav tm="0">
                                          <p:val>
                                            <p:fltVal val="0"/>
                                          </p:val>
                                        </p:tav>
                                        <p:tav tm="100000">
                                          <p:val>
                                            <p:strVal val="#ppt_w"/>
                                          </p:val>
                                        </p:tav>
                                      </p:tavLst>
                                    </p:anim>
                                    <p:anim calcmode="lin" valueType="num">
                                      <p:cBhvr>
                                        <p:cTn id="47" dur="500" fill="hold"/>
                                        <p:tgtEl>
                                          <p:spTgt spid="69"/>
                                        </p:tgtEl>
                                        <p:attrNameLst>
                                          <p:attrName>ppt_h</p:attrName>
                                        </p:attrNameLst>
                                      </p:cBhvr>
                                      <p:tavLst>
                                        <p:tav tm="0">
                                          <p:val>
                                            <p:fltVal val="0"/>
                                          </p:val>
                                        </p:tav>
                                        <p:tav tm="100000">
                                          <p:val>
                                            <p:strVal val="#ppt_h"/>
                                          </p:val>
                                        </p:tav>
                                      </p:tavLst>
                                    </p:anim>
                                    <p:animEffect transition="in" filter="fade">
                                      <p:cBhvr>
                                        <p:cTn id="48" dur="500"/>
                                        <p:tgtEl>
                                          <p:spTgt spid="69"/>
                                        </p:tgtEl>
                                      </p:cBhvr>
                                    </p:animEffect>
                                  </p:childTnLst>
                                </p:cTn>
                              </p:par>
                            </p:childTnLst>
                          </p:cTn>
                        </p:par>
                        <p:par>
                          <p:cTn id="49" fill="hold">
                            <p:stCondLst>
                              <p:cond delay="3500"/>
                            </p:stCondLst>
                            <p:childTnLst>
                              <p:par>
                                <p:cTn id="50" presetID="22" presetClass="entr" presetSubtype="4" fill="hold"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wipe(down)">
                                      <p:cBhvr>
                                        <p:cTn id="52" dur="500"/>
                                        <p:tgtEl>
                                          <p:spTgt spid="7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left)">
                                      <p:cBhvr>
                                        <p:cTn id="55" dur="500"/>
                                        <p:tgtEl>
                                          <p:spTgt spid="68"/>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72"/>
                                        </p:tgtEl>
                                        <p:attrNameLst>
                                          <p:attrName>style.visibility</p:attrName>
                                        </p:attrNameLst>
                                      </p:cBhvr>
                                      <p:to>
                                        <p:strVal val="visible"/>
                                      </p:to>
                                    </p:set>
                                    <p:anim calcmode="lin" valueType="num">
                                      <p:cBhvr>
                                        <p:cTn id="59" dur="500" fill="hold"/>
                                        <p:tgtEl>
                                          <p:spTgt spid="72"/>
                                        </p:tgtEl>
                                        <p:attrNameLst>
                                          <p:attrName>ppt_w</p:attrName>
                                        </p:attrNameLst>
                                      </p:cBhvr>
                                      <p:tavLst>
                                        <p:tav tm="0">
                                          <p:val>
                                            <p:fltVal val="0"/>
                                          </p:val>
                                        </p:tav>
                                        <p:tav tm="100000">
                                          <p:val>
                                            <p:strVal val="#ppt_w"/>
                                          </p:val>
                                        </p:tav>
                                      </p:tavLst>
                                    </p:anim>
                                    <p:anim calcmode="lin" valueType="num">
                                      <p:cBhvr>
                                        <p:cTn id="60" dur="500" fill="hold"/>
                                        <p:tgtEl>
                                          <p:spTgt spid="72"/>
                                        </p:tgtEl>
                                        <p:attrNameLst>
                                          <p:attrName>ppt_h</p:attrName>
                                        </p:attrNameLst>
                                      </p:cBhvr>
                                      <p:tavLst>
                                        <p:tav tm="0">
                                          <p:val>
                                            <p:fltVal val="0"/>
                                          </p:val>
                                        </p:tav>
                                        <p:tav tm="100000">
                                          <p:val>
                                            <p:strVal val="#ppt_h"/>
                                          </p:val>
                                        </p:tav>
                                      </p:tavLst>
                                    </p:anim>
                                    <p:animEffect transition="in" filter="fade">
                                      <p:cBhvr>
                                        <p:cTn id="61" dur="500"/>
                                        <p:tgtEl>
                                          <p:spTgt spid="72"/>
                                        </p:tgtEl>
                                      </p:cBhvr>
                                    </p:animEffect>
                                  </p:childTnLst>
                                </p:cTn>
                              </p:par>
                            </p:childTnLst>
                          </p:cTn>
                        </p:par>
                        <p:par>
                          <p:cTn id="62" fill="hold">
                            <p:stCondLst>
                              <p:cond delay="4500"/>
                            </p:stCondLst>
                            <p:childTnLst>
                              <p:par>
                                <p:cTn id="63" presetID="22" presetClass="entr" presetSubtype="4"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wipe(down)">
                                      <p:cBhvr>
                                        <p:cTn id="65" dur="500"/>
                                        <p:tgtEl>
                                          <p:spTgt spid="73"/>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wipe(left)">
                                      <p:cBhvr>
                                        <p:cTn id="68" dur="500"/>
                                        <p:tgtEl>
                                          <p:spTgt spid="71"/>
                                        </p:tgtEl>
                                      </p:cBhvr>
                                    </p:animEffect>
                                  </p:childTnLst>
                                </p:cTn>
                              </p:par>
                            </p:childTnLst>
                          </p:cTn>
                        </p:par>
                        <p:par>
                          <p:cTn id="69" fill="hold">
                            <p:stCondLst>
                              <p:cond delay="5000"/>
                            </p:stCondLst>
                            <p:childTnLst>
                              <p:par>
                                <p:cTn id="70" presetID="53" presetClass="entr" presetSubtype="16" fill="hold" grpId="0" nodeType="afterEffect">
                                  <p:stCondLst>
                                    <p:cond delay="0"/>
                                  </p:stCondLst>
                                  <p:childTnLst>
                                    <p:set>
                                      <p:cBhvr>
                                        <p:cTn id="71" dur="1" fill="hold">
                                          <p:stCondLst>
                                            <p:cond delay="0"/>
                                          </p:stCondLst>
                                        </p:cTn>
                                        <p:tgtEl>
                                          <p:spTgt spid="75"/>
                                        </p:tgtEl>
                                        <p:attrNameLst>
                                          <p:attrName>style.visibility</p:attrName>
                                        </p:attrNameLst>
                                      </p:cBhvr>
                                      <p:to>
                                        <p:strVal val="visible"/>
                                      </p:to>
                                    </p:set>
                                    <p:anim calcmode="lin" valueType="num">
                                      <p:cBhvr>
                                        <p:cTn id="72" dur="500" fill="hold"/>
                                        <p:tgtEl>
                                          <p:spTgt spid="75"/>
                                        </p:tgtEl>
                                        <p:attrNameLst>
                                          <p:attrName>ppt_w</p:attrName>
                                        </p:attrNameLst>
                                      </p:cBhvr>
                                      <p:tavLst>
                                        <p:tav tm="0">
                                          <p:val>
                                            <p:fltVal val="0"/>
                                          </p:val>
                                        </p:tav>
                                        <p:tav tm="100000">
                                          <p:val>
                                            <p:strVal val="#ppt_w"/>
                                          </p:val>
                                        </p:tav>
                                      </p:tavLst>
                                    </p:anim>
                                    <p:anim calcmode="lin" valueType="num">
                                      <p:cBhvr>
                                        <p:cTn id="73" dur="500" fill="hold"/>
                                        <p:tgtEl>
                                          <p:spTgt spid="75"/>
                                        </p:tgtEl>
                                        <p:attrNameLst>
                                          <p:attrName>ppt_h</p:attrName>
                                        </p:attrNameLst>
                                      </p:cBhvr>
                                      <p:tavLst>
                                        <p:tav tm="0">
                                          <p:val>
                                            <p:fltVal val="0"/>
                                          </p:val>
                                        </p:tav>
                                        <p:tav tm="100000">
                                          <p:val>
                                            <p:strVal val="#ppt_h"/>
                                          </p:val>
                                        </p:tav>
                                      </p:tavLst>
                                    </p:anim>
                                    <p:animEffect transition="in" filter="fade">
                                      <p:cBhvr>
                                        <p:cTn id="74" dur="500"/>
                                        <p:tgtEl>
                                          <p:spTgt spid="75"/>
                                        </p:tgtEl>
                                      </p:cBhvr>
                                    </p:animEffect>
                                  </p:childTnLst>
                                </p:cTn>
                              </p:par>
                            </p:childTnLst>
                          </p:cTn>
                        </p:par>
                        <p:par>
                          <p:cTn id="75" fill="hold">
                            <p:stCondLst>
                              <p:cond delay="5500"/>
                            </p:stCondLst>
                            <p:childTnLst>
                              <p:par>
                                <p:cTn id="76" presetID="22" presetClass="entr" presetSubtype="4"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wipe(down)">
                                      <p:cBhvr>
                                        <p:cTn id="78" dur="500"/>
                                        <p:tgtEl>
                                          <p:spTgt spid="76"/>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74"/>
                                        </p:tgtEl>
                                        <p:attrNameLst>
                                          <p:attrName>style.visibility</p:attrName>
                                        </p:attrNameLst>
                                      </p:cBhvr>
                                      <p:to>
                                        <p:strVal val="visible"/>
                                      </p:to>
                                    </p:set>
                                    <p:animEffect transition="in" filter="wipe(left)">
                                      <p:cBhvr>
                                        <p:cTn id="81" dur="500"/>
                                        <p:tgtEl>
                                          <p:spTgt spid="74"/>
                                        </p:tgtEl>
                                      </p:cBhvr>
                                    </p:animEffect>
                                  </p:childTnLst>
                                </p:cTn>
                              </p:par>
                            </p:childTnLst>
                          </p:cTn>
                        </p:par>
                        <p:par>
                          <p:cTn id="82" fill="hold">
                            <p:stCondLst>
                              <p:cond delay="6000"/>
                            </p:stCondLst>
                            <p:childTnLst>
                              <p:par>
                                <p:cTn id="83" presetID="53" presetClass="entr" presetSubtype="16" fill="hold" grpId="0" nodeType="afterEffect">
                                  <p:stCondLst>
                                    <p:cond delay="0"/>
                                  </p:stCondLst>
                                  <p:childTnLst>
                                    <p:set>
                                      <p:cBhvr>
                                        <p:cTn id="84" dur="1" fill="hold">
                                          <p:stCondLst>
                                            <p:cond delay="0"/>
                                          </p:stCondLst>
                                        </p:cTn>
                                        <p:tgtEl>
                                          <p:spTgt spid="78"/>
                                        </p:tgtEl>
                                        <p:attrNameLst>
                                          <p:attrName>style.visibility</p:attrName>
                                        </p:attrNameLst>
                                      </p:cBhvr>
                                      <p:to>
                                        <p:strVal val="visible"/>
                                      </p:to>
                                    </p:set>
                                    <p:anim calcmode="lin" valueType="num">
                                      <p:cBhvr>
                                        <p:cTn id="85" dur="500" fill="hold"/>
                                        <p:tgtEl>
                                          <p:spTgt spid="78"/>
                                        </p:tgtEl>
                                        <p:attrNameLst>
                                          <p:attrName>ppt_w</p:attrName>
                                        </p:attrNameLst>
                                      </p:cBhvr>
                                      <p:tavLst>
                                        <p:tav tm="0">
                                          <p:val>
                                            <p:fltVal val="0"/>
                                          </p:val>
                                        </p:tav>
                                        <p:tav tm="100000">
                                          <p:val>
                                            <p:strVal val="#ppt_w"/>
                                          </p:val>
                                        </p:tav>
                                      </p:tavLst>
                                    </p:anim>
                                    <p:anim calcmode="lin" valueType="num">
                                      <p:cBhvr>
                                        <p:cTn id="86" dur="500" fill="hold"/>
                                        <p:tgtEl>
                                          <p:spTgt spid="78"/>
                                        </p:tgtEl>
                                        <p:attrNameLst>
                                          <p:attrName>ppt_h</p:attrName>
                                        </p:attrNameLst>
                                      </p:cBhvr>
                                      <p:tavLst>
                                        <p:tav tm="0">
                                          <p:val>
                                            <p:fltVal val="0"/>
                                          </p:val>
                                        </p:tav>
                                        <p:tav tm="100000">
                                          <p:val>
                                            <p:strVal val="#ppt_h"/>
                                          </p:val>
                                        </p:tav>
                                      </p:tavLst>
                                    </p:anim>
                                    <p:animEffect transition="in" filter="fade">
                                      <p:cBhvr>
                                        <p:cTn id="87" dur="500"/>
                                        <p:tgtEl>
                                          <p:spTgt spid="78"/>
                                        </p:tgtEl>
                                      </p:cBhvr>
                                    </p:animEffect>
                                  </p:childTnLst>
                                </p:cTn>
                              </p:par>
                            </p:childTnLst>
                          </p:cTn>
                        </p:par>
                        <p:par>
                          <p:cTn id="88" fill="hold">
                            <p:stCondLst>
                              <p:cond delay="6500"/>
                            </p:stCondLst>
                            <p:childTnLst>
                              <p:par>
                                <p:cTn id="89" presetID="22" presetClass="entr" presetSubtype="4" fill="hold" nodeType="afterEffect">
                                  <p:stCondLst>
                                    <p:cond delay="0"/>
                                  </p:stCondLst>
                                  <p:childTnLst>
                                    <p:set>
                                      <p:cBhvr>
                                        <p:cTn id="90" dur="1" fill="hold">
                                          <p:stCondLst>
                                            <p:cond delay="0"/>
                                          </p:stCondLst>
                                        </p:cTn>
                                        <p:tgtEl>
                                          <p:spTgt spid="79"/>
                                        </p:tgtEl>
                                        <p:attrNameLst>
                                          <p:attrName>style.visibility</p:attrName>
                                        </p:attrNameLst>
                                      </p:cBhvr>
                                      <p:to>
                                        <p:strVal val="visible"/>
                                      </p:to>
                                    </p:set>
                                    <p:animEffect transition="in" filter="wipe(down)">
                                      <p:cBhvr>
                                        <p:cTn id="91" dur="500"/>
                                        <p:tgtEl>
                                          <p:spTgt spid="79"/>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wipe(left)">
                                      <p:cBhvr>
                                        <p:cTn id="94" dur="500"/>
                                        <p:tgtEl>
                                          <p:spTgt spid="77"/>
                                        </p:tgtEl>
                                      </p:cBhvr>
                                    </p:animEffect>
                                  </p:childTnLst>
                                </p:cTn>
                              </p:par>
                            </p:childTnLst>
                          </p:cTn>
                        </p:par>
                        <p:par>
                          <p:cTn id="95" fill="hold">
                            <p:stCondLst>
                              <p:cond delay="7000"/>
                            </p:stCondLst>
                            <p:childTnLst>
                              <p:par>
                                <p:cTn id="96" presetID="53" presetClass="entr" presetSubtype="16" fill="hold" grpId="0" nodeType="afterEffect">
                                  <p:stCondLst>
                                    <p:cond delay="0"/>
                                  </p:stCondLst>
                                  <p:childTnLst>
                                    <p:set>
                                      <p:cBhvr>
                                        <p:cTn id="97" dur="1" fill="hold">
                                          <p:stCondLst>
                                            <p:cond delay="0"/>
                                          </p:stCondLst>
                                        </p:cTn>
                                        <p:tgtEl>
                                          <p:spTgt spid="81"/>
                                        </p:tgtEl>
                                        <p:attrNameLst>
                                          <p:attrName>style.visibility</p:attrName>
                                        </p:attrNameLst>
                                      </p:cBhvr>
                                      <p:to>
                                        <p:strVal val="visible"/>
                                      </p:to>
                                    </p:set>
                                    <p:anim calcmode="lin" valueType="num">
                                      <p:cBhvr>
                                        <p:cTn id="98" dur="500" fill="hold"/>
                                        <p:tgtEl>
                                          <p:spTgt spid="81"/>
                                        </p:tgtEl>
                                        <p:attrNameLst>
                                          <p:attrName>ppt_w</p:attrName>
                                        </p:attrNameLst>
                                      </p:cBhvr>
                                      <p:tavLst>
                                        <p:tav tm="0">
                                          <p:val>
                                            <p:fltVal val="0"/>
                                          </p:val>
                                        </p:tav>
                                        <p:tav tm="100000">
                                          <p:val>
                                            <p:strVal val="#ppt_w"/>
                                          </p:val>
                                        </p:tav>
                                      </p:tavLst>
                                    </p:anim>
                                    <p:anim calcmode="lin" valueType="num">
                                      <p:cBhvr>
                                        <p:cTn id="99" dur="500" fill="hold"/>
                                        <p:tgtEl>
                                          <p:spTgt spid="81"/>
                                        </p:tgtEl>
                                        <p:attrNameLst>
                                          <p:attrName>ppt_h</p:attrName>
                                        </p:attrNameLst>
                                      </p:cBhvr>
                                      <p:tavLst>
                                        <p:tav tm="0">
                                          <p:val>
                                            <p:fltVal val="0"/>
                                          </p:val>
                                        </p:tav>
                                        <p:tav tm="100000">
                                          <p:val>
                                            <p:strVal val="#ppt_h"/>
                                          </p:val>
                                        </p:tav>
                                      </p:tavLst>
                                    </p:anim>
                                    <p:animEffect transition="in" filter="fade">
                                      <p:cBhvr>
                                        <p:cTn id="100" dur="500"/>
                                        <p:tgtEl>
                                          <p:spTgt spid="81"/>
                                        </p:tgtEl>
                                      </p:cBhvr>
                                    </p:animEffect>
                                  </p:childTnLst>
                                </p:cTn>
                              </p:par>
                            </p:childTnLst>
                          </p:cTn>
                        </p:par>
                        <p:par>
                          <p:cTn id="101" fill="hold">
                            <p:stCondLst>
                              <p:cond delay="7500"/>
                            </p:stCondLst>
                            <p:childTnLst>
                              <p:par>
                                <p:cTn id="102" presetID="22" presetClass="entr" presetSubtype="4" fill="hold" nodeType="afterEffect">
                                  <p:stCondLst>
                                    <p:cond delay="0"/>
                                  </p:stCondLst>
                                  <p:childTnLst>
                                    <p:set>
                                      <p:cBhvr>
                                        <p:cTn id="103" dur="1" fill="hold">
                                          <p:stCondLst>
                                            <p:cond delay="0"/>
                                          </p:stCondLst>
                                        </p:cTn>
                                        <p:tgtEl>
                                          <p:spTgt spid="82"/>
                                        </p:tgtEl>
                                        <p:attrNameLst>
                                          <p:attrName>style.visibility</p:attrName>
                                        </p:attrNameLst>
                                      </p:cBhvr>
                                      <p:to>
                                        <p:strVal val="visible"/>
                                      </p:to>
                                    </p:set>
                                    <p:animEffect transition="in" filter="wipe(down)">
                                      <p:cBhvr>
                                        <p:cTn id="104" dur="500"/>
                                        <p:tgtEl>
                                          <p:spTgt spid="82"/>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wipe(left)">
                                      <p:cBhvr>
                                        <p:cTn id="107" dur="500"/>
                                        <p:tgtEl>
                                          <p:spTgt spid="80"/>
                                        </p:tgtEl>
                                      </p:cBhvr>
                                    </p:animEffect>
                                  </p:childTnLst>
                                </p:cTn>
                              </p:par>
                            </p:childTnLst>
                          </p:cTn>
                        </p:par>
                        <p:par>
                          <p:cTn id="108" fill="hold">
                            <p:stCondLst>
                              <p:cond delay="8000"/>
                            </p:stCondLst>
                            <p:childTnLst>
                              <p:par>
                                <p:cTn id="109" presetID="53" presetClass="entr" presetSubtype="16" fill="hold" grpId="0" nodeType="afterEffect">
                                  <p:stCondLst>
                                    <p:cond delay="0"/>
                                  </p:stCondLst>
                                  <p:childTnLst>
                                    <p:set>
                                      <p:cBhvr>
                                        <p:cTn id="110" dur="1" fill="hold">
                                          <p:stCondLst>
                                            <p:cond delay="0"/>
                                          </p:stCondLst>
                                        </p:cTn>
                                        <p:tgtEl>
                                          <p:spTgt spid="84"/>
                                        </p:tgtEl>
                                        <p:attrNameLst>
                                          <p:attrName>style.visibility</p:attrName>
                                        </p:attrNameLst>
                                      </p:cBhvr>
                                      <p:to>
                                        <p:strVal val="visible"/>
                                      </p:to>
                                    </p:set>
                                    <p:anim calcmode="lin" valueType="num">
                                      <p:cBhvr>
                                        <p:cTn id="111" dur="500" fill="hold"/>
                                        <p:tgtEl>
                                          <p:spTgt spid="84"/>
                                        </p:tgtEl>
                                        <p:attrNameLst>
                                          <p:attrName>ppt_w</p:attrName>
                                        </p:attrNameLst>
                                      </p:cBhvr>
                                      <p:tavLst>
                                        <p:tav tm="0">
                                          <p:val>
                                            <p:fltVal val="0"/>
                                          </p:val>
                                        </p:tav>
                                        <p:tav tm="100000">
                                          <p:val>
                                            <p:strVal val="#ppt_w"/>
                                          </p:val>
                                        </p:tav>
                                      </p:tavLst>
                                    </p:anim>
                                    <p:anim calcmode="lin" valueType="num">
                                      <p:cBhvr>
                                        <p:cTn id="112" dur="500" fill="hold"/>
                                        <p:tgtEl>
                                          <p:spTgt spid="84"/>
                                        </p:tgtEl>
                                        <p:attrNameLst>
                                          <p:attrName>ppt_h</p:attrName>
                                        </p:attrNameLst>
                                      </p:cBhvr>
                                      <p:tavLst>
                                        <p:tav tm="0">
                                          <p:val>
                                            <p:fltVal val="0"/>
                                          </p:val>
                                        </p:tav>
                                        <p:tav tm="100000">
                                          <p:val>
                                            <p:strVal val="#ppt_h"/>
                                          </p:val>
                                        </p:tav>
                                      </p:tavLst>
                                    </p:anim>
                                    <p:animEffect transition="in" filter="fade">
                                      <p:cBhvr>
                                        <p:cTn id="113" dur="500"/>
                                        <p:tgtEl>
                                          <p:spTgt spid="84"/>
                                        </p:tgtEl>
                                      </p:cBhvr>
                                    </p:animEffect>
                                  </p:childTnLst>
                                </p:cTn>
                              </p:par>
                            </p:childTnLst>
                          </p:cTn>
                        </p:par>
                        <p:par>
                          <p:cTn id="114" fill="hold">
                            <p:stCondLst>
                              <p:cond delay="8500"/>
                            </p:stCondLst>
                            <p:childTnLst>
                              <p:par>
                                <p:cTn id="115" presetID="22" presetClass="entr" presetSubtype="4" fill="hold" nodeType="after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wipe(down)">
                                      <p:cBhvr>
                                        <p:cTn id="117" dur="500"/>
                                        <p:tgtEl>
                                          <p:spTgt spid="85"/>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wipe(left)">
                                      <p:cBhvr>
                                        <p:cTn id="120" dur="500"/>
                                        <p:tgtEl>
                                          <p:spTgt spid="83"/>
                                        </p:tgtEl>
                                      </p:cBhvr>
                                    </p:animEffect>
                                  </p:childTnLst>
                                </p:cTn>
                              </p:par>
                            </p:childTnLst>
                          </p:cTn>
                        </p:par>
                        <p:par>
                          <p:cTn id="121" fill="hold">
                            <p:stCondLst>
                              <p:cond delay="9000"/>
                            </p:stCondLst>
                            <p:childTnLst>
                              <p:par>
                                <p:cTn id="122" presetID="53" presetClass="entr" presetSubtype="16" fill="hold" grpId="0" nodeType="afterEffect">
                                  <p:stCondLst>
                                    <p:cond delay="0"/>
                                  </p:stCondLst>
                                  <p:childTnLst>
                                    <p:set>
                                      <p:cBhvr>
                                        <p:cTn id="123" dur="1" fill="hold">
                                          <p:stCondLst>
                                            <p:cond delay="0"/>
                                          </p:stCondLst>
                                        </p:cTn>
                                        <p:tgtEl>
                                          <p:spTgt spid="87"/>
                                        </p:tgtEl>
                                        <p:attrNameLst>
                                          <p:attrName>style.visibility</p:attrName>
                                        </p:attrNameLst>
                                      </p:cBhvr>
                                      <p:to>
                                        <p:strVal val="visible"/>
                                      </p:to>
                                    </p:set>
                                    <p:anim calcmode="lin" valueType="num">
                                      <p:cBhvr>
                                        <p:cTn id="124" dur="500" fill="hold"/>
                                        <p:tgtEl>
                                          <p:spTgt spid="87"/>
                                        </p:tgtEl>
                                        <p:attrNameLst>
                                          <p:attrName>ppt_w</p:attrName>
                                        </p:attrNameLst>
                                      </p:cBhvr>
                                      <p:tavLst>
                                        <p:tav tm="0">
                                          <p:val>
                                            <p:fltVal val="0"/>
                                          </p:val>
                                        </p:tav>
                                        <p:tav tm="100000">
                                          <p:val>
                                            <p:strVal val="#ppt_w"/>
                                          </p:val>
                                        </p:tav>
                                      </p:tavLst>
                                    </p:anim>
                                    <p:anim calcmode="lin" valueType="num">
                                      <p:cBhvr>
                                        <p:cTn id="125" dur="500" fill="hold"/>
                                        <p:tgtEl>
                                          <p:spTgt spid="87"/>
                                        </p:tgtEl>
                                        <p:attrNameLst>
                                          <p:attrName>ppt_h</p:attrName>
                                        </p:attrNameLst>
                                      </p:cBhvr>
                                      <p:tavLst>
                                        <p:tav tm="0">
                                          <p:val>
                                            <p:fltVal val="0"/>
                                          </p:val>
                                        </p:tav>
                                        <p:tav tm="100000">
                                          <p:val>
                                            <p:strVal val="#ppt_h"/>
                                          </p:val>
                                        </p:tav>
                                      </p:tavLst>
                                    </p:anim>
                                    <p:animEffect transition="in" filter="fade">
                                      <p:cBhvr>
                                        <p:cTn id="126" dur="500"/>
                                        <p:tgtEl>
                                          <p:spTgt spid="87"/>
                                        </p:tgtEl>
                                      </p:cBhvr>
                                    </p:animEffect>
                                  </p:childTnLst>
                                </p:cTn>
                              </p:par>
                            </p:childTnLst>
                          </p:cTn>
                        </p:par>
                        <p:par>
                          <p:cTn id="127" fill="hold">
                            <p:stCondLst>
                              <p:cond delay="9500"/>
                            </p:stCondLst>
                            <p:childTnLst>
                              <p:par>
                                <p:cTn id="128" presetID="22" presetClass="entr" presetSubtype="4" fill="hold" nodeType="afterEffect">
                                  <p:stCondLst>
                                    <p:cond delay="0"/>
                                  </p:stCondLst>
                                  <p:childTnLst>
                                    <p:set>
                                      <p:cBhvr>
                                        <p:cTn id="129" dur="1" fill="hold">
                                          <p:stCondLst>
                                            <p:cond delay="0"/>
                                          </p:stCondLst>
                                        </p:cTn>
                                        <p:tgtEl>
                                          <p:spTgt spid="88"/>
                                        </p:tgtEl>
                                        <p:attrNameLst>
                                          <p:attrName>style.visibility</p:attrName>
                                        </p:attrNameLst>
                                      </p:cBhvr>
                                      <p:to>
                                        <p:strVal val="visible"/>
                                      </p:to>
                                    </p:set>
                                    <p:animEffect transition="in" filter="wipe(down)">
                                      <p:cBhvr>
                                        <p:cTn id="130" dur="500"/>
                                        <p:tgtEl>
                                          <p:spTgt spid="88"/>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wipe(left)">
                                      <p:cBhvr>
                                        <p:cTn id="133" dur="500"/>
                                        <p:tgtEl>
                                          <p:spTgt spid="86"/>
                                        </p:tgtEl>
                                      </p:cBhvr>
                                    </p:animEffect>
                                  </p:childTnLst>
                                </p:cTn>
                              </p:par>
                            </p:childTnLst>
                          </p:cTn>
                        </p:par>
                        <p:par>
                          <p:cTn id="134" fill="hold">
                            <p:stCondLst>
                              <p:cond delay="10000"/>
                            </p:stCondLst>
                            <p:childTnLst>
                              <p:par>
                                <p:cTn id="135" presetID="21" presetClass="entr" presetSubtype="1" fill="hold" grpId="0" nodeType="afterEffect">
                                  <p:stCondLst>
                                    <p:cond delay="0"/>
                                  </p:stCondLst>
                                  <p:childTnLst>
                                    <p:set>
                                      <p:cBhvr>
                                        <p:cTn id="136" dur="1" fill="hold">
                                          <p:stCondLst>
                                            <p:cond delay="0"/>
                                          </p:stCondLst>
                                        </p:cTn>
                                        <p:tgtEl>
                                          <p:spTgt spid="90"/>
                                        </p:tgtEl>
                                        <p:attrNameLst>
                                          <p:attrName>style.visibility</p:attrName>
                                        </p:attrNameLst>
                                      </p:cBhvr>
                                      <p:to>
                                        <p:strVal val="visible"/>
                                      </p:to>
                                    </p:set>
                                    <p:animEffect transition="in" filter="wheel(1)">
                                      <p:cBhvr>
                                        <p:cTn id="13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61" grpId="0"/>
      <p:bldP spid="62" grpId="0"/>
      <p:bldP spid="65" grpId="0"/>
      <p:bldP spid="66" grpId="0"/>
      <p:bldP spid="68" grpId="0"/>
      <p:bldP spid="69" grpId="0"/>
      <p:bldP spid="71" grpId="0"/>
      <p:bldP spid="72" grpId="0"/>
      <p:bldP spid="74" grpId="0"/>
      <p:bldP spid="75" grpId="0"/>
      <p:bldP spid="77" grpId="0"/>
      <p:bldP spid="78" grpId="0"/>
      <p:bldP spid="80" grpId="0"/>
      <p:bldP spid="81" grpId="0"/>
      <p:bldP spid="83" grpId="0"/>
      <p:bldP spid="84" grpId="0"/>
      <p:bldP spid="86" grpId="0"/>
      <p:bldP spid="87" grpId="0"/>
      <p:bldP spid="9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custDataLst>
              <p:tags r:id="rId1"/>
            </p:custDataLst>
          </p:nvPr>
        </p:nvPicPr>
        <p:blipFill>
          <a:blip r:embed="rId16">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custDataLst>
              <p:tags r:id="rId2"/>
            </p:custDataLst>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6600"/>
          </a:p>
        </p:txBody>
      </p:sp>
      <p:sp>
        <p:nvSpPr>
          <p:cNvPr id="22" name="Rectangle 21">
            <a:extLst>
              <a:ext uri="{FF2B5EF4-FFF2-40B4-BE49-F238E27FC236}">
                <a16:creationId xmlns:a16="http://schemas.microsoft.com/office/drawing/2014/main" id="{0EFDDA78-E977-E043-8115-89F767AE4542}"/>
              </a:ext>
            </a:extLst>
          </p:cNvPr>
          <p:cNvSpPr/>
          <p:nvPr>
            <p:custDataLst>
              <p:tags r:id="rId3"/>
            </p:custDataLst>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custDataLst>
              <p:tags r:id="rId4"/>
            </p:custDataLst>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36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custDataLst>
              <p:tags r:id="rId5"/>
            </p:custDataLst>
          </p:nvPr>
        </p:nvSpPr>
        <p:spPr>
          <a:xfrm>
            <a:off x="2253068" y="3632393"/>
            <a:ext cx="8457168" cy="2151592"/>
          </a:xfrm>
        </p:spPr>
        <p:txBody>
          <a:bodyPr rtlCol="0">
            <a:noAutofit/>
          </a:bodyPr>
          <a:lstStyle/>
          <a:p>
            <a:pPr rtl="0"/>
            <a:r>
              <a:rPr lang="fr" sz="4400" dirty="0"/>
              <a:t>Évaluation des RISQUES ET DES OBSTACLES </a:t>
            </a:r>
            <a:br>
              <a:rPr lang="en-US" altLang="en-US" sz="4400" dirty="0"/>
            </a:br>
            <a:endParaRPr lang="en-US" altLang="en-US" sz="4400"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custDataLst>
              <p:tags r:id="rId6"/>
            </p:custDataLst>
          </p:nvPr>
        </p:nvSpPr>
        <p:spPr>
          <a:xfrm>
            <a:off x="4172351" y="1503022"/>
            <a:ext cx="4702055" cy="1952227"/>
          </a:xfrm>
        </p:spPr>
        <p:txBody>
          <a:bodyPr rtlCol="0"/>
          <a:lstStyle/>
          <a:p>
            <a:pPr rtl="0"/>
            <a:r>
              <a:rPr lang="fr" sz="3200">
                <a:solidFill>
                  <a:schemeClr val="tx2"/>
                </a:solidFill>
              </a:rPr>
              <a:t>Exercice</a:t>
            </a:r>
          </a:p>
        </p:txBody>
      </p:sp>
      <p:grpSp>
        <p:nvGrpSpPr>
          <p:cNvPr id="25" name="Group 24">
            <a:extLst>
              <a:ext uri="{FF2B5EF4-FFF2-40B4-BE49-F238E27FC236}">
                <a16:creationId xmlns:a16="http://schemas.microsoft.com/office/drawing/2014/main" id="{FB5FEDBA-7652-B142-BA4C-70DEAF90F336}"/>
              </a:ext>
            </a:extLst>
          </p:cNvPr>
          <p:cNvGrpSpPr/>
          <p:nvPr>
            <p:custDataLst>
              <p:tags r:id="rId7"/>
            </p:custDataLst>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00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custDataLst>
              <p:tags r:id="rId8"/>
            </p:custDataLst>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MANUEL – PAGE </a:t>
            </a:r>
            <a:r>
              <a:rPr lang="fr" b="1" dirty="0">
                <a:solidFill>
                  <a:schemeClr val="tx2"/>
                </a:solidFill>
              </a:rPr>
              <a:t>8</a:t>
            </a:r>
            <a:endParaRPr lang="en-US" b="1" u="sng" dirty="0">
              <a:solidFill>
                <a:srgbClr val="FF0000"/>
              </a:solidFill>
            </a:endParaRPr>
          </a:p>
        </p:txBody>
      </p:sp>
      <p:sp>
        <p:nvSpPr>
          <p:cNvPr id="49" name="Title 53">
            <a:extLst>
              <a:ext uri="{FF2B5EF4-FFF2-40B4-BE49-F238E27FC236}">
                <a16:creationId xmlns:a16="http://schemas.microsoft.com/office/drawing/2014/main" id="{4985A444-D7F9-9C4D-95C8-94177AEA93E5}"/>
              </a:ext>
            </a:extLst>
          </p:cNvPr>
          <p:cNvSpPr txBox="1">
            <a:spLocks/>
          </p:cNvSpPr>
          <p:nvPr>
            <p:custDataLst>
              <p:tags r:id="rId9"/>
            </p:custDataLst>
          </p:nvPr>
        </p:nvSpPr>
        <p:spPr>
          <a:xfrm>
            <a:off x="3616479" y="8580998"/>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Orientations – PAGE </a:t>
            </a:r>
            <a:r>
              <a:rPr lang="fr" b="1" dirty="0">
                <a:solidFill>
                  <a:schemeClr val="tx2"/>
                </a:solidFill>
              </a:rPr>
              <a:t>14</a:t>
            </a:r>
            <a:endParaRPr lang="en-US" b="1" u="sng" dirty="0">
              <a:solidFill>
                <a:srgbClr val="FF0000"/>
              </a:solidFill>
            </a:endParaRPr>
          </a:p>
        </p:txBody>
      </p:sp>
      <p:sp>
        <p:nvSpPr>
          <p:cNvPr id="50" name="Title 53">
            <a:extLst>
              <a:ext uri="{FF2B5EF4-FFF2-40B4-BE49-F238E27FC236}">
                <a16:creationId xmlns:a16="http://schemas.microsoft.com/office/drawing/2014/main" id="{13FBDF02-555B-4948-8679-992285D5B912}"/>
              </a:ext>
            </a:extLst>
          </p:cNvPr>
          <p:cNvSpPr txBox="1">
            <a:spLocks/>
          </p:cNvSpPr>
          <p:nvPr>
            <p:custDataLst>
              <p:tags r:id="rId10"/>
            </p:custDataLst>
          </p:nvPr>
        </p:nvSpPr>
        <p:spPr>
          <a:xfrm>
            <a:off x="3623163" y="7596127"/>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Exercice bonus – PAGE </a:t>
            </a:r>
            <a:r>
              <a:rPr lang="fr" b="1" dirty="0">
                <a:solidFill>
                  <a:schemeClr val="tx2"/>
                </a:solidFill>
              </a:rPr>
              <a:t>13</a:t>
            </a:r>
            <a:endParaRPr lang="en-US" b="1" u="sng" dirty="0">
              <a:solidFill>
                <a:srgbClr val="FF0000"/>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custDataLst>
              <p:tags r:id="rId1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39</a:t>
            </a:fld>
            <a:endParaRPr lang="en-US" altLang="en-US" sz="1100">
              <a:solidFill>
                <a:schemeClr val="bg1"/>
              </a:solidFill>
            </a:endParaRPr>
          </a:p>
        </p:txBody>
      </p:sp>
      <p:pic>
        <p:nvPicPr>
          <p:cNvPr id="3" name="Picture 2">
            <a:extLst>
              <a:ext uri="{FF2B5EF4-FFF2-40B4-BE49-F238E27FC236}">
                <a16:creationId xmlns:a16="http://schemas.microsoft.com/office/drawing/2014/main" id="{3010D690-2888-1143-A918-26134D94D077}"/>
              </a:ext>
            </a:extLst>
          </p:cNvPr>
          <p:cNvPicPr>
            <a:picLocks noChangeAspect="1"/>
          </p:cNvPicPr>
          <p:nvPr>
            <p:custDataLst>
              <p:tags r:id="rId12"/>
            </p:custDataLst>
          </p:nvPr>
        </p:nvPicPr>
        <p:blipFill>
          <a:blip r:embed="rId17"/>
          <a:stretch>
            <a:fillRect/>
          </a:stretch>
        </p:blipFill>
        <p:spPr>
          <a:xfrm>
            <a:off x="9572519" y="4289846"/>
            <a:ext cx="3289300" cy="3289300"/>
          </a:xfrm>
          <a:prstGeom prst="rect">
            <a:avLst/>
          </a:prstGeom>
        </p:spPr>
      </p:pic>
      <p:pic>
        <p:nvPicPr>
          <p:cNvPr id="8" name="Picture 7">
            <a:extLst>
              <a:ext uri="{FF2B5EF4-FFF2-40B4-BE49-F238E27FC236}">
                <a16:creationId xmlns:a16="http://schemas.microsoft.com/office/drawing/2014/main" id="{2E68A696-589E-7446-875F-EC7971324176}"/>
              </a:ext>
            </a:extLst>
          </p:cNvPr>
          <p:cNvPicPr>
            <a:picLocks noChangeAspect="1"/>
          </p:cNvPicPr>
          <p:nvPr>
            <p:custDataLst>
              <p:tags r:id="rId13"/>
            </p:custDataLst>
          </p:nvPr>
        </p:nvPicPr>
        <p:blipFill>
          <a:blip r:embed="rId18">
            <a:clrChange>
              <a:clrFrom>
                <a:srgbClr val="FFFFFF"/>
              </a:clrFrom>
              <a:clrTo>
                <a:srgbClr val="FFFFFF">
                  <a:alpha val="0"/>
                </a:srgbClr>
              </a:clrTo>
            </a:clrChange>
          </a:blip>
          <a:stretch>
            <a:fillRect/>
          </a:stretch>
        </p:blipFill>
        <p:spPr>
          <a:xfrm>
            <a:off x="9779395" y="4519357"/>
            <a:ext cx="825500" cy="2882900"/>
          </a:xfrm>
          <a:prstGeom prst="rect">
            <a:avLst/>
          </a:prstGeom>
        </p:spPr>
      </p:pic>
    </p:spTree>
    <p:extLst>
      <p:ext uri="{BB962C8B-B14F-4D97-AF65-F5344CB8AC3E}">
        <p14:creationId xmlns:p14="http://schemas.microsoft.com/office/powerpoint/2010/main" val="423886765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custDataLst>
              <p:tags r:id="rId1"/>
            </p:custDataLst>
          </p:nvPr>
        </p:nvSpPr>
        <p:spPr>
          <a:xfrm>
            <a:off x="5669201" y="2183"/>
            <a:ext cx="1666619" cy="2019053"/>
          </a:xfrm>
          <a:solidFill>
            <a:schemeClr val="accent2"/>
          </a:solidFill>
        </p:spPr>
        <p:txBody>
          <a:bodyPr rtlCol="0"/>
          <a:lstStyle/>
          <a:p>
            <a:pPr rtl="0"/>
            <a:r>
              <a:rPr lang="fr"/>
              <a:t>10</a:t>
            </a:r>
          </a:p>
        </p:txBody>
      </p:sp>
      <p:grpSp>
        <p:nvGrpSpPr>
          <p:cNvPr id="42" name="Group 41">
            <a:extLst>
              <a:ext uri="{FF2B5EF4-FFF2-40B4-BE49-F238E27FC236}">
                <a16:creationId xmlns:a16="http://schemas.microsoft.com/office/drawing/2014/main" id="{1C1BBF2E-5B78-1B48-98E6-E346307502B5}"/>
              </a:ext>
            </a:extLst>
          </p:cNvPr>
          <p:cNvGrpSpPr/>
          <p:nvPr>
            <p:custDataLst>
              <p:tags r:id="rId2"/>
            </p:custDataLst>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custDataLst>
              <p:tags r:id="rId3"/>
            </p:custDataLst>
          </p:nvPr>
        </p:nvSpPr>
        <p:spPr>
          <a:xfrm>
            <a:off x="1827058" y="3385870"/>
            <a:ext cx="9565136"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fr" sz="11499" cap="all" spc="890">
                <a:solidFill>
                  <a:schemeClr val="bg1"/>
                </a:solidFill>
                <a:ea typeface="+mj-ea"/>
                <a:cs typeface="+mj-cs"/>
              </a:rPr>
              <a:t>PROTECTION</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custDataLst>
              <p:tags r:id="rId4"/>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a:t>
            </a:fld>
            <a:endParaRPr lang="en-US" altLang="en-US" sz="1200">
              <a:solidFill>
                <a:schemeClr val="bg1"/>
              </a:solidFill>
            </a:endParaRPr>
          </a:p>
        </p:txBody>
      </p:sp>
      <p:pic>
        <p:nvPicPr>
          <p:cNvPr id="3" name="Picture 2">
            <a:extLst>
              <a:ext uri="{FF2B5EF4-FFF2-40B4-BE49-F238E27FC236}">
                <a16:creationId xmlns:a16="http://schemas.microsoft.com/office/drawing/2014/main" id="{E72D13CB-D2D2-204E-9C5B-94F0AB3EFEC3}"/>
              </a:ext>
            </a:extLst>
          </p:cNvPr>
          <p:cNvPicPr>
            <a:picLocks noChangeAspect="1"/>
          </p:cNvPicPr>
          <p:nvPr>
            <p:custDataLst>
              <p:tags r:id="rId5"/>
            </p:custDataLst>
          </p:nvPr>
        </p:nvPicPr>
        <p:blipFill>
          <a:blip r:embed="rId10"/>
          <a:stretch>
            <a:fillRect/>
          </a:stretch>
        </p:blipFill>
        <p:spPr>
          <a:xfrm>
            <a:off x="4857860" y="4885535"/>
            <a:ext cx="3289300" cy="3289300"/>
          </a:xfrm>
          <a:prstGeom prst="rect">
            <a:avLst/>
          </a:prstGeom>
        </p:spPr>
      </p:pic>
      <p:grpSp>
        <p:nvGrpSpPr>
          <p:cNvPr id="21" name="Group 20">
            <a:extLst>
              <a:ext uri="{FF2B5EF4-FFF2-40B4-BE49-F238E27FC236}">
                <a16:creationId xmlns:a16="http://schemas.microsoft.com/office/drawing/2014/main" id="{6D048BF5-8F49-3A4D-8DAD-9EDD15BC50CB}"/>
              </a:ext>
            </a:extLst>
          </p:cNvPr>
          <p:cNvGrpSpPr/>
          <p:nvPr>
            <p:custDataLst>
              <p:tags r:id="rId6"/>
            </p:custDataLst>
          </p:nvPr>
        </p:nvGrpSpPr>
        <p:grpSpPr>
          <a:xfrm>
            <a:off x="5509581" y="8936492"/>
            <a:ext cx="2041918" cy="473126"/>
            <a:chOff x="5582387" y="8894626"/>
            <a:chExt cx="2041918" cy="473126"/>
          </a:xfrm>
        </p:grpSpPr>
        <p:pic>
          <p:nvPicPr>
            <p:cNvPr id="22" name="Picture 21">
              <a:extLst>
                <a:ext uri="{FF2B5EF4-FFF2-40B4-BE49-F238E27FC236}">
                  <a16:creationId xmlns:a16="http://schemas.microsoft.com/office/drawing/2014/main" id="{406297A7-A059-D247-8EE4-A8A2E8942DD6}"/>
                </a:ext>
              </a:extLst>
            </p:cNvPr>
            <p:cNvPicPr>
              <a:picLocks noChangeAspect="1"/>
            </p:cNvPicPr>
            <p:nvPr/>
          </p:nvPicPr>
          <p:blipFill rotWithShape="1">
            <a:blip r:embed="rId11"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4" name="Straight Connector 23">
              <a:extLst>
                <a:ext uri="{FF2B5EF4-FFF2-40B4-BE49-F238E27FC236}">
                  <a16:creationId xmlns:a16="http://schemas.microsoft.com/office/drawing/2014/main" id="{FBD81389-58C3-1142-886B-549FAFFAE17D}"/>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CB56AF9-C1D0-294A-B9F5-B84F27DA6BEB}"/>
                </a:ext>
              </a:extLst>
            </p:cNvPr>
            <p:cNvPicPr>
              <a:picLocks noChangeAspect="1"/>
            </p:cNvPicPr>
            <p:nvPr/>
          </p:nvPicPr>
          <p:blipFill>
            <a:blip r:embed="rId12">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828501684"/>
      </p:ext>
    </p:extLst>
  </p:cSld>
  <p:clrMapOvr>
    <a:masterClrMapping/>
  </p:clrMapOvr>
  <p:transition>
    <p:fade/>
  </p:transition>
  <p:extLst>
    <p:ext uri="{6950BFC3-D8DA-4A85-94F7-54DA5524770B}">
      <p188:commentRel xmlns:p188="http://schemas.microsoft.com/office/powerpoint/2018/8/main" r:id="rId9"/>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1"/>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280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2"/>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2800">
              <a:solidFill>
                <a:schemeClr val="accent1"/>
              </a:solidFill>
            </a:endParaRPr>
          </a:p>
        </p:txBody>
      </p:sp>
      <p:sp>
        <p:nvSpPr>
          <p:cNvPr id="636" name="Shape 636"/>
          <p:cNvSpPr>
            <a:spLocks noGrp="1"/>
          </p:cNvSpPr>
          <p:nvPr>
            <p:ph type="title"/>
            <p:custDataLst>
              <p:tags r:id="rId3"/>
            </p:custDataLst>
          </p:nvPr>
        </p:nvSpPr>
        <p:spPr/>
        <p:txBody>
          <a:bodyPr rtlCol="0"/>
          <a:lstStyle/>
          <a:p>
            <a:pPr lvl="0" rtl="0"/>
            <a:r>
              <a:rPr lang="fr" sz="3200" b="1">
                <a:solidFill>
                  <a:schemeClr val="accent1"/>
                </a:solidFill>
              </a:rPr>
              <a:t>Exercice : </a:t>
            </a:r>
            <a:r>
              <a:rPr lang="fr" sz="3200"/>
              <a:t>Évaluation des risques et des obstacles</a:t>
            </a:r>
          </a:p>
        </p:txBody>
      </p:sp>
      <p:pic>
        <p:nvPicPr>
          <p:cNvPr id="35" name="Picture Placeholder 2">
            <a:extLst>
              <a:ext uri="{FF2B5EF4-FFF2-40B4-BE49-F238E27FC236}">
                <a16:creationId xmlns:a16="http://schemas.microsoft.com/office/drawing/2014/main" id="{6C0049D4-EA6F-1C4F-AA09-AFDF2A628A09}"/>
              </a:ext>
            </a:extLst>
          </p:cNvPr>
          <p:cNvPicPr>
            <a:picLocks noGrp="1" noChangeAspect="1"/>
          </p:cNvPicPr>
          <p:nvPr>
            <p:ph type="pic" sz="quarter" idx="10"/>
            <p:custDataLst>
              <p:tags r:id="rId4"/>
            </p:custDataLst>
          </p:nvPr>
        </p:nvPicPr>
        <p:blipFill rotWithShape="1">
          <a:blip r:embed="rId13">
            <a:extLst>
              <a:ext uri="{28A0092B-C50C-407E-A947-70E740481C1C}">
                <a14:useLocalDpi xmlns:a14="http://schemas.microsoft.com/office/drawing/2010/main" val="0"/>
              </a:ext>
            </a:extLst>
          </a:blip>
          <a:srcRect l="7264" r="7264"/>
          <a:stretch/>
        </p:blipFill>
        <p:spPr/>
      </p:pic>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a:xfrm>
            <a:off x="5943600" y="1682020"/>
            <a:ext cx="6772276" cy="7008927"/>
          </a:xfrm>
        </p:spPr>
        <p:txBody>
          <a:bodyPr rtlCol="0">
            <a:normAutofit/>
          </a:bodyPr>
          <a:lstStyle/>
          <a:p>
            <a:pPr lvl="1" algn="just" rtl="0"/>
            <a:r>
              <a:rPr lang="fr" sz="2400"/>
              <a:t>Ava a 62 ans. Elle s’est mariée à l’âge de 18 ans. Son mari et elle étaient mariés depuis plus de 15 ans, mais Ava ne pouvait pas avoir d’enfants ; c’est la raison pour laquelle il a fini par accepter de divorcer. Compte tenu de son âge et des besoins économiques de sa famille, personne ne l’a forcée à se remarier. Ava a trouvé un emploi dans une clinique. C’est là qu’elle a rencontré Laila, il y a plus de 25 ans. À cette époque, Laila avait une vingtaine d’années, elle était mariée et avait trois enfants. Ava et Laila prenaient soin de cacher leur relation, car elles savaient qu’elles pouvaient s’exposer à de graves préjudices. Malgré leurs précautions, le frère d’Ava a découvert la relation de sa sœur avec Laila. Il a menacé de la dénoncer à la police. Il a également informé le mari de Laila de leur relation. Ava et Laila ont donc fui, laissant derrière elles les enfants de Laila. </a:t>
            </a:r>
            <a:endParaRPr lang="en-US" altLang="en-US" sz="2400"/>
          </a:p>
          <a:p>
            <a:pPr rtl="0"/>
            <a:endParaRPr lang="en-US" sz="2400"/>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0" y="1407178"/>
            <a:ext cx="5732463" cy="72837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0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40</a:t>
            </a:fld>
            <a:endParaRPr lang="en-US" altLang="en-US" sz="11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fr" sz="7200" b="1" i="0" u="none" strike="noStrike" kern="0" cap="none" spc="0" normalizeH="0" noProof="0">
                <a:ln>
                  <a:noFill/>
                </a:ln>
                <a:solidFill>
                  <a:srgbClr val="FFFFFF"/>
                </a:solidFill>
                <a:effectLst/>
                <a:uLnTx/>
                <a:uFillTx/>
                <a:latin typeface="Calibri"/>
                <a:ea typeface="MS PGothic" pitchFamily="34" charset="-128"/>
                <a:cs typeface="Calibri"/>
                <a:sym typeface="Gill Sans" charset="0"/>
              </a:rPr>
              <a:t>Ava</a:t>
            </a:r>
            <a:br>
              <a:rPr kumimoji="0" lang="en-US" altLang="en-US" sz="72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rPr>
            </a:br>
            <a:endParaRPr kumimoji="0" lang="en-US" sz="72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0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0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0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1 :</a:t>
            </a:r>
            <a:endParaRPr kumimoji="0" lang="en-US" sz="2000" b="0" i="0" u="none" strike="noStrike" kern="0" cap="none" spc="0" normalizeH="0" baseline="0" noProof="0">
              <a:ln>
                <a:noFill/>
              </a:ln>
              <a:solidFill>
                <a:srgbClr val="FFFFFF"/>
              </a:solidFill>
              <a:effectLst/>
              <a:uLnTx/>
              <a:uFillTx/>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60713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build="p"/>
      <p:bldP spid="36" grpId="0" animBg="1"/>
      <p:bldP spid="54" grpId="0"/>
      <p:bldP spid="5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1"/>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280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2"/>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2800">
              <a:solidFill>
                <a:schemeClr val="accent1"/>
              </a:solidFill>
            </a:endParaRPr>
          </a:p>
        </p:txBody>
      </p:sp>
      <p:sp>
        <p:nvSpPr>
          <p:cNvPr id="636" name="Shape 636"/>
          <p:cNvSpPr>
            <a:spLocks noGrp="1"/>
          </p:cNvSpPr>
          <p:nvPr>
            <p:ph type="title"/>
            <p:custDataLst>
              <p:tags r:id="rId3"/>
            </p:custDataLst>
          </p:nvPr>
        </p:nvSpPr>
        <p:spPr/>
        <p:txBody>
          <a:bodyPr rtlCol="0">
            <a:normAutofit/>
          </a:bodyPr>
          <a:lstStyle/>
          <a:p>
            <a:pPr lvl="0" rtl="0"/>
            <a:r>
              <a:rPr lang="fr" sz="3200" b="1">
                <a:solidFill>
                  <a:schemeClr val="accent1"/>
                </a:solidFill>
              </a:rPr>
              <a:t>Exercice : </a:t>
            </a:r>
            <a:r>
              <a:rPr lang="fr" sz="3200"/>
              <a:t>Évaluation des risques et des obstacles</a:t>
            </a:r>
          </a:p>
        </p:txBody>
      </p:sp>
      <p:pic>
        <p:nvPicPr>
          <p:cNvPr id="35" name="Picture Placeholder 2">
            <a:extLst>
              <a:ext uri="{FF2B5EF4-FFF2-40B4-BE49-F238E27FC236}">
                <a16:creationId xmlns:a16="http://schemas.microsoft.com/office/drawing/2014/main" id="{6C0049D4-EA6F-1C4F-AA09-AFDF2A628A09}"/>
              </a:ext>
            </a:extLst>
          </p:cNvPr>
          <p:cNvPicPr>
            <a:picLocks noGrp="1" noChangeAspect="1"/>
          </p:cNvPicPr>
          <p:nvPr>
            <p:ph type="pic" sz="quarter" idx="10"/>
            <p:custDataLst>
              <p:tags r:id="rId4"/>
            </p:custDataLst>
          </p:nvPr>
        </p:nvPicPr>
        <p:blipFill rotWithShape="1">
          <a:blip r:embed="rId13">
            <a:extLst>
              <a:ext uri="{28A0092B-C50C-407E-A947-70E740481C1C}">
                <a14:useLocalDpi xmlns:a14="http://schemas.microsoft.com/office/drawing/2010/main" val="0"/>
              </a:ext>
            </a:extLst>
          </a:blip>
          <a:srcRect l="7264" r="7264"/>
          <a:stretch/>
        </p:blipFill>
        <p:spPr/>
      </p:pic>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r>
              <a:rPr lang="fr" sz="2400"/>
              <a:t>Un collègue bienveillant les a mises en relation avec un groupe de femmes dans une grande ville d’une autre province. Ava a obtenu un emploi dans la clinique locale et elles ont pu établir leur foyer ensemble dans cette ville. Quelques années plus tard, un séisme a dévasté la ville. L’organisation de femmes sur laquelle Laila et Ava comptaient pour recevoir une aide a été détruite. Se sentant trop vulnérables, en tant que femmes célibataires, pour rester dans la ville, et ne pouvant retourner dans leur village, Ava et Laila ont franchi la frontière pour rejoindre le pays d’asile et y chercher de l’aide.</a:t>
            </a:r>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0" y="1407178"/>
            <a:ext cx="5732463" cy="72837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0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41</a:t>
            </a:fld>
            <a:endParaRPr lang="en-US" altLang="en-US" sz="11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fr" sz="7200" b="1" i="0" u="none" strike="noStrike" kern="0" cap="none" spc="0" normalizeH="0" noProof="0">
                <a:ln>
                  <a:noFill/>
                </a:ln>
                <a:solidFill>
                  <a:srgbClr val="FFFFFF"/>
                </a:solidFill>
                <a:effectLst/>
                <a:uLnTx/>
                <a:uFillTx/>
                <a:latin typeface="Calibri"/>
                <a:ea typeface="MS PGothic" pitchFamily="34" charset="-128"/>
                <a:cs typeface="Calibri"/>
                <a:sym typeface="Gill Sans" charset="0"/>
              </a:rPr>
              <a:t>Ava</a:t>
            </a:r>
            <a:br>
              <a:rPr kumimoji="0" lang="en-US" altLang="en-US" sz="72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rPr>
            </a:br>
            <a:endParaRPr kumimoji="0" lang="en-US" sz="72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0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0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0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1 :</a:t>
            </a:r>
            <a:endParaRPr kumimoji="0" lang="en-US" sz="20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396059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1"/>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280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2"/>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2800">
              <a:solidFill>
                <a:schemeClr val="accent1"/>
              </a:solidFill>
            </a:endParaRPr>
          </a:p>
        </p:txBody>
      </p:sp>
      <p:sp>
        <p:nvSpPr>
          <p:cNvPr id="636" name="Shape 636"/>
          <p:cNvSpPr>
            <a:spLocks noGrp="1"/>
          </p:cNvSpPr>
          <p:nvPr>
            <p:ph type="title"/>
            <p:custDataLst>
              <p:tags r:id="rId3"/>
            </p:custDataLst>
          </p:nvPr>
        </p:nvSpPr>
        <p:spPr/>
        <p:txBody>
          <a:bodyPr rtlCol="0">
            <a:normAutofit/>
          </a:bodyPr>
          <a:lstStyle/>
          <a:p>
            <a:pPr lvl="0" rtl="0"/>
            <a:r>
              <a:rPr lang="fr" sz="3200" b="1">
                <a:solidFill>
                  <a:schemeClr val="accent1"/>
                </a:solidFill>
              </a:rPr>
              <a:t>Exercice : </a:t>
            </a:r>
            <a:r>
              <a:rPr lang="fr" sz="3200"/>
              <a:t>Évaluation des risques et des obstacles</a:t>
            </a:r>
          </a:p>
        </p:txBody>
      </p:sp>
      <p:pic>
        <p:nvPicPr>
          <p:cNvPr id="35" name="Picture Placeholder 2">
            <a:extLst>
              <a:ext uri="{FF2B5EF4-FFF2-40B4-BE49-F238E27FC236}">
                <a16:creationId xmlns:a16="http://schemas.microsoft.com/office/drawing/2014/main" id="{6C0049D4-EA6F-1C4F-AA09-AFDF2A628A09}"/>
              </a:ext>
            </a:extLst>
          </p:cNvPr>
          <p:cNvPicPr>
            <a:picLocks noGrp="1" noChangeAspect="1"/>
          </p:cNvPicPr>
          <p:nvPr>
            <p:ph type="pic" sz="quarter" idx="10"/>
            <p:custDataLst>
              <p:tags r:id="rId4"/>
            </p:custDataLst>
          </p:nvPr>
        </p:nvPicPr>
        <p:blipFill rotWithShape="1">
          <a:blip r:embed="rId13">
            <a:extLst>
              <a:ext uri="{28A0092B-C50C-407E-A947-70E740481C1C}">
                <a14:useLocalDpi xmlns:a14="http://schemas.microsoft.com/office/drawing/2010/main" val="0"/>
              </a:ext>
            </a:extLst>
          </a:blip>
          <a:srcRect l="7264" r="7264"/>
          <a:stretch/>
        </p:blipFill>
        <p:spPr/>
      </p:pic>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r>
              <a:rPr lang="fr" sz="2400"/>
              <a:t>Depuis leur arrivée, Ava et Laila éprouvent des difficultés à trouver du travail, et Laila a été contrainte de se prostituer pour survivre. Elles vivent dans une zone rurale où ont été déplacées de nombreuses personnes issues de leur pays d’origine, soit en raison du séisme, soit à cause d’un conflit tribal dans la région. Elles ont dit à tout le monde qu’elles étaient tante et nièce, mais elles craignent d’être découvertes. </a:t>
            </a:r>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0" y="1407178"/>
            <a:ext cx="5732463" cy="72837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0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42</a:t>
            </a:fld>
            <a:endParaRPr lang="en-US" altLang="en-US" sz="11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fr" sz="7200" b="1" i="0" u="none" strike="noStrike" kern="0" cap="none" spc="0" normalizeH="0" noProof="0">
                <a:ln>
                  <a:noFill/>
                </a:ln>
                <a:solidFill>
                  <a:srgbClr val="FFFFFF"/>
                </a:solidFill>
                <a:effectLst/>
                <a:uLnTx/>
                <a:uFillTx/>
                <a:latin typeface="Calibri"/>
                <a:ea typeface="MS PGothic" pitchFamily="34" charset="-128"/>
                <a:cs typeface="Calibri"/>
                <a:sym typeface="Gill Sans" charset="0"/>
              </a:rPr>
              <a:t>Ava</a:t>
            </a:r>
            <a:br>
              <a:rPr kumimoji="0" lang="en-US" altLang="en-US" sz="72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rPr>
            </a:br>
            <a:endParaRPr kumimoji="0" lang="en-US" sz="72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0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0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0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1 :</a:t>
            </a:r>
            <a:endParaRPr kumimoji="0" lang="en-US" sz="20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265792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1"/>
            </p:custDataLst>
          </p:nvPr>
        </p:nvSpPr>
        <p:spPr bwMode="auto">
          <a:xfrm>
            <a:off x="6310183" y="8572016"/>
            <a:ext cx="6686895"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240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2"/>
            </p:custDataLst>
          </p:nvPr>
        </p:nvSpPr>
        <p:spPr bwMode="auto">
          <a:xfrm>
            <a:off x="6326207" y="1407178"/>
            <a:ext cx="6677006"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240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custDataLst>
              <p:tags r:id="rId3"/>
            </p:custDataLst>
          </p:nvPr>
        </p:nvSpPr>
        <p:spPr bwMode="auto">
          <a:xfrm>
            <a:off x="0" y="1407178"/>
            <a:ext cx="6326207" cy="7283769"/>
          </a:xfrm>
          <a:prstGeom prst="rect">
            <a:avLst/>
          </a:prstGeom>
          <a:solidFill>
            <a:schemeClr val="accent1"/>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custDataLst>
              <p:tags r:id="rId4"/>
            </p:custDataLst>
          </p:nvPr>
        </p:nvSpPr>
        <p:spPr/>
        <p:txBody>
          <a:bodyPr rtlCol="0">
            <a:normAutofit/>
          </a:bodyPr>
          <a:lstStyle/>
          <a:p>
            <a:pPr lvl="0" rtl="0"/>
            <a:r>
              <a:rPr lang="fr" sz="2800" b="1">
                <a:solidFill>
                  <a:schemeClr val="accent1"/>
                </a:solidFill>
              </a:rPr>
              <a:t>Exercice : </a:t>
            </a:r>
            <a:r>
              <a:rPr lang="fr" sz="2800"/>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a:xfrm>
            <a:off x="6476198" y="3186240"/>
            <a:ext cx="6315878" cy="5504707"/>
          </a:xfrm>
        </p:spPr>
        <p:txBody>
          <a:bodyPr rtlCol="0"/>
          <a:lstStyle/>
          <a:p>
            <a:pPr rtl="0"/>
            <a:r>
              <a:rPr lang="fr" sz="2000">
                <a:solidFill>
                  <a:schemeClr val="accent1"/>
                </a:solidFill>
              </a:rPr>
              <a:t>Risques et obstacles majeurs</a:t>
            </a:r>
          </a:p>
          <a:p>
            <a:pPr lvl="1" rtl="0"/>
            <a:r>
              <a:rPr lang="fr" sz="2000"/>
              <a:t>Recensez/sélectionnez les risques et les obstacles</a:t>
            </a:r>
          </a:p>
          <a:p>
            <a:pPr rtl="0"/>
            <a:endParaRPr lang="en-US" sz="280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custDataLst>
              <p:tags r:id="rId6"/>
            </p:custDataLst>
          </p:nvPr>
        </p:nvSpPr>
        <p:spPr/>
        <p:txBody>
          <a:bodyPr rtlCol="0">
            <a:noAutofit/>
          </a:bodyPr>
          <a:lstStyle/>
          <a:p>
            <a:pPr algn="just" rtl="0"/>
            <a:r>
              <a:rPr lang="fr" sz="1400" dirty="0"/>
              <a:t>Ava a 62 ans. Elle s’est mariée à l’âge de 18 ans. Son mari et elle étaient mariés depuis plus de 15 ans, mais Ava ne pouvait pas avoir d’enfants ; c’est la raison pour laquelle il a fini par accepter de divorcer. Compte tenu de son âge et des besoins économiques de sa famille, personne ne l’a forcée à se remarier. Ava a trouvé un emploi dans une clinique. C’est là qu’elle a rencontré Laila, il y a plus de 25 ans. À cette époque, Laila avait une vingtaine d’années, elle était mariée et avait trois enfants. Ava et Laila prenaient soin de cacher leur relation, car elles savaient qu’elles pouvaient s’exposer à de graves préjudices. Malgré leurs précautions, le frère d’Ava a découvert la relation de sa sœur avec Laila. Il a menacé de la dénoncer à la police. Il a également informé le mari de Laila de leur relation. Ava et Laila ont donc fui, laissant derrière elles les enfants de Laila. </a:t>
            </a:r>
            <a:endParaRPr lang="en-US" altLang="en-US" sz="1400" dirty="0"/>
          </a:p>
          <a:p>
            <a:pPr algn="just" rtl="0"/>
            <a:r>
              <a:rPr lang="fr" sz="1400" dirty="0"/>
              <a:t>Un collègue bienveillant les a mises en relation avec un groupe de femmes dans une grande ville d’une autre province. Ava a obtenu un emploi dans la clinique locale et elles ont pu établir leur foyer ensemble dans cette ville. Quelques années plus tard, un séisme a dévasté la ville. L’organisation de femmes sur laquelle Laila et Ava comptaient pour recevoir une aide a été détruite. Se sentant trop vulnérables, en tant que femmes célibataires, pour rester dans la ville, et ne pouvant retourner dans leur village, Ava et Laila ont franchi la frontière pour rejoindre le pays d’asile et y chercher de l’aide.</a:t>
            </a:r>
          </a:p>
          <a:p>
            <a:pPr algn="just" rtl="0"/>
            <a:r>
              <a:rPr lang="fr" sz="1400" dirty="0"/>
              <a:t>Depuis leur arrivée, Ava et Laila éprouvent des difficultés à trouver du travail, et Laila a été contrainte de se prostituer pour survivre. Elles vivent dans une zone rurale où ont été déplacées de nombreuses personnes issues de leur pays d’origine, soit en raison du séisme, soit à cause d’un conflit tribal dans la région. Elles ont dit à tout le monde qu’elles étaient tante et nièce, mais elles craignent d’être découvertes. </a:t>
            </a:r>
          </a:p>
          <a:p>
            <a:pPr rtl="0"/>
            <a:endParaRPr lang="en-US" sz="1400" dirty="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43</a:t>
            </a:fld>
            <a:endParaRPr lang="en-US" altLang="en-US" sz="105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8"/>
            </p:custDataLst>
          </p:nvPr>
        </p:nvSpPr>
        <p:spPr>
          <a:xfrm>
            <a:off x="200025" y="1540397"/>
            <a:ext cx="5381625"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lang="fr" sz="20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0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0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1 : </a:t>
            </a:r>
            <a:r>
              <a:rPr lang="fr" sz="200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AVA</a:t>
            </a:r>
            <a:endParaRPr kumimoji="0" lang="en-US" sz="200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custDataLst>
              <p:tags r:id="rId9"/>
            </p:custDataLst>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1"/>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a:p>
                <a:pPr rtl="0"/>
                <a:endParaRPr lang="en-US" sz="1800"/>
              </a:p>
              <a:p>
                <a:pPr rtl="0"/>
                <a:endParaRPr lang="en-US" sz="1800"/>
              </a:p>
              <a:p>
                <a:pPr rtl="0"/>
                <a:endParaRPr lang="en-US" sz="180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a:p>
                <a:pPr rtl="0"/>
                <a:endParaRPr lang="en-US" sz="1800"/>
              </a:p>
              <a:p>
                <a:pPr rtl="0"/>
                <a:endParaRPr lang="en-US" sz="1800"/>
              </a:p>
              <a:p>
                <a:pPr rtl="0"/>
                <a:endParaRPr lang="en-US" sz="180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a:p>
                <a:pPr rtl="0"/>
                <a:endParaRPr lang="en-US" sz="1800"/>
              </a:p>
              <a:p>
                <a:pPr rtl="0"/>
                <a:endParaRPr lang="en-US" sz="1800"/>
              </a:p>
              <a:p>
                <a:pPr rtl="0"/>
                <a:endParaRPr lang="en-US" sz="1800"/>
              </a:p>
            </p:txBody>
          </p:sp>
        </p:grpSp>
      </p:grpSp>
      <p:sp>
        <p:nvSpPr>
          <p:cNvPr id="33" name="Rectangle 32">
            <a:extLst>
              <a:ext uri="{FF2B5EF4-FFF2-40B4-BE49-F238E27FC236}">
                <a16:creationId xmlns:a16="http://schemas.microsoft.com/office/drawing/2014/main" id="{C0EDE8CE-8A01-C84D-AE33-916E1A620997}"/>
              </a:ext>
            </a:extLst>
          </p:cNvPr>
          <p:cNvSpPr/>
          <p:nvPr>
            <p:custDataLst>
              <p:tags r:id="rId10"/>
            </p:custDataLst>
          </p:nvPr>
        </p:nvSpPr>
        <p:spPr>
          <a:xfrm>
            <a:off x="7600703" y="2070931"/>
            <a:ext cx="2647200" cy="461665"/>
          </a:xfrm>
          <a:prstGeom prst="rect">
            <a:avLst/>
          </a:prstGeom>
        </p:spPr>
        <p:txBody>
          <a:bodyPr wrap="none" rtlCol="0">
            <a:spAutoFit/>
          </a:bodyPr>
          <a:lstStyle/>
          <a:p>
            <a:pPr rtl="0"/>
            <a:r>
              <a:rPr lang="fr" sz="2400" b="1">
                <a:solidFill>
                  <a:schemeClr val="accent1"/>
                </a:solidFill>
              </a:rPr>
              <a:t>Réponses possibles</a:t>
            </a:r>
          </a:p>
        </p:txBody>
      </p:sp>
    </p:spTree>
    <p:extLst>
      <p:ext uri="{BB962C8B-B14F-4D97-AF65-F5344CB8AC3E}">
        <p14:creationId xmlns:p14="http://schemas.microsoft.com/office/powerpoint/2010/main" val="26731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
            <a:extLst>
              <a:ext uri="{FF2B5EF4-FFF2-40B4-BE49-F238E27FC236}">
                <a16:creationId xmlns:a16="http://schemas.microsoft.com/office/drawing/2014/main" id="{B3C28CF9-527C-4D43-A974-39EF67F46BF8}"/>
              </a:ext>
            </a:extLst>
          </p:cNvPr>
          <p:cNvPicPr>
            <a:picLocks noGrp="1" noChangeAspect="1"/>
          </p:cNvPicPr>
          <p:nvPr>
            <p:ph type="pic" sz="quarter" idx="10"/>
            <p:custDataLst>
              <p:tags r:id="rId1"/>
            </p:custDataLst>
          </p:nvPr>
        </p:nvPicPr>
        <p:blipFill>
          <a:blip r:embed="rId13">
            <a:extLst>
              <a:ext uri="{28A0092B-C50C-407E-A947-70E740481C1C}">
                <a14:useLocalDpi xmlns:a14="http://schemas.microsoft.com/office/drawing/2010/main" val="0"/>
              </a:ext>
            </a:extLst>
          </a:blip>
          <a:srcRect l="10656" r="10656"/>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2"/>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280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280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sz="3200" b="1">
                <a:solidFill>
                  <a:schemeClr val="accent2"/>
                </a:solidFill>
              </a:rPr>
              <a:t>Exercice : </a:t>
            </a:r>
            <a:r>
              <a:rPr lang="fr" sz="3200"/>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spcBef>
                <a:spcPts val="600"/>
              </a:spcBef>
            </a:pPr>
            <a:r>
              <a:rPr lang="fr" sz="2400"/>
              <a:t>Anwar n’a aucun ami ou membre de sa famille dans le pays d’asile. </a:t>
            </a:r>
          </a:p>
          <a:p>
            <a:pPr lvl="1" algn="just" rtl="0">
              <a:spcBef>
                <a:spcPts val="600"/>
              </a:spcBef>
            </a:pPr>
            <a:r>
              <a:rPr lang="fr" sz="2400"/>
              <a:t>Il a récemment pris contact avec des organisations d’aide, étant donné que ses économies s’amenuisent et qu’il n’a pas de permis de travail légal. Anwar a fui son pays d’origine après avoir été détenu et subi de graves abus de la part de la police. L’incident s’est produit après qu’Anwar eut confié à sa femme qu’il entretenait une relation de longue date avec un autre homme. </a:t>
            </a:r>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0" y="1407178"/>
            <a:ext cx="5732463" cy="729805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0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44</a:t>
            </a:fld>
            <a:endParaRPr lang="en-US" altLang="en-US" sz="11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7200">
                <a:latin typeface="Calibri" charset="0"/>
                <a:ea typeface="MS PGothic" charset="-128"/>
                <a:cs typeface="Calibri" charset="0"/>
              </a:rPr>
              <a:t>Anwar</a:t>
            </a:r>
            <a:endParaRPr kumimoji="0" lang="en-US" sz="7200" b="1" i="0" u="none" strike="noStrike" kern="0" cap="none" spc="0" normalizeH="0" baseline="0" noProof="0">
              <a:ln>
                <a:noFill/>
              </a:ln>
              <a:solidFill>
                <a:srgbClr val="FFFFFF"/>
              </a:solidFill>
              <a:effectLst/>
              <a:uLnTx/>
              <a:uFillTx/>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0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0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0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2 :</a:t>
            </a:r>
            <a:endParaRPr kumimoji="0" lang="en-US" sz="2000" b="0" i="0" u="none" strike="noStrike" kern="0" cap="none" spc="0" normalizeH="0" baseline="0" noProof="0">
              <a:ln>
                <a:noFill/>
              </a:ln>
              <a:solidFill>
                <a:srgbClr val="FFFFFF"/>
              </a:solidFill>
              <a:effectLst/>
              <a:uLnTx/>
              <a:uFillTx/>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138828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build="p"/>
      <p:bldP spid="36" grpId="0" animBg="1"/>
      <p:bldP spid="54" grpId="0"/>
      <p:bldP spid="5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1"/>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2800">
              <a:solidFill>
                <a:schemeClr val="accent1"/>
              </a:solidFill>
            </a:endParaRPr>
          </a:p>
        </p:txBody>
      </p:sp>
      <p:pic>
        <p:nvPicPr>
          <p:cNvPr id="14" name="Picture Placeholder 3">
            <a:extLst>
              <a:ext uri="{FF2B5EF4-FFF2-40B4-BE49-F238E27FC236}">
                <a16:creationId xmlns:a16="http://schemas.microsoft.com/office/drawing/2014/main" id="{B3C28CF9-527C-4D43-A974-39EF67F46BF8}"/>
              </a:ext>
            </a:extLst>
          </p:cNvPr>
          <p:cNvPicPr>
            <a:picLocks noGrp="1" noChangeAspect="1"/>
          </p:cNvPicPr>
          <p:nvPr>
            <p:ph type="pic" sz="quarter" idx="10"/>
            <p:custDataLst>
              <p:tags r:id="rId2"/>
            </p:custDataLst>
          </p:nvPr>
        </p:nvPicPr>
        <p:blipFill>
          <a:blip r:embed="rId13">
            <a:extLst>
              <a:ext uri="{28A0092B-C50C-407E-A947-70E740481C1C}">
                <a14:useLocalDpi xmlns:a14="http://schemas.microsoft.com/office/drawing/2010/main" val="0"/>
              </a:ext>
            </a:extLst>
          </a:blip>
          <a:srcRect l="10656" r="10656"/>
          <a:stretch>
            <a:fillRect/>
          </a:stretch>
        </p:blipFill>
        <p:spPr/>
      </p:pic>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2800">
              <a:solidFill>
                <a:schemeClr val="accent1"/>
              </a:solidFill>
            </a:endParaRPr>
          </a:p>
        </p:txBody>
      </p:sp>
      <p:sp>
        <p:nvSpPr>
          <p:cNvPr id="636" name="Shape 636"/>
          <p:cNvSpPr>
            <a:spLocks noGrp="1"/>
          </p:cNvSpPr>
          <p:nvPr>
            <p:ph type="title"/>
            <p:custDataLst>
              <p:tags r:id="rId4"/>
            </p:custDataLst>
          </p:nvPr>
        </p:nvSpPr>
        <p:spPr/>
        <p:txBody>
          <a:bodyPr rtlCol="0">
            <a:normAutofit/>
          </a:bodyPr>
          <a:lstStyle/>
          <a:p>
            <a:pPr lvl="0" rtl="0"/>
            <a:r>
              <a:rPr lang="fr" sz="3200" b="1">
                <a:solidFill>
                  <a:schemeClr val="accent2"/>
                </a:solidFill>
              </a:rPr>
              <a:t>Exercice : </a:t>
            </a:r>
            <a:r>
              <a:rPr lang="fr" sz="3200"/>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spcBef>
                <a:spcPts val="600"/>
              </a:spcBef>
            </a:pPr>
            <a:r>
              <a:rPr lang="fr" sz="2400" dirty="0"/>
              <a:t>Elle le soupçonnait d’entretenir une liaison depuis quelque temps ; après avoir lu des messages sur son téléphone, elle lui a demandé des comptes. Il espérait qu’elle saurait se montrer bienveillante ; il lui a alors tout confié. Bien au contraire, sa femme les a dénoncés, lui et son partenaire, au commissariat de police local. Après cette dénonciation, la police a arrêté Anwar et son partenaire et les a gardés en détention pendant plusieurs semaines. </a:t>
            </a:r>
          </a:p>
          <a:p>
            <a:pPr lvl="1" algn="just" rtl="0">
              <a:spcBef>
                <a:spcPts val="600"/>
              </a:spcBef>
            </a:pPr>
            <a:r>
              <a:rPr lang="fr" sz="2400" dirty="0"/>
              <a:t>La femme d’Anwar a dit à sa propre famille que ce dernier avait été arrêté parce qu’il avait abusé d’elle.</a:t>
            </a:r>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0" y="1407178"/>
            <a:ext cx="5732463" cy="729805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0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45</a:t>
            </a:fld>
            <a:endParaRPr lang="en-US" altLang="en-US" sz="11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7200">
                <a:latin typeface="Calibri" charset="0"/>
                <a:ea typeface="MS PGothic" charset="-128"/>
                <a:cs typeface="Calibri" charset="0"/>
              </a:rPr>
              <a:t>Anwar</a:t>
            </a:r>
            <a:endParaRPr kumimoji="0" lang="en-US" sz="72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0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0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0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2 :</a:t>
            </a:r>
            <a:endParaRPr kumimoji="0" lang="en-US" sz="20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64545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1"/>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pic>
        <p:nvPicPr>
          <p:cNvPr id="14" name="Picture Placeholder 3">
            <a:extLst>
              <a:ext uri="{FF2B5EF4-FFF2-40B4-BE49-F238E27FC236}">
                <a16:creationId xmlns:a16="http://schemas.microsoft.com/office/drawing/2014/main" id="{B3C28CF9-527C-4D43-A974-39EF67F46BF8}"/>
              </a:ext>
            </a:extLst>
          </p:cNvPr>
          <p:cNvPicPr>
            <a:picLocks noGrp="1" noChangeAspect="1"/>
          </p:cNvPicPr>
          <p:nvPr>
            <p:ph type="pic" sz="quarter" idx="10"/>
            <p:custDataLst>
              <p:tags r:id="rId2"/>
            </p:custDataLst>
          </p:nvPr>
        </p:nvPicPr>
        <p:blipFill>
          <a:blip r:embed="rId13">
            <a:extLst>
              <a:ext uri="{28A0092B-C50C-407E-A947-70E740481C1C}">
                <a14:useLocalDpi xmlns:a14="http://schemas.microsoft.com/office/drawing/2010/main" val="0"/>
              </a:ext>
            </a:extLst>
          </a:blip>
          <a:srcRect l="10656" r="10656"/>
          <a:stretch>
            <a:fillRect/>
          </a:stretch>
        </p:blipFill>
        <p:spPr/>
      </p:pic>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2"/>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spcBef>
                <a:spcPts val="600"/>
              </a:spcBef>
            </a:pPr>
            <a:r>
              <a:rPr lang="fr" sz="2400" dirty="0"/>
              <a:t>Au cours de sa détention, Anwar a subi des violences aussi bien physiques que sexuelles. Finalement, des amis ont payé sa caution et il a été remis en liberté. Après quoi, Anwar a vidé son compte bancaire et fui le pays. Pendant sa fuite, il a reçu des messages de menace de la part de sa belle-famille. Depuis son arrivée dans le pays d’asile, il n’a plus eu de contact, ni avec elle, ni avec son partenaire. </a:t>
            </a:r>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0" y="1407178"/>
            <a:ext cx="5732463" cy="728376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46</a:t>
            </a:fld>
            <a:endParaRPr lang="en-US" altLang="en-US" sz="12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8000">
                <a:latin typeface="Calibri" charset="0"/>
                <a:ea typeface="MS PGothic" charset="-128"/>
                <a:cs typeface="Calibri" charset="0"/>
              </a:rPr>
              <a:t>Anwar</a:t>
            </a:r>
            <a:endParaRPr kumimoji="0" lang="en-US" sz="80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4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2 :</a:t>
            </a:r>
            <a:endParaRPr kumimoji="0" lang="en-US" sz="24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143647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1"/>
            </p:custDataLst>
          </p:nvPr>
        </p:nvSpPr>
        <p:spPr bwMode="auto">
          <a:xfrm>
            <a:off x="6310183" y="8572016"/>
            <a:ext cx="6686895"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2"/>
            </p:custDataLst>
          </p:nvPr>
        </p:nvSpPr>
        <p:spPr bwMode="auto">
          <a:xfrm>
            <a:off x="6326207" y="1407178"/>
            <a:ext cx="6677006"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custDataLst>
              <p:tags r:id="rId3"/>
            </p:custDataLst>
          </p:nvPr>
        </p:nvSpPr>
        <p:spPr bwMode="auto">
          <a:xfrm>
            <a:off x="0" y="1407178"/>
            <a:ext cx="6326207" cy="7283769"/>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2"/>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a:xfrm>
            <a:off x="6476198" y="3186240"/>
            <a:ext cx="6315878" cy="5504707"/>
          </a:xfrm>
        </p:spPr>
        <p:txBody>
          <a:bodyPr rtlCol="0"/>
          <a:lstStyle/>
          <a:p>
            <a:pPr rtl="0"/>
            <a:r>
              <a:rPr lang="fr" sz="2800"/>
              <a:t>Risques et obstacles majeurs</a:t>
            </a:r>
          </a:p>
          <a:p>
            <a:pPr lvl="1" rtl="0"/>
            <a:r>
              <a:rPr lang="fr"/>
              <a:t>Recensez/sélectionnez les risques et les obstacles</a:t>
            </a:r>
          </a:p>
          <a:p>
            <a:pPr rtl="0"/>
            <a:endParaRPr lang="en-US"/>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custDataLst>
              <p:tags r:id="rId6"/>
            </p:custDataLst>
          </p:nvPr>
        </p:nvSpPr>
        <p:spPr/>
        <p:txBody>
          <a:bodyPr rtlCol="0">
            <a:normAutofit fontScale="85000" lnSpcReduction="10000"/>
          </a:bodyPr>
          <a:lstStyle/>
          <a:p>
            <a:pPr algn="just" rtl="0"/>
            <a:r>
              <a:rPr lang="fr"/>
              <a:t>Anwar vit en ville, il s’est isolé des autres personnes relevant de la compétence du HCR, y compris celles de son pays d’origine, parce qu’il craint qu’elles ne le persécutent. Il reste discret. Il ne sort pas pendant la journée et, si possible, il évite les zones publiques bondées où des personnes pourraient le voir. Il préfère sortir le soir et faire ses courses lorsque les marchés sont moins peuplés et qu’il peut conserver l’anonymat. </a:t>
            </a:r>
            <a:br>
              <a:rPr lang="en-US" altLang="en-US"/>
            </a:br>
            <a:r>
              <a:rPr lang="fr"/>
              <a:t> </a:t>
            </a:r>
            <a:br>
              <a:rPr lang="en-US" altLang="en-US"/>
            </a:br>
            <a:r>
              <a:rPr lang="fr"/>
              <a:t>Anwar n’a aucun ami ou membre de sa famille dans le pays d’asile. Il a récemment pris contact avec des organisations d’aide, étant donné que ses économies s’amenuisent et qu’il n’a pas de permis de travail légal. Anwar a fui son pays d’origine après avoir été détenu et subi de graves abus de la part de la police. L’incident s’est produit après qu’Anwar eut confié à sa femme qu’il entretenait une relation de longue date avec un autre homme. </a:t>
            </a:r>
          </a:p>
          <a:p>
            <a:pPr algn="just" rtl="0"/>
            <a:r>
              <a:rPr lang="fr"/>
              <a:t>Elle le soupçonnait d’entretenir une liaison depuis quelque temps, et après avoir lu des messages sur son téléphone, elle lui a demandé des comptes. Il espérait qu’elle saurait se montrer bienveillante ; il lui a alors tout confié. Bien au contraire, sa femme les a dénoncés, lui et son partenaire, au commissariat de police local. Après cette dénonciation, la police a arrêté Anwar et son partenaire et les a gardés en détention pendant plusieurs semaines. La femme d’Anwar a dit à sa propre famille que ce dernier avait été arrêté parce qu’il avait abusé d’elle.</a:t>
            </a:r>
          </a:p>
          <a:p>
            <a:pPr algn="just" rtl="0"/>
            <a:r>
              <a:rPr lang="fr"/>
              <a:t>Au cours de sa détention, Anwar a subi des violences aussi bien physiques que sexuelles. Finalement, des amis ont payé sa caution et il a été remis en liberté. Après quoi, Anwar a vidé son compte bancaire et fui le pays. Pendant sa fuite, il a reçu des messages de menace de la part de sa belle-famille. Depuis son arrivée dans le pays d’asile, il n’a plus eu de contact, ni avec elle, ni avec son partenaire. </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47</a:t>
            </a:fld>
            <a:endParaRPr lang="en-US" altLang="en-US" sz="120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8"/>
            </p:custDataLst>
          </p:nvPr>
        </p:nvSpPr>
        <p:spPr>
          <a:xfrm>
            <a:off x="200025" y="1540397"/>
            <a:ext cx="5381625"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lang="fr"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8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2 : </a:t>
            </a:r>
            <a:r>
              <a:rPr lang="fr" sz="280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ANWAR</a:t>
            </a:r>
            <a:endParaRPr kumimoji="0" lang="en-US" sz="280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custDataLst>
              <p:tags r:id="rId9"/>
            </p:custDataLst>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grpSp>
      </p:grpSp>
      <p:sp>
        <p:nvSpPr>
          <p:cNvPr id="33" name="Rectangle 32">
            <a:extLst>
              <a:ext uri="{FF2B5EF4-FFF2-40B4-BE49-F238E27FC236}">
                <a16:creationId xmlns:a16="http://schemas.microsoft.com/office/drawing/2014/main" id="{C0EDE8CE-8A01-C84D-AE33-916E1A620997}"/>
              </a:ext>
            </a:extLst>
          </p:cNvPr>
          <p:cNvSpPr/>
          <p:nvPr>
            <p:custDataLst>
              <p:tags r:id="rId10"/>
            </p:custDataLst>
          </p:nvPr>
        </p:nvSpPr>
        <p:spPr>
          <a:xfrm>
            <a:off x="7600703" y="2070931"/>
            <a:ext cx="3606500" cy="584775"/>
          </a:xfrm>
          <a:prstGeom prst="rect">
            <a:avLst/>
          </a:prstGeom>
        </p:spPr>
        <p:txBody>
          <a:bodyPr wrap="none" rtlCol="0">
            <a:spAutoFit/>
          </a:bodyPr>
          <a:lstStyle/>
          <a:p>
            <a:pPr rtl="0"/>
            <a:r>
              <a:rPr lang="fr" sz="3200" b="1">
                <a:solidFill>
                  <a:schemeClr val="accent2"/>
                </a:solidFill>
              </a:rPr>
              <a:t>Réponses possibles</a:t>
            </a:r>
          </a:p>
        </p:txBody>
      </p:sp>
    </p:spTree>
    <p:extLst>
      <p:ext uri="{BB962C8B-B14F-4D97-AF65-F5344CB8AC3E}">
        <p14:creationId xmlns:p14="http://schemas.microsoft.com/office/powerpoint/2010/main" val="34618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0D65B2DF-538E-B942-BFC3-4A2F6D379872}"/>
              </a:ext>
            </a:extLst>
          </p:cNvPr>
          <p:cNvPicPr>
            <a:picLocks noGrp="1" noChangeAspect="1"/>
          </p:cNvPicPr>
          <p:nvPr>
            <p:ph type="pic" sz="quarter" idx="10"/>
            <p:custDataLst>
              <p:tags r:id="rId1"/>
            </p:custDataLst>
          </p:nvPr>
        </p:nvPicPr>
        <p:blipFill>
          <a:blip r:embed="rId13"/>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2"/>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3"/>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spcBef>
                <a:spcPts val="600"/>
              </a:spcBef>
            </a:pPr>
            <a:r>
              <a:rPr lang="fr" dirty="0"/>
              <a:t>Mia est une jeune femme bisexuelle de 24 ans, déplacée depuis huit mois. La mère de Mia est morte en couches et son père est resté dans son pays d’origine. Elle n’a aucun autre parent ou ami dans le pays d’asile. Mia vit avec trois autres jeunes femmes célibataires dans une zone urbaine qui est principalement peuplée de migrant(e)s et de demandeurs et demandeuses d’asile de la région. Elle a été placée dans ce foyer avec les jeunes femmes par l’intermédiaire d’un prestataire de service et ne les connaît pas bien. </a:t>
            </a:r>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1" y="1400034"/>
            <a:ext cx="5732463" cy="7298057"/>
          </a:xfrm>
          <a:prstGeom prst="rect">
            <a:avLst/>
          </a:prstGeom>
          <a:solidFill>
            <a:srgbClr val="329E9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48</a:t>
            </a:fld>
            <a:endParaRPr lang="en-US" altLang="en-US" sz="12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8000">
                <a:latin typeface="Calibri" charset="0"/>
                <a:ea typeface="MS PGothic" charset="-128"/>
                <a:cs typeface="Calibri" charset="0"/>
              </a:rPr>
              <a:t>Mia</a:t>
            </a:r>
            <a:endParaRPr kumimoji="0" lang="en-US" sz="80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4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3 :</a:t>
            </a:r>
            <a:endParaRPr kumimoji="0" lang="en-US" sz="24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6295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build="p"/>
      <p:bldP spid="36" grpId="0" animBg="1"/>
      <p:bldP spid="54" grpId="0"/>
      <p:bldP spid="5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0D65B2DF-538E-B942-BFC3-4A2F6D379872}"/>
              </a:ext>
            </a:extLst>
          </p:cNvPr>
          <p:cNvPicPr>
            <a:picLocks noGrp="1" noChangeAspect="1"/>
          </p:cNvPicPr>
          <p:nvPr>
            <p:ph type="pic" sz="quarter" idx="10"/>
            <p:custDataLst>
              <p:tags r:id="rId1"/>
            </p:custDataLst>
          </p:nvPr>
        </p:nvPicPr>
        <p:blipFill>
          <a:blip r:embed="rId13"/>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2"/>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3"/>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spcBef>
                <a:spcPts val="600"/>
              </a:spcBef>
            </a:pPr>
            <a:r>
              <a:rPr lang="fr" dirty="0"/>
              <a:t>Avant de fuir, Mia a été sévèrement blessée au cours d’une agression perpétrée contre elle et sa partenaire par des membres de la communauté. Sa partenaire a été tuée. Des amis ont aidé Mia à fuir le pays. En raison de ses blessures, Mia souffre désormais de troubles de la mobilité et requiert une assistance pour se déplacer. </a:t>
            </a:r>
          </a:p>
          <a:p>
            <a:pPr lvl="1" algn="just" rtl="0">
              <a:spcBef>
                <a:spcPts val="600"/>
              </a:spcBef>
            </a:pPr>
            <a:r>
              <a:rPr lang="fr" dirty="0"/>
              <a:t>Elle survit grâce à l’aide d’une organisation pour les demandeurs et demandeuses d’asile en situation de handicap, mais cette aide est limitée et Mia est souvent obligée de compter sur la bienveillance de ses voisins et de ses amis pour subvenir à ses besoins jusqu’à la fin du mois. </a:t>
            </a:r>
          </a:p>
          <a:p>
            <a:pPr lvl="1" rtl="0">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1" y="1400034"/>
            <a:ext cx="5732463" cy="7298057"/>
          </a:xfrm>
          <a:prstGeom prst="rect">
            <a:avLst/>
          </a:prstGeom>
          <a:solidFill>
            <a:srgbClr val="329E9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49</a:t>
            </a:fld>
            <a:endParaRPr lang="en-US" altLang="en-US" sz="12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8000">
                <a:latin typeface="Calibri" charset="0"/>
                <a:ea typeface="MS PGothic" charset="-128"/>
                <a:cs typeface="Calibri" charset="0"/>
              </a:rPr>
              <a:t>Mia</a:t>
            </a:r>
            <a:endParaRPr kumimoji="0" lang="en-US" sz="80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4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3 :</a:t>
            </a:r>
            <a:endParaRPr kumimoji="0" lang="en-US" sz="24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9904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custDataLst>
              <p:tags r:id="rId1"/>
            </p:custDataLst>
          </p:nvPr>
        </p:nvSpPr>
        <p:spPr>
          <a:xfrm>
            <a:off x="571430"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custDataLst>
              <p:tags r:id="rId2"/>
            </p:custDataLst>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3600">
              <a:latin typeface="Calibri Regular"/>
            </a:endParaRPr>
          </a:p>
        </p:txBody>
      </p:sp>
      <p:sp>
        <p:nvSpPr>
          <p:cNvPr id="254" name="TextBox 253"/>
          <p:cNvSpPr txBox="1"/>
          <p:nvPr>
            <p:custDataLst>
              <p:tags r:id="rId3"/>
            </p:custDataLst>
          </p:nvPr>
        </p:nvSpPr>
        <p:spPr>
          <a:xfrm>
            <a:off x="333334"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custDataLst>
              <p:tags r:id="rId4"/>
            </p:custDataLst>
          </p:nvPr>
        </p:nvCxnSpPr>
        <p:spPr bwMode="auto">
          <a:xfrm>
            <a:off x="4437015"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custDataLst>
              <p:tags r:id="rId5"/>
            </p:custDataLst>
          </p:nvPr>
        </p:nvCxnSpPr>
        <p:spPr bwMode="auto">
          <a:xfrm>
            <a:off x="8738090" y="3761580"/>
            <a:ext cx="0" cy="458890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custDataLst>
              <p:tags r:id="rId6"/>
            </p:custDataLst>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custDataLst>
              <p:tags r:id="rId7"/>
            </p:custDataLst>
          </p:nvPr>
        </p:nvSpPr>
        <p:spPr>
          <a:xfrm>
            <a:off x="263616" y="5895549"/>
            <a:ext cx="3812937" cy="2556658"/>
          </a:xfrm>
          <a:prstGeom prst="rect">
            <a:avLst/>
          </a:prstGeom>
        </p:spPr>
        <p:txBody>
          <a:bodyPr rtlCol="0"/>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rtl="0">
              <a:buClr>
                <a:srgbClr val="AF1D38"/>
              </a:buClr>
            </a:pPr>
            <a:r>
              <a:rPr lang="fr" sz="2200" dirty="0"/>
              <a:t>Décrire les </a:t>
            </a:r>
            <a:r>
              <a:rPr lang="fr" sz="2200" b="1" dirty="0">
                <a:solidFill>
                  <a:schemeClr val="accent1"/>
                </a:solidFill>
              </a:rPr>
              <a:t>enjeux principaux en matière de protection</a:t>
            </a:r>
            <a:r>
              <a:rPr lang="fr" sz="2200" dirty="0"/>
              <a:t> auxquels sont confrontées les personnes de diverses OSIEGCS en situation de migration ou de déplacement forcé</a:t>
            </a:r>
          </a:p>
        </p:txBody>
      </p:sp>
      <p:sp>
        <p:nvSpPr>
          <p:cNvPr id="30" name="Title 3">
            <a:extLst>
              <a:ext uri="{FF2B5EF4-FFF2-40B4-BE49-F238E27FC236}">
                <a16:creationId xmlns:a16="http://schemas.microsoft.com/office/drawing/2014/main" id="{A9BE7D52-9F96-8945-AA8F-979CE259F6CD}"/>
              </a:ext>
            </a:extLst>
          </p:cNvPr>
          <p:cNvSpPr txBox="1">
            <a:spLocks/>
          </p:cNvSpPr>
          <p:nvPr>
            <p:custDataLst>
              <p:tags r:id="rId8"/>
            </p:custDataLst>
          </p:nvPr>
        </p:nvSpPr>
        <p:spPr>
          <a:xfrm>
            <a:off x="5172893" y="4512"/>
            <a:ext cx="2760793" cy="820493"/>
          </a:xfrm>
          <a:prstGeom prst="rect">
            <a:avLst/>
          </a:prstGeom>
          <a:solidFill>
            <a:schemeClr val="accent2"/>
          </a:solid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2400" b="0" kern="0" spc="330">
                <a:solidFill>
                  <a:schemeClr val="bg1"/>
                </a:solidFill>
              </a:rPr>
              <a:t>MODULE </a:t>
            </a:r>
            <a:r>
              <a:rPr lang="fr" sz="2400" kern="0" spc="330">
                <a:solidFill>
                  <a:schemeClr val="bg1"/>
                </a:solidFill>
              </a:rPr>
              <a:t>10</a:t>
            </a:r>
          </a:p>
        </p:txBody>
      </p:sp>
      <p:sp>
        <p:nvSpPr>
          <p:cNvPr id="31" name="Text Placeholder 17">
            <a:extLst>
              <a:ext uri="{FF2B5EF4-FFF2-40B4-BE49-F238E27FC236}">
                <a16:creationId xmlns:a16="http://schemas.microsoft.com/office/drawing/2014/main" id="{96E34998-773A-6C42-80B7-613B5A6D673C}"/>
              </a:ext>
            </a:extLst>
          </p:cNvPr>
          <p:cNvSpPr txBox="1">
            <a:spLocks/>
          </p:cNvSpPr>
          <p:nvPr>
            <p:custDataLst>
              <p:tags r:id="rId9"/>
            </p:custDataLst>
          </p:nvPr>
        </p:nvSpPr>
        <p:spPr>
          <a:xfrm>
            <a:off x="8979392" y="5895550"/>
            <a:ext cx="3563559" cy="1998547"/>
          </a:xfrm>
          <a:prstGeom prst="rect">
            <a:avLst/>
          </a:prstGeom>
        </p:spPr>
        <p:txBody>
          <a:bodyPr rtlCol="0">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fr" sz="2200" dirty="0"/>
              <a:t>Expliquer comment les </a:t>
            </a:r>
            <a:r>
              <a:rPr lang="fr" sz="2200" b="1" dirty="0">
                <a:solidFill>
                  <a:schemeClr val="accent3"/>
                </a:solidFill>
              </a:rPr>
              <a:t>catalyseurs </a:t>
            </a:r>
            <a:r>
              <a:rPr lang="fr" sz="2200" dirty="0"/>
              <a:t>permettent de pallier les obstacles </a:t>
            </a:r>
            <a:br>
              <a:rPr lang="en-US" sz="2200" dirty="0"/>
            </a:br>
            <a:r>
              <a:rPr lang="fr" sz="2200" dirty="0"/>
              <a:t>dans des espaces de protection</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custDataLst>
              <p:tags r:id="rId10"/>
            </p:custDataLst>
          </p:nvPr>
        </p:nvSpPr>
        <p:spPr>
          <a:xfrm>
            <a:off x="4818743" y="5901785"/>
            <a:ext cx="3453387" cy="2906357"/>
          </a:xfrm>
          <a:prstGeom prst="rect">
            <a:avLst/>
          </a:prstGeom>
        </p:spPr>
        <p:txBody>
          <a:bodyPr rtlCol="0"/>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fr" sz="2200" dirty="0"/>
              <a:t>Identifier </a:t>
            </a:r>
            <a:r>
              <a:rPr lang="fr" sz="2200" b="1" dirty="0">
                <a:solidFill>
                  <a:schemeClr val="accent2"/>
                </a:solidFill>
              </a:rPr>
              <a:t>les risques et les obstacles</a:t>
            </a:r>
            <a:r>
              <a:rPr lang="fr" sz="2200" dirty="0"/>
              <a:t> spécifiques auxquels sont confrontées </a:t>
            </a:r>
            <a:br>
              <a:rPr lang="en-US" sz="2200" dirty="0"/>
            </a:br>
            <a:r>
              <a:rPr lang="fr" sz="2200" dirty="0"/>
              <a:t>les personnes dont l’OSIEGCS diffère</a:t>
            </a:r>
          </a:p>
        </p:txBody>
      </p:sp>
      <p:cxnSp>
        <p:nvCxnSpPr>
          <p:cNvPr id="33" name="Straight Connector 32">
            <a:extLst>
              <a:ext uri="{FF2B5EF4-FFF2-40B4-BE49-F238E27FC236}">
                <a16:creationId xmlns:a16="http://schemas.microsoft.com/office/drawing/2014/main" id="{20DA9E07-8F88-354E-B2D5-C7E32921E6BF}"/>
              </a:ext>
            </a:extLst>
          </p:cNvPr>
          <p:cNvCxnSpPr/>
          <p:nvPr>
            <p:custDataLst>
              <p:tags r:id="rId11"/>
            </p:custDataLst>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custDataLst>
              <p:tags r:id="rId12"/>
            </p:custDataLst>
          </p:nvPr>
        </p:nvGrpSpPr>
        <p:grpSpPr>
          <a:xfrm>
            <a:off x="1626816"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4400" kern="0">
                  <a:solidFill>
                    <a:schemeClr val="bg1"/>
                  </a:solidFill>
                  <a:latin typeface="+mj-lt"/>
                  <a:cs typeface="Lato Light"/>
                </a:rPr>
                <a:t>01</a:t>
              </a:r>
              <a:endParaRPr sz="4400" kern="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custDataLst>
              <p:tags r:id="rId13"/>
            </p:custDataLst>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5400" kern="0" spc="330">
                <a:solidFill>
                  <a:schemeClr val="bg1"/>
                </a:solidFill>
              </a:rPr>
              <a:t>OBJECTIFS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custDataLst>
              <p:tags r:id="rId14"/>
            </p:custDataLst>
          </p:nvPr>
        </p:nvGrpSpPr>
        <p:grpSpPr>
          <a:xfrm>
            <a:off x="588097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4400" kern="0">
                  <a:solidFill>
                    <a:schemeClr val="bg1"/>
                  </a:solidFill>
                  <a:latin typeface="+mj-lt"/>
                  <a:cs typeface="Lato Light"/>
                </a:rPr>
                <a:t>02</a:t>
              </a:r>
              <a:endParaRPr sz="4400" kern="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grpSp>
      <p:grpSp>
        <p:nvGrpSpPr>
          <p:cNvPr id="43" name="Group 230">
            <a:extLst>
              <a:ext uri="{FF2B5EF4-FFF2-40B4-BE49-F238E27FC236}">
                <a16:creationId xmlns:a16="http://schemas.microsoft.com/office/drawing/2014/main" id="{34307DF2-B4BD-F142-AEC1-AAE000D7D7FF}"/>
              </a:ext>
            </a:extLst>
          </p:cNvPr>
          <p:cNvGrpSpPr>
            <a:grpSpLocks noChangeAspect="1"/>
          </p:cNvGrpSpPr>
          <p:nvPr>
            <p:custDataLst>
              <p:tags r:id="rId15"/>
            </p:custDataLst>
          </p:nvPr>
        </p:nvGrpSpPr>
        <p:grpSpPr>
          <a:xfrm>
            <a:off x="10075143" y="3101630"/>
            <a:ext cx="1540128" cy="1550466"/>
            <a:chOff x="0" y="0"/>
            <a:chExt cx="1455740" cy="1465510"/>
          </a:xfrm>
          <a:solidFill>
            <a:srgbClr val="FCC448"/>
          </a:solidFill>
        </p:grpSpPr>
        <p:sp>
          <p:nvSpPr>
            <p:cNvPr id="44" name="Shape 227">
              <a:extLst>
                <a:ext uri="{FF2B5EF4-FFF2-40B4-BE49-F238E27FC236}">
                  <a16:creationId xmlns:a16="http://schemas.microsoft.com/office/drawing/2014/main" id="{91BE9CFC-846C-ED40-99BB-C1599A4985BA}"/>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4400" kern="0">
                  <a:solidFill>
                    <a:schemeClr val="bg1"/>
                  </a:solidFill>
                  <a:latin typeface="+mj-lt"/>
                  <a:cs typeface="Lato Light"/>
                </a:rPr>
                <a:t>03</a:t>
              </a:r>
              <a:endParaRPr sz="4400" kern="0">
                <a:solidFill>
                  <a:schemeClr val="bg1"/>
                </a:solidFill>
                <a:latin typeface="+mj-lt"/>
                <a:cs typeface="Lato Light"/>
              </a:endParaRPr>
            </a:p>
          </p:txBody>
        </p:sp>
        <p:sp>
          <p:nvSpPr>
            <p:cNvPr id="45" name="Shape 228">
              <a:extLst>
                <a:ext uri="{FF2B5EF4-FFF2-40B4-BE49-F238E27FC236}">
                  <a16:creationId xmlns:a16="http://schemas.microsoft.com/office/drawing/2014/main" id="{B2EA7631-AC0A-CE43-9A49-7573F6D6798C}"/>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sp>
          <p:nvSpPr>
            <p:cNvPr id="46" name="Shape 229">
              <a:extLst>
                <a:ext uri="{FF2B5EF4-FFF2-40B4-BE49-F238E27FC236}">
                  <a16:creationId xmlns:a16="http://schemas.microsoft.com/office/drawing/2014/main" id="{EE006D6D-83AF-4941-9A72-557D2A2FEA30}"/>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custDataLst>
              <p:tags r:id="rId16"/>
            </p:custDataLst>
          </p:nvPr>
        </p:nvSpPr>
        <p:spPr>
          <a:xfrm>
            <a:off x="395240" y="4874813"/>
            <a:ext cx="3747586" cy="94578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400" b="1" cap="all">
                <a:solidFill>
                  <a:schemeClr val="bg1"/>
                </a:solidFill>
                <a:latin typeface="Calibri" charset="0"/>
                <a:ea typeface="Calibri" charset="0"/>
                <a:cs typeface="Calibri" charset="0"/>
              </a:rPr>
              <a:t>Enjeux principaux en matière de protection</a:t>
            </a:r>
            <a:endParaRPr lang="en-US" sz="2000" b="1" cap="all">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custDataLst>
              <p:tags r:id="rId17"/>
            </p:custDataLst>
          </p:nvPr>
        </p:nvSpPr>
        <p:spPr>
          <a:xfrm>
            <a:off x="4687306" y="4874813"/>
            <a:ext cx="3747586" cy="956188"/>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400" b="1" cap="all" dirty="0">
                <a:solidFill>
                  <a:schemeClr val="bg1"/>
                </a:solidFill>
                <a:latin typeface="Calibri" charset="0"/>
                <a:ea typeface="Calibri" charset="0"/>
                <a:cs typeface="Calibri" charset="0"/>
              </a:rPr>
              <a:t>Risques et </a:t>
            </a:r>
            <a:br>
              <a:rPr lang="fr" sz="2400" b="1" cap="all" dirty="0">
                <a:solidFill>
                  <a:schemeClr val="bg1"/>
                </a:solidFill>
                <a:latin typeface="Calibri" charset="0"/>
                <a:ea typeface="Calibri" charset="0"/>
                <a:cs typeface="Calibri" charset="0"/>
              </a:rPr>
            </a:br>
            <a:r>
              <a:rPr lang="fr" sz="2400" b="1" cap="all" dirty="0">
                <a:solidFill>
                  <a:schemeClr val="bg1"/>
                </a:solidFill>
                <a:latin typeface="Calibri" charset="0"/>
                <a:ea typeface="Calibri" charset="0"/>
                <a:cs typeface="Calibri" charset="0"/>
              </a:rPr>
              <a:t>obstacles </a:t>
            </a:r>
            <a:endParaRPr lang="en-US" sz="2000" b="1" cap="all" dirty="0">
              <a:solidFill>
                <a:schemeClr val="bg1"/>
              </a:solidFill>
              <a:latin typeface="Calibri" charset="0"/>
              <a:ea typeface="Calibri" charset="0"/>
              <a:cs typeface="Calibri" charset="0"/>
            </a:endParaRP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custDataLst>
              <p:tags r:id="rId18"/>
            </p:custDataLst>
          </p:nvPr>
        </p:nvSpPr>
        <p:spPr>
          <a:xfrm>
            <a:off x="8979392" y="4874812"/>
            <a:ext cx="3747586" cy="926917"/>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400" b="1" cap="all" dirty="0">
                <a:solidFill>
                  <a:schemeClr val="bg1"/>
                </a:solidFill>
                <a:latin typeface="Calibri" charset="0"/>
                <a:ea typeface="Calibri" charset="0"/>
                <a:cs typeface="Calibri" charset="0"/>
              </a:rPr>
              <a:t>Comment les catalyseurs pallient les obstacles</a:t>
            </a:r>
            <a:endParaRPr lang="en-US" sz="2000" b="1" cap="all"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custDataLst>
              <p:tags r:id="rId1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5</a:t>
            </a:fld>
            <a:endParaRPr lang="en-US" altLang="en-US" sz="1050">
              <a:solidFill>
                <a:schemeClr val="bg1"/>
              </a:solidFill>
            </a:endParaRPr>
          </a:p>
        </p:txBody>
      </p:sp>
    </p:spTree>
    <p:extLst>
      <p:ext uri="{BB962C8B-B14F-4D97-AF65-F5344CB8AC3E}">
        <p14:creationId xmlns:p14="http://schemas.microsoft.com/office/powerpoint/2010/main" val="3713716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1" grpId="0" build="p"/>
      <p:bldP spid="32" grpId="0" build="p"/>
      <p:bldP spid="38" grpId="0"/>
      <p:bldP spid="47" grpId="0" animBg="1"/>
      <p:bldP spid="50" grpId="0" animBg="1"/>
      <p:bldP spid="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0D65B2DF-538E-B942-BFC3-4A2F6D379872}"/>
              </a:ext>
            </a:extLst>
          </p:cNvPr>
          <p:cNvPicPr>
            <a:picLocks noGrp="1" noChangeAspect="1"/>
          </p:cNvPicPr>
          <p:nvPr>
            <p:ph type="pic" sz="quarter" idx="10"/>
            <p:custDataLst>
              <p:tags r:id="rId1"/>
            </p:custDataLst>
          </p:nvPr>
        </p:nvPicPr>
        <p:blipFill>
          <a:blip r:embed="rId13"/>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2"/>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3"/>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spcBef>
                <a:spcPts val="600"/>
              </a:spcBef>
            </a:pPr>
            <a:r>
              <a:rPr lang="fr"/>
              <a:t>Mia évite d’aborder la question de ses relations avec d’autres femmes ou sa partenaire, car elle craint de s’exposer à une discrimination ou à des violences de la part des prestataires de service, de ses colocataires, de ses voisins ou des membres de la communauté. Elle appréhende également le fait de ne plus recevoir d’aide si elle divulgue la raison pour laquelle elle a fui son pays d’origine. Avant son agression, Mia avait eu d’autres problèmes dans son pays d’origine du fait de son orientation sexuelle perçue ou réelle ; elle avait notamment fait l’objet de harcèlement et de violence. Elle cherche actuellement à obtenir le droit d’asile. </a:t>
            </a:r>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1" y="1400034"/>
            <a:ext cx="5732463" cy="7298057"/>
          </a:xfrm>
          <a:prstGeom prst="rect">
            <a:avLst/>
          </a:prstGeom>
          <a:solidFill>
            <a:srgbClr val="329E9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50</a:t>
            </a:fld>
            <a:endParaRPr lang="en-US" altLang="en-US" sz="12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8000">
                <a:latin typeface="Calibri" charset="0"/>
                <a:ea typeface="MS PGothic" charset="-128"/>
                <a:cs typeface="Calibri" charset="0"/>
              </a:rPr>
              <a:t>Mia</a:t>
            </a:r>
            <a:endParaRPr kumimoji="0" lang="en-US" sz="80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4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3 :</a:t>
            </a:r>
            <a:endParaRPr kumimoji="0" lang="en-US" sz="24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233488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1"/>
            </p:custDataLst>
          </p:nvPr>
        </p:nvSpPr>
        <p:spPr bwMode="auto">
          <a:xfrm>
            <a:off x="6310183" y="8572016"/>
            <a:ext cx="6686895"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2"/>
            </p:custDataLst>
          </p:nvPr>
        </p:nvSpPr>
        <p:spPr bwMode="auto">
          <a:xfrm>
            <a:off x="6326207" y="1407178"/>
            <a:ext cx="6677006"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custDataLst>
              <p:tags r:id="rId3"/>
            </p:custDataLst>
          </p:nvPr>
        </p:nvSpPr>
        <p:spPr bwMode="auto">
          <a:xfrm>
            <a:off x="0" y="1407178"/>
            <a:ext cx="6326207" cy="7283769"/>
          </a:xfrm>
          <a:prstGeom prst="rect">
            <a:avLst/>
          </a:prstGeom>
          <a:solidFill>
            <a:schemeClr val="accent3"/>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3"/>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a:xfrm>
            <a:off x="6476198" y="3186240"/>
            <a:ext cx="6315878" cy="5504707"/>
          </a:xfrm>
        </p:spPr>
        <p:txBody>
          <a:bodyPr rtlCol="0"/>
          <a:lstStyle/>
          <a:p>
            <a:pPr rtl="0"/>
            <a:r>
              <a:rPr lang="fr" sz="2800">
                <a:solidFill>
                  <a:schemeClr val="accent3"/>
                </a:solidFill>
              </a:rPr>
              <a:t>Risques et obstacles majeurs</a:t>
            </a:r>
          </a:p>
          <a:p>
            <a:pPr lvl="1" rtl="0"/>
            <a:r>
              <a:rPr lang="fr"/>
              <a:t>Recensez/sélectionnez les risques et les obstacles</a:t>
            </a:r>
          </a:p>
          <a:p>
            <a:pPr rtl="0"/>
            <a:endParaRPr lang="en-US"/>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custDataLst>
              <p:tags r:id="rId6"/>
            </p:custDataLst>
          </p:nvPr>
        </p:nvSpPr>
        <p:spPr/>
        <p:txBody>
          <a:bodyPr rtlCol="0">
            <a:normAutofit fontScale="85000" lnSpcReduction="10000"/>
          </a:bodyPr>
          <a:lstStyle/>
          <a:p>
            <a:pPr algn="just" rtl="0"/>
            <a:r>
              <a:rPr lang="fr" dirty="0"/>
              <a:t>Mia est une jeune femme bisexuelle de 24 ans, déplacée depuis huit mois. La mère de Mia est morte en couches et son père est resté dans son pays d’origine. Elle n’a aucun autre parent ou ami dans le pays d’asile. Mia vit avec trois autres jeunes femmes célibataires dans une zone urbaine qui est principalement peuplée de migrant(e)s et de demandeurs et demandeuses d’asile de la région. Elle a été placée dans ce foyer avec les jeunes femmes par l’intermédiaire d’un prestataire de service et ne les connaît pas bien. </a:t>
            </a:r>
          </a:p>
          <a:p>
            <a:pPr algn="just" rtl="0"/>
            <a:r>
              <a:rPr lang="fr" dirty="0"/>
              <a:t>Avant de fuir, Mia a été sévèrement blessée au cours d’une agression perpétrée contre elle et sa partenaire par des membres de la communauté. Sa partenaire a été tuée. Des amis ont aidé Mia à fuir le pays. En raison de ses blessures, Mia souffre désormais de troubles de la mobilité et requiert une assistance pour se déplacer. </a:t>
            </a:r>
          </a:p>
          <a:p>
            <a:pPr algn="just" rtl="0"/>
            <a:r>
              <a:rPr lang="fr" dirty="0"/>
              <a:t>Elle survit grâce à l’aide d’une organisation pour les demandeurs et demandeuses d’asile en situation de handicap, mais cette aide est limitée et Mia est souvent obligée de compter sur la bienveillance de ses voisins et de ses amis pour subvenir à ses besoins jusqu’à la fin du mois. </a:t>
            </a:r>
          </a:p>
          <a:p>
            <a:pPr algn="just" rtl="0"/>
            <a:r>
              <a:rPr lang="fr" dirty="0"/>
              <a:t>Mia évite d’aborder la question de ses relations avec d’autres femmes ou sa partenaire, car elle craint de s’exposer à une discrimination ou à des violences de la part des prestataires de service, de ses colocataires, de ses voisins ou des membres de la communauté. Elle appréhende également le fait de ne plus recevoir d’aide si elle divulgue la raison pour laquelle elle a fui son pays d’origine. Avant son agression, Mia avait eu d’autres problèmes dans son pays d’origine du fait de son orientation sexuelle perçue ou réelle ; elle avait notamment fait l’objet de harcèlement et de violence. Elle cherche actuellement à obtenir le droit d’asile. </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51</a:t>
            </a:fld>
            <a:endParaRPr lang="en-US" altLang="en-US" sz="120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8"/>
            </p:custDataLst>
          </p:nvPr>
        </p:nvSpPr>
        <p:spPr>
          <a:xfrm>
            <a:off x="200025" y="1540397"/>
            <a:ext cx="5381625"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lang="fr"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8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800" b="0" i="0" strike="noStrike" kern="0" cap="none" spc="0" normalizeH="0" noProof="0">
                <a:ln>
                  <a:noFill/>
                </a:ln>
                <a:solidFill>
                  <a:srgbClr val="FF0000"/>
                </a:solidFill>
                <a:effectLst/>
                <a:uLnTx/>
                <a:uFillTx/>
                <a:latin typeface="Calibri" charset="0"/>
                <a:ea typeface="MS PGothic" charset="-128"/>
                <a:cs typeface="Calibri" charset="0"/>
                <a:sym typeface="Gill Sans" charset="0"/>
              </a:rPr>
              <a:t> </a:t>
            </a:r>
            <a:r>
              <a:rPr lang="fr"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3 : </a:t>
            </a:r>
            <a:r>
              <a:rPr lang="fr" sz="280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MIA</a:t>
            </a:r>
            <a:endParaRPr kumimoji="0" lang="en-US" sz="280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custDataLst>
              <p:tags r:id="rId9"/>
            </p:custDataLst>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3"/>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grpSp>
      </p:grpSp>
      <p:sp>
        <p:nvSpPr>
          <p:cNvPr id="33" name="Rectangle 32">
            <a:extLst>
              <a:ext uri="{FF2B5EF4-FFF2-40B4-BE49-F238E27FC236}">
                <a16:creationId xmlns:a16="http://schemas.microsoft.com/office/drawing/2014/main" id="{C0EDE8CE-8A01-C84D-AE33-916E1A620997}"/>
              </a:ext>
            </a:extLst>
          </p:cNvPr>
          <p:cNvSpPr/>
          <p:nvPr>
            <p:custDataLst>
              <p:tags r:id="rId10"/>
            </p:custDataLst>
          </p:nvPr>
        </p:nvSpPr>
        <p:spPr>
          <a:xfrm>
            <a:off x="7600703" y="2070931"/>
            <a:ext cx="3606500" cy="584775"/>
          </a:xfrm>
          <a:prstGeom prst="rect">
            <a:avLst/>
          </a:prstGeom>
        </p:spPr>
        <p:txBody>
          <a:bodyPr wrap="none" rtlCol="0">
            <a:spAutoFit/>
          </a:bodyPr>
          <a:lstStyle/>
          <a:p>
            <a:pPr rtl="0"/>
            <a:r>
              <a:rPr lang="fr" sz="3200" b="1">
                <a:solidFill>
                  <a:schemeClr val="accent3"/>
                </a:solidFill>
              </a:rPr>
              <a:t>Réponses possibles</a:t>
            </a:r>
          </a:p>
        </p:txBody>
      </p:sp>
    </p:spTree>
    <p:extLst>
      <p:ext uri="{BB962C8B-B14F-4D97-AF65-F5344CB8AC3E}">
        <p14:creationId xmlns:p14="http://schemas.microsoft.com/office/powerpoint/2010/main" val="240750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BE9A97CC-379E-DE40-8BB8-8AB8FFE85F7D}"/>
              </a:ext>
            </a:extLst>
          </p:cNvPr>
          <p:cNvPicPr>
            <a:picLocks noGrp="1" noChangeAspect="1"/>
          </p:cNvPicPr>
          <p:nvPr>
            <p:ph type="pic" sz="quarter" idx="10"/>
            <p:custDataLst>
              <p:tags r:id="rId1"/>
            </p:custDataLst>
          </p:nvPr>
        </p:nvPicPr>
        <p:blipFill>
          <a:blip r:embed="rId13">
            <a:extLst>
              <a:ext uri="{28A0092B-C50C-407E-A947-70E740481C1C}">
                <a14:useLocalDpi xmlns:a14="http://schemas.microsoft.com/office/drawing/2010/main" val="0"/>
              </a:ext>
            </a:extLst>
          </a:blip>
          <a:srcRect l="20492" r="20492"/>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2"/>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5">
                    <a:lumMod val="75000"/>
                  </a:schemeClr>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fontScale="92500" lnSpcReduction="10000"/>
          </a:bodyPr>
          <a:lstStyle/>
          <a:p>
            <a:pPr lvl="1" algn="just" rtl="0">
              <a:spcBef>
                <a:spcPts val="600"/>
              </a:spcBef>
            </a:pPr>
            <a:r>
              <a:rPr lang="fr"/>
              <a:t>Jack est un homme transgenre de 28 ans. Il s’est rendu dans le pays d’asile en tant que travailleur migrant lorsqu’il avait une vingtaine d’années. À l’époque, Jack avait l’expression de genre d’une femme et utilisait le prénom qui lui avait été attribué à la naissance, Shreeni. Ce prénom figure sur ses documents officiels, y compris sa carte nationale d’identité, son visa et son passeport. </a:t>
            </a:r>
          </a:p>
          <a:p>
            <a:pPr lvl="1" algn="just" rtl="0">
              <a:spcBef>
                <a:spcPts val="600"/>
              </a:spcBef>
            </a:pPr>
            <a:r>
              <a:rPr lang="fr"/>
              <a:t>En grandissant, Jack a rencontré de nombreux problèmes en raison de son identité de genre, il a notamment fait l’objet de violences au sein de sa famille et à l’école. Du fait du harcèlement de la part des autres élèves et d’une longue période de consommation de drogues, Jack a abandonné l’école à l’âge de 14 ans. Ses parents lui ont ensuite demandé de quitter le foyer. Il s’est donc rendu dans la capitale, afin de chercher un emploi. Plus tard, il a décidé de partir à l’étranger en tant qu’employé domestique. </a:t>
            </a:r>
          </a:p>
          <a:p>
            <a:pPr lvl="1" rtl="0">
              <a:spcBef>
                <a:spcPts val="600"/>
              </a:spcBef>
            </a:pPr>
            <a:endParaRPr lang="en-US" altLang="en-US"/>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4363" y="1407178"/>
            <a:ext cx="5732463" cy="7298057"/>
          </a:xfrm>
          <a:prstGeom prst="rect">
            <a:avLst/>
          </a:prstGeom>
          <a:solidFill>
            <a:srgbClr val="6A92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52</a:t>
            </a:fld>
            <a:endParaRPr lang="en-US" altLang="en-US" sz="12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8000" noProof="0">
                <a:latin typeface="Calibri" charset="0"/>
                <a:ea typeface="MS PGothic" charset="-128"/>
                <a:cs typeface="Calibri" charset="0"/>
              </a:rPr>
              <a:t>Jack</a:t>
            </a:r>
            <a:endParaRPr kumimoji="0" lang="en-US" sz="80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4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4 :</a:t>
            </a:r>
            <a:endParaRPr kumimoji="0" lang="en-US" sz="24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288675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uiExpand="1" build="p"/>
      <p:bldP spid="36" grpId="0" animBg="1"/>
      <p:bldP spid="54" grpId="0"/>
      <p:bldP spid="5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BE9A97CC-379E-DE40-8BB8-8AB8FFE85F7D}"/>
              </a:ext>
            </a:extLst>
          </p:cNvPr>
          <p:cNvPicPr>
            <a:picLocks noGrp="1" noChangeAspect="1"/>
          </p:cNvPicPr>
          <p:nvPr>
            <p:ph type="pic" sz="quarter" idx="10"/>
            <p:custDataLst>
              <p:tags r:id="rId1"/>
            </p:custDataLst>
          </p:nvPr>
        </p:nvPicPr>
        <p:blipFill>
          <a:blip r:embed="rId13">
            <a:extLst>
              <a:ext uri="{28A0092B-C50C-407E-A947-70E740481C1C}">
                <a14:useLocalDpi xmlns:a14="http://schemas.microsoft.com/office/drawing/2010/main" val="0"/>
              </a:ext>
            </a:extLst>
          </a:blip>
          <a:srcRect l="20492" r="20492"/>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2"/>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5">
                    <a:lumMod val="75000"/>
                  </a:schemeClr>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a:xfrm>
            <a:off x="5901069" y="1575695"/>
            <a:ext cx="7053479" cy="7008927"/>
          </a:xfrm>
        </p:spPr>
        <p:txBody>
          <a:bodyPr rtlCol="0">
            <a:noAutofit/>
          </a:bodyPr>
          <a:lstStyle/>
          <a:p>
            <a:pPr lvl="1" algn="just" rtl="0">
              <a:spcBef>
                <a:spcPts val="600"/>
              </a:spcBef>
            </a:pPr>
            <a:r>
              <a:rPr lang="fr" sz="2400" dirty="0"/>
              <a:t>Après quelques années dans le pays d’asile, Jack a décidé de quitter cet emploi et d’entamer une transition pour devenir un homme. Il s’est procuré des hormones sur le marché noir, a changé son expression de genre pour adopter celle d’un homme et s’est installé dans un logement temporaire dans une ville avec d’autres migrant(e)s transgenres. Pour subvenir à ses besoins, Jack a commencé à travailler dans l’économie informelle, principalement dans la construction. Après avoir terminé sa transition, Jack a décidé qu’il serait incapable de retourner dans son pays d’origine et a demandé l’asile. Peu de temps après, il a été arrêté lors d’un contrôle de police, car il n’était pas en possession de documents d’identité valides ; et pour cause, son employeur avait gardé son passeport. Jack est actuellement en détention pour travail illégal dans le pays et risque d’être expulsé. L’accès aux hormones et aux articles sanitaires qui sont distribués aux femmes détenues lui est refusé.</a:t>
            </a:r>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4363" y="1407178"/>
            <a:ext cx="5732463" cy="7298057"/>
          </a:xfrm>
          <a:prstGeom prst="rect">
            <a:avLst/>
          </a:prstGeom>
          <a:solidFill>
            <a:srgbClr val="6A92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53</a:t>
            </a:fld>
            <a:endParaRPr lang="en-US" altLang="en-US" sz="12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8000" b="1"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Jack</a:t>
            </a:r>
            <a:endParaRPr kumimoji="0" lang="en-US" sz="80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4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 </a:t>
            </a: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4 :</a:t>
            </a:r>
            <a:endParaRPr kumimoji="0" lang="en-US" sz="24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158622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1"/>
            </p:custDataLst>
          </p:nvPr>
        </p:nvSpPr>
        <p:spPr bwMode="auto">
          <a:xfrm>
            <a:off x="6310183" y="8572016"/>
            <a:ext cx="6686895"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2"/>
            </p:custDataLst>
          </p:nvPr>
        </p:nvSpPr>
        <p:spPr bwMode="auto">
          <a:xfrm>
            <a:off x="6326207" y="1407178"/>
            <a:ext cx="6677006"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custDataLst>
              <p:tags r:id="rId3"/>
            </p:custDataLst>
          </p:nvPr>
        </p:nvSpPr>
        <p:spPr bwMode="auto">
          <a:xfrm>
            <a:off x="0" y="1407178"/>
            <a:ext cx="6326207" cy="7283769"/>
          </a:xfrm>
          <a:prstGeom prst="rect">
            <a:avLst/>
          </a:prstGeom>
          <a:solidFill>
            <a:srgbClr val="6A92D9"/>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5">
                    <a:lumMod val="75000"/>
                  </a:schemeClr>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a:xfrm>
            <a:off x="6476198" y="3186240"/>
            <a:ext cx="6315878" cy="5504707"/>
          </a:xfrm>
        </p:spPr>
        <p:txBody>
          <a:bodyPr rtlCol="0"/>
          <a:lstStyle/>
          <a:p>
            <a:pPr rtl="0"/>
            <a:r>
              <a:rPr lang="fr" sz="2800">
                <a:solidFill>
                  <a:schemeClr val="accent5">
                    <a:lumMod val="75000"/>
                  </a:schemeClr>
                </a:solidFill>
              </a:rPr>
              <a:t>Risques et obstacles majeurs</a:t>
            </a:r>
          </a:p>
          <a:p>
            <a:pPr lvl="1" rtl="0"/>
            <a:r>
              <a:rPr lang="fr"/>
              <a:t>Recensez/sélectionnez les risques et les obstacles</a:t>
            </a:r>
          </a:p>
          <a:p>
            <a:pPr rtl="0"/>
            <a:endParaRPr lang="en-US"/>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custDataLst>
              <p:tags r:id="rId6"/>
            </p:custDataLst>
          </p:nvPr>
        </p:nvSpPr>
        <p:spPr>
          <a:xfrm>
            <a:off x="200025" y="2082801"/>
            <a:ext cx="6004765" cy="6608146"/>
          </a:xfrm>
        </p:spPr>
        <p:txBody>
          <a:bodyPr rtlCol="0">
            <a:normAutofit fontScale="92500" lnSpcReduction="20000"/>
          </a:bodyPr>
          <a:lstStyle/>
          <a:p>
            <a:pPr lvl="1" algn="just" rtl="0">
              <a:spcBef>
                <a:spcPts val="600"/>
              </a:spcBef>
            </a:pPr>
            <a:r>
              <a:rPr lang="fr"/>
              <a:t>Jack est un homme transgenre de 28 ans. Il s’est rendu dans le pays d’asile en tant que travailleur migrant lorsqu’il avait une vingtaine d’années. À l’époque, Jack avait l’expression de genre d’une femme et utilisait le prénom qui lui avait été attribué à la naissance, Shreeni. Ce prénom figure sur ses documents officiels, y compris sa carte nationale d’identité, son visa et son passeport. </a:t>
            </a:r>
          </a:p>
          <a:p>
            <a:pPr lvl="1" algn="just" rtl="0">
              <a:spcBef>
                <a:spcPts val="600"/>
              </a:spcBef>
            </a:pPr>
            <a:r>
              <a:rPr lang="fr"/>
              <a:t>En grandissant, Jack a rencontré de nombreux problèmes en raison de son identité de genre, il a notamment fait l’objet de violences au sein de sa famille et à l’école. Du fait du harcèlement de la part des autres élèves et d’une longue période de consommation de drogues, Jack a abandonné l’école à l’âge de 14 ans. Ses parents lui ont ensuite demandé de quitter le foyer. Il s’est donc rendu dans la capitale, afin de chercher un emploi. Plus tard, il a décidé de partir à l’étranger en tant qu’employé domestique. </a:t>
            </a:r>
            <a:endParaRPr lang="en-US" altLang="en-US"/>
          </a:p>
          <a:p>
            <a:pPr lvl="1" algn="just" rtl="0">
              <a:spcBef>
                <a:spcPts val="600"/>
              </a:spcBef>
            </a:pPr>
            <a:r>
              <a:rPr lang="fr"/>
              <a:t>Après quelques années dans le pays d’asile, Jack a décidé de quitter cet emploi et d’entamer une transition pour devenir un homme. Il s’est procuré des hormones sur le marché noir, a changé son expression de genre pour adopter celle d’un homme et s’est installé dans un logement temporaire dans une ville avec d’autres migrants transgenres. Pour subvenir à ses besoins, Jack a commencé à travailler dans l’économie informelle, principalement dans la construction. Après avoir terminé sa transition, Jack a décidé qu’il serait incapable de retourner dans son pays d’origine et a demandé l’asile. Peu de temps après, il a été arrêté lors d’un contrôle de police, car il n’était pas en possession de documents d’identité valides ; et pour cause, son employeur avait gardé son passeport. Jack est actuellement en détention pour travail illégal dans le pays et risque d’être expulsé. L’accès aux hormones et aux articles sanitaires qui sont distribués aux femmes détenues lui est refusé.</a:t>
            </a:r>
          </a:p>
          <a:p>
            <a:pPr lvl="1" algn="just" rtl="0">
              <a:spcBef>
                <a:spcPts val="600"/>
              </a:spcBef>
            </a:pPr>
            <a:endParaRPr lang="en-US" altLang="en-US"/>
          </a:p>
          <a:p>
            <a:pPr lvl="1" algn="just" rtl="0">
              <a:spcBef>
                <a:spcPts val="600"/>
              </a:spcBef>
            </a:pPr>
            <a:endParaRPr lang="en-US" altLang="en-US"/>
          </a:p>
          <a:p>
            <a:pPr rtl="0"/>
            <a:endParaRPr lang="en-US" altLang="en-US"/>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54</a:t>
            </a:fld>
            <a:endParaRPr lang="en-US" altLang="en-US" sz="120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8"/>
            </p:custDataLst>
          </p:nvPr>
        </p:nvSpPr>
        <p:spPr>
          <a:xfrm>
            <a:off x="200025" y="1540397"/>
            <a:ext cx="5381625"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lang="fr"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8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4 : </a:t>
            </a:r>
            <a:r>
              <a:rPr lang="fr" sz="2800" b="0" kern="0">
                <a:solidFill>
                  <a:srgbClr val="FFFFFF"/>
                </a:solidFill>
                <a:latin typeface="Calibri" charset="0"/>
                <a:ea typeface="MS PGothic" charset="-128"/>
                <a:cs typeface="Calibri" charset="0"/>
              </a:rPr>
              <a:t>Jack</a:t>
            </a:r>
            <a:endParaRPr kumimoji="0" lang="en-US" sz="280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custDataLst>
              <p:tags r:id="rId9"/>
            </p:custDataLst>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5"/>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grpSp>
      </p:grpSp>
      <p:sp>
        <p:nvSpPr>
          <p:cNvPr id="33" name="Rectangle 32">
            <a:extLst>
              <a:ext uri="{FF2B5EF4-FFF2-40B4-BE49-F238E27FC236}">
                <a16:creationId xmlns:a16="http://schemas.microsoft.com/office/drawing/2014/main" id="{C0EDE8CE-8A01-C84D-AE33-916E1A620997}"/>
              </a:ext>
            </a:extLst>
          </p:cNvPr>
          <p:cNvSpPr/>
          <p:nvPr>
            <p:custDataLst>
              <p:tags r:id="rId10"/>
            </p:custDataLst>
          </p:nvPr>
        </p:nvSpPr>
        <p:spPr>
          <a:xfrm>
            <a:off x="7600703" y="2070931"/>
            <a:ext cx="3606500" cy="584775"/>
          </a:xfrm>
          <a:prstGeom prst="rect">
            <a:avLst/>
          </a:prstGeom>
        </p:spPr>
        <p:txBody>
          <a:bodyPr wrap="none" rtlCol="0">
            <a:spAutoFit/>
          </a:bodyPr>
          <a:lstStyle/>
          <a:p>
            <a:pPr rtl="0"/>
            <a:r>
              <a:rPr lang="fr" sz="3200" b="1">
                <a:solidFill>
                  <a:schemeClr val="accent5">
                    <a:lumMod val="75000"/>
                  </a:schemeClr>
                </a:solidFill>
              </a:rPr>
              <a:t>Réponses possibles</a:t>
            </a:r>
          </a:p>
        </p:txBody>
      </p:sp>
    </p:spTree>
    <p:extLst>
      <p:ext uri="{BB962C8B-B14F-4D97-AF65-F5344CB8AC3E}">
        <p14:creationId xmlns:p14="http://schemas.microsoft.com/office/powerpoint/2010/main" val="203093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FD7E603F-527B-874D-838B-7A1DBFA2104D}"/>
              </a:ext>
            </a:extLst>
          </p:cNvPr>
          <p:cNvPicPr>
            <a:picLocks noGrp="1" noChangeAspect="1"/>
          </p:cNvPicPr>
          <p:nvPr>
            <p:ph type="pic" sz="quarter" idx="10"/>
            <p:custDataLst>
              <p:tags r:id="rId1"/>
            </p:custDataLst>
          </p:nvPr>
        </p:nvPicPr>
        <p:blipFill rotWithShape="1">
          <a:blip r:embed="rId13">
            <a:extLst>
              <a:ext uri="{28A0092B-C50C-407E-A947-70E740481C1C}">
                <a14:useLocalDpi xmlns:a14="http://schemas.microsoft.com/office/drawing/2010/main" val="0"/>
              </a:ext>
            </a:extLst>
          </a:blip>
          <a:srcRect l="40230" t="16879" r="20557" b="6953"/>
          <a:stretch/>
        </p:blipFill>
        <p:spPr>
          <a:xfrm>
            <a:off x="0" y="1407178"/>
            <a:ext cx="5732463" cy="7283770"/>
          </a:xfrm>
        </p:spPr>
      </p:pic>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2"/>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1">
                    <a:lumMod val="75000"/>
                  </a:schemeClr>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spcBef>
                <a:spcPts val="600"/>
              </a:spcBef>
            </a:pPr>
            <a:r>
              <a:rPr lang="fr"/>
              <a:t>Sarah est une femme transgenre de 22 ans. À 21 ans, Sarah a quitté sa communauté en raison d’un conflit politique prolongé. Elle vivait déjà en dehors du foyer familial au moment de son départ et n’a plus eu aucun contact avec sa famille depuis. Elle a fui en compagnie de deux de ses amis avec lesquels elle partageait un appartement, et ensemble, ils se sont installés dans un camp provisoirement établi par d’autres femmes transgenres déplacées. Sarah a perdu ses documents pendant le trajet entre son appartement et le camp, mais elle n’a pas pu retourner les chercher. Sur ces documents figure la mention du sexe masculin qui lui a été assigné à la naissance.  </a:t>
            </a:r>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0" y="1407178"/>
            <a:ext cx="5732463" cy="7298057"/>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55</a:t>
            </a:fld>
            <a:endParaRPr lang="en-US" altLang="en-US" sz="12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8000">
                <a:latin typeface="Calibri" charset="0"/>
                <a:ea typeface="MS PGothic" charset="-128"/>
                <a:cs typeface="Calibri" charset="0"/>
              </a:rPr>
              <a:t>Sarah</a:t>
            </a:r>
            <a:endParaRPr kumimoji="0" lang="en-US" sz="80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4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5 :</a:t>
            </a:r>
            <a:endParaRPr kumimoji="0" lang="en-US" sz="24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397203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uiExpand="1" build="p"/>
      <p:bldP spid="36" grpId="0" animBg="1"/>
      <p:bldP spid="54" grpId="0"/>
      <p:bldP spid="5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FD7E603F-527B-874D-838B-7A1DBFA2104D}"/>
              </a:ext>
            </a:extLst>
          </p:cNvPr>
          <p:cNvPicPr>
            <a:picLocks noGrp="1" noChangeAspect="1"/>
          </p:cNvPicPr>
          <p:nvPr>
            <p:ph type="pic" sz="quarter" idx="10"/>
            <p:custDataLst>
              <p:tags r:id="rId1"/>
            </p:custDataLst>
          </p:nvPr>
        </p:nvPicPr>
        <p:blipFill rotWithShape="1">
          <a:blip r:embed="rId13">
            <a:extLst>
              <a:ext uri="{28A0092B-C50C-407E-A947-70E740481C1C}">
                <a14:useLocalDpi xmlns:a14="http://schemas.microsoft.com/office/drawing/2010/main" val="0"/>
              </a:ext>
            </a:extLst>
          </a:blip>
          <a:srcRect l="40230" t="16879" r="20557" b="6953"/>
          <a:stretch/>
        </p:blipFill>
        <p:spPr>
          <a:xfrm>
            <a:off x="0" y="1407178"/>
            <a:ext cx="5732463" cy="7283770"/>
          </a:xfrm>
        </p:spPr>
      </p:pic>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2"/>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1">
                    <a:lumMod val="75000"/>
                  </a:schemeClr>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spcBef>
                <a:spcPts val="600"/>
              </a:spcBef>
            </a:pPr>
            <a:r>
              <a:rPr lang="fr"/>
              <a:t>Avant de quitter sa communauté et de s’installer dans le camp temporaire, Sarah prenait des hormones. Elle pouvait se les procurer facilement dans une pharmacie avant de fuir, mais maintenant qu’elle vit dans un camp, il est bien moins aisé d’en obtenir. La pharmacie la plus proche ne dispose pas des hormones dont elle a besoin, et le coût du trajet vers la ville pour en acheter est prohibitif au regard de ses maigres économies. Elle compte donc sur le marché noir pour se les procurer et doit se passer de certaines doses pendant plusieurs jours. </a:t>
            </a:r>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0" y="1407178"/>
            <a:ext cx="5732463" cy="7298057"/>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56</a:t>
            </a:fld>
            <a:endParaRPr lang="en-US" altLang="en-US" sz="12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8000">
                <a:latin typeface="Calibri" charset="0"/>
                <a:ea typeface="MS PGothic" charset="-128"/>
                <a:cs typeface="Calibri" charset="0"/>
              </a:rPr>
              <a:t>Sarah</a:t>
            </a:r>
            <a:endParaRPr kumimoji="0" lang="en-US" sz="80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4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5 :</a:t>
            </a:r>
            <a:endParaRPr kumimoji="0" lang="en-US" sz="24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384842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FD7E603F-527B-874D-838B-7A1DBFA2104D}"/>
              </a:ext>
            </a:extLst>
          </p:cNvPr>
          <p:cNvPicPr>
            <a:picLocks noGrp="1" noChangeAspect="1"/>
          </p:cNvPicPr>
          <p:nvPr>
            <p:ph type="pic" sz="quarter" idx="10"/>
            <p:custDataLst>
              <p:tags r:id="rId1"/>
            </p:custDataLst>
          </p:nvPr>
        </p:nvPicPr>
        <p:blipFill rotWithShape="1">
          <a:blip r:embed="rId13">
            <a:extLst>
              <a:ext uri="{28A0092B-C50C-407E-A947-70E740481C1C}">
                <a14:useLocalDpi xmlns:a14="http://schemas.microsoft.com/office/drawing/2010/main" val="0"/>
              </a:ext>
            </a:extLst>
          </a:blip>
          <a:srcRect l="40230" t="16879" r="20557" b="6953"/>
          <a:stretch/>
        </p:blipFill>
        <p:spPr>
          <a:xfrm>
            <a:off x="0" y="1407178"/>
            <a:ext cx="5732463" cy="7283770"/>
          </a:xfrm>
        </p:spPr>
      </p:pic>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2"/>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1">
                    <a:lumMod val="75000"/>
                  </a:schemeClr>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fontScale="92500" lnSpcReduction="10000"/>
          </a:bodyPr>
          <a:lstStyle/>
          <a:p>
            <a:pPr lvl="1" algn="just" rtl="0">
              <a:spcBef>
                <a:spcPts val="600"/>
              </a:spcBef>
            </a:pPr>
            <a:r>
              <a:rPr lang="fr" sz="2400">
                <a:solidFill>
                  <a:srgbClr val="000000"/>
                </a:solidFill>
              </a:rPr>
              <a:t>Sarah et les autres femmes qui vivent dans le camp souffrent régulièrement d’insécurité alimentaire et ne jouissent d’aucun accès à une eau potable ni à des sanitaires. Parce qu’elles sont généralement dépourvues de documents d’identité qui correspondent à leur expression de genre, elles ne peuvent pas se faire enregistrer par des organisations gouvernementales pour obtenir une aide. Elles sont ignorées par les organisations internationales qui portent assistance aux résident(e)s d’autres camps, et le peu d’aide qu’elles reçoivent provient de la générosité des membres de la communauté et d’une organisation de femmes locale. Elles ont tenté de faire valoir leur situation auprès d’un bureau des Nations Unies de proximité en laissant des messages aux agents de sécurité, mais n’ont jamais reçu de réponse. Compte tenu de la réaction affichée par les agents, elles soupçonnent que leurs messages ne parviennent jamais jusqu’au guichet de réception ou aux membres du personnel compétents. Certains leur ont suggéré de camper devant les grilles du bureau des Nations Unies pour faire entendre leur voix. </a:t>
            </a:r>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0" y="1407178"/>
            <a:ext cx="5732463" cy="7298057"/>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57</a:t>
            </a:fld>
            <a:endParaRPr lang="en-US" altLang="en-US" sz="12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8000">
                <a:latin typeface="Calibri" charset="0"/>
                <a:ea typeface="MS PGothic" charset="-128"/>
                <a:cs typeface="Calibri" charset="0"/>
              </a:rPr>
              <a:t>Sarah</a:t>
            </a:r>
            <a:endParaRPr kumimoji="0" lang="en-US" sz="80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4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5 :</a:t>
            </a:r>
            <a:endParaRPr kumimoji="0" lang="en-US" sz="24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44697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1"/>
            </p:custDataLst>
          </p:nvPr>
        </p:nvSpPr>
        <p:spPr bwMode="auto">
          <a:xfrm>
            <a:off x="6310183" y="8572016"/>
            <a:ext cx="6686895"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2"/>
            </p:custDataLst>
          </p:nvPr>
        </p:nvSpPr>
        <p:spPr bwMode="auto">
          <a:xfrm>
            <a:off x="6326207" y="1407178"/>
            <a:ext cx="6677006"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custDataLst>
              <p:tags r:id="rId3"/>
            </p:custDataLst>
          </p:nvPr>
        </p:nvSpPr>
        <p:spPr bwMode="auto">
          <a:xfrm>
            <a:off x="0" y="1407178"/>
            <a:ext cx="6326207" cy="7283769"/>
          </a:xfrm>
          <a:prstGeom prst="rect">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1">
                    <a:lumMod val="75000"/>
                  </a:schemeClr>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a:xfrm>
            <a:off x="6476198" y="3186240"/>
            <a:ext cx="6315878" cy="5504707"/>
          </a:xfrm>
        </p:spPr>
        <p:txBody>
          <a:bodyPr rtlCol="0"/>
          <a:lstStyle/>
          <a:p>
            <a:pPr rtl="0"/>
            <a:r>
              <a:rPr lang="fr" sz="2800">
                <a:solidFill>
                  <a:schemeClr val="accent1">
                    <a:lumMod val="75000"/>
                  </a:schemeClr>
                </a:solidFill>
              </a:rPr>
              <a:t>Risques et obstacles majeurs</a:t>
            </a:r>
          </a:p>
          <a:p>
            <a:pPr lvl="1" rtl="0"/>
            <a:r>
              <a:rPr lang="fr"/>
              <a:t>Recensez/sélectionnez les risques et les obstacles</a:t>
            </a:r>
          </a:p>
          <a:p>
            <a:pPr rtl="0"/>
            <a:endParaRPr lang="en-US"/>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custDataLst>
              <p:tags r:id="rId6"/>
            </p:custDataLst>
          </p:nvPr>
        </p:nvSpPr>
        <p:spPr>
          <a:xfrm>
            <a:off x="200025" y="2082801"/>
            <a:ext cx="6004765" cy="6608146"/>
          </a:xfrm>
        </p:spPr>
        <p:txBody>
          <a:bodyPr rtlCol="0">
            <a:normAutofit fontScale="92500" lnSpcReduction="20000"/>
          </a:bodyPr>
          <a:lstStyle/>
          <a:p>
            <a:pPr algn="just" rtl="0"/>
            <a:r>
              <a:rPr lang="fr" sz="1600"/>
              <a:t>Sarah est une femme transgenre de 22 ans. À 21 ans, Sarah a quitté sa communauté en raison d’un conflit politique prolongé. Elle vivait déjà en dehors du foyer familial au moment de son départ et n’a plus eu aucun contact avec sa famille depuis. Elle a fui en compagnie de deux de ses amis avec lesquels elle partageait un appartement, et ensemble, ils se sont installés dans un camp provisoirement établi par d’autres femmes transgenres déplacées. Sarah a perdu ses documents pendant le trajet entre son appartement et le camp, mais elle n’a pas pu retourner les chercher. Sur ces documents figure la mention du sexe masculin qui lui a été assigné à la naissance.  </a:t>
            </a:r>
          </a:p>
          <a:p>
            <a:pPr algn="just" rtl="0"/>
            <a:r>
              <a:rPr lang="fr" sz="1600"/>
              <a:t>Avant de quitter sa communauté et de s’installer dans le camp temporaire, Sarah prenait des hormones. Elle pouvait se les procurer facilement dans une pharmacie avant de fuir, mais maintenant qu’elle vit dans un camp, il est bien moins aisé d’en obtenir. La pharmacie la plus proche ne dispose pas des hormones dont elle a besoin, et le coût du trajet vers la ville pour en acheter est prohibitif au regard de ses maigres économies. Elle compte donc sur le marché noir pour se les procurer et doit se passer de certaines doses pendant plusieurs jours. </a:t>
            </a:r>
          </a:p>
          <a:p>
            <a:pPr algn="just" rtl="0"/>
            <a:r>
              <a:rPr lang="fr" sz="1600"/>
              <a:t>Sarah et les autres femmes qui vivent dans le camp souffrent régulièrement d’insécurité alimentaire et ne jouissent d’aucun accès à une eau potable ni à des sanitaires. Parce qu’elles sont généralement dépourvues de documents d’identité qui correspondent à leur expression de genre, elles ne peuvent pas se faire enregistrer par des organisations gouvernementales pour obtenir une aide. Elles sont ignorées par les organisations internationales qui portent assistance aux résident(e)s d’autres camps, et le peu d’aide qu’elles reçoivent provient de la générosité des membres de la communauté et d’une organisation de femmes locale. Elles ont tenté de faire valoir leur situation auprès d’un bureau des Nations Unies de proximité en laissant des messages aux agents de sécurité, mais n’ont jamais reçu de réponse. Compte tenu de la réaction affichée par les agents, elles soupçonnent que leurs messages ne parviennent jamais jusqu’au guichet de réception ou aux membres du personnel compétents. Certains leur ont suggéré de camper devant les grilles du bureau des Nations Unies pour faire entendre leur voix. </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58</a:t>
            </a:fld>
            <a:endParaRPr lang="en-US" altLang="en-US" sz="120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8"/>
            </p:custDataLst>
          </p:nvPr>
        </p:nvSpPr>
        <p:spPr>
          <a:xfrm>
            <a:off x="200025" y="1540397"/>
            <a:ext cx="5381625"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lang="fr"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8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5 : </a:t>
            </a:r>
            <a:r>
              <a:rPr lang="fr" sz="280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Sarah</a:t>
            </a:r>
            <a:endParaRPr kumimoji="0" lang="en-US" sz="280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custDataLst>
              <p:tags r:id="rId9"/>
            </p:custDataLst>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grpSp>
      </p:grpSp>
      <p:sp>
        <p:nvSpPr>
          <p:cNvPr id="33" name="Rectangle 32">
            <a:extLst>
              <a:ext uri="{FF2B5EF4-FFF2-40B4-BE49-F238E27FC236}">
                <a16:creationId xmlns:a16="http://schemas.microsoft.com/office/drawing/2014/main" id="{C0EDE8CE-8A01-C84D-AE33-916E1A620997}"/>
              </a:ext>
            </a:extLst>
          </p:cNvPr>
          <p:cNvSpPr/>
          <p:nvPr>
            <p:custDataLst>
              <p:tags r:id="rId10"/>
            </p:custDataLst>
          </p:nvPr>
        </p:nvSpPr>
        <p:spPr>
          <a:xfrm>
            <a:off x="7600703" y="2070931"/>
            <a:ext cx="3606500" cy="584775"/>
          </a:xfrm>
          <a:prstGeom prst="rect">
            <a:avLst/>
          </a:prstGeom>
        </p:spPr>
        <p:txBody>
          <a:bodyPr wrap="none" rtlCol="0">
            <a:spAutoFit/>
          </a:bodyPr>
          <a:lstStyle/>
          <a:p>
            <a:pPr rtl="0"/>
            <a:r>
              <a:rPr lang="fr" sz="3200" b="1">
                <a:solidFill>
                  <a:schemeClr val="accent1">
                    <a:lumMod val="75000"/>
                  </a:schemeClr>
                </a:solidFill>
              </a:rPr>
              <a:t>Réponses possibles</a:t>
            </a:r>
          </a:p>
        </p:txBody>
      </p:sp>
    </p:spTree>
    <p:extLst>
      <p:ext uri="{BB962C8B-B14F-4D97-AF65-F5344CB8AC3E}">
        <p14:creationId xmlns:p14="http://schemas.microsoft.com/office/powerpoint/2010/main" val="36678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DD7B6302-8C62-E045-8FE8-D5993ED077F3}"/>
              </a:ext>
            </a:extLst>
          </p:cNvPr>
          <p:cNvPicPr>
            <a:picLocks noGrp="1" noChangeAspect="1"/>
          </p:cNvPicPr>
          <p:nvPr>
            <p:ph type="pic" sz="quarter" idx="10"/>
            <p:custDataLst>
              <p:tags r:id="rId1"/>
            </p:custDataLst>
          </p:nvPr>
        </p:nvPicPr>
        <p:blipFill>
          <a:blip r:embed="rId13">
            <a:extLst>
              <a:ext uri="{28A0092B-C50C-407E-A947-70E740481C1C}">
                <a14:useLocalDpi xmlns:a14="http://schemas.microsoft.com/office/drawing/2010/main" val="0"/>
              </a:ext>
            </a:extLst>
          </a:blip>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2"/>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b="1">
                <a:solidFill>
                  <a:srgbClr val="3F55A9"/>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spcBef>
                <a:spcPts val="600"/>
              </a:spcBef>
            </a:pPr>
            <a:r>
              <a:rPr lang="fr" dirty="0"/>
              <a:t>Aden et </a:t>
            </a:r>
            <a:r>
              <a:rPr lang="fr" dirty="0" err="1"/>
              <a:t>Awo</a:t>
            </a:r>
            <a:r>
              <a:rPr lang="fr" dirty="0"/>
              <a:t> sont respectivement âgés de 5 et 7 ans. Ils sont frère et sœur et vivent dans un camp avec leurs parents, leurs grands-parents et leurs trois autres frères et sœurs. Les deux enfants sont </a:t>
            </a:r>
            <a:r>
              <a:rPr lang="fr" dirty="0" err="1"/>
              <a:t>intersexes</a:t>
            </a:r>
            <a:r>
              <a:rPr lang="fr" dirty="0"/>
              <a:t>. L’acte de naissance d’Aden indique qu’il est un garçon et celui d’</a:t>
            </a:r>
            <a:r>
              <a:rPr lang="fr" dirty="0" err="1"/>
              <a:t>Awo</a:t>
            </a:r>
            <a:r>
              <a:rPr lang="fr" dirty="0"/>
              <a:t> qu’elle est une fille. Les enfants ont été élevés dans la conformité de leur rôle de genre respectif. </a:t>
            </a:r>
          </a:p>
          <a:p>
            <a:pPr lvl="1" algn="just" rtl="0">
              <a:spcBef>
                <a:spcPts val="600"/>
              </a:spcBef>
            </a:pPr>
            <a:r>
              <a:rPr lang="fr" dirty="0"/>
              <a:t>Voilà pourquoi, lorsque les parents d’Aden et d’</a:t>
            </a:r>
            <a:r>
              <a:rPr lang="fr" dirty="0" err="1"/>
              <a:t>Awo</a:t>
            </a:r>
            <a:r>
              <a:rPr lang="fr" dirty="0"/>
              <a:t> ont fui le pays en raison de violences liées à un contexte révolutionnaire, ils se sont rendus dans une région du pays d’asile différente de la zone de destination de la plupart des membres de leur communauté. </a:t>
            </a:r>
          </a:p>
          <a:p>
            <a:pPr lvl="1" rtl="0">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0" y="1407178"/>
            <a:ext cx="5732463" cy="7298057"/>
          </a:xfrm>
          <a:prstGeom prst="rect">
            <a:avLst/>
          </a:prstGeom>
          <a:solidFill>
            <a:srgbClr val="3F55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59</a:t>
            </a:fld>
            <a:endParaRPr lang="en-US" altLang="en-US" sz="12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8000">
                <a:latin typeface="Calibri" charset="0"/>
                <a:ea typeface="MS PGothic" charset="-128"/>
                <a:cs typeface="Calibri" charset="0"/>
              </a:rPr>
              <a:t>Aden </a:t>
            </a:r>
            <a:br>
              <a:rPr lang="en-US" altLang="en-US" sz="8000">
                <a:latin typeface="Calibri" charset="0"/>
                <a:ea typeface="MS PGothic" charset="-128"/>
                <a:cs typeface="Calibri" charset="0"/>
              </a:rPr>
            </a:br>
            <a:r>
              <a:rPr lang="fr" sz="8000">
                <a:latin typeface="Calibri" charset="0"/>
                <a:ea typeface="MS PGothic" charset="-128"/>
                <a:cs typeface="Calibri" charset="0"/>
              </a:rPr>
              <a:t>et Awo</a:t>
            </a:r>
            <a:endParaRPr kumimoji="0" lang="en-US" sz="80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algn="ctr" defTabSz="914400">
              <a:defRPr/>
            </a:pP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4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6 :</a:t>
            </a:r>
            <a:endParaRPr kumimoji="0" lang="en-US" sz="24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1906" y="7603494"/>
            <a:ext cx="736239" cy="729732"/>
          </a:xfrm>
          <a:prstGeom prst="rect">
            <a:avLst/>
          </a:prstGeom>
          <a:noFill/>
        </p:spPr>
      </p:pic>
    </p:spTree>
    <p:extLst>
      <p:ext uri="{BB962C8B-B14F-4D97-AF65-F5344CB8AC3E}">
        <p14:creationId xmlns:p14="http://schemas.microsoft.com/office/powerpoint/2010/main" val="7693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uiExpand="1" build="p"/>
      <p:bldP spid="36" grpId="0" animBg="1"/>
      <p:bldP spid="54" grpId="0"/>
      <p:bldP spid="5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custDataLst>
              <p:tags r:id="rId1"/>
            </p:custDataLst>
          </p:nvPr>
        </p:nvSpPr>
        <p:spPr>
          <a:xfrm>
            <a:off x="571430"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custDataLst>
              <p:tags r:id="rId2"/>
            </p:custDataLst>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3600">
              <a:latin typeface="Calibri Regular"/>
            </a:endParaRPr>
          </a:p>
        </p:txBody>
      </p:sp>
      <p:sp>
        <p:nvSpPr>
          <p:cNvPr id="254" name="TextBox 253"/>
          <p:cNvSpPr txBox="1"/>
          <p:nvPr>
            <p:custDataLst>
              <p:tags r:id="rId3"/>
            </p:custDataLst>
          </p:nvPr>
        </p:nvSpPr>
        <p:spPr>
          <a:xfrm>
            <a:off x="333334"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custDataLst>
              <p:tags r:id="rId4"/>
            </p:custDataLst>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custDataLst>
              <p:tags r:id="rId5"/>
            </p:custDataLst>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custDataLst>
              <p:tags r:id="rId6"/>
            </p:custDataLst>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custDataLst>
              <p:tags r:id="rId7"/>
            </p:custDataLst>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5400" kern="0" spc="330">
                <a:solidFill>
                  <a:schemeClr val="bg1"/>
                </a:solidFill>
              </a:rPr>
              <a:t>OBJECTIFS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custDataLst>
              <p:tags r:id="rId8"/>
            </p:custDataLst>
          </p:nvPr>
        </p:nvSpPr>
        <p:spPr>
          <a:xfrm>
            <a:off x="70759" y="4384258"/>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000" b="1" cap="all">
                <a:solidFill>
                  <a:schemeClr val="bg1"/>
                </a:solidFill>
                <a:latin typeface="Calibri" charset="0"/>
                <a:ea typeface="Calibri" charset="0"/>
                <a:cs typeface="Calibri" charset="0"/>
              </a:rPr>
              <a:t>UNE MARGINALISATION ACCRUE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custDataLst>
              <p:tags r:id="rId9"/>
            </p:custDataLst>
          </p:nvPr>
        </p:nvSpPr>
        <p:spPr>
          <a:xfrm>
            <a:off x="4470356" y="4366722"/>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fr" sz="2000" b="1" kern="0">
                <a:solidFill>
                  <a:srgbClr val="FFFFFF"/>
                </a:solidFill>
                <a:latin typeface="Calibri" charset="0"/>
                <a:ea typeface="MS PGothic" charset="-128"/>
                <a:cs typeface="Calibri" charset="0"/>
              </a:rPr>
              <a:t>UNE ÉVOLUTION DES BESOINS</a:t>
            </a:r>
            <a:endParaRPr lang="en-US" sz="2000" b="1"/>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custDataLst>
              <p:tags r:id="rId10"/>
            </p:custDataLst>
          </p:nvPr>
        </p:nvSpPr>
        <p:spPr>
          <a:xfrm>
            <a:off x="8756045" y="4401120"/>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000" b="1" cap="all">
                <a:solidFill>
                  <a:schemeClr val="bg1"/>
                </a:solidFill>
                <a:latin typeface="Calibri" charset="0"/>
                <a:ea typeface="Calibri" charset="0"/>
                <a:cs typeface="Calibri" charset="0"/>
              </a:rPr>
              <a:t>DES SITUATIONS DE RISQUE ACCRU</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custDataLst>
              <p:tags r:id="rId1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6</a:t>
            </a:fld>
            <a:endParaRPr lang="en-US" altLang="en-US" sz="1050">
              <a:solidFill>
                <a:schemeClr val="bg1"/>
              </a:solidFill>
            </a:endParaRPr>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custDataLst>
              <p:tags r:id="rId12"/>
            </p:custDataLst>
          </p:nvPr>
        </p:nvPicPr>
        <p:blipFill rotWithShape="1">
          <a:blip r:embed="rId19"/>
          <a:srcRect t="15086" b="38055"/>
          <a:stretch/>
        </p:blipFill>
        <p:spPr>
          <a:xfrm>
            <a:off x="0" y="0"/>
            <a:ext cx="13003213" cy="3885006"/>
          </a:xfrm>
        </p:spPr>
      </p:pic>
      <p:sp>
        <p:nvSpPr>
          <p:cNvPr id="2" name="Title 1">
            <a:extLst>
              <a:ext uri="{FF2B5EF4-FFF2-40B4-BE49-F238E27FC236}">
                <a16:creationId xmlns:a16="http://schemas.microsoft.com/office/drawing/2014/main" id="{F22A0BBD-F5BE-3449-8C37-1AC28AB7C83B}"/>
              </a:ext>
            </a:extLst>
          </p:cNvPr>
          <p:cNvSpPr>
            <a:spLocks noGrp="1"/>
          </p:cNvSpPr>
          <p:nvPr>
            <p:ph type="title"/>
            <p:custDataLst>
              <p:tags r:id="rId13"/>
            </p:custDataLst>
          </p:nvPr>
        </p:nvSpPr>
        <p:spPr>
          <a:xfrm>
            <a:off x="-19932" y="2632002"/>
            <a:ext cx="6018395" cy="956333"/>
          </a:xfrm>
          <a:solidFill>
            <a:schemeClr val="accent2"/>
          </a:solidFill>
        </p:spPr>
        <p:txBody>
          <a:bodyPr rtlCol="0"/>
          <a:lstStyle/>
          <a:p>
            <a:pPr marL="288925" algn="l" rtl="0"/>
            <a:r>
              <a:rPr lang="fr" sz="2400" cap="none" spc="0">
                <a:solidFill>
                  <a:schemeClr val="bg1"/>
                </a:solidFill>
                <a:latin typeface="Calibri" charset="0"/>
                <a:ea typeface="MS PGothic" charset="-128"/>
                <a:cs typeface="Calibri" charset="0"/>
              </a:rPr>
              <a:t>Quelles difficultés</a:t>
            </a:r>
            <a:r>
              <a:rPr lang="fr" sz="2400" cap="none" spc="0">
                <a:solidFill>
                  <a:schemeClr val="bg1"/>
                </a:solidFill>
                <a:ea typeface="MS PGothic" charset="-128"/>
              </a:rPr>
              <a:t> les personnes</a:t>
            </a:r>
            <a:r>
              <a:rPr lang="fr" sz="2400" cap="none" spc="0">
                <a:solidFill>
                  <a:schemeClr val="bg1"/>
                </a:solidFill>
                <a:latin typeface="Calibri" charset="0"/>
                <a:ea typeface="MS PGothic" charset="-128"/>
                <a:cs typeface="Calibri" charset="0"/>
              </a:rPr>
              <a:t> </a:t>
            </a:r>
            <a:r>
              <a:rPr lang="fr" sz="2400" cap="none" spc="0">
                <a:solidFill>
                  <a:schemeClr val="bg1"/>
                </a:solidFill>
                <a:ea typeface="MS PGothic" charset="-128"/>
              </a:rPr>
              <a:t>de diverses OSIEGCS rencontrent-elles ?</a:t>
            </a:r>
            <a:endParaRPr lang="en-US" sz="2400" cap="none" spc="0"/>
          </a:p>
        </p:txBody>
      </p:sp>
      <p:sp>
        <p:nvSpPr>
          <p:cNvPr id="14" name="Rectangle 13">
            <a:extLst>
              <a:ext uri="{FF2B5EF4-FFF2-40B4-BE49-F238E27FC236}">
                <a16:creationId xmlns:a16="http://schemas.microsoft.com/office/drawing/2014/main" id="{44C469FD-3482-2847-B7DE-66D3EA2A86DD}"/>
              </a:ext>
            </a:extLst>
          </p:cNvPr>
          <p:cNvSpPr/>
          <p:nvPr>
            <p:custDataLst>
              <p:tags r:id="rId14"/>
            </p:custDataLst>
          </p:nvPr>
        </p:nvSpPr>
        <p:spPr>
          <a:xfrm>
            <a:off x="-19931" y="3696056"/>
            <a:ext cx="13036202" cy="400110"/>
          </a:xfrm>
          <a:prstGeom prst="rect">
            <a:avLst/>
          </a:prstGeom>
          <a:solidFill>
            <a:schemeClr val="tx2"/>
          </a:solidFill>
        </p:spPr>
        <p:txBody>
          <a:bodyPr wrap="square" rtlCol="0">
            <a:spAutoFit/>
          </a:bodyPr>
          <a:lstStyle/>
          <a:p>
            <a:pPr algn="ctr" rtl="0"/>
            <a:r>
              <a:rPr lang="fr" sz="2000" b="1">
                <a:solidFill>
                  <a:schemeClr val="bg1"/>
                </a:solidFill>
                <a:latin typeface="Calibri" charset="0"/>
                <a:ea typeface="MS PGothic" charset="-128"/>
                <a:cs typeface="Calibri" charset="0"/>
              </a:rPr>
              <a:t>En situation de migration ou de déplacement forcé, les personnes de diverses OSIEGCS peuvent devoir faire face à :</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custDataLst>
              <p:tags r:id="rId15"/>
            </p:custDataLst>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custDataLst>
              <p:tags r:id="rId16"/>
            </p:custDataLst>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2333812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up)">
                                      <p:cBhvr>
                                        <p:cTn id="16" dur="500"/>
                                        <p:tgtEl>
                                          <p:spTgt spid="5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par>
                          <p:cTn id="37" fill="hold">
                            <p:stCondLst>
                              <p:cond delay="3000"/>
                            </p:stCondLst>
                            <p:childTnLst>
                              <p:par>
                                <p:cTn id="38" presetID="22" presetClass="entr" presetSubtype="1"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up)">
                                      <p:cBhvr>
                                        <p:cTn id="4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animBg="1"/>
      <p:bldP spid="50" grpId="0" animBg="1"/>
      <p:bldP spid="5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DD7B6302-8C62-E045-8FE8-D5993ED077F3}"/>
              </a:ext>
            </a:extLst>
          </p:cNvPr>
          <p:cNvPicPr>
            <a:picLocks noGrp="1" noChangeAspect="1"/>
          </p:cNvPicPr>
          <p:nvPr>
            <p:ph type="pic" sz="quarter" idx="10"/>
            <p:custDataLst>
              <p:tags r:id="rId1"/>
            </p:custDataLst>
          </p:nvPr>
        </p:nvPicPr>
        <p:blipFill>
          <a:blip r:embed="rId13">
            <a:extLst>
              <a:ext uri="{28A0092B-C50C-407E-A947-70E740481C1C}">
                <a14:useLocalDpi xmlns:a14="http://schemas.microsoft.com/office/drawing/2010/main" val="0"/>
              </a:ext>
            </a:extLst>
          </a:blip>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2"/>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b="1">
                <a:solidFill>
                  <a:srgbClr val="3F55A9"/>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spcBef>
                <a:spcPts val="600"/>
              </a:spcBef>
            </a:pPr>
            <a:r>
              <a:rPr lang="fr"/>
              <a:t>Leurs parents ont fui le pays d’origine avant la naissance d’Aden. Dans leur pays d’origine, ils ont dû faire face à une discrimination de la part de leurs voisins et des membres de la communauté qui savaient qu’Awo était intersexe. Dans leur culture, les enfants nés intersexes sont perçus comme atteints </a:t>
            </a:r>
            <a:br>
              <a:rPr lang="en-US" altLang="en-US"/>
            </a:br>
            <a:r>
              <a:rPr lang="fr"/>
              <a:t>d’un grave handicap. Les familles peuvent cacher le fait que les enfants sont intersexes et, dans des cas extrêmes, les placer dans des foyers ou des orphelinats. </a:t>
            </a:r>
          </a:p>
          <a:p>
            <a:pPr lvl="1" rtl="0">
              <a:spcBef>
                <a:spcPts val="600"/>
              </a:spcBef>
            </a:pPr>
            <a:endParaRPr lang="en-US" altLang="en-US"/>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0" y="1407178"/>
            <a:ext cx="5732463" cy="7298057"/>
          </a:xfrm>
          <a:prstGeom prst="rect">
            <a:avLst/>
          </a:prstGeom>
          <a:solidFill>
            <a:srgbClr val="3F55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60</a:t>
            </a:fld>
            <a:endParaRPr lang="en-US" altLang="en-US" sz="12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8000">
                <a:latin typeface="Calibri" charset="0"/>
                <a:ea typeface="MS PGothic" charset="-128"/>
                <a:cs typeface="Calibri" charset="0"/>
              </a:rPr>
              <a:t>Aden </a:t>
            </a:r>
            <a:br>
              <a:rPr lang="en-US" altLang="en-US" sz="8000">
                <a:latin typeface="Calibri" charset="0"/>
                <a:ea typeface="MS PGothic" charset="-128"/>
                <a:cs typeface="Calibri" charset="0"/>
              </a:rPr>
            </a:br>
            <a:r>
              <a:rPr lang="fr" sz="8000">
                <a:latin typeface="Calibri" charset="0"/>
                <a:ea typeface="MS PGothic" charset="-128"/>
                <a:cs typeface="Calibri" charset="0"/>
              </a:rPr>
              <a:t>et Awo</a:t>
            </a:r>
            <a:endParaRPr kumimoji="0" lang="en-US" sz="80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4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6 :</a:t>
            </a:r>
            <a:endParaRPr kumimoji="0" lang="en-US" sz="24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1906" y="7603494"/>
            <a:ext cx="736239" cy="729732"/>
          </a:xfrm>
          <a:prstGeom prst="rect">
            <a:avLst/>
          </a:prstGeom>
          <a:noFill/>
        </p:spPr>
      </p:pic>
    </p:spTree>
    <p:extLst>
      <p:ext uri="{BB962C8B-B14F-4D97-AF65-F5344CB8AC3E}">
        <p14:creationId xmlns:p14="http://schemas.microsoft.com/office/powerpoint/2010/main" val="279105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DD7B6302-8C62-E045-8FE8-D5993ED077F3}"/>
              </a:ext>
            </a:extLst>
          </p:cNvPr>
          <p:cNvPicPr>
            <a:picLocks noGrp="1" noChangeAspect="1"/>
          </p:cNvPicPr>
          <p:nvPr>
            <p:ph type="pic" sz="quarter" idx="10"/>
            <p:custDataLst>
              <p:tags r:id="rId1"/>
            </p:custDataLst>
          </p:nvPr>
        </p:nvPicPr>
        <p:blipFill>
          <a:blip r:embed="rId13">
            <a:extLst>
              <a:ext uri="{28A0092B-C50C-407E-A947-70E740481C1C}">
                <a14:useLocalDpi xmlns:a14="http://schemas.microsoft.com/office/drawing/2010/main" val="0"/>
              </a:ext>
            </a:extLst>
          </a:blip>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2"/>
            </p:custDataLst>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3"/>
            </p:custDataLst>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custDataLst>
              <p:tags r:id="rId4"/>
            </p:custDataLst>
          </p:nvPr>
        </p:nvSpPr>
        <p:spPr/>
        <p:txBody>
          <a:bodyPr rtlCol="0"/>
          <a:lstStyle/>
          <a:p>
            <a:pPr lvl="0" rtl="0"/>
            <a:r>
              <a:rPr lang="fr" b="1">
                <a:solidFill>
                  <a:srgbClr val="3F55A9"/>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p:txBody>
          <a:bodyPr rtlCol="0">
            <a:normAutofit/>
          </a:bodyPr>
          <a:lstStyle/>
          <a:p>
            <a:pPr lvl="1" algn="just" rtl="0">
              <a:spcBef>
                <a:spcPts val="600"/>
              </a:spcBef>
            </a:pPr>
            <a:r>
              <a:rPr lang="fr"/>
              <a:t>À leur arrivée dans le pays d’asile, Aden est né. Le personnel infirmier de la clinique du camp dans lequel il a vu le jour a remarqué qu’il était intersexe et n’a pas respecté le caractère confidentiel de cette information. Par conséquent, il est de notoriété publique que la famille a un enfant intersexe, bien que les voisins ne sachent pas véritablement de quel enfant il s’agit. Tous les membres de la famille font l’objet de stigmatisation et de discrimination, aussi bien là où ils vivent qu’à l’école. Les parents d’Aden et d’Awo craignent que les menaces latentes proférées par les voisins à leur encontre ne deviennent un jour réalité. </a:t>
            </a:r>
          </a:p>
        </p:txBody>
      </p:sp>
      <p:sp>
        <p:nvSpPr>
          <p:cNvPr id="36" name="Rectangle 35">
            <a:extLst>
              <a:ext uri="{FF2B5EF4-FFF2-40B4-BE49-F238E27FC236}">
                <a16:creationId xmlns:a16="http://schemas.microsoft.com/office/drawing/2014/main" id="{F16CF4BB-5CBE-624A-A092-99F02A898D70}"/>
              </a:ext>
            </a:extLst>
          </p:cNvPr>
          <p:cNvSpPr/>
          <p:nvPr>
            <p:custDataLst>
              <p:tags r:id="rId6"/>
            </p:custDataLst>
          </p:nvPr>
        </p:nvSpPr>
        <p:spPr>
          <a:xfrm>
            <a:off x="0" y="1407178"/>
            <a:ext cx="5732463" cy="7298057"/>
          </a:xfrm>
          <a:prstGeom prst="rect">
            <a:avLst/>
          </a:prstGeom>
          <a:solidFill>
            <a:srgbClr val="3F55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61</a:t>
            </a:fld>
            <a:endParaRPr lang="en-US" altLang="en-US" sz="120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custDataLst>
              <p:tags r:id="rId8"/>
            </p:custDataLst>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fr" sz="8000">
                <a:latin typeface="Calibri" charset="0"/>
                <a:ea typeface="MS PGothic" charset="-128"/>
                <a:cs typeface="Calibri" charset="0"/>
              </a:rPr>
              <a:t>Aden </a:t>
            </a:r>
            <a:br>
              <a:rPr lang="en-US" altLang="en-US" sz="8000">
                <a:latin typeface="Calibri" charset="0"/>
                <a:ea typeface="MS PGothic" charset="-128"/>
                <a:cs typeface="Calibri" charset="0"/>
              </a:rPr>
            </a:br>
            <a:r>
              <a:rPr lang="fr" sz="8000">
                <a:latin typeface="Calibri" charset="0"/>
                <a:ea typeface="MS PGothic" charset="-128"/>
                <a:cs typeface="Calibri" charset="0"/>
              </a:rPr>
              <a:t>et Awo</a:t>
            </a:r>
            <a:endParaRPr kumimoji="0" lang="en-US" sz="8000" b="1"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9"/>
            </p:custDataLst>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4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6 :</a:t>
            </a:r>
            <a:endParaRPr kumimoji="0" lang="en-US" sz="2400" b="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custDataLst>
              <p:tags r:id="rId10"/>
            </p:custDataLst>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1906" y="7603494"/>
            <a:ext cx="736239" cy="729732"/>
          </a:xfrm>
          <a:prstGeom prst="rect">
            <a:avLst/>
          </a:prstGeom>
          <a:noFill/>
        </p:spPr>
      </p:pic>
    </p:spTree>
    <p:extLst>
      <p:ext uri="{BB962C8B-B14F-4D97-AF65-F5344CB8AC3E}">
        <p14:creationId xmlns:p14="http://schemas.microsoft.com/office/powerpoint/2010/main" val="131170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custDataLst>
              <p:tags r:id="rId1"/>
            </p:custDataLst>
          </p:nvPr>
        </p:nvSpPr>
        <p:spPr bwMode="auto">
          <a:xfrm>
            <a:off x="6310183" y="8572016"/>
            <a:ext cx="6686895"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custDataLst>
              <p:tags r:id="rId2"/>
            </p:custDataLst>
          </p:nvPr>
        </p:nvSpPr>
        <p:spPr bwMode="auto">
          <a:xfrm>
            <a:off x="6326207" y="1407178"/>
            <a:ext cx="6677006"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custDataLst>
              <p:tags r:id="rId3"/>
            </p:custDataLst>
          </p:nvPr>
        </p:nvSpPr>
        <p:spPr bwMode="auto">
          <a:xfrm>
            <a:off x="0" y="1407178"/>
            <a:ext cx="6326207" cy="7283769"/>
          </a:xfrm>
          <a:prstGeom prst="rect">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custDataLst>
              <p:tags r:id="rId4"/>
            </p:custDataLst>
          </p:nvPr>
        </p:nvSpPr>
        <p:spPr/>
        <p:txBody>
          <a:bodyPr rtlCol="0"/>
          <a:lstStyle/>
          <a:p>
            <a:pPr lvl="0" rtl="0"/>
            <a:r>
              <a:rPr lang="fr" b="1">
                <a:solidFill>
                  <a:schemeClr val="accent1">
                    <a:lumMod val="75000"/>
                  </a:schemeClr>
                </a:solidFill>
              </a:rPr>
              <a:t>Exercice : </a:t>
            </a:r>
            <a:r>
              <a:rPr lang="fr"/>
              <a:t>Évaluation des risques et des obstacles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custDataLst>
              <p:tags r:id="rId5"/>
            </p:custDataLst>
          </p:nvPr>
        </p:nvSpPr>
        <p:spPr>
          <a:xfrm>
            <a:off x="6476198" y="3186240"/>
            <a:ext cx="6315878" cy="5504707"/>
          </a:xfrm>
        </p:spPr>
        <p:txBody>
          <a:bodyPr rtlCol="0"/>
          <a:lstStyle/>
          <a:p>
            <a:pPr rtl="0"/>
            <a:r>
              <a:rPr lang="fr" sz="2800">
                <a:solidFill>
                  <a:schemeClr val="accent1">
                    <a:lumMod val="75000"/>
                  </a:schemeClr>
                </a:solidFill>
              </a:rPr>
              <a:t>Risques et obstacles majeurs</a:t>
            </a:r>
          </a:p>
          <a:p>
            <a:pPr lvl="1" rtl="0"/>
            <a:r>
              <a:rPr lang="fr"/>
              <a:t>Recensez/sélectionnez les risques et les obstacles</a:t>
            </a:r>
          </a:p>
          <a:p>
            <a:pPr rtl="0"/>
            <a:endParaRPr lang="en-US"/>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custDataLst>
              <p:tags r:id="rId6"/>
            </p:custDataLst>
          </p:nvPr>
        </p:nvSpPr>
        <p:spPr>
          <a:xfrm>
            <a:off x="200025" y="2082801"/>
            <a:ext cx="6004765" cy="6608146"/>
          </a:xfrm>
        </p:spPr>
        <p:txBody>
          <a:bodyPr rtlCol="0">
            <a:normAutofit fontScale="92500" lnSpcReduction="20000"/>
          </a:bodyPr>
          <a:lstStyle/>
          <a:p>
            <a:pPr algn="just" rtl="0"/>
            <a:r>
              <a:rPr lang="fr"/>
              <a:t>Aden et Awo sont respectivement âgés de 5 et 7 ans. Ils sont frère et sœur et vivent dans un camp avec leurs parents, leurs grands-parents et leurs trois autres frères et sœurs. Les deux enfants sont intersexes. L’acte de naissance d’Aden indique qu’il est un garçon et celui d’Awo qu’elle est une fille. Les enfants ont été élevés dans la conformité de leur rôle de genre respectif. </a:t>
            </a:r>
          </a:p>
          <a:p>
            <a:pPr algn="just" rtl="0"/>
            <a:r>
              <a:rPr lang="fr"/>
              <a:t>Leurs parents ont fui le pays d’origine avant la naissance d’Aden. Dans leur pays d’origine, ils ont dû faire face à une discrimination de la part de leurs voisins et des membres de la communauté qui savaient qu’Awo était intersexe. Dans leur culture, les enfants nés intersexes sont perçus comme atteints d’un grave handicap. Les familles peuvent cacher le fait que les enfants sont intersexes et, dans des cas extrêmes, les placer dans des foyers ou des orphelinats. </a:t>
            </a:r>
          </a:p>
          <a:p>
            <a:pPr algn="just" rtl="0"/>
            <a:r>
              <a:rPr lang="fr"/>
              <a:t>Voilà pourquoi, lorsque les parents d’Aden et d’Awo ont fui le pays en raison de violences liées à un contexte révolutionnaire, ils se sont rendus dans une région du pays d’asile différente de la zone de destination de la plupart des membres de leur communauté. </a:t>
            </a:r>
          </a:p>
          <a:p>
            <a:pPr algn="just" rtl="0"/>
            <a:r>
              <a:rPr lang="fr"/>
              <a:t>À leur arrivée dans le pays d’asile, Aden est né. Le personnel infirmier de la clinique du camp dans lequel il a vu le jour a remarqué qu’il était intersexe et n’a pas respecté le caractère confidentiel de cette information. Par conséquent, il est de notoriété publique que la famille a un enfant intersexe, bien que les voisins ne sachent pas véritablement de quel enfant il s’agit. Tous les membres de la famille font l’objet de stigmatisation et de discrimination, aussi bien là où ils vivent qu’à l’école. Les parents d’Aden et d’Awo craignent que les menaces latentes proférées par les voisins à leur encontre ne deviennent un jour réalité.</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62</a:t>
            </a:fld>
            <a:endParaRPr lang="en-US" altLang="en-US" sz="120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custDataLst>
              <p:tags r:id="rId8"/>
            </p:custDataLst>
          </p:nvPr>
        </p:nvSpPr>
        <p:spPr>
          <a:xfrm>
            <a:off x="200025" y="1540397"/>
            <a:ext cx="5381625"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lang="fr"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Profil n</a:t>
            </a:r>
            <a:r>
              <a:rPr lang="fr" sz="2800" b="0" i="0" u="none" strike="noStrike" kern="0" cap="none" spc="0" normalizeH="0" baseline="30000" noProof="0">
                <a:ln>
                  <a:noFill/>
                </a:ln>
                <a:solidFill>
                  <a:srgbClr val="FFFFFF"/>
                </a:solidFill>
                <a:effectLst/>
                <a:uLnTx/>
                <a:uFillTx/>
                <a:latin typeface="Calibri" charset="0"/>
                <a:ea typeface="MS PGothic" charset="-128"/>
                <a:cs typeface="Calibri" charset="0"/>
                <a:sym typeface="Gill Sans" charset="0"/>
              </a:rPr>
              <a:t>o</a:t>
            </a:r>
            <a:r>
              <a:rPr lang="fr"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 5 : </a:t>
            </a:r>
            <a:r>
              <a:rPr lang="fr" sz="280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Aden et Awo</a:t>
            </a:r>
            <a:endParaRPr kumimoji="0" lang="en-US" sz="2800" i="0" u="none" strike="noStrike" kern="0" cap="none" spc="0" normalizeH="0" baseline="0" noProof="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custDataLst>
              <p:tags r:id="rId9"/>
            </p:custDataLst>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a:p>
                <a:pPr rtl="0"/>
                <a:endParaRPr lang="en-US"/>
              </a:p>
              <a:p>
                <a:pPr rtl="0"/>
                <a:endParaRPr lang="en-US"/>
              </a:p>
              <a:p>
                <a:pPr rtl="0"/>
                <a:endParaRPr lang="en-US"/>
              </a:p>
            </p:txBody>
          </p:sp>
        </p:grpSp>
      </p:grpSp>
      <p:sp>
        <p:nvSpPr>
          <p:cNvPr id="33" name="Rectangle 32">
            <a:extLst>
              <a:ext uri="{FF2B5EF4-FFF2-40B4-BE49-F238E27FC236}">
                <a16:creationId xmlns:a16="http://schemas.microsoft.com/office/drawing/2014/main" id="{C0EDE8CE-8A01-C84D-AE33-916E1A620997}"/>
              </a:ext>
            </a:extLst>
          </p:cNvPr>
          <p:cNvSpPr/>
          <p:nvPr>
            <p:custDataLst>
              <p:tags r:id="rId10"/>
            </p:custDataLst>
          </p:nvPr>
        </p:nvSpPr>
        <p:spPr>
          <a:xfrm>
            <a:off x="7600703" y="2070931"/>
            <a:ext cx="3606500" cy="584775"/>
          </a:xfrm>
          <a:prstGeom prst="rect">
            <a:avLst/>
          </a:prstGeom>
        </p:spPr>
        <p:txBody>
          <a:bodyPr wrap="none" rtlCol="0">
            <a:spAutoFit/>
          </a:bodyPr>
          <a:lstStyle/>
          <a:p>
            <a:pPr rtl="0"/>
            <a:r>
              <a:rPr lang="fr" sz="3200" b="1">
                <a:solidFill>
                  <a:schemeClr val="accent1">
                    <a:lumMod val="75000"/>
                  </a:schemeClr>
                </a:solidFill>
              </a:rPr>
              <a:t>Réponses possibles</a:t>
            </a:r>
          </a:p>
        </p:txBody>
      </p:sp>
    </p:spTree>
    <p:extLst>
      <p:ext uri="{BB962C8B-B14F-4D97-AF65-F5344CB8AC3E}">
        <p14:creationId xmlns:p14="http://schemas.microsoft.com/office/powerpoint/2010/main" val="322209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custDataLst>
              <p:tags r:id="rId1"/>
            </p:custDataLst>
          </p:nvPr>
        </p:nvPicPr>
        <p:blipFill>
          <a:blip r:embed="rId1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custDataLst>
              <p:tags r:id="rId2"/>
            </p:custDataLst>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a:p>
        </p:txBody>
      </p:sp>
      <p:sp>
        <p:nvSpPr>
          <p:cNvPr id="22" name="Rectangle 21">
            <a:extLst>
              <a:ext uri="{FF2B5EF4-FFF2-40B4-BE49-F238E27FC236}">
                <a16:creationId xmlns:a16="http://schemas.microsoft.com/office/drawing/2014/main" id="{0EFDDA78-E977-E043-8115-89F767AE4542}"/>
              </a:ext>
            </a:extLst>
          </p:cNvPr>
          <p:cNvSpPr/>
          <p:nvPr>
            <p:custDataLst>
              <p:tags r:id="rId3"/>
            </p:custDataLst>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custDataLst>
              <p:tags r:id="rId4"/>
            </p:custDataLst>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custDataLst>
              <p:tags r:id="rId5"/>
            </p:custDataLst>
          </p:nvPr>
        </p:nvSpPr>
        <p:spPr>
          <a:xfrm>
            <a:off x="2253068" y="3421210"/>
            <a:ext cx="8457168" cy="2151592"/>
          </a:xfrm>
        </p:spPr>
        <p:txBody>
          <a:bodyPr rtlCol="0">
            <a:noAutofit/>
          </a:bodyPr>
          <a:lstStyle/>
          <a:p>
            <a:pPr rtl="0"/>
            <a:r>
              <a:rPr lang="fr" sz="6000"/>
              <a:t>Mesures de</a:t>
            </a:r>
            <a:r>
              <a:rPr lang="fr"/>
              <a:t> PROTECTION</a:t>
            </a:r>
            <a:endParaRPr lang="en-US" altLang="en-US" sz="600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custDataLst>
              <p:tags r:id="rId6"/>
            </p:custDataLst>
          </p:nvPr>
        </p:nvSpPr>
        <p:spPr>
          <a:xfrm>
            <a:off x="4172351" y="1503022"/>
            <a:ext cx="4702055" cy="1952227"/>
          </a:xfrm>
        </p:spPr>
        <p:txBody>
          <a:bodyPr rtlCol="0"/>
          <a:lstStyle/>
          <a:p>
            <a:pPr rtl="0"/>
            <a:r>
              <a:rPr lang="fr">
                <a:solidFill>
                  <a:schemeClr val="tx2"/>
                </a:solidFill>
              </a:rPr>
              <a:t>Exercice</a:t>
            </a:r>
          </a:p>
        </p:txBody>
      </p:sp>
      <p:grpSp>
        <p:nvGrpSpPr>
          <p:cNvPr id="25" name="Group 24">
            <a:extLst>
              <a:ext uri="{FF2B5EF4-FFF2-40B4-BE49-F238E27FC236}">
                <a16:creationId xmlns:a16="http://schemas.microsoft.com/office/drawing/2014/main" id="{FB5FEDBA-7652-B142-BA4C-70DEAF90F336}"/>
              </a:ext>
            </a:extLst>
          </p:cNvPr>
          <p:cNvGrpSpPr/>
          <p:nvPr>
            <p:custDataLst>
              <p:tags r:id="rId7"/>
            </p:custDataLst>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custDataLst>
              <p:tags r:id="rId8"/>
            </p:custDataLst>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MANUEL – PAGE </a:t>
            </a:r>
            <a:r>
              <a:rPr lang="fr" b="1" dirty="0">
                <a:solidFill>
                  <a:schemeClr val="tx2"/>
                </a:solidFill>
              </a:rPr>
              <a:t>22</a:t>
            </a:r>
            <a:endParaRPr lang="en-US" b="1" u="sng" dirty="0">
              <a:solidFill>
                <a:srgbClr val="FF0000"/>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custDataLst>
              <p:tags r:id="rId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63</a:t>
            </a:fld>
            <a:endParaRPr lang="en-US" altLang="en-US" sz="1200">
              <a:solidFill>
                <a:schemeClr val="bg1"/>
              </a:solidFill>
            </a:endParaRPr>
          </a:p>
        </p:txBody>
      </p:sp>
      <p:sp>
        <p:nvSpPr>
          <p:cNvPr id="40" name="Title 53">
            <a:extLst>
              <a:ext uri="{FF2B5EF4-FFF2-40B4-BE49-F238E27FC236}">
                <a16:creationId xmlns:a16="http://schemas.microsoft.com/office/drawing/2014/main" id="{55EFFAA9-40CD-5445-A8F7-3B292DF5B54D}"/>
              </a:ext>
            </a:extLst>
          </p:cNvPr>
          <p:cNvSpPr txBox="1">
            <a:spLocks/>
          </p:cNvSpPr>
          <p:nvPr>
            <p:custDataLst>
              <p:tags r:id="rId10"/>
            </p:custDataLst>
          </p:nvPr>
        </p:nvSpPr>
        <p:spPr>
          <a:xfrm>
            <a:off x="3616479" y="7648440"/>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Orientations – PAGE </a:t>
            </a:r>
            <a:r>
              <a:rPr lang="fr" b="1" dirty="0">
                <a:solidFill>
                  <a:schemeClr val="tx2"/>
                </a:solidFill>
              </a:rPr>
              <a:t>26</a:t>
            </a:r>
            <a:endParaRPr lang="en-US" b="1" u="sng" dirty="0">
              <a:solidFill>
                <a:srgbClr val="FF0000"/>
              </a:solidFill>
            </a:endParaRPr>
          </a:p>
        </p:txBody>
      </p:sp>
    </p:spTree>
    <p:extLst>
      <p:ext uri="{BB962C8B-B14F-4D97-AF65-F5344CB8AC3E}">
        <p14:creationId xmlns:p14="http://schemas.microsoft.com/office/powerpoint/2010/main" val="343854552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custDataLst>
              <p:tags r:id="rId1"/>
            </p:custDataLst>
          </p:nvPr>
        </p:nvPicPr>
        <p:blipFill>
          <a:blip r:embed="rId12">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custDataLst>
              <p:tags r:id="rId2"/>
            </p:custDataLst>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a:p>
        </p:txBody>
      </p:sp>
      <p:sp>
        <p:nvSpPr>
          <p:cNvPr id="22" name="Rectangle 21">
            <a:extLst>
              <a:ext uri="{FF2B5EF4-FFF2-40B4-BE49-F238E27FC236}">
                <a16:creationId xmlns:a16="http://schemas.microsoft.com/office/drawing/2014/main" id="{0EFDDA78-E977-E043-8115-89F767AE4542}"/>
              </a:ext>
            </a:extLst>
          </p:cNvPr>
          <p:cNvSpPr/>
          <p:nvPr>
            <p:custDataLst>
              <p:tags r:id="rId3"/>
            </p:custDataLst>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custDataLst>
              <p:tags r:id="rId4"/>
            </p:custDataLst>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custDataLst>
              <p:tags r:id="rId5"/>
            </p:custDataLst>
          </p:nvPr>
        </p:nvSpPr>
        <p:spPr>
          <a:xfrm>
            <a:off x="2253068" y="3778981"/>
            <a:ext cx="8457168" cy="2151592"/>
          </a:xfrm>
        </p:spPr>
        <p:txBody>
          <a:bodyPr rtlCol="0">
            <a:noAutofit/>
          </a:bodyPr>
          <a:lstStyle/>
          <a:p>
            <a:pPr rtl="0"/>
            <a:r>
              <a:rPr lang="fr" sz="6000" dirty="0"/>
              <a:t>Créer des réseaux de services</a:t>
            </a:r>
            <a:br>
              <a:rPr lang="en-US" altLang="en-US" sz="6000" dirty="0"/>
            </a:br>
            <a:endParaRPr lang="en-US" altLang="en-US" sz="6000"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custDataLst>
              <p:tags r:id="rId6"/>
            </p:custDataLst>
          </p:nvPr>
        </p:nvSpPr>
        <p:spPr>
          <a:xfrm>
            <a:off x="4172351" y="1503022"/>
            <a:ext cx="4702055" cy="1952227"/>
          </a:xfrm>
        </p:spPr>
        <p:txBody>
          <a:bodyPr rtlCol="0"/>
          <a:lstStyle/>
          <a:p>
            <a:pPr rtl="0"/>
            <a:r>
              <a:rPr lang="fr">
                <a:solidFill>
                  <a:schemeClr val="tx2"/>
                </a:solidFill>
              </a:rPr>
              <a:t>Exercice</a:t>
            </a:r>
          </a:p>
        </p:txBody>
      </p:sp>
      <p:grpSp>
        <p:nvGrpSpPr>
          <p:cNvPr id="25" name="Group 24">
            <a:extLst>
              <a:ext uri="{FF2B5EF4-FFF2-40B4-BE49-F238E27FC236}">
                <a16:creationId xmlns:a16="http://schemas.microsoft.com/office/drawing/2014/main" id="{FB5FEDBA-7652-B142-BA4C-70DEAF90F336}"/>
              </a:ext>
            </a:extLst>
          </p:cNvPr>
          <p:cNvGrpSpPr/>
          <p:nvPr>
            <p:custDataLst>
              <p:tags r:id="rId7"/>
            </p:custDataLst>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custDataLst>
              <p:tags r:id="rId8"/>
            </p:custDataLst>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MANUEL - PAGE </a:t>
            </a:r>
            <a:r>
              <a:rPr lang="fr" b="1" dirty="0">
                <a:solidFill>
                  <a:schemeClr val="tx2"/>
                </a:solidFill>
              </a:rPr>
              <a:t>30</a:t>
            </a:r>
            <a:endParaRPr lang="en-US" b="1" u="sng" dirty="0">
              <a:solidFill>
                <a:srgbClr val="FF0000"/>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custDataLst>
              <p:tags r:id="rId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64</a:t>
            </a:fld>
            <a:endParaRPr lang="en-US" altLang="en-US" sz="1200">
              <a:solidFill>
                <a:schemeClr val="bg1"/>
              </a:solidFill>
            </a:endParaRPr>
          </a:p>
        </p:txBody>
      </p:sp>
    </p:spTree>
    <p:extLst>
      <p:ext uri="{BB962C8B-B14F-4D97-AF65-F5344CB8AC3E}">
        <p14:creationId xmlns:p14="http://schemas.microsoft.com/office/powerpoint/2010/main" val="127021779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custDataLst>
              <p:tags r:id="rId1"/>
            </p:custDataLst>
          </p:nvPr>
        </p:nvPicPr>
        <p:blipFill>
          <a:blip r:embed="rId12">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custDataLst>
              <p:tags r:id="rId2"/>
            </p:custDataLst>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a:p>
        </p:txBody>
      </p:sp>
      <p:sp>
        <p:nvSpPr>
          <p:cNvPr id="22" name="Rectangle 21">
            <a:extLst>
              <a:ext uri="{FF2B5EF4-FFF2-40B4-BE49-F238E27FC236}">
                <a16:creationId xmlns:a16="http://schemas.microsoft.com/office/drawing/2014/main" id="{0EFDDA78-E977-E043-8115-89F767AE4542}"/>
              </a:ext>
            </a:extLst>
          </p:cNvPr>
          <p:cNvSpPr/>
          <p:nvPr>
            <p:custDataLst>
              <p:tags r:id="rId3"/>
            </p:custDataLst>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custDataLst>
              <p:tags r:id="rId4"/>
            </p:custDataLst>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custDataLst>
              <p:tags r:id="rId5"/>
            </p:custDataLst>
          </p:nvPr>
        </p:nvSpPr>
        <p:spPr>
          <a:xfrm>
            <a:off x="2253068" y="3421210"/>
            <a:ext cx="8457168" cy="2151592"/>
          </a:xfrm>
        </p:spPr>
        <p:txBody>
          <a:bodyPr rtlCol="0">
            <a:noAutofit/>
          </a:bodyPr>
          <a:lstStyle/>
          <a:p>
            <a:pPr rtl="0"/>
            <a:r>
              <a:rPr lang="fr" sz="6000"/>
              <a:t>Plan d’action</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custDataLst>
              <p:tags r:id="rId6"/>
            </p:custDataLst>
          </p:nvPr>
        </p:nvSpPr>
        <p:spPr>
          <a:xfrm>
            <a:off x="4172351" y="1503022"/>
            <a:ext cx="4702055" cy="1952227"/>
          </a:xfrm>
        </p:spPr>
        <p:txBody>
          <a:bodyPr rtlCol="0"/>
          <a:lstStyle/>
          <a:p>
            <a:pPr rtl="0"/>
            <a:r>
              <a:rPr lang="fr">
                <a:solidFill>
                  <a:schemeClr val="tx2"/>
                </a:solidFill>
              </a:rPr>
              <a:t>Exercice</a:t>
            </a:r>
          </a:p>
        </p:txBody>
      </p:sp>
      <p:grpSp>
        <p:nvGrpSpPr>
          <p:cNvPr id="25" name="Group 24">
            <a:extLst>
              <a:ext uri="{FF2B5EF4-FFF2-40B4-BE49-F238E27FC236}">
                <a16:creationId xmlns:a16="http://schemas.microsoft.com/office/drawing/2014/main" id="{FB5FEDBA-7652-B142-BA4C-70DEAF90F336}"/>
              </a:ext>
            </a:extLst>
          </p:cNvPr>
          <p:cNvGrpSpPr/>
          <p:nvPr>
            <p:custDataLst>
              <p:tags r:id="rId7"/>
            </p:custDataLst>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custDataLst>
              <p:tags r:id="rId8"/>
            </p:custDataLst>
          </p:nvPr>
        </p:nvSpPr>
        <p:spPr>
          <a:xfrm>
            <a:off x="3705752"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MANUEL – PAGE </a:t>
            </a:r>
            <a:r>
              <a:rPr lang="fr" b="1" dirty="0">
                <a:solidFill>
                  <a:schemeClr val="tx2"/>
                </a:solidFill>
              </a:rPr>
              <a:t>34</a:t>
            </a:r>
            <a:endParaRPr lang="en-US" b="1" u="sng" dirty="0">
              <a:solidFill>
                <a:srgbClr val="FF0000"/>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custDataLst>
              <p:tags r:id="rId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65</a:t>
            </a:fld>
            <a:endParaRPr lang="en-US" altLang="en-US" sz="1200">
              <a:solidFill>
                <a:schemeClr val="bg1"/>
              </a:solidFill>
            </a:endParaRPr>
          </a:p>
        </p:txBody>
      </p:sp>
    </p:spTree>
    <p:extLst>
      <p:ext uri="{BB962C8B-B14F-4D97-AF65-F5344CB8AC3E}">
        <p14:creationId xmlns:p14="http://schemas.microsoft.com/office/powerpoint/2010/main" val="1012948689"/>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custDataLst>
              <p:tags r:id="rId1"/>
            </p:custDataLst>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a:solidFill>
                <a:srgbClr val="000000"/>
              </a:solidFill>
              <a:latin typeface="Calibri Regular"/>
              <a:ea typeface="ヒラギノ角ゴ ProN W3" charset="-128"/>
            </a:endParaRPr>
          </a:p>
        </p:txBody>
      </p:sp>
      <p:pic>
        <p:nvPicPr>
          <p:cNvPr id="59" name="Picture 58" descr="New Macbook Silver.png"/>
          <p:cNvPicPr>
            <a:picLocks noChangeAspect="1"/>
          </p:cNvPicPr>
          <p:nvPr>
            <p:custDataLst>
              <p:tags r:id="rId2"/>
            </p:custDataLst>
          </p:nvPr>
        </p:nvPicPr>
        <p:blipFill>
          <a:blip r:embed="rId14">
            <a:extLst>
              <a:ext uri="{28A0092B-C50C-407E-A947-70E740481C1C}">
                <a14:useLocalDpi xmlns:a14="http://schemas.microsoft.com/office/drawing/2010/main"/>
              </a:ext>
            </a:extLst>
          </a:blip>
          <a:stretch>
            <a:fillRect/>
          </a:stretch>
        </p:blipFill>
        <p:spPr>
          <a:xfrm>
            <a:off x="2147626" y="3257678"/>
            <a:ext cx="8951410" cy="4773111"/>
          </a:xfrm>
          <a:prstGeom prst="rect">
            <a:avLst/>
          </a:prstGeom>
        </p:spPr>
      </p:pic>
      <p:pic>
        <p:nvPicPr>
          <p:cNvPr id="15" name="Picture Placeholder 14">
            <a:extLst>
              <a:ext uri="{FF2B5EF4-FFF2-40B4-BE49-F238E27FC236}">
                <a16:creationId xmlns:a16="http://schemas.microsoft.com/office/drawing/2014/main" id="{FFF59669-8D4A-6947-94CF-AD85BD22F748}"/>
              </a:ext>
            </a:extLst>
          </p:cNvPr>
          <p:cNvPicPr>
            <a:picLocks noGrp="1" noChangeAspect="1"/>
          </p:cNvPicPr>
          <p:nvPr>
            <p:ph type="pic" sz="quarter" idx="10"/>
            <p:custDataLst>
              <p:tags r:id="rId3"/>
            </p:custDataLst>
          </p:nvPr>
        </p:nvPicPr>
        <p:blipFill>
          <a:blip r:embed="rId15"/>
          <a:srcRect l="7632" r="7632"/>
          <a:stretch>
            <a:fillRect/>
          </a:stretch>
        </p:blipFill>
        <p:spPr>
          <a:xfrm>
            <a:off x="3168117" y="3634026"/>
            <a:ext cx="6847421" cy="4020414"/>
          </a:xfrm>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custDataLst>
              <p:tags r:id="rId4"/>
            </p:custDataLst>
          </p:nvPr>
        </p:nvSpPr>
        <p:spPr>
          <a:xfrm>
            <a:off x="477983" y="1834699"/>
            <a:ext cx="11987442" cy="1547583"/>
          </a:xfrm>
        </p:spPr>
        <p:txBody>
          <a:bodyPr rtlCol="0">
            <a:normAutofit fontScale="77500" lnSpcReduction="20000"/>
          </a:bodyPr>
          <a:lstStyle/>
          <a:p>
            <a:pPr rtl="0"/>
            <a:r>
              <a:rPr lang="fr-FR" i="1" dirty="0"/>
              <a:t>Tel(le) que je suis : Comprendre l’orientation sexuelle et l’identité de genre des réfugiés  et des personnes déplacées</a:t>
            </a:r>
            <a:endParaRPr lang="fr" i="1" dirty="0"/>
          </a:p>
        </p:txBody>
      </p:sp>
      <p:sp>
        <p:nvSpPr>
          <p:cNvPr id="35" name="TextBox 34"/>
          <p:cNvSpPr txBox="1"/>
          <p:nvPr>
            <p:custDataLst>
              <p:tags r:id="rId5"/>
            </p:custDataLst>
          </p:nvPr>
        </p:nvSpPr>
        <p:spPr>
          <a:xfrm>
            <a:off x="5938973" y="1178283"/>
            <a:ext cx="1119470" cy="395173"/>
          </a:xfrm>
          <a:prstGeom prst="rect">
            <a:avLst/>
          </a:prstGeom>
          <a:noFill/>
        </p:spPr>
        <p:txBody>
          <a:bodyPr wrap="square" rtlCol="0">
            <a:spAutoFit/>
          </a:bodyPr>
          <a:lstStyle/>
          <a:p>
            <a:pPr algn="ctr" rtl="0">
              <a:lnSpc>
                <a:spcPct val="80000"/>
              </a:lnSpc>
            </a:pPr>
            <a:r>
              <a:rPr lang="fr" sz="2400" b="1" spc="70">
                <a:solidFill>
                  <a:schemeClr val="bg1"/>
                </a:solidFill>
                <a:latin typeface="+mj-lt"/>
                <a:cs typeface="Lato Light"/>
              </a:rPr>
              <a:t>Vidéo</a:t>
            </a:r>
          </a:p>
        </p:txBody>
      </p:sp>
      <p:sp>
        <p:nvSpPr>
          <p:cNvPr id="44" name="Rectangle 43"/>
          <p:cNvSpPr/>
          <p:nvPr>
            <p:custDataLst>
              <p:tags r:id="rId6"/>
            </p:custDataLst>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987"/>
          </a:p>
        </p:txBody>
      </p:sp>
      <p:sp>
        <p:nvSpPr>
          <p:cNvPr id="9" name="TextBox 8">
            <a:extLst>
              <a:ext uri="{FF2B5EF4-FFF2-40B4-BE49-F238E27FC236}">
                <a16:creationId xmlns:a16="http://schemas.microsoft.com/office/drawing/2014/main" id="{9EBC94EF-C494-2148-B59B-F47EB76083BA}"/>
              </a:ext>
            </a:extLst>
          </p:cNvPr>
          <p:cNvSpPr txBox="1"/>
          <p:nvPr>
            <p:custDataLst>
              <p:tags r:id="rId7"/>
            </p:custDataLst>
          </p:nvPr>
        </p:nvSpPr>
        <p:spPr>
          <a:xfrm>
            <a:off x="10886411" y="8528476"/>
            <a:ext cx="0" cy="0"/>
          </a:xfrm>
          <a:prstGeom prst="rect">
            <a:avLst/>
          </a:prstGeom>
        </p:spPr>
        <p:txBody>
          <a:bodyPr wrap="none" rtlCol="0">
            <a:noAutofit/>
          </a:bodyPr>
          <a:lstStyle/>
          <a:p>
            <a:pPr rtl="0"/>
            <a:endParaRPr lang="en-US" sz="2600" kern="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custDataLst>
              <p:tags r:id="rId8"/>
            </p:custDataLst>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custDataLst>
              <p:tags r:id="rId9"/>
            </p:custDataLst>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rtlCol="0" anchor="ctr"/>
          <a:lstStyle/>
          <a:p>
            <a:pPr rtl="0"/>
            <a:endParaRPr lang="en-US" sz="2701">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custDataLst>
              <p:tags r:id="rId10"/>
            </p:custDataLst>
          </p:nvPr>
        </p:nvSpPr>
        <p:spPr>
          <a:xfrm>
            <a:off x="3168117" y="6735793"/>
            <a:ext cx="6847421" cy="694591"/>
          </a:xfrm>
          <a:prstGeom prst="rect">
            <a:avLst/>
          </a:prstGeom>
          <a:solidFill>
            <a:schemeClr val="accent1">
              <a:alpha val="43000"/>
            </a:schemeClr>
          </a:solidFill>
        </p:spPr>
        <p:txBody>
          <a:bodyPr rtlCol="0"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fr" sz="2400" kern="0">
                <a:solidFill>
                  <a:schemeClr val="bg1"/>
                </a:solidFill>
              </a:rPr>
              <a:t>ORAM (2:55)</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custDataLst>
              <p:tags r:id="rId1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66</a:t>
            </a:fld>
            <a:endParaRPr lang="en-US" altLang="en-US" sz="1200">
              <a:solidFill>
                <a:schemeClr val="bg1"/>
              </a:solidFill>
            </a:endParaRPr>
          </a:p>
        </p:txBody>
      </p:sp>
    </p:spTree>
    <p:extLst>
      <p:ext uri="{BB962C8B-B14F-4D97-AF65-F5344CB8AC3E}">
        <p14:creationId xmlns:p14="http://schemas.microsoft.com/office/powerpoint/2010/main" val="2270451736"/>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13932"/>
          </a:xfrm>
          <a:prstGeom prst="rect">
            <a:avLst/>
          </a:prstGeom>
          <a:noFill/>
        </p:spPr>
        <p:txBody>
          <a:bodyPr rtlCol="0">
            <a:spAutoFit/>
          </a:bodyPr>
          <a:lstStyle/>
          <a:p>
            <a:pPr algn="ctr" rtl="0" eaLnBrk="1" hangingPunct="1">
              <a:lnSpc>
                <a:spcPct val="90000"/>
              </a:lnSpc>
              <a:defRPr/>
            </a:pPr>
            <a:r>
              <a:rPr lang="fr" sz="16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4000" dirty="0">
              <a:latin typeface="Calibri Regular"/>
            </a:endParaRPr>
          </a:p>
        </p:txBody>
      </p:sp>
      <p:sp>
        <p:nvSpPr>
          <p:cNvPr id="254" name="TextBox 253"/>
          <p:cNvSpPr txBox="1"/>
          <p:nvPr/>
        </p:nvSpPr>
        <p:spPr>
          <a:xfrm>
            <a:off x="333334" y="9070464"/>
            <a:ext cx="247620" cy="313932"/>
          </a:xfrm>
          <a:prstGeom prst="rect">
            <a:avLst/>
          </a:prstGeom>
          <a:noFill/>
        </p:spPr>
        <p:txBody>
          <a:bodyPr rtlCol="0">
            <a:spAutoFit/>
          </a:bodyPr>
          <a:lstStyle/>
          <a:p>
            <a:pPr algn="ctr" rtl="0" eaLnBrk="1" hangingPunct="1">
              <a:lnSpc>
                <a:spcPct val="90000"/>
              </a:lnSpc>
              <a:defRPr/>
            </a:pPr>
            <a:r>
              <a:rPr lang="fr" sz="16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6000" kern="0" spc="330">
                <a:solidFill>
                  <a:schemeClr val="bg1"/>
                </a:solidFill>
              </a:rPr>
              <a:t>OBJECTIFS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452506"/>
            <a:ext cx="4260513" cy="153281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90000"/>
              </a:lnSpc>
            </a:pPr>
            <a:r>
              <a:rPr lang="fr" sz="2200" b="1" cap="all" dirty="0">
                <a:solidFill>
                  <a:schemeClr val="bg1"/>
                </a:solidFill>
                <a:latin typeface="Calibri" charset="0"/>
                <a:ea typeface="Calibri" charset="0"/>
                <a:cs typeface="Calibri" charset="0"/>
              </a:rPr>
              <a:t>SITUATIONS D’URGENCE</a:t>
            </a:r>
            <a:br>
              <a:rPr lang="fr" sz="2200" b="1" cap="all" dirty="0">
                <a:solidFill>
                  <a:schemeClr val="bg1"/>
                </a:solidFill>
                <a:latin typeface="Calibri" charset="0"/>
                <a:ea typeface="Calibri" charset="0"/>
                <a:cs typeface="Calibri" charset="0"/>
              </a:rPr>
            </a:br>
            <a:r>
              <a:rPr lang="fr" sz="2200" b="1" cap="all" dirty="0">
                <a:solidFill>
                  <a:schemeClr val="bg1"/>
                </a:solidFill>
                <a:latin typeface="Calibri" charset="0"/>
                <a:ea typeface="Calibri" charset="0"/>
                <a:cs typeface="Calibri" charset="0"/>
              </a:rPr>
              <a:t> ET AIDE AUX </a:t>
            </a:r>
            <a:br>
              <a:rPr lang="en-US" sz="2200" b="1" cap="all" dirty="0">
                <a:solidFill>
                  <a:schemeClr val="bg1"/>
                </a:solidFill>
                <a:latin typeface="Calibri" charset="0"/>
                <a:ea typeface="Calibri" charset="0"/>
                <a:cs typeface="Calibri" charset="0"/>
              </a:rPr>
            </a:br>
            <a:r>
              <a:rPr lang="fr" sz="2200" b="1" cap="all" dirty="0">
                <a:solidFill>
                  <a:schemeClr val="bg1"/>
                </a:solidFill>
                <a:latin typeface="Calibri" charset="0"/>
                <a:ea typeface="Calibri" charset="0"/>
                <a:cs typeface="Calibri" charset="0"/>
              </a:rPr>
              <a:t>PERSONNES MIGRANTES VULNÉRABLES</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431810"/>
            <a:ext cx="4159379" cy="1549674"/>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90000"/>
              </a:lnSpc>
            </a:pPr>
            <a:r>
              <a:rPr lang="fr" sz="2200" b="1" kern="0" dirty="0">
                <a:solidFill>
                  <a:srgbClr val="FFFFFF"/>
                </a:solidFill>
                <a:latin typeface="Calibri" charset="0"/>
                <a:ea typeface="MS PGothic" charset="-128"/>
                <a:cs typeface="Calibri" charset="0"/>
              </a:rPr>
              <a:t>L’AIDE AU RETOUR DES VICTIMES DE LA TRAITE D’ÊTRES HUMAINS </a:t>
            </a:r>
            <a:br>
              <a:rPr lang="fr" sz="2200" b="1" kern="0" dirty="0">
                <a:solidFill>
                  <a:srgbClr val="FFFFFF"/>
                </a:solidFill>
                <a:latin typeface="Calibri" charset="0"/>
                <a:ea typeface="MS PGothic" charset="-128"/>
                <a:cs typeface="Calibri" charset="0"/>
              </a:rPr>
            </a:br>
            <a:r>
              <a:rPr lang="fr" sz="2200" b="1" kern="0" dirty="0">
                <a:solidFill>
                  <a:srgbClr val="FFFFFF"/>
                </a:solidFill>
                <a:latin typeface="Calibri" charset="0"/>
                <a:ea typeface="MS PGothic" charset="-128"/>
                <a:cs typeface="Calibri" charset="0"/>
              </a:rPr>
              <a:t>ET L’AIDE AU RETOUR VOLONTAIRE ET À LA RÉINTÉGRATION</a:t>
            </a: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24301"/>
            <a:ext cx="4159379" cy="1502236"/>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90000"/>
              </a:lnSpc>
            </a:pPr>
            <a:r>
              <a:rPr lang="fr" sz="2200" b="1" cap="all">
                <a:solidFill>
                  <a:schemeClr val="bg1"/>
                </a:solidFill>
                <a:latin typeface="Calibri" charset="0"/>
                <a:ea typeface="Calibri" charset="0"/>
                <a:cs typeface="Calibri" charset="0"/>
              </a:rPr>
              <a:t>GESTION DES FRONTIÈRES ET POSTES DE CONTRÔLE</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67</a:t>
            </a:fld>
            <a:endParaRPr lang="en-US" altLang="en-US" sz="11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6174893"/>
            <a:ext cx="3708314" cy="2573539"/>
          </a:xfrm>
        </p:spPr>
        <p:txBody>
          <a:bodyPr vert="horz" lIns="91440" tIns="45720" rIns="91440" bIns="45720" rtlCol="0" anchor="t">
            <a:normAutofit/>
          </a:bodyPr>
          <a:lstStyle/>
          <a:p>
            <a:r>
              <a:rPr lang="fr" sz="2000" dirty="0">
                <a:ea typeface="MS PGothic"/>
              </a:rPr>
              <a:t>Les personnes de diverses OSIEGCS présentent des besoins particuliers, qui doivent être pris en compte dans chaque domaine d’intervention et dans tous les programmes de l’OIM et du HCR.</a:t>
            </a:r>
          </a:p>
          <a:p>
            <a:pPr rtl="0"/>
            <a:endParaRPr lang="en-US" sz="2000"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3"/>
          <a:srcRect t="15086" b="38055"/>
          <a:stretch/>
        </p:blipFill>
        <p:spPr>
          <a:xfrm>
            <a:off x="0" y="0"/>
            <a:ext cx="13003213" cy="3885006"/>
          </a:xfrm>
        </p:spPr>
      </p:pic>
      <p:sp>
        <p:nvSpPr>
          <p:cNvPr id="5" name="Content Placeholder 4">
            <a:extLst>
              <a:ext uri="{FF2B5EF4-FFF2-40B4-BE49-F238E27FC236}">
                <a16:creationId xmlns:a16="http://schemas.microsoft.com/office/drawing/2014/main" id="{DFA01AA0-0683-7947-82E7-F2FCD3AE4626}"/>
              </a:ext>
            </a:extLst>
          </p:cNvPr>
          <p:cNvSpPr>
            <a:spLocks noGrp="1"/>
          </p:cNvSpPr>
          <p:nvPr>
            <p:ph idx="11"/>
          </p:nvPr>
        </p:nvSpPr>
        <p:spPr>
          <a:xfrm>
            <a:off x="4535425" y="6174893"/>
            <a:ext cx="4034088" cy="2573539"/>
          </a:xfrm>
        </p:spPr>
        <p:txBody>
          <a:bodyPr rtlCol="0"/>
          <a:lstStyle/>
          <a:p>
            <a:pPr rtl="0"/>
            <a:r>
              <a:rPr lang="fr" sz="2000" dirty="0"/>
              <a:t>Le retour des personnes migrantes et des victimes de la traite d’êtres humains peut nécessiter un accompagnement spécifique à la réinstallation.</a:t>
            </a:r>
          </a:p>
        </p:txBody>
      </p:sp>
      <p:sp>
        <p:nvSpPr>
          <p:cNvPr id="6" name="Content Placeholder 5">
            <a:extLst>
              <a:ext uri="{FF2B5EF4-FFF2-40B4-BE49-F238E27FC236}">
                <a16:creationId xmlns:a16="http://schemas.microsoft.com/office/drawing/2014/main" id="{0838A04E-954F-9147-B9CA-725964A20AA6}"/>
              </a:ext>
            </a:extLst>
          </p:cNvPr>
          <p:cNvSpPr>
            <a:spLocks noGrp="1"/>
          </p:cNvSpPr>
          <p:nvPr>
            <p:ph idx="12"/>
          </p:nvPr>
        </p:nvSpPr>
        <p:spPr>
          <a:xfrm>
            <a:off x="8843834" y="6174893"/>
            <a:ext cx="4022768" cy="2573539"/>
          </a:xfrm>
        </p:spPr>
        <p:txBody>
          <a:bodyPr rtlCol="0"/>
          <a:lstStyle/>
          <a:p>
            <a:pPr rtl="0"/>
            <a:r>
              <a:rPr lang="fr" sz="2000"/>
              <a:t>Le personnel responsable de la sécurité, de l’immigration et des frontières doit être encouragé à traiter toutes les personnes migrantes avec respect.</a:t>
            </a:r>
          </a:p>
          <a:p>
            <a:pPr rtl="0"/>
            <a:endParaRPr lang="en-US" sz="2000" dirty="0"/>
          </a:p>
        </p:txBody>
      </p:sp>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3296092"/>
            <a:ext cx="12945974" cy="935067"/>
          </a:xfrm>
          <a:solidFill>
            <a:schemeClr val="accent1">
              <a:lumMod val="75000"/>
            </a:schemeClr>
          </a:solidFill>
        </p:spPr>
        <p:txBody>
          <a:bodyPr rtlCol="0"/>
          <a:lstStyle/>
          <a:p>
            <a:pPr marL="288925"/>
            <a:r>
              <a:rPr lang="fr" sz="2800" dirty="0">
                <a:solidFill>
                  <a:schemeClr val="bg1"/>
                </a:solidFill>
                <a:ea typeface="MS PGothic"/>
              </a:rPr>
              <a:t>Situations à prendre en compte dans le cadre </a:t>
            </a:r>
            <a:br>
              <a:rPr lang="fr" sz="2800" dirty="0">
                <a:solidFill>
                  <a:schemeClr val="bg1"/>
                </a:solidFill>
                <a:ea typeface="MS PGothic"/>
              </a:rPr>
            </a:br>
            <a:r>
              <a:rPr lang="fr" sz="2800" dirty="0">
                <a:solidFill>
                  <a:schemeClr val="bg1"/>
                </a:solidFill>
                <a:ea typeface="MS PGothic"/>
              </a:rPr>
              <a:t>des programmes de l’OIM et du </a:t>
            </a:r>
            <a:r>
              <a:rPr lang="fr" sz="2800" dirty="0" err="1">
                <a:solidFill>
                  <a:schemeClr val="bg1"/>
                </a:solidFill>
                <a:ea typeface="MS PGothic"/>
              </a:rPr>
              <a:t>hcr</a:t>
            </a:r>
            <a:endParaRPr lang="en-US" sz="2800" cap="none" spc="0" dirty="0" err="1"/>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345577284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custDataLst>
              <p:tags r:id="rId1"/>
            </p:custDataLst>
          </p:nvPr>
        </p:nvSpPr>
        <p:spPr/>
        <p:txBody>
          <a:bodyPr rtlCol="0"/>
          <a:lstStyle/>
          <a:p>
            <a:pPr rtl="0"/>
            <a:r>
              <a:rPr lang="fr" sz="4000"/>
              <a:t>Principaux points d’apprentissage</a:t>
            </a:r>
            <a:endParaRPr lang="en-US" sz="4000"/>
          </a:p>
        </p:txBody>
      </p:sp>
      <p:grpSp>
        <p:nvGrpSpPr>
          <p:cNvPr id="4" name="Group 3">
            <a:extLst>
              <a:ext uri="{FF2B5EF4-FFF2-40B4-BE49-F238E27FC236}">
                <a16:creationId xmlns:a16="http://schemas.microsoft.com/office/drawing/2014/main" id="{CF3F4B4D-F44D-934F-90DA-54459FF9383C}"/>
              </a:ext>
            </a:extLst>
          </p:cNvPr>
          <p:cNvGrpSpPr/>
          <p:nvPr>
            <p:custDataLst>
              <p:tags r:id="rId2"/>
            </p:custDataLst>
          </p:nvPr>
        </p:nvGrpSpPr>
        <p:grpSpPr>
          <a:xfrm>
            <a:off x="0" y="2446484"/>
            <a:ext cx="3422722" cy="5172545"/>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Besoins multiples et souvent cruciaux</a:t>
                </a: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01</a:t>
                </a:r>
                <a:endParaRPr kumimoji="0" sz="3200" b="0" i="0" u="none" strike="noStrike" kern="0" cap="none" spc="0" normalizeH="0" baseline="0" noProof="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custDataLst>
              <p:tags r:id="rId3"/>
            </p:custDataLst>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09460" y="1830890"/>
                <a:ext cx="1110188"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Facteurs intersectionnels</a:t>
                </a: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02</a:t>
                </a:r>
                <a:endParaRPr kumimoji="0" sz="3200" b="0" i="0" u="none" strike="noStrike" kern="0" cap="none" spc="0" normalizeH="0" baseline="0" noProof="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custDataLst>
              <p:tags r:id="rId4"/>
            </p:custDataLst>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18820" y="1830890"/>
                <a:ext cx="1109891"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Certaines personnes sont particulièrement exposées</a:t>
                </a: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03</a:t>
                </a:r>
                <a:endParaRPr kumimoji="0" sz="3200" b="0" i="0" u="none" strike="noStrike" kern="0" cap="none" spc="0" normalizeH="0" baseline="0" noProof="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custDataLst>
              <p:tags r:id="rId5"/>
            </p:custDataLst>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Outils de protection normaux</a:t>
                </a: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04</a:t>
                </a:r>
                <a:endParaRPr kumimoji="0" sz="3200" b="0" i="0" u="none" strike="noStrike" kern="0" cap="none" spc="0" normalizeH="0" baseline="0" noProof="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68</a:t>
            </a:fld>
            <a:endParaRPr lang="en-US" altLang="en-US" sz="1100">
              <a:solidFill>
                <a:schemeClr val="bg1"/>
              </a:solidFill>
            </a:endParaRPr>
          </a:p>
        </p:txBody>
      </p:sp>
    </p:spTree>
    <p:extLst>
      <p:ext uri="{BB962C8B-B14F-4D97-AF65-F5344CB8AC3E}">
        <p14:creationId xmlns:p14="http://schemas.microsoft.com/office/powerpoint/2010/main" val="159698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custDataLst>
              <p:tags r:id="rId1"/>
            </p:custDataLst>
          </p:nvPr>
        </p:nvSpPr>
        <p:spPr/>
        <p:txBody>
          <a:bodyPr rtlCol="0"/>
          <a:lstStyle/>
          <a:p>
            <a:pPr rtl="0"/>
            <a:r>
              <a:rPr lang="fr" sz="4000"/>
              <a:t>Principaux points d’apprentissage</a:t>
            </a:r>
            <a:endParaRPr lang="en-US" sz="4000"/>
          </a:p>
        </p:txBody>
      </p:sp>
      <p:grpSp>
        <p:nvGrpSpPr>
          <p:cNvPr id="4" name="Group 3">
            <a:extLst>
              <a:ext uri="{FF2B5EF4-FFF2-40B4-BE49-F238E27FC236}">
                <a16:creationId xmlns:a16="http://schemas.microsoft.com/office/drawing/2014/main" id="{CF3F4B4D-F44D-934F-90DA-54459FF9383C}"/>
              </a:ext>
            </a:extLst>
          </p:cNvPr>
          <p:cNvGrpSpPr/>
          <p:nvPr>
            <p:custDataLst>
              <p:tags r:id="rId2"/>
            </p:custDataLst>
          </p:nvPr>
        </p:nvGrpSpPr>
        <p:grpSpPr>
          <a:xfrm>
            <a:off x="0" y="2446484"/>
            <a:ext cx="3422722" cy="5172545"/>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Délais et solutions créatives</a:t>
                </a: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05</a:t>
                </a:r>
                <a:endParaRPr kumimoji="0" sz="3200" b="0" i="0" u="none" strike="noStrike" kern="0" cap="none" spc="0" normalizeH="0" baseline="0" noProof="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custDataLst>
              <p:tags r:id="rId3"/>
            </p:custDataLst>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09460" y="1830890"/>
                <a:ext cx="1110188"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Établir la confiance</a:t>
                </a: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06</a:t>
                </a:r>
                <a:endParaRPr kumimoji="0" sz="3200" b="0" i="0" u="none" strike="noStrike" kern="0" cap="none" spc="0" normalizeH="0" baseline="0" noProof="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custDataLst>
              <p:tags r:id="rId4"/>
            </p:custDataLst>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18820" y="1830890"/>
                <a:ext cx="1109891"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Intégration dans les services et les programmes </a:t>
                </a:r>
                <a:br>
                  <a:rPr lang="en-US" sz="2400" b="1">
                    <a:solidFill>
                      <a:schemeClr val="bg1"/>
                    </a:solidFill>
                    <a:latin typeface="Calibri" panose="020F0502020204030204" pitchFamily="34" charset="0"/>
                    <a:cs typeface="Calibri" panose="020F0502020204030204" pitchFamily="34" charset="0"/>
                  </a:rPr>
                </a:br>
                <a:endParaRPr lang="en-US" sz="2400" b="1">
                  <a:solidFill>
                    <a:schemeClr val="bg1"/>
                  </a:solidFill>
                  <a:latin typeface="Calibri" panose="020F0502020204030204" pitchFamily="34" charset="0"/>
                  <a:cs typeface="Calibri" panose="020F0502020204030204" pitchFamily="34" charset="0"/>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07</a:t>
                </a:r>
                <a:endParaRPr kumimoji="0" sz="3200" b="0" i="0" u="none" strike="noStrike" kern="0" cap="none" spc="0" normalizeH="0" baseline="0" noProof="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custDataLst>
              <p:tags r:id="rId5"/>
            </p:custDataLst>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Approche holistique</a:t>
                </a: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08</a:t>
                </a:r>
                <a:endParaRPr kumimoji="0" sz="3200" b="0" i="0" u="none" strike="noStrike" kern="0" cap="none" spc="0" normalizeH="0" baseline="0" noProof="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69</a:t>
            </a:fld>
            <a:endParaRPr lang="en-US" altLang="en-US" sz="1100">
              <a:solidFill>
                <a:schemeClr val="bg1"/>
              </a:solidFill>
            </a:endParaRPr>
          </a:p>
        </p:txBody>
      </p:sp>
    </p:spTree>
    <p:extLst>
      <p:ext uri="{BB962C8B-B14F-4D97-AF65-F5344CB8AC3E}">
        <p14:creationId xmlns:p14="http://schemas.microsoft.com/office/powerpoint/2010/main" val="70285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custDataLst>
              <p:tags r:id="rId1"/>
            </p:custDataLst>
          </p:nvPr>
        </p:nvSpPr>
        <p:spPr>
          <a:xfrm>
            <a:off x="571430"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custDataLst>
              <p:tags r:id="rId2"/>
            </p:custDataLst>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3600">
              <a:latin typeface="Calibri Regular"/>
            </a:endParaRPr>
          </a:p>
        </p:txBody>
      </p:sp>
      <p:sp>
        <p:nvSpPr>
          <p:cNvPr id="254" name="TextBox 253"/>
          <p:cNvSpPr txBox="1"/>
          <p:nvPr>
            <p:custDataLst>
              <p:tags r:id="rId3"/>
            </p:custDataLst>
          </p:nvPr>
        </p:nvSpPr>
        <p:spPr>
          <a:xfrm>
            <a:off x="333334"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custDataLst>
              <p:tags r:id="rId4"/>
            </p:custDataLst>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custDataLst>
              <p:tags r:id="rId5"/>
            </p:custDataLst>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custDataLst>
              <p:tags r:id="rId6"/>
            </p:custDataLst>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custDataLst>
              <p:tags r:id="rId7"/>
            </p:custDataLst>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5400" kern="0" spc="330">
                <a:solidFill>
                  <a:schemeClr val="bg1"/>
                </a:solidFill>
              </a:rPr>
              <a:t>OBJECTIFS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custDataLst>
              <p:tags r:id="rId8"/>
            </p:custDataLst>
          </p:nvPr>
        </p:nvSpPr>
        <p:spPr>
          <a:xfrm>
            <a:off x="70759" y="4384258"/>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000" b="1" cap="all">
                <a:solidFill>
                  <a:schemeClr val="bg1"/>
                </a:solidFill>
                <a:latin typeface="Calibri" charset="0"/>
                <a:ea typeface="Calibri" charset="0"/>
                <a:cs typeface="Calibri" charset="0"/>
              </a:rPr>
              <a:t>UNE MARGINALISATION ACCRUE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custDataLst>
              <p:tags r:id="rId9"/>
            </p:custDataLst>
          </p:nvPr>
        </p:nvSpPr>
        <p:spPr>
          <a:xfrm>
            <a:off x="4470356" y="4366722"/>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fr" sz="2000" b="1" kern="0">
                <a:solidFill>
                  <a:srgbClr val="FFFFFF"/>
                </a:solidFill>
                <a:latin typeface="Calibri" charset="0"/>
                <a:ea typeface="MS PGothic" charset="-128"/>
                <a:cs typeface="Calibri" charset="0"/>
              </a:rPr>
              <a:t>UNE ÉVOLUTION DES BESOINS</a:t>
            </a:r>
            <a:endParaRPr lang="en-US" sz="2000" b="1"/>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custDataLst>
              <p:tags r:id="rId10"/>
            </p:custDataLst>
          </p:nvPr>
        </p:nvSpPr>
        <p:spPr>
          <a:xfrm>
            <a:off x="8756045" y="4401120"/>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000" b="1" cap="all">
                <a:solidFill>
                  <a:schemeClr val="bg1"/>
                </a:solidFill>
                <a:latin typeface="Calibri" charset="0"/>
                <a:ea typeface="Calibri" charset="0"/>
                <a:cs typeface="Calibri" charset="0"/>
              </a:rPr>
              <a:t>DES SITUATIONS DE RISQUE ACCRU</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custDataLst>
              <p:tags r:id="rId1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7</a:t>
            </a:fld>
            <a:endParaRPr lang="en-US" altLang="en-US" sz="1050">
              <a:solidFill>
                <a:schemeClr val="bg1"/>
              </a:solidFill>
            </a:endParaRPr>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custDataLst>
              <p:tags r:id="rId12"/>
            </p:custDataLst>
          </p:nvPr>
        </p:nvPicPr>
        <p:blipFill rotWithShape="1">
          <a:blip r:embed="rId20"/>
          <a:srcRect t="15086" b="38055"/>
          <a:stretch/>
        </p:blipFill>
        <p:spPr>
          <a:xfrm>
            <a:off x="0" y="0"/>
            <a:ext cx="13003213" cy="3885006"/>
          </a:xfrm>
        </p:spPr>
      </p:pic>
      <p:sp>
        <p:nvSpPr>
          <p:cNvPr id="2" name="Title 1">
            <a:extLst>
              <a:ext uri="{FF2B5EF4-FFF2-40B4-BE49-F238E27FC236}">
                <a16:creationId xmlns:a16="http://schemas.microsoft.com/office/drawing/2014/main" id="{F22A0BBD-F5BE-3449-8C37-1AC28AB7C83B}"/>
              </a:ext>
            </a:extLst>
          </p:cNvPr>
          <p:cNvSpPr>
            <a:spLocks noGrp="1"/>
          </p:cNvSpPr>
          <p:nvPr>
            <p:ph type="title"/>
            <p:custDataLst>
              <p:tags r:id="rId13"/>
            </p:custDataLst>
          </p:nvPr>
        </p:nvSpPr>
        <p:spPr>
          <a:xfrm>
            <a:off x="-19932" y="2632002"/>
            <a:ext cx="6018395" cy="956333"/>
          </a:xfrm>
          <a:solidFill>
            <a:schemeClr val="accent2"/>
          </a:solidFill>
        </p:spPr>
        <p:txBody>
          <a:bodyPr rtlCol="0"/>
          <a:lstStyle/>
          <a:p>
            <a:pPr marL="288925" algn="l" rtl="0"/>
            <a:r>
              <a:rPr lang="fr" sz="2400" cap="none" spc="0">
                <a:solidFill>
                  <a:schemeClr val="bg1"/>
                </a:solidFill>
                <a:latin typeface="Calibri" charset="0"/>
                <a:ea typeface="MS PGothic" charset="-128"/>
                <a:cs typeface="Calibri" charset="0"/>
              </a:rPr>
              <a:t>Quelles difficultés</a:t>
            </a:r>
            <a:r>
              <a:rPr lang="fr" sz="2400" cap="none" spc="0">
                <a:solidFill>
                  <a:schemeClr val="bg1"/>
                </a:solidFill>
                <a:ea typeface="MS PGothic" charset="-128"/>
              </a:rPr>
              <a:t> les personnes</a:t>
            </a:r>
            <a:r>
              <a:rPr lang="fr" sz="2400" cap="none" spc="0">
                <a:solidFill>
                  <a:schemeClr val="bg1"/>
                </a:solidFill>
                <a:latin typeface="Calibri" charset="0"/>
                <a:ea typeface="MS PGothic" charset="-128"/>
                <a:cs typeface="Calibri" charset="0"/>
              </a:rPr>
              <a:t> </a:t>
            </a:r>
            <a:r>
              <a:rPr lang="fr" sz="2400" cap="none" spc="0">
                <a:solidFill>
                  <a:schemeClr val="bg1"/>
                </a:solidFill>
                <a:ea typeface="MS PGothic" charset="-128"/>
              </a:rPr>
              <a:t>de diverses OSIEGCS rencontrent-elles ?</a:t>
            </a:r>
            <a:endParaRPr lang="en-US" sz="2400" cap="none" spc="0"/>
          </a:p>
        </p:txBody>
      </p:sp>
      <p:sp>
        <p:nvSpPr>
          <p:cNvPr id="14" name="Rectangle 13">
            <a:extLst>
              <a:ext uri="{FF2B5EF4-FFF2-40B4-BE49-F238E27FC236}">
                <a16:creationId xmlns:a16="http://schemas.microsoft.com/office/drawing/2014/main" id="{44C469FD-3482-2847-B7DE-66D3EA2A86DD}"/>
              </a:ext>
            </a:extLst>
          </p:cNvPr>
          <p:cNvSpPr/>
          <p:nvPr>
            <p:custDataLst>
              <p:tags r:id="rId14"/>
            </p:custDataLst>
          </p:nvPr>
        </p:nvSpPr>
        <p:spPr>
          <a:xfrm>
            <a:off x="-19931" y="3696056"/>
            <a:ext cx="13036202" cy="400110"/>
          </a:xfrm>
          <a:prstGeom prst="rect">
            <a:avLst/>
          </a:prstGeom>
          <a:solidFill>
            <a:schemeClr val="tx2"/>
          </a:solidFill>
        </p:spPr>
        <p:txBody>
          <a:bodyPr wrap="square" rtlCol="0">
            <a:spAutoFit/>
          </a:bodyPr>
          <a:lstStyle/>
          <a:p>
            <a:pPr algn="ctr" rtl="0"/>
            <a:r>
              <a:rPr lang="fr" sz="2000" b="1" dirty="0">
                <a:solidFill>
                  <a:schemeClr val="bg1"/>
                </a:solidFill>
                <a:latin typeface="Calibri" charset="0"/>
                <a:ea typeface="MS PGothic" charset="-128"/>
                <a:cs typeface="Calibri" charset="0"/>
              </a:rPr>
              <a:t>En situation de migration ou de déplacement forcé, les personnes de diverses OSIEGCS peuvent devoir faire face à :</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custDataLst>
              <p:tags r:id="rId15"/>
            </p:custDataLst>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custDataLst>
              <p:tags r:id="rId16"/>
            </p:custDataLst>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1" name="Content Placeholder 2">
            <a:extLst>
              <a:ext uri="{FF2B5EF4-FFF2-40B4-BE49-F238E27FC236}">
                <a16:creationId xmlns:a16="http://schemas.microsoft.com/office/drawing/2014/main" id="{2971CE46-1CD3-894D-90B5-DA941BDD9D07}"/>
              </a:ext>
            </a:extLst>
          </p:cNvPr>
          <p:cNvSpPr txBox="1">
            <a:spLocks/>
          </p:cNvSpPr>
          <p:nvPr>
            <p:custDataLst>
              <p:tags r:id="rId17"/>
            </p:custDataLst>
          </p:nvPr>
        </p:nvSpPr>
        <p:spPr>
          <a:xfrm>
            <a:off x="333334" y="5437400"/>
            <a:ext cx="3708314" cy="2573539"/>
          </a:xfrm>
          <a:prstGeom prst="rect">
            <a:avLst/>
          </a:prstGeom>
        </p:spPr>
        <p:txBody>
          <a:bodyPr vert="horz" lIns="91440" tIns="45720" rIns="91440" bIns="45720" rtlCol="0">
            <a:normAutofit/>
          </a:bodyPr>
          <a:lstStyle>
            <a:lvl1pPr marL="0" indent="0" algn="ctr" rtl="0" eaLnBrk="1" fontAlgn="base" hangingPunct="1">
              <a:lnSpc>
                <a:spcPct val="100000"/>
              </a:lnSpc>
              <a:spcBef>
                <a:spcPts val="2400"/>
              </a:spcBef>
              <a:spcAft>
                <a:spcPct val="0"/>
              </a:spcAft>
              <a:buClr>
                <a:srgbClr val="E40277"/>
              </a:buClr>
              <a:buFont typeface="Arial"/>
              <a:buNone/>
              <a:tabLst/>
              <a:defRPr sz="2400" b="0">
                <a:solidFill>
                  <a:schemeClr val="tx2"/>
                </a:solidFill>
                <a:latin typeface="Calibri"/>
                <a:ea typeface="MS PGothic" pitchFamily="34" charset="-128"/>
                <a:cs typeface="Calibri"/>
                <a:sym typeface="Gill Sans" charset="0"/>
              </a:defRPr>
            </a:lvl1pPr>
            <a:lvl2pPr marL="0" indent="0" algn="ctr" rtl="0" eaLnBrk="1" fontAlgn="base" hangingPunct="1">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1" fontAlgn="base" hangingPunct="1">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1" fontAlgn="base" hangingPunct="1">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23" indent="0" algn="ctr" rtl="0" eaLnBrk="1" fontAlgn="base" hangingPunct="1">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defTabSz="914400"/>
            <a:r>
              <a:rPr lang="fr" sz="2200" kern="0"/>
              <a:t>Ces personnes peuvent pâtir d’une marginalisation reposant aussi bien sur leur statut de migrant(e)s ou de personnes déplacées forcées que sur leur diversité d’OSIEGCS.</a:t>
            </a:r>
          </a:p>
          <a:p>
            <a:pPr defTabSz="914400"/>
            <a:endParaRPr lang="en-US" sz="2200" kern="0" dirty="0"/>
          </a:p>
        </p:txBody>
      </p:sp>
    </p:spTree>
    <p:extLst>
      <p:ext uri="{BB962C8B-B14F-4D97-AF65-F5344CB8AC3E}">
        <p14:creationId xmlns:p14="http://schemas.microsoft.com/office/powerpoint/2010/main" val="3741601829"/>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custDataLst>
              <p:tags r:id="rId1"/>
            </p:custDataLst>
          </p:nvPr>
        </p:nvSpPr>
        <p:spPr>
          <a:xfrm>
            <a:off x="5669201" y="2183"/>
            <a:ext cx="1666619" cy="2019053"/>
          </a:xfrm>
          <a:solidFill>
            <a:schemeClr val="accent2"/>
          </a:solidFill>
        </p:spPr>
        <p:txBody>
          <a:bodyPr rtlCol="0">
            <a:normAutofit/>
          </a:bodyPr>
          <a:lstStyle/>
          <a:p>
            <a:pPr rtl="0"/>
            <a:r>
              <a:rPr lang="fr" sz="4400"/>
              <a:t>11</a:t>
            </a:r>
          </a:p>
        </p:txBody>
      </p:sp>
      <p:grpSp>
        <p:nvGrpSpPr>
          <p:cNvPr id="42" name="Group 41">
            <a:extLst>
              <a:ext uri="{FF2B5EF4-FFF2-40B4-BE49-F238E27FC236}">
                <a16:creationId xmlns:a16="http://schemas.microsoft.com/office/drawing/2014/main" id="{1C1BBF2E-5B78-1B48-98E6-E346307502B5}"/>
              </a:ext>
            </a:extLst>
          </p:cNvPr>
          <p:cNvGrpSpPr/>
          <p:nvPr>
            <p:custDataLst>
              <p:tags r:id="rId2"/>
            </p:custDataLst>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50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50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50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50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50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50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50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custDataLst>
              <p:tags r:id="rId3"/>
            </p:custDataLst>
          </p:nvPr>
        </p:nvSpPr>
        <p:spPr>
          <a:xfrm>
            <a:off x="1244710" y="4778330"/>
            <a:ext cx="4894833"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fr" sz="4800" cap="all" spc="890">
                <a:solidFill>
                  <a:schemeClr val="bg1"/>
                </a:solidFill>
                <a:ea typeface="+mj-ea"/>
                <a:cs typeface="+mj-cs"/>
              </a:rPr>
              <a:t>BESOINS DE</a:t>
            </a:r>
            <a:endParaRPr sz="4800"/>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custDataLst>
              <p:tags r:id="rId4"/>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500" smtClean="0">
                <a:solidFill>
                  <a:schemeClr val="bg1"/>
                </a:solidFill>
              </a:rPr>
              <a:pPr rtl="0">
                <a:defRPr/>
              </a:pPr>
              <a:t>70</a:t>
            </a:fld>
            <a:endParaRPr lang="en-US" altLang="en-US" sz="500">
              <a:solidFill>
                <a:schemeClr val="bg1"/>
              </a:solidFill>
            </a:endParaRPr>
          </a:p>
        </p:txBody>
      </p:sp>
      <p:sp>
        <p:nvSpPr>
          <p:cNvPr id="21" name="Text Placeholder 5">
            <a:extLst>
              <a:ext uri="{FF2B5EF4-FFF2-40B4-BE49-F238E27FC236}">
                <a16:creationId xmlns:a16="http://schemas.microsoft.com/office/drawing/2014/main" id="{66EE568A-D3A4-9042-B29F-AD18B9B0FA5B}"/>
              </a:ext>
            </a:extLst>
          </p:cNvPr>
          <p:cNvSpPr txBox="1">
            <a:spLocks/>
          </p:cNvSpPr>
          <p:nvPr>
            <p:custDataLst>
              <p:tags r:id="rId5"/>
            </p:custDataLst>
          </p:nvPr>
        </p:nvSpPr>
        <p:spPr>
          <a:xfrm>
            <a:off x="1244710" y="3046087"/>
            <a:ext cx="10678195"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fr" sz="6600" cap="all" spc="890" dirty="0">
                <a:solidFill>
                  <a:schemeClr val="bg1"/>
                </a:solidFill>
                <a:latin typeface="+mn-lt"/>
                <a:ea typeface="+mj-ea"/>
                <a:cs typeface="+mj-cs"/>
              </a:rPr>
              <a:t>ÉVALUATION DES</a:t>
            </a:r>
          </a:p>
        </p:txBody>
      </p:sp>
      <p:sp>
        <p:nvSpPr>
          <p:cNvPr id="22" name="Text Placeholder 5">
            <a:extLst>
              <a:ext uri="{FF2B5EF4-FFF2-40B4-BE49-F238E27FC236}">
                <a16:creationId xmlns:a16="http://schemas.microsoft.com/office/drawing/2014/main" id="{B3820368-ED52-EE45-889D-44180FE22BC7}"/>
              </a:ext>
            </a:extLst>
          </p:cNvPr>
          <p:cNvSpPr txBox="1">
            <a:spLocks/>
          </p:cNvSpPr>
          <p:nvPr>
            <p:custDataLst>
              <p:tags r:id="rId6"/>
            </p:custDataLst>
          </p:nvPr>
        </p:nvSpPr>
        <p:spPr>
          <a:xfrm>
            <a:off x="6413617" y="4778330"/>
            <a:ext cx="5509288"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fr" sz="4800" cap="all" spc="890">
                <a:solidFill>
                  <a:schemeClr val="bg1"/>
                </a:solidFill>
                <a:ea typeface="+mj-ea"/>
                <a:cs typeface="+mj-cs"/>
              </a:rPr>
              <a:t>PROTECTION</a:t>
            </a:r>
            <a:endParaRPr sz="4800"/>
          </a:p>
        </p:txBody>
      </p:sp>
      <p:pic>
        <p:nvPicPr>
          <p:cNvPr id="4" name="Picture 3">
            <a:extLst>
              <a:ext uri="{FF2B5EF4-FFF2-40B4-BE49-F238E27FC236}">
                <a16:creationId xmlns:a16="http://schemas.microsoft.com/office/drawing/2014/main" id="{FDD3FDDE-806B-3944-A44F-40BD30A61DA6}"/>
              </a:ext>
            </a:extLst>
          </p:cNvPr>
          <p:cNvPicPr>
            <a:picLocks noChangeAspect="1"/>
          </p:cNvPicPr>
          <p:nvPr>
            <p:custDataLst>
              <p:tags r:id="rId7"/>
            </p:custDataLst>
          </p:nvPr>
        </p:nvPicPr>
        <p:blipFill rotWithShape="1">
          <a:blip r:embed="rId11"/>
          <a:srcRect l="6697" t="32439" r="41282" b="36244"/>
          <a:stretch/>
        </p:blipFill>
        <p:spPr>
          <a:xfrm>
            <a:off x="4840788" y="6321032"/>
            <a:ext cx="3378200" cy="2033722"/>
          </a:xfrm>
          <a:prstGeom prst="rect">
            <a:avLst/>
          </a:prstGeom>
        </p:spPr>
      </p:pic>
      <p:grpSp>
        <p:nvGrpSpPr>
          <p:cNvPr id="24" name="Group 23">
            <a:extLst>
              <a:ext uri="{FF2B5EF4-FFF2-40B4-BE49-F238E27FC236}">
                <a16:creationId xmlns:a16="http://schemas.microsoft.com/office/drawing/2014/main" id="{37EADDE2-FA51-3E46-A1C1-097620B0F7F3}"/>
              </a:ext>
            </a:extLst>
          </p:cNvPr>
          <p:cNvGrpSpPr/>
          <p:nvPr>
            <p:custDataLst>
              <p:tags r:id="rId8"/>
            </p:custDataLst>
          </p:nvPr>
        </p:nvGrpSpPr>
        <p:grpSpPr>
          <a:xfrm>
            <a:off x="5509581" y="8936492"/>
            <a:ext cx="2041918" cy="473126"/>
            <a:chOff x="5582387" y="8894626"/>
            <a:chExt cx="2041918" cy="473126"/>
          </a:xfrm>
        </p:grpSpPr>
        <p:pic>
          <p:nvPicPr>
            <p:cNvPr id="25" name="Picture 24">
              <a:extLst>
                <a:ext uri="{FF2B5EF4-FFF2-40B4-BE49-F238E27FC236}">
                  <a16:creationId xmlns:a16="http://schemas.microsoft.com/office/drawing/2014/main" id="{F6DF39BC-6C0E-534A-B6D1-B51C3833636C}"/>
                </a:ext>
              </a:extLst>
            </p:cNvPr>
            <p:cNvPicPr>
              <a:picLocks noChangeAspect="1"/>
            </p:cNvPicPr>
            <p:nvPr/>
          </p:nvPicPr>
          <p:blipFill rotWithShape="1">
            <a:blip r:embed="rId12"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6" name="Straight Connector 25">
              <a:extLst>
                <a:ext uri="{FF2B5EF4-FFF2-40B4-BE49-F238E27FC236}">
                  <a16:creationId xmlns:a16="http://schemas.microsoft.com/office/drawing/2014/main" id="{796215F7-A3EF-644C-B22F-A4AF6665CDAB}"/>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A4AEDA17-4B9B-6640-9E25-BF62706361A9}"/>
                </a:ext>
              </a:extLst>
            </p:cNvPr>
            <p:cNvPicPr>
              <a:picLocks noChangeAspect="1"/>
            </p:cNvPicPr>
            <p:nvPr/>
          </p:nvPicPr>
          <p:blipFill>
            <a:blip r:embed="rId13">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09317712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custDataLst>
              <p:tags r:id="rId1"/>
            </p:custDataLst>
          </p:nvPr>
        </p:nvSpPr>
        <p:spPr>
          <a:xfrm>
            <a:off x="571430"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custDataLst>
              <p:tags r:id="rId2"/>
            </p:custDataLst>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3600">
              <a:latin typeface="Calibri Regular"/>
            </a:endParaRPr>
          </a:p>
        </p:txBody>
      </p:sp>
      <p:sp>
        <p:nvSpPr>
          <p:cNvPr id="254" name="TextBox 253"/>
          <p:cNvSpPr txBox="1"/>
          <p:nvPr>
            <p:custDataLst>
              <p:tags r:id="rId3"/>
            </p:custDataLst>
          </p:nvPr>
        </p:nvSpPr>
        <p:spPr>
          <a:xfrm>
            <a:off x="333334"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custDataLst>
              <p:tags r:id="rId4"/>
            </p:custDataLst>
          </p:nvPr>
        </p:nvCxnSpPr>
        <p:spPr bwMode="auto">
          <a:xfrm>
            <a:off x="6519815"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custDataLst>
              <p:tags r:id="rId5"/>
            </p:custDataLst>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custDataLst>
              <p:tags r:id="rId6"/>
            </p:custDataLst>
          </p:nvPr>
        </p:nvSpPr>
        <p:spPr>
          <a:xfrm>
            <a:off x="781479" y="6251149"/>
            <a:ext cx="5228227" cy="2556658"/>
          </a:xfrm>
          <a:prstGeom prst="rect">
            <a:avLst/>
          </a:prstGeom>
        </p:spPr>
        <p:txBody>
          <a:bodyPr rtlCol="0"/>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rtl="0" eaLnBrk="1" hangingPunct="1">
              <a:buClr>
                <a:srgbClr val="AF1D38"/>
              </a:buClr>
            </a:pPr>
            <a:r>
              <a:rPr lang="fr" dirty="0">
                <a:latin typeface="Calibri" charset="0"/>
                <a:ea typeface="MS PGothic" charset="-128"/>
                <a:cs typeface="Calibri" charset="0"/>
              </a:rPr>
              <a:t>Examiner les </a:t>
            </a:r>
            <a:r>
              <a:rPr lang="fr" b="1" dirty="0">
                <a:solidFill>
                  <a:schemeClr val="accent1"/>
                </a:solidFill>
                <a:latin typeface="Calibri" charset="0"/>
                <a:ea typeface="MS PGothic" charset="-128"/>
                <a:cs typeface="Calibri" charset="0"/>
              </a:rPr>
              <a:t>difficultés en matière de protection fréquemment rencontrées </a:t>
            </a:r>
            <a:r>
              <a:rPr lang="fr" dirty="0">
                <a:latin typeface="Calibri" charset="0"/>
                <a:ea typeface="MS PGothic" charset="-128"/>
                <a:cs typeface="Calibri" charset="0"/>
              </a:rPr>
              <a:t>par les personnes de diverses OSIEGCS</a:t>
            </a:r>
          </a:p>
        </p:txBody>
      </p:sp>
      <p:sp>
        <p:nvSpPr>
          <p:cNvPr id="30" name="Title 3">
            <a:extLst>
              <a:ext uri="{FF2B5EF4-FFF2-40B4-BE49-F238E27FC236}">
                <a16:creationId xmlns:a16="http://schemas.microsoft.com/office/drawing/2014/main" id="{A9BE7D52-9F96-8945-AA8F-979CE259F6CD}"/>
              </a:ext>
            </a:extLst>
          </p:cNvPr>
          <p:cNvSpPr txBox="1">
            <a:spLocks/>
          </p:cNvSpPr>
          <p:nvPr>
            <p:custDataLst>
              <p:tags r:id="rId7"/>
            </p:custDataLst>
          </p:nvPr>
        </p:nvSpPr>
        <p:spPr>
          <a:xfrm>
            <a:off x="5172893" y="4512"/>
            <a:ext cx="2760793" cy="820493"/>
          </a:xfrm>
          <a:prstGeom prst="rect">
            <a:avLst/>
          </a:prstGeom>
          <a:solidFill>
            <a:schemeClr val="accent2"/>
          </a:solid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2400" b="0" kern="0" spc="330">
                <a:solidFill>
                  <a:schemeClr val="bg1"/>
                </a:solidFill>
              </a:rPr>
              <a:t>MODULE </a:t>
            </a:r>
            <a:r>
              <a:rPr lang="fr" sz="2400" kern="0" spc="330">
                <a:solidFill>
                  <a:schemeClr val="bg1"/>
                </a:solidFill>
              </a:rPr>
              <a:t>11</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custDataLst>
              <p:tags r:id="rId8"/>
            </p:custDataLst>
          </p:nvPr>
        </p:nvSpPr>
        <p:spPr>
          <a:xfrm>
            <a:off x="7533300" y="6257385"/>
            <a:ext cx="4531738" cy="2906357"/>
          </a:xfrm>
          <a:prstGeom prst="rect">
            <a:avLst/>
          </a:prstGeom>
        </p:spPr>
        <p:txBody>
          <a:bodyPr rtlCol="0"/>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fr" sz="2400"/>
              <a:t>Découvrir comment utiliser l’</a:t>
            </a:r>
            <a:r>
              <a:rPr lang="fr" sz="2400" b="1">
                <a:solidFill>
                  <a:schemeClr val="accent2"/>
                </a:solidFill>
              </a:rPr>
              <a:t>outil d’identification des situations de risque accru</a:t>
            </a:r>
            <a:r>
              <a:rPr lang="fr" sz="2400">
                <a:solidFill>
                  <a:schemeClr val="accent2"/>
                </a:solidFill>
              </a:rPr>
              <a:t> </a:t>
            </a:r>
            <a:r>
              <a:rPr lang="fr" sz="2400" b="1">
                <a:solidFill>
                  <a:schemeClr val="accent2"/>
                </a:solidFill>
              </a:rPr>
              <a:t>(OISRA),</a:t>
            </a:r>
            <a:r>
              <a:rPr lang="fr" sz="2400" b="1"/>
              <a:t> </a:t>
            </a:r>
            <a:r>
              <a:rPr lang="fr" sz="2400"/>
              <a:t> pour les personnes de diverses OSIEGCS</a:t>
            </a:r>
          </a:p>
        </p:txBody>
      </p:sp>
      <p:cxnSp>
        <p:nvCxnSpPr>
          <p:cNvPr id="33" name="Straight Connector 32">
            <a:extLst>
              <a:ext uri="{FF2B5EF4-FFF2-40B4-BE49-F238E27FC236}">
                <a16:creationId xmlns:a16="http://schemas.microsoft.com/office/drawing/2014/main" id="{20DA9E07-8F88-354E-B2D5-C7E32921E6BF}"/>
              </a:ext>
            </a:extLst>
          </p:cNvPr>
          <p:cNvCxnSpPr/>
          <p:nvPr>
            <p:custDataLst>
              <p:tags r:id="rId9"/>
            </p:custDataLst>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custDataLst>
              <p:tags r:id="rId10"/>
            </p:custDataLst>
          </p:nvPr>
        </p:nvGrpSpPr>
        <p:grpSpPr>
          <a:xfrm>
            <a:off x="2721643"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4400" kern="0">
                  <a:solidFill>
                    <a:schemeClr val="bg1"/>
                  </a:solidFill>
                  <a:latin typeface="+mj-lt"/>
                  <a:cs typeface="Lato Light"/>
                </a:rPr>
                <a:t>01</a:t>
              </a:r>
              <a:endParaRPr sz="4400" kern="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custDataLst>
              <p:tags r:id="rId11"/>
            </p:custDataLst>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5400" kern="0" spc="330">
                <a:solidFill>
                  <a:schemeClr val="bg1"/>
                </a:solidFill>
              </a:rPr>
              <a:t>OBJECTIFS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custDataLst>
              <p:tags r:id="rId12"/>
            </p:custDataLst>
          </p:nvPr>
        </p:nvGrpSpPr>
        <p:grpSpPr>
          <a:xfrm>
            <a:off x="912735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4400" kern="0">
                  <a:solidFill>
                    <a:schemeClr val="bg1"/>
                  </a:solidFill>
                  <a:latin typeface="+mj-lt"/>
                  <a:cs typeface="Lato Light"/>
                </a:rPr>
                <a:t>02</a:t>
              </a:r>
              <a:endParaRPr sz="4400" kern="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custDataLst>
              <p:tags r:id="rId13"/>
            </p:custDataLst>
          </p:nvPr>
        </p:nvSpPr>
        <p:spPr>
          <a:xfrm>
            <a:off x="960100" y="4874813"/>
            <a:ext cx="4866706" cy="1168190"/>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800" b="1" cap="all" dirty="0">
                <a:solidFill>
                  <a:schemeClr val="bg1"/>
                </a:solidFill>
                <a:latin typeface="Calibri" charset="0"/>
                <a:ea typeface="Calibri" charset="0"/>
                <a:cs typeface="Calibri" charset="0"/>
              </a:rPr>
              <a:t>Problèmes de </a:t>
            </a:r>
            <a:br>
              <a:rPr lang="fr" sz="2800" b="1" cap="all" dirty="0">
                <a:solidFill>
                  <a:schemeClr val="bg1"/>
                </a:solidFill>
                <a:latin typeface="Calibri" charset="0"/>
                <a:ea typeface="Calibri" charset="0"/>
                <a:cs typeface="Calibri" charset="0"/>
              </a:rPr>
            </a:br>
            <a:r>
              <a:rPr lang="fr" sz="2800" b="1" cap="all" dirty="0">
                <a:solidFill>
                  <a:schemeClr val="bg1"/>
                </a:solidFill>
                <a:latin typeface="Calibri" charset="0"/>
                <a:ea typeface="Calibri" charset="0"/>
                <a:cs typeface="Calibri" charset="0"/>
              </a:rPr>
              <a:t>protection courants </a:t>
            </a:r>
            <a:endParaRPr lang="en-US" sz="2400" b="1" cap="all"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custDataLst>
              <p:tags r:id="rId14"/>
            </p:custDataLst>
          </p:nvPr>
        </p:nvSpPr>
        <p:spPr>
          <a:xfrm>
            <a:off x="7447177" y="4874813"/>
            <a:ext cx="4698288" cy="1181038"/>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800" b="1" cap="all" dirty="0">
                <a:solidFill>
                  <a:schemeClr val="bg1"/>
                </a:solidFill>
                <a:latin typeface="Calibri" charset="0"/>
                <a:ea typeface="Calibri" charset="0"/>
                <a:cs typeface="Calibri" charset="0"/>
              </a:rPr>
              <a:t>Outil d’identification des situations de risque accru</a:t>
            </a:r>
            <a:endParaRPr lang="en-US" sz="2400" b="1" cap="all"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custDataLst>
              <p:tags r:id="rId1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71</a:t>
            </a:fld>
            <a:endParaRPr lang="en-US" altLang="en-US" sz="1050">
              <a:solidFill>
                <a:schemeClr val="bg1"/>
              </a:solidFill>
            </a:endParaRPr>
          </a:p>
        </p:txBody>
      </p:sp>
    </p:spTree>
    <p:extLst>
      <p:ext uri="{BB962C8B-B14F-4D97-AF65-F5344CB8AC3E}">
        <p14:creationId xmlns:p14="http://schemas.microsoft.com/office/powerpoint/2010/main" val="2635758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2" grpId="0" build="p"/>
      <p:bldP spid="38" grpId="0"/>
      <p:bldP spid="47" grpId="0" animBg="1"/>
      <p:bldP spid="5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custDataLst>
              <p:tags r:id="rId1"/>
            </p:custDataLst>
          </p:nvPr>
        </p:nvSpPr>
        <p:spPr>
          <a:xfrm>
            <a:off x="0" y="541277"/>
            <a:ext cx="13003213" cy="854455"/>
          </a:xfrm>
        </p:spPr>
        <p:txBody>
          <a:bodyPr rtlCol="0">
            <a:noAutofit/>
          </a:bodyPr>
          <a:lstStyle/>
          <a:p>
            <a:pPr rtl="0"/>
            <a:r>
              <a:rPr lang="fr" sz="3600" dirty="0"/>
              <a:t>Au cours du processus de demande d’asile, </a:t>
            </a:r>
            <a:br>
              <a:rPr lang="fr" sz="3600" dirty="0"/>
            </a:br>
            <a:r>
              <a:rPr lang="fr" sz="3600" dirty="0"/>
              <a:t>les </a:t>
            </a:r>
            <a:r>
              <a:rPr lang="fr" sz="3600" b="1" dirty="0"/>
              <a:t>personnes LGBTQI+ s’exposent aux dangers suivants :</a:t>
            </a:r>
            <a:endParaRPr lang="en-US" altLang="en-US" sz="3600" b="1" dirty="0">
              <a:solidFill>
                <a:schemeClr val="tx1"/>
              </a:solidFill>
            </a:endParaRPr>
          </a:p>
        </p:txBody>
      </p:sp>
      <p:sp>
        <p:nvSpPr>
          <p:cNvPr id="31" name="Slide Number Placeholder 5">
            <a:extLst>
              <a:ext uri="{FF2B5EF4-FFF2-40B4-BE49-F238E27FC236}">
                <a16:creationId xmlns:a16="http://schemas.microsoft.com/office/drawing/2014/main" id="{E412A257-2E8C-D243-AFF8-0D5338C4371F}"/>
              </a:ext>
            </a:extLst>
          </p:cNvPr>
          <p:cNvSpPr txBox="1">
            <a:spLocks/>
          </p:cNvSpPr>
          <p:nvPr>
            <p:custDataLst>
              <p:tags r:id="rId2"/>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72</a:t>
            </a:fld>
            <a:endParaRPr lang="en-US" altLang="en-US" sz="1100">
              <a:solidFill>
                <a:schemeClr val="bg1"/>
              </a:solidFill>
            </a:endParaRPr>
          </a:p>
        </p:txBody>
      </p:sp>
      <p:grpSp>
        <p:nvGrpSpPr>
          <p:cNvPr id="15" name="Group 14">
            <a:extLst>
              <a:ext uri="{FF2B5EF4-FFF2-40B4-BE49-F238E27FC236}">
                <a16:creationId xmlns:a16="http://schemas.microsoft.com/office/drawing/2014/main" id="{783E2A1F-2265-984C-8284-7ACB7AF29505}"/>
              </a:ext>
            </a:extLst>
          </p:cNvPr>
          <p:cNvGrpSpPr>
            <a:grpSpLocks/>
          </p:cNvGrpSpPr>
          <p:nvPr>
            <p:custDataLst>
              <p:tags r:id="rId3"/>
            </p:custDataLst>
          </p:nvPr>
        </p:nvGrpSpPr>
        <p:grpSpPr bwMode="auto">
          <a:xfrm>
            <a:off x="381701" y="2105130"/>
            <a:ext cx="3684820" cy="1443745"/>
            <a:chOff x="361714" y="3367191"/>
            <a:chExt cx="3685160" cy="1445025"/>
          </a:xfrm>
        </p:grpSpPr>
        <p:sp>
          <p:nvSpPr>
            <p:cNvPr id="16" name="Rectangle 6">
              <a:extLst>
                <a:ext uri="{FF2B5EF4-FFF2-40B4-BE49-F238E27FC236}">
                  <a16:creationId xmlns:a16="http://schemas.microsoft.com/office/drawing/2014/main" id="{79A0F1F9-6884-9E4D-B91E-18DAC92E1634}"/>
                </a:ext>
              </a:extLst>
            </p:cNvPr>
            <p:cNvSpPr>
              <a:spLocks noChangeArrowheads="1"/>
            </p:cNvSpPr>
            <p:nvPr/>
          </p:nvSpPr>
          <p:spPr bwMode="auto">
            <a:xfrm>
              <a:off x="480385" y="4127868"/>
              <a:ext cx="3566489" cy="210300"/>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4000"/>
            </a:p>
          </p:txBody>
        </p:sp>
        <p:sp>
          <p:nvSpPr>
            <p:cNvPr id="17" name="Rectangle 2">
              <a:extLst>
                <a:ext uri="{FF2B5EF4-FFF2-40B4-BE49-F238E27FC236}">
                  <a16:creationId xmlns:a16="http://schemas.microsoft.com/office/drawing/2014/main" id="{57077F05-AFCC-0841-867E-D11F1A3D954B}"/>
                </a:ext>
              </a:extLst>
            </p:cNvPr>
            <p:cNvSpPr>
              <a:spLocks noChangeArrowheads="1"/>
            </p:cNvSpPr>
            <p:nvPr/>
          </p:nvSpPr>
          <p:spPr bwMode="auto">
            <a:xfrm>
              <a:off x="480388" y="4350142"/>
              <a:ext cx="3566486" cy="46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a:r>
                <a:rPr lang="fr" sz="2400">
                  <a:solidFill>
                    <a:srgbClr val="595959"/>
                  </a:solidFill>
                  <a:latin typeface="Calibri" charset="0"/>
                  <a:ea typeface="Lucida Grande" charset="0"/>
                  <a:cs typeface="Calibri" charset="0"/>
                </a:rPr>
                <a:t>pour leur sécurité physique</a:t>
              </a:r>
              <a:endParaRPr lang="en-US" altLang="en-US" sz="3600">
                <a:ea typeface="Lucida Grande" charset="0"/>
                <a:cs typeface="Calibri" charset="0"/>
              </a:endParaRPr>
            </a:p>
          </p:txBody>
        </p:sp>
        <p:sp>
          <p:nvSpPr>
            <p:cNvPr id="18" name="Rectangle 3">
              <a:extLst>
                <a:ext uri="{FF2B5EF4-FFF2-40B4-BE49-F238E27FC236}">
                  <a16:creationId xmlns:a16="http://schemas.microsoft.com/office/drawing/2014/main" id="{65CF690B-7577-3D46-BAB6-8B8961C482EC}"/>
                </a:ext>
              </a:extLst>
            </p:cNvPr>
            <p:cNvSpPr>
              <a:spLocks noChangeArrowheads="1"/>
            </p:cNvSpPr>
            <p:nvPr/>
          </p:nvSpPr>
          <p:spPr bwMode="auto">
            <a:xfrm>
              <a:off x="361714" y="3367191"/>
              <a:ext cx="3685159" cy="70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r>
                <a:rPr lang="fr" sz="4000" b="1">
                  <a:solidFill>
                    <a:schemeClr val="accent1"/>
                  </a:solidFill>
                  <a:latin typeface="Calibri" charset="0"/>
                </a:rPr>
                <a:t>Menaces</a:t>
              </a:r>
            </a:p>
          </p:txBody>
        </p:sp>
      </p:grpSp>
      <p:grpSp>
        <p:nvGrpSpPr>
          <p:cNvPr id="19" name="Group 18">
            <a:extLst>
              <a:ext uri="{FF2B5EF4-FFF2-40B4-BE49-F238E27FC236}">
                <a16:creationId xmlns:a16="http://schemas.microsoft.com/office/drawing/2014/main" id="{930AE8F5-4755-D343-86FC-C81FA23826DD}"/>
              </a:ext>
            </a:extLst>
          </p:cNvPr>
          <p:cNvGrpSpPr>
            <a:grpSpLocks/>
          </p:cNvGrpSpPr>
          <p:nvPr>
            <p:custDataLst>
              <p:tags r:id="rId4"/>
            </p:custDataLst>
          </p:nvPr>
        </p:nvGrpSpPr>
        <p:grpSpPr bwMode="auto">
          <a:xfrm>
            <a:off x="4611989" y="2107786"/>
            <a:ext cx="8066444" cy="1822830"/>
            <a:chOff x="824527" y="5149620"/>
            <a:chExt cx="8065089" cy="1822515"/>
          </a:xfrm>
        </p:grpSpPr>
        <p:sp>
          <p:nvSpPr>
            <p:cNvPr id="20" name="Rectangle 13">
              <a:extLst>
                <a:ext uri="{FF2B5EF4-FFF2-40B4-BE49-F238E27FC236}">
                  <a16:creationId xmlns:a16="http://schemas.microsoft.com/office/drawing/2014/main" id="{9FA6D676-C5EE-C349-B348-FD1DBBD18CC7}"/>
                </a:ext>
              </a:extLst>
            </p:cNvPr>
            <p:cNvSpPr>
              <a:spLocks noChangeArrowheads="1"/>
            </p:cNvSpPr>
            <p:nvPr/>
          </p:nvSpPr>
          <p:spPr bwMode="auto">
            <a:xfrm>
              <a:off x="984811" y="5919235"/>
              <a:ext cx="7771094" cy="210300"/>
            </a:xfrm>
            <a:prstGeom prst="rect">
              <a:avLst/>
            </a:prstGeom>
            <a:solidFill>
              <a:schemeClr val="accent2"/>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4000" dirty="0"/>
            </a:p>
          </p:txBody>
        </p:sp>
        <p:sp>
          <p:nvSpPr>
            <p:cNvPr id="21" name="Rectangle 20">
              <a:extLst>
                <a:ext uri="{FF2B5EF4-FFF2-40B4-BE49-F238E27FC236}">
                  <a16:creationId xmlns:a16="http://schemas.microsoft.com/office/drawing/2014/main" id="{B0762060-6275-3E4E-9677-E60A0A2405FB}"/>
                </a:ext>
              </a:extLst>
            </p:cNvPr>
            <p:cNvSpPr/>
            <p:nvPr/>
          </p:nvSpPr>
          <p:spPr>
            <a:xfrm>
              <a:off x="824527" y="6141282"/>
              <a:ext cx="8065089" cy="830853"/>
            </a:xfrm>
            <a:prstGeom prst="rect">
              <a:avLst/>
            </a:prstGeom>
          </p:spPr>
          <p:txBody>
            <a:bodyPr wrap="square" rtlCol="0">
              <a:spAutoFit/>
            </a:bodyPr>
            <a:lstStyle/>
            <a:p>
              <a:pPr algn="ctr" rtl="0">
                <a:defRPr/>
              </a:pPr>
              <a:r>
                <a:rPr lang="fr" sz="2400" kern="0" dirty="0">
                  <a:solidFill>
                    <a:srgbClr val="595959"/>
                  </a:solidFill>
                  <a:latin typeface="Calibri"/>
                  <a:ea typeface="Lucida Grande"/>
                  <a:cs typeface="Calibri"/>
                </a:rPr>
                <a:t>de la part de personnes de la communauté locale ou d’autres personnes réfugiées ou demandeuses d’asile</a:t>
              </a:r>
            </a:p>
          </p:txBody>
        </p:sp>
        <p:sp>
          <p:nvSpPr>
            <p:cNvPr id="22" name="Rectangle 15">
              <a:extLst>
                <a:ext uri="{FF2B5EF4-FFF2-40B4-BE49-F238E27FC236}">
                  <a16:creationId xmlns:a16="http://schemas.microsoft.com/office/drawing/2014/main" id="{1AE30684-B24E-7740-B1CB-A08BA9E7DE4D}"/>
                </a:ext>
              </a:extLst>
            </p:cNvPr>
            <p:cNvSpPr>
              <a:spLocks noChangeArrowheads="1"/>
            </p:cNvSpPr>
            <p:nvPr/>
          </p:nvSpPr>
          <p:spPr bwMode="auto">
            <a:xfrm>
              <a:off x="984810" y="5149620"/>
              <a:ext cx="7862519" cy="70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r>
                <a:rPr lang="fr" sz="4000" b="1" dirty="0">
                  <a:solidFill>
                    <a:schemeClr val="accent2"/>
                  </a:solidFill>
                  <a:latin typeface="Calibri" charset="0"/>
                </a:rPr>
                <a:t>Agressions et harcèlement</a:t>
              </a:r>
            </a:p>
          </p:txBody>
        </p:sp>
      </p:grpSp>
      <p:grpSp>
        <p:nvGrpSpPr>
          <p:cNvPr id="23" name="Group 22">
            <a:extLst>
              <a:ext uri="{FF2B5EF4-FFF2-40B4-BE49-F238E27FC236}">
                <a16:creationId xmlns:a16="http://schemas.microsoft.com/office/drawing/2014/main" id="{1698D532-BA11-744F-863F-1B67EE2B0753}"/>
              </a:ext>
            </a:extLst>
          </p:cNvPr>
          <p:cNvGrpSpPr>
            <a:grpSpLocks/>
          </p:cNvGrpSpPr>
          <p:nvPr>
            <p:custDataLst>
              <p:tags r:id="rId5"/>
            </p:custDataLst>
          </p:nvPr>
        </p:nvGrpSpPr>
        <p:grpSpPr bwMode="auto">
          <a:xfrm>
            <a:off x="3326313" y="4353337"/>
            <a:ext cx="6762620" cy="1397026"/>
            <a:chOff x="3665017" y="7317037"/>
            <a:chExt cx="6762983" cy="1396629"/>
          </a:xfrm>
        </p:grpSpPr>
        <p:sp>
          <p:nvSpPr>
            <p:cNvPr id="24" name="Rectangle 16">
              <a:extLst>
                <a:ext uri="{FF2B5EF4-FFF2-40B4-BE49-F238E27FC236}">
                  <a16:creationId xmlns:a16="http://schemas.microsoft.com/office/drawing/2014/main" id="{9AB62CC0-833C-AE4F-AB23-D6AE68C458B3}"/>
                </a:ext>
              </a:extLst>
            </p:cNvPr>
            <p:cNvSpPr>
              <a:spLocks noChangeArrowheads="1"/>
            </p:cNvSpPr>
            <p:nvPr/>
          </p:nvSpPr>
          <p:spPr bwMode="auto">
            <a:xfrm>
              <a:off x="3793273" y="8031359"/>
              <a:ext cx="6400800" cy="210300"/>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4000"/>
            </a:p>
          </p:txBody>
        </p:sp>
        <p:sp>
          <p:nvSpPr>
            <p:cNvPr id="32" name="Rectangle 17">
              <a:extLst>
                <a:ext uri="{FF2B5EF4-FFF2-40B4-BE49-F238E27FC236}">
                  <a16:creationId xmlns:a16="http://schemas.microsoft.com/office/drawing/2014/main" id="{6AC00753-F57D-BE4F-9304-A2E30F39E659}"/>
                </a:ext>
              </a:extLst>
            </p:cNvPr>
            <p:cNvSpPr>
              <a:spLocks noChangeArrowheads="1"/>
            </p:cNvSpPr>
            <p:nvPr/>
          </p:nvSpPr>
          <p:spPr bwMode="auto">
            <a:xfrm>
              <a:off x="3962448" y="8252132"/>
              <a:ext cx="6465552" cy="46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r>
                <a:rPr lang="fr" sz="2400" dirty="0">
                  <a:solidFill>
                    <a:srgbClr val="595959"/>
                  </a:solidFill>
                  <a:latin typeface="Calibri" charset="0"/>
                  <a:ea typeface="Lucida Grande" charset="0"/>
                  <a:cs typeface="Calibri" charset="0"/>
                </a:rPr>
                <a:t>Violence sexuelle, détention et </a:t>
              </a:r>
              <a:r>
                <a:rPr lang="fr" sz="2400" i="1" dirty="0">
                  <a:solidFill>
                    <a:srgbClr val="595959"/>
                  </a:solidFill>
                  <a:latin typeface="Calibri" charset="0"/>
                  <a:ea typeface="Lucida Grande" charset="0"/>
                  <a:cs typeface="Calibri" charset="0"/>
                </a:rPr>
                <a:t>refoulement</a:t>
              </a:r>
              <a:endParaRPr lang="en-US" altLang="en-US" sz="3600" i="1" dirty="0">
                <a:ea typeface="Lucida Grande" charset="0"/>
                <a:cs typeface="Calibri" charset="0"/>
              </a:endParaRPr>
            </a:p>
          </p:txBody>
        </p:sp>
        <p:sp>
          <p:nvSpPr>
            <p:cNvPr id="33" name="Rectangle 18">
              <a:extLst>
                <a:ext uri="{FF2B5EF4-FFF2-40B4-BE49-F238E27FC236}">
                  <a16:creationId xmlns:a16="http://schemas.microsoft.com/office/drawing/2014/main" id="{BE398246-BEFA-C349-8912-6CA2ACCA74F7}"/>
                </a:ext>
              </a:extLst>
            </p:cNvPr>
            <p:cNvSpPr>
              <a:spLocks noChangeArrowheads="1"/>
            </p:cNvSpPr>
            <p:nvPr/>
          </p:nvSpPr>
          <p:spPr bwMode="auto">
            <a:xfrm>
              <a:off x="3665017" y="7317037"/>
              <a:ext cx="6529056" cy="70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r>
                <a:rPr lang="fr" sz="4000" b="1">
                  <a:solidFill>
                    <a:schemeClr val="accent1"/>
                  </a:solidFill>
                  <a:latin typeface="Calibri" charset="0"/>
                </a:rPr>
                <a:t>Violence et détention</a:t>
              </a:r>
            </a:p>
          </p:txBody>
        </p:sp>
      </p:grpSp>
      <p:grpSp>
        <p:nvGrpSpPr>
          <p:cNvPr id="34" name="Group 33">
            <a:extLst>
              <a:ext uri="{FF2B5EF4-FFF2-40B4-BE49-F238E27FC236}">
                <a16:creationId xmlns:a16="http://schemas.microsoft.com/office/drawing/2014/main" id="{DBFBA818-7425-0C43-B23A-769FFF367CBD}"/>
              </a:ext>
            </a:extLst>
          </p:cNvPr>
          <p:cNvGrpSpPr>
            <a:grpSpLocks/>
          </p:cNvGrpSpPr>
          <p:nvPr>
            <p:custDataLst>
              <p:tags r:id="rId6"/>
            </p:custDataLst>
          </p:nvPr>
        </p:nvGrpSpPr>
        <p:grpSpPr bwMode="auto">
          <a:xfrm>
            <a:off x="7873216" y="6431273"/>
            <a:ext cx="3588681" cy="1380267"/>
            <a:chOff x="7007672" y="3497715"/>
            <a:chExt cx="3587964" cy="1379876"/>
          </a:xfrm>
        </p:grpSpPr>
        <p:sp>
          <p:nvSpPr>
            <p:cNvPr id="35" name="Rectangle 22">
              <a:extLst>
                <a:ext uri="{FF2B5EF4-FFF2-40B4-BE49-F238E27FC236}">
                  <a16:creationId xmlns:a16="http://schemas.microsoft.com/office/drawing/2014/main" id="{82E55A5E-EAA1-8C42-9264-D055B98DC704}"/>
                </a:ext>
              </a:extLst>
            </p:cNvPr>
            <p:cNvSpPr>
              <a:spLocks noChangeArrowheads="1"/>
            </p:cNvSpPr>
            <p:nvPr/>
          </p:nvSpPr>
          <p:spPr bwMode="auto">
            <a:xfrm>
              <a:off x="7028934" y="4191241"/>
              <a:ext cx="3565448" cy="210300"/>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4000"/>
            </a:p>
          </p:txBody>
        </p:sp>
        <p:sp>
          <p:nvSpPr>
            <p:cNvPr id="36" name="Rectangle 35">
              <a:extLst>
                <a:ext uri="{FF2B5EF4-FFF2-40B4-BE49-F238E27FC236}">
                  <a16:creationId xmlns:a16="http://schemas.microsoft.com/office/drawing/2014/main" id="{6021BAEE-DD78-3849-BA61-D45B25BFCA9C}"/>
                </a:ext>
              </a:extLst>
            </p:cNvPr>
            <p:cNvSpPr/>
            <p:nvPr/>
          </p:nvSpPr>
          <p:spPr>
            <a:xfrm>
              <a:off x="7007672" y="4416057"/>
              <a:ext cx="3587964" cy="461534"/>
            </a:xfrm>
            <a:prstGeom prst="rect">
              <a:avLst/>
            </a:prstGeom>
          </p:spPr>
          <p:txBody>
            <a:bodyPr wrap="square" rtlCol="0">
              <a:spAutoFit/>
            </a:bodyPr>
            <a:lstStyle/>
            <a:p>
              <a:pPr algn="ctr" rtl="0">
                <a:defRPr/>
              </a:pPr>
              <a:r>
                <a:rPr lang="fr" sz="2400" kern="0" dirty="0">
                  <a:solidFill>
                    <a:srgbClr val="595959"/>
                  </a:solidFill>
                  <a:latin typeface="Calibri"/>
                  <a:ea typeface="Lucida Grande"/>
                  <a:cs typeface="Calibri"/>
                </a:rPr>
                <a:t>Condamnations pénales</a:t>
              </a:r>
            </a:p>
          </p:txBody>
        </p:sp>
        <p:sp>
          <p:nvSpPr>
            <p:cNvPr id="38" name="Rectangle 24">
              <a:extLst>
                <a:ext uri="{FF2B5EF4-FFF2-40B4-BE49-F238E27FC236}">
                  <a16:creationId xmlns:a16="http://schemas.microsoft.com/office/drawing/2014/main" id="{43293030-C268-BD44-80A0-525A2292BC26}"/>
                </a:ext>
              </a:extLst>
            </p:cNvPr>
            <p:cNvSpPr>
              <a:spLocks noChangeArrowheads="1"/>
            </p:cNvSpPr>
            <p:nvPr/>
          </p:nvSpPr>
          <p:spPr bwMode="auto">
            <a:xfrm>
              <a:off x="7290687" y="3497715"/>
              <a:ext cx="3041940" cy="70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r>
                <a:rPr lang="fr" sz="4000" b="1" dirty="0">
                  <a:solidFill>
                    <a:schemeClr val="accent1"/>
                  </a:solidFill>
                  <a:latin typeface="Calibri" charset="0"/>
                </a:rPr>
                <a:t>Sanctions</a:t>
              </a:r>
            </a:p>
          </p:txBody>
        </p:sp>
      </p:grpSp>
      <p:grpSp>
        <p:nvGrpSpPr>
          <p:cNvPr id="40" name="Group 39">
            <a:extLst>
              <a:ext uri="{FF2B5EF4-FFF2-40B4-BE49-F238E27FC236}">
                <a16:creationId xmlns:a16="http://schemas.microsoft.com/office/drawing/2014/main" id="{6E16DC5F-3357-6045-AFE3-028AC47B0A72}"/>
              </a:ext>
            </a:extLst>
          </p:cNvPr>
          <p:cNvGrpSpPr>
            <a:grpSpLocks/>
          </p:cNvGrpSpPr>
          <p:nvPr>
            <p:custDataLst>
              <p:tags r:id="rId7"/>
            </p:custDataLst>
          </p:nvPr>
        </p:nvGrpSpPr>
        <p:grpSpPr bwMode="auto">
          <a:xfrm>
            <a:off x="952150" y="6413046"/>
            <a:ext cx="6228739" cy="1391277"/>
            <a:chOff x="6810444" y="5632263"/>
            <a:chExt cx="6227915" cy="1390307"/>
          </a:xfrm>
        </p:grpSpPr>
        <p:sp>
          <p:nvSpPr>
            <p:cNvPr id="41" name="Rectangle 25">
              <a:extLst>
                <a:ext uri="{FF2B5EF4-FFF2-40B4-BE49-F238E27FC236}">
                  <a16:creationId xmlns:a16="http://schemas.microsoft.com/office/drawing/2014/main" id="{718D8018-42CE-C540-82AC-55CCA8A278B7}"/>
                </a:ext>
              </a:extLst>
            </p:cNvPr>
            <p:cNvSpPr>
              <a:spLocks noChangeArrowheads="1"/>
            </p:cNvSpPr>
            <p:nvPr/>
          </p:nvSpPr>
          <p:spPr bwMode="auto">
            <a:xfrm>
              <a:off x="6935227" y="6358147"/>
              <a:ext cx="5577102" cy="210300"/>
            </a:xfrm>
            <a:prstGeom prst="rect">
              <a:avLst/>
            </a:prstGeom>
            <a:solidFill>
              <a:schemeClr val="accent2"/>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4000"/>
            </a:p>
          </p:txBody>
        </p:sp>
        <p:sp>
          <p:nvSpPr>
            <p:cNvPr id="42" name="Rectangle 41">
              <a:extLst>
                <a:ext uri="{FF2B5EF4-FFF2-40B4-BE49-F238E27FC236}">
                  <a16:creationId xmlns:a16="http://schemas.microsoft.com/office/drawing/2014/main" id="{5EB7BD1C-5FD1-7643-9AD7-60F638867E3B}"/>
                </a:ext>
              </a:extLst>
            </p:cNvPr>
            <p:cNvSpPr/>
            <p:nvPr/>
          </p:nvSpPr>
          <p:spPr>
            <a:xfrm>
              <a:off x="6810444" y="6561227"/>
              <a:ext cx="6227915" cy="461343"/>
            </a:xfrm>
            <a:prstGeom prst="rect">
              <a:avLst/>
            </a:prstGeom>
          </p:spPr>
          <p:txBody>
            <a:bodyPr wrap="square" rtlCol="0">
              <a:spAutoFit/>
            </a:bodyPr>
            <a:lstStyle/>
            <a:p>
              <a:pPr rtl="0">
                <a:defRPr/>
              </a:pPr>
              <a:r>
                <a:rPr lang="fr" sz="2400" kern="0" dirty="0">
                  <a:solidFill>
                    <a:srgbClr val="595959"/>
                  </a:solidFill>
                  <a:latin typeface="Calibri"/>
                  <a:ea typeface="Lucida Grande"/>
                  <a:cs typeface="Calibri"/>
                </a:rPr>
                <a:t>de la part des forces de police ou de sécurité</a:t>
              </a:r>
            </a:p>
          </p:txBody>
        </p:sp>
        <p:sp>
          <p:nvSpPr>
            <p:cNvPr id="43" name="Rectangle 27">
              <a:extLst>
                <a:ext uri="{FF2B5EF4-FFF2-40B4-BE49-F238E27FC236}">
                  <a16:creationId xmlns:a16="http://schemas.microsoft.com/office/drawing/2014/main" id="{12818B97-A356-C340-9107-744AF4773CAA}"/>
                </a:ext>
              </a:extLst>
            </p:cNvPr>
            <p:cNvSpPr>
              <a:spLocks noChangeArrowheads="1"/>
            </p:cNvSpPr>
            <p:nvPr/>
          </p:nvSpPr>
          <p:spPr bwMode="auto">
            <a:xfrm>
              <a:off x="7429291" y="5632263"/>
              <a:ext cx="4588975" cy="70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r>
                <a:rPr lang="fr" sz="4000" b="1" dirty="0">
                  <a:solidFill>
                    <a:schemeClr val="accent2"/>
                  </a:solidFill>
                  <a:latin typeface="Calibri" charset="0"/>
                </a:rPr>
                <a:t>Absence de soutien</a:t>
              </a:r>
            </a:p>
          </p:txBody>
        </p:sp>
      </p:grpSp>
      <p:cxnSp>
        <p:nvCxnSpPr>
          <p:cNvPr id="26" name="Straight Connector 25">
            <a:extLst>
              <a:ext uri="{FF2B5EF4-FFF2-40B4-BE49-F238E27FC236}">
                <a16:creationId xmlns:a16="http://schemas.microsoft.com/office/drawing/2014/main" id="{660A9517-E099-F84F-86DE-9E4FD6071B72}"/>
              </a:ext>
            </a:extLst>
          </p:cNvPr>
          <p:cNvCxnSpPr>
            <a:cxnSpLocks/>
          </p:cNvCxnSpPr>
          <p:nvPr>
            <p:custDataLst>
              <p:tags r:id="rId8"/>
            </p:custDataLst>
          </p:nvPr>
        </p:nvCxnSpPr>
        <p:spPr bwMode="auto">
          <a:xfrm flipH="1">
            <a:off x="-62633" y="841571"/>
            <a:ext cx="1897322" cy="0"/>
          </a:xfrm>
          <a:prstGeom prst="line">
            <a:avLst/>
          </a:prstGeom>
          <a:blipFill dpi="0" rotWithShape="0">
            <a:blip r:embed="rId1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a:extLst>
              <a:ext uri="{FF2B5EF4-FFF2-40B4-BE49-F238E27FC236}">
                <a16:creationId xmlns:a16="http://schemas.microsoft.com/office/drawing/2014/main" id="{920AF522-3CC5-A548-9754-03ABE6E7CA26}"/>
              </a:ext>
            </a:extLst>
          </p:cNvPr>
          <p:cNvCxnSpPr>
            <a:cxnSpLocks/>
          </p:cNvCxnSpPr>
          <p:nvPr>
            <p:custDataLst>
              <p:tags r:id="rId9"/>
            </p:custDataLst>
          </p:nvPr>
        </p:nvCxnSpPr>
        <p:spPr bwMode="auto">
          <a:xfrm flipH="1">
            <a:off x="11100391" y="841571"/>
            <a:ext cx="1897556" cy="0"/>
          </a:xfrm>
          <a:prstGeom prst="line">
            <a:avLst/>
          </a:prstGeom>
          <a:blipFill dpi="0" rotWithShape="0">
            <a:blip r:embed="rId1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950913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5">
            <a:extLst>
              <a:ext uri="{FF2B5EF4-FFF2-40B4-BE49-F238E27FC236}">
                <a16:creationId xmlns:a16="http://schemas.microsoft.com/office/drawing/2014/main" id="{E412A257-2E8C-D243-AFF8-0D5338C4371F}"/>
              </a:ext>
            </a:extLst>
          </p:cNvPr>
          <p:cNvSpPr txBox="1">
            <a:spLocks/>
          </p:cNvSpPr>
          <p:nvPr>
            <p:custDataLst>
              <p:tags r:id="rId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00" smtClean="0">
                <a:solidFill>
                  <a:schemeClr val="bg1"/>
                </a:solidFill>
              </a:rPr>
              <a:pPr rtl="0">
                <a:defRPr/>
              </a:pPr>
              <a:t>73</a:t>
            </a:fld>
            <a:endParaRPr lang="en-US" altLang="en-US" sz="1000">
              <a:solidFill>
                <a:schemeClr val="bg1"/>
              </a:solidFill>
            </a:endParaRPr>
          </a:p>
        </p:txBody>
      </p:sp>
      <p:sp>
        <p:nvSpPr>
          <p:cNvPr id="26" name="Rectangle 25">
            <a:extLst>
              <a:ext uri="{FF2B5EF4-FFF2-40B4-BE49-F238E27FC236}">
                <a16:creationId xmlns:a16="http://schemas.microsoft.com/office/drawing/2014/main" id="{8CF69D4F-8F9D-D544-9945-C6B780D6583F}"/>
              </a:ext>
            </a:extLst>
          </p:cNvPr>
          <p:cNvSpPr/>
          <p:nvPr>
            <p:custDataLst>
              <p:tags r:id="rId2"/>
            </p:custDataLst>
          </p:nvPr>
        </p:nvSpPr>
        <p:spPr>
          <a:xfrm rot="16200000">
            <a:off x="10465436" y="4961813"/>
            <a:ext cx="2528888" cy="830997"/>
          </a:xfrm>
          <a:prstGeom prst="rect">
            <a:avLst/>
          </a:prstGeom>
        </p:spPr>
        <p:txBody>
          <a:bodyPr rtlCol="0">
            <a:spAutoFit/>
          </a:bodyPr>
          <a:lstStyle/>
          <a:p>
            <a:pPr rtl="0">
              <a:defRPr/>
            </a:pPr>
            <a:r>
              <a:rPr lang="fr" sz="4800" spc="370" dirty="0">
                <a:solidFill>
                  <a:schemeClr val="accent3"/>
                </a:solidFill>
                <a:latin typeface="Calibri" charset="0"/>
                <a:ea typeface="Calibri" charset="0"/>
                <a:cs typeface="Calibri" charset="0"/>
              </a:rPr>
              <a:t>accès</a:t>
            </a:r>
          </a:p>
        </p:txBody>
      </p:sp>
      <p:sp>
        <p:nvSpPr>
          <p:cNvPr id="27" name="Rectangle 26">
            <a:extLst>
              <a:ext uri="{FF2B5EF4-FFF2-40B4-BE49-F238E27FC236}">
                <a16:creationId xmlns:a16="http://schemas.microsoft.com/office/drawing/2014/main" id="{7BDE626D-4270-E443-BEA3-6B335AFC17F8}"/>
              </a:ext>
            </a:extLst>
          </p:cNvPr>
          <p:cNvSpPr>
            <a:spLocks noChangeArrowheads="1"/>
          </p:cNvSpPr>
          <p:nvPr>
            <p:custDataLst>
              <p:tags r:id="rId3"/>
            </p:custDataLst>
          </p:nvPr>
        </p:nvSpPr>
        <p:spPr bwMode="auto">
          <a:xfrm>
            <a:off x="3568899" y="2863321"/>
            <a:ext cx="236603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r>
              <a:rPr lang="fr" sz="4400" dirty="0">
                <a:solidFill>
                  <a:schemeClr val="accent1"/>
                </a:solidFill>
                <a:latin typeface="Calibri" charset="0"/>
              </a:rPr>
              <a:t>logement</a:t>
            </a:r>
            <a:endParaRPr lang="en-US" altLang="en-US" sz="4800" dirty="0">
              <a:solidFill>
                <a:schemeClr val="accent1"/>
              </a:solidFill>
              <a:latin typeface="Calibri" charset="0"/>
            </a:endParaRPr>
          </a:p>
        </p:txBody>
      </p:sp>
      <p:sp>
        <p:nvSpPr>
          <p:cNvPr id="28" name="Rectangle 27">
            <a:extLst>
              <a:ext uri="{FF2B5EF4-FFF2-40B4-BE49-F238E27FC236}">
                <a16:creationId xmlns:a16="http://schemas.microsoft.com/office/drawing/2014/main" id="{E7506B7C-B907-F84D-8E41-9F44C5712CFE}"/>
              </a:ext>
            </a:extLst>
          </p:cNvPr>
          <p:cNvSpPr>
            <a:spLocks noChangeArrowheads="1"/>
          </p:cNvSpPr>
          <p:nvPr>
            <p:custDataLst>
              <p:tags r:id="rId4"/>
            </p:custDataLst>
          </p:nvPr>
        </p:nvSpPr>
        <p:spPr bwMode="auto">
          <a:xfrm>
            <a:off x="3013927" y="6555286"/>
            <a:ext cx="390062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r>
              <a:rPr lang="fr" sz="6600" b="1" dirty="0">
                <a:solidFill>
                  <a:schemeClr val="accent3"/>
                </a:solidFill>
                <a:latin typeface="Calibri" charset="0"/>
              </a:rPr>
              <a:t>placement</a:t>
            </a:r>
          </a:p>
        </p:txBody>
      </p:sp>
      <p:sp>
        <p:nvSpPr>
          <p:cNvPr id="29" name="Rectangle 28">
            <a:extLst>
              <a:ext uri="{FF2B5EF4-FFF2-40B4-BE49-F238E27FC236}">
                <a16:creationId xmlns:a16="http://schemas.microsoft.com/office/drawing/2014/main" id="{DAE29A7A-CD6D-9341-A8BB-93D2ED819151}"/>
              </a:ext>
            </a:extLst>
          </p:cNvPr>
          <p:cNvSpPr>
            <a:spLocks noChangeArrowheads="1"/>
          </p:cNvSpPr>
          <p:nvPr>
            <p:custDataLst>
              <p:tags r:id="rId5"/>
            </p:custDataLst>
          </p:nvPr>
        </p:nvSpPr>
        <p:spPr bwMode="auto">
          <a:xfrm>
            <a:off x="6273767" y="6178675"/>
            <a:ext cx="4979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r>
              <a:rPr lang="fr" sz="3600" dirty="0">
                <a:solidFill>
                  <a:srgbClr val="3F55A9"/>
                </a:solidFill>
                <a:latin typeface="Calibri" charset="0"/>
              </a:rPr>
              <a:t>soins médicaux inadaptés</a:t>
            </a:r>
            <a:endParaRPr lang="en-US" altLang="en-US" sz="3200" dirty="0">
              <a:solidFill>
                <a:srgbClr val="3F55A9"/>
              </a:solidFill>
              <a:latin typeface="Calibri" charset="0"/>
            </a:endParaRPr>
          </a:p>
        </p:txBody>
      </p:sp>
      <p:sp>
        <p:nvSpPr>
          <p:cNvPr id="30" name="Rectangle 29">
            <a:extLst>
              <a:ext uri="{FF2B5EF4-FFF2-40B4-BE49-F238E27FC236}">
                <a16:creationId xmlns:a16="http://schemas.microsoft.com/office/drawing/2014/main" id="{CCC400D2-1207-E44B-A210-51336C6DDFB2}"/>
              </a:ext>
            </a:extLst>
          </p:cNvPr>
          <p:cNvSpPr>
            <a:spLocks noChangeArrowheads="1"/>
          </p:cNvSpPr>
          <p:nvPr>
            <p:custDataLst>
              <p:tags r:id="rId6"/>
            </p:custDataLst>
          </p:nvPr>
        </p:nvSpPr>
        <p:spPr bwMode="auto">
          <a:xfrm>
            <a:off x="1007292" y="6073929"/>
            <a:ext cx="4022704" cy="64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lnSpc>
                <a:spcPct val="70000"/>
              </a:lnSpc>
              <a:defRPr/>
            </a:pPr>
            <a:r>
              <a:rPr lang="fr" sz="4800" dirty="0">
                <a:solidFill>
                  <a:schemeClr val="accent1"/>
                </a:solidFill>
                <a:latin typeface="Calibri" charset="0"/>
              </a:rPr>
              <a:t>délais d’attente</a:t>
            </a:r>
          </a:p>
        </p:txBody>
      </p:sp>
      <p:sp>
        <p:nvSpPr>
          <p:cNvPr id="44" name="Rectangle 43">
            <a:extLst>
              <a:ext uri="{FF2B5EF4-FFF2-40B4-BE49-F238E27FC236}">
                <a16:creationId xmlns:a16="http://schemas.microsoft.com/office/drawing/2014/main" id="{F65725E6-20A3-AC49-966D-097970A5D0D5}"/>
              </a:ext>
            </a:extLst>
          </p:cNvPr>
          <p:cNvSpPr/>
          <p:nvPr>
            <p:custDataLst>
              <p:tags r:id="rId7"/>
            </p:custDataLst>
          </p:nvPr>
        </p:nvSpPr>
        <p:spPr>
          <a:xfrm>
            <a:off x="978640" y="5100638"/>
            <a:ext cx="5142626" cy="1015663"/>
          </a:xfrm>
          <a:prstGeom prst="rect">
            <a:avLst/>
          </a:prstGeom>
        </p:spPr>
        <p:txBody>
          <a:bodyPr wrap="none" rtlCol="0">
            <a:spAutoFit/>
          </a:bodyPr>
          <a:lstStyle/>
          <a:p>
            <a:pPr rtl="0">
              <a:defRPr/>
            </a:pPr>
            <a:r>
              <a:rPr lang="fr" sz="6000" b="1" dirty="0">
                <a:solidFill>
                  <a:schemeClr val="accent3">
                    <a:lumMod val="75000"/>
                  </a:schemeClr>
                </a:solidFill>
                <a:latin typeface="Calibri" charset="0"/>
                <a:ea typeface="Calibri" charset="0"/>
                <a:cs typeface="Calibri" charset="0"/>
              </a:rPr>
              <a:t>marginalisation</a:t>
            </a:r>
          </a:p>
        </p:txBody>
      </p:sp>
      <p:sp>
        <p:nvSpPr>
          <p:cNvPr id="45" name="Rectangle 44">
            <a:extLst>
              <a:ext uri="{FF2B5EF4-FFF2-40B4-BE49-F238E27FC236}">
                <a16:creationId xmlns:a16="http://schemas.microsoft.com/office/drawing/2014/main" id="{60D0BE12-8424-ED4C-AB81-0B3FFE56422A}"/>
              </a:ext>
            </a:extLst>
          </p:cNvPr>
          <p:cNvSpPr>
            <a:spLocks noChangeArrowheads="1"/>
          </p:cNvSpPr>
          <p:nvPr>
            <p:custDataLst>
              <p:tags r:id="rId8"/>
            </p:custDataLst>
          </p:nvPr>
        </p:nvSpPr>
        <p:spPr bwMode="auto">
          <a:xfrm rot="16200000">
            <a:off x="280322" y="3232262"/>
            <a:ext cx="38166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defRPr/>
            </a:pPr>
            <a:r>
              <a:rPr lang="fr" sz="4000" b="1" spc="370" dirty="0">
                <a:solidFill>
                  <a:schemeClr val="accent1">
                    <a:lumMod val="75000"/>
                  </a:schemeClr>
                </a:solidFill>
                <a:latin typeface="Calibri" charset="0"/>
              </a:rPr>
              <a:t> communauté </a:t>
            </a:r>
          </a:p>
        </p:txBody>
      </p:sp>
      <p:sp>
        <p:nvSpPr>
          <p:cNvPr id="46" name="Rectangle 45">
            <a:extLst>
              <a:ext uri="{FF2B5EF4-FFF2-40B4-BE49-F238E27FC236}">
                <a16:creationId xmlns:a16="http://schemas.microsoft.com/office/drawing/2014/main" id="{E0DD5D21-810C-F141-9495-4A3E4052C5BB}"/>
              </a:ext>
            </a:extLst>
          </p:cNvPr>
          <p:cNvSpPr/>
          <p:nvPr>
            <p:custDataLst>
              <p:tags r:id="rId9"/>
            </p:custDataLst>
          </p:nvPr>
        </p:nvSpPr>
        <p:spPr>
          <a:xfrm>
            <a:off x="2860083" y="3668224"/>
            <a:ext cx="3235181" cy="550920"/>
          </a:xfrm>
          <a:prstGeom prst="rect">
            <a:avLst/>
          </a:prstGeom>
        </p:spPr>
        <p:txBody>
          <a:bodyPr wrap="none" rtlCol="0">
            <a:spAutoFit/>
          </a:bodyPr>
          <a:lstStyle/>
          <a:p>
            <a:pPr rtl="0">
              <a:lnSpc>
                <a:spcPct val="70000"/>
              </a:lnSpc>
              <a:defRPr/>
            </a:pPr>
            <a:r>
              <a:rPr lang="fr" sz="4000" spc="600" dirty="0">
                <a:solidFill>
                  <a:schemeClr val="accent2"/>
                </a:solidFill>
                <a:latin typeface="Calibri" charset="0"/>
                <a:ea typeface="Calibri" charset="0"/>
                <a:cs typeface="Calibri" charset="0"/>
              </a:rPr>
              <a:t>manque de</a:t>
            </a:r>
            <a:endParaRPr lang="en-US" sz="4000" dirty="0">
              <a:solidFill>
                <a:schemeClr val="accent2"/>
              </a:solidFill>
              <a:latin typeface="Calibri" charset="0"/>
              <a:ea typeface="Calibri" charset="0"/>
              <a:cs typeface="Calibri" charset="0"/>
            </a:endParaRPr>
          </a:p>
        </p:txBody>
      </p:sp>
      <p:sp>
        <p:nvSpPr>
          <p:cNvPr id="47" name="Rectangle 46">
            <a:extLst>
              <a:ext uri="{FF2B5EF4-FFF2-40B4-BE49-F238E27FC236}">
                <a16:creationId xmlns:a16="http://schemas.microsoft.com/office/drawing/2014/main" id="{EE00C495-84B4-EA43-8CC1-A2117E598445}"/>
              </a:ext>
            </a:extLst>
          </p:cNvPr>
          <p:cNvSpPr>
            <a:spLocks noChangeArrowheads="1"/>
          </p:cNvSpPr>
          <p:nvPr>
            <p:custDataLst>
              <p:tags r:id="rId10"/>
            </p:custDataLst>
          </p:nvPr>
        </p:nvSpPr>
        <p:spPr bwMode="auto">
          <a:xfrm>
            <a:off x="7079402" y="4627042"/>
            <a:ext cx="45018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defRPr/>
            </a:pPr>
            <a:r>
              <a:rPr lang="fr" sz="5400" dirty="0">
                <a:solidFill>
                  <a:schemeClr val="accent2"/>
                </a:solidFill>
                <a:latin typeface="Calibri" charset="0"/>
              </a:rPr>
              <a:t>délais d’attente</a:t>
            </a:r>
          </a:p>
        </p:txBody>
      </p:sp>
      <p:sp>
        <p:nvSpPr>
          <p:cNvPr id="48" name="Rectangle 47">
            <a:extLst>
              <a:ext uri="{FF2B5EF4-FFF2-40B4-BE49-F238E27FC236}">
                <a16:creationId xmlns:a16="http://schemas.microsoft.com/office/drawing/2014/main" id="{17630ACE-D3A7-A345-84AF-A38DACCCFE9C}"/>
              </a:ext>
            </a:extLst>
          </p:cNvPr>
          <p:cNvSpPr>
            <a:spLocks noChangeArrowheads="1"/>
          </p:cNvSpPr>
          <p:nvPr>
            <p:custDataLst>
              <p:tags r:id="rId11"/>
            </p:custDataLst>
          </p:nvPr>
        </p:nvSpPr>
        <p:spPr bwMode="auto">
          <a:xfrm rot="16200000">
            <a:off x="5033287" y="4018516"/>
            <a:ext cx="33431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r>
              <a:rPr lang="fr" sz="7200" spc="300" dirty="0">
                <a:solidFill>
                  <a:schemeClr val="accent1"/>
                </a:solidFill>
                <a:latin typeface="Calibri" charset="0"/>
              </a:rPr>
              <a:t>EMPLOI</a:t>
            </a:r>
          </a:p>
        </p:txBody>
      </p:sp>
      <p:sp>
        <p:nvSpPr>
          <p:cNvPr id="49" name="Rectangle 48">
            <a:extLst>
              <a:ext uri="{FF2B5EF4-FFF2-40B4-BE49-F238E27FC236}">
                <a16:creationId xmlns:a16="http://schemas.microsoft.com/office/drawing/2014/main" id="{9C0998AC-0EA6-3E4A-9052-942A2019C28D}"/>
              </a:ext>
            </a:extLst>
          </p:cNvPr>
          <p:cNvSpPr>
            <a:spLocks noChangeArrowheads="1"/>
          </p:cNvSpPr>
          <p:nvPr>
            <p:custDataLst>
              <p:tags r:id="rId12"/>
            </p:custDataLst>
          </p:nvPr>
        </p:nvSpPr>
        <p:spPr bwMode="auto">
          <a:xfrm>
            <a:off x="2462038" y="4175377"/>
            <a:ext cx="6580188" cy="110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lnSpc>
                <a:spcPct val="70000"/>
              </a:lnSpc>
            </a:pPr>
            <a:r>
              <a:rPr lang="fr" sz="8800" b="1" dirty="0">
                <a:solidFill>
                  <a:schemeClr val="accent2"/>
                </a:solidFill>
                <a:latin typeface="Calibri" charset="0"/>
              </a:rPr>
              <a:t>soutien</a:t>
            </a:r>
          </a:p>
        </p:txBody>
      </p:sp>
      <p:sp>
        <p:nvSpPr>
          <p:cNvPr id="50" name="Rectangle 49">
            <a:extLst>
              <a:ext uri="{FF2B5EF4-FFF2-40B4-BE49-F238E27FC236}">
                <a16:creationId xmlns:a16="http://schemas.microsoft.com/office/drawing/2014/main" id="{5AA66A3E-A788-A142-ABEC-711AD10CF9AF}"/>
              </a:ext>
            </a:extLst>
          </p:cNvPr>
          <p:cNvSpPr>
            <a:spLocks noChangeArrowheads="1"/>
          </p:cNvSpPr>
          <p:nvPr>
            <p:custDataLst>
              <p:tags r:id="rId13"/>
            </p:custDataLst>
          </p:nvPr>
        </p:nvSpPr>
        <p:spPr bwMode="auto">
          <a:xfrm>
            <a:off x="7261098" y="5397904"/>
            <a:ext cx="35622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defRPr/>
            </a:pPr>
            <a:r>
              <a:rPr lang="fr" sz="4800" b="1" dirty="0">
                <a:solidFill>
                  <a:schemeClr val="accent2"/>
                </a:solidFill>
                <a:latin typeface="Calibri" charset="0"/>
              </a:rPr>
              <a:t>réinstallation</a:t>
            </a:r>
          </a:p>
        </p:txBody>
      </p:sp>
      <p:sp>
        <p:nvSpPr>
          <p:cNvPr id="51" name="Rectangle 50">
            <a:extLst>
              <a:ext uri="{FF2B5EF4-FFF2-40B4-BE49-F238E27FC236}">
                <a16:creationId xmlns:a16="http://schemas.microsoft.com/office/drawing/2014/main" id="{63BF31D8-E288-1046-AB8C-0AFCBD0026A5}"/>
              </a:ext>
            </a:extLst>
          </p:cNvPr>
          <p:cNvSpPr/>
          <p:nvPr>
            <p:custDataLst>
              <p:tags r:id="rId14"/>
            </p:custDataLst>
          </p:nvPr>
        </p:nvSpPr>
        <p:spPr>
          <a:xfrm>
            <a:off x="7134428" y="3396925"/>
            <a:ext cx="3815596" cy="1323439"/>
          </a:xfrm>
          <a:prstGeom prst="rect">
            <a:avLst/>
          </a:prstGeom>
        </p:spPr>
        <p:txBody>
          <a:bodyPr wrap="none" rtlCol="0">
            <a:spAutoFit/>
          </a:bodyPr>
          <a:lstStyle/>
          <a:p>
            <a:pPr rtl="0">
              <a:defRPr/>
            </a:pPr>
            <a:r>
              <a:rPr lang="fr" sz="8000" b="1" spc="670" dirty="0">
                <a:solidFill>
                  <a:schemeClr val="accent5"/>
                </a:solidFill>
                <a:latin typeface="Calibri" charset="0"/>
                <a:ea typeface="MS PGothic" charset="-128"/>
                <a:cs typeface="Calibri" charset="0"/>
              </a:rPr>
              <a:t>famille</a:t>
            </a:r>
          </a:p>
        </p:txBody>
      </p:sp>
      <p:sp>
        <p:nvSpPr>
          <p:cNvPr id="52" name="Rectangle 51">
            <a:extLst>
              <a:ext uri="{FF2B5EF4-FFF2-40B4-BE49-F238E27FC236}">
                <a16:creationId xmlns:a16="http://schemas.microsoft.com/office/drawing/2014/main" id="{AB851081-2601-2A4D-BB0D-355F1AB0F090}"/>
              </a:ext>
            </a:extLst>
          </p:cNvPr>
          <p:cNvSpPr>
            <a:spLocks noChangeArrowheads="1"/>
          </p:cNvSpPr>
          <p:nvPr>
            <p:custDataLst>
              <p:tags r:id="rId15"/>
            </p:custDataLst>
          </p:nvPr>
        </p:nvSpPr>
        <p:spPr bwMode="auto">
          <a:xfrm>
            <a:off x="4937276" y="6089804"/>
            <a:ext cx="1345240" cy="115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lnSpc>
                <a:spcPct val="70000"/>
              </a:lnSpc>
            </a:pPr>
            <a:r>
              <a:rPr lang="fr" sz="4800" b="1" dirty="0">
                <a:solidFill>
                  <a:schemeClr val="accent1"/>
                </a:solidFill>
                <a:latin typeface="Calibri" charset="0"/>
              </a:rPr>
              <a:t>asile</a:t>
            </a:r>
          </a:p>
          <a:p>
            <a:pPr rtl="0">
              <a:lnSpc>
                <a:spcPct val="70000"/>
              </a:lnSpc>
            </a:pPr>
            <a:endParaRPr lang="en-US" altLang="en-US" sz="4800" b="1" dirty="0">
              <a:solidFill>
                <a:srgbClr val="742FAB"/>
              </a:solidFill>
              <a:latin typeface="Calibri" charset="0"/>
            </a:endParaRPr>
          </a:p>
        </p:txBody>
      </p:sp>
      <p:sp>
        <p:nvSpPr>
          <p:cNvPr id="53" name="Rectangle 52">
            <a:extLst>
              <a:ext uri="{FF2B5EF4-FFF2-40B4-BE49-F238E27FC236}">
                <a16:creationId xmlns:a16="http://schemas.microsoft.com/office/drawing/2014/main" id="{049621A8-316B-554D-BBA3-A796FF12073B}"/>
              </a:ext>
            </a:extLst>
          </p:cNvPr>
          <p:cNvSpPr/>
          <p:nvPr>
            <p:custDataLst>
              <p:tags r:id="rId16"/>
            </p:custDataLst>
          </p:nvPr>
        </p:nvSpPr>
        <p:spPr>
          <a:xfrm>
            <a:off x="7347437" y="2971432"/>
            <a:ext cx="2503121" cy="584775"/>
          </a:xfrm>
          <a:prstGeom prst="rect">
            <a:avLst/>
          </a:prstGeom>
        </p:spPr>
        <p:txBody>
          <a:bodyPr wrap="none" rtlCol="0">
            <a:spAutoFit/>
          </a:bodyPr>
          <a:lstStyle/>
          <a:p>
            <a:pPr rtl="0">
              <a:defRPr/>
            </a:pPr>
            <a:r>
              <a:rPr lang="fr" sz="3200" spc="870" dirty="0">
                <a:solidFill>
                  <a:schemeClr val="accent1"/>
                </a:solidFill>
                <a:latin typeface="Calibri" charset="0"/>
                <a:ea typeface="MS PGothic" charset="-128"/>
                <a:cs typeface="Calibri" charset="0"/>
              </a:rPr>
              <a:t>préjugés</a:t>
            </a:r>
          </a:p>
        </p:txBody>
      </p:sp>
      <p:sp>
        <p:nvSpPr>
          <p:cNvPr id="54" name="Rectangle 53">
            <a:extLst>
              <a:ext uri="{FF2B5EF4-FFF2-40B4-BE49-F238E27FC236}">
                <a16:creationId xmlns:a16="http://schemas.microsoft.com/office/drawing/2014/main" id="{7E4355D4-33D6-8D4C-96B1-41A007942EEC}"/>
              </a:ext>
            </a:extLst>
          </p:cNvPr>
          <p:cNvSpPr>
            <a:spLocks noChangeArrowheads="1"/>
          </p:cNvSpPr>
          <p:nvPr>
            <p:custDataLst>
              <p:tags r:id="rId17"/>
            </p:custDataLst>
          </p:nvPr>
        </p:nvSpPr>
        <p:spPr bwMode="auto">
          <a:xfrm rot="16200000">
            <a:off x="8370460" y="4665279"/>
            <a:ext cx="71384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defRPr/>
            </a:pPr>
            <a:r>
              <a:rPr lang="fr" sz="4000">
                <a:solidFill>
                  <a:srgbClr val="3F55A9"/>
                </a:solidFill>
                <a:latin typeface="Calibri" charset="0"/>
              </a:rPr>
              <a:t> </a:t>
            </a:r>
          </a:p>
        </p:txBody>
      </p:sp>
      <p:sp>
        <p:nvSpPr>
          <p:cNvPr id="55" name="Rectangle 54">
            <a:extLst>
              <a:ext uri="{FF2B5EF4-FFF2-40B4-BE49-F238E27FC236}">
                <a16:creationId xmlns:a16="http://schemas.microsoft.com/office/drawing/2014/main" id="{C46CDE03-7A15-B041-A877-35659F86F839}"/>
              </a:ext>
            </a:extLst>
          </p:cNvPr>
          <p:cNvSpPr>
            <a:spLocks noChangeArrowheads="1"/>
          </p:cNvSpPr>
          <p:nvPr>
            <p:custDataLst>
              <p:tags r:id="rId18"/>
            </p:custDataLst>
          </p:nvPr>
        </p:nvSpPr>
        <p:spPr bwMode="auto">
          <a:xfrm>
            <a:off x="7147278" y="6594476"/>
            <a:ext cx="416710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r>
              <a:rPr lang="fr" sz="5400">
                <a:solidFill>
                  <a:schemeClr val="accent2"/>
                </a:solidFill>
                <a:latin typeface="+mn-lt"/>
              </a:rPr>
              <a:t>soins de santé</a:t>
            </a:r>
          </a:p>
        </p:txBody>
      </p:sp>
      <p:sp>
        <p:nvSpPr>
          <p:cNvPr id="56" name="Rectangle 55">
            <a:extLst>
              <a:ext uri="{FF2B5EF4-FFF2-40B4-BE49-F238E27FC236}">
                <a16:creationId xmlns:a16="http://schemas.microsoft.com/office/drawing/2014/main" id="{8E374448-1F87-924F-84C7-E30B09CA2FBE}"/>
              </a:ext>
            </a:extLst>
          </p:cNvPr>
          <p:cNvSpPr/>
          <p:nvPr>
            <p:custDataLst>
              <p:tags r:id="rId19"/>
            </p:custDataLst>
          </p:nvPr>
        </p:nvSpPr>
        <p:spPr>
          <a:xfrm>
            <a:off x="10202644" y="4330323"/>
            <a:ext cx="2528888" cy="584775"/>
          </a:xfrm>
          <a:prstGeom prst="rect">
            <a:avLst/>
          </a:prstGeom>
        </p:spPr>
        <p:txBody>
          <a:bodyPr rtlCol="0">
            <a:spAutoFit/>
          </a:bodyPr>
          <a:lstStyle/>
          <a:p>
            <a:pPr rtl="0">
              <a:defRPr/>
            </a:pPr>
            <a:r>
              <a:rPr lang="fr" sz="3200" spc="370" dirty="0">
                <a:solidFill>
                  <a:schemeClr val="accent3"/>
                </a:solidFill>
                <a:latin typeface="Calibri" charset="0"/>
                <a:ea typeface="Calibri" charset="0"/>
                <a:cs typeface="Calibri" charset="0"/>
              </a:rPr>
              <a:t>difficulté</a:t>
            </a:r>
          </a:p>
        </p:txBody>
      </p:sp>
      <p:sp>
        <p:nvSpPr>
          <p:cNvPr id="57" name="Rectangle 56">
            <a:extLst>
              <a:ext uri="{FF2B5EF4-FFF2-40B4-BE49-F238E27FC236}">
                <a16:creationId xmlns:a16="http://schemas.microsoft.com/office/drawing/2014/main" id="{F00F7ACE-142E-4045-B316-976DF4DF075C}"/>
              </a:ext>
            </a:extLst>
          </p:cNvPr>
          <p:cNvSpPr>
            <a:spLocks noChangeArrowheads="1"/>
          </p:cNvSpPr>
          <p:nvPr>
            <p:custDataLst>
              <p:tags r:id="rId20"/>
            </p:custDataLst>
          </p:nvPr>
        </p:nvSpPr>
        <p:spPr bwMode="auto">
          <a:xfrm>
            <a:off x="0" y="9753600"/>
            <a:ext cx="13004800" cy="10414000"/>
          </a:xfrm>
          <a:prstGeom prst="rect">
            <a:avLst/>
          </a:prstGeom>
          <a:solidFill>
            <a:schemeClr val="bg1">
              <a:alpha val="90000"/>
            </a:schemeClr>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3200"/>
          </a:p>
        </p:txBody>
      </p:sp>
      <p:sp>
        <p:nvSpPr>
          <p:cNvPr id="58" name="Content Placeholder 4">
            <a:extLst>
              <a:ext uri="{FF2B5EF4-FFF2-40B4-BE49-F238E27FC236}">
                <a16:creationId xmlns:a16="http://schemas.microsoft.com/office/drawing/2014/main" id="{F99A75AF-A610-1E42-8EF1-6FB5E0DFF40F}"/>
              </a:ext>
            </a:extLst>
          </p:cNvPr>
          <p:cNvSpPr txBox="1">
            <a:spLocks/>
          </p:cNvSpPr>
          <p:nvPr>
            <p:custDataLst>
              <p:tags r:id="rId21"/>
            </p:custDataLst>
          </p:nvPr>
        </p:nvSpPr>
        <p:spPr bwMode="auto">
          <a:xfrm>
            <a:off x="700207" y="2699722"/>
            <a:ext cx="5465280" cy="5589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0" indent="0" algn="l" rtl="0" eaLnBrk="1" fontAlgn="base" hangingPunct="1">
              <a:lnSpc>
                <a:spcPct val="90000"/>
              </a:lnSpc>
              <a:spcBef>
                <a:spcPts val="2400"/>
              </a:spcBef>
              <a:spcAft>
                <a:spcPct val="0"/>
              </a:spcAft>
              <a:defRPr sz="3200" b="1">
                <a:solidFill>
                  <a:srgbClr val="0B1956"/>
                </a:solidFill>
                <a:latin typeface="Calibri"/>
                <a:ea typeface="MS PGothic" pitchFamily="34" charset="-128"/>
                <a:cs typeface="Calibri"/>
                <a:sym typeface="Gill Sans" charset="0"/>
              </a:defRPr>
            </a:lvl1pPr>
            <a:lvl2pPr marL="0" indent="0" algn="l" rtl="0" eaLnBrk="1" fontAlgn="base" hangingPunct="1">
              <a:lnSpc>
                <a:spcPct val="90000"/>
              </a:lnSpc>
              <a:spcBef>
                <a:spcPts val="2400"/>
              </a:spcBef>
              <a:spcAft>
                <a:spcPct val="0"/>
              </a:spcAft>
              <a:defRPr sz="3200">
                <a:solidFill>
                  <a:srgbClr val="5B5B5B"/>
                </a:solidFill>
                <a:latin typeface="Calibri"/>
                <a:ea typeface="MS PGothic" pitchFamily="34" charset="-128"/>
                <a:cs typeface="Calibri"/>
                <a:sym typeface="Gill Sans" charset="0"/>
              </a:defRPr>
            </a:lvl2pPr>
            <a:lvl3pPr marL="406400" indent="-406400" algn="l" rtl="0" eaLnBrk="1" fontAlgn="base" hangingPunct="1">
              <a:lnSpc>
                <a:spcPct val="90000"/>
              </a:lnSpc>
              <a:spcBef>
                <a:spcPts val="2400"/>
              </a:spcBef>
              <a:spcAft>
                <a:spcPct val="0"/>
              </a:spcAft>
              <a:buClr>
                <a:srgbClr val="0B1956"/>
              </a:buClr>
              <a:buFont typeface="Arial"/>
              <a:buChar char="•"/>
              <a:defRPr sz="3200" baseline="0">
                <a:solidFill>
                  <a:srgbClr val="5B5B5B"/>
                </a:solidFill>
                <a:latin typeface="Calibri"/>
                <a:ea typeface="MS PGothic" pitchFamily="34" charset="-128"/>
                <a:cs typeface="Calibri"/>
                <a:sym typeface="Gill Sans" charset="0"/>
              </a:defRPr>
            </a:lvl3pPr>
            <a:lvl4pPr marL="406400" indent="-406400" algn="l" rtl="0" eaLnBrk="1" fontAlgn="base" hangingPunct="1">
              <a:lnSpc>
                <a:spcPct val="90000"/>
              </a:lnSpc>
              <a:spcBef>
                <a:spcPts val="2400"/>
              </a:spcBef>
              <a:spcAft>
                <a:spcPct val="0"/>
              </a:spcAft>
              <a:buClr>
                <a:srgbClr val="0B1956"/>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1" fontAlgn="base" hangingPunct="1">
              <a:lnSpc>
                <a:spcPct val="90000"/>
              </a:lnSpc>
              <a:spcBef>
                <a:spcPts val="2400"/>
              </a:spcBef>
              <a:spcAft>
                <a:spcPct val="0"/>
              </a:spcAft>
              <a:buClr>
                <a:srgbClr val="522993"/>
              </a:buClr>
              <a:buFont typeface="Lucida Grande"/>
              <a:buChar char="-"/>
              <a:defRPr sz="2400" baseline="0">
                <a:solidFill>
                  <a:srgbClr val="5B5B5B"/>
                </a:solidFill>
                <a:latin typeface="Calibri"/>
                <a:ea typeface="MS PGothic" pitchFamily="34" charset="-128"/>
                <a:cs typeface="Calibri"/>
                <a:sym typeface="Gill Sans" charset="0"/>
              </a:defRPr>
            </a:lvl5pPr>
            <a:lvl6pPr marL="457200"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400"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600"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800"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rtl="0" eaLnBrk="0" hangingPunct="0">
              <a:spcBef>
                <a:spcPts val="4200"/>
              </a:spcBef>
              <a:buClr>
                <a:srgbClr val="451E56"/>
              </a:buClr>
              <a:defRPr/>
            </a:pPr>
            <a:r>
              <a:rPr lang="fr" sz="2000" b="0" kern="0" dirty="0">
                <a:solidFill>
                  <a:schemeClr val="tx1">
                    <a:lumMod val="85000"/>
                    <a:lumOff val="15000"/>
                  </a:schemeClr>
                </a:solidFill>
                <a:latin typeface="Calibri" pitchFamily="34" charset="0"/>
                <a:sym typeface="Gill Sans" pitchFamily="6" charset="0"/>
              </a:rPr>
              <a:t>Un manque de soutien de la part de la </a:t>
            </a:r>
            <a:r>
              <a:rPr lang="fr" sz="2000" kern="0" dirty="0">
                <a:solidFill>
                  <a:schemeClr val="tx1">
                    <a:lumMod val="85000"/>
                    <a:lumOff val="15000"/>
                  </a:schemeClr>
                </a:solidFill>
                <a:latin typeface="Calibri" pitchFamily="34" charset="0"/>
                <a:sym typeface="Gill Sans" pitchFamily="6" charset="0"/>
              </a:rPr>
              <a:t>famille et de la communauté</a:t>
            </a:r>
            <a:r>
              <a:rPr lang="fr" sz="2000" b="0" kern="0" dirty="0">
                <a:solidFill>
                  <a:schemeClr val="tx1">
                    <a:lumMod val="85000"/>
                    <a:lumOff val="15000"/>
                  </a:schemeClr>
                </a:solidFill>
                <a:latin typeface="Calibri" pitchFamily="34" charset="0"/>
                <a:sym typeface="Gill Sans" pitchFamily="6" charset="0"/>
              </a:rPr>
              <a:t> (parfois appelée « double marginalisation »).</a:t>
            </a:r>
          </a:p>
          <a:p>
            <a:pPr rtl="0" eaLnBrk="0" hangingPunct="0">
              <a:spcBef>
                <a:spcPts val="4200"/>
              </a:spcBef>
              <a:buClr>
                <a:srgbClr val="451E56"/>
              </a:buClr>
              <a:defRPr/>
            </a:pPr>
            <a:r>
              <a:rPr lang="fr" sz="2000" b="0" kern="0" dirty="0">
                <a:solidFill>
                  <a:schemeClr val="tx1">
                    <a:lumMod val="85000"/>
                    <a:lumOff val="15000"/>
                  </a:schemeClr>
                </a:solidFill>
                <a:latin typeface="Calibri" pitchFamily="34" charset="0"/>
                <a:sym typeface="Gill Sans" pitchFamily="6" charset="0"/>
              </a:rPr>
              <a:t>Des difficultés d’</a:t>
            </a:r>
            <a:r>
              <a:rPr lang="fr" sz="2000" kern="0" dirty="0">
                <a:solidFill>
                  <a:schemeClr val="tx1">
                    <a:lumMod val="85000"/>
                    <a:lumOff val="15000"/>
                  </a:schemeClr>
                </a:solidFill>
                <a:latin typeface="Calibri" pitchFamily="34" charset="0"/>
                <a:sym typeface="Gill Sans" pitchFamily="6" charset="0"/>
              </a:rPr>
              <a:t>accès</a:t>
            </a:r>
            <a:r>
              <a:rPr lang="fr" sz="2000" b="0" kern="0" dirty="0">
                <a:solidFill>
                  <a:schemeClr val="tx1">
                    <a:lumMod val="85000"/>
                    <a:lumOff val="15000"/>
                  </a:schemeClr>
                </a:solidFill>
                <a:latin typeface="Calibri" pitchFamily="34" charset="0"/>
                <a:sym typeface="Gill Sans" pitchFamily="6" charset="0"/>
              </a:rPr>
              <a:t> au logement, à l’emploi, à l’éducation et aux services sociaux, de santé et de prise en charge psychologique.</a:t>
            </a:r>
          </a:p>
          <a:p>
            <a:pPr rtl="0" eaLnBrk="0" hangingPunct="0">
              <a:spcBef>
                <a:spcPts val="4200"/>
              </a:spcBef>
              <a:buClr>
                <a:srgbClr val="451E56"/>
              </a:buClr>
              <a:defRPr/>
            </a:pPr>
            <a:r>
              <a:rPr lang="fr" sz="2000" b="0" kern="0" dirty="0">
                <a:solidFill>
                  <a:schemeClr val="tx1">
                    <a:lumMod val="85000"/>
                    <a:lumOff val="15000"/>
                  </a:schemeClr>
                </a:solidFill>
                <a:latin typeface="Calibri" pitchFamily="34" charset="0"/>
                <a:sym typeface="Gill Sans" pitchFamily="6" charset="0"/>
              </a:rPr>
              <a:t>L’éviction du </a:t>
            </a:r>
            <a:r>
              <a:rPr lang="fr" sz="2000" kern="0" dirty="0">
                <a:solidFill>
                  <a:schemeClr val="tx1">
                    <a:lumMod val="85000"/>
                    <a:lumOff val="15000"/>
                  </a:schemeClr>
                </a:solidFill>
                <a:latin typeface="Calibri" pitchFamily="34" charset="0"/>
                <a:sym typeface="Gill Sans" pitchFamily="6" charset="0"/>
              </a:rPr>
              <a:t>logement</a:t>
            </a:r>
            <a:r>
              <a:rPr lang="fr" sz="2000" b="0" kern="0" dirty="0">
                <a:solidFill>
                  <a:schemeClr val="tx1">
                    <a:lumMod val="85000"/>
                    <a:lumOff val="15000"/>
                  </a:schemeClr>
                </a:solidFill>
                <a:latin typeface="Calibri" pitchFamily="34" charset="0"/>
                <a:sym typeface="Gill Sans" pitchFamily="6" charset="0"/>
              </a:rPr>
              <a:t> et le licenciement </a:t>
            </a:r>
            <a:r>
              <a:rPr lang="fr" sz="2000" kern="0" dirty="0">
                <a:solidFill>
                  <a:schemeClr val="tx1">
                    <a:lumMod val="85000"/>
                    <a:lumOff val="15000"/>
                  </a:schemeClr>
                </a:solidFill>
                <a:latin typeface="Calibri" pitchFamily="34" charset="0"/>
                <a:sym typeface="Gill Sans" pitchFamily="6" charset="0"/>
              </a:rPr>
              <a:t>professionnel</a:t>
            </a:r>
            <a:r>
              <a:rPr lang="fr" sz="2000" b="0" kern="0" dirty="0">
                <a:solidFill>
                  <a:schemeClr val="tx1">
                    <a:lumMod val="85000"/>
                    <a:lumOff val="15000"/>
                  </a:schemeClr>
                </a:solidFill>
                <a:latin typeface="Calibri" pitchFamily="34" charset="0"/>
                <a:sym typeface="Gill Sans" pitchFamily="6" charset="0"/>
              </a:rPr>
              <a:t> –les personnes peuvent être contraintes d’avoir recours à la prostitution comme moyen de survie.</a:t>
            </a:r>
          </a:p>
        </p:txBody>
      </p:sp>
      <p:sp>
        <p:nvSpPr>
          <p:cNvPr id="59" name="Content Placeholder 4">
            <a:extLst>
              <a:ext uri="{FF2B5EF4-FFF2-40B4-BE49-F238E27FC236}">
                <a16:creationId xmlns:a16="http://schemas.microsoft.com/office/drawing/2014/main" id="{A4F94414-C7A8-6E4C-981D-CC7AD735AC5F}"/>
              </a:ext>
            </a:extLst>
          </p:cNvPr>
          <p:cNvSpPr txBox="1">
            <a:spLocks/>
          </p:cNvSpPr>
          <p:nvPr>
            <p:custDataLst>
              <p:tags r:id="rId22"/>
            </p:custDataLst>
          </p:nvPr>
        </p:nvSpPr>
        <p:spPr bwMode="auto">
          <a:xfrm>
            <a:off x="6379813" y="2698774"/>
            <a:ext cx="6062663" cy="5589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0" indent="0" algn="l" rtl="0" eaLnBrk="1" fontAlgn="base" hangingPunct="1">
              <a:lnSpc>
                <a:spcPct val="90000"/>
              </a:lnSpc>
              <a:spcBef>
                <a:spcPts val="2400"/>
              </a:spcBef>
              <a:spcAft>
                <a:spcPct val="0"/>
              </a:spcAft>
              <a:defRPr sz="3200" b="1">
                <a:solidFill>
                  <a:srgbClr val="0B1956"/>
                </a:solidFill>
                <a:latin typeface="Calibri"/>
                <a:ea typeface="MS PGothic" pitchFamily="34" charset="-128"/>
                <a:cs typeface="Calibri"/>
                <a:sym typeface="Gill Sans" charset="0"/>
              </a:defRPr>
            </a:lvl1pPr>
            <a:lvl2pPr marL="0" indent="0" algn="l" rtl="0" eaLnBrk="1" fontAlgn="base" hangingPunct="1">
              <a:lnSpc>
                <a:spcPct val="90000"/>
              </a:lnSpc>
              <a:spcBef>
                <a:spcPts val="2400"/>
              </a:spcBef>
              <a:spcAft>
                <a:spcPct val="0"/>
              </a:spcAft>
              <a:defRPr sz="3200">
                <a:solidFill>
                  <a:srgbClr val="5B5B5B"/>
                </a:solidFill>
                <a:latin typeface="Calibri"/>
                <a:ea typeface="MS PGothic" pitchFamily="34" charset="-128"/>
                <a:cs typeface="Calibri"/>
                <a:sym typeface="Gill Sans" charset="0"/>
              </a:defRPr>
            </a:lvl2pPr>
            <a:lvl3pPr marL="406400" indent="-406400" algn="l" rtl="0" eaLnBrk="1" fontAlgn="base" hangingPunct="1">
              <a:lnSpc>
                <a:spcPct val="90000"/>
              </a:lnSpc>
              <a:spcBef>
                <a:spcPts val="2400"/>
              </a:spcBef>
              <a:spcAft>
                <a:spcPct val="0"/>
              </a:spcAft>
              <a:buClr>
                <a:srgbClr val="0B1956"/>
              </a:buClr>
              <a:buFont typeface="Arial"/>
              <a:buChar char="•"/>
              <a:defRPr sz="3200" baseline="0">
                <a:solidFill>
                  <a:srgbClr val="5B5B5B"/>
                </a:solidFill>
                <a:latin typeface="Calibri"/>
                <a:ea typeface="MS PGothic" pitchFamily="34" charset="-128"/>
                <a:cs typeface="Calibri"/>
                <a:sym typeface="Gill Sans" charset="0"/>
              </a:defRPr>
            </a:lvl3pPr>
            <a:lvl4pPr marL="406400" indent="-406400" algn="l" rtl="0" eaLnBrk="1" fontAlgn="base" hangingPunct="1">
              <a:lnSpc>
                <a:spcPct val="90000"/>
              </a:lnSpc>
              <a:spcBef>
                <a:spcPts val="2400"/>
              </a:spcBef>
              <a:spcAft>
                <a:spcPct val="0"/>
              </a:spcAft>
              <a:buClr>
                <a:srgbClr val="0B1956"/>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1" fontAlgn="base" hangingPunct="1">
              <a:lnSpc>
                <a:spcPct val="90000"/>
              </a:lnSpc>
              <a:spcBef>
                <a:spcPts val="2400"/>
              </a:spcBef>
              <a:spcAft>
                <a:spcPct val="0"/>
              </a:spcAft>
              <a:buClr>
                <a:srgbClr val="522993"/>
              </a:buClr>
              <a:buFont typeface="Lucida Grande"/>
              <a:buChar char="-"/>
              <a:defRPr sz="2400" baseline="0">
                <a:solidFill>
                  <a:srgbClr val="5B5B5B"/>
                </a:solidFill>
                <a:latin typeface="Calibri"/>
                <a:ea typeface="MS PGothic" pitchFamily="34" charset="-128"/>
                <a:cs typeface="Calibri"/>
                <a:sym typeface="Gill Sans" charset="0"/>
              </a:defRPr>
            </a:lvl5pPr>
            <a:lvl6pPr marL="457200"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400"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600"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800"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rtl="0">
              <a:spcBef>
                <a:spcPts val="4200"/>
              </a:spcBef>
              <a:buClr>
                <a:srgbClr val="451E56"/>
              </a:buClr>
              <a:defRPr/>
            </a:pPr>
            <a:r>
              <a:rPr lang="fr" sz="2000" b="0" kern="0" dirty="0">
                <a:solidFill>
                  <a:schemeClr val="tx1">
                    <a:lumMod val="85000"/>
                    <a:lumOff val="15000"/>
                  </a:schemeClr>
                </a:solidFill>
                <a:latin typeface="Calibri" pitchFamily="34" charset="0"/>
                <a:sym typeface="Gill Sans" pitchFamily="6" charset="0"/>
              </a:rPr>
              <a:t>Des comportements et des </a:t>
            </a:r>
            <a:r>
              <a:rPr lang="fr" sz="2000" kern="0" dirty="0">
                <a:solidFill>
                  <a:schemeClr val="tx1">
                    <a:lumMod val="85000"/>
                    <a:lumOff val="15000"/>
                  </a:schemeClr>
                </a:solidFill>
                <a:latin typeface="Calibri" pitchFamily="34" charset="0"/>
                <a:sym typeface="Gill Sans" pitchFamily="6" charset="0"/>
              </a:rPr>
              <a:t>préjugés</a:t>
            </a:r>
            <a:r>
              <a:rPr lang="fr" sz="2000" b="0" kern="0" dirty="0">
                <a:solidFill>
                  <a:schemeClr val="tx1">
                    <a:lumMod val="85000"/>
                    <a:lumOff val="15000"/>
                  </a:schemeClr>
                </a:solidFill>
                <a:latin typeface="Calibri" pitchFamily="34" charset="0"/>
                <a:sym typeface="Gill Sans" pitchFamily="6" charset="0"/>
              </a:rPr>
              <a:t> négatifs de la part du personnel des organisations prestataires de services.</a:t>
            </a:r>
          </a:p>
          <a:p>
            <a:pPr rtl="0">
              <a:spcBef>
                <a:spcPts val="4200"/>
              </a:spcBef>
              <a:buClr>
                <a:srgbClr val="451E56"/>
              </a:buClr>
              <a:defRPr/>
            </a:pPr>
            <a:r>
              <a:rPr lang="fr" sz="2000" b="0" kern="0" dirty="0">
                <a:solidFill>
                  <a:schemeClr val="tx1">
                    <a:lumMod val="85000"/>
                    <a:lumOff val="15000"/>
                  </a:schemeClr>
                </a:solidFill>
                <a:ea typeface="Lucida Grande"/>
              </a:rPr>
              <a:t>La lenteur du processus de </a:t>
            </a:r>
            <a:r>
              <a:rPr lang="fr" sz="2000" kern="0" dirty="0">
                <a:solidFill>
                  <a:schemeClr val="tx1">
                    <a:lumMod val="85000"/>
                    <a:lumOff val="15000"/>
                  </a:schemeClr>
                </a:solidFill>
                <a:ea typeface="Lucida Grande"/>
              </a:rPr>
              <a:t>demande d’asile</a:t>
            </a:r>
            <a:r>
              <a:rPr lang="fr" sz="2000" b="0" kern="0" dirty="0">
                <a:solidFill>
                  <a:schemeClr val="tx1">
                    <a:lumMod val="85000"/>
                    <a:lumOff val="15000"/>
                  </a:schemeClr>
                </a:solidFill>
                <a:ea typeface="Lucida Grande"/>
              </a:rPr>
              <a:t>.</a:t>
            </a:r>
          </a:p>
          <a:p>
            <a:pPr rtl="0">
              <a:spcBef>
                <a:spcPts val="4200"/>
              </a:spcBef>
              <a:buClr>
                <a:srgbClr val="451E56"/>
              </a:buClr>
              <a:defRPr/>
            </a:pPr>
            <a:r>
              <a:rPr lang="fr" sz="2000" b="0" kern="0" dirty="0">
                <a:solidFill>
                  <a:schemeClr val="tx1">
                    <a:lumMod val="85000"/>
                    <a:lumOff val="15000"/>
                  </a:schemeClr>
                </a:solidFill>
                <a:ea typeface="Lucida Grande"/>
              </a:rPr>
              <a:t>La lenteur du processus de </a:t>
            </a:r>
            <a:r>
              <a:rPr lang="fr" sz="2000" kern="0" dirty="0">
                <a:solidFill>
                  <a:schemeClr val="tx1">
                    <a:lumMod val="85000"/>
                    <a:lumOff val="15000"/>
                  </a:schemeClr>
                </a:solidFill>
                <a:ea typeface="Lucida Grande"/>
              </a:rPr>
              <a:t>réinstallation</a:t>
            </a:r>
            <a:r>
              <a:rPr lang="fr" sz="2000" b="0" kern="0" dirty="0">
                <a:solidFill>
                  <a:schemeClr val="tx1">
                    <a:lumMod val="85000"/>
                    <a:lumOff val="15000"/>
                  </a:schemeClr>
                </a:solidFill>
                <a:ea typeface="Lucida Grande"/>
              </a:rPr>
              <a:t>, </a:t>
            </a:r>
            <a:br>
              <a:rPr lang="en-US" sz="2000" b="0" kern="0" dirty="0">
                <a:solidFill>
                  <a:schemeClr val="tx1">
                    <a:lumMod val="85000"/>
                    <a:lumOff val="15000"/>
                  </a:schemeClr>
                </a:solidFill>
                <a:ea typeface="Lucida Grande"/>
              </a:rPr>
            </a:br>
            <a:r>
              <a:rPr lang="fr" sz="2000" b="0" kern="0" dirty="0">
                <a:solidFill>
                  <a:schemeClr val="tx1">
                    <a:lumMod val="85000"/>
                    <a:lumOff val="15000"/>
                  </a:schemeClr>
                </a:solidFill>
                <a:ea typeface="Lucida Grande"/>
              </a:rPr>
              <a:t>lorsque celle-ci est envisageable.</a:t>
            </a:r>
          </a:p>
          <a:p>
            <a:pPr rtl="0">
              <a:spcBef>
                <a:spcPts val="4200"/>
              </a:spcBef>
              <a:buClr>
                <a:srgbClr val="451E56"/>
              </a:buClr>
              <a:defRPr/>
            </a:pPr>
            <a:r>
              <a:rPr lang="fr" sz="2000" b="0" kern="0" dirty="0">
                <a:solidFill>
                  <a:schemeClr val="tx1">
                    <a:lumMod val="85000"/>
                    <a:lumOff val="15000"/>
                  </a:schemeClr>
                </a:solidFill>
                <a:ea typeface="Lucida Grande"/>
              </a:rPr>
              <a:t>Une mauvaise </a:t>
            </a:r>
            <a:r>
              <a:rPr lang="fr" sz="2000" kern="0" dirty="0">
                <a:solidFill>
                  <a:schemeClr val="tx1">
                    <a:lumMod val="85000"/>
                    <a:lumOff val="15000"/>
                  </a:schemeClr>
                </a:solidFill>
                <a:ea typeface="Lucida Grande"/>
              </a:rPr>
              <a:t>solution de réinstallation</a:t>
            </a:r>
            <a:r>
              <a:rPr lang="fr" sz="2000" b="0" kern="0" dirty="0">
                <a:solidFill>
                  <a:schemeClr val="tx1">
                    <a:lumMod val="85000"/>
                    <a:lumOff val="15000"/>
                  </a:schemeClr>
                </a:solidFill>
                <a:ea typeface="Lucida Grande"/>
              </a:rPr>
              <a:t>, qui prolonge le cycle de marginalisation et de </a:t>
            </a:r>
            <a:r>
              <a:rPr lang="fr" sz="2000" b="0" kern="0" dirty="0" err="1">
                <a:solidFill>
                  <a:schemeClr val="tx1">
                    <a:lumMod val="85000"/>
                    <a:lumOff val="15000"/>
                  </a:schemeClr>
                </a:solidFill>
                <a:ea typeface="Lucida Grande"/>
              </a:rPr>
              <a:t>victimation</a:t>
            </a:r>
            <a:r>
              <a:rPr lang="fr" sz="2000" b="0" kern="0" dirty="0">
                <a:solidFill>
                  <a:schemeClr val="tx1">
                    <a:lumMod val="85000"/>
                    <a:lumOff val="15000"/>
                  </a:schemeClr>
                </a:solidFill>
                <a:ea typeface="Lucida Grande"/>
              </a:rPr>
              <a:t>, ou une </a:t>
            </a:r>
            <a:r>
              <a:rPr lang="fr" sz="2000" kern="0" dirty="0">
                <a:solidFill>
                  <a:schemeClr val="tx1">
                    <a:lumMod val="85000"/>
                    <a:lumOff val="15000"/>
                  </a:schemeClr>
                </a:solidFill>
                <a:ea typeface="Lucida Grande"/>
              </a:rPr>
              <a:t>destination de réinstallation</a:t>
            </a:r>
            <a:r>
              <a:rPr lang="fr" sz="2000" b="0" kern="0" dirty="0">
                <a:solidFill>
                  <a:schemeClr val="tx1">
                    <a:lumMod val="85000"/>
                    <a:lumOff val="15000"/>
                  </a:schemeClr>
                </a:solidFill>
                <a:ea typeface="Lucida Grande"/>
              </a:rPr>
              <a:t> qui n’offre pas les soins médicaux appropriés.</a:t>
            </a:r>
          </a:p>
        </p:txBody>
      </p:sp>
      <p:sp>
        <p:nvSpPr>
          <p:cNvPr id="51201" name="Title 4"/>
          <p:cNvSpPr>
            <a:spLocks noGrp="1"/>
          </p:cNvSpPr>
          <p:nvPr>
            <p:ph type="title"/>
            <p:custDataLst>
              <p:tags r:id="rId23"/>
            </p:custDataLst>
          </p:nvPr>
        </p:nvSpPr>
        <p:spPr>
          <a:xfrm>
            <a:off x="0" y="556162"/>
            <a:ext cx="13003213" cy="854455"/>
          </a:xfrm>
        </p:spPr>
        <p:txBody>
          <a:bodyPr rtlCol="0">
            <a:noAutofit/>
          </a:bodyPr>
          <a:lstStyle/>
          <a:p>
            <a:pPr rtl="0"/>
            <a:r>
              <a:rPr lang="fr" sz="3600" dirty="0">
                <a:latin typeface="Calibri" charset="0"/>
                <a:ea typeface="MS PGothic" charset="-128"/>
              </a:rPr>
              <a:t>Parmi les éléments aggravants figurent :</a:t>
            </a:r>
            <a:endParaRPr lang="en-US" altLang="en-US" sz="36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custDataLst>
              <p:tags r:id="rId24"/>
            </p:custDataLst>
          </p:nvPr>
        </p:nvCxnSpPr>
        <p:spPr bwMode="auto">
          <a:xfrm flipH="1">
            <a:off x="-62633" y="841571"/>
            <a:ext cx="1897322" cy="0"/>
          </a:xfrm>
          <a:prstGeom prst="line">
            <a:avLst/>
          </a:prstGeom>
          <a:blipFill dpi="0" rotWithShape="0">
            <a:blip r:embed="rId2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Connector 59">
            <a:extLst>
              <a:ext uri="{FF2B5EF4-FFF2-40B4-BE49-F238E27FC236}">
                <a16:creationId xmlns:a16="http://schemas.microsoft.com/office/drawing/2014/main" id="{D5F75F6A-ECE9-F148-B974-F8B1CC16C6E6}"/>
              </a:ext>
            </a:extLst>
          </p:cNvPr>
          <p:cNvCxnSpPr>
            <a:cxnSpLocks/>
          </p:cNvCxnSpPr>
          <p:nvPr>
            <p:custDataLst>
              <p:tags r:id="rId25"/>
            </p:custDataLst>
          </p:nvPr>
        </p:nvCxnSpPr>
        <p:spPr bwMode="auto">
          <a:xfrm flipH="1">
            <a:off x="11100391" y="841571"/>
            <a:ext cx="1897556" cy="0"/>
          </a:xfrm>
          <a:prstGeom prst="line">
            <a:avLst/>
          </a:prstGeom>
          <a:blipFill dpi="0" rotWithShape="0">
            <a:blip r:embed="rId2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85498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7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180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grpId="0" nodeType="withEffect">
                                  <p:stCondLst>
                                    <p:cond delay="180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par>
                                <p:cTn id="35" presetID="10" presetClass="entr" presetSubtype="0" fill="hold" grpId="0" nodeType="withEffect">
                                  <p:stCondLst>
                                    <p:cond delay="230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0" presetClass="entr" presetSubtype="0" fill="hold" grpId="0" nodeType="withEffect">
                                  <p:stCondLst>
                                    <p:cond delay="230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10" presetClass="entr" presetSubtype="0" fill="hold" grpId="0" nodeType="withEffect">
                                  <p:stCondLst>
                                    <p:cond delay="250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grpId="0" nodeType="withEffect">
                                  <p:stCondLst>
                                    <p:cond delay="270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grpId="0" nodeType="withEffect">
                                  <p:stCondLst>
                                    <p:cond delay="290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grpId="0" nodeType="withEffect">
                                  <p:stCondLst>
                                    <p:cond delay="310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par>
                                <p:cTn id="53" presetID="10" presetClass="entr" presetSubtype="0" fill="hold" grpId="0" nodeType="withEffect">
                                  <p:stCondLst>
                                    <p:cond delay="310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0" nodeType="clickEffect">
                                  <p:stCondLst>
                                    <p:cond delay="0"/>
                                  </p:stCondLst>
                                  <p:childTnLst>
                                    <p:animMotion origin="layout" path="M 0 -4.16667E-6 L 0 -1.00309 " pathEditMode="relative" rAng="0" ptsTypes="AA">
                                      <p:cBhvr>
                                        <p:cTn id="59" dur="500" fill="hold"/>
                                        <p:tgtEl>
                                          <p:spTgt spid="57"/>
                                        </p:tgtEl>
                                        <p:attrNameLst>
                                          <p:attrName>ppt_x</p:attrName>
                                          <p:attrName>ppt_y</p:attrName>
                                        </p:attrNameLst>
                                      </p:cBhvr>
                                      <p:rCtr x="0" y="-50163"/>
                                    </p:animMotion>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58">
                                            <p:txEl>
                                              <p:pRg st="0" end="0"/>
                                            </p:txEl>
                                          </p:spTgt>
                                        </p:tgtEl>
                                        <p:attrNameLst>
                                          <p:attrName>style.visibility</p:attrName>
                                        </p:attrNameLst>
                                      </p:cBhvr>
                                      <p:to>
                                        <p:strVal val="visible"/>
                                      </p:to>
                                    </p:set>
                                    <p:animEffect transition="in" filter="fade">
                                      <p:cBhvr>
                                        <p:cTn id="63" dur="500"/>
                                        <p:tgtEl>
                                          <p:spTgt spid="5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8">
                                            <p:txEl>
                                              <p:pRg st="1" end="1"/>
                                            </p:txEl>
                                          </p:spTgt>
                                        </p:tgtEl>
                                        <p:attrNameLst>
                                          <p:attrName>style.visibility</p:attrName>
                                        </p:attrNameLst>
                                      </p:cBhvr>
                                      <p:to>
                                        <p:strVal val="visible"/>
                                      </p:to>
                                    </p:set>
                                    <p:animEffect transition="in" filter="fade">
                                      <p:cBhvr>
                                        <p:cTn id="68" dur="500"/>
                                        <p:tgtEl>
                                          <p:spTgt spid="58">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xEl>
                                              <p:pRg st="2" end="2"/>
                                            </p:txEl>
                                          </p:spTgt>
                                        </p:tgtEl>
                                        <p:attrNameLst>
                                          <p:attrName>style.visibility</p:attrName>
                                        </p:attrNameLst>
                                      </p:cBhvr>
                                      <p:to>
                                        <p:strVal val="visible"/>
                                      </p:to>
                                    </p:set>
                                    <p:animEffect transition="in" filter="fade">
                                      <p:cBhvr>
                                        <p:cTn id="73" dur="500"/>
                                        <p:tgtEl>
                                          <p:spTgt spid="58">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9">
                                            <p:txEl>
                                              <p:pRg st="0" end="0"/>
                                            </p:txEl>
                                          </p:spTgt>
                                        </p:tgtEl>
                                        <p:attrNameLst>
                                          <p:attrName>style.visibility</p:attrName>
                                        </p:attrNameLst>
                                      </p:cBhvr>
                                      <p:to>
                                        <p:strVal val="visible"/>
                                      </p:to>
                                    </p:set>
                                    <p:animEffect transition="in" filter="fade">
                                      <p:cBhvr>
                                        <p:cTn id="78" dur="500"/>
                                        <p:tgtEl>
                                          <p:spTgt spid="59">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9">
                                            <p:txEl>
                                              <p:pRg st="1" end="1"/>
                                            </p:txEl>
                                          </p:spTgt>
                                        </p:tgtEl>
                                        <p:attrNameLst>
                                          <p:attrName>style.visibility</p:attrName>
                                        </p:attrNameLst>
                                      </p:cBhvr>
                                      <p:to>
                                        <p:strVal val="visible"/>
                                      </p:to>
                                    </p:set>
                                    <p:animEffect transition="in" filter="fade">
                                      <p:cBhvr>
                                        <p:cTn id="83" dur="500"/>
                                        <p:tgtEl>
                                          <p:spTgt spid="59">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9">
                                            <p:txEl>
                                              <p:pRg st="2" end="2"/>
                                            </p:txEl>
                                          </p:spTgt>
                                        </p:tgtEl>
                                        <p:attrNameLst>
                                          <p:attrName>style.visibility</p:attrName>
                                        </p:attrNameLst>
                                      </p:cBhvr>
                                      <p:to>
                                        <p:strVal val="visible"/>
                                      </p:to>
                                    </p:set>
                                    <p:animEffect transition="in" filter="fade">
                                      <p:cBhvr>
                                        <p:cTn id="88" dur="500"/>
                                        <p:tgtEl>
                                          <p:spTgt spid="59">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59">
                                            <p:txEl>
                                              <p:pRg st="3" end="3"/>
                                            </p:txEl>
                                          </p:spTgt>
                                        </p:tgtEl>
                                        <p:attrNameLst>
                                          <p:attrName>style.visibility</p:attrName>
                                        </p:attrNameLst>
                                      </p:cBhvr>
                                      <p:to>
                                        <p:strVal val="visible"/>
                                      </p:to>
                                    </p:set>
                                    <p:animEffect transition="in" filter="fade">
                                      <p:cBhvr>
                                        <p:cTn id="93" dur="500"/>
                                        <p:tgtEl>
                                          <p:spTgt spid="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44" grpId="0"/>
      <p:bldP spid="45" grpId="0"/>
      <p:bldP spid="46" grpId="0"/>
      <p:bldP spid="47" grpId="0"/>
      <p:bldP spid="48" grpId="0"/>
      <p:bldP spid="49" grpId="0"/>
      <p:bldP spid="50" grpId="0"/>
      <p:bldP spid="51" grpId="0"/>
      <p:bldP spid="52" grpId="0"/>
      <p:bldP spid="53" grpId="0"/>
      <p:bldP spid="55" grpId="0"/>
      <p:bldP spid="56" grpId="0"/>
      <p:bldP spid="5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custDataLst>
              <p:tags r:id="rId1"/>
            </p:custDataLst>
          </p:nvPr>
        </p:nvPicPr>
        <p:blipFill>
          <a:blip r:embed="rId12">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custDataLst>
              <p:tags r:id="rId2"/>
            </p:custDataLst>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a:p>
        </p:txBody>
      </p:sp>
      <p:sp>
        <p:nvSpPr>
          <p:cNvPr id="22" name="Rectangle 21">
            <a:extLst>
              <a:ext uri="{FF2B5EF4-FFF2-40B4-BE49-F238E27FC236}">
                <a16:creationId xmlns:a16="http://schemas.microsoft.com/office/drawing/2014/main" id="{0EFDDA78-E977-E043-8115-89F767AE4542}"/>
              </a:ext>
            </a:extLst>
          </p:cNvPr>
          <p:cNvSpPr/>
          <p:nvPr>
            <p:custDataLst>
              <p:tags r:id="rId3"/>
            </p:custDataLst>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custDataLst>
              <p:tags r:id="rId4"/>
            </p:custDataLst>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custDataLst>
              <p:tags r:id="rId5"/>
            </p:custDataLst>
          </p:nvPr>
        </p:nvSpPr>
        <p:spPr>
          <a:xfrm>
            <a:off x="2253068" y="3421210"/>
            <a:ext cx="8457168" cy="2151592"/>
          </a:xfrm>
        </p:spPr>
        <p:txBody>
          <a:bodyPr rtlCol="0">
            <a:noAutofit/>
          </a:bodyPr>
          <a:lstStyle/>
          <a:p>
            <a:pPr rtl="0"/>
            <a:r>
              <a:rPr lang="fr" sz="6000"/>
              <a:t>Étude de cas</a:t>
            </a:r>
            <a:br>
              <a:rPr lang="en-US" altLang="en-US" sz="6000"/>
            </a:br>
            <a:r>
              <a:rPr lang="fr" sz="6000"/>
              <a:t>Évaluation</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custDataLst>
              <p:tags r:id="rId6"/>
            </p:custDataLst>
          </p:nvPr>
        </p:nvSpPr>
        <p:spPr>
          <a:xfrm>
            <a:off x="4172351" y="1503022"/>
            <a:ext cx="4702055" cy="1952227"/>
          </a:xfrm>
        </p:spPr>
        <p:txBody>
          <a:bodyPr rtlCol="0"/>
          <a:lstStyle/>
          <a:p>
            <a:pPr rtl="0"/>
            <a:r>
              <a:rPr lang="fr">
                <a:solidFill>
                  <a:schemeClr val="tx2"/>
                </a:solidFill>
              </a:rPr>
              <a:t>Exercice</a:t>
            </a:r>
          </a:p>
        </p:txBody>
      </p:sp>
      <p:grpSp>
        <p:nvGrpSpPr>
          <p:cNvPr id="25" name="Group 24">
            <a:extLst>
              <a:ext uri="{FF2B5EF4-FFF2-40B4-BE49-F238E27FC236}">
                <a16:creationId xmlns:a16="http://schemas.microsoft.com/office/drawing/2014/main" id="{FB5FEDBA-7652-B142-BA4C-70DEAF90F336}"/>
              </a:ext>
            </a:extLst>
          </p:cNvPr>
          <p:cNvGrpSpPr/>
          <p:nvPr>
            <p:custDataLst>
              <p:tags r:id="rId7"/>
            </p:custDataLst>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custDataLst>
              <p:tags r:id="rId8"/>
            </p:custDataLst>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MANUEL - PAGE </a:t>
            </a:r>
            <a:r>
              <a:rPr lang="fr" sz="3600" b="1" dirty="0">
                <a:solidFill>
                  <a:schemeClr val="tx2"/>
                </a:solidFill>
              </a:rPr>
              <a:t>40</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custDataLst>
              <p:tags r:id="rId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74</a:t>
            </a:fld>
            <a:endParaRPr lang="en-US" altLang="en-US" sz="1200">
              <a:solidFill>
                <a:schemeClr val="bg1"/>
              </a:solidFill>
            </a:endParaRPr>
          </a:p>
        </p:txBody>
      </p:sp>
    </p:spTree>
    <p:extLst>
      <p:ext uri="{BB962C8B-B14F-4D97-AF65-F5344CB8AC3E}">
        <p14:creationId xmlns:p14="http://schemas.microsoft.com/office/powerpoint/2010/main" val="4207032688"/>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custDataLst>
              <p:tags r:id="rId1"/>
            </p:custDataLst>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a:solidFill>
                <a:srgbClr val="000000"/>
              </a:solidFill>
              <a:latin typeface="Calibri Regular"/>
              <a:ea typeface="ヒラギノ角ゴ ProN W3" charset="-128"/>
            </a:endParaRPr>
          </a:p>
        </p:txBody>
      </p:sp>
      <p:pic>
        <p:nvPicPr>
          <p:cNvPr id="59" name="Picture 58" descr="New Macbook Silver.png"/>
          <p:cNvPicPr>
            <a:picLocks noChangeAspect="1"/>
          </p:cNvPicPr>
          <p:nvPr>
            <p:custDataLst>
              <p:tags r:id="rId2"/>
            </p:custDataLst>
          </p:nvPr>
        </p:nvPicPr>
        <p:blipFill>
          <a:blip r:embed="rId14">
            <a:extLst>
              <a:ext uri="{28A0092B-C50C-407E-A947-70E740481C1C}">
                <a14:useLocalDpi xmlns:a14="http://schemas.microsoft.com/office/drawing/2010/main"/>
              </a:ext>
            </a:extLst>
          </a:blip>
          <a:stretch>
            <a:fillRect/>
          </a:stretch>
        </p:blipFill>
        <p:spPr>
          <a:xfrm>
            <a:off x="2147626" y="3257678"/>
            <a:ext cx="8951410" cy="4773111"/>
          </a:xfrm>
          <a:prstGeom prst="rect">
            <a:avLst/>
          </a:prstGeom>
        </p:spPr>
      </p:pic>
      <p:pic>
        <p:nvPicPr>
          <p:cNvPr id="15" name="Picture Placeholder 14">
            <a:extLst>
              <a:ext uri="{FF2B5EF4-FFF2-40B4-BE49-F238E27FC236}">
                <a16:creationId xmlns:a16="http://schemas.microsoft.com/office/drawing/2014/main" id="{6DDCDAF4-45E0-9447-9C02-089AAD6DF1DF}"/>
              </a:ext>
            </a:extLst>
          </p:cNvPr>
          <p:cNvPicPr>
            <a:picLocks noGrp="1" noChangeAspect="1"/>
          </p:cNvPicPr>
          <p:nvPr>
            <p:ph type="pic" sz="quarter" idx="10"/>
            <p:custDataLst>
              <p:tags r:id="rId3"/>
            </p:custDataLst>
          </p:nvPr>
        </p:nvPicPr>
        <p:blipFill rotWithShape="1">
          <a:blip r:embed="rId15"/>
          <a:srcRect l="3478" r="3478"/>
          <a:stretch/>
        </p:blipFill>
        <p:spPr>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custDataLst>
              <p:tags r:id="rId4"/>
            </p:custDataLst>
          </p:nvPr>
        </p:nvSpPr>
        <p:spPr>
          <a:xfrm>
            <a:off x="978195" y="1834699"/>
            <a:ext cx="11015331" cy="1547583"/>
          </a:xfrm>
        </p:spPr>
        <p:txBody>
          <a:bodyPr rtlCol="0">
            <a:normAutofit/>
          </a:bodyPr>
          <a:lstStyle/>
          <a:p>
            <a:pPr rtl="0"/>
            <a:r>
              <a:rPr lang="fr"/>
              <a:t>Adamya: Stalwart (documentaire) </a:t>
            </a:r>
          </a:p>
        </p:txBody>
      </p:sp>
      <p:sp>
        <p:nvSpPr>
          <p:cNvPr id="35" name="TextBox 34"/>
          <p:cNvSpPr txBox="1"/>
          <p:nvPr>
            <p:custDataLst>
              <p:tags r:id="rId5"/>
            </p:custDataLst>
          </p:nvPr>
        </p:nvSpPr>
        <p:spPr>
          <a:xfrm>
            <a:off x="5938973" y="1178283"/>
            <a:ext cx="1119470" cy="395173"/>
          </a:xfrm>
          <a:prstGeom prst="rect">
            <a:avLst/>
          </a:prstGeom>
          <a:noFill/>
        </p:spPr>
        <p:txBody>
          <a:bodyPr wrap="square" rtlCol="0">
            <a:spAutoFit/>
          </a:bodyPr>
          <a:lstStyle/>
          <a:p>
            <a:pPr algn="ctr" rtl="0">
              <a:lnSpc>
                <a:spcPct val="80000"/>
              </a:lnSpc>
            </a:pPr>
            <a:r>
              <a:rPr lang="fr" sz="2400" b="1" spc="70">
                <a:solidFill>
                  <a:schemeClr val="bg1"/>
                </a:solidFill>
                <a:latin typeface="+mj-lt"/>
                <a:cs typeface="Lato Light"/>
              </a:rPr>
              <a:t>Vidéo</a:t>
            </a:r>
          </a:p>
        </p:txBody>
      </p:sp>
      <p:sp>
        <p:nvSpPr>
          <p:cNvPr id="44" name="Rectangle 43"/>
          <p:cNvSpPr/>
          <p:nvPr>
            <p:custDataLst>
              <p:tags r:id="rId6"/>
            </p:custDataLst>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987"/>
          </a:p>
        </p:txBody>
      </p:sp>
      <p:sp>
        <p:nvSpPr>
          <p:cNvPr id="9" name="TextBox 8">
            <a:extLst>
              <a:ext uri="{FF2B5EF4-FFF2-40B4-BE49-F238E27FC236}">
                <a16:creationId xmlns:a16="http://schemas.microsoft.com/office/drawing/2014/main" id="{9EBC94EF-C494-2148-B59B-F47EB76083BA}"/>
              </a:ext>
            </a:extLst>
          </p:cNvPr>
          <p:cNvSpPr txBox="1"/>
          <p:nvPr>
            <p:custDataLst>
              <p:tags r:id="rId7"/>
            </p:custDataLst>
          </p:nvPr>
        </p:nvSpPr>
        <p:spPr>
          <a:xfrm>
            <a:off x="10886411" y="8528476"/>
            <a:ext cx="0" cy="0"/>
          </a:xfrm>
          <a:prstGeom prst="rect">
            <a:avLst/>
          </a:prstGeom>
        </p:spPr>
        <p:txBody>
          <a:bodyPr wrap="none" rtlCol="0">
            <a:noAutofit/>
          </a:bodyPr>
          <a:lstStyle/>
          <a:p>
            <a:pPr rtl="0"/>
            <a:endParaRPr lang="en-US" sz="2600" kern="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custDataLst>
              <p:tags r:id="rId8"/>
            </p:custDataLst>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custDataLst>
              <p:tags r:id="rId9"/>
            </p:custDataLst>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rtlCol="0" anchor="ctr"/>
          <a:lstStyle/>
          <a:p>
            <a:pPr rtl="0"/>
            <a:endParaRPr lang="en-US" sz="2701">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custDataLst>
              <p:tags r:id="rId10"/>
            </p:custDataLst>
          </p:nvPr>
        </p:nvSpPr>
        <p:spPr>
          <a:xfrm>
            <a:off x="3168117" y="6735793"/>
            <a:ext cx="6847421" cy="694591"/>
          </a:xfrm>
          <a:prstGeom prst="rect">
            <a:avLst/>
          </a:prstGeom>
          <a:solidFill>
            <a:schemeClr val="accent1">
              <a:alpha val="43000"/>
            </a:schemeClr>
          </a:solidFill>
        </p:spPr>
        <p:txBody>
          <a:bodyPr rtlCol="0"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fr" sz="2400" kern="0">
                <a:solidFill>
                  <a:schemeClr val="bg1"/>
                </a:solidFill>
              </a:rPr>
              <a:t> Bandhu Social Welfare Society (7:00)</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custDataLst>
              <p:tags r:id="rId1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75</a:t>
            </a:fld>
            <a:endParaRPr lang="en-US" altLang="en-US" sz="1200">
              <a:solidFill>
                <a:schemeClr val="bg1"/>
              </a:solidFill>
            </a:endParaRPr>
          </a:p>
        </p:txBody>
      </p:sp>
    </p:spTree>
    <p:extLst>
      <p:ext uri="{BB962C8B-B14F-4D97-AF65-F5344CB8AC3E}">
        <p14:creationId xmlns:p14="http://schemas.microsoft.com/office/powerpoint/2010/main" val="334650313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custDataLst>
              <p:tags r:id="rId1"/>
            </p:custDataLst>
          </p:nvPr>
        </p:nvSpPr>
        <p:spPr/>
        <p:txBody>
          <a:bodyPr rtlCol="0"/>
          <a:lstStyle/>
          <a:p>
            <a:pPr rtl="0"/>
            <a:r>
              <a:rPr lang="fr"/>
              <a:t>Principaux points d’apprentissage</a:t>
            </a:r>
            <a:endParaRPr lang="en-US"/>
          </a:p>
        </p:txBody>
      </p:sp>
      <p:grpSp>
        <p:nvGrpSpPr>
          <p:cNvPr id="4" name="Group 3">
            <a:extLst>
              <a:ext uri="{FF2B5EF4-FFF2-40B4-BE49-F238E27FC236}">
                <a16:creationId xmlns:a16="http://schemas.microsoft.com/office/drawing/2014/main" id="{0ADFD6BB-0AD3-3546-B9D1-3BA16F0390A0}"/>
              </a:ext>
            </a:extLst>
          </p:cNvPr>
          <p:cNvGrpSpPr/>
          <p:nvPr>
            <p:custDataLst>
              <p:tags r:id="rId2"/>
            </p:custDataLst>
          </p:nvPr>
        </p:nvGrpSpPr>
        <p:grpSpPr>
          <a:xfrm>
            <a:off x="191385" y="1670910"/>
            <a:ext cx="4386953" cy="6629727"/>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fr" sz="2800" b="1" kern="0" dirty="0">
                    <a:solidFill>
                      <a:schemeClr val="bg1"/>
                    </a:solidFill>
                    <a:ea typeface="MS PGothic" charset="-128"/>
                    <a:cs typeface="Calibri" charset="0"/>
                  </a:rPr>
                  <a:t>OISRA</a:t>
                </a:r>
                <a:endParaRPr lang="en-US" sz="2800" b="1"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600" b="0" i="0" u="none" strike="noStrike" kern="0" cap="none" spc="0" normalizeH="0" noProof="0">
                    <a:ln>
                      <a:noFill/>
                    </a:ln>
                    <a:solidFill>
                      <a:schemeClr val="bg1"/>
                    </a:solidFill>
                    <a:effectLst/>
                    <a:uLnTx/>
                    <a:uFillTx/>
                    <a:latin typeface="+mj-lt"/>
                    <a:cs typeface="Lato Light"/>
                  </a:rPr>
                  <a:t>01</a:t>
                </a:r>
                <a:endParaRPr kumimoji="0" sz="3600" b="0" i="0" u="none" strike="noStrike" kern="0" cap="none" spc="0" normalizeH="0" baseline="0" noProof="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F7248983-AD87-DF42-BFDC-CF8596BF5C58}"/>
              </a:ext>
            </a:extLst>
          </p:cNvPr>
          <p:cNvGrpSpPr/>
          <p:nvPr>
            <p:custDataLst>
              <p:tags r:id="rId3"/>
            </p:custDataLst>
          </p:nvPr>
        </p:nvGrpSpPr>
        <p:grpSpPr>
          <a:xfrm>
            <a:off x="4279681" y="1668906"/>
            <a:ext cx="4386953" cy="6647444"/>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fr" sz="2800" b="1" kern="0">
                    <a:solidFill>
                      <a:schemeClr val="bg1"/>
                    </a:solidFill>
                    <a:ea typeface="MS PGothic" charset="-128"/>
                    <a:cs typeface="Calibri" charset="0"/>
                  </a:rPr>
                  <a:t>Risques uniques </a:t>
                </a:r>
                <a:br>
                  <a:rPr lang="en-CA" altLang="en-US" sz="2800" b="1" kern="0">
                    <a:solidFill>
                      <a:schemeClr val="bg1"/>
                    </a:solidFill>
                    <a:ea typeface="MS PGothic" charset="-128"/>
                    <a:cs typeface="Calibri" charset="0"/>
                  </a:rPr>
                </a:br>
                <a:r>
                  <a:rPr lang="fr" sz="2800" b="1" kern="0">
                    <a:solidFill>
                      <a:schemeClr val="bg1"/>
                    </a:solidFill>
                    <a:ea typeface="MS PGothic" charset="-128"/>
                    <a:cs typeface="Calibri" charset="0"/>
                  </a:rPr>
                  <a:t>et réponses adaptées</a:t>
                </a:r>
                <a:endParaRPr lang="en-US" sz="2400" b="1">
                  <a:solidFill>
                    <a:schemeClr val="bg1"/>
                  </a:solidFill>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600" b="0" i="0" u="none" strike="noStrike" kern="0" cap="none" spc="0" normalizeH="0" noProof="0">
                    <a:ln>
                      <a:noFill/>
                    </a:ln>
                    <a:solidFill>
                      <a:schemeClr val="bg1"/>
                    </a:solidFill>
                    <a:effectLst/>
                    <a:uLnTx/>
                    <a:uFillTx/>
                    <a:latin typeface="+mj-lt"/>
                    <a:cs typeface="Lato Light"/>
                  </a:rPr>
                  <a:t>02</a:t>
                </a:r>
                <a:endParaRPr kumimoji="0" sz="3600" b="0" i="0" u="none" strike="noStrike" kern="0" cap="none" spc="0" normalizeH="0" baseline="0" noProof="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D83AB72A-1812-A542-8BF0-99CD420AB605}"/>
              </a:ext>
            </a:extLst>
          </p:cNvPr>
          <p:cNvGrpSpPr/>
          <p:nvPr>
            <p:custDataLst>
              <p:tags r:id="rId4"/>
            </p:custDataLst>
          </p:nvPr>
        </p:nvGrpSpPr>
        <p:grpSpPr>
          <a:xfrm>
            <a:off x="8372112" y="1667619"/>
            <a:ext cx="4386953" cy="6658813"/>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fr" sz="2800" b="1">
                    <a:solidFill>
                      <a:schemeClr val="bg1"/>
                    </a:solidFill>
                    <a:latin typeface="Calibri" panose="020F0502020204030204" pitchFamily="34" charset="0"/>
                    <a:cs typeface="Calibri" panose="020F0502020204030204" pitchFamily="34" charset="0"/>
                  </a:rPr>
                  <a:t>Identifier les risques et les solutions</a:t>
                </a:r>
                <a:endParaRPr lang="en-US" sz="2400">
                  <a:solidFill>
                    <a:schemeClr val="bg1"/>
                  </a:solidFill>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600" b="0" i="0" u="none" strike="noStrike" kern="0" cap="none" spc="0" normalizeH="0" noProof="0">
                    <a:ln>
                      <a:noFill/>
                    </a:ln>
                    <a:solidFill>
                      <a:schemeClr val="bg1"/>
                    </a:solidFill>
                    <a:effectLst/>
                    <a:uLnTx/>
                    <a:uFillTx/>
                    <a:latin typeface="+mj-lt"/>
                    <a:cs typeface="Lato Light"/>
                  </a:rPr>
                  <a:t>03</a:t>
                </a:r>
                <a:endParaRPr kumimoji="0" sz="3600" b="0" i="0" u="none" strike="noStrike" kern="0" cap="none" spc="0" normalizeH="0" baseline="0" noProof="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custDataLst>
              <p:tags r:id="rId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76</a:t>
            </a:fld>
            <a:endParaRPr lang="en-US" altLang="en-US" sz="1200">
              <a:solidFill>
                <a:schemeClr val="bg1"/>
              </a:solidFill>
            </a:endParaRPr>
          </a:p>
        </p:txBody>
      </p:sp>
    </p:spTree>
    <p:extLst>
      <p:ext uri="{BB962C8B-B14F-4D97-AF65-F5344CB8AC3E}">
        <p14:creationId xmlns:p14="http://schemas.microsoft.com/office/powerpoint/2010/main" val="397895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custDataLst>
              <p:tags r:id="rId1"/>
            </p:custDataLst>
          </p:nvPr>
        </p:nvSpPr>
        <p:spPr>
          <a:xfrm>
            <a:off x="5669201" y="2183"/>
            <a:ext cx="1666619" cy="2019053"/>
          </a:xfrm>
          <a:solidFill>
            <a:schemeClr val="accent2"/>
          </a:solidFill>
        </p:spPr>
        <p:txBody>
          <a:bodyPr rtlCol="0"/>
          <a:lstStyle/>
          <a:p>
            <a:pPr rtl="0"/>
            <a:r>
              <a:rPr lang="fr"/>
              <a:t>12</a:t>
            </a:r>
          </a:p>
        </p:txBody>
      </p:sp>
      <p:grpSp>
        <p:nvGrpSpPr>
          <p:cNvPr id="42" name="Group 41">
            <a:extLst>
              <a:ext uri="{FF2B5EF4-FFF2-40B4-BE49-F238E27FC236}">
                <a16:creationId xmlns:a16="http://schemas.microsoft.com/office/drawing/2014/main" id="{1C1BBF2E-5B78-1B48-98E6-E346307502B5}"/>
              </a:ext>
            </a:extLst>
          </p:cNvPr>
          <p:cNvGrpSpPr/>
          <p:nvPr>
            <p:custDataLst>
              <p:tags r:id="rId2"/>
            </p:custDataLst>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grpSp>
      <p:sp>
        <p:nvSpPr>
          <p:cNvPr id="20" name="Slide Number Placeholder 5">
            <a:extLst>
              <a:ext uri="{FF2B5EF4-FFF2-40B4-BE49-F238E27FC236}">
                <a16:creationId xmlns:a16="http://schemas.microsoft.com/office/drawing/2014/main" id="{C9B3AA8B-5FBE-CF4E-95F9-DD563DADCBB3}"/>
              </a:ext>
            </a:extLst>
          </p:cNvPr>
          <p:cNvSpPr txBox="1">
            <a:spLocks/>
          </p:cNvSpPr>
          <p:nvPr>
            <p:custDataLst>
              <p:tags r:id="rId3"/>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77</a:t>
            </a:fld>
            <a:endParaRPr lang="en-US" altLang="en-US" sz="1200">
              <a:solidFill>
                <a:schemeClr val="bg1"/>
              </a:solidFill>
            </a:endParaRPr>
          </a:p>
        </p:txBody>
      </p:sp>
      <p:sp>
        <p:nvSpPr>
          <p:cNvPr id="21" name="Text Placeholder 5">
            <a:extLst>
              <a:ext uri="{FF2B5EF4-FFF2-40B4-BE49-F238E27FC236}">
                <a16:creationId xmlns:a16="http://schemas.microsoft.com/office/drawing/2014/main" id="{66EE568A-D3A4-9042-B29F-AD18B9B0FA5B}"/>
              </a:ext>
            </a:extLst>
          </p:cNvPr>
          <p:cNvSpPr txBox="1">
            <a:spLocks/>
          </p:cNvSpPr>
          <p:nvPr>
            <p:custDataLst>
              <p:tags r:id="rId4"/>
            </p:custDataLst>
          </p:nvPr>
        </p:nvSpPr>
        <p:spPr>
          <a:xfrm>
            <a:off x="1244710" y="3046087"/>
            <a:ext cx="10678195"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fr" sz="13800" cap="all" spc="890">
                <a:solidFill>
                  <a:schemeClr val="bg1"/>
                </a:solidFill>
                <a:ea typeface="+mj-ea"/>
                <a:cs typeface="+mj-cs"/>
              </a:rPr>
              <a:t>solutions</a:t>
            </a:r>
          </a:p>
        </p:txBody>
      </p:sp>
      <p:pic>
        <p:nvPicPr>
          <p:cNvPr id="4" name="Picture 3">
            <a:extLst>
              <a:ext uri="{FF2B5EF4-FFF2-40B4-BE49-F238E27FC236}">
                <a16:creationId xmlns:a16="http://schemas.microsoft.com/office/drawing/2014/main" id="{FDD3FDDE-806B-3944-A44F-40BD30A61DA6}"/>
              </a:ext>
            </a:extLst>
          </p:cNvPr>
          <p:cNvPicPr>
            <a:picLocks noChangeAspect="1"/>
          </p:cNvPicPr>
          <p:nvPr>
            <p:custDataLst>
              <p:tags r:id="rId5"/>
            </p:custDataLst>
          </p:nvPr>
        </p:nvPicPr>
        <p:blipFill rotWithShape="1">
          <a:blip r:embed="rId11"/>
          <a:srcRect l="53012" t="7396" b="52017"/>
          <a:stretch/>
        </p:blipFill>
        <p:spPr>
          <a:xfrm>
            <a:off x="4093762" y="5587944"/>
            <a:ext cx="2065575" cy="1784195"/>
          </a:xfrm>
          <a:prstGeom prst="rect">
            <a:avLst/>
          </a:prstGeom>
        </p:spPr>
      </p:pic>
      <p:pic>
        <p:nvPicPr>
          <p:cNvPr id="24" name="Picture 23">
            <a:extLst>
              <a:ext uri="{FF2B5EF4-FFF2-40B4-BE49-F238E27FC236}">
                <a16:creationId xmlns:a16="http://schemas.microsoft.com/office/drawing/2014/main" id="{16BF2DE4-F367-0A4B-9CFE-62B23F21427F}"/>
              </a:ext>
            </a:extLst>
          </p:cNvPr>
          <p:cNvPicPr>
            <a:picLocks noChangeAspect="1"/>
          </p:cNvPicPr>
          <p:nvPr>
            <p:custDataLst>
              <p:tags r:id="rId6"/>
            </p:custDataLst>
          </p:nvPr>
        </p:nvPicPr>
        <p:blipFill rotWithShape="1">
          <a:blip r:embed="rId11"/>
          <a:srcRect l="61659" t="14832" r="12870" b="58931"/>
          <a:stretch/>
        </p:blipFill>
        <p:spPr>
          <a:xfrm>
            <a:off x="5481174" y="5587944"/>
            <a:ext cx="2181258" cy="2246844"/>
          </a:xfrm>
          <a:prstGeom prst="rect">
            <a:avLst/>
          </a:prstGeom>
        </p:spPr>
      </p:pic>
      <p:pic>
        <p:nvPicPr>
          <p:cNvPr id="25" name="Picture 24">
            <a:extLst>
              <a:ext uri="{FF2B5EF4-FFF2-40B4-BE49-F238E27FC236}">
                <a16:creationId xmlns:a16="http://schemas.microsoft.com/office/drawing/2014/main" id="{19EBCA75-5570-BB4F-B82B-59408551A946}"/>
              </a:ext>
            </a:extLst>
          </p:cNvPr>
          <p:cNvPicPr>
            <a:picLocks noChangeAspect="1"/>
          </p:cNvPicPr>
          <p:nvPr>
            <p:custDataLst>
              <p:tags r:id="rId7"/>
            </p:custDataLst>
          </p:nvPr>
        </p:nvPicPr>
        <p:blipFill rotWithShape="1">
          <a:blip r:embed="rId11"/>
          <a:srcRect l="53012" t="7396" b="52017"/>
          <a:stretch/>
        </p:blipFill>
        <p:spPr>
          <a:xfrm>
            <a:off x="7305313" y="5587944"/>
            <a:ext cx="2065575" cy="1784195"/>
          </a:xfrm>
          <a:prstGeom prst="rect">
            <a:avLst/>
          </a:prstGeom>
        </p:spPr>
      </p:pic>
      <p:grpSp>
        <p:nvGrpSpPr>
          <p:cNvPr id="22" name="Group 21">
            <a:extLst>
              <a:ext uri="{FF2B5EF4-FFF2-40B4-BE49-F238E27FC236}">
                <a16:creationId xmlns:a16="http://schemas.microsoft.com/office/drawing/2014/main" id="{AD8E5EB4-6298-954C-BB74-C480EF651185}"/>
              </a:ext>
            </a:extLst>
          </p:cNvPr>
          <p:cNvGrpSpPr/>
          <p:nvPr>
            <p:custDataLst>
              <p:tags r:id="rId8"/>
            </p:custDataLst>
          </p:nvPr>
        </p:nvGrpSpPr>
        <p:grpSpPr>
          <a:xfrm>
            <a:off x="5509581" y="8936492"/>
            <a:ext cx="2041918" cy="473126"/>
            <a:chOff x="5582387" y="8894626"/>
            <a:chExt cx="2041918" cy="473126"/>
          </a:xfrm>
        </p:grpSpPr>
        <p:pic>
          <p:nvPicPr>
            <p:cNvPr id="23" name="Picture 22">
              <a:extLst>
                <a:ext uri="{FF2B5EF4-FFF2-40B4-BE49-F238E27FC236}">
                  <a16:creationId xmlns:a16="http://schemas.microsoft.com/office/drawing/2014/main" id="{B1D93B77-8849-104E-B79F-E0811C722BEF}"/>
                </a:ext>
              </a:extLst>
            </p:cNvPr>
            <p:cNvPicPr>
              <a:picLocks noChangeAspect="1"/>
            </p:cNvPicPr>
            <p:nvPr/>
          </p:nvPicPr>
          <p:blipFill rotWithShape="1">
            <a:blip r:embed="rId12"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6" name="Straight Connector 25">
              <a:extLst>
                <a:ext uri="{FF2B5EF4-FFF2-40B4-BE49-F238E27FC236}">
                  <a16:creationId xmlns:a16="http://schemas.microsoft.com/office/drawing/2014/main" id="{A172DBD4-4BCF-F74E-92A5-C6D793B0C6B2}"/>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1DC4B1D-37EA-C24D-B536-639B7B127D2E}"/>
                </a:ext>
              </a:extLst>
            </p:cNvPr>
            <p:cNvPicPr>
              <a:picLocks noChangeAspect="1"/>
            </p:cNvPicPr>
            <p:nvPr/>
          </p:nvPicPr>
          <p:blipFill>
            <a:blip r:embed="rId13">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51983734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custDataLst>
              <p:tags r:id="rId1"/>
            </p:custDataLst>
          </p:nvPr>
        </p:nvSpPr>
        <p:spPr>
          <a:xfrm>
            <a:off x="571430"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custDataLst>
              <p:tags r:id="rId2"/>
            </p:custDataLst>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3600">
              <a:latin typeface="Calibri Regular"/>
            </a:endParaRPr>
          </a:p>
        </p:txBody>
      </p:sp>
      <p:sp>
        <p:nvSpPr>
          <p:cNvPr id="254" name="TextBox 253"/>
          <p:cNvSpPr txBox="1"/>
          <p:nvPr>
            <p:custDataLst>
              <p:tags r:id="rId3"/>
            </p:custDataLst>
          </p:nvPr>
        </p:nvSpPr>
        <p:spPr>
          <a:xfrm>
            <a:off x="333334"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custDataLst>
              <p:tags r:id="rId4"/>
            </p:custDataLst>
          </p:nvPr>
        </p:nvCxnSpPr>
        <p:spPr bwMode="auto">
          <a:xfrm>
            <a:off x="6519815"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custDataLst>
              <p:tags r:id="rId5"/>
            </p:custDataLst>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custDataLst>
              <p:tags r:id="rId6"/>
            </p:custDataLst>
          </p:nvPr>
        </p:nvSpPr>
        <p:spPr>
          <a:xfrm>
            <a:off x="1143000" y="6251149"/>
            <a:ext cx="4549235" cy="2556658"/>
          </a:xfrm>
          <a:prstGeom prst="rect">
            <a:avLst/>
          </a:prstGeom>
        </p:spPr>
        <p:txBody>
          <a:bodyPr rtlCol="0"/>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rtl="0" eaLnBrk="1" hangingPunct="1">
              <a:buClr>
                <a:srgbClr val="AF1D38"/>
              </a:buClr>
            </a:pPr>
            <a:r>
              <a:rPr lang="fr" sz="2000" dirty="0">
                <a:ea typeface="MS PGothic"/>
              </a:rPr>
              <a:t>Examiner les </a:t>
            </a:r>
            <a:r>
              <a:rPr lang="fr" sz="2000" b="1" dirty="0">
                <a:solidFill>
                  <a:schemeClr val="accent1"/>
                </a:solidFill>
                <a:ea typeface="MS PGothic"/>
              </a:rPr>
              <a:t>solutions traditionnelles</a:t>
            </a:r>
            <a:r>
              <a:rPr lang="fr" sz="2000" dirty="0">
                <a:ea typeface="MS PGothic"/>
              </a:rPr>
              <a:t> envisageables pour les personnes LGBTQI+ relevant de la compétence du HCR – rapatriement volontaire, intégration et réinstallation locales </a:t>
            </a:r>
            <a:endParaRPr lang="en-US" altLang="en-US" sz="2000" dirty="0">
              <a:latin typeface="Calibri" charset="0"/>
              <a:ea typeface="MS PGothic" charset="-128"/>
              <a:cs typeface="Calibri" charset="0"/>
            </a:endParaRPr>
          </a:p>
        </p:txBody>
      </p:sp>
      <p:sp>
        <p:nvSpPr>
          <p:cNvPr id="30" name="Title 3">
            <a:extLst>
              <a:ext uri="{FF2B5EF4-FFF2-40B4-BE49-F238E27FC236}">
                <a16:creationId xmlns:a16="http://schemas.microsoft.com/office/drawing/2014/main" id="{A9BE7D52-9F96-8945-AA8F-979CE259F6CD}"/>
              </a:ext>
            </a:extLst>
          </p:cNvPr>
          <p:cNvSpPr txBox="1">
            <a:spLocks/>
          </p:cNvSpPr>
          <p:nvPr>
            <p:custDataLst>
              <p:tags r:id="rId7"/>
            </p:custDataLst>
          </p:nvPr>
        </p:nvSpPr>
        <p:spPr>
          <a:xfrm>
            <a:off x="5172893" y="4512"/>
            <a:ext cx="2760793" cy="820493"/>
          </a:xfrm>
          <a:prstGeom prst="rect">
            <a:avLst/>
          </a:prstGeom>
          <a:solidFill>
            <a:schemeClr val="accent2"/>
          </a:solid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2400" b="0" kern="0" spc="330">
                <a:solidFill>
                  <a:schemeClr val="bg1"/>
                </a:solidFill>
              </a:rPr>
              <a:t>MODULE </a:t>
            </a:r>
            <a:r>
              <a:rPr lang="fr" sz="2400" kern="0" spc="330">
                <a:solidFill>
                  <a:schemeClr val="bg1"/>
                </a:solidFill>
              </a:rPr>
              <a:t>12</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custDataLst>
              <p:tags r:id="rId8"/>
            </p:custDataLst>
          </p:nvPr>
        </p:nvSpPr>
        <p:spPr>
          <a:xfrm>
            <a:off x="7285147" y="6257385"/>
            <a:ext cx="5141335" cy="2906357"/>
          </a:xfrm>
          <a:prstGeom prst="rect">
            <a:avLst/>
          </a:prstGeom>
        </p:spPr>
        <p:txBody>
          <a:bodyPr rtlCol="0"/>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fr" sz="2000" dirty="0"/>
              <a:t>Explorer la manière dont les </a:t>
            </a:r>
            <a:r>
              <a:rPr lang="fr" sz="2000" b="1" dirty="0">
                <a:solidFill>
                  <a:schemeClr val="accent2"/>
                </a:solidFill>
              </a:rPr>
              <a:t>besoins </a:t>
            </a:r>
            <a:r>
              <a:rPr lang="fr" sz="2000" dirty="0"/>
              <a:t>et les priorités en matière de réinstallation des personnes LGBTQI+ sont déterminés </a:t>
            </a:r>
            <a:br>
              <a:rPr lang="en-US" sz="2000" dirty="0"/>
            </a:br>
            <a:endParaRPr lang="en-US" sz="2000" dirty="0"/>
          </a:p>
        </p:txBody>
      </p:sp>
      <p:cxnSp>
        <p:nvCxnSpPr>
          <p:cNvPr id="33" name="Straight Connector 32">
            <a:extLst>
              <a:ext uri="{FF2B5EF4-FFF2-40B4-BE49-F238E27FC236}">
                <a16:creationId xmlns:a16="http://schemas.microsoft.com/office/drawing/2014/main" id="{20DA9E07-8F88-354E-B2D5-C7E32921E6BF}"/>
              </a:ext>
            </a:extLst>
          </p:cNvPr>
          <p:cNvCxnSpPr/>
          <p:nvPr>
            <p:custDataLst>
              <p:tags r:id="rId9"/>
            </p:custDataLst>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custDataLst>
              <p:tags r:id="rId10"/>
            </p:custDataLst>
          </p:nvPr>
        </p:nvGrpSpPr>
        <p:grpSpPr>
          <a:xfrm>
            <a:off x="2721643"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4400" kern="0">
                  <a:solidFill>
                    <a:schemeClr val="bg1"/>
                  </a:solidFill>
                  <a:latin typeface="+mj-lt"/>
                  <a:cs typeface="Lato Light"/>
                </a:rPr>
                <a:t>01</a:t>
              </a:r>
              <a:endParaRPr sz="4400" kern="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custDataLst>
              <p:tags r:id="rId11"/>
            </p:custDataLst>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5400" kern="0" spc="330">
                <a:solidFill>
                  <a:schemeClr val="bg1"/>
                </a:solidFill>
              </a:rPr>
              <a:t>OBJECTIFS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custDataLst>
              <p:tags r:id="rId12"/>
            </p:custDataLst>
          </p:nvPr>
        </p:nvGrpSpPr>
        <p:grpSpPr>
          <a:xfrm>
            <a:off x="912735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4400" kern="0">
                  <a:solidFill>
                    <a:schemeClr val="bg1"/>
                  </a:solidFill>
                  <a:latin typeface="+mj-lt"/>
                  <a:cs typeface="Lato Light"/>
                </a:rPr>
                <a:t>02</a:t>
              </a:r>
              <a:endParaRPr sz="4400" kern="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custDataLst>
              <p:tags r:id="rId13"/>
            </p:custDataLst>
          </p:nvPr>
        </p:nvSpPr>
        <p:spPr>
          <a:xfrm>
            <a:off x="1143000" y="4874813"/>
            <a:ext cx="4419599" cy="1168190"/>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400" b="1" cap="all" dirty="0">
                <a:solidFill>
                  <a:schemeClr val="bg1"/>
                </a:solidFill>
                <a:latin typeface="Calibri" charset="0"/>
                <a:ea typeface="Calibri" charset="0"/>
                <a:cs typeface="Calibri" charset="0"/>
              </a:rPr>
              <a:t>Solutions </a:t>
            </a:r>
            <a:br>
              <a:rPr lang="fr" sz="2400" b="1" cap="all" dirty="0">
                <a:solidFill>
                  <a:schemeClr val="bg1"/>
                </a:solidFill>
                <a:latin typeface="Calibri" charset="0"/>
                <a:ea typeface="Calibri" charset="0"/>
                <a:cs typeface="Calibri" charset="0"/>
              </a:rPr>
            </a:br>
            <a:r>
              <a:rPr lang="fr" sz="2400" b="1" cap="all" dirty="0">
                <a:solidFill>
                  <a:schemeClr val="bg1"/>
                </a:solidFill>
                <a:latin typeface="Calibri" charset="0"/>
                <a:ea typeface="Calibri" charset="0"/>
                <a:cs typeface="Calibri" charset="0"/>
              </a:rPr>
              <a:t>traditionnelles </a:t>
            </a:r>
            <a:endParaRPr lang="en-US" sz="2000" b="1" cap="all"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custDataLst>
              <p:tags r:id="rId14"/>
            </p:custDataLst>
          </p:nvPr>
        </p:nvSpPr>
        <p:spPr>
          <a:xfrm>
            <a:off x="7671346" y="4874813"/>
            <a:ext cx="4266654" cy="1181038"/>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400" b="1" cap="all">
                <a:solidFill>
                  <a:schemeClr val="bg1"/>
                </a:solidFill>
                <a:latin typeface="Calibri" charset="0"/>
                <a:ea typeface="Calibri" charset="0"/>
                <a:cs typeface="Calibri" charset="0"/>
              </a:rPr>
              <a:t>Besoins en matière de réinstallation </a:t>
            </a:r>
            <a:br>
              <a:rPr lang="en-US" sz="2400" b="1" cap="all">
                <a:solidFill>
                  <a:schemeClr val="bg1"/>
                </a:solidFill>
                <a:latin typeface="Calibri" charset="0"/>
                <a:ea typeface="Calibri" charset="0"/>
                <a:cs typeface="Calibri" charset="0"/>
              </a:rPr>
            </a:br>
            <a:r>
              <a:rPr lang="fr" sz="2400" b="1" cap="all">
                <a:solidFill>
                  <a:schemeClr val="bg1"/>
                </a:solidFill>
                <a:latin typeface="Calibri" charset="0"/>
                <a:ea typeface="Calibri" charset="0"/>
                <a:cs typeface="Calibri" charset="0"/>
              </a:rPr>
              <a:t>des personnes LGBTQ+</a:t>
            </a:r>
            <a:endParaRPr lang="en-US" sz="2000" b="1" cap="all">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custDataLst>
              <p:tags r:id="rId1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78</a:t>
            </a:fld>
            <a:endParaRPr lang="en-US" altLang="en-US" sz="1050">
              <a:solidFill>
                <a:schemeClr val="bg1"/>
              </a:solidFill>
            </a:endParaRPr>
          </a:p>
        </p:txBody>
      </p:sp>
    </p:spTree>
    <p:extLst>
      <p:ext uri="{BB962C8B-B14F-4D97-AF65-F5344CB8AC3E}">
        <p14:creationId xmlns:p14="http://schemas.microsoft.com/office/powerpoint/2010/main" val="55515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2" grpId="0" build="p"/>
      <p:bldP spid="38" grpId="0"/>
      <p:bldP spid="47" grpId="0" animBg="1"/>
      <p:bldP spid="5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3" name="Group 42">
            <a:extLst>
              <a:ext uri="{FF2B5EF4-FFF2-40B4-BE49-F238E27FC236}">
                <a16:creationId xmlns:a16="http://schemas.microsoft.com/office/drawing/2014/main" id="{59AB307A-C46B-764B-9F58-A5FD4D7E377E}"/>
              </a:ext>
            </a:extLst>
          </p:cNvPr>
          <p:cNvGrpSpPr/>
          <p:nvPr>
            <p:custDataLst>
              <p:tags r:id="rId1"/>
            </p:custDataLst>
          </p:nvPr>
        </p:nvGrpSpPr>
        <p:grpSpPr>
          <a:xfrm>
            <a:off x="5930256" y="7019311"/>
            <a:ext cx="6978920" cy="1263364"/>
            <a:chOff x="6661445" y="2431710"/>
            <a:chExt cx="6978920" cy="1263364"/>
          </a:xfrm>
        </p:grpSpPr>
        <p:grpSp>
          <p:nvGrpSpPr>
            <p:cNvPr id="45" name="Group 1149">
              <a:extLst>
                <a:ext uri="{FF2B5EF4-FFF2-40B4-BE49-F238E27FC236}">
                  <a16:creationId xmlns:a16="http://schemas.microsoft.com/office/drawing/2014/main" id="{B97E01BA-0195-B644-B227-EE558637E4AB}"/>
                </a:ext>
              </a:extLst>
            </p:cNvPr>
            <p:cNvGrpSpPr/>
            <p:nvPr/>
          </p:nvGrpSpPr>
          <p:grpSpPr>
            <a:xfrm>
              <a:off x="6661445" y="2431710"/>
              <a:ext cx="6978920" cy="1263364"/>
              <a:chOff x="-617329" y="-746760"/>
              <a:chExt cx="21807842" cy="1776817"/>
            </a:xfrm>
          </p:grpSpPr>
          <p:sp>
            <p:nvSpPr>
              <p:cNvPr id="49" name="Shape 1147">
                <a:extLst>
                  <a:ext uri="{FF2B5EF4-FFF2-40B4-BE49-F238E27FC236}">
                    <a16:creationId xmlns:a16="http://schemas.microsoft.com/office/drawing/2014/main" id="{3C9DBF16-07D8-4942-A2A7-CE8504BF9636}"/>
                  </a:ext>
                </a:extLst>
              </p:cNvPr>
              <p:cNvSpPr/>
              <p:nvPr/>
            </p:nvSpPr>
            <p:spPr>
              <a:xfrm>
                <a:off x="-617329" y="-746760"/>
                <a:ext cx="21807842" cy="1776817"/>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a:p>
            </p:txBody>
          </p:sp>
          <p:sp>
            <p:nvSpPr>
              <p:cNvPr id="50" name="Shape 1148">
                <a:extLst>
                  <a:ext uri="{FF2B5EF4-FFF2-40B4-BE49-F238E27FC236}">
                    <a16:creationId xmlns:a16="http://schemas.microsoft.com/office/drawing/2014/main" id="{EAFA1F53-B11C-3D48-84AB-5F14AB6384BD}"/>
                  </a:ext>
                </a:extLst>
              </p:cNvPr>
              <p:cNvSpPr/>
              <p:nvPr/>
            </p:nvSpPr>
            <p:spPr>
              <a:xfrm>
                <a:off x="849638" y="-590435"/>
                <a:ext cx="19516886" cy="13909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000" dirty="0">
                    <a:solidFill>
                      <a:schemeClr val="tx2"/>
                    </a:solidFill>
                  </a:rPr>
                  <a:t>Le suivi des personnes rapatriées devrait inclure le soutien des personnes LGBTQI+ rapatriées, afin de veiller à ce qu’elles jouissent des droits humains élémentaires.</a:t>
                </a:r>
              </a:p>
            </p:txBody>
          </p:sp>
        </p:grpSp>
        <p:sp>
          <p:nvSpPr>
            <p:cNvPr id="47" name="Shape 1150">
              <a:extLst>
                <a:ext uri="{FF2B5EF4-FFF2-40B4-BE49-F238E27FC236}">
                  <a16:creationId xmlns:a16="http://schemas.microsoft.com/office/drawing/2014/main" id="{346157FC-7565-8C44-9060-84DBABCA9EE3}"/>
                </a:ext>
              </a:extLst>
            </p:cNvPr>
            <p:cNvSpPr/>
            <p:nvPr/>
          </p:nvSpPr>
          <p:spPr>
            <a:xfrm rot="5400000">
              <a:off x="6556219" y="2552098"/>
              <a:ext cx="548640" cy="31089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a:p>
          </p:txBody>
        </p:sp>
      </p:grpSp>
      <p:grpSp>
        <p:nvGrpSpPr>
          <p:cNvPr id="74" name="Group 73">
            <a:extLst>
              <a:ext uri="{FF2B5EF4-FFF2-40B4-BE49-F238E27FC236}">
                <a16:creationId xmlns:a16="http://schemas.microsoft.com/office/drawing/2014/main" id="{8112B13B-C959-F34C-84DE-ABA29133DA45}"/>
              </a:ext>
            </a:extLst>
          </p:cNvPr>
          <p:cNvGrpSpPr/>
          <p:nvPr>
            <p:custDataLst>
              <p:tags r:id="rId2"/>
            </p:custDataLst>
          </p:nvPr>
        </p:nvGrpSpPr>
        <p:grpSpPr>
          <a:xfrm>
            <a:off x="5930256" y="5467827"/>
            <a:ext cx="6978920" cy="1263364"/>
            <a:chOff x="6661445" y="2431710"/>
            <a:chExt cx="6978920" cy="1263364"/>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431710"/>
              <a:ext cx="6978920" cy="1263364"/>
              <a:chOff x="-617329" y="-746760"/>
              <a:chExt cx="21807842" cy="1776817"/>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0"/>
                <a:ext cx="21807842" cy="1776817"/>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a:p>
            </p:txBody>
          </p:sp>
          <p:sp>
            <p:nvSpPr>
              <p:cNvPr id="78" name="Shape 1148">
                <a:extLst>
                  <a:ext uri="{FF2B5EF4-FFF2-40B4-BE49-F238E27FC236}">
                    <a16:creationId xmlns:a16="http://schemas.microsoft.com/office/drawing/2014/main" id="{1B6A5C92-729B-FE4A-AB0B-DA136C510DCB}"/>
                  </a:ext>
                </a:extLst>
              </p:cNvPr>
              <p:cNvSpPr/>
              <p:nvPr/>
            </p:nvSpPr>
            <p:spPr>
              <a:xfrm>
                <a:off x="849638" y="-590435"/>
                <a:ext cx="18276634" cy="13909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000" dirty="0">
                    <a:solidFill>
                      <a:schemeClr val="tx2"/>
                    </a:solidFill>
                  </a:rPr>
                  <a:t>Les solutions d’intégration locale peuvent par conséquent être restreintes, voire inexistantes. Cette possibilité doit être considérée avec prudence.</a:t>
                </a: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556219" y="2552098"/>
              <a:ext cx="548640" cy="31089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a:p>
          </p:txBody>
        </p:sp>
      </p:grpSp>
      <p:grpSp>
        <p:nvGrpSpPr>
          <p:cNvPr id="44" name="Group 43">
            <a:extLst>
              <a:ext uri="{FF2B5EF4-FFF2-40B4-BE49-F238E27FC236}">
                <a16:creationId xmlns:a16="http://schemas.microsoft.com/office/drawing/2014/main" id="{B12601C1-37B2-4342-A8D8-2389BD1A5A29}"/>
              </a:ext>
            </a:extLst>
          </p:cNvPr>
          <p:cNvGrpSpPr/>
          <p:nvPr>
            <p:custDataLst>
              <p:tags r:id="rId3"/>
            </p:custDataLst>
          </p:nvPr>
        </p:nvGrpSpPr>
        <p:grpSpPr>
          <a:xfrm>
            <a:off x="5930256" y="2249078"/>
            <a:ext cx="6978920" cy="1343749"/>
            <a:chOff x="6661445" y="2430945"/>
            <a:chExt cx="6978920" cy="1343749"/>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342984"/>
              <a:chOff x="-617329" y="-746760"/>
              <a:chExt cx="21807842" cy="1888797"/>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836943"/>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52" name="Shape 1148">
                <a:extLst>
                  <a:ext uri="{FF2B5EF4-FFF2-40B4-BE49-F238E27FC236}">
                    <a16:creationId xmlns:a16="http://schemas.microsoft.com/office/drawing/2014/main" id="{E33F89C6-2B8C-9443-BEC2-748E315EF48C}"/>
                  </a:ext>
                </a:extLst>
              </p:cNvPr>
              <p:cNvSpPr/>
              <p:nvPr/>
            </p:nvSpPr>
            <p:spPr>
              <a:xfrm>
                <a:off x="849638" y="-681743"/>
                <a:ext cx="20340875" cy="18237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000" dirty="0">
                    <a:solidFill>
                      <a:schemeClr val="tx2"/>
                    </a:solidFill>
                  </a:rPr>
                  <a:t>La décision doit être fondée sur des informations relatives au pays d’origine qui soient fiables et pertinentes ; la persécution des personnes LGBTQI+ peut persister alors que d’autres raisons d’exode cessent d’exister.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70200"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53" name="Group 52">
            <a:extLst>
              <a:ext uri="{FF2B5EF4-FFF2-40B4-BE49-F238E27FC236}">
                <a16:creationId xmlns:a16="http://schemas.microsoft.com/office/drawing/2014/main" id="{390DE5AD-A901-C543-A9C6-188690749545}"/>
              </a:ext>
            </a:extLst>
          </p:cNvPr>
          <p:cNvGrpSpPr/>
          <p:nvPr>
            <p:custDataLst>
              <p:tags r:id="rId4"/>
            </p:custDataLst>
          </p:nvPr>
        </p:nvGrpSpPr>
        <p:grpSpPr>
          <a:xfrm>
            <a:off x="5930256" y="3831367"/>
            <a:ext cx="6978920" cy="1341853"/>
            <a:chOff x="6661445" y="2431710"/>
            <a:chExt cx="6978920" cy="1341853"/>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1341853"/>
              <a:chOff x="-617329" y="-746760"/>
              <a:chExt cx="21807842" cy="1887206"/>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188720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73" name="Shape 1148">
                <a:extLst>
                  <a:ext uri="{FF2B5EF4-FFF2-40B4-BE49-F238E27FC236}">
                    <a16:creationId xmlns:a16="http://schemas.microsoft.com/office/drawing/2014/main" id="{71F39689-7BC8-A74E-ADC8-AA160AFEFABA}"/>
                  </a:ext>
                </a:extLst>
              </p:cNvPr>
              <p:cNvSpPr/>
              <p:nvPr/>
            </p:nvSpPr>
            <p:spPr>
              <a:xfrm>
                <a:off x="849638" y="-443542"/>
                <a:ext cx="20340875" cy="13909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000" dirty="0">
                    <a:solidFill>
                      <a:schemeClr val="tx2"/>
                    </a:solidFill>
                  </a:rPr>
                  <a:t>Il n’est pas envisageable d’attendre d’une personne LGBTQI+ qu’elle retourne dans son pays d’origine si elle est contrainte de faire preuve de discrétion ou de dissimulation.</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63254" y="257412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2" name="Group 1">
            <a:extLst>
              <a:ext uri="{FF2B5EF4-FFF2-40B4-BE49-F238E27FC236}">
                <a16:creationId xmlns:a16="http://schemas.microsoft.com/office/drawing/2014/main" id="{0F73F7F1-5AA5-0145-9D39-C77EB049EA31}"/>
              </a:ext>
            </a:extLst>
          </p:cNvPr>
          <p:cNvGrpSpPr/>
          <p:nvPr>
            <p:custDataLst>
              <p:tags r:id="rId5"/>
            </p:custDataLst>
          </p:nvPr>
        </p:nvGrpSpPr>
        <p:grpSpPr>
          <a:xfrm>
            <a:off x="5930256" y="628555"/>
            <a:ext cx="6978920" cy="1342875"/>
            <a:chOff x="6661445" y="2471466"/>
            <a:chExt cx="6978920" cy="1342875"/>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342875"/>
              <a:chOff x="-617329" y="-690846"/>
              <a:chExt cx="21807842" cy="188864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188864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19516886" cy="13909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000">
                    <a:solidFill>
                      <a:schemeClr val="tx2"/>
                    </a:solidFill>
                  </a:rPr>
                  <a:t>Le rapatriement volontaire doit faire l’objet d’une décision et d’un choix libres et éclairés et avoir lieu dans des conditions de sécurité et de dignité.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62888"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pic>
        <p:nvPicPr>
          <p:cNvPr id="42" name="Picture Placeholder 47">
            <a:extLst>
              <a:ext uri="{FF2B5EF4-FFF2-40B4-BE49-F238E27FC236}">
                <a16:creationId xmlns:a16="http://schemas.microsoft.com/office/drawing/2014/main" id="{E317CCF1-2122-3641-8050-4864E4A0AB8F}"/>
              </a:ext>
            </a:extLst>
          </p:cNvPr>
          <p:cNvPicPr>
            <a:picLocks noGrp="1" noChangeAspect="1"/>
          </p:cNvPicPr>
          <p:nvPr>
            <p:ph type="pic" sz="quarter" idx="10"/>
            <p:custDataLst>
              <p:tags r:id="rId6"/>
            </p:custDataLst>
          </p:nvPr>
        </p:nvPicPr>
        <p:blipFill rotWithShape="1">
          <a:blip r:embed="rId15" cstate="print">
            <a:extLst>
              <a:ext uri="{28A0092B-C50C-407E-A947-70E740481C1C}">
                <a14:useLocalDpi xmlns:a14="http://schemas.microsoft.com/office/drawing/2010/main"/>
              </a:ext>
            </a:extLst>
          </a:blip>
          <a:srcRect l="17322" r="503"/>
          <a:stretch/>
        </p:blipFill>
        <p:spPr>
          <a:xfrm>
            <a:off x="2" y="0"/>
            <a:ext cx="5949835" cy="9756775"/>
          </a:xfrm>
          <a:ln>
            <a:noFill/>
          </a:ln>
        </p:spPr>
      </p:pic>
      <p:grpSp>
        <p:nvGrpSpPr>
          <p:cNvPr id="55" name="Group 54">
            <a:extLst>
              <a:ext uri="{FF2B5EF4-FFF2-40B4-BE49-F238E27FC236}">
                <a16:creationId xmlns:a16="http://schemas.microsoft.com/office/drawing/2014/main" id="{5724F507-690B-B246-8E83-E4FEDB90C681}"/>
              </a:ext>
            </a:extLst>
          </p:cNvPr>
          <p:cNvGrpSpPr/>
          <p:nvPr>
            <p:custDataLst>
              <p:tags r:id="rId7"/>
            </p:custDataLst>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custDataLst>
              <p:tags r:id="rId8"/>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79</a:t>
            </a:fld>
            <a:endParaRPr lang="en-US" altLang="en-US" sz="110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custDataLst>
              <p:tags r:id="rId9"/>
            </p:custDataLst>
          </p:nvPr>
        </p:nvSpPr>
        <p:spPr bwMode="auto">
          <a:xfrm>
            <a:off x="-1" y="-228600"/>
            <a:ext cx="5951781" cy="10064726"/>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sym typeface="Lucida Grande" charset="0"/>
            </a:endParaRPr>
          </a:p>
        </p:txBody>
      </p:sp>
      <p:sp>
        <p:nvSpPr>
          <p:cNvPr id="139" name="Shape 139"/>
          <p:cNvSpPr txBox="1">
            <a:spLocks noGrp="1"/>
          </p:cNvSpPr>
          <p:nvPr>
            <p:ph type="body" sz="quarter" idx="11"/>
            <p:custDataLst>
              <p:tags r:id="rId10"/>
            </p:custDataLst>
          </p:nvPr>
        </p:nvSpPr>
        <p:spPr>
          <a:xfrm>
            <a:off x="-409424" y="6586594"/>
            <a:ext cx="6727750" cy="1219598"/>
          </a:xfrm>
        </p:spPr>
        <p:txBody>
          <a:bodyPr rtlCol="0"/>
          <a:lstStyle/>
          <a:p>
            <a:pPr defTabSz="914400" rtl="0"/>
            <a:r>
              <a:rPr lang="fr" sz="3600" dirty="0"/>
              <a:t>Rapatriement </a:t>
            </a:r>
            <a:br>
              <a:rPr lang="fr" sz="3600" dirty="0"/>
            </a:br>
            <a:r>
              <a:rPr lang="fr" sz="3600" dirty="0"/>
              <a:t>volontaire </a:t>
            </a:r>
            <a:endParaRPr lang="en-US" altLang="en-US" sz="3600" spc="300" dirty="0">
              <a:latin typeface="Calibri" pitchFamily="34" charset="0"/>
            </a:endParaRPr>
          </a:p>
        </p:txBody>
      </p:sp>
      <p:sp>
        <p:nvSpPr>
          <p:cNvPr id="34" name="Rectangle 33"/>
          <p:cNvSpPr/>
          <p:nvPr>
            <p:custDataLst>
              <p:tags r:id="rId11"/>
            </p:custDataLst>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cs typeface="ヒラギノ角ゴ ProN W3" charset="0"/>
              <a:sym typeface="Lucida Grande" charset="0"/>
            </a:endParaRPr>
          </a:p>
        </p:txBody>
      </p:sp>
      <p:grpSp>
        <p:nvGrpSpPr>
          <p:cNvPr id="68" name="Group 67">
            <a:extLst>
              <a:ext uri="{FF2B5EF4-FFF2-40B4-BE49-F238E27FC236}">
                <a16:creationId xmlns:a16="http://schemas.microsoft.com/office/drawing/2014/main" id="{6C70015C-1891-B244-A86E-719558F38864}"/>
              </a:ext>
            </a:extLst>
          </p:cNvPr>
          <p:cNvGrpSpPr/>
          <p:nvPr>
            <p:custDataLst>
              <p:tags r:id="rId12"/>
            </p:custDataLst>
          </p:nvPr>
        </p:nvGrpSpPr>
        <p:grpSpPr>
          <a:xfrm>
            <a:off x="5289756" y="9111916"/>
            <a:ext cx="2460403" cy="724209"/>
            <a:chOff x="5592733" y="9111916"/>
            <a:chExt cx="2460403" cy="724209"/>
          </a:xfrm>
        </p:grpSpPr>
        <p:sp>
          <p:nvSpPr>
            <p:cNvPr id="71" name="Round Same Side Corner Rectangle 70">
              <a:extLst>
                <a:ext uri="{FF2B5EF4-FFF2-40B4-BE49-F238E27FC236}">
                  <a16:creationId xmlns:a16="http://schemas.microsoft.com/office/drawing/2014/main" id="{26E3958F-5BB3-154A-9D7F-6DB509CBCC9D}"/>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800"/>
            </a:p>
          </p:txBody>
        </p:sp>
        <p:grpSp>
          <p:nvGrpSpPr>
            <p:cNvPr id="72" name="Group 71">
              <a:extLst>
                <a:ext uri="{FF2B5EF4-FFF2-40B4-BE49-F238E27FC236}">
                  <a16:creationId xmlns:a16="http://schemas.microsoft.com/office/drawing/2014/main" id="{CD240CEA-984A-E241-94BB-B438395A9DC0}"/>
                </a:ext>
              </a:extLst>
            </p:cNvPr>
            <p:cNvGrpSpPr/>
            <p:nvPr/>
          </p:nvGrpSpPr>
          <p:grpSpPr>
            <a:xfrm>
              <a:off x="5765132" y="9259761"/>
              <a:ext cx="2041918" cy="473126"/>
              <a:chOff x="5582387" y="8894626"/>
              <a:chExt cx="2041918" cy="473126"/>
            </a:xfrm>
          </p:grpSpPr>
          <p:pic>
            <p:nvPicPr>
              <p:cNvPr id="79" name="Picture 78">
                <a:extLst>
                  <a:ext uri="{FF2B5EF4-FFF2-40B4-BE49-F238E27FC236}">
                    <a16:creationId xmlns:a16="http://schemas.microsoft.com/office/drawing/2014/main" id="{E7A63150-9AB9-6F48-8B4C-477D2C87DC66}"/>
                  </a:ext>
                </a:extLst>
              </p:cNvPr>
              <p:cNvPicPr>
                <a:picLocks noChangeAspect="1"/>
              </p:cNvPicPr>
              <p:nvPr/>
            </p:nvPicPr>
            <p:blipFill rotWithShape="1">
              <a:blip r:embed="rId16"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80" name="Straight Connector 79">
                <a:extLst>
                  <a:ext uri="{FF2B5EF4-FFF2-40B4-BE49-F238E27FC236}">
                    <a16:creationId xmlns:a16="http://schemas.microsoft.com/office/drawing/2014/main" id="{1CB9DB0F-5AD8-E84A-849A-FCB9148C247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B90BDAA8-6FF8-B241-B78A-4428D9A44447}"/>
                  </a:ext>
                </a:extLst>
              </p:cNvPr>
              <p:cNvPicPr>
                <a:picLocks noChangeAspect="1"/>
              </p:cNvPicPr>
              <p:nvPr/>
            </p:nvPicPr>
            <p:blipFill>
              <a:blip r:embed="rId17">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17144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custDataLst>
              <p:tags r:id="rId1"/>
            </p:custDataLst>
          </p:nvPr>
        </p:nvSpPr>
        <p:spPr>
          <a:xfrm>
            <a:off x="571430"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custDataLst>
              <p:tags r:id="rId2"/>
            </p:custDataLst>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3600">
              <a:latin typeface="Calibri Regular"/>
            </a:endParaRPr>
          </a:p>
        </p:txBody>
      </p:sp>
      <p:sp>
        <p:nvSpPr>
          <p:cNvPr id="254" name="TextBox 253"/>
          <p:cNvSpPr txBox="1"/>
          <p:nvPr>
            <p:custDataLst>
              <p:tags r:id="rId3"/>
            </p:custDataLst>
          </p:nvPr>
        </p:nvSpPr>
        <p:spPr>
          <a:xfrm>
            <a:off x="333334"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custDataLst>
              <p:tags r:id="rId4"/>
            </p:custDataLst>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custDataLst>
              <p:tags r:id="rId5"/>
            </p:custDataLst>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custDataLst>
              <p:tags r:id="rId6"/>
            </p:custDataLst>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custDataLst>
              <p:tags r:id="rId7"/>
            </p:custDataLst>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5400" kern="0" spc="330">
                <a:solidFill>
                  <a:schemeClr val="bg1"/>
                </a:solidFill>
              </a:rPr>
              <a:t>OBJECTIFS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custDataLst>
              <p:tags r:id="rId8"/>
            </p:custDataLst>
          </p:nvPr>
        </p:nvSpPr>
        <p:spPr>
          <a:xfrm>
            <a:off x="70759" y="4384258"/>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000" b="1" cap="all">
                <a:solidFill>
                  <a:schemeClr val="bg1"/>
                </a:solidFill>
                <a:latin typeface="Calibri" charset="0"/>
                <a:ea typeface="Calibri" charset="0"/>
                <a:cs typeface="Calibri" charset="0"/>
              </a:rPr>
              <a:t>UNE MARGINALISATION ACCRUE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custDataLst>
              <p:tags r:id="rId9"/>
            </p:custDataLst>
          </p:nvPr>
        </p:nvSpPr>
        <p:spPr>
          <a:xfrm>
            <a:off x="4470356" y="4366722"/>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fr" sz="2000" b="1" kern="0">
                <a:solidFill>
                  <a:srgbClr val="FFFFFF"/>
                </a:solidFill>
                <a:latin typeface="Calibri" charset="0"/>
                <a:ea typeface="MS PGothic" charset="-128"/>
                <a:cs typeface="Calibri" charset="0"/>
              </a:rPr>
              <a:t>UNE ÉVOLUTION DES BESOINS</a:t>
            </a:r>
            <a:endParaRPr lang="en-US" sz="2000" b="1"/>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custDataLst>
              <p:tags r:id="rId10"/>
            </p:custDataLst>
          </p:nvPr>
        </p:nvSpPr>
        <p:spPr>
          <a:xfrm>
            <a:off x="8756045" y="4401120"/>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000" b="1" cap="all">
                <a:solidFill>
                  <a:schemeClr val="bg1"/>
                </a:solidFill>
                <a:latin typeface="Calibri" charset="0"/>
                <a:ea typeface="Calibri" charset="0"/>
                <a:cs typeface="Calibri" charset="0"/>
              </a:rPr>
              <a:t>DES SITUATIONS DE RISQUE ACCRU</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custDataLst>
              <p:tags r:id="rId1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8</a:t>
            </a:fld>
            <a:endParaRPr lang="en-US" altLang="en-US" sz="1050">
              <a:solidFill>
                <a:schemeClr val="bg1"/>
              </a:solidFill>
            </a:endParaRPr>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custDataLst>
              <p:tags r:id="rId12"/>
            </p:custDataLst>
          </p:nvPr>
        </p:nvPicPr>
        <p:blipFill rotWithShape="1">
          <a:blip r:embed="rId21"/>
          <a:srcRect t="15086" b="38055"/>
          <a:stretch/>
        </p:blipFill>
        <p:spPr>
          <a:xfrm>
            <a:off x="0" y="0"/>
            <a:ext cx="13003213" cy="3885006"/>
          </a:xfrm>
        </p:spPr>
      </p:pic>
      <p:sp>
        <p:nvSpPr>
          <p:cNvPr id="2" name="Title 1">
            <a:extLst>
              <a:ext uri="{FF2B5EF4-FFF2-40B4-BE49-F238E27FC236}">
                <a16:creationId xmlns:a16="http://schemas.microsoft.com/office/drawing/2014/main" id="{F22A0BBD-F5BE-3449-8C37-1AC28AB7C83B}"/>
              </a:ext>
            </a:extLst>
          </p:cNvPr>
          <p:cNvSpPr>
            <a:spLocks noGrp="1"/>
          </p:cNvSpPr>
          <p:nvPr>
            <p:ph type="title"/>
            <p:custDataLst>
              <p:tags r:id="rId13"/>
            </p:custDataLst>
          </p:nvPr>
        </p:nvSpPr>
        <p:spPr>
          <a:xfrm>
            <a:off x="-19932" y="2632002"/>
            <a:ext cx="6018395" cy="956333"/>
          </a:xfrm>
          <a:solidFill>
            <a:schemeClr val="accent2"/>
          </a:solidFill>
        </p:spPr>
        <p:txBody>
          <a:bodyPr rtlCol="0"/>
          <a:lstStyle/>
          <a:p>
            <a:pPr marL="288925" algn="l" rtl="0"/>
            <a:r>
              <a:rPr lang="fr" sz="2400" cap="none" spc="0">
                <a:solidFill>
                  <a:schemeClr val="bg1"/>
                </a:solidFill>
                <a:latin typeface="Calibri" charset="0"/>
                <a:ea typeface="MS PGothic" charset="-128"/>
                <a:cs typeface="Calibri" charset="0"/>
              </a:rPr>
              <a:t>Quelles difficultés</a:t>
            </a:r>
            <a:r>
              <a:rPr lang="fr" sz="2400" cap="none" spc="0">
                <a:solidFill>
                  <a:schemeClr val="bg1"/>
                </a:solidFill>
                <a:ea typeface="MS PGothic" charset="-128"/>
              </a:rPr>
              <a:t> les personnes</a:t>
            </a:r>
            <a:r>
              <a:rPr lang="fr" sz="2400" cap="none" spc="0">
                <a:solidFill>
                  <a:schemeClr val="bg1"/>
                </a:solidFill>
                <a:latin typeface="Calibri" charset="0"/>
                <a:ea typeface="MS PGothic" charset="-128"/>
                <a:cs typeface="Calibri" charset="0"/>
              </a:rPr>
              <a:t> </a:t>
            </a:r>
            <a:r>
              <a:rPr lang="fr" sz="2400" cap="none" spc="0">
                <a:solidFill>
                  <a:schemeClr val="bg1"/>
                </a:solidFill>
                <a:ea typeface="MS PGothic" charset="-128"/>
              </a:rPr>
              <a:t>de diverses OSIEGCS rencontrent-elles ?</a:t>
            </a:r>
            <a:endParaRPr lang="en-US" sz="2400" cap="none" spc="0"/>
          </a:p>
        </p:txBody>
      </p:sp>
      <p:sp>
        <p:nvSpPr>
          <p:cNvPr id="14" name="Rectangle 13">
            <a:extLst>
              <a:ext uri="{FF2B5EF4-FFF2-40B4-BE49-F238E27FC236}">
                <a16:creationId xmlns:a16="http://schemas.microsoft.com/office/drawing/2014/main" id="{44C469FD-3482-2847-B7DE-66D3EA2A86DD}"/>
              </a:ext>
            </a:extLst>
          </p:cNvPr>
          <p:cNvSpPr/>
          <p:nvPr>
            <p:custDataLst>
              <p:tags r:id="rId14"/>
            </p:custDataLst>
          </p:nvPr>
        </p:nvSpPr>
        <p:spPr>
          <a:xfrm>
            <a:off x="-19931" y="3696056"/>
            <a:ext cx="13036202" cy="400110"/>
          </a:xfrm>
          <a:prstGeom prst="rect">
            <a:avLst/>
          </a:prstGeom>
          <a:solidFill>
            <a:schemeClr val="tx2"/>
          </a:solidFill>
        </p:spPr>
        <p:txBody>
          <a:bodyPr wrap="square" rtlCol="0">
            <a:spAutoFit/>
          </a:bodyPr>
          <a:lstStyle/>
          <a:p>
            <a:pPr algn="ctr" rtl="0"/>
            <a:r>
              <a:rPr lang="fr" sz="2000" b="1">
                <a:solidFill>
                  <a:schemeClr val="bg1"/>
                </a:solidFill>
                <a:latin typeface="Calibri" charset="0"/>
                <a:ea typeface="MS PGothic" charset="-128"/>
                <a:cs typeface="Calibri" charset="0"/>
              </a:rPr>
              <a:t>En situation de migration ou de déplacement forcé, les personnes de diverses OSIEGCS peuvent devoir faire face à :</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custDataLst>
              <p:tags r:id="rId15"/>
            </p:custDataLst>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custDataLst>
              <p:tags r:id="rId16"/>
            </p:custDataLst>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Content Placeholder 2">
            <a:extLst>
              <a:ext uri="{FF2B5EF4-FFF2-40B4-BE49-F238E27FC236}">
                <a16:creationId xmlns:a16="http://schemas.microsoft.com/office/drawing/2014/main" id="{72FF5529-542C-6E40-8CDC-C36BDF46625E}"/>
              </a:ext>
            </a:extLst>
          </p:cNvPr>
          <p:cNvSpPr txBox="1">
            <a:spLocks/>
          </p:cNvSpPr>
          <p:nvPr>
            <p:custDataLst>
              <p:tags r:id="rId17"/>
            </p:custDataLst>
          </p:nvPr>
        </p:nvSpPr>
        <p:spPr>
          <a:xfrm>
            <a:off x="333334" y="5437400"/>
            <a:ext cx="3708314" cy="2573539"/>
          </a:xfrm>
          <a:prstGeom prst="rect">
            <a:avLst/>
          </a:prstGeom>
        </p:spPr>
        <p:txBody>
          <a:bodyPr vert="horz" lIns="91440" tIns="45720" rIns="91440" bIns="45720" rtlCol="0">
            <a:normAutofit/>
          </a:bodyPr>
          <a:lstStyle>
            <a:lvl1pPr marL="0" indent="0" algn="ctr" rtl="0" eaLnBrk="1" fontAlgn="base" hangingPunct="1">
              <a:lnSpc>
                <a:spcPct val="100000"/>
              </a:lnSpc>
              <a:spcBef>
                <a:spcPts val="2400"/>
              </a:spcBef>
              <a:spcAft>
                <a:spcPct val="0"/>
              </a:spcAft>
              <a:buClr>
                <a:srgbClr val="E40277"/>
              </a:buClr>
              <a:buFont typeface="Arial"/>
              <a:buNone/>
              <a:tabLst/>
              <a:defRPr sz="2400" b="0">
                <a:solidFill>
                  <a:schemeClr val="tx2"/>
                </a:solidFill>
                <a:latin typeface="Calibri"/>
                <a:ea typeface="MS PGothic" pitchFamily="34" charset="-128"/>
                <a:cs typeface="Calibri"/>
                <a:sym typeface="Gill Sans" charset="0"/>
              </a:defRPr>
            </a:lvl1pPr>
            <a:lvl2pPr marL="0" indent="0" algn="ctr" rtl="0" eaLnBrk="1" fontAlgn="base" hangingPunct="1">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1" fontAlgn="base" hangingPunct="1">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1" fontAlgn="base" hangingPunct="1">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23" indent="0" algn="ctr" rtl="0" eaLnBrk="1" fontAlgn="base" hangingPunct="1">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defTabSz="914400"/>
            <a:r>
              <a:rPr lang="fr" sz="2200" kern="0"/>
              <a:t>Ces personnes peuvent pâtir d’une marginalisation reposant aussi bien sur leur statut de migrant(e)s ou de personnes déplacées forcées que sur leur diversité d’OSIEGCS.</a:t>
            </a:r>
          </a:p>
          <a:p>
            <a:pPr defTabSz="914400"/>
            <a:endParaRPr lang="en-US" sz="2200" kern="0" dirty="0"/>
          </a:p>
        </p:txBody>
      </p:sp>
      <p:sp>
        <p:nvSpPr>
          <p:cNvPr id="25" name="Content Placeholder 4">
            <a:extLst>
              <a:ext uri="{FF2B5EF4-FFF2-40B4-BE49-F238E27FC236}">
                <a16:creationId xmlns:a16="http://schemas.microsoft.com/office/drawing/2014/main" id="{5EAAC284-F968-8A4B-88A7-506D4719C344}"/>
              </a:ext>
            </a:extLst>
          </p:cNvPr>
          <p:cNvSpPr txBox="1">
            <a:spLocks/>
          </p:cNvSpPr>
          <p:nvPr>
            <p:custDataLst>
              <p:tags r:id="rId18"/>
            </p:custDataLst>
          </p:nvPr>
        </p:nvSpPr>
        <p:spPr>
          <a:xfrm>
            <a:off x="4535425" y="5437400"/>
            <a:ext cx="4034088" cy="2573539"/>
          </a:xfrm>
          <a:prstGeom prst="rect">
            <a:avLst/>
          </a:prstGeom>
        </p:spPr>
        <p:txBody>
          <a:bodyPr vert="horz" lIns="91440" tIns="45720" rIns="91440" bIns="45720" rtlCol="0">
            <a:noAutofit/>
          </a:bodyPr>
          <a:lstStyle>
            <a:lvl1pPr marL="0" indent="0" algn="ctr" rtl="0" eaLnBrk="1" fontAlgn="base" hangingPunct="1">
              <a:lnSpc>
                <a:spcPct val="100000"/>
              </a:lnSpc>
              <a:spcBef>
                <a:spcPts val="2400"/>
              </a:spcBef>
              <a:spcAft>
                <a:spcPct val="0"/>
              </a:spcAft>
              <a:buClr>
                <a:srgbClr val="E40277"/>
              </a:buClr>
              <a:buFont typeface="Arial"/>
              <a:buNone/>
              <a:tabLst/>
              <a:defRPr sz="2400" b="0">
                <a:solidFill>
                  <a:schemeClr val="tx2"/>
                </a:solidFill>
                <a:latin typeface="Calibri"/>
                <a:ea typeface="MS PGothic" pitchFamily="34" charset="-128"/>
                <a:cs typeface="Calibri"/>
                <a:sym typeface="Gill Sans" charset="0"/>
              </a:defRPr>
            </a:lvl1pPr>
            <a:lvl2pPr marL="0" indent="0" algn="ctr" rtl="0" eaLnBrk="1" fontAlgn="base" hangingPunct="1">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1" fontAlgn="base" hangingPunct="1">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1" fontAlgn="base" hangingPunct="1">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23" indent="0" algn="ctr" rtl="0" eaLnBrk="1" fontAlgn="base" hangingPunct="1">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defTabSz="914400"/>
            <a:r>
              <a:rPr lang="fr" sz="2200" kern="0"/>
              <a:t>Étant donné que la situation de migration ou de déplacement forcé peut perdurer pendant des mois, des années, voire des dizaines d’années, les besoins des personnes de diverses OSIEGCS peuvent évoluer tout au long de leur parcours migratoire.</a:t>
            </a:r>
            <a:endParaRPr lang="fr" sz="2200" kern="0" dirty="0"/>
          </a:p>
        </p:txBody>
      </p:sp>
    </p:spTree>
    <p:extLst>
      <p:ext uri="{BB962C8B-B14F-4D97-AF65-F5344CB8AC3E}">
        <p14:creationId xmlns:p14="http://schemas.microsoft.com/office/powerpoint/2010/main" val="40954761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custDataLst>
              <p:tags r:id="rId1"/>
            </p:custDataLst>
          </p:nvPr>
        </p:nvPicPr>
        <p:blipFill>
          <a:blip r:embed="rId12">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custDataLst>
              <p:tags r:id="rId2"/>
            </p:custDataLst>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a:p>
        </p:txBody>
      </p:sp>
      <p:sp>
        <p:nvSpPr>
          <p:cNvPr id="22" name="Rectangle 21">
            <a:extLst>
              <a:ext uri="{FF2B5EF4-FFF2-40B4-BE49-F238E27FC236}">
                <a16:creationId xmlns:a16="http://schemas.microsoft.com/office/drawing/2014/main" id="{0EFDDA78-E977-E043-8115-89F767AE4542}"/>
              </a:ext>
            </a:extLst>
          </p:cNvPr>
          <p:cNvSpPr/>
          <p:nvPr>
            <p:custDataLst>
              <p:tags r:id="rId3"/>
            </p:custDataLst>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custDataLst>
              <p:tags r:id="rId4"/>
            </p:custDataLst>
          </p:nvPr>
        </p:nvSpPr>
        <p:spPr bwMode="auto">
          <a:xfrm rot="10800000">
            <a:off x="5129143" y="1113906"/>
            <a:ext cx="2694051" cy="1913526"/>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custDataLst>
              <p:tags r:id="rId5"/>
            </p:custDataLst>
          </p:nvPr>
        </p:nvSpPr>
        <p:spPr>
          <a:xfrm>
            <a:off x="2355555" y="3611237"/>
            <a:ext cx="8573503" cy="2151592"/>
          </a:xfrm>
        </p:spPr>
        <p:txBody>
          <a:bodyPr rtlCol="0">
            <a:noAutofit/>
          </a:bodyPr>
          <a:lstStyle/>
          <a:p>
            <a:pPr rtl="0"/>
            <a:r>
              <a:rPr lang="fr" sz="5400"/>
              <a:t>Envisager un rapatriement volontaire</a:t>
            </a:r>
            <a:br>
              <a:rPr lang="en-US" altLang="en-US" sz="5400"/>
            </a:br>
            <a:endParaRPr lang="en-US" altLang="en-US" sz="540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custDataLst>
              <p:tags r:id="rId6"/>
            </p:custDataLst>
          </p:nvPr>
        </p:nvSpPr>
        <p:spPr>
          <a:xfrm>
            <a:off x="4172351" y="1503023"/>
            <a:ext cx="4702055" cy="1630414"/>
          </a:xfrm>
        </p:spPr>
        <p:txBody>
          <a:bodyPr rtlCol="0"/>
          <a:lstStyle/>
          <a:p>
            <a:pPr rtl="0"/>
            <a:r>
              <a:rPr lang="fr">
                <a:solidFill>
                  <a:schemeClr val="tx2"/>
                </a:solidFill>
              </a:rPr>
              <a:t>Exercice</a:t>
            </a:r>
          </a:p>
        </p:txBody>
      </p:sp>
      <p:grpSp>
        <p:nvGrpSpPr>
          <p:cNvPr id="25" name="Group 24">
            <a:extLst>
              <a:ext uri="{FF2B5EF4-FFF2-40B4-BE49-F238E27FC236}">
                <a16:creationId xmlns:a16="http://schemas.microsoft.com/office/drawing/2014/main" id="{FB5FEDBA-7652-B142-BA4C-70DEAF90F336}"/>
              </a:ext>
            </a:extLst>
          </p:cNvPr>
          <p:cNvGrpSpPr/>
          <p:nvPr>
            <p:custDataLst>
              <p:tags r:id="rId7"/>
            </p:custDataLst>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custDataLst>
              <p:tags r:id="rId8"/>
            </p:custDataLst>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MANUEL – PAGE </a:t>
            </a:r>
            <a:r>
              <a:rPr lang="fr" b="1" dirty="0">
                <a:solidFill>
                  <a:schemeClr val="tx2"/>
                </a:solidFill>
              </a:rPr>
              <a:t>52</a:t>
            </a:r>
            <a:endParaRPr lang="en-US" b="1" u="sng" dirty="0">
              <a:solidFill>
                <a:srgbClr val="FF0000"/>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custDataLst>
              <p:tags r:id="rId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80</a:t>
            </a:fld>
            <a:endParaRPr lang="en-US" altLang="en-US" sz="1200">
              <a:solidFill>
                <a:schemeClr val="bg1"/>
              </a:solidFill>
            </a:endParaRPr>
          </a:p>
        </p:txBody>
      </p:sp>
    </p:spTree>
    <p:extLst>
      <p:ext uri="{BB962C8B-B14F-4D97-AF65-F5344CB8AC3E}">
        <p14:creationId xmlns:p14="http://schemas.microsoft.com/office/powerpoint/2010/main" val="63793279"/>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custDataLst>
              <p:tags r:id="rId1"/>
            </p:custDataLst>
          </p:nvPr>
        </p:nvGrpSpPr>
        <p:grpSpPr>
          <a:xfrm>
            <a:off x="5930256" y="6515154"/>
            <a:ext cx="6978920" cy="1351212"/>
            <a:chOff x="6661445" y="2343862"/>
            <a:chExt cx="6978920" cy="1351212"/>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343862"/>
              <a:ext cx="6978920" cy="1351212"/>
              <a:chOff x="-617329" y="-870311"/>
              <a:chExt cx="21807842" cy="1900368"/>
            </a:xfrm>
          </p:grpSpPr>
          <p:sp>
            <p:nvSpPr>
              <p:cNvPr id="77" name="Shape 1147">
                <a:extLst>
                  <a:ext uri="{FF2B5EF4-FFF2-40B4-BE49-F238E27FC236}">
                    <a16:creationId xmlns:a16="http://schemas.microsoft.com/office/drawing/2014/main" id="{FFD488A9-A31B-5E49-BEA8-89B555F05D61}"/>
                  </a:ext>
                </a:extLst>
              </p:cNvPr>
              <p:cNvSpPr/>
              <p:nvPr/>
            </p:nvSpPr>
            <p:spPr>
              <a:xfrm>
                <a:off x="-617329" y="-870311"/>
                <a:ext cx="21807842" cy="1900368"/>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a:p>
            </p:txBody>
          </p:sp>
          <p:sp>
            <p:nvSpPr>
              <p:cNvPr id="78" name="Shape 1148">
                <a:extLst>
                  <a:ext uri="{FF2B5EF4-FFF2-40B4-BE49-F238E27FC236}">
                    <a16:creationId xmlns:a16="http://schemas.microsoft.com/office/drawing/2014/main" id="{1B6A5C92-729B-FE4A-AB0B-DA136C510DCB}"/>
                  </a:ext>
                </a:extLst>
              </p:cNvPr>
              <p:cNvSpPr/>
              <p:nvPr/>
            </p:nvSpPr>
            <p:spPr>
              <a:xfrm>
                <a:off x="849638" y="-630625"/>
                <a:ext cx="18276634" cy="13909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000" dirty="0">
                    <a:solidFill>
                      <a:schemeClr val="tx2"/>
                    </a:solidFill>
                  </a:rPr>
                  <a:t>Les solutions d’intégration locale peuvent par conséquent être restreintes, voire inexistantes. Cette possibilité doit être considérée avec prudence.</a:t>
                </a: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556219" y="2552098"/>
              <a:ext cx="548640" cy="31089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a:p>
          </p:txBody>
        </p:sp>
      </p:grpSp>
      <p:grpSp>
        <p:nvGrpSpPr>
          <p:cNvPr id="44" name="Group 43">
            <a:extLst>
              <a:ext uri="{FF2B5EF4-FFF2-40B4-BE49-F238E27FC236}">
                <a16:creationId xmlns:a16="http://schemas.microsoft.com/office/drawing/2014/main" id="{B12601C1-37B2-4342-A8D8-2389BD1A5A29}"/>
              </a:ext>
            </a:extLst>
          </p:cNvPr>
          <p:cNvGrpSpPr/>
          <p:nvPr>
            <p:custDataLst>
              <p:tags r:id="rId2"/>
            </p:custDataLst>
          </p:nvPr>
        </p:nvGrpSpPr>
        <p:grpSpPr>
          <a:xfrm>
            <a:off x="5930256" y="2534499"/>
            <a:ext cx="6978920" cy="1675997"/>
            <a:chOff x="6661445" y="2430945"/>
            <a:chExt cx="6978920" cy="1675997"/>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1675233"/>
              <a:chOff x="-617329" y="-746761"/>
              <a:chExt cx="21807842" cy="2356078"/>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356078"/>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52" name="Shape 1148">
                <a:extLst>
                  <a:ext uri="{FF2B5EF4-FFF2-40B4-BE49-F238E27FC236}">
                    <a16:creationId xmlns:a16="http://schemas.microsoft.com/office/drawing/2014/main" id="{E33F89C6-2B8C-9443-BEC2-748E315EF48C}"/>
                  </a:ext>
                </a:extLst>
              </p:cNvPr>
              <p:cNvSpPr/>
              <p:nvPr/>
            </p:nvSpPr>
            <p:spPr>
              <a:xfrm>
                <a:off x="849638" y="-651835"/>
                <a:ext cx="20340875" cy="22566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000" dirty="0">
                    <a:solidFill>
                      <a:schemeClr val="tx2"/>
                    </a:solidFill>
                  </a:rPr>
                  <a:t>Dans le pays d’asile, il arrive bien souvent que les personnes LGBTQI+ subissent des discriminations et aient ainsi à lutter pour avoir accès aux mêmes services que les autres personnes relevant de la compétence du HCR, entre autres, aux services de santé, à l’éducation ou à une aide à l’autonomie.</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53" name="Group 52">
            <a:extLst>
              <a:ext uri="{FF2B5EF4-FFF2-40B4-BE49-F238E27FC236}">
                <a16:creationId xmlns:a16="http://schemas.microsoft.com/office/drawing/2014/main" id="{390DE5AD-A901-C543-A9C6-188690749545}"/>
              </a:ext>
            </a:extLst>
          </p:cNvPr>
          <p:cNvGrpSpPr/>
          <p:nvPr>
            <p:custDataLst>
              <p:tags r:id="rId3"/>
            </p:custDataLst>
          </p:nvPr>
        </p:nvGrpSpPr>
        <p:grpSpPr>
          <a:xfrm>
            <a:off x="5930256" y="4599852"/>
            <a:ext cx="6978920" cy="1575012"/>
            <a:chOff x="6661445" y="2198552"/>
            <a:chExt cx="6978920" cy="1575012"/>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575012"/>
              <a:chOff x="-617329" y="-1074678"/>
              <a:chExt cx="21807842" cy="2215125"/>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21512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73" name="Shape 1148">
                <a:extLst>
                  <a:ext uri="{FF2B5EF4-FFF2-40B4-BE49-F238E27FC236}">
                    <a16:creationId xmlns:a16="http://schemas.microsoft.com/office/drawing/2014/main" id="{71F39689-7BC8-A74E-ADC8-AA160AFEFABA}"/>
                  </a:ext>
                </a:extLst>
              </p:cNvPr>
              <p:cNvSpPr/>
              <p:nvPr/>
            </p:nvSpPr>
            <p:spPr>
              <a:xfrm>
                <a:off x="849638" y="-673458"/>
                <a:ext cx="18967187" cy="13909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000" dirty="0">
                    <a:solidFill>
                      <a:schemeClr val="tx2"/>
                    </a:solidFill>
                  </a:rPr>
                  <a:t>Elles doivent parfois lutter pour accéder à l’emploi et à un logement sûr et les conserver, et peuvent être plus exposées à l’insécurité en raison de cette discrimination.</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63254" y="257412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2" name="Group 1">
            <a:extLst>
              <a:ext uri="{FF2B5EF4-FFF2-40B4-BE49-F238E27FC236}">
                <a16:creationId xmlns:a16="http://schemas.microsoft.com/office/drawing/2014/main" id="{0F73F7F1-5AA5-0145-9D39-C77EB049EA31}"/>
              </a:ext>
            </a:extLst>
          </p:cNvPr>
          <p:cNvGrpSpPr/>
          <p:nvPr>
            <p:custDataLst>
              <p:tags r:id="rId4"/>
            </p:custDataLst>
          </p:nvPr>
        </p:nvGrpSpPr>
        <p:grpSpPr>
          <a:xfrm>
            <a:off x="5930256" y="628555"/>
            <a:ext cx="6978920" cy="1544014"/>
            <a:chOff x="6661445" y="2471466"/>
            <a:chExt cx="6978920" cy="154401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544014"/>
              <a:chOff x="-617329" y="-690846"/>
              <a:chExt cx="21807842" cy="2171531"/>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217153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39" name="Shape 1148">
                <a:extLst>
                  <a:ext uri="{FF2B5EF4-FFF2-40B4-BE49-F238E27FC236}">
                    <a16:creationId xmlns:a16="http://schemas.microsoft.com/office/drawing/2014/main" id="{7A289CE1-3F92-A64C-8567-FCB462CC13D8}"/>
                  </a:ext>
                </a:extLst>
              </p:cNvPr>
              <p:cNvSpPr/>
              <p:nvPr/>
            </p:nvSpPr>
            <p:spPr>
              <a:xfrm>
                <a:off x="849638" y="-461192"/>
                <a:ext cx="19516886" cy="18237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000" dirty="0">
                    <a:solidFill>
                      <a:schemeClr val="tx2"/>
                    </a:solidFill>
                  </a:rPr>
                  <a:t>Il arrive que le pays d’asile ne soit pas accueillant ou qu’il dispose de législations ou de pratiques discriminatoires ou encourageant la persécution, notamment les abus et le refoulement.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62888"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pic>
        <p:nvPicPr>
          <p:cNvPr id="68" name="Picture Placeholder 3">
            <a:extLst>
              <a:ext uri="{FF2B5EF4-FFF2-40B4-BE49-F238E27FC236}">
                <a16:creationId xmlns:a16="http://schemas.microsoft.com/office/drawing/2014/main" id="{6FD8CC77-D3E0-9446-928E-075431691C56}"/>
              </a:ext>
            </a:extLst>
          </p:cNvPr>
          <p:cNvPicPr>
            <a:picLocks noGrp="1" noChangeAspect="1"/>
          </p:cNvPicPr>
          <p:nvPr>
            <p:ph type="pic" sz="quarter" idx="10"/>
            <p:custDataLst>
              <p:tags r:id="rId5"/>
            </p:custDataLst>
          </p:nvPr>
        </p:nvPicPr>
        <p:blipFill rotWithShape="1">
          <a:blip r:embed="rId14" cstate="print">
            <a:extLst>
              <a:ext uri="{28A0092B-C50C-407E-A947-70E740481C1C}">
                <a14:useLocalDpi xmlns:a14="http://schemas.microsoft.com/office/drawing/2010/main"/>
              </a:ext>
            </a:extLst>
          </a:blip>
          <a:srcRect t="273" b="273"/>
          <a:stretch/>
        </p:blipFill>
        <p:spPr>
          <a:xfrm>
            <a:off x="2" y="0"/>
            <a:ext cx="5957147" cy="9756775"/>
          </a:xfrm>
        </p:spPr>
      </p:pic>
      <p:grpSp>
        <p:nvGrpSpPr>
          <p:cNvPr id="55" name="Group 54">
            <a:extLst>
              <a:ext uri="{FF2B5EF4-FFF2-40B4-BE49-F238E27FC236}">
                <a16:creationId xmlns:a16="http://schemas.microsoft.com/office/drawing/2014/main" id="{5724F507-690B-B246-8E83-E4FEDB90C681}"/>
              </a:ext>
            </a:extLst>
          </p:cNvPr>
          <p:cNvGrpSpPr/>
          <p:nvPr>
            <p:custDataLst>
              <p:tags r:id="rId6"/>
            </p:custDataLst>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81</a:t>
            </a:fld>
            <a:endParaRPr lang="en-US" altLang="en-US" sz="110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custDataLst>
              <p:tags r:id="rId8"/>
            </p:custDataLst>
          </p:nvPr>
        </p:nvSpPr>
        <p:spPr bwMode="auto">
          <a:xfrm>
            <a:off x="-276" y="-82688"/>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sym typeface="Lucida Grande" charset="0"/>
            </a:endParaRPr>
          </a:p>
        </p:txBody>
      </p:sp>
      <p:sp>
        <p:nvSpPr>
          <p:cNvPr id="139" name="Shape 139"/>
          <p:cNvSpPr txBox="1">
            <a:spLocks noGrp="1"/>
          </p:cNvSpPr>
          <p:nvPr>
            <p:ph type="body" sz="quarter" idx="11"/>
            <p:custDataLst>
              <p:tags r:id="rId9"/>
            </p:custDataLst>
          </p:nvPr>
        </p:nvSpPr>
        <p:spPr>
          <a:xfrm>
            <a:off x="-409424" y="6586594"/>
            <a:ext cx="6727750" cy="1219598"/>
          </a:xfrm>
        </p:spPr>
        <p:txBody>
          <a:bodyPr rtlCol="0"/>
          <a:lstStyle/>
          <a:p>
            <a:pPr defTabSz="914400" rtl="0"/>
            <a:r>
              <a:rPr lang="fr" sz="3600" dirty="0">
                <a:latin typeface="Calibri" charset="0"/>
                <a:ea typeface="MS PGothic" charset="-128"/>
                <a:cs typeface="Calibri" charset="0"/>
              </a:rPr>
              <a:t>Intégration </a:t>
            </a:r>
            <a:br>
              <a:rPr lang="fr" sz="3600" dirty="0">
                <a:latin typeface="Calibri" charset="0"/>
                <a:ea typeface="MS PGothic" charset="-128"/>
                <a:cs typeface="Calibri" charset="0"/>
              </a:rPr>
            </a:br>
            <a:r>
              <a:rPr lang="fr" sz="3600" dirty="0">
                <a:latin typeface="Calibri" charset="0"/>
                <a:ea typeface="MS PGothic" charset="-128"/>
                <a:cs typeface="Calibri" charset="0"/>
              </a:rPr>
              <a:t>locale </a:t>
            </a:r>
            <a:endParaRPr lang="en-US" altLang="en-US" sz="3600" spc="300" dirty="0">
              <a:latin typeface="Calibri" pitchFamily="34" charset="0"/>
            </a:endParaRPr>
          </a:p>
        </p:txBody>
      </p:sp>
      <p:sp>
        <p:nvSpPr>
          <p:cNvPr id="34" name="Rectangle 33"/>
          <p:cNvSpPr/>
          <p:nvPr>
            <p:custDataLst>
              <p:tags r:id="rId10"/>
            </p:custDataLst>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cs typeface="ヒラギノ角ゴ ProN W3" charset="0"/>
              <a:sym typeface="Lucida Grande" charset="0"/>
            </a:endParaRPr>
          </a:p>
        </p:txBody>
      </p:sp>
      <p:grpSp>
        <p:nvGrpSpPr>
          <p:cNvPr id="3" name="Group 2">
            <a:extLst>
              <a:ext uri="{FF2B5EF4-FFF2-40B4-BE49-F238E27FC236}">
                <a16:creationId xmlns:a16="http://schemas.microsoft.com/office/drawing/2014/main" id="{35E0ADD5-9EAF-AA44-824D-3D981B3D85A4}"/>
              </a:ext>
            </a:extLst>
          </p:cNvPr>
          <p:cNvGrpSpPr/>
          <p:nvPr>
            <p:custDataLst>
              <p:tags r:id="rId11"/>
            </p:custDataLst>
          </p:nvPr>
        </p:nvGrpSpPr>
        <p:grpSpPr>
          <a:xfrm>
            <a:off x="5289756" y="9111916"/>
            <a:ext cx="2460403" cy="724209"/>
            <a:chOff x="5592733" y="9111916"/>
            <a:chExt cx="2460403" cy="724209"/>
          </a:xfrm>
        </p:grpSpPr>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800"/>
            </a:p>
          </p:txBody>
        </p:sp>
        <p:grpSp>
          <p:nvGrpSpPr>
            <p:cNvPr id="40" name="Group 39">
              <a:extLst>
                <a:ext uri="{FF2B5EF4-FFF2-40B4-BE49-F238E27FC236}">
                  <a16:creationId xmlns:a16="http://schemas.microsoft.com/office/drawing/2014/main" id="{1CAA9BFD-9D0B-0E49-ADE4-1B8B0B7A326A}"/>
                </a:ext>
              </a:extLst>
            </p:cNvPr>
            <p:cNvGrpSpPr/>
            <p:nvPr/>
          </p:nvGrpSpPr>
          <p:grpSpPr>
            <a:xfrm>
              <a:off x="5765132" y="9259761"/>
              <a:ext cx="2041918" cy="473126"/>
              <a:chOff x="5582387" y="8894626"/>
              <a:chExt cx="2041918" cy="473126"/>
            </a:xfrm>
          </p:grpSpPr>
          <p:pic>
            <p:nvPicPr>
              <p:cNvPr id="41" name="Picture 40">
                <a:extLst>
                  <a:ext uri="{FF2B5EF4-FFF2-40B4-BE49-F238E27FC236}">
                    <a16:creationId xmlns:a16="http://schemas.microsoft.com/office/drawing/2014/main" id="{E1E7524B-CA36-1E40-95C9-DDE58CF7FA41}"/>
                  </a:ext>
                </a:extLst>
              </p:cNvPr>
              <p:cNvPicPr>
                <a:picLocks noChangeAspect="1"/>
              </p:cNvPicPr>
              <p:nvPr/>
            </p:nvPicPr>
            <p:blipFill rotWithShape="1">
              <a:blip r:embed="rId1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2" name="Straight Connector 41">
                <a:extLst>
                  <a:ext uri="{FF2B5EF4-FFF2-40B4-BE49-F238E27FC236}">
                    <a16:creationId xmlns:a16="http://schemas.microsoft.com/office/drawing/2014/main" id="{26AEC9A9-3508-4B43-8ABB-FC38EBCB957A}"/>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5B153F4B-3EF2-104F-A386-1ECEB81983A7}"/>
                  </a:ext>
                </a:extLst>
              </p:cNvPr>
              <p:cNvPicPr>
                <a:picLocks noChangeAspect="1"/>
              </p:cNvPicPr>
              <p:nvPr/>
            </p:nvPicPr>
            <p:blipFill>
              <a:blip r:embed="rId16">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167032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custDataLst>
              <p:tags r:id="rId1"/>
            </p:custDataLst>
          </p:nvPr>
        </p:nvGrpSpPr>
        <p:grpSpPr>
          <a:xfrm>
            <a:off x="5930256" y="3172848"/>
            <a:ext cx="6978920" cy="2121081"/>
            <a:chOff x="6661445" y="2430945"/>
            <a:chExt cx="6978920" cy="2121081"/>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2120317"/>
              <a:chOff x="-617329" y="-746761"/>
              <a:chExt cx="21807842" cy="2982052"/>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982052"/>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7"/>
                <a:ext cx="20340875" cy="2689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a:solidFill>
                      <a:schemeClr val="tx2"/>
                    </a:solidFill>
                  </a:rPr>
                  <a:t>Il conviendrait de mettre en place des mécanismes pour que les organisations partenaires puissent orienter les personnes dans le respect des principes de consentement éclairé, de confidentialité, et de partage d’informations indispensables sur les sauvegardes pour la protection des informations et des données.</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53" name="Group 52">
            <a:extLst>
              <a:ext uri="{FF2B5EF4-FFF2-40B4-BE49-F238E27FC236}">
                <a16:creationId xmlns:a16="http://schemas.microsoft.com/office/drawing/2014/main" id="{390DE5AD-A901-C543-A9C6-188690749545}"/>
              </a:ext>
            </a:extLst>
          </p:cNvPr>
          <p:cNvGrpSpPr/>
          <p:nvPr>
            <p:custDataLst>
              <p:tags r:id="rId2"/>
            </p:custDataLst>
          </p:nvPr>
        </p:nvGrpSpPr>
        <p:grpSpPr>
          <a:xfrm>
            <a:off x="5930256" y="5686354"/>
            <a:ext cx="6978920" cy="1575012"/>
            <a:chOff x="6661445" y="2198552"/>
            <a:chExt cx="6978920" cy="1575012"/>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575012"/>
              <a:chOff x="-617329" y="-1074678"/>
              <a:chExt cx="21807842" cy="2215125"/>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21512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73" name="Shape 1148">
                <a:extLst>
                  <a:ext uri="{FF2B5EF4-FFF2-40B4-BE49-F238E27FC236}">
                    <a16:creationId xmlns:a16="http://schemas.microsoft.com/office/drawing/2014/main" id="{71F39689-7BC8-A74E-ADC8-AA160AFEFABA}"/>
                  </a:ext>
                </a:extLst>
              </p:cNvPr>
              <p:cNvSpPr/>
              <p:nvPr/>
            </p:nvSpPr>
            <p:spPr>
              <a:xfrm>
                <a:off x="849638" y="-852903"/>
                <a:ext cx="18967187" cy="18237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L’admissibilité et le niveau de priorité des situations concernant les personnes LGBTQI+ devraient être établis dans le cadre d’un entretien relatif à la réinstallation et d’une évaluation.</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63254" y="257412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2" name="Group 1">
            <a:extLst>
              <a:ext uri="{FF2B5EF4-FFF2-40B4-BE49-F238E27FC236}">
                <a16:creationId xmlns:a16="http://schemas.microsoft.com/office/drawing/2014/main" id="{0F73F7F1-5AA5-0145-9D39-C77EB049EA31}"/>
              </a:ext>
            </a:extLst>
          </p:cNvPr>
          <p:cNvGrpSpPr/>
          <p:nvPr>
            <p:custDataLst>
              <p:tags r:id="rId3"/>
            </p:custDataLst>
          </p:nvPr>
        </p:nvGrpSpPr>
        <p:grpSpPr>
          <a:xfrm>
            <a:off x="5930256" y="628554"/>
            <a:ext cx="6978920" cy="2349583"/>
            <a:chOff x="6661445" y="2471465"/>
            <a:chExt cx="6978920" cy="2349583"/>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5"/>
              <a:ext cx="6978920" cy="2349583"/>
              <a:chOff x="-617329" y="-690847"/>
              <a:chExt cx="21807842" cy="3304499"/>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7"/>
                <a:ext cx="21807842" cy="3304499"/>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19516886" cy="31223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Bien que la réinstallation ne soit pas nécessaire pour toutes les personnes LGBTQI+ relevant de la compétence du HCR, et qu’elles ne soient pas toutes admissibles à cette solution, il s’agit néanmoins d’une solution viable et d’un outil de protection pour celles se trouvant dans des situations de risque plus aigu. Dans certains cas, la réinstallation peut être la seule solution viable.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62888"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pic>
        <p:nvPicPr>
          <p:cNvPr id="43" name="Picture Placeholder 5">
            <a:extLst>
              <a:ext uri="{FF2B5EF4-FFF2-40B4-BE49-F238E27FC236}">
                <a16:creationId xmlns:a16="http://schemas.microsoft.com/office/drawing/2014/main" id="{359C3800-3846-1D4B-BF0D-B12B60AFC3DE}"/>
              </a:ext>
            </a:extLst>
          </p:cNvPr>
          <p:cNvPicPr>
            <a:picLocks noGrp="1" noChangeAspect="1"/>
          </p:cNvPicPr>
          <p:nvPr>
            <p:ph type="pic" sz="quarter" idx="10"/>
            <p:custDataLst>
              <p:tags r:id="rId4"/>
            </p:custDataLst>
          </p:nvPr>
        </p:nvPicPr>
        <p:blipFill>
          <a:blip r:embed="rId13" cstate="print">
            <a:extLst>
              <a:ext uri="{28A0092B-C50C-407E-A947-70E740481C1C}">
                <a14:useLocalDpi xmlns:a14="http://schemas.microsoft.com/office/drawing/2010/main"/>
              </a:ext>
            </a:extLst>
          </a:blip>
          <a:srcRect t="338" b="338"/>
          <a:stretch>
            <a:fillRect/>
          </a:stretch>
        </p:blipFill>
        <p:spPr>
          <a:xfrm>
            <a:off x="2" y="0"/>
            <a:ext cx="5957147" cy="9756775"/>
          </a:xfrm>
        </p:spPr>
      </p:pic>
      <p:grpSp>
        <p:nvGrpSpPr>
          <p:cNvPr id="55" name="Group 54">
            <a:extLst>
              <a:ext uri="{FF2B5EF4-FFF2-40B4-BE49-F238E27FC236}">
                <a16:creationId xmlns:a16="http://schemas.microsoft.com/office/drawing/2014/main" id="{5724F507-690B-B246-8E83-E4FEDB90C681}"/>
              </a:ext>
            </a:extLst>
          </p:cNvPr>
          <p:cNvGrpSpPr/>
          <p:nvPr>
            <p:custDataLst>
              <p:tags r:id="rId5"/>
            </p:custDataLst>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82</a:t>
            </a:fld>
            <a:endParaRPr lang="en-US" altLang="en-US" sz="110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custDataLst>
              <p:tags r:id="rId7"/>
            </p:custDataLst>
          </p:nvPr>
        </p:nvSpPr>
        <p:spPr bwMode="auto">
          <a:xfrm>
            <a:off x="6534" y="-82688"/>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sym typeface="Lucida Grande" charset="0"/>
            </a:endParaRPr>
          </a:p>
        </p:txBody>
      </p:sp>
      <p:sp>
        <p:nvSpPr>
          <p:cNvPr id="139" name="Shape 139"/>
          <p:cNvSpPr txBox="1">
            <a:spLocks noGrp="1"/>
          </p:cNvSpPr>
          <p:nvPr>
            <p:ph type="body" sz="quarter" idx="11"/>
            <p:custDataLst>
              <p:tags r:id="rId8"/>
            </p:custDataLst>
          </p:nvPr>
        </p:nvSpPr>
        <p:spPr>
          <a:xfrm>
            <a:off x="-409424" y="6586594"/>
            <a:ext cx="6727750" cy="1219598"/>
          </a:xfrm>
        </p:spPr>
        <p:txBody>
          <a:bodyPr rtlCol="0"/>
          <a:lstStyle/>
          <a:p>
            <a:pPr defTabSz="914400" rtl="0"/>
            <a:r>
              <a:rPr lang="fr" sz="3600" dirty="0">
                <a:latin typeface="Calibri" charset="0"/>
                <a:ea typeface="MS PGothic" charset="-128"/>
                <a:cs typeface="Calibri" charset="0"/>
              </a:rPr>
              <a:t>Réinstallation</a:t>
            </a:r>
            <a:endParaRPr lang="en-US" altLang="en-US" sz="3600" spc="300" dirty="0">
              <a:latin typeface="Calibri" pitchFamily="34" charset="0"/>
            </a:endParaRPr>
          </a:p>
        </p:txBody>
      </p:sp>
      <p:sp>
        <p:nvSpPr>
          <p:cNvPr id="34" name="Rectangle 33"/>
          <p:cNvSpPr/>
          <p:nvPr>
            <p:custDataLst>
              <p:tags r:id="rId9"/>
            </p:custDataLst>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cs typeface="ヒラギノ角ゴ ProN W3" charset="0"/>
              <a:sym typeface="Lucida Grande" charset="0"/>
            </a:endParaRPr>
          </a:p>
        </p:txBody>
      </p:sp>
      <p:grpSp>
        <p:nvGrpSpPr>
          <p:cNvPr id="35" name="Group 34">
            <a:extLst>
              <a:ext uri="{FF2B5EF4-FFF2-40B4-BE49-F238E27FC236}">
                <a16:creationId xmlns:a16="http://schemas.microsoft.com/office/drawing/2014/main" id="{2212D411-938F-0742-AAA2-4F69E5C224B4}"/>
              </a:ext>
            </a:extLst>
          </p:cNvPr>
          <p:cNvGrpSpPr/>
          <p:nvPr>
            <p:custDataLst>
              <p:tags r:id="rId10"/>
            </p:custDataLst>
          </p:nvPr>
        </p:nvGrpSpPr>
        <p:grpSpPr>
          <a:xfrm>
            <a:off x="5289756" y="9111916"/>
            <a:ext cx="2460403" cy="724209"/>
            <a:chOff x="5592733" y="9111916"/>
            <a:chExt cx="2460403" cy="724209"/>
          </a:xfrm>
        </p:grpSpPr>
        <p:sp>
          <p:nvSpPr>
            <p:cNvPr id="37" name="Round Same Side Corner Rectangle 36">
              <a:extLst>
                <a:ext uri="{FF2B5EF4-FFF2-40B4-BE49-F238E27FC236}">
                  <a16:creationId xmlns:a16="http://schemas.microsoft.com/office/drawing/2014/main" id="{5ECE7796-C97B-2849-A1F4-EB254C976762}"/>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800"/>
            </a:p>
          </p:txBody>
        </p:sp>
        <p:grpSp>
          <p:nvGrpSpPr>
            <p:cNvPr id="40" name="Group 39">
              <a:extLst>
                <a:ext uri="{FF2B5EF4-FFF2-40B4-BE49-F238E27FC236}">
                  <a16:creationId xmlns:a16="http://schemas.microsoft.com/office/drawing/2014/main" id="{9D68E605-A5BB-984D-9BB3-7B08C434C084}"/>
                </a:ext>
              </a:extLst>
            </p:cNvPr>
            <p:cNvGrpSpPr/>
            <p:nvPr/>
          </p:nvGrpSpPr>
          <p:grpSpPr>
            <a:xfrm>
              <a:off x="5765132" y="9259761"/>
              <a:ext cx="2041918" cy="473126"/>
              <a:chOff x="5582387" y="8894626"/>
              <a:chExt cx="2041918" cy="473126"/>
            </a:xfrm>
          </p:grpSpPr>
          <p:pic>
            <p:nvPicPr>
              <p:cNvPr id="41" name="Picture 40">
                <a:extLst>
                  <a:ext uri="{FF2B5EF4-FFF2-40B4-BE49-F238E27FC236}">
                    <a16:creationId xmlns:a16="http://schemas.microsoft.com/office/drawing/2014/main" id="{C3427F80-7DC7-FA4E-9266-67DFAD4ACC21}"/>
                  </a:ext>
                </a:extLst>
              </p:cNvPr>
              <p:cNvPicPr>
                <a:picLocks noChangeAspect="1"/>
              </p:cNvPicPr>
              <p:nvPr/>
            </p:nvPicPr>
            <p:blipFill rotWithShape="1">
              <a:blip r:embed="rId1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2" name="Straight Connector 41">
                <a:extLst>
                  <a:ext uri="{FF2B5EF4-FFF2-40B4-BE49-F238E27FC236}">
                    <a16:creationId xmlns:a16="http://schemas.microsoft.com/office/drawing/2014/main" id="{578A87C9-CC2B-BB45-98EE-7CCA10B9F548}"/>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68DEF909-FAAA-9146-B2F9-DF385276E2EC}"/>
                  </a:ext>
                </a:extLst>
              </p:cNvPr>
              <p:cNvPicPr>
                <a:picLocks noChangeAspect="1"/>
              </p:cNvPicPr>
              <p:nvPr/>
            </p:nvPicPr>
            <p:blipFill>
              <a:blip r:embed="rId1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64761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Placeholder 5">
            <a:extLst>
              <a:ext uri="{FF2B5EF4-FFF2-40B4-BE49-F238E27FC236}">
                <a16:creationId xmlns:a16="http://schemas.microsoft.com/office/drawing/2014/main" id="{7476B483-76E7-E54B-ACF6-D157880709F7}"/>
              </a:ext>
            </a:extLst>
          </p:cNvPr>
          <p:cNvPicPr>
            <a:picLocks noChangeAspect="1"/>
          </p:cNvPicPr>
          <p:nvPr>
            <p:custDataLst>
              <p:tags r:id="rId1"/>
            </p:custDataLst>
          </p:nvPr>
        </p:nvPicPr>
        <p:blipFill rotWithShape="1">
          <a:blip r:embed="rId32">
            <a:extLst>
              <a:ext uri="{28A0092B-C50C-407E-A947-70E740481C1C}">
                <a14:useLocalDpi xmlns:a14="http://schemas.microsoft.com/office/drawing/2010/main" val="0"/>
              </a:ext>
            </a:extLst>
          </a:blip>
          <a:srcRect l="32298" t="5502" r="32298"/>
          <a:stretch/>
        </p:blipFill>
        <p:spPr>
          <a:xfrm>
            <a:off x="5349092" y="1561001"/>
            <a:ext cx="1171019" cy="1758143"/>
          </a:xfrm>
          <a:prstGeom prst="rect">
            <a:avLst/>
          </a:prstGeom>
        </p:spPr>
      </p:pic>
      <p:pic>
        <p:nvPicPr>
          <p:cNvPr id="64" name="Picture 63">
            <a:extLst>
              <a:ext uri="{FF2B5EF4-FFF2-40B4-BE49-F238E27FC236}">
                <a16:creationId xmlns:a16="http://schemas.microsoft.com/office/drawing/2014/main" id="{666BA25B-0DE5-E94E-9393-8AF0CD4E6304}"/>
              </a:ext>
            </a:extLst>
          </p:cNvPr>
          <p:cNvPicPr>
            <a:picLocks noChangeAspect="1"/>
          </p:cNvPicPr>
          <p:nvPr>
            <p:custDataLst>
              <p:tags r:id="rId2"/>
            </p:custDataLst>
          </p:nvPr>
        </p:nvPicPr>
        <p:blipFill>
          <a:blip r:embed="rId33"/>
          <a:stretch>
            <a:fillRect/>
          </a:stretch>
        </p:blipFill>
        <p:spPr>
          <a:xfrm>
            <a:off x="840942" y="1607107"/>
            <a:ext cx="2491977" cy="1691852"/>
          </a:xfrm>
          <a:prstGeom prst="rect">
            <a:avLst/>
          </a:prstGeom>
        </p:spPr>
      </p:pic>
      <p:pic>
        <p:nvPicPr>
          <p:cNvPr id="65" name="Picture 64">
            <a:extLst>
              <a:ext uri="{FF2B5EF4-FFF2-40B4-BE49-F238E27FC236}">
                <a16:creationId xmlns:a16="http://schemas.microsoft.com/office/drawing/2014/main" id="{B2F726A1-E415-6C40-8B7E-55CA3C220AD7}"/>
              </a:ext>
            </a:extLst>
          </p:cNvPr>
          <p:cNvPicPr>
            <a:picLocks noChangeAspect="1"/>
          </p:cNvPicPr>
          <p:nvPr>
            <p:custDataLst>
              <p:tags r:id="rId3"/>
            </p:custDataLst>
          </p:nvPr>
        </p:nvPicPr>
        <p:blipFill rotWithShape="1">
          <a:blip r:embed="rId34"/>
          <a:srcRect l="24113" t="19025" r="14836" b="-2"/>
          <a:stretch/>
        </p:blipFill>
        <p:spPr>
          <a:xfrm>
            <a:off x="6427765" y="1617370"/>
            <a:ext cx="1911175" cy="1739644"/>
          </a:xfrm>
          <a:prstGeom prst="rect">
            <a:avLst/>
          </a:prstGeom>
          <a:noFill/>
        </p:spPr>
      </p:pic>
      <p:pic>
        <p:nvPicPr>
          <p:cNvPr id="89" name="Content Placeholder 4">
            <a:extLst>
              <a:ext uri="{FF2B5EF4-FFF2-40B4-BE49-F238E27FC236}">
                <a16:creationId xmlns:a16="http://schemas.microsoft.com/office/drawing/2014/main" id="{A8853702-75E0-7140-B92F-E121D0905892}"/>
              </a:ext>
            </a:extLst>
          </p:cNvPr>
          <p:cNvPicPr>
            <a:picLocks noChangeAspect="1"/>
          </p:cNvPicPr>
          <p:nvPr>
            <p:custDataLst>
              <p:tags r:id="rId4"/>
            </p:custDataLst>
          </p:nvPr>
        </p:nvPicPr>
        <p:blipFill rotWithShape="1">
          <a:blip r:embed="rId35"/>
          <a:srcRect r="14830"/>
          <a:stretch/>
        </p:blipFill>
        <p:spPr>
          <a:xfrm>
            <a:off x="10807696" y="1607106"/>
            <a:ext cx="2189937" cy="1749906"/>
          </a:xfrm>
          <a:prstGeom prst="rect">
            <a:avLst/>
          </a:prstGeom>
        </p:spPr>
      </p:pic>
      <p:pic>
        <p:nvPicPr>
          <p:cNvPr id="90" name="Picture 89">
            <a:extLst>
              <a:ext uri="{FF2B5EF4-FFF2-40B4-BE49-F238E27FC236}">
                <a16:creationId xmlns:a16="http://schemas.microsoft.com/office/drawing/2014/main" id="{590F1355-68D1-3B46-A069-8B1D132A9249}"/>
              </a:ext>
            </a:extLst>
          </p:cNvPr>
          <p:cNvPicPr>
            <a:picLocks noChangeAspect="1"/>
          </p:cNvPicPr>
          <p:nvPr>
            <p:custDataLst>
              <p:tags r:id="rId5"/>
            </p:custDataLst>
          </p:nvPr>
        </p:nvPicPr>
        <p:blipFill rotWithShape="1">
          <a:blip r:embed="rId36" cstate="screen">
            <a:extLst>
              <a:ext uri="{28A0092B-C50C-407E-A947-70E740481C1C}">
                <a14:useLocalDpi xmlns:a14="http://schemas.microsoft.com/office/drawing/2010/main"/>
              </a:ext>
            </a:extLst>
          </a:blip>
          <a:srcRect l="17401" t="10372" r="20531" b="13677"/>
          <a:stretch/>
        </p:blipFill>
        <p:spPr>
          <a:xfrm>
            <a:off x="3282120" y="1607106"/>
            <a:ext cx="2073897" cy="1721480"/>
          </a:xfrm>
          <a:prstGeom prst="rect">
            <a:avLst/>
          </a:prstGeom>
        </p:spPr>
      </p:pic>
      <p:pic>
        <p:nvPicPr>
          <p:cNvPr id="93" name="Picture Placeholder 3">
            <a:extLst>
              <a:ext uri="{FF2B5EF4-FFF2-40B4-BE49-F238E27FC236}">
                <a16:creationId xmlns:a16="http://schemas.microsoft.com/office/drawing/2014/main" id="{F8DEE5DC-4057-9943-A029-C0BE7D42CB30}"/>
              </a:ext>
            </a:extLst>
          </p:cNvPr>
          <p:cNvPicPr>
            <a:picLocks noChangeAspect="1"/>
          </p:cNvPicPr>
          <p:nvPr>
            <p:custDataLst>
              <p:tags r:id="rId6"/>
            </p:custDataLst>
          </p:nvPr>
        </p:nvPicPr>
        <p:blipFill rotWithShape="1">
          <a:blip r:embed="rId37">
            <a:extLst>
              <a:ext uri="{28A0092B-C50C-407E-A947-70E740481C1C}">
                <a14:useLocalDpi xmlns:a14="http://schemas.microsoft.com/office/drawing/2010/main" val="0"/>
              </a:ext>
            </a:extLst>
          </a:blip>
          <a:srcRect l="27671" t="8784" r="32160"/>
          <a:stretch/>
        </p:blipFill>
        <p:spPr>
          <a:xfrm>
            <a:off x="-7510" y="1607106"/>
            <a:ext cx="1097049" cy="1712038"/>
          </a:xfrm>
          <a:prstGeom prst="rect">
            <a:avLst/>
          </a:prstGeom>
        </p:spPr>
      </p:pic>
      <p:pic>
        <p:nvPicPr>
          <p:cNvPr id="92" name="Picture Placeholder 4">
            <a:extLst>
              <a:ext uri="{FF2B5EF4-FFF2-40B4-BE49-F238E27FC236}">
                <a16:creationId xmlns:a16="http://schemas.microsoft.com/office/drawing/2014/main" id="{5C75B3B8-3CAF-7B40-ABBE-5F8BCB264592}"/>
              </a:ext>
            </a:extLst>
          </p:cNvPr>
          <p:cNvPicPr>
            <a:picLocks noChangeAspect="1"/>
          </p:cNvPicPr>
          <p:nvPr>
            <p:custDataLst>
              <p:tags r:id="rId7"/>
            </p:custDataLst>
          </p:nvPr>
        </p:nvPicPr>
        <p:blipFill>
          <a:blip r:embed="rId38">
            <a:extLst>
              <a:ext uri="{28A0092B-C50C-407E-A947-70E740481C1C}">
                <a14:useLocalDpi xmlns:a14="http://schemas.microsoft.com/office/drawing/2010/main" val="0"/>
              </a:ext>
            </a:extLst>
          </a:blip>
          <a:srcRect l="633" r="633"/>
          <a:stretch>
            <a:fillRect/>
          </a:stretch>
        </p:blipFill>
        <p:spPr>
          <a:xfrm>
            <a:off x="8288936" y="1615974"/>
            <a:ext cx="2491358" cy="1868519"/>
          </a:xfrm>
          <a:prstGeom prst="rect">
            <a:avLst/>
          </a:prstGeom>
        </p:spPr>
      </p:pic>
      <p:sp>
        <p:nvSpPr>
          <p:cNvPr id="636" name="Shape 636"/>
          <p:cNvSpPr>
            <a:spLocks noGrp="1"/>
          </p:cNvSpPr>
          <p:nvPr>
            <p:ph type="title"/>
            <p:custDataLst>
              <p:tags r:id="rId8"/>
            </p:custDataLst>
          </p:nvPr>
        </p:nvSpPr>
        <p:spPr/>
        <p:txBody>
          <a:bodyPr rtlCol="0">
            <a:normAutofit/>
          </a:bodyPr>
          <a:lstStyle/>
          <a:p>
            <a:pPr lvl="0" rtl="0"/>
            <a:r>
              <a:rPr lang="fr" sz="4000"/>
              <a:t>Orientations pour la réinstallation</a:t>
            </a:r>
          </a:p>
        </p:txBody>
      </p:sp>
      <p:sp>
        <p:nvSpPr>
          <p:cNvPr id="58" name="Rectangle 57">
            <a:extLst>
              <a:ext uri="{FF2B5EF4-FFF2-40B4-BE49-F238E27FC236}">
                <a16:creationId xmlns:a16="http://schemas.microsoft.com/office/drawing/2014/main" id="{019BE8AE-501E-1F48-AC79-B8E01F54FFB4}"/>
              </a:ext>
            </a:extLst>
          </p:cNvPr>
          <p:cNvSpPr/>
          <p:nvPr>
            <p:custDataLst>
              <p:tags r:id="rId9"/>
            </p:custDataLst>
          </p:nvPr>
        </p:nvSpPr>
        <p:spPr>
          <a:xfrm>
            <a:off x="0" y="3269958"/>
            <a:ext cx="13003213" cy="1569660"/>
          </a:xfrm>
          <a:prstGeom prst="rect">
            <a:avLst/>
          </a:prstGeom>
          <a:solidFill>
            <a:schemeClr val="accent2"/>
          </a:solidFill>
        </p:spPr>
        <p:txBody>
          <a:bodyPr wrap="square" rtlCol="0">
            <a:spAutoFit/>
          </a:bodyPr>
          <a:lstStyle/>
          <a:p>
            <a:pPr algn="ctr" rtl="0"/>
            <a:r>
              <a:rPr lang="fr" sz="2400" b="1" dirty="0">
                <a:solidFill>
                  <a:schemeClr val="bg1"/>
                </a:solidFill>
              </a:rPr>
              <a:t>Les vulnérabilités et les besoins en matière de protection qui sont spécifiques aux personnes </a:t>
            </a:r>
            <a:br>
              <a:rPr lang="fr" sz="2400" b="1" dirty="0">
                <a:solidFill>
                  <a:schemeClr val="bg1"/>
                </a:solidFill>
              </a:rPr>
            </a:br>
            <a:r>
              <a:rPr lang="fr" sz="2400" b="1" dirty="0">
                <a:solidFill>
                  <a:schemeClr val="bg1"/>
                </a:solidFill>
              </a:rPr>
              <a:t>LGBTQI+ relevant de la compétence du HCR sont intégrés et pris en considération dans le cadre </a:t>
            </a:r>
            <a:br>
              <a:rPr lang="fr" sz="2400" b="1" dirty="0">
                <a:solidFill>
                  <a:schemeClr val="bg1"/>
                </a:solidFill>
              </a:rPr>
            </a:br>
            <a:r>
              <a:rPr lang="fr" sz="2400" b="1" dirty="0">
                <a:solidFill>
                  <a:schemeClr val="bg1"/>
                </a:solidFill>
              </a:rPr>
              <a:t>des catégories de réinstallation existantes. En fonction des circonstances, les personnes </a:t>
            </a:r>
            <a:br>
              <a:rPr lang="fr" sz="2400" b="1" dirty="0">
                <a:solidFill>
                  <a:schemeClr val="bg1"/>
                </a:solidFill>
              </a:rPr>
            </a:br>
            <a:r>
              <a:rPr lang="fr" sz="2400" b="1" dirty="0">
                <a:solidFill>
                  <a:schemeClr val="bg1"/>
                </a:solidFill>
              </a:rPr>
              <a:t>LGBTQI+ peuvent y être admissibles en vertu : </a:t>
            </a:r>
            <a:endParaRPr lang="en-US" sz="2400" b="1" dirty="0">
              <a:solidFill>
                <a:schemeClr val="bg1"/>
              </a:solidFill>
            </a:endParaRPr>
          </a:p>
        </p:txBody>
      </p:sp>
      <p:sp>
        <p:nvSpPr>
          <p:cNvPr id="54" name="Inhaltsplatzhalter 4">
            <a:extLst>
              <a:ext uri="{FF2B5EF4-FFF2-40B4-BE49-F238E27FC236}">
                <a16:creationId xmlns:a16="http://schemas.microsoft.com/office/drawing/2014/main" id="{A451A872-A7D4-1947-8EA0-F29357057B5A}"/>
              </a:ext>
            </a:extLst>
          </p:cNvPr>
          <p:cNvSpPr txBox="1">
            <a:spLocks/>
          </p:cNvSpPr>
          <p:nvPr>
            <p:custDataLst>
              <p:tags r:id="rId10"/>
            </p:custDataLst>
          </p:nvPr>
        </p:nvSpPr>
        <p:spPr>
          <a:xfrm>
            <a:off x="991979" y="5394534"/>
            <a:ext cx="5473593" cy="369332"/>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a:solidFill>
                  <a:schemeClr val="tx1">
                    <a:lumMod val="75000"/>
                    <a:lumOff val="25000"/>
                  </a:schemeClr>
                </a:solidFill>
                <a:latin typeface="+mn-lt"/>
              </a:rPr>
              <a:t>D’une protection juridique et/ou physique </a:t>
            </a:r>
          </a:p>
        </p:txBody>
      </p:sp>
      <p:sp>
        <p:nvSpPr>
          <p:cNvPr id="62" name="Freeform 15">
            <a:extLst>
              <a:ext uri="{FF2B5EF4-FFF2-40B4-BE49-F238E27FC236}">
                <a16:creationId xmlns:a16="http://schemas.microsoft.com/office/drawing/2014/main" id="{C0EED996-9F6F-0549-99AA-E74B98384E2F}"/>
              </a:ext>
            </a:extLst>
          </p:cNvPr>
          <p:cNvSpPr>
            <a:spLocks/>
          </p:cNvSpPr>
          <p:nvPr>
            <p:custDataLst>
              <p:tags r:id="rId11"/>
            </p:custDataLst>
          </p:nvPr>
        </p:nvSpPr>
        <p:spPr bwMode="auto">
          <a:xfrm>
            <a:off x="469234" y="5452230"/>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99" name="Inhaltsplatzhalter 4">
            <a:extLst>
              <a:ext uri="{FF2B5EF4-FFF2-40B4-BE49-F238E27FC236}">
                <a16:creationId xmlns:a16="http://schemas.microsoft.com/office/drawing/2014/main" id="{287C5A3D-E0D4-E046-9060-9692FDD1EE92}"/>
              </a:ext>
            </a:extLst>
          </p:cNvPr>
          <p:cNvSpPr txBox="1">
            <a:spLocks/>
          </p:cNvSpPr>
          <p:nvPr>
            <p:custDataLst>
              <p:tags r:id="rId12"/>
            </p:custDataLst>
          </p:nvPr>
        </p:nvSpPr>
        <p:spPr>
          <a:xfrm>
            <a:off x="1002100" y="6156282"/>
            <a:ext cx="5473593" cy="738664"/>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a:solidFill>
                  <a:schemeClr val="tx1">
                    <a:lumMod val="75000"/>
                    <a:lumOff val="25000"/>
                  </a:schemeClr>
                </a:solidFill>
                <a:latin typeface="+mn-lt"/>
              </a:rPr>
              <a:t> Du fait qu’elles sont survivantes de violence et/ou de torture</a:t>
            </a:r>
          </a:p>
        </p:txBody>
      </p:sp>
      <p:sp>
        <p:nvSpPr>
          <p:cNvPr id="100" name="Freeform 15">
            <a:extLst>
              <a:ext uri="{FF2B5EF4-FFF2-40B4-BE49-F238E27FC236}">
                <a16:creationId xmlns:a16="http://schemas.microsoft.com/office/drawing/2014/main" id="{21EAA202-3E18-EA4E-BED0-9EEB5571E774}"/>
              </a:ext>
            </a:extLst>
          </p:cNvPr>
          <p:cNvSpPr>
            <a:spLocks/>
          </p:cNvSpPr>
          <p:nvPr>
            <p:custDataLst>
              <p:tags r:id="rId13"/>
            </p:custDataLst>
          </p:nvPr>
        </p:nvSpPr>
        <p:spPr bwMode="auto">
          <a:xfrm>
            <a:off x="469234" y="6388126"/>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101" name="Inhaltsplatzhalter 4">
            <a:extLst>
              <a:ext uri="{FF2B5EF4-FFF2-40B4-BE49-F238E27FC236}">
                <a16:creationId xmlns:a16="http://schemas.microsoft.com/office/drawing/2014/main" id="{88046CB5-6F14-034E-AFD1-5F4F275B1E79}"/>
              </a:ext>
            </a:extLst>
          </p:cNvPr>
          <p:cNvSpPr txBox="1">
            <a:spLocks/>
          </p:cNvSpPr>
          <p:nvPr>
            <p:custDataLst>
              <p:tags r:id="rId14"/>
            </p:custDataLst>
          </p:nvPr>
        </p:nvSpPr>
        <p:spPr>
          <a:xfrm>
            <a:off x="1059358" y="7048258"/>
            <a:ext cx="5473593" cy="738664"/>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a:solidFill>
                  <a:schemeClr val="tx1">
                    <a:lumMod val="75000"/>
                    <a:lumOff val="25000"/>
                  </a:schemeClr>
                </a:solidFill>
                <a:latin typeface="Calibri" panose="020F0502020204030204" pitchFamily="34" charset="0"/>
              </a:rPr>
              <a:t>Du fait qu’il s’agisse de femmes et de filles en danger</a:t>
            </a:r>
          </a:p>
        </p:txBody>
      </p:sp>
      <p:sp>
        <p:nvSpPr>
          <p:cNvPr id="104" name="Freeform 15">
            <a:extLst>
              <a:ext uri="{FF2B5EF4-FFF2-40B4-BE49-F238E27FC236}">
                <a16:creationId xmlns:a16="http://schemas.microsoft.com/office/drawing/2014/main" id="{72681DB2-8E54-DD47-A32C-C38212F38367}"/>
              </a:ext>
            </a:extLst>
          </p:cNvPr>
          <p:cNvSpPr>
            <a:spLocks/>
          </p:cNvSpPr>
          <p:nvPr>
            <p:custDataLst>
              <p:tags r:id="rId15"/>
            </p:custDataLst>
          </p:nvPr>
        </p:nvSpPr>
        <p:spPr bwMode="auto">
          <a:xfrm>
            <a:off x="469234" y="729557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109" name="Inhaltsplatzhalter 4">
            <a:extLst>
              <a:ext uri="{FF2B5EF4-FFF2-40B4-BE49-F238E27FC236}">
                <a16:creationId xmlns:a16="http://schemas.microsoft.com/office/drawing/2014/main" id="{523A0B49-23CD-C64E-A53F-6F53BD64EB08}"/>
              </a:ext>
            </a:extLst>
          </p:cNvPr>
          <p:cNvSpPr txBox="1">
            <a:spLocks/>
          </p:cNvSpPr>
          <p:nvPr>
            <p:custDataLst>
              <p:tags r:id="rId16"/>
            </p:custDataLst>
          </p:nvPr>
        </p:nvSpPr>
        <p:spPr>
          <a:xfrm>
            <a:off x="1065515" y="7893270"/>
            <a:ext cx="5473593" cy="738664"/>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a:solidFill>
                  <a:schemeClr val="tx1">
                    <a:lumMod val="75000"/>
                    <a:lumOff val="25000"/>
                  </a:schemeClr>
                </a:solidFill>
                <a:latin typeface="Calibri" panose="020F0502020204030204" pitchFamily="34" charset="0"/>
              </a:rPr>
              <a:t>Du fait qu’il s’agisse d’enfants ou d’adolescent(e)s en danger</a:t>
            </a:r>
          </a:p>
        </p:txBody>
      </p:sp>
      <p:sp>
        <p:nvSpPr>
          <p:cNvPr id="110" name="Freeform 15">
            <a:extLst>
              <a:ext uri="{FF2B5EF4-FFF2-40B4-BE49-F238E27FC236}">
                <a16:creationId xmlns:a16="http://schemas.microsoft.com/office/drawing/2014/main" id="{4149FB54-88B2-C641-A4D2-6D4DDBCB8B2B}"/>
              </a:ext>
            </a:extLst>
          </p:cNvPr>
          <p:cNvSpPr>
            <a:spLocks/>
          </p:cNvSpPr>
          <p:nvPr>
            <p:custDataLst>
              <p:tags r:id="rId17"/>
            </p:custDataLst>
          </p:nvPr>
        </p:nvSpPr>
        <p:spPr bwMode="auto">
          <a:xfrm>
            <a:off x="469234" y="811967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128" name="Inhaltsplatzhalter 4">
            <a:extLst>
              <a:ext uri="{FF2B5EF4-FFF2-40B4-BE49-F238E27FC236}">
                <a16:creationId xmlns:a16="http://schemas.microsoft.com/office/drawing/2014/main" id="{89D6F0D5-5620-6949-B8ED-4FABE53689D4}"/>
              </a:ext>
            </a:extLst>
          </p:cNvPr>
          <p:cNvSpPr txBox="1">
            <a:spLocks/>
          </p:cNvSpPr>
          <p:nvPr>
            <p:custDataLst>
              <p:tags r:id="rId18"/>
            </p:custDataLst>
          </p:nvPr>
        </p:nvSpPr>
        <p:spPr>
          <a:xfrm>
            <a:off x="7529620" y="5477645"/>
            <a:ext cx="5473593" cy="369332"/>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a:solidFill>
                  <a:schemeClr val="tx1">
                    <a:lumMod val="75000"/>
                    <a:lumOff val="25000"/>
                  </a:schemeClr>
                </a:solidFill>
                <a:latin typeface="+mn-lt"/>
              </a:rPr>
              <a:t>De la réunification familiale</a:t>
            </a:r>
          </a:p>
        </p:txBody>
      </p:sp>
      <p:sp>
        <p:nvSpPr>
          <p:cNvPr id="129" name="Freeform 15">
            <a:extLst>
              <a:ext uri="{FF2B5EF4-FFF2-40B4-BE49-F238E27FC236}">
                <a16:creationId xmlns:a16="http://schemas.microsoft.com/office/drawing/2014/main" id="{0106F65D-888C-804B-8913-AFDC10FD976D}"/>
              </a:ext>
            </a:extLst>
          </p:cNvPr>
          <p:cNvSpPr>
            <a:spLocks/>
          </p:cNvSpPr>
          <p:nvPr>
            <p:custDataLst>
              <p:tags r:id="rId19"/>
            </p:custDataLst>
          </p:nvPr>
        </p:nvSpPr>
        <p:spPr bwMode="auto">
          <a:xfrm>
            <a:off x="6998422" y="5547197"/>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130" name="Inhaltsplatzhalter 4">
            <a:extLst>
              <a:ext uri="{FF2B5EF4-FFF2-40B4-BE49-F238E27FC236}">
                <a16:creationId xmlns:a16="http://schemas.microsoft.com/office/drawing/2014/main" id="{B7B8C9D8-F3F6-BA4C-B715-04BAB1F4D125}"/>
              </a:ext>
            </a:extLst>
          </p:cNvPr>
          <p:cNvSpPr txBox="1">
            <a:spLocks/>
          </p:cNvSpPr>
          <p:nvPr>
            <p:custDataLst>
              <p:tags r:id="rId20"/>
            </p:custDataLst>
          </p:nvPr>
        </p:nvSpPr>
        <p:spPr>
          <a:xfrm>
            <a:off x="7529619" y="6273877"/>
            <a:ext cx="5473593" cy="369332"/>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a:solidFill>
                  <a:schemeClr val="tx1">
                    <a:lumMod val="75000"/>
                    <a:lumOff val="25000"/>
                  </a:schemeClr>
                </a:solidFill>
                <a:latin typeface="+mn-lt"/>
              </a:rPr>
              <a:t>De la catégorie des besoins médicaux</a:t>
            </a:r>
          </a:p>
        </p:txBody>
      </p:sp>
      <p:sp>
        <p:nvSpPr>
          <p:cNvPr id="131" name="Freeform 15">
            <a:extLst>
              <a:ext uri="{FF2B5EF4-FFF2-40B4-BE49-F238E27FC236}">
                <a16:creationId xmlns:a16="http://schemas.microsoft.com/office/drawing/2014/main" id="{E88D24A8-DF81-5B43-9AA0-C5011B7A6593}"/>
              </a:ext>
            </a:extLst>
          </p:cNvPr>
          <p:cNvSpPr>
            <a:spLocks/>
          </p:cNvSpPr>
          <p:nvPr>
            <p:custDataLst>
              <p:tags r:id="rId21"/>
            </p:custDataLst>
          </p:nvPr>
        </p:nvSpPr>
        <p:spPr bwMode="auto">
          <a:xfrm>
            <a:off x="6998422" y="6357451"/>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142" name="Slide Number Placeholder 5">
            <a:extLst>
              <a:ext uri="{FF2B5EF4-FFF2-40B4-BE49-F238E27FC236}">
                <a16:creationId xmlns:a16="http://schemas.microsoft.com/office/drawing/2014/main" id="{10D89118-FA7A-A940-945D-BD208AE41AEF}"/>
              </a:ext>
            </a:extLst>
          </p:cNvPr>
          <p:cNvSpPr txBox="1">
            <a:spLocks/>
          </p:cNvSpPr>
          <p:nvPr>
            <p:custDataLst>
              <p:tags r:id="rId22"/>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83</a:t>
            </a:fld>
            <a:endParaRPr lang="en-US" altLang="en-US" sz="1100">
              <a:solidFill>
                <a:schemeClr val="bg1"/>
              </a:solidFill>
            </a:endParaRPr>
          </a:p>
        </p:txBody>
      </p:sp>
      <p:cxnSp>
        <p:nvCxnSpPr>
          <p:cNvPr id="4" name="Straight Connector 3">
            <a:extLst>
              <a:ext uri="{FF2B5EF4-FFF2-40B4-BE49-F238E27FC236}">
                <a16:creationId xmlns:a16="http://schemas.microsoft.com/office/drawing/2014/main" id="{6C47EC89-13D1-C544-BDA9-A3D27940F79B}"/>
              </a:ext>
            </a:extLst>
          </p:cNvPr>
          <p:cNvCxnSpPr/>
          <p:nvPr>
            <p:custDataLst>
              <p:tags r:id="rId23"/>
            </p:custDataLst>
          </p:nvPr>
        </p:nvCxnSpPr>
        <p:spPr bwMode="auto">
          <a:xfrm>
            <a:off x="1089539" y="1607106"/>
            <a:ext cx="0" cy="1749906"/>
          </a:xfrm>
          <a:prstGeom prst="line">
            <a:avLst/>
          </a:prstGeom>
          <a:blipFill dpi="0" rotWithShape="0">
            <a:blip r:embed="rId39"/>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4" name="Straight Connector 93">
            <a:extLst>
              <a:ext uri="{FF2B5EF4-FFF2-40B4-BE49-F238E27FC236}">
                <a16:creationId xmlns:a16="http://schemas.microsoft.com/office/drawing/2014/main" id="{90A0EC2B-9958-7049-B0DE-457B920D8CF5}"/>
              </a:ext>
            </a:extLst>
          </p:cNvPr>
          <p:cNvCxnSpPr/>
          <p:nvPr>
            <p:custDataLst>
              <p:tags r:id="rId24"/>
            </p:custDataLst>
          </p:nvPr>
        </p:nvCxnSpPr>
        <p:spPr bwMode="auto">
          <a:xfrm>
            <a:off x="3285066" y="1607106"/>
            <a:ext cx="0" cy="1749906"/>
          </a:xfrm>
          <a:prstGeom prst="line">
            <a:avLst/>
          </a:prstGeom>
          <a:blipFill dpi="0" rotWithShape="0">
            <a:blip r:embed="rId39"/>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5" name="Straight Connector 94">
            <a:extLst>
              <a:ext uri="{FF2B5EF4-FFF2-40B4-BE49-F238E27FC236}">
                <a16:creationId xmlns:a16="http://schemas.microsoft.com/office/drawing/2014/main" id="{9611E187-A5B1-DA46-8532-1F42C2B51C2B}"/>
              </a:ext>
            </a:extLst>
          </p:cNvPr>
          <p:cNvCxnSpPr/>
          <p:nvPr>
            <p:custDataLst>
              <p:tags r:id="rId25"/>
            </p:custDataLst>
          </p:nvPr>
        </p:nvCxnSpPr>
        <p:spPr bwMode="auto">
          <a:xfrm>
            <a:off x="6427766" y="1607106"/>
            <a:ext cx="0" cy="1749906"/>
          </a:xfrm>
          <a:prstGeom prst="line">
            <a:avLst/>
          </a:prstGeom>
          <a:blipFill dpi="0" rotWithShape="0">
            <a:blip r:embed="rId39"/>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6" name="Straight Connector 95">
            <a:extLst>
              <a:ext uri="{FF2B5EF4-FFF2-40B4-BE49-F238E27FC236}">
                <a16:creationId xmlns:a16="http://schemas.microsoft.com/office/drawing/2014/main" id="{0A3D4A75-B839-154C-AB10-2F35C4CB53AA}"/>
              </a:ext>
            </a:extLst>
          </p:cNvPr>
          <p:cNvCxnSpPr/>
          <p:nvPr>
            <p:custDataLst>
              <p:tags r:id="rId26"/>
            </p:custDataLst>
          </p:nvPr>
        </p:nvCxnSpPr>
        <p:spPr bwMode="auto">
          <a:xfrm>
            <a:off x="8244484" y="1607106"/>
            <a:ext cx="0" cy="1749906"/>
          </a:xfrm>
          <a:prstGeom prst="line">
            <a:avLst/>
          </a:prstGeom>
          <a:blipFill dpi="0" rotWithShape="0">
            <a:blip r:embed="rId39"/>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7" name="Straight Connector 96">
            <a:extLst>
              <a:ext uri="{FF2B5EF4-FFF2-40B4-BE49-F238E27FC236}">
                <a16:creationId xmlns:a16="http://schemas.microsoft.com/office/drawing/2014/main" id="{2403591B-0786-BB43-BF3B-A1C8FDB8B540}"/>
              </a:ext>
            </a:extLst>
          </p:cNvPr>
          <p:cNvCxnSpPr/>
          <p:nvPr>
            <p:custDataLst>
              <p:tags r:id="rId27"/>
            </p:custDataLst>
          </p:nvPr>
        </p:nvCxnSpPr>
        <p:spPr bwMode="auto">
          <a:xfrm>
            <a:off x="10780294" y="1607106"/>
            <a:ext cx="0" cy="1749906"/>
          </a:xfrm>
          <a:prstGeom prst="line">
            <a:avLst/>
          </a:prstGeom>
          <a:blipFill dpi="0" rotWithShape="0">
            <a:blip r:embed="rId39"/>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 name="Straight Connector 116">
            <a:extLst>
              <a:ext uri="{FF2B5EF4-FFF2-40B4-BE49-F238E27FC236}">
                <a16:creationId xmlns:a16="http://schemas.microsoft.com/office/drawing/2014/main" id="{587AD3BF-3EDF-C345-8DB9-C1A75A1F62E0}"/>
              </a:ext>
            </a:extLst>
          </p:cNvPr>
          <p:cNvCxnSpPr/>
          <p:nvPr>
            <p:custDataLst>
              <p:tags r:id="rId28"/>
            </p:custDataLst>
          </p:nvPr>
        </p:nvCxnSpPr>
        <p:spPr bwMode="auto">
          <a:xfrm>
            <a:off x="5341916" y="1607106"/>
            <a:ext cx="0" cy="1749906"/>
          </a:xfrm>
          <a:prstGeom prst="line">
            <a:avLst/>
          </a:prstGeom>
          <a:blipFill dpi="0" rotWithShape="0">
            <a:blip r:embed="rId39"/>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8" name="Straight Connector 117">
            <a:extLst>
              <a:ext uri="{FF2B5EF4-FFF2-40B4-BE49-F238E27FC236}">
                <a16:creationId xmlns:a16="http://schemas.microsoft.com/office/drawing/2014/main" id="{F685485F-0F93-D742-8864-373F0528ED8E}"/>
              </a:ext>
            </a:extLst>
          </p:cNvPr>
          <p:cNvCxnSpPr>
            <a:cxnSpLocks/>
          </p:cNvCxnSpPr>
          <p:nvPr>
            <p:custDataLst>
              <p:tags r:id="rId29"/>
            </p:custDataLst>
          </p:nvPr>
        </p:nvCxnSpPr>
        <p:spPr bwMode="auto">
          <a:xfrm>
            <a:off x="-7510" y="1606316"/>
            <a:ext cx="13005143" cy="0"/>
          </a:xfrm>
          <a:prstGeom prst="line">
            <a:avLst/>
          </a:prstGeom>
          <a:blipFill dpi="0" rotWithShape="0">
            <a:blip r:embed="rId39"/>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4211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fade">
                                      <p:cBhvr>
                                        <p:cTn id="23" dur="500"/>
                                        <p:tgtEl>
                                          <p:spTgt spid="10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500"/>
                                        <p:tgtEl>
                                          <p:spTgt spid="1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fade">
                                      <p:cBhvr>
                                        <p:cTn id="39" dur="500"/>
                                        <p:tgtEl>
                                          <p:spTgt spid="1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8"/>
                                        </p:tgtEl>
                                        <p:attrNameLst>
                                          <p:attrName>style.visibility</p:attrName>
                                        </p:attrNameLst>
                                      </p:cBhvr>
                                      <p:to>
                                        <p:strVal val="visible"/>
                                      </p:to>
                                    </p:set>
                                    <p:animEffect transition="in" filter="fade">
                                      <p:cBhvr>
                                        <p:cTn id="42" dur="500"/>
                                        <p:tgtEl>
                                          <p:spTgt spid="1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1"/>
                                        </p:tgtEl>
                                        <p:attrNameLst>
                                          <p:attrName>style.visibility</p:attrName>
                                        </p:attrNameLst>
                                      </p:cBhvr>
                                      <p:to>
                                        <p:strVal val="visible"/>
                                      </p:to>
                                    </p:set>
                                    <p:animEffect transition="in" filter="fade">
                                      <p:cBhvr>
                                        <p:cTn id="47" dur="500"/>
                                        <p:tgtEl>
                                          <p:spTgt spid="1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0"/>
                                        </p:tgtEl>
                                        <p:attrNameLst>
                                          <p:attrName>style.visibility</p:attrName>
                                        </p:attrNameLst>
                                      </p:cBhvr>
                                      <p:to>
                                        <p:strVal val="visible"/>
                                      </p:to>
                                    </p:set>
                                    <p:animEffect transition="in" filter="fade">
                                      <p:cBhvr>
                                        <p:cTn id="50"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2" grpId="0" animBg="1"/>
      <p:bldP spid="99" grpId="0"/>
      <p:bldP spid="100" grpId="0" animBg="1"/>
      <p:bldP spid="101" grpId="0"/>
      <p:bldP spid="104" grpId="0" animBg="1"/>
      <p:bldP spid="109" grpId="0"/>
      <p:bldP spid="110" grpId="0" animBg="1"/>
      <p:bldP spid="128" grpId="0"/>
      <p:bldP spid="129" grpId="0" animBg="1"/>
      <p:bldP spid="130" grpId="0"/>
      <p:bldP spid="13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custDataLst>
              <p:tags r:id="rId1"/>
            </p:custDataLst>
          </p:nvPr>
        </p:nvGrpSpPr>
        <p:grpSpPr>
          <a:xfrm>
            <a:off x="5930256" y="2226821"/>
            <a:ext cx="6978920" cy="1753801"/>
            <a:chOff x="6661445" y="2430945"/>
            <a:chExt cx="6978920" cy="1753801"/>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1753037"/>
              <a:chOff x="-617329" y="-746761"/>
              <a:chExt cx="21807842" cy="2465503"/>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465503"/>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7"/>
                <a:ext cx="20340875" cy="22566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a:solidFill>
                      <a:schemeClr val="tx2"/>
                    </a:solidFill>
                  </a:rPr>
                  <a:t>Lorsque leur éligibilité et leur acceptation sont confirmées, certaines personnes peuvent avoir besoin de mesures temporaires de protection, telles qu’un abri, un transfert vers un centre urbain ou une évacuation vers des installations ou un centre de transit d’urgence.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51912"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53" name="Group 52">
            <a:extLst>
              <a:ext uri="{FF2B5EF4-FFF2-40B4-BE49-F238E27FC236}">
                <a16:creationId xmlns:a16="http://schemas.microsoft.com/office/drawing/2014/main" id="{390DE5AD-A901-C543-A9C6-188690749545}"/>
              </a:ext>
            </a:extLst>
          </p:cNvPr>
          <p:cNvGrpSpPr/>
          <p:nvPr>
            <p:custDataLst>
              <p:tags r:id="rId2"/>
            </p:custDataLst>
          </p:nvPr>
        </p:nvGrpSpPr>
        <p:grpSpPr>
          <a:xfrm>
            <a:off x="5930256" y="4201544"/>
            <a:ext cx="6978920" cy="2197586"/>
            <a:chOff x="6661445" y="2198552"/>
            <a:chExt cx="6978920" cy="2197586"/>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2197586"/>
              <a:chOff x="-617329" y="-1074678"/>
              <a:chExt cx="21807842" cy="3090724"/>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3090724"/>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73" name="Shape 1148">
                <a:extLst>
                  <a:ext uri="{FF2B5EF4-FFF2-40B4-BE49-F238E27FC236}">
                    <a16:creationId xmlns:a16="http://schemas.microsoft.com/office/drawing/2014/main" id="{71F39689-7BC8-A74E-ADC8-AA160AFEFABA}"/>
                  </a:ext>
                </a:extLst>
              </p:cNvPr>
              <p:cNvSpPr/>
              <p:nvPr/>
            </p:nvSpPr>
            <p:spPr>
              <a:xfrm>
                <a:off x="849638" y="-869155"/>
                <a:ext cx="18967187" cy="26895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a:solidFill>
                      <a:schemeClr val="tx2"/>
                    </a:solidFill>
                  </a:rPr>
                  <a:t>L’OSIEGCS d’une personne peut être déterminante pour son dossier de DSR ou de réinstallation ; cette personne peut parfois en faire part à un stade plus avancé de la procédure. Les personnes peuvent fuir leur pays pour de multiples raisons, mais elles se trouvent en situation de risque particulièrement accru du fait de leur OSIEGCS.</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2" name="Group 1">
            <a:extLst>
              <a:ext uri="{FF2B5EF4-FFF2-40B4-BE49-F238E27FC236}">
                <a16:creationId xmlns:a16="http://schemas.microsoft.com/office/drawing/2014/main" id="{0F73F7F1-5AA5-0145-9D39-C77EB049EA31}"/>
              </a:ext>
            </a:extLst>
          </p:cNvPr>
          <p:cNvGrpSpPr/>
          <p:nvPr>
            <p:custDataLst>
              <p:tags r:id="rId3"/>
            </p:custDataLst>
          </p:nvPr>
        </p:nvGrpSpPr>
        <p:grpSpPr>
          <a:xfrm>
            <a:off x="5930256" y="628555"/>
            <a:ext cx="6978920" cy="1396251"/>
            <a:chOff x="6661445" y="2471466"/>
            <a:chExt cx="6978920" cy="1396251"/>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396251"/>
              <a:chOff x="-617329" y="-690846"/>
              <a:chExt cx="21807842" cy="1963713"/>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1930418"/>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20340875" cy="18237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000">
                    <a:solidFill>
                      <a:schemeClr val="tx2"/>
                    </a:solidFill>
                  </a:rPr>
                  <a:t>Bien que la situation de nombreuses personnes LGBTQI+ leur garantisse une orientation d’urgence ou accélérée, il convient d’examiner les dossiers au cas par cas. </a:t>
                </a:r>
                <a:br>
                  <a:rPr lang="en-US" sz="2000">
                    <a:solidFill>
                      <a:schemeClr val="tx2"/>
                    </a:solidFill>
                  </a:rPr>
                </a:br>
                <a:r>
                  <a:rPr lang="fr" sz="2000">
                    <a:solidFill>
                      <a:schemeClr val="tx2"/>
                    </a:solidFill>
                  </a:rPr>
                  <a:t> Utiliser l’OISRA pour l’évaluation.</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40" name="Group 39">
            <a:extLst>
              <a:ext uri="{FF2B5EF4-FFF2-40B4-BE49-F238E27FC236}">
                <a16:creationId xmlns:a16="http://schemas.microsoft.com/office/drawing/2014/main" id="{FD679BAF-4A15-1846-8B64-22907D1EC142}"/>
              </a:ext>
            </a:extLst>
          </p:cNvPr>
          <p:cNvGrpSpPr/>
          <p:nvPr>
            <p:custDataLst>
              <p:tags r:id="rId4"/>
            </p:custDataLst>
          </p:nvPr>
        </p:nvGrpSpPr>
        <p:grpSpPr>
          <a:xfrm>
            <a:off x="5930256" y="6617854"/>
            <a:ext cx="6978920" cy="2061355"/>
            <a:chOff x="6661445" y="2198552"/>
            <a:chExt cx="6978920" cy="2061355"/>
          </a:xfrm>
        </p:grpSpPr>
        <p:grpSp>
          <p:nvGrpSpPr>
            <p:cNvPr id="41" name="Group 1149">
              <a:extLst>
                <a:ext uri="{FF2B5EF4-FFF2-40B4-BE49-F238E27FC236}">
                  <a16:creationId xmlns:a16="http://schemas.microsoft.com/office/drawing/2014/main" id="{A5D51D77-B5D4-8E4E-8914-CC5D1ADBCB76}"/>
                </a:ext>
              </a:extLst>
            </p:cNvPr>
            <p:cNvGrpSpPr/>
            <p:nvPr/>
          </p:nvGrpSpPr>
          <p:grpSpPr>
            <a:xfrm>
              <a:off x="6661445" y="2198552"/>
              <a:ext cx="6978920" cy="2061355"/>
              <a:chOff x="-617329" y="-1074678"/>
              <a:chExt cx="21807842" cy="2899126"/>
            </a:xfrm>
          </p:grpSpPr>
          <p:sp>
            <p:nvSpPr>
              <p:cNvPr id="45" name="Shape 1147">
                <a:extLst>
                  <a:ext uri="{FF2B5EF4-FFF2-40B4-BE49-F238E27FC236}">
                    <a16:creationId xmlns:a16="http://schemas.microsoft.com/office/drawing/2014/main" id="{7DABE163-617F-284B-BC09-B774E9DFEEF7}"/>
                  </a:ext>
                </a:extLst>
              </p:cNvPr>
              <p:cNvSpPr/>
              <p:nvPr/>
            </p:nvSpPr>
            <p:spPr>
              <a:xfrm>
                <a:off x="-617329" y="-1074678"/>
                <a:ext cx="21807842" cy="289912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47" name="Shape 1148">
                <a:extLst>
                  <a:ext uri="{FF2B5EF4-FFF2-40B4-BE49-F238E27FC236}">
                    <a16:creationId xmlns:a16="http://schemas.microsoft.com/office/drawing/2014/main" id="{665AABA1-F7AA-2843-8640-C209280E0FD1}"/>
                  </a:ext>
                </a:extLst>
              </p:cNvPr>
              <p:cNvSpPr/>
              <p:nvPr/>
            </p:nvSpPr>
            <p:spPr>
              <a:xfrm>
                <a:off x="849638" y="-869155"/>
                <a:ext cx="18967187" cy="26895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a:solidFill>
                      <a:schemeClr val="tx2"/>
                    </a:solidFill>
                  </a:rPr>
                  <a:t>Il convient d’évaluer les besoins en matière de réinstallation sans tenir compte des critères de discrétion ou de « tolérance raisonnable » auxquelles une personne devrait se résoudre si elle retournait dans son pays d’origine. Ces deux critères ont été discrédités car ils constituent une violation des droits humains.</a:t>
                </a:r>
              </a:p>
            </p:txBody>
          </p:sp>
        </p:grpSp>
        <p:sp>
          <p:nvSpPr>
            <p:cNvPr id="42" name="Shape 1150">
              <a:extLst>
                <a:ext uri="{FF2B5EF4-FFF2-40B4-BE49-F238E27FC236}">
                  <a16:creationId xmlns:a16="http://schemas.microsoft.com/office/drawing/2014/main" id="{496D9CE5-D830-804A-BD81-A1FF1EE7A5EF}"/>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pic>
        <p:nvPicPr>
          <p:cNvPr id="37" name="Picture Placeholder 3">
            <a:extLst>
              <a:ext uri="{FF2B5EF4-FFF2-40B4-BE49-F238E27FC236}">
                <a16:creationId xmlns:a16="http://schemas.microsoft.com/office/drawing/2014/main" id="{0FB08A3B-1FEE-CE4D-A964-F80234185016}"/>
              </a:ext>
            </a:extLst>
          </p:cNvPr>
          <p:cNvPicPr>
            <a:picLocks noGrp="1" noChangeAspect="1"/>
          </p:cNvPicPr>
          <p:nvPr>
            <p:ph type="pic" sz="quarter" idx="10"/>
            <p:custDataLst>
              <p:tags r:id="rId5"/>
            </p:custDataLst>
          </p:nvPr>
        </p:nvPicPr>
        <p:blipFill>
          <a:blip r:embed="rId14" cstate="print">
            <a:extLst>
              <a:ext uri="{28A0092B-C50C-407E-A947-70E740481C1C}">
                <a14:useLocalDpi xmlns:a14="http://schemas.microsoft.com/office/drawing/2010/main"/>
              </a:ext>
            </a:extLst>
          </a:blip>
          <a:srcRect t="338" b="338"/>
          <a:stretch>
            <a:fillRect/>
          </a:stretch>
        </p:blipFill>
        <p:spPr>
          <a:xfrm>
            <a:off x="2" y="0"/>
            <a:ext cx="5929980" cy="9756775"/>
          </a:xfrm>
          <a:ln>
            <a:noFill/>
          </a:ln>
        </p:spPr>
      </p:pic>
      <p:grpSp>
        <p:nvGrpSpPr>
          <p:cNvPr id="55" name="Group 54">
            <a:extLst>
              <a:ext uri="{FF2B5EF4-FFF2-40B4-BE49-F238E27FC236}">
                <a16:creationId xmlns:a16="http://schemas.microsoft.com/office/drawing/2014/main" id="{5724F507-690B-B246-8E83-E4FEDB90C681}"/>
              </a:ext>
            </a:extLst>
          </p:cNvPr>
          <p:cNvGrpSpPr/>
          <p:nvPr>
            <p:custDataLst>
              <p:tags r:id="rId6"/>
            </p:custDataLst>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84</a:t>
            </a:fld>
            <a:endParaRPr lang="en-US" altLang="en-US" sz="110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custDataLst>
              <p:tags r:id="rId8"/>
            </p:custDataLst>
          </p:nvPr>
        </p:nvSpPr>
        <p:spPr bwMode="auto">
          <a:xfrm>
            <a:off x="-3960" y="-363265"/>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sym typeface="Lucida Grande" charset="0"/>
            </a:endParaRPr>
          </a:p>
        </p:txBody>
      </p:sp>
      <p:sp>
        <p:nvSpPr>
          <p:cNvPr id="139" name="Shape 139"/>
          <p:cNvSpPr txBox="1">
            <a:spLocks noGrp="1"/>
          </p:cNvSpPr>
          <p:nvPr>
            <p:ph type="body" sz="quarter" idx="11"/>
            <p:custDataLst>
              <p:tags r:id="rId9"/>
            </p:custDataLst>
          </p:nvPr>
        </p:nvSpPr>
        <p:spPr>
          <a:xfrm>
            <a:off x="-409424" y="6586594"/>
            <a:ext cx="6727750" cy="1219598"/>
          </a:xfrm>
        </p:spPr>
        <p:txBody>
          <a:bodyPr rtlCol="0"/>
          <a:lstStyle/>
          <a:p>
            <a:pPr defTabSz="914400" rtl="0"/>
            <a:r>
              <a:rPr lang="fr" sz="3200"/>
              <a:t>Évaluer </a:t>
            </a:r>
            <a:br>
              <a:rPr lang="en-US" altLang="en-US" sz="3200"/>
            </a:br>
            <a:r>
              <a:rPr lang="fr" sz="3200"/>
              <a:t>les besoins en matière de réinstallation</a:t>
            </a:r>
            <a:endParaRPr lang="en-US" altLang="en-US" sz="3200" spc="300">
              <a:latin typeface="Calibri" pitchFamily="34" charset="0"/>
            </a:endParaRPr>
          </a:p>
        </p:txBody>
      </p:sp>
      <p:sp>
        <p:nvSpPr>
          <p:cNvPr id="34" name="Rectangle 33"/>
          <p:cNvSpPr/>
          <p:nvPr>
            <p:custDataLst>
              <p:tags r:id="rId10"/>
            </p:custDataLst>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cs typeface="ヒラギノ角ゴ ProN W3" charset="0"/>
              <a:sym typeface="Lucida Grande" charset="0"/>
            </a:endParaRPr>
          </a:p>
        </p:txBody>
      </p:sp>
      <p:grpSp>
        <p:nvGrpSpPr>
          <p:cNvPr id="74" name="Group 73">
            <a:extLst>
              <a:ext uri="{FF2B5EF4-FFF2-40B4-BE49-F238E27FC236}">
                <a16:creationId xmlns:a16="http://schemas.microsoft.com/office/drawing/2014/main" id="{3C3B4358-CEC0-3243-9A47-99CF77FEA976}"/>
              </a:ext>
            </a:extLst>
          </p:cNvPr>
          <p:cNvGrpSpPr/>
          <p:nvPr>
            <p:custDataLst>
              <p:tags r:id="rId11"/>
            </p:custDataLst>
          </p:nvPr>
        </p:nvGrpSpPr>
        <p:grpSpPr>
          <a:xfrm>
            <a:off x="5289756" y="9111916"/>
            <a:ext cx="2460403" cy="724209"/>
            <a:chOff x="5592733" y="9111916"/>
            <a:chExt cx="2460403" cy="724209"/>
          </a:xfrm>
        </p:grpSpPr>
        <p:sp>
          <p:nvSpPr>
            <p:cNvPr id="75" name="Round Same Side Corner Rectangle 74">
              <a:extLst>
                <a:ext uri="{FF2B5EF4-FFF2-40B4-BE49-F238E27FC236}">
                  <a16:creationId xmlns:a16="http://schemas.microsoft.com/office/drawing/2014/main" id="{3D3FF386-279B-CA44-809D-59F89551711B}"/>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800"/>
            </a:p>
          </p:txBody>
        </p:sp>
        <p:grpSp>
          <p:nvGrpSpPr>
            <p:cNvPr id="76" name="Group 75">
              <a:extLst>
                <a:ext uri="{FF2B5EF4-FFF2-40B4-BE49-F238E27FC236}">
                  <a16:creationId xmlns:a16="http://schemas.microsoft.com/office/drawing/2014/main" id="{F62320BC-ED77-D347-A2F1-31DEAFEF9602}"/>
                </a:ext>
              </a:extLst>
            </p:cNvPr>
            <p:cNvGrpSpPr/>
            <p:nvPr/>
          </p:nvGrpSpPr>
          <p:grpSpPr>
            <a:xfrm>
              <a:off x="5765132" y="9259761"/>
              <a:ext cx="2041918" cy="473126"/>
              <a:chOff x="5582387" y="8894626"/>
              <a:chExt cx="2041918" cy="473126"/>
            </a:xfrm>
          </p:grpSpPr>
          <p:pic>
            <p:nvPicPr>
              <p:cNvPr id="77" name="Picture 76">
                <a:extLst>
                  <a:ext uri="{FF2B5EF4-FFF2-40B4-BE49-F238E27FC236}">
                    <a16:creationId xmlns:a16="http://schemas.microsoft.com/office/drawing/2014/main" id="{ADD9C9C8-C61F-014C-B1AB-6E7A5D498E48}"/>
                  </a:ext>
                </a:extLst>
              </p:cNvPr>
              <p:cNvPicPr>
                <a:picLocks noChangeAspect="1"/>
              </p:cNvPicPr>
              <p:nvPr/>
            </p:nvPicPr>
            <p:blipFill rotWithShape="1">
              <a:blip r:embed="rId1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8" name="Straight Connector 77">
                <a:extLst>
                  <a:ext uri="{FF2B5EF4-FFF2-40B4-BE49-F238E27FC236}">
                    <a16:creationId xmlns:a16="http://schemas.microsoft.com/office/drawing/2014/main" id="{140E76D2-9C06-7142-AB8D-7F283509D3B7}"/>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B2C61837-4A22-6045-BE35-0707B2E2F4CD}"/>
                  </a:ext>
                </a:extLst>
              </p:cNvPr>
              <p:cNvPicPr>
                <a:picLocks noChangeAspect="1"/>
              </p:cNvPicPr>
              <p:nvPr/>
            </p:nvPicPr>
            <p:blipFill>
              <a:blip r:embed="rId16">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58730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43" name="Picture Placeholder 2">
            <a:extLst>
              <a:ext uri="{FF2B5EF4-FFF2-40B4-BE49-F238E27FC236}">
                <a16:creationId xmlns:a16="http://schemas.microsoft.com/office/drawing/2014/main" id="{18FB434F-9939-C643-803D-710F244CB285}"/>
              </a:ext>
            </a:extLst>
          </p:cNvPr>
          <p:cNvPicPr>
            <a:picLocks noGrp="1" noChangeAspect="1"/>
          </p:cNvPicPr>
          <p:nvPr>
            <p:ph type="pic" sz="quarter" idx="10"/>
            <p:custDataLst>
              <p:tags r:id="rId1"/>
            </p:custDataLst>
          </p:nvPr>
        </p:nvPicPr>
        <p:blipFill rotWithShape="1">
          <a:blip r:embed="rId13" cstate="print">
            <a:extLst>
              <a:ext uri="{28A0092B-C50C-407E-A947-70E740481C1C}">
                <a14:useLocalDpi xmlns:a14="http://schemas.microsoft.com/office/drawing/2010/main"/>
              </a:ext>
            </a:extLst>
          </a:blip>
          <a:srcRect l="298" r="298"/>
          <a:stretch/>
        </p:blipFill>
        <p:spPr>
          <a:xfrm>
            <a:off x="2" y="0"/>
            <a:ext cx="5929980" cy="9756775"/>
          </a:xfrm>
        </p:spPr>
      </p:pic>
      <p:sp>
        <p:nvSpPr>
          <p:cNvPr id="49" name="Rectangle 48">
            <a:extLst>
              <a:ext uri="{FF2B5EF4-FFF2-40B4-BE49-F238E27FC236}">
                <a16:creationId xmlns:a16="http://schemas.microsoft.com/office/drawing/2014/main" id="{B3551FCC-AB93-FB45-9AEF-557233818349}"/>
              </a:ext>
            </a:extLst>
          </p:cNvPr>
          <p:cNvSpPr/>
          <p:nvPr>
            <p:custDataLst>
              <p:tags r:id="rId2"/>
            </p:custDataLst>
          </p:nvPr>
        </p:nvSpPr>
        <p:spPr bwMode="auto">
          <a:xfrm>
            <a:off x="-14225" y="-82688"/>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sym typeface="Lucida Grande" charset="0"/>
            </a:endParaRPr>
          </a:p>
        </p:txBody>
      </p:sp>
      <p:grpSp>
        <p:nvGrpSpPr>
          <p:cNvPr id="44" name="Group 43">
            <a:extLst>
              <a:ext uri="{FF2B5EF4-FFF2-40B4-BE49-F238E27FC236}">
                <a16:creationId xmlns:a16="http://schemas.microsoft.com/office/drawing/2014/main" id="{B12601C1-37B2-4342-A8D8-2389BD1A5A29}"/>
              </a:ext>
            </a:extLst>
          </p:cNvPr>
          <p:cNvGrpSpPr/>
          <p:nvPr>
            <p:custDataLst>
              <p:tags r:id="rId3"/>
            </p:custDataLst>
          </p:nvPr>
        </p:nvGrpSpPr>
        <p:grpSpPr>
          <a:xfrm>
            <a:off x="5930256" y="3639504"/>
            <a:ext cx="6978920" cy="1416855"/>
            <a:chOff x="6661445" y="2430945"/>
            <a:chExt cx="6978920" cy="141685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416090"/>
              <a:chOff x="-617329" y="-746760"/>
              <a:chExt cx="21807842" cy="1991615"/>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99161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52" name="Shape 1148">
                <a:extLst>
                  <a:ext uri="{FF2B5EF4-FFF2-40B4-BE49-F238E27FC236}">
                    <a16:creationId xmlns:a16="http://schemas.microsoft.com/office/drawing/2014/main" id="{E33F89C6-2B8C-9443-BEC2-748E315EF48C}"/>
                  </a:ext>
                </a:extLst>
              </p:cNvPr>
              <p:cNvSpPr/>
              <p:nvPr/>
            </p:nvSpPr>
            <p:spPr>
              <a:xfrm>
                <a:off x="849638" y="-442481"/>
                <a:ext cx="20340875" cy="13909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Il convient également de consigner toute autre difficulté que la personne pourrait éprouver de la même manière que d’autres personnes provenant du pays d’origine ou d’asile.</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51912"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53" name="Group 52">
            <a:extLst>
              <a:ext uri="{FF2B5EF4-FFF2-40B4-BE49-F238E27FC236}">
                <a16:creationId xmlns:a16="http://schemas.microsoft.com/office/drawing/2014/main" id="{390DE5AD-A901-C543-A9C6-188690749545}"/>
              </a:ext>
            </a:extLst>
          </p:cNvPr>
          <p:cNvGrpSpPr/>
          <p:nvPr>
            <p:custDataLst>
              <p:tags r:id="rId4"/>
            </p:custDataLst>
          </p:nvPr>
        </p:nvGrpSpPr>
        <p:grpSpPr>
          <a:xfrm>
            <a:off x="5930256" y="5691152"/>
            <a:ext cx="6978920" cy="1898170"/>
            <a:chOff x="6661445" y="2198552"/>
            <a:chExt cx="6978920" cy="1898170"/>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898170"/>
              <a:chOff x="-617329" y="-1074678"/>
              <a:chExt cx="21807842" cy="2669620"/>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66962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73" name="Shape 1148">
                <a:extLst>
                  <a:ext uri="{FF2B5EF4-FFF2-40B4-BE49-F238E27FC236}">
                    <a16:creationId xmlns:a16="http://schemas.microsoft.com/office/drawing/2014/main" id="{71F39689-7BC8-A74E-ADC8-AA160AFEFABA}"/>
                  </a:ext>
                </a:extLst>
              </p:cNvPr>
              <p:cNvSpPr/>
              <p:nvPr/>
            </p:nvSpPr>
            <p:spPr>
              <a:xfrm>
                <a:off x="849638" y="-689711"/>
                <a:ext cx="20100405" cy="18237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La notion de dépendance est cruciale pour toute personne considérée comme membre de la famille. Les couples de même genre sont reconnus comme une unité familiale aux fins de la procédure de réinstallation par le HCR.</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2" name="Group 1">
            <a:extLst>
              <a:ext uri="{FF2B5EF4-FFF2-40B4-BE49-F238E27FC236}">
                <a16:creationId xmlns:a16="http://schemas.microsoft.com/office/drawing/2014/main" id="{0F73F7F1-5AA5-0145-9D39-C77EB049EA31}"/>
              </a:ext>
            </a:extLst>
          </p:cNvPr>
          <p:cNvGrpSpPr/>
          <p:nvPr>
            <p:custDataLst>
              <p:tags r:id="rId5"/>
            </p:custDataLst>
          </p:nvPr>
        </p:nvGrpSpPr>
        <p:grpSpPr>
          <a:xfrm>
            <a:off x="5930256" y="628555"/>
            <a:ext cx="6978920" cy="2381135"/>
            <a:chOff x="6661445" y="2471466"/>
            <a:chExt cx="6978920" cy="2381135"/>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2381135"/>
              <a:chOff x="-617329" y="-690846"/>
              <a:chExt cx="21807842" cy="3348874"/>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3348874"/>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20340875" cy="32089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a:solidFill>
                      <a:schemeClr val="tx2"/>
                    </a:solidFill>
                  </a:rPr>
                  <a:t>Les besoins en matière de protection et de réinstallation spécifiques à l’OSIEGCS perçue ou auto-déterminée d’une personne devraient clairement être renseignés dans le Formulaire d’enregistrement en vue de la réinstallation (RRF). Cela inclut les informations relatives au traitement des personnes LGBTQI+, du point de vue de la législation et de la protection, dans les pays d’origine et d’asile.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55" name="Group 54">
            <a:extLst>
              <a:ext uri="{FF2B5EF4-FFF2-40B4-BE49-F238E27FC236}">
                <a16:creationId xmlns:a16="http://schemas.microsoft.com/office/drawing/2014/main" id="{5724F507-690B-B246-8E83-E4FEDB90C681}"/>
              </a:ext>
            </a:extLst>
          </p:cNvPr>
          <p:cNvGrpSpPr/>
          <p:nvPr>
            <p:custDataLst>
              <p:tags r:id="rId6"/>
            </p:custDataLst>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85</a:t>
            </a:fld>
            <a:endParaRPr lang="en-US" altLang="en-US" sz="1100">
              <a:solidFill>
                <a:schemeClr val="bg1"/>
              </a:solidFill>
            </a:endParaRPr>
          </a:p>
        </p:txBody>
      </p:sp>
      <p:sp>
        <p:nvSpPr>
          <p:cNvPr id="139" name="Shape 139"/>
          <p:cNvSpPr txBox="1">
            <a:spLocks noGrp="1"/>
          </p:cNvSpPr>
          <p:nvPr>
            <p:ph type="body" sz="quarter" idx="11"/>
            <p:custDataLst>
              <p:tags r:id="rId8"/>
            </p:custDataLst>
          </p:nvPr>
        </p:nvSpPr>
        <p:spPr>
          <a:xfrm>
            <a:off x="-409424" y="6586594"/>
            <a:ext cx="6727750" cy="1219598"/>
          </a:xfrm>
        </p:spPr>
        <p:txBody>
          <a:bodyPr rtlCol="0"/>
          <a:lstStyle/>
          <a:p>
            <a:pPr defTabSz="914400" rtl="0"/>
            <a:r>
              <a:rPr lang="fr" sz="3600" dirty="0"/>
              <a:t>Le RRF</a:t>
            </a:r>
            <a:endParaRPr lang="en-US" altLang="en-US" sz="3600" spc="300" dirty="0">
              <a:latin typeface="Calibri" pitchFamily="34" charset="0"/>
            </a:endParaRPr>
          </a:p>
        </p:txBody>
      </p:sp>
      <p:sp>
        <p:nvSpPr>
          <p:cNvPr id="34" name="Rectangle 33"/>
          <p:cNvSpPr/>
          <p:nvPr>
            <p:custDataLst>
              <p:tags r:id="rId9"/>
            </p:custDataLst>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cs typeface="ヒラギノ角ゴ ProN W3" charset="0"/>
              <a:sym typeface="Lucida Grande" charset="0"/>
            </a:endParaRPr>
          </a:p>
        </p:txBody>
      </p:sp>
      <p:grpSp>
        <p:nvGrpSpPr>
          <p:cNvPr id="35" name="Group 34">
            <a:extLst>
              <a:ext uri="{FF2B5EF4-FFF2-40B4-BE49-F238E27FC236}">
                <a16:creationId xmlns:a16="http://schemas.microsoft.com/office/drawing/2014/main" id="{C334785E-83C4-A746-8241-133D29D4ED7B}"/>
              </a:ext>
            </a:extLst>
          </p:cNvPr>
          <p:cNvGrpSpPr/>
          <p:nvPr>
            <p:custDataLst>
              <p:tags r:id="rId10"/>
            </p:custDataLst>
          </p:nvPr>
        </p:nvGrpSpPr>
        <p:grpSpPr>
          <a:xfrm>
            <a:off x="5289756" y="9111916"/>
            <a:ext cx="2460403" cy="724209"/>
            <a:chOff x="5592733" y="9111916"/>
            <a:chExt cx="2460403" cy="724209"/>
          </a:xfrm>
        </p:grpSpPr>
        <p:sp>
          <p:nvSpPr>
            <p:cNvPr id="37" name="Round Same Side Corner Rectangle 36">
              <a:extLst>
                <a:ext uri="{FF2B5EF4-FFF2-40B4-BE49-F238E27FC236}">
                  <a16:creationId xmlns:a16="http://schemas.microsoft.com/office/drawing/2014/main" id="{ABBA71C8-D549-AD49-BE38-E43BFACC5731}"/>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800"/>
            </a:p>
          </p:txBody>
        </p:sp>
        <p:grpSp>
          <p:nvGrpSpPr>
            <p:cNvPr id="40" name="Group 39">
              <a:extLst>
                <a:ext uri="{FF2B5EF4-FFF2-40B4-BE49-F238E27FC236}">
                  <a16:creationId xmlns:a16="http://schemas.microsoft.com/office/drawing/2014/main" id="{A0BD19D1-5603-0348-8CD1-641D4583F67C}"/>
                </a:ext>
              </a:extLst>
            </p:cNvPr>
            <p:cNvGrpSpPr/>
            <p:nvPr/>
          </p:nvGrpSpPr>
          <p:grpSpPr>
            <a:xfrm>
              <a:off x="5765132" y="9259761"/>
              <a:ext cx="2041918" cy="473126"/>
              <a:chOff x="5582387" y="8894626"/>
              <a:chExt cx="2041918" cy="473126"/>
            </a:xfrm>
          </p:grpSpPr>
          <p:pic>
            <p:nvPicPr>
              <p:cNvPr id="41" name="Picture 40">
                <a:extLst>
                  <a:ext uri="{FF2B5EF4-FFF2-40B4-BE49-F238E27FC236}">
                    <a16:creationId xmlns:a16="http://schemas.microsoft.com/office/drawing/2014/main" id="{671FD92A-6B6B-8049-A41B-4829BC364DD8}"/>
                  </a:ext>
                </a:extLst>
              </p:cNvPr>
              <p:cNvPicPr>
                <a:picLocks noChangeAspect="1"/>
              </p:cNvPicPr>
              <p:nvPr/>
            </p:nvPicPr>
            <p:blipFill rotWithShape="1">
              <a:blip r:embed="rId1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2" name="Straight Connector 41">
                <a:extLst>
                  <a:ext uri="{FF2B5EF4-FFF2-40B4-BE49-F238E27FC236}">
                    <a16:creationId xmlns:a16="http://schemas.microsoft.com/office/drawing/2014/main" id="{D28096E8-FD9E-3449-BB77-35DD177DD44E}"/>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FD461878-F268-D345-A33B-648EEF2D1D37}"/>
                  </a:ext>
                </a:extLst>
              </p:cNvPr>
              <p:cNvPicPr>
                <a:picLocks noChangeAspect="1"/>
              </p:cNvPicPr>
              <p:nvPr/>
            </p:nvPicPr>
            <p:blipFill>
              <a:blip r:embed="rId1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33983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custDataLst>
              <p:tags r:id="rId1"/>
            </p:custDataLst>
          </p:nvPr>
        </p:nvGrpSpPr>
        <p:grpSpPr>
          <a:xfrm>
            <a:off x="5930256" y="2947345"/>
            <a:ext cx="6978920" cy="1416855"/>
            <a:chOff x="6661445" y="2430945"/>
            <a:chExt cx="6978920" cy="141685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416090"/>
              <a:chOff x="-617329" y="-746760"/>
              <a:chExt cx="21807842" cy="1991615"/>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99161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a:p>
            </p:txBody>
          </p:sp>
          <p:sp>
            <p:nvSpPr>
              <p:cNvPr id="52" name="Shape 1148">
                <a:extLst>
                  <a:ext uri="{FF2B5EF4-FFF2-40B4-BE49-F238E27FC236}">
                    <a16:creationId xmlns:a16="http://schemas.microsoft.com/office/drawing/2014/main" id="{E33F89C6-2B8C-9443-BEC2-748E315EF48C}"/>
                  </a:ext>
                </a:extLst>
              </p:cNvPr>
              <p:cNvSpPr/>
              <p:nvPr/>
            </p:nvSpPr>
            <p:spPr>
              <a:xfrm>
                <a:off x="1600512" y="-446931"/>
                <a:ext cx="18203357" cy="15207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200" dirty="0">
                    <a:solidFill>
                      <a:schemeClr val="tx2"/>
                    </a:solidFill>
                  </a:rPr>
                  <a:t>Il convient de demander aux personnes transgenres si elles s’identifient à un prénom, un genre, un titre ou un pronom.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a:p>
          </p:txBody>
        </p:sp>
      </p:grpSp>
      <p:grpSp>
        <p:nvGrpSpPr>
          <p:cNvPr id="53" name="Group 52">
            <a:extLst>
              <a:ext uri="{FF2B5EF4-FFF2-40B4-BE49-F238E27FC236}">
                <a16:creationId xmlns:a16="http://schemas.microsoft.com/office/drawing/2014/main" id="{390DE5AD-A901-C543-A9C6-188690749545}"/>
              </a:ext>
            </a:extLst>
          </p:cNvPr>
          <p:cNvGrpSpPr/>
          <p:nvPr>
            <p:custDataLst>
              <p:tags r:id="rId2"/>
            </p:custDataLst>
          </p:nvPr>
        </p:nvGrpSpPr>
        <p:grpSpPr>
          <a:xfrm>
            <a:off x="5930256" y="4646694"/>
            <a:ext cx="6978920" cy="1795395"/>
            <a:chOff x="6661445" y="2198552"/>
            <a:chExt cx="6978920" cy="1632177"/>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632177"/>
              <a:chOff x="-617329" y="-1074678"/>
              <a:chExt cx="21807842" cy="2295522"/>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295522"/>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1996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200" dirty="0">
                    <a:solidFill>
                      <a:schemeClr val="tx2"/>
                    </a:solidFill>
                  </a:rPr>
                  <a:t>N’oubliez pas que l’identité de genre qu’une personne a définie pour elle-même doit être acceptée indépendamment de ses documents officiels, ou d’une quelconque hormonothérapie ou chirurgie.</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a:p>
          </p:txBody>
        </p:sp>
      </p:grpSp>
      <p:grpSp>
        <p:nvGrpSpPr>
          <p:cNvPr id="2" name="Group 1">
            <a:extLst>
              <a:ext uri="{FF2B5EF4-FFF2-40B4-BE49-F238E27FC236}">
                <a16:creationId xmlns:a16="http://schemas.microsoft.com/office/drawing/2014/main" id="{0F73F7F1-5AA5-0145-9D39-C77EB049EA31}"/>
              </a:ext>
            </a:extLst>
          </p:cNvPr>
          <p:cNvGrpSpPr/>
          <p:nvPr>
            <p:custDataLst>
              <p:tags r:id="rId3"/>
            </p:custDataLst>
          </p:nvPr>
        </p:nvGrpSpPr>
        <p:grpSpPr>
          <a:xfrm>
            <a:off x="5930256" y="628555"/>
            <a:ext cx="6978920" cy="2002394"/>
            <a:chOff x="6661445" y="2471466"/>
            <a:chExt cx="6978920" cy="200239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2002394"/>
              <a:chOff x="-617329" y="-690846"/>
              <a:chExt cx="21807842" cy="281620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281620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18954232" cy="24730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200" dirty="0">
                    <a:solidFill>
                      <a:schemeClr val="tx2"/>
                    </a:solidFill>
                  </a:rPr>
                  <a:t>Tous les pays de réinstallation n’acceptent pas les partenaires de même genre à une fin d’immigration fondée sur la réunification familiale. Certains requièrent des preuves de cohabitation ou d’enregistrement officiel.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a:p>
          </p:txBody>
        </p:sp>
      </p:grpSp>
      <p:grpSp>
        <p:nvGrpSpPr>
          <p:cNvPr id="35" name="Group 34">
            <a:extLst>
              <a:ext uri="{FF2B5EF4-FFF2-40B4-BE49-F238E27FC236}">
                <a16:creationId xmlns:a16="http://schemas.microsoft.com/office/drawing/2014/main" id="{F62E3852-4946-7C4B-BB2D-0A9744F96B65}"/>
              </a:ext>
            </a:extLst>
          </p:cNvPr>
          <p:cNvGrpSpPr/>
          <p:nvPr>
            <p:custDataLst>
              <p:tags r:id="rId4"/>
            </p:custDataLst>
          </p:nvPr>
        </p:nvGrpSpPr>
        <p:grpSpPr>
          <a:xfrm>
            <a:off x="5930256" y="6740671"/>
            <a:ext cx="6978920" cy="1462683"/>
            <a:chOff x="6661445" y="2198552"/>
            <a:chExt cx="6978920" cy="1462683"/>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98552"/>
              <a:ext cx="6978920" cy="1462683"/>
              <a:chOff x="-617329" y="-1074678"/>
              <a:chExt cx="21807842" cy="2057143"/>
            </a:xfrm>
          </p:grpSpPr>
          <p:sp>
            <p:nvSpPr>
              <p:cNvPr id="41" name="Shape 1147">
                <a:extLst>
                  <a:ext uri="{FF2B5EF4-FFF2-40B4-BE49-F238E27FC236}">
                    <a16:creationId xmlns:a16="http://schemas.microsoft.com/office/drawing/2014/main" id="{023C1470-F1F5-D44C-9AD0-D0C1DA24E6FF}"/>
                  </a:ext>
                </a:extLst>
              </p:cNvPr>
              <p:cNvSpPr/>
              <p:nvPr/>
            </p:nvSpPr>
            <p:spPr>
              <a:xfrm>
                <a:off x="-617329" y="-1074678"/>
                <a:ext cx="21807842" cy="2057143"/>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a:p>
            </p:txBody>
          </p:sp>
          <p:sp>
            <p:nvSpPr>
              <p:cNvPr id="42" name="Shape 1148">
                <a:extLst>
                  <a:ext uri="{FF2B5EF4-FFF2-40B4-BE49-F238E27FC236}">
                    <a16:creationId xmlns:a16="http://schemas.microsoft.com/office/drawing/2014/main" id="{8E062C3E-788D-FD4C-9BE7-85901696C3A2}"/>
                  </a:ext>
                </a:extLst>
              </p:cNvPr>
              <p:cNvSpPr/>
              <p:nvPr/>
            </p:nvSpPr>
            <p:spPr>
              <a:xfrm>
                <a:off x="849635" y="-869155"/>
                <a:ext cx="19752604" cy="1520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200" dirty="0">
                    <a:solidFill>
                      <a:schemeClr val="tx2"/>
                    </a:solidFill>
                  </a:rPr>
                  <a:t>Les prénom, genre et pronom corrects doivent être consignés dans le RRF, la procédure d’enregistrement et les autres documents. </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a:p>
          </p:txBody>
        </p:sp>
      </p:grpSp>
      <p:pic>
        <p:nvPicPr>
          <p:cNvPr id="43" name="Picture Placeholder 2">
            <a:extLst>
              <a:ext uri="{FF2B5EF4-FFF2-40B4-BE49-F238E27FC236}">
                <a16:creationId xmlns:a16="http://schemas.microsoft.com/office/drawing/2014/main" id="{18FB434F-9939-C643-803D-710F244CB285}"/>
              </a:ext>
            </a:extLst>
          </p:cNvPr>
          <p:cNvPicPr>
            <a:picLocks noGrp="1" noChangeAspect="1"/>
          </p:cNvPicPr>
          <p:nvPr>
            <p:ph type="pic" sz="quarter" idx="10"/>
            <p:custDataLst>
              <p:tags r:id="rId5"/>
            </p:custDataLst>
          </p:nvPr>
        </p:nvPicPr>
        <p:blipFill rotWithShape="1">
          <a:blip r:embed="rId14" cstate="print">
            <a:extLst>
              <a:ext uri="{28A0092B-C50C-407E-A947-70E740481C1C}">
                <a14:useLocalDpi xmlns:a14="http://schemas.microsoft.com/office/drawing/2010/main"/>
              </a:ext>
            </a:extLst>
          </a:blip>
          <a:srcRect l="298" r="298"/>
          <a:stretch/>
        </p:blipFill>
        <p:spPr>
          <a:xfrm>
            <a:off x="2" y="0"/>
            <a:ext cx="5929980" cy="9756775"/>
          </a:xfrm>
        </p:spPr>
      </p:pic>
      <p:sp>
        <p:nvSpPr>
          <p:cNvPr id="49" name="Rectangle 48">
            <a:extLst>
              <a:ext uri="{FF2B5EF4-FFF2-40B4-BE49-F238E27FC236}">
                <a16:creationId xmlns:a16="http://schemas.microsoft.com/office/drawing/2014/main" id="{B3551FCC-AB93-FB45-9AEF-557233818349}"/>
              </a:ext>
            </a:extLst>
          </p:cNvPr>
          <p:cNvSpPr/>
          <p:nvPr>
            <p:custDataLst>
              <p:tags r:id="rId6"/>
            </p:custDataLst>
          </p:nvPr>
        </p:nvSpPr>
        <p:spPr bwMode="auto">
          <a:xfrm>
            <a:off x="-27167"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custDataLst>
              <p:tags r:id="rId7"/>
            </p:custDataLst>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custDataLst>
              <p:tags r:id="rId8"/>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86</a:t>
            </a:fld>
            <a:endParaRPr lang="en-US" altLang="en-US" sz="1200">
              <a:solidFill>
                <a:schemeClr val="bg1"/>
              </a:solidFill>
            </a:endParaRPr>
          </a:p>
        </p:txBody>
      </p:sp>
      <p:sp>
        <p:nvSpPr>
          <p:cNvPr id="139" name="Shape 139"/>
          <p:cNvSpPr txBox="1">
            <a:spLocks noGrp="1"/>
          </p:cNvSpPr>
          <p:nvPr>
            <p:ph type="body" sz="quarter" idx="11"/>
            <p:custDataLst>
              <p:tags r:id="rId9"/>
            </p:custDataLst>
          </p:nvPr>
        </p:nvSpPr>
        <p:spPr>
          <a:xfrm>
            <a:off x="152695" y="6317950"/>
            <a:ext cx="5589302" cy="1488241"/>
          </a:xfrm>
        </p:spPr>
        <p:txBody>
          <a:bodyPr rtlCol="0"/>
          <a:lstStyle/>
          <a:p>
            <a:pPr defTabSz="914400" rtl="0"/>
            <a:r>
              <a:rPr lang="fr" sz="3600" dirty="0"/>
              <a:t>Le </a:t>
            </a:r>
            <a:r>
              <a:rPr lang="fr-FR" sz="3600" dirty="0"/>
              <a:t>Formulaire d’enregistrement </a:t>
            </a:r>
            <a:br>
              <a:rPr lang="fr-FR" sz="3600" dirty="0"/>
            </a:br>
            <a:r>
              <a:rPr lang="fr-FR" sz="3600" dirty="0"/>
              <a:t>en vue de la réinstallation (</a:t>
            </a:r>
            <a:r>
              <a:rPr lang="fr" sz="3600" dirty="0"/>
              <a:t>RRF)</a:t>
            </a:r>
            <a:endParaRPr lang="en-US" altLang="en-US" sz="3600" spc="300" dirty="0">
              <a:latin typeface="Calibri" pitchFamily="34" charset="0"/>
            </a:endParaRPr>
          </a:p>
        </p:txBody>
      </p:sp>
      <p:sp>
        <p:nvSpPr>
          <p:cNvPr id="34" name="Rectangle 33"/>
          <p:cNvSpPr/>
          <p:nvPr>
            <p:custDataLst>
              <p:tags r:id="rId10"/>
            </p:custDataLst>
          </p:nvPr>
        </p:nvSpPr>
        <p:spPr bwMode="auto">
          <a:xfrm>
            <a:off x="170992" y="6042992"/>
            <a:ext cx="5620023" cy="2054086"/>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a:latin typeface="Lucida Grande" charset="0"/>
              <a:ea typeface="ヒラギノ角ゴ ProN W3" charset="0"/>
              <a:cs typeface="ヒラギノ角ゴ ProN W3" charset="0"/>
              <a:sym typeface="Lucida Grande" charset="0"/>
            </a:endParaRPr>
          </a:p>
        </p:txBody>
      </p:sp>
      <p:grpSp>
        <p:nvGrpSpPr>
          <p:cNvPr id="45" name="Group 44">
            <a:extLst>
              <a:ext uri="{FF2B5EF4-FFF2-40B4-BE49-F238E27FC236}">
                <a16:creationId xmlns:a16="http://schemas.microsoft.com/office/drawing/2014/main" id="{EC77E8B6-52C2-CC41-974D-DA10A18C8EAF}"/>
              </a:ext>
            </a:extLst>
          </p:cNvPr>
          <p:cNvGrpSpPr/>
          <p:nvPr>
            <p:custDataLst>
              <p:tags r:id="rId11"/>
            </p:custDataLst>
          </p:nvPr>
        </p:nvGrpSpPr>
        <p:grpSpPr>
          <a:xfrm>
            <a:off x="5289756" y="9111916"/>
            <a:ext cx="2460403" cy="724209"/>
            <a:chOff x="5592733" y="9111916"/>
            <a:chExt cx="2460403" cy="724209"/>
          </a:xfrm>
        </p:grpSpPr>
        <p:sp>
          <p:nvSpPr>
            <p:cNvPr id="47" name="Round Same Side Corner Rectangle 46">
              <a:extLst>
                <a:ext uri="{FF2B5EF4-FFF2-40B4-BE49-F238E27FC236}">
                  <a16:creationId xmlns:a16="http://schemas.microsoft.com/office/drawing/2014/main" id="{C6412723-3C6D-9643-9D95-E19007D17109}"/>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a:p>
          </p:txBody>
        </p:sp>
        <p:grpSp>
          <p:nvGrpSpPr>
            <p:cNvPr id="50" name="Group 49">
              <a:extLst>
                <a:ext uri="{FF2B5EF4-FFF2-40B4-BE49-F238E27FC236}">
                  <a16:creationId xmlns:a16="http://schemas.microsoft.com/office/drawing/2014/main" id="{1DD667D6-8E10-6C48-8A0F-6838CCC2CB0C}"/>
                </a:ext>
              </a:extLst>
            </p:cNvPr>
            <p:cNvGrpSpPr/>
            <p:nvPr/>
          </p:nvGrpSpPr>
          <p:grpSpPr>
            <a:xfrm>
              <a:off x="5765132" y="9259761"/>
              <a:ext cx="2041918" cy="473126"/>
              <a:chOff x="5582387" y="8894626"/>
              <a:chExt cx="2041918" cy="473126"/>
            </a:xfrm>
          </p:grpSpPr>
          <p:pic>
            <p:nvPicPr>
              <p:cNvPr id="68" name="Picture 67">
                <a:extLst>
                  <a:ext uri="{FF2B5EF4-FFF2-40B4-BE49-F238E27FC236}">
                    <a16:creationId xmlns:a16="http://schemas.microsoft.com/office/drawing/2014/main" id="{86FFA3DB-47CF-8D4D-8FDA-947B241BBADA}"/>
                  </a:ext>
                </a:extLst>
              </p:cNvPr>
              <p:cNvPicPr>
                <a:picLocks noChangeAspect="1"/>
              </p:cNvPicPr>
              <p:nvPr/>
            </p:nvPicPr>
            <p:blipFill rotWithShape="1">
              <a:blip r:embed="rId1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1" name="Straight Connector 70">
                <a:extLst>
                  <a:ext uri="{FF2B5EF4-FFF2-40B4-BE49-F238E27FC236}">
                    <a16:creationId xmlns:a16="http://schemas.microsoft.com/office/drawing/2014/main" id="{D66B19B3-0B10-7946-A064-11284C66819B}"/>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035812EB-CDD3-EA4F-9562-4B60528F3C8E}"/>
                  </a:ext>
                </a:extLst>
              </p:cNvPr>
              <p:cNvPicPr>
                <a:picLocks noChangeAspect="1"/>
              </p:cNvPicPr>
              <p:nvPr/>
            </p:nvPicPr>
            <p:blipFill>
              <a:blip r:embed="rId16">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322920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custDataLst>
              <p:tags r:id="rId1"/>
            </p:custDataLst>
          </p:nvPr>
        </p:nvGrpSpPr>
        <p:grpSpPr>
          <a:xfrm>
            <a:off x="5930256" y="2554434"/>
            <a:ext cx="6978920" cy="1669343"/>
            <a:chOff x="6661445" y="2430945"/>
            <a:chExt cx="6978920" cy="1669343"/>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668578"/>
              <a:chOff x="-617329" y="-746760"/>
              <a:chExt cx="21807842" cy="2346719"/>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327108"/>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52" name="Shape 1148">
                <a:extLst>
                  <a:ext uri="{FF2B5EF4-FFF2-40B4-BE49-F238E27FC236}">
                    <a16:creationId xmlns:a16="http://schemas.microsoft.com/office/drawing/2014/main" id="{E33F89C6-2B8C-9443-BEC2-748E315EF48C}"/>
                  </a:ext>
                </a:extLst>
              </p:cNvPr>
              <p:cNvSpPr/>
              <p:nvPr/>
            </p:nvSpPr>
            <p:spPr>
              <a:xfrm>
                <a:off x="849638" y="-656685"/>
                <a:ext cx="19752600" cy="22566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Lorsque les documents officiels émis dans le pays d’asile ou le pays d’origine reflètent le prénom et le sexe assignés à la naissance (ou un prénom et un sexe inexacts), ces informations doivent être enregistrées dans les rubriques « prénom » et « sexe » des informations personnelles.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53" name="Group 52">
            <a:extLst>
              <a:ext uri="{FF2B5EF4-FFF2-40B4-BE49-F238E27FC236}">
                <a16:creationId xmlns:a16="http://schemas.microsoft.com/office/drawing/2014/main" id="{390DE5AD-A901-C543-A9C6-188690749545}"/>
              </a:ext>
            </a:extLst>
          </p:cNvPr>
          <p:cNvGrpSpPr/>
          <p:nvPr>
            <p:custDataLst>
              <p:tags r:id="rId2"/>
            </p:custDataLst>
          </p:nvPr>
        </p:nvGrpSpPr>
        <p:grpSpPr>
          <a:xfrm>
            <a:off x="5930256" y="4488061"/>
            <a:ext cx="6978920" cy="1462683"/>
            <a:chOff x="6661445" y="2198552"/>
            <a:chExt cx="6978920" cy="1462683"/>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462683"/>
              <a:chOff x="-617329" y="-1074678"/>
              <a:chExt cx="21807842" cy="2057143"/>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057143"/>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13909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a:solidFill>
                      <a:schemeClr val="tx2"/>
                    </a:solidFill>
                  </a:rPr>
                  <a:t>Le prénom choisi doit être renseigné dans la rubrique « surnom » et les pronom et genre choisis devront être utilisés dans l’ensemble du RRF. </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2" name="Group 1">
            <a:extLst>
              <a:ext uri="{FF2B5EF4-FFF2-40B4-BE49-F238E27FC236}">
                <a16:creationId xmlns:a16="http://schemas.microsoft.com/office/drawing/2014/main" id="{0F73F7F1-5AA5-0145-9D39-C77EB049EA31}"/>
              </a:ext>
            </a:extLst>
          </p:cNvPr>
          <p:cNvGrpSpPr/>
          <p:nvPr>
            <p:custDataLst>
              <p:tags r:id="rId3"/>
            </p:custDataLst>
          </p:nvPr>
        </p:nvGrpSpPr>
        <p:grpSpPr>
          <a:xfrm>
            <a:off x="5930256" y="628556"/>
            <a:ext cx="6978920" cy="1682762"/>
            <a:chOff x="6661445" y="2471467"/>
            <a:chExt cx="6978920" cy="1682762"/>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7"/>
              <a:ext cx="6978920" cy="1682762"/>
              <a:chOff x="-617329" y="-690845"/>
              <a:chExt cx="21807842" cy="2366668"/>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5"/>
                <a:ext cx="21807842" cy="234955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39" name="Shape 1148">
                <a:extLst>
                  <a:ext uri="{FF2B5EF4-FFF2-40B4-BE49-F238E27FC236}">
                    <a16:creationId xmlns:a16="http://schemas.microsoft.com/office/drawing/2014/main" id="{7A289CE1-3F92-A64C-8567-FCB462CC13D8}"/>
                  </a:ext>
                </a:extLst>
              </p:cNvPr>
              <p:cNvSpPr/>
              <p:nvPr/>
            </p:nvSpPr>
            <p:spPr>
              <a:xfrm>
                <a:off x="849641" y="-580821"/>
                <a:ext cx="18203360" cy="22566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Lorsque les documents officiels émis dans le pays d’asile ou le pays d’origine reflètent le prénom et le genre exacts, ceux-ci doivent être enregistrés dans les rubriques « prénom » et « sexe » des informations personnelles et utilisés dans l’ensemble du RRF.</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35" name="Group 34">
            <a:extLst>
              <a:ext uri="{FF2B5EF4-FFF2-40B4-BE49-F238E27FC236}">
                <a16:creationId xmlns:a16="http://schemas.microsoft.com/office/drawing/2014/main" id="{F62E3852-4946-7C4B-BB2D-0A9744F96B65}"/>
              </a:ext>
            </a:extLst>
          </p:cNvPr>
          <p:cNvGrpSpPr/>
          <p:nvPr>
            <p:custDataLst>
              <p:tags r:id="rId4"/>
            </p:custDataLst>
          </p:nvPr>
        </p:nvGrpSpPr>
        <p:grpSpPr>
          <a:xfrm>
            <a:off x="5930256" y="6228972"/>
            <a:ext cx="6978920" cy="2134729"/>
            <a:chOff x="6661445" y="2122263"/>
            <a:chExt cx="6978920" cy="2134729"/>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22263"/>
              <a:ext cx="6978920" cy="2134729"/>
              <a:chOff x="-617329" y="-1181972"/>
              <a:chExt cx="21807842" cy="3002320"/>
            </a:xfrm>
          </p:grpSpPr>
          <p:sp>
            <p:nvSpPr>
              <p:cNvPr id="41" name="Shape 1147">
                <a:extLst>
                  <a:ext uri="{FF2B5EF4-FFF2-40B4-BE49-F238E27FC236}">
                    <a16:creationId xmlns:a16="http://schemas.microsoft.com/office/drawing/2014/main" id="{023C1470-F1F5-D44C-9AD0-D0C1DA24E6FF}"/>
                  </a:ext>
                </a:extLst>
              </p:cNvPr>
              <p:cNvSpPr/>
              <p:nvPr/>
            </p:nvSpPr>
            <p:spPr>
              <a:xfrm>
                <a:off x="-617329" y="-1181972"/>
                <a:ext cx="21807842" cy="300232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42" name="Shape 1148">
                <a:extLst>
                  <a:ext uri="{FF2B5EF4-FFF2-40B4-BE49-F238E27FC236}">
                    <a16:creationId xmlns:a16="http://schemas.microsoft.com/office/drawing/2014/main" id="{8E062C3E-788D-FD4C-9BE7-85901696C3A2}"/>
                  </a:ext>
                </a:extLst>
              </p:cNvPr>
              <p:cNvSpPr/>
              <p:nvPr/>
            </p:nvSpPr>
            <p:spPr>
              <a:xfrm>
                <a:off x="849638" y="-996602"/>
                <a:ext cx="18203360" cy="26895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Si, dans le cadre d’un dossier, une personne qui n’est pas chef(</a:t>
                </a:r>
                <a:r>
                  <a:rPr lang="fr" sz="2000" dirty="0" err="1">
                    <a:solidFill>
                      <a:schemeClr val="tx2"/>
                    </a:solidFill>
                  </a:rPr>
                  <a:t>fe</a:t>
                </a:r>
                <a:r>
                  <a:rPr lang="fr" sz="2000" dirty="0">
                    <a:solidFill>
                      <a:schemeClr val="tx2"/>
                    </a:solidFill>
                  </a:rPr>
                  <a:t>) de famille vous confie que son OSIEGCS diffère, vous devez respecter la confidentialité de cette information vis-à-vis des autres membres du foyer si cela vous est demandé, même lorsque la personne est un enfant.</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324481"/>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pic>
        <p:nvPicPr>
          <p:cNvPr id="43" name="Picture Placeholder 2">
            <a:extLst>
              <a:ext uri="{FF2B5EF4-FFF2-40B4-BE49-F238E27FC236}">
                <a16:creationId xmlns:a16="http://schemas.microsoft.com/office/drawing/2014/main" id="{18FB434F-9939-C643-803D-710F244CB285}"/>
              </a:ext>
            </a:extLst>
          </p:cNvPr>
          <p:cNvPicPr>
            <a:picLocks noGrp="1" noChangeAspect="1"/>
          </p:cNvPicPr>
          <p:nvPr>
            <p:ph type="pic" sz="quarter" idx="10"/>
            <p:custDataLst>
              <p:tags r:id="rId5"/>
            </p:custDataLst>
          </p:nvPr>
        </p:nvPicPr>
        <p:blipFill rotWithShape="1">
          <a:blip r:embed="rId14" cstate="print">
            <a:extLst>
              <a:ext uri="{28A0092B-C50C-407E-A947-70E740481C1C}">
                <a14:useLocalDpi xmlns:a14="http://schemas.microsoft.com/office/drawing/2010/main"/>
              </a:ext>
            </a:extLst>
          </a:blip>
          <a:srcRect l="298" r="298"/>
          <a:stretch/>
        </p:blipFill>
        <p:spPr>
          <a:xfrm>
            <a:off x="2" y="0"/>
            <a:ext cx="5929980" cy="9756775"/>
          </a:xfrm>
        </p:spPr>
      </p:pic>
      <p:sp>
        <p:nvSpPr>
          <p:cNvPr id="49" name="Rectangle 48">
            <a:extLst>
              <a:ext uri="{FF2B5EF4-FFF2-40B4-BE49-F238E27FC236}">
                <a16:creationId xmlns:a16="http://schemas.microsoft.com/office/drawing/2014/main" id="{B3551FCC-AB93-FB45-9AEF-557233818349}"/>
              </a:ext>
            </a:extLst>
          </p:cNvPr>
          <p:cNvSpPr/>
          <p:nvPr>
            <p:custDataLst>
              <p:tags r:id="rId6"/>
            </p:custDataLst>
          </p:nvPr>
        </p:nvSpPr>
        <p:spPr bwMode="auto">
          <a:xfrm>
            <a:off x="-27167"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custDataLst>
              <p:tags r:id="rId7"/>
            </p:custDataLst>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custDataLst>
              <p:tags r:id="rId8"/>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87</a:t>
            </a:fld>
            <a:endParaRPr lang="en-US" altLang="en-US" sz="1100">
              <a:solidFill>
                <a:schemeClr val="bg1"/>
              </a:solidFill>
            </a:endParaRPr>
          </a:p>
        </p:txBody>
      </p:sp>
      <p:sp>
        <p:nvSpPr>
          <p:cNvPr id="139" name="Shape 139"/>
          <p:cNvSpPr txBox="1">
            <a:spLocks noGrp="1"/>
          </p:cNvSpPr>
          <p:nvPr>
            <p:ph type="body" sz="quarter" idx="11"/>
            <p:custDataLst>
              <p:tags r:id="rId9"/>
            </p:custDataLst>
          </p:nvPr>
        </p:nvSpPr>
        <p:spPr>
          <a:xfrm>
            <a:off x="-409424" y="6586594"/>
            <a:ext cx="6727750" cy="1219598"/>
          </a:xfrm>
        </p:spPr>
        <p:txBody>
          <a:bodyPr rtlCol="0"/>
          <a:lstStyle/>
          <a:p>
            <a:pPr rtl="0"/>
            <a:r>
              <a:rPr lang="fr" sz="3200"/>
              <a:t>Remplir le RRF </a:t>
            </a:r>
            <a:br>
              <a:rPr lang="en-US" altLang="en-US" sz="3200"/>
            </a:br>
            <a:endParaRPr lang="en-US" sz="3200"/>
          </a:p>
        </p:txBody>
      </p:sp>
      <p:sp>
        <p:nvSpPr>
          <p:cNvPr id="34" name="Rectangle 33"/>
          <p:cNvSpPr/>
          <p:nvPr>
            <p:custDataLst>
              <p:tags r:id="rId10"/>
            </p:custDataLst>
          </p:nvPr>
        </p:nvSpPr>
        <p:spPr bwMode="auto">
          <a:xfrm>
            <a:off x="170992" y="6502127"/>
            <a:ext cx="5620023" cy="1375027"/>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cs typeface="ヒラギノ角ゴ ProN W3" charset="0"/>
              <a:sym typeface="Lucida Grande" charset="0"/>
            </a:endParaRPr>
          </a:p>
        </p:txBody>
      </p:sp>
      <p:grpSp>
        <p:nvGrpSpPr>
          <p:cNvPr id="45" name="Group 44">
            <a:extLst>
              <a:ext uri="{FF2B5EF4-FFF2-40B4-BE49-F238E27FC236}">
                <a16:creationId xmlns:a16="http://schemas.microsoft.com/office/drawing/2014/main" id="{3D17EB62-150E-8F41-9A02-4614F1F35E0B}"/>
              </a:ext>
            </a:extLst>
          </p:cNvPr>
          <p:cNvGrpSpPr/>
          <p:nvPr>
            <p:custDataLst>
              <p:tags r:id="rId11"/>
            </p:custDataLst>
          </p:nvPr>
        </p:nvGrpSpPr>
        <p:grpSpPr>
          <a:xfrm>
            <a:off x="5289756" y="9111916"/>
            <a:ext cx="2460403" cy="724209"/>
            <a:chOff x="5592733" y="9111916"/>
            <a:chExt cx="2460403" cy="724209"/>
          </a:xfrm>
        </p:grpSpPr>
        <p:sp>
          <p:nvSpPr>
            <p:cNvPr id="47" name="Round Same Side Corner Rectangle 46">
              <a:extLst>
                <a:ext uri="{FF2B5EF4-FFF2-40B4-BE49-F238E27FC236}">
                  <a16:creationId xmlns:a16="http://schemas.microsoft.com/office/drawing/2014/main" id="{3D9A16F9-8C85-414C-B29C-DB7443A94181}"/>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800"/>
            </a:p>
          </p:txBody>
        </p:sp>
        <p:grpSp>
          <p:nvGrpSpPr>
            <p:cNvPr id="50" name="Group 49">
              <a:extLst>
                <a:ext uri="{FF2B5EF4-FFF2-40B4-BE49-F238E27FC236}">
                  <a16:creationId xmlns:a16="http://schemas.microsoft.com/office/drawing/2014/main" id="{45645840-38EC-E64B-B1D5-9BBD0484D116}"/>
                </a:ext>
              </a:extLst>
            </p:cNvPr>
            <p:cNvGrpSpPr/>
            <p:nvPr/>
          </p:nvGrpSpPr>
          <p:grpSpPr>
            <a:xfrm>
              <a:off x="5765132" y="9259761"/>
              <a:ext cx="2041918" cy="473126"/>
              <a:chOff x="5582387" y="8894626"/>
              <a:chExt cx="2041918" cy="473126"/>
            </a:xfrm>
          </p:grpSpPr>
          <p:pic>
            <p:nvPicPr>
              <p:cNvPr id="68" name="Picture 67">
                <a:extLst>
                  <a:ext uri="{FF2B5EF4-FFF2-40B4-BE49-F238E27FC236}">
                    <a16:creationId xmlns:a16="http://schemas.microsoft.com/office/drawing/2014/main" id="{57F7A405-6437-3846-B1F3-48DA3046DB5F}"/>
                  </a:ext>
                </a:extLst>
              </p:cNvPr>
              <p:cNvPicPr>
                <a:picLocks noChangeAspect="1"/>
              </p:cNvPicPr>
              <p:nvPr/>
            </p:nvPicPr>
            <p:blipFill rotWithShape="1">
              <a:blip r:embed="rId1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1" name="Straight Connector 70">
                <a:extLst>
                  <a:ext uri="{FF2B5EF4-FFF2-40B4-BE49-F238E27FC236}">
                    <a16:creationId xmlns:a16="http://schemas.microsoft.com/office/drawing/2014/main" id="{BADACB3A-384F-F34A-B13F-E04065CD4CA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6938F756-81C9-D148-9C9E-E10A8C29B0C5}"/>
                  </a:ext>
                </a:extLst>
              </p:cNvPr>
              <p:cNvPicPr>
                <a:picLocks noChangeAspect="1"/>
              </p:cNvPicPr>
              <p:nvPr/>
            </p:nvPicPr>
            <p:blipFill>
              <a:blip r:embed="rId16">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142536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custDataLst>
              <p:tags r:id="rId1"/>
            </p:custDataLst>
          </p:nvPr>
        </p:nvGrpSpPr>
        <p:grpSpPr>
          <a:xfrm>
            <a:off x="5930256" y="2682281"/>
            <a:ext cx="6978920" cy="1381065"/>
            <a:chOff x="6661445" y="2430945"/>
            <a:chExt cx="6978920" cy="138106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380300"/>
              <a:chOff x="-617329" y="-746760"/>
              <a:chExt cx="21807842" cy="1941280"/>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94128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52" name="Shape 1148">
                <a:extLst>
                  <a:ext uri="{FF2B5EF4-FFF2-40B4-BE49-F238E27FC236}">
                    <a16:creationId xmlns:a16="http://schemas.microsoft.com/office/drawing/2014/main" id="{E33F89C6-2B8C-9443-BEC2-748E315EF48C}"/>
                  </a:ext>
                </a:extLst>
              </p:cNvPr>
              <p:cNvSpPr/>
              <p:nvPr/>
            </p:nvSpPr>
            <p:spPr>
              <a:xfrm>
                <a:off x="849638" y="-566962"/>
                <a:ext cx="18203357" cy="13909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Il est essentiel de conseiller aux personnes réfugiées d’être systématiquement honnêtes à propos de leur composition familiale, et ce dès le début du processus.</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53" name="Group 52">
            <a:extLst>
              <a:ext uri="{FF2B5EF4-FFF2-40B4-BE49-F238E27FC236}">
                <a16:creationId xmlns:a16="http://schemas.microsoft.com/office/drawing/2014/main" id="{390DE5AD-A901-C543-A9C6-188690749545}"/>
              </a:ext>
            </a:extLst>
          </p:cNvPr>
          <p:cNvGrpSpPr/>
          <p:nvPr>
            <p:custDataLst>
              <p:tags r:id="rId2"/>
            </p:custDataLst>
          </p:nvPr>
        </p:nvGrpSpPr>
        <p:grpSpPr>
          <a:xfrm>
            <a:off x="5930256" y="4438772"/>
            <a:ext cx="6978920" cy="1634179"/>
            <a:chOff x="6661445" y="2198552"/>
            <a:chExt cx="6978920" cy="1634179"/>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634179"/>
              <a:chOff x="-617329" y="-1074678"/>
              <a:chExt cx="21807842" cy="2298340"/>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29834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18237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Lorsque l’existence d’une relation avec un(e) partenaire de sexe opposé ou le fait qu’elles aient des enfants ne sont dévoilés que tard dans la procédure, cela peut nuire à la crédibilité de leur dossier.</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2" name="Group 1">
            <a:extLst>
              <a:ext uri="{FF2B5EF4-FFF2-40B4-BE49-F238E27FC236}">
                <a16:creationId xmlns:a16="http://schemas.microsoft.com/office/drawing/2014/main" id="{0F73F7F1-5AA5-0145-9D39-C77EB049EA31}"/>
              </a:ext>
            </a:extLst>
          </p:cNvPr>
          <p:cNvGrpSpPr/>
          <p:nvPr>
            <p:custDataLst>
              <p:tags r:id="rId3"/>
            </p:custDataLst>
          </p:nvPr>
        </p:nvGrpSpPr>
        <p:grpSpPr>
          <a:xfrm>
            <a:off x="5930256" y="628556"/>
            <a:ext cx="6978920" cy="1670594"/>
            <a:chOff x="6661445" y="2471467"/>
            <a:chExt cx="6978920" cy="167059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7"/>
              <a:ext cx="6978920" cy="1670594"/>
              <a:chOff x="-617329" y="-690845"/>
              <a:chExt cx="21807842" cy="234955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5"/>
                <a:ext cx="21807842" cy="234955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39" name="Shape 1148">
                <a:extLst>
                  <a:ext uri="{FF2B5EF4-FFF2-40B4-BE49-F238E27FC236}">
                    <a16:creationId xmlns:a16="http://schemas.microsoft.com/office/drawing/2014/main" id="{7A289CE1-3F92-A64C-8567-FCB462CC13D8}"/>
                  </a:ext>
                </a:extLst>
              </p:cNvPr>
              <p:cNvSpPr/>
              <p:nvPr/>
            </p:nvSpPr>
            <p:spPr>
              <a:xfrm>
                <a:off x="849638" y="-461191"/>
                <a:ext cx="20340875" cy="18237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000" dirty="0">
                    <a:solidFill>
                      <a:schemeClr val="tx2"/>
                    </a:solidFill>
                  </a:rPr>
                  <a:t>Certaines personnes réfugiées LGBTQI+ peuvent avoir été ou être engagées de façon imposée dans des relations avec des partenaires de sexe opposé, avec lesquels elles peuvent avoir des enfants.</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35" name="Group 34">
            <a:extLst>
              <a:ext uri="{FF2B5EF4-FFF2-40B4-BE49-F238E27FC236}">
                <a16:creationId xmlns:a16="http://schemas.microsoft.com/office/drawing/2014/main" id="{F62E3852-4946-7C4B-BB2D-0A9744F96B65}"/>
              </a:ext>
            </a:extLst>
          </p:cNvPr>
          <p:cNvGrpSpPr/>
          <p:nvPr>
            <p:custDataLst>
              <p:tags r:id="rId4"/>
            </p:custDataLst>
          </p:nvPr>
        </p:nvGrpSpPr>
        <p:grpSpPr>
          <a:xfrm>
            <a:off x="5930256" y="6481670"/>
            <a:ext cx="6978920" cy="1211284"/>
            <a:chOff x="6661445" y="2122264"/>
            <a:chExt cx="6978920" cy="1211284"/>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22264"/>
              <a:ext cx="6978920" cy="1211284"/>
              <a:chOff x="-617329" y="-1181971"/>
              <a:chExt cx="21807842" cy="1703571"/>
            </a:xfrm>
          </p:grpSpPr>
          <p:sp>
            <p:nvSpPr>
              <p:cNvPr id="41" name="Shape 1147">
                <a:extLst>
                  <a:ext uri="{FF2B5EF4-FFF2-40B4-BE49-F238E27FC236}">
                    <a16:creationId xmlns:a16="http://schemas.microsoft.com/office/drawing/2014/main" id="{023C1470-F1F5-D44C-9AD0-D0C1DA24E6FF}"/>
                  </a:ext>
                </a:extLst>
              </p:cNvPr>
              <p:cNvSpPr/>
              <p:nvPr/>
            </p:nvSpPr>
            <p:spPr>
              <a:xfrm>
                <a:off x="-617329" y="-1181971"/>
                <a:ext cx="21807842" cy="170357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42" name="Shape 1148">
                <a:extLst>
                  <a:ext uri="{FF2B5EF4-FFF2-40B4-BE49-F238E27FC236}">
                    <a16:creationId xmlns:a16="http://schemas.microsoft.com/office/drawing/2014/main" id="{8E062C3E-788D-FD4C-9BE7-85901696C3A2}"/>
                  </a:ext>
                </a:extLst>
              </p:cNvPr>
              <p:cNvSpPr/>
              <p:nvPr/>
            </p:nvSpPr>
            <p:spPr>
              <a:xfrm>
                <a:off x="849638" y="-876972"/>
                <a:ext cx="18203360" cy="9580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Cela peut également complexifier la réunification familiale lorsqu’elles ont déjà été réinstallées.</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324481"/>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pic>
        <p:nvPicPr>
          <p:cNvPr id="20" name="Picture Placeholder 19">
            <a:extLst>
              <a:ext uri="{FF2B5EF4-FFF2-40B4-BE49-F238E27FC236}">
                <a16:creationId xmlns:a16="http://schemas.microsoft.com/office/drawing/2014/main" id="{7077D55B-C0B5-0D49-9C4B-B2A3FE9F46B2}"/>
              </a:ext>
            </a:extLst>
          </p:cNvPr>
          <p:cNvPicPr>
            <a:picLocks noGrp="1" noChangeAspect="1"/>
          </p:cNvPicPr>
          <p:nvPr>
            <p:ph type="pic" sz="quarter" idx="10"/>
            <p:custDataLst>
              <p:tags r:id="rId5"/>
            </p:custDataLst>
          </p:nvPr>
        </p:nvPicPr>
        <p:blipFill rotWithShape="1">
          <a:blip r:embed="rId14"/>
          <a:srcRect l="16666" r="41150"/>
          <a:stretch/>
        </p:blipFill>
        <p:spPr>
          <a:xfrm>
            <a:off x="-55070" y="0"/>
            <a:ext cx="6026150" cy="9921875"/>
          </a:xfrm>
        </p:spPr>
      </p:pic>
      <p:sp>
        <p:nvSpPr>
          <p:cNvPr id="49" name="Rectangle 48">
            <a:extLst>
              <a:ext uri="{FF2B5EF4-FFF2-40B4-BE49-F238E27FC236}">
                <a16:creationId xmlns:a16="http://schemas.microsoft.com/office/drawing/2014/main" id="{B3551FCC-AB93-FB45-9AEF-557233818349}"/>
              </a:ext>
            </a:extLst>
          </p:cNvPr>
          <p:cNvSpPr/>
          <p:nvPr>
            <p:custDataLst>
              <p:tags r:id="rId6"/>
            </p:custDataLst>
          </p:nvPr>
        </p:nvSpPr>
        <p:spPr bwMode="auto">
          <a:xfrm>
            <a:off x="-8207"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custDataLst>
              <p:tags r:id="rId7"/>
            </p:custDataLst>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10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custDataLst>
              <p:tags r:id="rId8"/>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88</a:t>
            </a:fld>
            <a:endParaRPr lang="en-US" altLang="en-US" sz="1100">
              <a:solidFill>
                <a:schemeClr val="bg1"/>
              </a:solidFill>
            </a:endParaRPr>
          </a:p>
        </p:txBody>
      </p:sp>
      <p:sp>
        <p:nvSpPr>
          <p:cNvPr id="139" name="Shape 139"/>
          <p:cNvSpPr txBox="1">
            <a:spLocks noGrp="1"/>
          </p:cNvSpPr>
          <p:nvPr>
            <p:ph type="body" sz="quarter" idx="11"/>
            <p:custDataLst>
              <p:tags r:id="rId9"/>
            </p:custDataLst>
          </p:nvPr>
        </p:nvSpPr>
        <p:spPr>
          <a:xfrm>
            <a:off x="75741" y="6982709"/>
            <a:ext cx="5637651" cy="1552442"/>
          </a:xfrm>
        </p:spPr>
        <p:txBody>
          <a:bodyPr rtlCol="0"/>
          <a:lstStyle/>
          <a:p>
            <a:pPr rtl="0"/>
            <a:r>
              <a:rPr lang="fr" sz="3200"/>
              <a:t>Services de conseil aux réfugié(e)s ayant des situations familiales complexes </a:t>
            </a:r>
            <a:br>
              <a:rPr lang="en-US" altLang="en-US" sz="3200"/>
            </a:br>
            <a:endParaRPr lang="en-US" altLang="en-US" sz="3200"/>
          </a:p>
        </p:txBody>
      </p:sp>
      <p:sp>
        <p:nvSpPr>
          <p:cNvPr id="34" name="Rectangle 33"/>
          <p:cNvSpPr/>
          <p:nvPr>
            <p:custDataLst>
              <p:tags r:id="rId10"/>
            </p:custDataLst>
          </p:nvPr>
        </p:nvSpPr>
        <p:spPr bwMode="auto">
          <a:xfrm>
            <a:off x="170992" y="6540500"/>
            <a:ext cx="5620023" cy="1943031"/>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cs typeface="ヒラギノ角ゴ ProN W3" charset="0"/>
              <a:sym typeface="Lucida Grande" charset="0"/>
            </a:endParaRPr>
          </a:p>
        </p:txBody>
      </p:sp>
      <p:grpSp>
        <p:nvGrpSpPr>
          <p:cNvPr id="43" name="Group 42">
            <a:extLst>
              <a:ext uri="{FF2B5EF4-FFF2-40B4-BE49-F238E27FC236}">
                <a16:creationId xmlns:a16="http://schemas.microsoft.com/office/drawing/2014/main" id="{1EA23C0A-3A5E-F140-BDD3-39EEE393B4F1}"/>
              </a:ext>
            </a:extLst>
          </p:cNvPr>
          <p:cNvGrpSpPr/>
          <p:nvPr>
            <p:custDataLst>
              <p:tags r:id="rId11"/>
            </p:custDataLst>
          </p:nvPr>
        </p:nvGrpSpPr>
        <p:grpSpPr>
          <a:xfrm>
            <a:off x="5289756" y="9111916"/>
            <a:ext cx="2460403" cy="724209"/>
            <a:chOff x="5592733" y="9111916"/>
            <a:chExt cx="2460403" cy="724209"/>
          </a:xfrm>
        </p:grpSpPr>
        <p:sp>
          <p:nvSpPr>
            <p:cNvPr id="45" name="Round Same Side Corner Rectangle 44">
              <a:extLst>
                <a:ext uri="{FF2B5EF4-FFF2-40B4-BE49-F238E27FC236}">
                  <a16:creationId xmlns:a16="http://schemas.microsoft.com/office/drawing/2014/main" id="{4BF16DBE-D203-3C45-887C-B9E54E9F53BA}"/>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800"/>
            </a:p>
          </p:txBody>
        </p:sp>
        <p:grpSp>
          <p:nvGrpSpPr>
            <p:cNvPr id="47" name="Group 46">
              <a:extLst>
                <a:ext uri="{FF2B5EF4-FFF2-40B4-BE49-F238E27FC236}">
                  <a16:creationId xmlns:a16="http://schemas.microsoft.com/office/drawing/2014/main" id="{89EA74ED-7A3B-894B-AE67-736E1EE3527E}"/>
                </a:ext>
              </a:extLst>
            </p:cNvPr>
            <p:cNvGrpSpPr/>
            <p:nvPr/>
          </p:nvGrpSpPr>
          <p:grpSpPr>
            <a:xfrm>
              <a:off x="5765132" y="9259761"/>
              <a:ext cx="2041918" cy="473126"/>
              <a:chOff x="5582387" y="8894626"/>
              <a:chExt cx="2041918" cy="473126"/>
            </a:xfrm>
          </p:grpSpPr>
          <p:pic>
            <p:nvPicPr>
              <p:cNvPr id="50" name="Picture 49">
                <a:extLst>
                  <a:ext uri="{FF2B5EF4-FFF2-40B4-BE49-F238E27FC236}">
                    <a16:creationId xmlns:a16="http://schemas.microsoft.com/office/drawing/2014/main" id="{89BABF97-73FF-8C4C-BE52-FBAA8A89091C}"/>
                  </a:ext>
                </a:extLst>
              </p:cNvPr>
              <p:cNvPicPr>
                <a:picLocks noChangeAspect="1"/>
              </p:cNvPicPr>
              <p:nvPr/>
            </p:nvPicPr>
            <p:blipFill rotWithShape="1">
              <a:blip r:embed="rId1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68" name="Straight Connector 67">
                <a:extLst>
                  <a:ext uri="{FF2B5EF4-FFF2-40B4-BE49-F238E27FC236}">
                    <a16:creationId xmlns:a16="http://schemas.microsoft.com/office/drawing/2014/main" id="{CB4694C9-4790-8149-A7F2-8DFA5B14A52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4F6F33F4-D50C-0E4E-8DF8-AA69EC332233}"/>
                  </a:ext>
                </a:extLst>
              </p:cNvPr>
              <p:cNvPicPr>
                <a:picLocks noChangeAspect="1"/>
              </p:cNvPicPr>
              <p:nvPr/>
            </p:nvPicPr>
            <p:blipFill>
              <a:blip r:embed="rId16">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49551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custDataLst>
              <p:tags r:id="rId1"/>
            </p:custDataLst>
          </p:nvPr>
        </p:nvGrpSpPr>
        <p:grpSpPr>
          <a:xfrm>
            <a:off x="5930256" y="2294309"/>
            <a:ext cx="6978920" cy="1705310"/>
            <a:chOff x="6661445" y="2430945"/>
            <a:chExt cx="6978920" cy="1705310"/>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704545"/>
              <a:chOff x="-617329" y="-746760"/>
              <a:chExt cx="21807842" cy="2397304"/>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397304"/>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52" name="Shape 1148">
                <a:extLst>
                  <a:ext uri="{FF2B5EF4-FFF2-40B4-BE49-F238E27FC236}">
                    <a16:creationId xmlns:a16="http://schemas.microsoft.com/office/drawing/2014/main" id="{E33F89C6-2B8C-9443-BEC2-748E315EF48C}"/>
                  </a:ext>
                </a:extLst>
              </p:cNvPr>
              <p:cNvSpPr/>
              <p:nvPr/>
            </p:nvSpPr>
            <p:spPr>
              <a:xfrm>
                <a:off x="849638" y="-656685"/>
                <a:ext cx="18954232" cy="22566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Il convient d’établir clairement quelle est l’aide disponible dans le pays de réinstallation. Les États qui prennent en considération les personnes LGBTQI+ relevant de la compétence du HCR peuvent être mieux à même de répondre à leurs besoins.</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53" name="Group 52">
            <a:extLst>
              <a:ext uri="{FF2B5EF4-FFF2-40B4-BE49-F238E27FC236}">
                <a16:creationId xmlns:a16="http://schemas.microsoft.com/office/drawing/2014/main" id="{390DE5AD-A901-C543-A9C6-188690749545}"/>
              </a:ext>
            </a:extLst>
          </p:cNvPr>
          <p:cNvGrpSpPr/>
          <p:nvPr>
            <p:custDataLst>
              <p:tags r:id="rId2"/>
            </p:custDataLst>
          </p:nvPr>
        </p:nvGrpSpPr>
        <p:grpSpPr>
          <a:xfrm>
            <a:off x="5930256" y="4515629"/>
            <a:ext cx="6978920" cy="1079754"/>
            <a:chOff x="6661445" y="2198552"/>
            <a:chExt cx="6978920" cy="1079754"/>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079754"/>
              <a:chOff x="-617329" y="-1074678"/>
              <a:chExt cx="21807842" cy="1518586"/>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151858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73" name="Shape 1148">
                <a:extLst>
                  <a:ext uri="{FF2B5EF4-FFF2-40B4-BE49-F238E27FC236}">
                    <a16:creationId xmlns:a16="http://schemas.microsoft.com/office/drawing/2014/main" id="{71F39689-7BC8-A74E-ADC8-AA160AFEFABA}"/>
                  </a:ext>
                </a:extLst>
              </p:cNvPr>
              <p:cNvSpPr/>
              <p:nvPr/>
            </p:nvSpPr>
            <p:spPr>
              <a:xfrm>
                <a:off x="849638" y="-869155"/>
                <a:ext cx="18954235" cy="9580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Il est nécessaire de vérifier si les droits des familles de même genre à la réunification familiale sont reconnus.</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35" name="Group 34">
            <a:extLst>
              <a:ext uri="{FF2B5EF4-FFF2-40B4-BE49-F238E27FC236}">
                <a16:creationId xmlns:a16="http://schemas.microsoft.com/office/drawing/2014/main" id="{F62E3852-4946-7C4B-BB2D-0A9744F96B65}"/>
              </a:ext>
            </a:extLst>
          </p:cNvPr>
          <p:cNvGrpSpPr/>
          <p:nvPr>
            <p:custDataLst>
              <p:tags r:id="rId3"/>
            </p:custDataLst>
          </p:nvPr>
        </p:nvGrpSpPr>
        <p:grpSpPr>
          <a:xfrm>
            <a:off x="5930256" y="6085313"/>
            <a:ext cx="6978920" cy="1211284"/>
            <a:chOff x="6661445" y="2122264"/>
            <a:chExt cx="6978920" cy="1211284"/>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22264"/>
              <a:ext cx="6978920" cy="1211284"/>
              <a:chOff x="-617329" y="-1181971"/>
              <a:chExt cx="21807842" cy="1703571"/>
            </a:xfrm>
          </p:grpSpPr>
          <p:sp>
            <p:nvSpPr>
              <p:cNvPr id="41" name="Shape 1147">
                <a:extLst>
                  <a:ext uri="{FF2B5EF4-FFF2-40B4-BE49-F238E27FC236}">
                    <a16:creationId xmlns:a16="http://schemas.microsoft.com/office/drawing/2014/main" id="{023C1470-F1F5-D44C-9AD0-D0C1DA24E6FF}"/>
                  </a:ext>
                </a:extLst>
              </p:cNvPr>
              <p:cNvSpPr/>
              <p:nvPr/>
            </p:nvSpPr>
            <p:spPr>
              <a:xfrm>
                <a:off x="-617329" y="-1181971"/>
                <a:ext cx="21807842" cy="170357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42" name="Shape 1148">
                <a:extLst>
                  <a:ext uri="{FF2B5EF4-FFF2-40B4-BE49-F238E27FC236}">
                    <a16:creationId xmlns:a16="http://schemas.microsoft.com/office/drawing/2014/main" id="{8E062C3E-788D-FD4C-9BE7-85901696C3A2}"/>
                  </a:ext>
                </a:extLst>
              </p:cNvPr>
              <p:cNvSpPr/>
              <p:nvPr/>
            </p:nvSpPr>
            <p:spPr>
              <a:xfrm>
                <a:off x="849635" y="-787250"/>
                <a:ext cx="18954232" cy="9580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Il conviendrait de tenir compte de la longueur des délais de procédures pour les dossiers des personnes LGBTQI+.</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324481"/>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grpSp>
        <p:nvGrpSpPr>
          <p:cNvPr id="2" name="Group 1">
            <a:extLst>
              <a:ext uri="{FF2B5EF4-FFF2-40B4-BE49-F238E27FC236}">
                <a16:creationId xmlns:a16="http://schemas.microsoft.com/office/drawing/2014/main" id="{0F73F7F1-5AA5-0145-9D39-C77EB049EA31}"/>
              </a:ext>
            </a:extLst>
          </p:cNvPr>
          <p:cNvGrpSpPr/>
          <p:nvPr>
            <p:custDataLst>
              <p:tags r:id="rId4"/>
            </p:custDataLst>
          </p:nvPr>
        </p:nvGrpSpPr>
        <p:grpSpPr>
          <a:xfrm>
            <a:off x="5930256" y="628556"/>
            <a:ext cx="6978920" cy="1202710"/>
            <a:chOff x="6661445" y="2471467"/>
            <a:chExt cx="6978920" cy="1202710"/>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7"/>
              <a:ext cx="6978920" cy="1202710"/>
              <a:chOff x="-617329" y="-690845"/>
              <a:chExt cx="21807842" cy="1691514"/>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5"/>
                <a:ext cx="21807842" cy="1691514"/>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3"/>
                <a:ext cx="18954232" cy="13909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Les personnes réfugiées LGBTQI+ ne devraient pas être réinstallées là où elles pourraient être isolées ou de nouveau victimes.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pic>
        <p:nvPicPr>
          <p:cNvPr id="43" name="Picture Placeholder 3">
            <a:extLst>
              <a:ext uri="{FF2B5EF4-FFF2-40B4-BE49-F238E27FC236}">
                <a16:creationId xmlns:a16="http://schemas.microsoft.com/office/drawing/2014/main" id="{59BFE11E-6579-EA4B-9C5F-7204675E0D35}"/>
              </a:ext>
            </a:extLst>
          </p:cNvPr>
          <p:cNvPicPr>
            <a:picLocks noGrp="1" noChangeAspect="1"/>
          </p:cNvPicPr>
          <p:nvPr>
            <p:ph type="pic" sz="quarter" idx="10"/>
            <p:custDataLst>
              <p:tags r:id="rId5"/>
            </p:custDataLst>
          </p:nvPr>
        </p:nvPicPr>
        <p:blipFill rotWithShape="1">
          <a:blip r:embed="rId14" cstate="print">
            <a:extLst>
              <a:ext uri="{28A0092B-C50C-407E-A947-70E740481C1C}">
                <a14:useLocalDpi xmlns:a14="http://schemas.microsoft.com/office/drawing/2010/main"/>
              </a:ext>
            </a:extLst>
          </a:blip>
          <a:srcRect l="2060" r="2206"/>
          <a:stretch/>
        </p:blipFill>
        <p:spPr>
          <a:xfrm>
            <a:off x="-34925" y="0"/>
            <a:ext cx="6026150" cy="10010775"/>
          </a:xfrm>
        </p:spPr>
      </p:pic>
      <p:sp>
        <p:nvSpPr>
          <p:cNvPr id="49" name="Rectangle 48">
            <a:extLst>
              <a:ext uri="{FF2B5EF4-FFF2-40B4-BE49-F238E27FC236}">
                <a16:creationId xmlns:a16="http://schemas.microsoft.com/office/drawing/2014/main" id="{B3551FCC-AB93-FB45-9AEF-557233818349}"/>
              </a:ext>
            </a:extLst>
          </p:cNvPr>
          <p:cNvSpPr/>
          <p:nvPr>
            <p:custDataLst>
              <p:tags r:id="rId6"/>
            </p:custDataLst>
          </p:nvPr>
        </p:nvSpPr>
        <p:spPr bwMode="auto">
          <a:xfrm>
            <a:off x="-12288"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360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custDataLst>
              <p:tags r:id="rId7"/>
            </p:custDataLst>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custDataLst>
              <p:tags r:id="rId8"/>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89</a:t>
            </a:fld>
            <a:endParaRPr lang="en-US" altLang="en-US" sz="1050">
              <a:solidFill>
                <a:schemeClr val="bg1"/>
              </a:solidFill>
            </a:endParaRPr>
          </a:p>
        </p:txBody>
      </p:sp>
      <p:sp>
        <p:nvSpPr>
          <p:cNvPr id="139" name="Shape 139"/>
          <p:cNvSpPr txBox="1">
            <a:spLocks noGrp="1"/>
          </p:cNvSpPr>
          <p:nvPr>
            <p:ph type="body" sz="quarter" idx="11"/>
            <p:custDataLst>
              <p:tags r:id="rId9"/>
            </p:custDataLst>
          </p:nvPr>
        </p:nvSpPr>
        <p:spPr>
          <a:xfrm>
            <a:off x="-409424" y="6860914"/>
            <a:ext cx="6727750" cy="1219598"/>
          </a:xfrm>
        </p:spPr>
        <p:txBody>
          <a:bodyPr rtlCol="0"/>
          <a:lstStyle/>
          <a:p>
            <a:pPr rtl="0"/>
            <a:r>
              <a:rPr lang="fr" sz="3200" dirty="0"/>
              <a:t>Considérations relatives </a:t>
            </a:r>
          </a:p>
          <a:p>
            <a:pPr rtl="0"/>
            <a:r>
              <a:rPr lang="fr" sz="3200" dirty="0"/>
              <a:t>au pays de réinstallation</a:t>
            </a:r>
          </a:p>
        </p:txBody>
      </p:sp>
      <p:sp>
        <p:nvSpPr>
          <p:cNvPr id="34" name="Rectangle 33"/>
          <p:cNvSpPr/>
          <p:nvPr>
            <p:custDataLst>
              <p:tags r:id="rId10"/>
            </p:custDataLst>
          </p:nvPr>
        </p:nvSpPr>
        <p:spPr bwMode="auto">
          <a:xfrm>
            <a:off x="170992" y="6631309"/>
            <a:ext cx="5620023" cy="1648182"/>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3600">
              <a:latin typeface="Lucida Grande" charset="0"/>
              <a:ea typeface="ヒラギノ角ゴ ProN W3" charset="0"/>
              <a:cs typeface="ヒラギノ角ゴ ProN W3" charset="0"/>
              <a:sym typeface="Lucida Grande" charset="0"/>
            </a:endParaRPr>
          </a:p>
        </p:txBody>
      </p:sp>
      <p:grpSp>
        <p:nvGrpSpPr>
          <p:cNvPr id="45" name="Group 44">
            <a:extLst>
              <a:ext uri="{FF2B5EF4-FFF2-40B4-BE49-F238E27FC236}">
                <a16:creationId xmlns:a16="http://schemas.microsoft.com/office/drawing/2014/main" id="{191A01C1-78D1-0E41-B10D-BEAA6E81293B}"/>
              </a:ext>
            </a:extLst>
          </p:cNvPr>
          <p:cNvGrpSpPr/>
          <p:nvPr>
            <p:custDataLst>
              <p:tags r:id="rId11"/>
            </p:custDataLst>
          </p:nvPr>
        </p:nvGrpSpPr>
        <p:grpSpPr>
          <a:xfrm>
            <a:off x="5289756" y="9111916"/>
            <a:ext cx="2460403" cy="724209"/>
            <a:chOff x="5592733" y="9111916"/>
            <a:chExt cx="2460403" cy="724209"/>
          </a:xfrm>
        </p:grpSpPr>
        <p:sp>
          <p:nvSpPr>
            <p:cNvPr id="47" name="Round Same Side Corner Rectangle 46">
              <a:extLst>
                <a:ext uri="{FF2B5EF4-FFF2-40B4-BE49-F238E27FC236}">
                  <a16:creationId xmlns:a16="http://schemas.microsoft.com/office/drawing/2014/main" id="{F2786924-7159-3D46-B3A2-032CAC318927}"/>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600"/>
            </a:p>
          </p:txBody>
        </p:sp>
        <p:grpSp>
          <p:nvGrpSpPr>
            <p:cNvPr id="50" name="Group 49">
              <a:extLst>
                <a:ext uri="{FF2B5EF4-FFF2-40B4-BE49-F238E27FC236}">
                  <a16:creationId xmlns:a16="http://schemas.microsoft.com/office/drawing/2014/main" id="{3312F619-D721-7748-BE38-9E04653203BA}"/>
                </a:ext>
              </a:extLst>
            </p:cNvPr>
            <p:cNvGrpSpPr/>
            <p:nvPr/>
          </p:nvGrpSpPr>
          <p:grpSpPr>
            <a:xfrm>
              <a:off x="5765132" y="9259761"/>
              <a:ext cx="2041918" cy="473126"/>
              <a:chOff x="5582387" y="8894626"/>
              <a:chExt cx="2041918" cy="473126"/>
            </a:xfrm>
          </p:grpSpPr>
          <p:pic>
            <p:nvPicPr>
              <p:cNvPr id="68" name="Picture 67">
                <a:extLst>
                  <a:ext uri="{FF2B5EF4-FFF2-40B4-BE49-F238E27FC236}">
                    <a16:creationId xmlns:a16="http://schemas.microsoft.com/office/drawing/2014/main" id="{09F3E52F-6D75-1048-8058-FE97C8CA95BA}"/>
                  </a:ext>
                </a:extLst>
              </p:cNvPr>
              <p:cNvPicPr>
                <a:picLocks noChangeAspect="1"/>
              </p:cNvPicPr>
              <p:nvPr/>
            </p:nvPicPr>
            <p:blipFill rotWithShape="1">
              <a:blip r:embed="rId1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1" name="Straight Connector 70">
                <a:extLst>
                  <a:ext uri="{FF2B5EF4-FFF2-40B4-BE49-F238E27FC236}">
                    <a16:creationId xmlns:a16="http://schemas.microsoft.com/office/drawing/2014/main" id="{7297E1D1-9987-0741-9B1C-2BE223F920E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FF3197D4-03AC-F448-B458-6EFCD7273868}"/>
                  </a:ext>
                </a:extLst>
              </p:cNvPr>
              <p:cNvPicPr>
                <a:picLocks noChangeAspect="1"/>
              </p:cNvPicPr>
              <p:nvPr/>
            </p:nvPicPr>
            <p:blipFill>
              <a:blip r:embed="rId16">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74941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custDataLst>
              <p:tags r:id="rId1"/>
            </p:custDataLst>
          </p:nvPr>
        </p:nvSpPr>
        <p:spPr>
          <a:xfrm>
            <a:off x="571430"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custDataLst>
              <p:tags r:id="rId2"/>
            </p:custDataLst>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3600">
              <a:latin typeface="Calibri Regular"/>
            </a:endParaRPr>
          </a:p>
        </p:txBody>
      </p:sp>
      <p:sp>
        <p:nvSpPr>
          <p:cNvPr id="254" name="TextBox 253"/>
          <p:cNvSpPr txBox="1"/>
          <p:nvPr>
            <p:custDataLst>
              <p:tags r:id="rId3"/>
            </p:custDataLst>
          </p:nvPr>
        </p:nvSpPr>
        <p:spPr>
          <a:xfrm>
            <a:off x="333334"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custDataLst>
              <p:tags r:id="rId4"/>
            </p:custDataLst>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custDataLst>
              <p:tags r:id="rId5"/>
            </p:custDataLst>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custDataLst>
              <p:tags r:id="rId6"/>
            </p:custDataLst>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custDataLst>
              <p:tags r:id="rId7"/>
            </p:custDataLst>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5400" kern="0" spc="330">
                <a:solidFill>
                  <a:schemeClr val="bg1"/>
                </a:solidFill>
              </a:rPr>
              <a:t>OBJECTIFS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custDataLst>
              <p:tags r:id="rId8"/>
            </p:custDataLst>
          </p:nvPr>
        </p:nvSpPr>
        <p:spPr>
          <a:xfrm>
            <a:off x="70759" y="4384258"/>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000" b="1" cap="all">
                <a:solidFill>
                  <a:schemeClr val="bg1"/>
                </a:solidFill>
                <a:latin typeface="Calibri" charset="0"/>
                <a:ea typeface="Calibri" charset="0"/>
                <a:cs typeface="Calibri" charset="0"/>
              </a:rPr>
              <a:t>UNE MARGINALISATION ACCRUE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custDataLst>
              <p:tags r:id="rId9"/>
            </p:custDataLst>
          </p:nvPr>
        </p:nvSpPr>
        <p:spPr>
          <a:xfrm>
            <a:off x="4470356" y="4366722"/>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fr" sz="2000" b="1" kern="0">
                <a:solidFill>
                  <a:srgbClr val="FFFFFF"/>
                </a:solidFill>
                <a:latin typeface="Calibri" charset="0"/>
                <a:ea typeface="MS PGothic" charset="-128"/>
                <a:cs typeface="Calibri" charset="0"/>
              </a:rPr>
              <a:t>UNE ÉVOLUTION DES BESOINS</a:t>
            </a:r>
            <a:endParaRPr lang="en-US" sz="2000" b="1"/>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custDataLst>
              <p:tags r:id="rId10"/>
            </p:custDataLst>
          </p:nvPr>
        </p:nvSpPr>
        <p:spPr>
          <a:xfrm>
            <a:off x="8756045" y="4401120"/>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000" b="1" cap="all">
                <a:solidFill>
                  <a:schemeClr val="bg1"/>
                </a:solidFill>
                <a:latin typeface="Calibri" charset="0"/>
                <a:ea typeface="Calibri" charset="0"/>
                <a:cs typeface="Calibri" charset="0"/>
              </a:rPr>
              <a:t>DES SITUATIONS DE RISQUE ACCRU</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custDataLst>
              <p:tags r:id="rId1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9</a:t>
            </a:fld>
            <a:endParaRPr lang="en-US" altLang="en-US" sz="105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custDataLst>
              <p:tags r:id="rId12"/>
            </p:custDataLst>
          </p:nvPr>
        </p:nvSpPr>
        <p:spPr>
          <a:xfrm>
            <a:off x="333334" y="5437400"/>
            <a:ext cx="3708314" cy="2573539"/>
          </a:xfrm>
        </p:spPr>
        <p:txBody>
          <a:bodyPr rtlCol="0">
            <a:normAutofit/>
          </a:bodyPr>
          <a:lstStyle/>
          <a:p>
            <a:pPr rtl="0"/>
            <a:r>
              <a:rPr lang="fr" sz="2200" dirty="0"/>
              <a:t>Ces personnes peuvent pâtir d’une marginalisation reposant aussi bien sur leur statut de migrant(e)s ou de personnes déplacées forcées que sur leur diversité d’OSIEGCS.</a:t>
            </a:r>
          </a:p>
          <a:p>
            <a:pPr rtl="0"/>
            <a:endParaRPr lang="en-US" sz="2200"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custDataLst>
              <p:tags r:id="rId13"/>
            </p:custDataLst>
          </p:nvPr>
        </p:nvPicPr>
        <p:blipFill rotWithShape="1">
          <a:blip r:embed="rId22"/>
          <a:srcRect t="15086" b="38055"/>
          <a:stretch/>
        </p:blipFill>
        <p:spPr>
          <a:xfrm>
            <a:off x="0" y="0"/>
            <a:ext cx="13003213" cy="3885006"/>
          </a:xfrm>
        </p:spPr>
      </p:pic>
      <p:sp>
        <p:nvSpPr>
          <p:cNvPr id="5" name="Content Placeholder 4">
            <a:extLst>
              <a:ext uri="{FF2B5EF4-FFF2-40B4-BE49-F238E27FC236}">
                <a16:creationId xmlns:a16="http://schemas.microsoft.com/office/drawing/2014/main" id="{DFA01AA0-0683-7947-82E7-F2FCD3AE4626}"/>
              </a:ext>
            </a:extLst>
          </p:cNvPr>
          <p:cNvSpPr>
            <a:spLocks noGrp="1"/>
          </p:cNvSpPr>
          <p:nvPr>
            <p:ph idx="11"/>
            <p:custDataLst>
              <p:tags r:id="rId14"/>
            </p:custDataLst>
          </p:nvPr>
        </p:nvSpPr>
        <p:spPr>
          <a:xfrm>
            <a:off x="4535425" y="5437400"/>
            <a:ext cx="4034088" cy="2573539"/>
          </a:xfrm>
        </p:spPr>
        <p:txBody>
          <a:bodyPr rtlCol="0">
            <a:noAutofit/>
          </a:bodyPr>
          <a:lstStyle/>
          <a:p>
            <a:pPr rtl="0"/>
            <a:r>
              <a:rPr lang="fr" sz="2200" dirty="0"/>
              <a:t>Étant donné que la situation de migration ou de déplacement forcé peut perdurer pendant des mois, des années, voire des dizaines d’années, les besoins des personnes de diverses OSIEGCS peuvent évoluer tout au long de leur parcours migratoire.</a:t>
            </a:r>
          </a:p>
        </p:txBody>
      </p:sp>
      <p:sp>
        <p:nvSpPr>
          <p:cNvPr id="6" name="Content Placeholder 5">
            <a:extLst>
              <a:ext uri="{FF2B5EF4-FFF2-40B4-BE49-F238E27FC236}">
                <a16:creationId xmlns:a16="http://schemas.microsoft.com/office/drawing/2014/main" id="{0838A04E-954F-9147-B9CA-725964A20AA6}"/>
              </a:ext>
            </a:extLst>
          </p:cNvPr>
          <p:cNvSpPr>
            <a:spLocks noGrp="1"/>
          </p:cNvSpPr>
          <p:nvPr>
            <p:ph idx="12"/>
            <p:custDataLst>
              <p:tags r:id="rId15"/>
            </p:custDataLst>
          </p:nvPr>
        </p:nvSpPr>
        <p:spPr>
          <a:xfrm>
            <a:off x="8843834" y="5437400"/>
            <a:ext cx="4022768" cy="2573539"/>
          </a:xfrm>
        </p:spPr>
        <p:txBody>
          <a:bodyPr rtlCol="0">
            <a:normAutofit/>
          </a:bodyPr>
          <a:lstStyle/>
          <a:p>
            <a:pPr rtl="0"/>
            <a:r>
              <a:rPr lang="fr" sz="2200"/>
              <a:t>Un déplacement, notamment le franchissement de frontières, peut exposer des personnes </a:t>
            </a:r>
            <a:br>
              <a:rPr lang="en-US" sz="2200"/>
            </a:br>
            <a:r>
              <a:rPr lang="fr" sz="2200"/>
              <a:t>de diverses OSIEGCS à </a:t>
            </a:r>
            <a:br>
              <a:rPr lang="en-US" sz="2200"/>
            </a:br>
            <a:r>
              <a:rPr lang="fr" sz="2200"/>
              <a:t>des situations de risque accru.</a:t>
            </a:r>
          </a:p>
          <a:p>
            <a:pPr rtl="0"/>
            <a:endParaRPr lang="en-US" sz="2200"/>
          </a:p>
        </p:txBody>
      </p:sp>
      <p:sp>
        <p:nvSpPr>
          <p:cNvPr id="2" name="Title 1">
            <a:extLst>
              <a:ext uri="{FF2B5EF4-FFF2-40B4-BE49-F238E27FC236}">
                <a16:creationId xmlns:a16="http://schemas.microsoft.com/office/drawing/2014/main" id="{F22A0BBD-F5BE-3449-8C37-1AC28AB7C83B}"/>
              </a:ext>
            </a:extLst>
          </p:cNvPr>
          <p:cNvSpPr>
            <a:spLocks noGrp="1"/>
          </p:cNvSpPr>
          <p:nvPr>
            <p:ph type="title"/>
            <p:custDataLst>
              <p:tags r:id="rId16"/>
            </p:custDataLst>
          </p:nvPr>
        </p:nvSpPr>
        <p:spPr>
          <a:xfrm>
            <a:off x="-19932" y="2632002"/>
            <a:ext cx="6018395" cy="956333"/>
          </a:xfrm>
          <a:solidFill>
            <a:schemeClr val="accent2"/>
          </a:solidFill>
        </p:spPr>
        <p:txBody>
          <a:bodyPr rtlCol="0"/>
          <a:lstStyle/>
          <a:p>
            <a:pPr marL="288925" algn="l" rtl="0"/>
            <a:r>
              <a:rPr lang="fr" sz="2400" cap="none" spc="0">
                <a:solidFill>
                  <a:schemeClr val="bg1"/>
                </a:solidFill>
                <a:latin typeface="Calibri" charset="0"/>
                <a:ea typeface="MS PGothic" charset="-128"/>
                <a:cs typeface="Calibri" charset="0"/>
              </a:rPr>
              <a:t>Quelles difficultés</a:t>
            </a:r>
            <a:r>
              <a:rPr lang="fr" sz="2400" cap="none" spc="0">
                <a:solidFill>
                  <a:schemeClr val="bg1"/>
                </a:solidFill>
                <a:ea typeface="MS PGothic" charset="-128"/>
              </a:rPr>
              <a:t> les personnes</a:t>
            </a:r>
            <a:r>
              <a:rPr lang="fr" sz="2400" cap="none" spc="0">
                <a:solidFill>
                  <a:schemeClr val="bg1"/>
                </a:solidFill>
                <a:latin typeface="Calibri" charset="0"/>
                <a:ea typeface="MS PGothic" charset="-128"/>
                <a:cs typeface="Calibri" charset="0"/>
              </a:rPr>
              <a:t> </a:t>
            </a:r>
            <a:r>
              <a:rPr lang="fr" sz="2400" cap="none" spc="0">
                <a:solidFill>
                  <a:schemeClr val="bg1"/>
                </a:solidFill>
                <a:ea typeface="MS PGothic" charset="-128"/>
              </a:rPr>
              <a:t>de diverses OSIEGCS rencontrent-elles ?</a:t>
            </a:r>
            <a:endParaRPr lang="en-US" sz="2400" cap="none" spc="0"/>
          </a:p>
        </p:txBody>
      </p:sp>
      <p:sp>
        <p:nvSpPr>
          <p:cNvPr id="14" name="Rectangle 13">
            <a:extLst>
              <a:ext uri="{FF2B5EF4-FFF2-40B4-BE49-F238E27FC236}">
                <a16:creationId xmlns:a16="http://schemas.microsoft.com/office/drawing/2014/main" id="{44C469FD-3482-2847-B7DE-66D3EA2A86DD}"/>
              </a:ext>
            </a:extLst>
          </p:cNvPr>
          <p:cNvSpPr/>
          <p:nvPr>
            <p:custDataLst>
              <p:tags r:id="rId17"/>
            </p:custDataLst>
          </p:nvPr>
        </p:nvSpPr>
        <p:spPr>
          <a:xfrm>
            <a:off x="-19931" y="3696056"/>
            <a:ext cx="13036202" cy="400110"/>
          </a:xfrm>
          <a:prstGeom prst="rect">
            <a:avLst/>
          </a:prstGeom>
          <a:solidFill>
            <a:schemeClr val="tx2"/>
          </a:solidFill>
        </p:spPr>
        <p:txBody>
          <a:bodyPr wrap="square" rtlCol="0">
            <a:spAutoFit/>
          </a:bodyPr>
          <a:lstStyle/>
          <a:p>
            <a:pPr algn="ctr" rtl="0"/>
            <a:r>
              <a:rPr lang="fr" sz="2000" b="1">
                <a:solidFill>
                  <a:schemeClr val="bg1"/>
                </a:solidFill>
                <a:latin typeface="Calibri" charset="0"/>
                <a:ea typeface="MS PGothic" charset="-128"/>
                <a:cs typeface="Calibri" charset="0"/>
              </a:rPr>
              <a:t>En situation de migration ou de déplacement forcé, les personnes de diverses OSIEGCS peuvent devoir faire face à :</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custDataLst>
              <p:tags r:id="rId18"/>
            </p:custDataLst>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custDataLst>
              <p:tags r:id="rId19"/>
            </p:custDataLst>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130377040"/>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53" name="Group 52">
            <a:extLst>
              <a:ext uri="{FF2B5EF4-FFF2-40B4-BE49-F238E27FC236}">
                <a16:creationId xmlns:a16="http://schemas.microsoft.com/office/drawing/2014/main" id="{390DE5AD-A901-C543-A9C6-188690749545}"/>
              </a:ext>
            </a:extLst>
          </p:cNvPr>
          <p:cNvGrpSpPr/>
          <p:nvPr>
            <p:custDataLst>
              <p:tags r:id="rId1"/>
            </p:custDataLst>
          </p:nvPr>
        </p:nvGrpSpPr>
        <p:grpSpPr>
          <a:xfrm>
            <a:off x="5898988" y="1095582"/>
            <a:ext cx="6978920" cy="1079754"/>
            <a:chOff x="6661445" y="2198552"/>
            <a:chExt cx="6978920" cy="1079754"/>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079754"/>
              <a:chOff x="-617329" y="-1074678"/>
              <a:chExt cx="21807842" cy="1518586"/>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151858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00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9580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just" rtl="0"/>
                <a:r>
                  <a:rPr lang="fr" sz="2000" dirty="0">
                    <a:solidFill>
                      <a:schemeClr val="tx2"/>
                    </a:solidFill>
                  </a:rPr>
                  <a:t>Il est attendu que des normes de protection fondamentales soient respectées dans tous les pays de réinstallation.  </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000"/>
            </a:p>
          </p:txBody>
        </p:sp>
      </p:grpSp>
      <p:sp>
        <p:nvSpPr>
          <p:cNvPr id="42" name="Shape 1148">
            <a:extLst>
              <a:ext uri="{FF2B5EF4-FFF2-40B4-BE49-F238E27FC236}">
                <a16:creationId xmlns:a16="http://schemas.microsoft.com/office/drawing/2014/main" id="{8E062C3E-788D-FD4C-9BE7-85901696C3A2}"/>
              </a:ext>
            </a:extLst>
          </p:cNvPr>
          <p:cNvSpPr/>
          <p:nvPr>
            <p:custDataLst>
              <p:tags r:id="rId2"/>
            </p:custDataLst>
          </p:nvPr>
        </p:nvSpPr>
        <p:spPr>
          <a:xfrm>
            <a:off x="6565931" y="2280512"/>
            <a:ext cx="5877563" cy="9889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algn="ctr" rtl="0"/>
            <a:r>
              <a:rPr lang="fr" sz="2000">
                <a:solidFill>
                  <a:schemeClr val="tx2"/>
                </a:solidFill>
              </a:rPr>
              <a:t>Intéressons-nous à présent aux divers éléments à prendre en considération pour soumettre un dossier LGBTQI+ à un pays potentiel de réinstallation. </a:t>
            </a:r>
          </a:p>
        </p:txBody>
      </p:sp>
      <p:pic>
        <p:nvPicPr>
          <p:cNvPr id="43" name="Picture Placeholder 3">
            <a:extLst>
              <a:ext uri="{FF2B5EF4-FFF2-40B4-BE49-F238E27FC236}">
                <a16:creationId xmlns:a16="http://schemas.microsoft.com/office/drawing/2014/main" id="{59BFE11E-6579-EA4B-9C5F-7204675E0D35}"/>
              </a:ext>
            </a:extLst>
          </p:cNvPr>
          <p:cNvPicPr>
            <a:picLocks noGrp="1" noChangeAspect="1"/>
          </p:cNvPicPr>
          <p:nvPr>
            <p:ph type="pic" sz="quarter" idx="10"/>
            <p:custDataLst>
              <p:tags r:id="rId3"/>
            </p:custDataLst>
          </p:nvPr>
        </p:nvPicPr>
        <p:blipFill rotWithShape="1">
          <a:blip r:embed="rId16" cstate="print">
            <a:extLst>
              <a:ext uri="{28A0092B-C50C-407E-A947-70E740481C1C}">
                <a14:useLocalDpi xmlns:a14="http://schemas.microsoft.com/office/drawing/2010/main"/>
              </a:ext>
            </a:extLst>
          </a:blip>
          <a:srcRect l="2060" r="2206"/>
          <a:stretch/>
        </p:blipFill>
        <p:spPr>
          <a:xfrm>
            <a:off x="-34925" y="0"/>
            <a:ext cx="6026150" cy="10010775"/>
          </a:xfrm>
        </p:spPr>
      </p:pic>
      <p:sp>
        <p:nvSpPr>
          <p:cNvPr id="49" name="Rectangle 48">
            <a:extLst>
              <a:ext uri="{FF2B5EF4-FFF2-40B4-BE49-F238E27FC236}">
                <a16:creationId xmlns:a16="http://schemas.microsoft.com/office/drawing/2014/main" id="{B3551FCC-AB93-FB45-9AEF-557233818349}"/>
              </a:ext>
            </a:extLst>
          </p:cNvPr>
          <p:cNvSpPr/>
          <p:nvPr>
            <p:custDataLst>
              <p:tags r:id="rId4"/>
            </p:custDataLst>
          </p:nvPr>
        </p:nvSpPr>
        <p:spPr bwMode="auto">
          <a:xfrm>
            <a:off x="-12288"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360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custDataLst>
              <p:tags r:id="rId5"/>
            </p:custDataLst>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05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90</a:t>
            </a:fld>
            <a:endParaRPr lang="en-US" altLang="en-US" sz="1050">
              <a:solidFill>
                <a:schemeClr val="bg1"/>
              </a:solidFill>
            </a:endParaRPr>
          </a:p>
        </p:txBody>
      </p:sp>
      <p:sp>
        <p:nvSpPr>
          <p:cNvPr id="139" name="Shape 139"/>
          <p:cNvSpPr txBox="1">
            <a:spLocks noGrp="1"/>
          </p:cNvSpPr>
          <p:nvPr>
            <p:ph type="body" sz="quarter" idx="11"/>
            <p:custDataLst>
              <p:tags r:id="rId7"/>
            </p:custDataLst>
          </p:nvPr>
        </p:nvSpPr>
        <p:spPr>
          <a:xfrm>
            <a:off x="-409424" y="6860914"/>
            <a:ext cx="6727750" cy="1219598"/>
          </a:xfrm>
        </p:spPr>
        <p:txBody>
          <a:bodyPr rtlCol="0"/>
          <a:lstStyle/>
          <a:p>
            <a:pPr rtl="0"/>
            <a:r>
              <a:rPr lang="fr" sz="3200" dirty="0"/>
              <a:t>Considérations relatives </a:t>
            </a:r>
          </a:p>
          <a:p>
            <a:pPr rtl="0"/>
            <a:r>
              <a:rPr lang="fr" sz="3200" dirty="0"/>
              <a:t>au pays de réinstallation</a:t>
            </a:r>
          </a:p>
        </p:txBody>
      </p:sp>
      <p:sp>
        <p:nvSpPr>
          <p:cNvPr id="34" name="Rectangle 33"/>
          <p:cNvSpPr/>
          <p:nvPr>
            <p:custDataLst>
              <p:tags r:id="rId8"/>
            </p:custDataLst>
          </p:nvPr>
        </p:nvSpPr>
        <p:spPr bwMode="auto">
          <a:xfrm>
            <a:off x="170992" y="6631309"/>
            <a:ext cx="5620023" cy="1648182"/>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3600">
              <a:latin typeface="Lucida Grande" charset="0"/>
              <a:ea typeface="ヒラギノ角ゴ ProN W3" charset="0"/>
              <a:cs typeface="ヒラギノ角ゴ ProN W3" charset="0"/>
              <a:sym typeface="Lucida Grande" charset="0"/>
            </a:endParaRPr>
          </a:p>
        </p:txBody>
      </p:sp>
      <p:grpSp>
        <p:nvGrpSpPr>
          <p:cNvPr id="4" name="Group 3">
            <a:extLst>
              <a:ext uri="{FF2B5EF4-FFF2-40B4-BE49-F238E27FC236}">
                <a16:creationId xmlns:a16="http://schemas.microsoft.com/office/drawing/2014/main" id="{8170D22B-8593-4544-A4D5-A4A2F5EE37F5}"/>
              </a:ext>
            </a:extLst>
          </p:cNvPr>
          <p:cNvGrpSpPr/>
          <p:nvPr>
            <p:custDataLst>
              <p:tags r:id="rId9"/>
            </p:custDataLst>
          </p:nvPr>
        </p:nvGrpSpPr>
        <p:grpSpPr>
          <a:xfrm>
            <a:off x="6065974" y="3527403"/>
            <a:ext cx="6811934" cy="1063208"/>
            <a:chOff x="6621849" y="6578423"/>
            <a:chExt cx="6811934" cy="1063208"/>
          </a:xfrm>
        </p:grpSpPr>
        <p:sp>
          <p:nvSpPr>
            <p:cNvPr id="45" name="Shape 1148">
              <a:extLst>
                <a:ext uri="{FF2B5EF4-FFF2-40B4-BE49-F238E27FC236}">
                  <a16:creationId xmlns:a16="http://schemas.microsoft.com/office/drawing/2014/main" id="{050553A3-FF04-0544-A470-67408C5DE47E}"/>
                </a:ext>
              </a:extLst>
            </p:cNvPr>
            <p:cNvSpPr/>
            <p:nvPr/>
          </p:nvSpPr>
          <p:spPr>
            <a:xfrm>
              <a:off x="7293858" y="6683006"/>
              <a:ext cx="6041916" cy="8966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1800" dirty="0">
                  <a:solidFill>
                    <a:schemeClr val="tx2"/>
                  </a:solidFill>
                </a:rPr>
                <a:t>Voici des exemples de questions que nous pourrions poser dans le cadre de notre réflexion pour déterminer quel pays de réinstallation est le plus approprié.</a:t>
              </a:r>
            </a:p>
          </p:txBody>
        </p:sp>
        <p:sp>
          <p:nvSpPr>
            <p:cNvPr id="3" name="Rectangle 2">
              <a:extLst>
                <a:ext uri="{FF2B5EF4-FFF2-40B4-BE49-F238E27FC236}">
                  <a16:creationId xmlns:a16="http://schemas.microsoft.com/office/drawing/2014/main" id="{A65E68E1-86BC-7944-9F2E-38DA4E7A8740}"/>
                </a:ext>
              </a:extLst>
            </p:cNvPr>
            <p:cNvSpPr/>
            <p:nvPr/>
          </p:nvSpPr>
          <p:spPr bwMode="auto">
            <a:xfrm>
              <a:off x="6912791" y="6578423"/>
              <a:ext cx="6520992" cy="1063208"/>
            </a:xfrm>
            <a:prstGeom prst="rect">
              <a:avLst/>
            </a:prstGeom>
            <a:noFill/>
            <a:ln w="7937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bg1"/>
                </a:solidFill>
                <a:effectLst/>
                <a:latin typeface="+mn-lt"/>
                <a:ea typeface="ヒラギノ角ゴ ProN W3" charset="0"/>
                <a:cs typeface="ヒラギノ角ゴ ProN W3" charset="0"/>
                <a:sym typeface="Gill Sans" charset="0"/>
              </a:endParaRPr>
            </a:p>
          </p:txBody>
        </p:sp>
        <p:grpSp>
          <p:nvGrpSpPr>
            <p:cNvPr id="47" name="Group 46">
              <a:extLst>
                <a:ext uri="{FF2B5EF4-FFF2-40B4-BE49-F238E27FC236}">
                  <a16:creationId xmlns:a16="http://schemas.microsoft.com/office/drawing/2014/main" id="{555D6E59-6A53-7F46-AFF3-462C5290566C}"/>
                </a:ext>
              </a:extLst>
            </p:cNvPr>
            <p:cNvGrpSpPr/>
            <p:nvPr/>
          </p:nvGrpSpPr>
          <p:grpSpPr>
            <a:xfrm>
              <a:off x="6621849" y="6860455"/>
              <a:ext cx="637515" cy="637514"/>
              <a:chOff x="6074504" y="5697079"/>
              <a:chExt cx="804375" cy="804374"/>
            </a:xfrm>
          </p:grpSpPr>
          <p:sp>
            <p:nvSpPr>
              <p:cNvPr id="50" name="Shape 7274">
                <a:extLst>
                  <a:ext uri="{FF2B5EF4-FFF2-40B4-BE49-F238E27FC236}">
                    <a16:creationId xmlns:a16="http://schemas.microsoft.com/office/drawing/2014/main" id="{D820CE46-A0E2-4046-B40B-623404ADD376}"/>
                  </a:ext>
                </a:extLst>
              </p:cNvPr>
              <p:cNvSpPr/>
              <p:nvPr/>
            </p:nvSpPr>
            <p:spPr>
              <a:xfrm>
                <a:off x="6074504" y="5697079"/>
                <a:ext cx="804375" cy="804374"/>
              </a:xfrm>
              <a:prstGeom prst="ellipse">
                <a:avLst/>
              </a:prstGeom>
              <a:solidFill>
                <a:schemeClr val="accent2"/>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1800">
                  <a:latin typeface="Calibri Regular"/>
                </a:endParaRPr>
              </a:p>
            </p:txBody>
          </p:sp>
          <p:grpSp>
            <p:nvGrpSpPr>
              <p:cNvPr id="68" name="Group 67">
                <a:extLst>
                  <a:ext uri="{FF2B5EF4-FFF2-40B4-BE49-F238E27FC236}">
                    <a16:creationId xmlns:a16="http://schemas.microsoft.com/office/drawing/2014/main" id="{86B96997-7B25-D446-B3DE-4D07806E002F}"/>
                  </a:ext>
                </a:extLst>
              </p:cNvPr>
              <p:cNvGrpSpPr/>
              <p:nvPr/>
            </p:nvGrpSpPr>
            <p:grpSpPr>
              <a:xfrm>
                <a:off x="6213791" y="5834993"/>
                <a:ext cx="519196" cy="519196"/>
                <a:chOff x="3826887" y="2439250"/>
                <a:chExt cx="539993" cy="539993"/>
              </a:xfrm>
              <a:solidFill>
                <a:schemeClr val="bg1"/>
              </a:solidFill>
            </p:grpSpPr>
            <p:sp>
              <p:nvSpPr>
                <p:cNvPr id="71" name="Freeform 1292">
                  <a:extLst>
                    <a:ext uri="{FF2B5EF4-FFF2-40B4-BE49-F238E27FC236}">
                      <a16:creationId xmlns:a16="http://schemas.microsoft.com/office/drawing/2014/main" id="{FD0E2A73-E5E8-8B49-92E5-70FC24B8290A}"/>
                    </a:ext>
                  </a:extLst>
                </p:cNvPr>
                <p:cNvSpPr>
                  <a:spLocks noEditPoints="1"/>
                </p:cNvSpPr>
                <p:nvPr/>
              </p:nvSpPr>
              <p:spPr bwMode="auto">
                <a:xfrm>
                  <a:off x="3826887" y="2439250"/>
                  <a:ext cx="539993" cy="539993"/>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72" name="Freeform 337">
                  <a:extLst>
                    <a:ext uri="{FF2B5EF4-FFF2-40B4-BE49-F238E27FC236}">
                      <a16:creationId xmlns:a16="http://schemas.microsoft.com/office/drawing/2014/main" id="{512B2406-E128-824C-AAF2-622AF0581949}"/>
                    </a:ext>
                  </a:extLst>
                </p:cNvPr>
                <p:cNvSpPr>
                  <a:spLocks noEditPoints="1"/>
                </p:cNvSpPr>
                <p:nvPr/>
              </p:nvSpPr>
              <p:spPr bwMode="auto">
                <a:xfrm>
                  <a:off x="4039026" y="2595357"/>
                  <a:ext cx="122582" cy="237503"/>
                </a:xfrm>
                <a:custGeom>
                  <a:avLst/>
                  <a:gdLst>
                    <a:gd name="T0" fmla="*/ 357 w 762"/>
                    <a:gd name="T1" fmla="*/ 1107 h 1494"/>
                    <a:gd name="T2" fmla="*/ 415 w 762"/>
                    <a:gd name="T3" fmla="*/ 1124 h 1494"/>
                    <a:gd name="T4" fmla="*/ 462 w 762"/>
                    <a:gd name="T5" fmla="*/ 1158 h 1494"/>
                    <a:gd name="T6" fmla="*/ 494 w 762"/>
                    <a:gd name="T7" fmla="*/ 1206 h 1494"/>
                    <a:gd name="T8" fmla="*/ 512 w 762"/>
                    <a:gd name="T9" fmla="*/ 1266 h 1494"/>
                    <a:gd name="T10" fmla="*/ 512 w 762"/>
                    <a:gd name="T11" fmla="*/ 1332 h 1494"/>
                    <a:gd name="T12" fmla="*/ 495 w 762"/>
                    <a:gd name="T13" fmla="*/ 1391 h 1494"/>
                    <a:gd name="T14" fmla="*/ 463 w 762"/>
                    <a:gd name="T15" fmla="*/ 1439 h 1494"/>
                    <a:gd name="T16" fmla="*/ 416 w 762"/>
                    <a:gd name="T17" fmla="*/ 1474 h 1494"/>
                    <a:gd name="T18" fmla="*/ 357 w 762"/>
                    <a:gd name="T19" fmla="*/ 1492 h 1494"/>
                    <a:gd name="T20" fmla="*/ 291 w 762"/>
                    <a:gd name="T21" fmla="*/ 1492 h 1494"/>
                    <a:gd name="T22" fmla="*/ 233 w 762"/>
                    <a:gd name="T23" fmla="*/ 1474 h 1494"/>
                    <a:gd name="T24" fmla="*/ 187 w 762"/>
                    <a:gd name="T25" fmla="*/ 1439 h 1494"/>
                    <a:gd name="T26" fmla="*/ 155 w 762"/>
                    <a:gd name="T27" fmla="*/ 1391 h 1494"/>
                    <a:gd name="T28" fmla="*/ 138 w 762"/>
                    <a:gd name="T29" fmla="*/ 1332 h 1494"/>
                    <a:gd name="T30" fmla="*/ 138 w 762"/>
                    <a:gd name="T31" fmla="*/ 1266 h 1494"/>
                    <a:gd name="T32" fmla="*/ 155 w 762"/>
                    <a:gd name="T33" fmla="*/ 1206 h 1494"/>
                    <a:gd name="T34" fmla="*/ 189 w 762"/>
                    <a:gd name="T35" fmla="*/ 1158 h 1494"/>
                    <a:gd name="T36" fmla="*/ 235 w 762"/>
                    <a:gd name="T37" fmla="*/ 1124 h 1494"/>
                    <a:gd name="T38" fmla="*/ 292 w 762"/>
                    <a:gd name="T39" fmla="*/ 1107 h 1494"/>
                    <a:gd name="T40" fmla="*/ 353 w 762"/>
                    <a:gd name="T41" fmla="*/ 0 h 1494"/>
                    <a:gd name="T42" fmla="*/ 457 w 762"/>
                    <a:gd name="T43" fmla="*/ 8 h 1494"/>
                    <a:gd name="T44" fmla="*/ 546 w 762"/>
                    <a:gd name="T45" fmla="*/ 31 h 1494"/>
                    <a:gd name="T46" fmla="*/ 618 w 762"/>
                    <a:gd name="T47" fmla="*/ 66 h 1494"/>
                    <a:gd name="T48" fmla="*/ 676 w 762"/>
                    <a:gd name="T49" fmla="*/ 113 h 1494"/>
                    <a:gd name="T50" fmla="*/ 719 w 762"/>
                    <a:gd name="T51" fmla="*/ 168 h 1494"/>
                    <a:gd name="T52" fmla="*/ 746 w 762"/>
                    <a:gd name="T53" fmla="*/ 231 h 1494"/>
                    <a:gd name="T54" fmla="*/ 761 w 762"/>
                    <a:gd name="T55" fmla="*/ 300 h 1494"/>
                    <a:gd name="T56" fmla="*/ 760 w 762"/>
                    <a:gd name="T57" fmla="*/ 377 h 1494"/>
                    <a:gd name="T58" fmla="*/ 742 w 762"/>
                    <a:gd name="T59" fmla="*/ 456 h 1494"/>
                    <a:gd name="T60" fmla="*/ 711 w 762"/>
                    <a:gd name="T61" fmla="*/ 526 h 1494"/>
                    <a:gd name="T62" fmla="*/ 670 w 762"/>
                    <a:gd name="T63" fmla="*/ 588 h 1494"/>
                    <a:gd name="T64" fmla="*/ 625 w 762"/>
                    <a:gd name="T65" fmla="*/ 643 h 1494"/>
                    <a:gd name="T66" fmla="*/ 580 w 762"/>
                    <a:gd name="T67" fmla="*/ 694 h 1494"/>
                    <a:gd name="T68" fmla="*/ 518 w 762"/>
                    <a:gd name="T69" fmla="*/ 782 h 1494"/>
                    <a:gd name="T70" fmla="*/ 482 w 762"/>
                    <a:gd name="T71" fmla="*/ 870 h 1494"/>
                    <a:gd name="T72" fmla="*/ 472 w 762"/>
                    <a:gd name="T73" fmla="*/ 963 h 1494"/>
                    <a:gd name="T74" fmla="*/ 190 w 762"/>
                    <a:gd name="T75" fmla="*/ 1001 h 1494"/>
                    <a:gd name="T76" fmla="*/ 189 w 762"/>
                    <a:gd name="T77" fmla="*/ 899 h 1494"/>
                    <a:gd name="T78" fmla="*/ 204 w 762"/>
                    <a:gd name="T79" fmla="*/ 804 h 1494"/>
                    <a:gd name="T80" fmla="*/ 245 w 762"/>
                    <a:gd name="T81" fmla="*/ 708 h 1494"/>
                    <a:gd name="T82" fmla="*/ 313 w 762"/>
                    <a:gd name="T83" fmla="*/ 611 h 1494"/>
                    <a:gd name="T84" fmla="*/ 368 w 762"/>
                    <a:gd name="T85" fmla="*/ 543 h 1494"/>
                    <a:gd name="T86" fmla="*/ 409 w 762"/>
                    <a:gd name="T87" fmla="*/ 478 h 1494"/>
                    <a:gd name="T88" fmla="*/ 433 w 762"/>
                    <a:gd name="T89" fmla="*/ 417 h 1494"/>
                    <a:gd name="T90" fmla="*/ 434 w 762"/>
                    <a:gd name="T91" fmla="*/ 363 h 1494"/>
                    <a:gd name="T92" fmla="*/ 419 w 762"/>
                    <a:gd name="T93" fmla="*/ 320 h 1494"/>
                    <a:gd name="T94" fmla="*/ 390 w 762"/>
                    <a:gd name="T95" fmla="*/ 288 h 1494"/>
                    <a:gd name="T96" fmla="*/ 344 w 762"/>
                    <a:gd name="T97" fmla="*/ 267 h 1494"/>
                    <a:gd name="T98" fmla="*/ 281 w 762"/>
                    <a:gd name="T99" fmla="*/ 258 h 1494"/>
                    <a:gd name="T100" fmla="*/ 209 w 762"/>
                    <a:gd name="T101" fmla="*/ 265 h 1494"/>
                    <a:gd name="T102" fmla="*/ 135 w 762"/>
                    <a:gd name="T103" fmla="*/ 288 h 1494"/>
                    <a:gd name="T104" fmla="*/ 71 w 762"/>
                    <a:gd name="T105" fmla="*/ 322 h 1494"/>
                    <a:gd name="T106" fmla="*/ 36 w 762"/>
                    <a:gd name="T107" fmla="*/ 69 h 1494"/>
                    <a:gd name="T108" fmla="*/ 124 w 762"/>
                    <a:gd name="T109" fmla="*/ 35 h 1494"/>
                    <a:gd name="T110" fmla="*/ 231 w 762"/>
                    <a:gd name="T111" fmla="*/ 9 h 1494"/>
                    <a:gd name="T112" fmla="*/ 353 w 762"/>
                    <a:gd name="T113"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494">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grpSp>
      </p:grpSp>
      <p:cxnSp>
        <p:nvCxnSpPr>
          <p:cNvPr id="6" name="Straight Connector 5">
            <a:extLst>
              <a:ext uri="{FF2B5EF4-FFF2-40B4-BE49-F238E27FC236}">
                <a16:creationId xmlns:a16="http://schemas.microsoft.com/office/drawing/2014/main" id="{F86A9DB4-E514-CD49-A958-BB446989B3E1}"/>
              </a:ext>
            </a:extLst>
          </p:cNvPr>
          <p:cNvCxnSpPr>
            <a:cxnSpLocks/>
          </p:cNvCxnSpPr>
          <p:nvPr>
            <p:custDataLst>
              <p:tags r:id="rId10"/>
            </p:custDataLst>
          </p:nvPr>
        </p:nvCxnSpPr>
        <p:spPr bwMode="auto">
          <a:xfrm>
            <a:off x="6504817" y="-618354"/>
            <a:ext cx="5417309" cy="0"/>
          </a:xfrm>
          <a:prstGeom prst="line">
            <a:avLst/>
          </a:prstGeom>
          <a:blipFill dpi="0" rotWithShape="0">
            <a:blip r:embed="rId17"/>
            <a:srcRect/>
            <a:tile tx="0" ty="0" sx="100000" sy="100000" flip="none" algn="tl"/>
          </a:blipFill>
          <a:ln w="63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4" name="Shape 1148">
            <a:extLst>
              <a:ext uri="{FF2B5EF4-FFF2-40B4-BE49-F238E27FC236}">
                <a16:creationId xmlns:a16="http://schemas.microsoft.com/office/drawing/2014/main" id="{17AA71D6-7B25-2940-AAD0-2201DF7C9892}"/>
              </a:ext>
            </a:extLst>
          </p:cNvPr>
          <p:cNvSpPr/>
          <p:nvPr>
            <p:custDataLst>
              <p:tags r:id="rId11"/>
            </p:custDataLst>
          </p:nvPr>
        </p:nvSpPr>
        <p:spPr>
          <a:xfrm>
            <a:off x="6326048" y="4846863"/>
            <a:ext cx="6551860" cy="35435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marL="228600" lvl="0" indent="-228600" rtl="0">
              <a:spcBef>
                <a:spcPts val="300"/>
              </a:spcBef>
              <a:spcAft>
                <a:spcPts val="300"/>
              </a:spcAft>
              <a:buClr>
                <a:srgbClr val="451E56"/>
              </a:buClr>
              <a:buFont typeface="+mj-lt"/>
              <a:buAutoNum type="arabicPeriod"/>
            </a:pPr>
            <a:r>
              <a:rPr lang="fr" sz="1400" i="1" dirty="0">
                <a:solidFill>
                  <a:prstClr val="black"/>
                </a:solidFill>
                <a:ea typeface="MS PGothic" charset="-128"/>
              </a:rPr>
              <a:t>Les </a:t>
            </a:r>
            <a:r>
              <a:rPr lang="fr" sz="1400" b="1" i="1" dirty="0">
                <a:solidFill>
                  <a:prstClr val="black"/>
                </a:solidFill>
                <a:ea typeface="MS PGothic" charset="-128"/>
              </a:rPr>
              <a:t>lois et les politiques liées</a:t>
            </a:r>
            <a:r>
              <a:rPr lang="fr" sz="1400" i="1" dirty="0">
                <a:solidFill>
                  <a:prstClr val="black"/>
                </a:solidFill>
                <a:ea typeface="MS PGothic" charset="-128"/>
              </a:rPr>
              <a:t> à l’OSIEGCS sont-elles bienveillantes et exemptes de toute discrimination ?</a:t>
            </a:r>
          </a:p>
          <a:p>
            <a:pPr marL="228600" lvl="0" indent="-228600" rtl="0">
              <a:spcBef>
                <a:spcPts val="300"/>
              </a:spcBef>
              <a:spcAft>
                <a:spcPts val="300"/>
              </a:spcAft>
              <a:buClr>
                <a:srgbClr val="451E56"/>
              </a:buClr>
              <a:buFont typeface="+mj-lt"/>
              <a:buAutoNum type="arabicPeriod"/>
            </a:pPr>
            <a:r>
              <a:rPr lang="fr" sz="1400" i="1" dirty="0">
                <a:solidFill>
                  <a:prstClr val="black"/>
                </a:solidFill>
                <a:ea typeface="MS PGothic" charset="-128"/>
              </a:rPr>
              <a:t>L’accès à la </a:t>
            </a:r>
            <a:r>
              <a:rPr lang="fr" sz="1400" b="1" i="1" dirty="0">
                <a:solidFill>
                  <a:prstClr val="black"/>
                </a:solidFill>
                <a:ea typeface="MS PGothic" charset="-128"/>
              </a:rPr>
              <a:t>protection policière, à l’emploi, aux systèmes de santé et d’éducation</a:t>
            </a:r>
            <a:r>
              <a:rPr lang="fr" sz="1400" i="1" dirty="0">
                <a:solidFill>
                  <a:prstClr val="black"/>
                </a:solidFill>
                <a:ea typeface="MS PGothic" charset="-128"/>
              </a:rPr>
              <a:t> ainsi qu’aux autres </a:t>
            </a:r>
            <a:r>
              <a:rPr lang="fr" sz="1400" b="1" i="1" dirty="0">
                <a:solidFill>
                  <a:prstClr val="black"/>
                </a:solidFill>
                <a:ea typeface="MS PGothic" charset="-128"/>
              </a:rPr>
              <a:t>services</a:t>
            </a:r>
            <a:r>
              <a:rPr lang="fr" sz="1400" i="1" dirty="0">
                <a:solidFill>
                  <a:prstClr val="black"/>
                </a:solidFill>
                <a:ea typeface="MS PGothic" charset="-128"/>
              </a:rPr>
              <a:t> est-il bienveillant et exempt de toute discrimination ?</a:t>
            </a:r>
          </a:p>
          <a:p>
            <a:pPr marL="228600" lvl="0" indent="-228600" rtl="0">
              <a:spcBef>
                <a:spcPts val="300"/>
              </a:spcBef>
              <a:spcAft>
                <a:spcPts val="300"/>
              </a:spcAft>
              <a:buClr>
                <a:srgbClr val="451E56"/>
              </a:buClr>
              <a:buFont typeface="+mj-lt"/>
              <a:buAutoNum type="arabicPeriod"/>
            </a:pPr>
            <a:r>
              <a:rPr lang="fr" sz="1400" i="1" dirty="0">
                <a:solidFill>
                  <a:prstClr val="black"/>
                </a:solidFill>
                <a:ea typeface="MS PGothic" charset="-128"/>
              </a:rPr>
              <a:t>Quels sont les </a:t>
            </a:r>
            <a:r>
              <a:rPr lang="fr" sz="1400" b="1" i="1" dirty="0">
                <a:solidFill>
                  <a:prstClr val="black"/>
                </a:solidFill>
                <a:ea typeface="MS PGothic" charset="-128"/>
              </a:rPr>
              <a:t>comportements sociaux</a:t>
            </a:r>
            <a:r>
              <a:rPr lang="fr" sz="1400" i="1" dirty="0">
                <a:solidFill>
                  <a:prstClr val="black"/>
                </a:solidFill>
                <a:ea typeface="MS PGothic" charset="-128"/>
              </a:rPr>
              <a:t> les plus fréquents envers les personnes LGBTQI+ ? </a:t>
            </a:r>
          </a:p>
          <a:p>
            <a:pPr marL="228600" lvl="0" indent="-228600" rtl="0">
              <a:spcBef>
                <a:spcPts val="300"/>
              </a:spcBef>
              <a:spcAft>
                <a:spcPts val="300"/>
              </a:spcAft>
              <a:buClr>
                <a:srgbClr val="451E56"/>
              </a:buClr>
              <a:buFont typeface="+mj-lt"/>
              <a:buAutoNum type="arabicPeriod"/>
            </a:pPr>
            <a:r>
              <a:rPr lang="fr" sz="1400" i="1" dirty="0">
                <a:solidFill>
                  <a:prstClr val="black"/>
                </a:solidFill>
                <a:ea typeface="MS PGothic" charset="-128"/>
              </a:rPr>
              <a:t>Existe-t-il des </a:t>
            </a:r>
            <a:r>
              <a:rPr lang="fr" sz="1400" b="1" i="1" dirty="0">
                <a:solidFill>
                  <a:prstClr val="black"/>
                </a:solidFill>
                <a:ea typeface="MS PGothic" charset="-128"/>
              </a:rPr>
              <a:t>dispositions en matière d’immigration</a:t>
            </a:r>
            <a:r>
              <a:rPr lang="fr" sz="1400" i="1" dirty="0">
                <a:solidFill>
                  <a:prstClr val="black"/>
                </a:solidFill>
                <a:ea typeface="MS PGothic" charset="-128"/>
              </a:rPr>
              <a:t> qui permettent la réunification des partenaires/des époux ?</a:t>
            </a:r>
          </a:p>
          <a:p>
            <a:pPr marL="228600" lvl="0" indent="-228600" rtl="0">
              <a:spcBef>
                <a:spcPts val="300"/>
              </a:spcBef>
              <a:spcAft>
                <a:spcPts val="300"/>
              </a:spcAft>
              <a:buClr>
                <a:srgbClr val="451E56"/>
              </a:buClr>
              <a:buFont typeface="+mj-lt"/>
              <a:buAutoNum type="arabicPeriod"/>
            </a:pPr>
            <a:r>
              <a:rPr lang="fr" sz="1400" i="1" dirty="0">
                <a:solidFill>
                  <a:prstClr val="black"/>
                </a:solidFill>
                <a:ea typeface="MS PGothic" charset="-128"/>
              </a:rPr>
              <a:t>Des services pour les personnes réfugiées LGBTQI+ ayant des besoins spécifiques sont-ils disponibles </a:t>
            </a:r>
            <a:r>
              <a:rPr lang="fr" sz="1400" b="1" i="1" dirty="0">
                <a:solidFill>
                  <a:prstClr val="black"/>
                </a:solidFill>
                <a:ea typeface="MS PGothic" charset="-128"/>
              </a:rPr>
              <a:t>postérieurement à leur arrivée</a:t>
            </a:r>
            <a:r>
              <a:rPr lang="fr" sz="1400" i="1" dirty="0">
                <a:solidFill>
                  <a:prstClr val="black"/>
                </a:solidFill>
                <a:ea typeface="MS PGothic" charset="-128"/>
              </a:rPr>
              <a:t> ?</a:t>
            </a:r>
          </a:p>
          <a:p>
            <a:pPr marL="228600" lvl="0" indent="-228600" rtl="0">
              <a:spcBef>
                <a:spcPts val="300"/>
              </a:spcBef>
              <a:spcAft>
                <a:spcPts val="300"/>
              </a:spcAft>
              <a:buClr>
                <a:srgbClr val="451E56"/>
              </a:buClr>
              <a:buFont typeface="+mj-lt"/>
              <a:buAutoNum type="arabicPeriod"/>
            </a:pPr>
            <a:r>
              <a:rPr lang="fr" sz="1400" i="1" dirty="0">
                <a:solidFill>
                  <a:prstClr val="black"/>
                </a:solidFill>
                <a:ea typeface="MS PGothic" charset="-128"/>
              </a:rPr>
              <a:t>Les ONG et les autres </a:t>
            </a:r>
            <a:r>
              <a:rPr lang="fr" sz="1400" b="1" i="1" dirty="0">
                <a:solidFill>
                  <a:prstClr val="black"/>
                </a:solidFill>
                <a:ea typeface="MS PGothic" charset="-128"/>
              </a:rPr>
              <a:t>prestataires de services</a:t>
            </a:r>
            <a:r>
              <a:rPr lang="fr" sz="1400" i="1" dirty="0">
                <a:solidFill>
                  <a:prstClr val="black"/>
                </a:solidFill>
                <a:ea typeface="MS PGothic" charset="-128"/>
              </a:rPr>
              <a:t> ont-ils été formés pour venir en aide aux personnes réfugiées LGBTQI+ ?</a:t>
            </a:r>
          </a:p>
          <a:p>
            <a:pPr marL="228600" lvl="0" indent="-228600" rtl="0">
              <a:spcBef>
                <a:spcPts val="300"/>
              </a:spcBef>
              <a:spcAft>
                <a:spcPts val="300"/>
              </a:spcAft>
              <a:buClr>
                <a:srgbClr val="451E56"/>
              </a:buClr>
              <a:buFont typeface="+mj-lt"/>
              <a:buAutoNum type="arabicPeriod"/>
            </a:pPr>
            <a:r>
              <a:rPr lang="fr" sz="1400" i="1" dirty="0">
                <a:solidFill>
                  <a:prstClr val="black"/>
                </a:solidFill>
                <a:ea typeface="MS PGothic" charset="-128"/>
              </a:rPr>
              <a:t>Existe-t-il des </a:t>
            </a:r>
            <a:r>
              <a:rPr lang="fr" sz="1400" b="1" i="1" dirty="0">
                <a:solidFill>
                  <a:prstClr val="black"/>
                </a:solidFill>
                <a:ea typeface="MS PGothic" charset="-128"/>
              </a:rPr>
              <a:t>organisations soutenant la communauté LGBTQI+</a:t>
            </a:r>
            <a:r>
              <a:rPr lang="fr" sz="1400" i="1" dirty="0">
                <a:solidFill>
                  <a:prstClr val="black"/>
                </a:solidFill>
                <a:ea typeface="MS PGothic" charset="-128"/>
              </a:rPr>
              <a:t> ? Travaillent-elles avec les organisations qui viennent en aide aux réfugié(e)s ?</a:t>
            </a:r>
          </a:p>
        </p:txBody>
      </p:sp>
      <p:sp>
        <p:nvSpPr>
          <p:cNvPr id="52" name="Shape 1148">
            <a:extLst>
              <a:ext uri="{FF2B5EF4-FFF2-40B4-BE49-F238E27FC236}">
                <a16:creationId xmlns:a16="http://schemas.microsoft.com/office/drawing/2014/main" id="{E33F89C6-2B8C-9443-BEC2-748E315EF48C}"/>
              </a:ext>
            </a:extLst>
          </p:cNvPr>
          <p:cNvSpPr/>
          <p:nvPr>
            <p:custDataLst>
              <p:tags r:id="rId12"/>
            </p:custDataLst>
          </p:nvPr>
        </p:nvSpPr>
        <p:spPr>
          <a:xfrm>
            <a:off x="-5796" y="180102"/>
            <a:ext cx="13009010" cy="804313"/>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ctr">
            <a:spAutoFit/>
          </a:bodyPr>
          <a:lstStyle/>
          <a:p>
            <a:pPr algn="ctr" rtl="0"/>
            <a:r>
              <a:rPr lang="fr" sz="2400" b="1" dirty="0">
                <a:solidFill>
                  <a:schemeClr val="bg1"/>
                </a:solidFill>
              </a:rPr>
              <a:t>Lorsque vous évaluez les possibilités de pays de réinstallation pour un demandeur ou une demandeuse d’asile LGBTQI+, n’oubliez pas le point suivant :</a:t>
            </a:r>
          </a:p>
        </p:txBody>
      </p:sp>
      <p:grpSp>
        <p:nvGrpSpPr>
          <p:cNvPr id="37" name="Group 36">
            <a:extLst>
              <a:ext uri="{FF2B5EF4-FFF2-40B4-BE49-F238E27FC236}">
                <a16:creationId xmlns:a16="http://schemas.microsoft.com/office/drawing/2014/main" id="{84C01D47-78EE-C14D-9F3D-5EABFEA94C99}"/>
              </a:ext>
            </a:extLst>
          </p:cNvPr>
          <p:cNvGrpSpPr/>
          <p:nvPr>
            <p:custDataLst>
              <p:tags r:id="rId13"/>
            </p:custDataLst>
          </p:nvPr>
        </p:nvGrpSpPr>
        <p:grpSpPr>
          <a:xfrm>
            <a:off x="5289756" y="9111916"/>
            <a:ext cx="2460403" cy="724209"/>
            <a:chOff x="5592733" y="9111916"/>
            <a:chExt cx="2460403" cy="724209"/>
          </a:xfrm>
        </p:grpSpPr>
        <p:sp>
          <p:nvSpPr>
            <p:cNvPr id="38" name="Round Same Side Corner Rectangle 37">
              <a:extLst>
                <a:ext uri="{FF2B5EF4-FFF2-40B4-BE49-F238E27FC236}">
                  <a16:creationId xmlns:a16="http://schemas.microsoft.com/office/drawing/2014/main" id="{F489ADFD-C3B9-3044-BCC7-2DFECBF64A82}"/>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600"/>
            </a:p>
          </p:txBody>
        </p:sp>
        <p:grpSp>
          <p:nvGrpSpPr>
            <p:cNvPr id="39" name="Group 38">
              <a:extLst>
                <a:ext uri="{FF2B5EF4-FFF2-40B4-BE49-F238E27FC236}">
                  <a16:creationId xmlns:a16="http://schemas.microsoft.com/office/drawing/2014/main" id="{0DF8E8F1-1476-F24B-AAA1-E94F4F64AC9C}"/>
                </a:ext>
              </a:extLst>
            </p:cNvPr>
            <p:cNvGrpSpPr/>
            <p:nvPr/>
          </p:nvGrpSpPr>
          <p:grpSpPr>
            <a:xfrm>
              <a:off x="5765132" y="9259761"/>
              <a:ext cx="2041918" cy="473126"/>
              <a:chOff x="5582387" y="8894626"/>
              <a:chExt cx="2041918" cy="473126"/>
            </a:xfrm>
          </p:grpSpPr>
          <p:pic>
            <p:nvPicPr>
              <p:cNvPr id="40" name="Picture 39">
                <a:extLst>
                  <a:ext uri="{FF2B5EF4-FFF2-40B4-BE49-F238E27FC236}">
                    <a16:creationId xmlns:a16="http://schemas.microsoft.com/office/drawing/2014/main" id="{ADD25F9C-18B1-244A-A49D-DA6A9D0E56B3}"/>
                  </a:ext>
                </a:extLst>
              </p:cNvPr>
              <p:cNvPicPr>
                <a:picLocks noChangeAspect="1"/>
              </p:cNvPicPr>
              <p:nvPr/>
            </p:nvPicPr>
            <p:blipFill rotWithShape="1">
              <a:blip r:embed="rId18"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1" name="Straight Connector 40">
                <a:extLst>
                  <a:ext uri="{FF2B5EF4-FFF2-40B4-BE49-F238E27FC236}">
                    <a16:creationId xmlns:a16="http://schemas.microsoft.com/office/drawing/2014/main" id="{180C31D7-036D-CC4A-97CE-434E957C960B}"/>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90134856-4367-F545-858A-C3D067ECA89E}"/>
                  </a:ext>
                </a:extLst>
              </p:cNvPr>
              <p:cNvPicPr>
                <a:picLocks noChangeAspect="1"/>
              </p:cNvPicPr>
              <p:nvPr/>
            </p:nvPicPr>
            <p:blipFill>
              <a:blip r:embed="rId19">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11583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custDataLst>
              <p:tags r:id="rId1"/>
            </p:custDataLst>
          </p:nvPr>
        </p:nvPicPr>
        <p:blipFill>
          <a:blip r:embed="rId1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custDataLst>
              <p:tags r:id="rId2"/>
            </p:custDataLst>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6600"/>
          </a:p>
        </p:txBody>
      </p:sp>
      <p:sp>
        <p:nvSpPr>
          <p:cNvPr id="22" name="Rectangle 21">
            <a:extLst>
              <a:ext uri="{FF2B5EF4-FFF2-40B4-BE49-F238E27FC236}">
                <a16:creationId xmlns:a16="http://schemas.microsoft.com/office/drawing/2014/main" id="{0EFDDA78-E977-E043-8115-89F767AE4542}"/>
              </a:ext>
            </a:extLst>
          </p:cNvPr>
          <p:cNvSpPr/>
          <p:nvPr>
            <p:custDataLst>
              <p:tags r:id="rId3"/>
            </p:custDataLst>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custDataLst>
              <p:tags r:id="rId4"/>
            </p:custDataLst>
          </p:nvPr>
        </p:nvSpPr>
        <p:spPr bwMode="auto">
          <a:xfrm rot="10800000">
            <a:off x="5129143" y="1113906"/>
            <a:ext cx="2694051" cy="1913526"/>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36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custDataLst>
              <p:tags r:id="rId5"/>
            </p:custDataLst>
          </p:nvPr>
        </p:nvSpPr>
        <p:spPr>
          <a:xfrm>
            <a:off x="2253067" y="3421210"/>
            <a:ext cx="8573503" cy="2151592"/>
          </a:xfrm>
        </p:spPr>
        <p:txBody>
          <a:bodyPr rtlCol="0">
            <a:noAutofit/>
          </a:bodyPr>
          <a:lstStyle/>
          <a:p>
            <a:pPr rtl="0"/>
            <a:r>
              <a:rPr lang="fr" sz="4800"/>
              <a:t>ENVISAGER</a:t>
            </a:r>
            <a:r>
              <a:rPr lang="fr" sz="4800">
                <a:solidFill>
                  <a:srgbClr val="FF0000"/>
                </a:solidFill>
              </a:rPr>
              <a:t> </a:t>
            </a:r>
            <a:r>
              <a:rPr lang="fr" sz="4800"/>
              <a:t>une réinstallation </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custDataLst>
              <p:tags r:id="rId6"/>
            </p:custDataLst>
          </p:nvPr>
        </p:nvSpPr>
        <p:spPr>
          <a:xfrm>
            <a:off x="4172351" y="1503023"/>
            <a:ext cx="4702055" cy="1630414"/>
          </a:xfrm>
        </p:spPr>
        <p:txBody>
          <a:bodyPr rtlCol="0"/>
          <a:lstStyle/>
          <a:p>
            <a:pPr rtl="0"/>
            <a:r>
              <a:rPr lang="fr" sz="3200">
                <a:solidFill>
                  <a:schemeClr val="tx2"/>
                </a:solidFill>
              </a:rPr>
              <a:t>Exercice</a:t>
            </a:r>
          </a:p>
        </p:txBody>
      </p:sp>
      <p:grpSp>
        <p:nvGrpSpPr>
          <p:cNvPr id="25" name="Group 24">
            <a:extLst>
              <a:ext uri="{FF2B5EF4-FFF2-40B4-BE49-F238E27FC236}">
                <a16:creationId xmlns:a16="http://schemas.microsoft.com/office/drawing/2014/main" id="{FB5FEDBA-7652-B142-BA4C-70DEAF90F336}"/>
              </a:ext>
            </a:extLst>
          </p:cNvPr>
          <p:cNvGrpSpPr/>
          <p:nvPr>
            <p:custDataLst>
              <p:tags r:id="rId7"/>
            </p:custDataLst>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00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660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custDataLst>
              <p:tags r:id="rId8"/>
            </p:custDataLst>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MANUEL – PAGE </a:t>
            </a:r>
            <a:r>
              <a:rPr lang="fr" b="1" dirty="0">
                <a:solidFill>
                  <a:schemeClr val="tx2"/>
                </a:solidFill>
              </a:rPr>
              <a:t>55</a:t>
            </a:r>
            <a:endParaRPr lang="en-US" b="1" u="sng" dirty="0">
              <a:solidFill>
                <a:srgbClr val="FF0000"/>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custDataLst>
              <p:tags r:id="rId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91</a:t>
            </a:fld>
            <a:endParaRPr lang="en-US" altLang="en-US" sz="1100">
              <a:solidFill>
                <a:schemeClr val="bg1"/>
              </a:solidFill>
            </a:endParaRPr>
          </a:p>
        </p:txBody>
      </p:sp>
      <p:sp>
        <p:nvSpPr>
          <p:cNvPr id="40" name="Title 53">
            <a:extLst>
              <a:ext uri="{FF2B5EF4-FFF2-40B4-BE49-F238E27FC236}">
                <a16:creationId xmlns:a16="http://schemas.microsoft.com/office/drawing/2014/main" id="{CA162064-3864-4843-97BF-330828F95261}"/>
              </a:ext>
            </a:extLst>
          </p:cNvPr>
          <p:cNvSpPr txBox="1">
            <a:spLocks/>
          </p:cNvSpPr>
          <p:nvPr>
            <p:custDataLst>
              <p:tags r:id="rId10"/>
            </p:custDataLst>
          </p:nvPr>
        </p:nvSpPr>
        <p:spPr>
          <a:xfrm>
            <a:off x="3617261" y="7605561"/>
            <a:ext cx="5709097" cy="1098280"/>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fontScale="92500"/>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sz="2800" dirty="0">
                <a:solidFill>
                  <a:schemeClr val="tx2"/>
                </a:solidFill>
              </a:rPr>
              <a:t>Informations sur le bureau de pays</a:t>
            </a:r>
          </a:p>
          <a:p>
            <a:pPr rtl="0"/>
            <a:r>
              <a:rPr lang="fr" sz="3500" dirty="0">
                <a:solidFill>
                  <a:schemeClr val="tx2"/>
                </a:solidFill>
              </a:rPr>
              <a:t> – PAGE </a:t>
            </a:r>
            <a:r>
              <a:rPr lang="fr" sz="3500" b="1" dirty="0">
                <a:solidFill>
                  <a:schemeClr val="tx2"/>
                </a:solidFill>
              </a:rPr>
              <a:t>61</a:t>
            </a:r>
            <a:endParaRPr lang="en-US" sz="3500" b="1" u="sng" dirty="0">
              <a:solidFill>
                <a:srgbClr val="FF0000"/>
              </a:solidFill>
            </a:endParaRPr>
          </a:p>
        </p:txBody>
      </p:sp>
    </p:spTree>
    <p:extLst>
      <p:ext uri="{BB962C8B-B14F-4D97-AF65-F5344CB8AC3E}">
        <p14:creationId xmlns:p14="http://schemas.microsoft.com/office/powerpoint/2010/main" val="2941393833"/>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custDataLst>
              <p:tags r:id="rId1"/>
            </p:custDataLst>
          </p:nvPr>
        </p:nvSpPr>
        <p:spPr/>
        <p:txBody>
          <a:bodyPr rtlCol="0"/>
          <a:lstStyle/>
          <a:p>
            <a:pPr rtl="0"/>
            <a:r>
              <a:rPr lang="fr" sz="4000"/>
              <a:t>Principaux points d’apprentissage</a:t>
            </a:r>
            <a:endParaRPr lang="en-US" sz="4000"/>
          </a:p>
        </p:txBody>
      </p:sp>
      <p:grpSp>
        <p:nvGrpSpPr>
          <p:cNvPr id="4" name="Group 3">
            <a:extLst>
              <a:ext uri="{FF2B5EF4-FFF2-40B4-BE49-F238E27FC236}">
                <a16:creationId xmlns:a16="http://schemas.microsoft.com/office/drawing/2014/main" id="{CF3F4B4D-F44D-934F-90DA-54459FF9383C}"/>
              </a:ext>
            </a:extLst>
          </p:cNvPr>
          <p:cNvGrpSpPr/>
          <p:nvPr>
            <p:custDataLst>
              <p:tags r:id="rId2"/>
            </p:custDataLst>
          </p:nvPr>
        </p:nvGrpSpPr>
        <p:grpSpPr>
          <a:xfrm>
            <a:off x="-162896" y="2446484"/>
            <a:ext cx="3733650" cy="5172545"/>
            <a:chOff x="-162896" y="2446484"/>
            <a:chExt cx="3733650"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162896" y="2446484"/>
              <a:ext cx="3733650" cy="3822079"/>
              <a:chOff x="3397270" y="1628989"/>
              <a:chExt cx="1332045"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397270" y="1823303"/>
                <a:ext cx="1332045"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La réinstallation en tant que solution au cas par cas </a:t>
                </a:r>
                <a:br>
                  <a:rPr lang="en-US" sz="2400" b="1">
                    <a:solidFill>
                      <a:schemeClr val="bg1"/>
                    </a:solidFill>
                    <a:latin typeface="Calibri" panose="020F0502020204030204" pitchFamily="34" charset="0"/>
                    <a:cs typeface="Calibri" panose="020F0502020204030204" pitchFamily="34" charset="0"/>
                  </a:rPr>
                </a:br>
                <a:endParaRPr lang="en-US" sz="2400" b="1">
                  <a:solidFill>
                    <a:schemeClr val="bg1"/>
                  </a:solidFill>
                  <a:latin typeface="Calibri" panose="020F0502020204030204" pitchFamily="34" charset="0"/>
                  <a:cs typeface="Calibri" panose="020F0502020204030204" pitchFamily="34" charset="0"/>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01</a:t>
                </a:r>
                <a:endParaRPr kumimoji="0" sz="3200" b="0" i="0" u="none" strike="noStrike" kern="0" cap="none" spc="0" normalizeH="0" baseline="0" noProof="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custDataLst>
              <p:tags r:id="rId3"/>
            </p:custDataLst>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09460" y="1830890"/>
                <a:ext cx="1110188"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Encourager la transparence</a:t>
                </a:r>
              </a:p>
              <a:p>
                <a:pPr algn="ctr" rtl="0"/>
                <a:endParaRPr lang="fr" sz="2400" b="1">
                  <a:solidFill>
                    <a:schemeClr val="bg1"/>
                  </a:solidFill>
                  <a:latin typeface="Calibri" panose="020F0502020204030204" pitchFamily="34" charset="0"/>
                  <a:cs typeface="Calibri" panose="020F0502020204030204" pitchFamily="34" charset="0"/>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02</a:t>
                </a:r>
                <a:endParaRPr kumimoji="0" sz="3200" b="0" i="0" u="none" strike="noStrike" kern="0" cap="none" spc="0" normalizeH="0" baseline="0" noProof="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custDataLst>
              <p:tags r:id="rId4"/>
            </p:custDataLst>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18820" y="1830890"/>
                <a:ext cx="1109891"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Précaution et exactitude concernant l’identité de genre</a:t>
                </a: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03</a:t>
                </a:r>
                <a:endParaRPr kumimoji="0" sz="3200" b="0" i="0" u="none" strike="noStrike" kern="0" cap="none" spc="0" normalizeH="0" baseline="0" noProof="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custDataLst>
              <p:tags r:id="rId5"/>
            </p:custDataLst>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Urgence et protection</a:t>
                </a: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04</a:t>
                </a:r>
                <a:endParaRPr kumimoji="0" sz="3200" b="0" i="0" u="none" strike="noStrike" kern="0" cap="none" spc="0" normalizeH="0" baseline="0" noProof="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92</a:t>
            </a:fld>
            <a:endParaRPr lang="en-US" altLang="en-US" sz="1100">
              <a:solidFill>
                <a:schemeClr val="bg1"/>
              </a:solidFill>
            </a:endParaRPr>
          </a:p>
        </p:txBody>
      </p:sp>
    </p:spTree>
    <p:extLst>
      <p:ext uri="{BB962C8B-B14F-4D97-AF65-F5344CB8AC3E}">
        <p14:creationId xmlns:p14="http://schemas.microsoft.com/office/powerpoint/2010/main" val="3717588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2">
            <a:extLst>
              <a:ext uri="{FF2B5EF4-FFF2-40B4-BE49-F238E27FC236}">
                <a16:creationId xmlns:a16="http://schemas.microsoft.com/office/drawing/2014/main" id="{6CBE8873-F00D-D641-B9F4-2908939AB77E}"/>
              </a:ext>
            </a:extLst>
          </p:cNvPr>
          <p:cNvPicPr>
            <a:picLocks noChangeAspect="1"/>
          </p:cNvPicPr>
          <p:nvPr>
            <p:custDataLst>
              <p:tags r:id="rId1"/>
            </p:custDataLst>
          </p:nvPr>
        </p:nvPicPr>
        <p:blipFill rotWithShape="1">
          <a:blip r:embed="rId9">
            <a:extLst>
              <a:ext uri="{28A0092B-C50C-407E-A947-70E740481C1C}">
                <a14:useLocalDpi xmlns:a14="http://schemas.microsoft.com/office/drawing/2010/main" val="0"/>
              </a:ext>
            </a:extLst>
          </a:blip>
          <a:stretch/>
        </p:blipFill>
        <p:spPr>
          <a:xfrm>
            <a:off x="-32047" y="-417957"/>
            <a:ext cx="13022185" cy="10126763"/>
          </a:xfrm>
          <a:prstGeom prst="rect">
            <a:avLst/>
          </a:prstGeom>
        </p:spPr>
      </p:pic>
      <p:sp>
        <p:nvSpPr>
          <p:cNvPr id="16" name="Shape 668">
            <a:extLst>
              <a:ext uri="{FF2B5EF4-FFF2-40B4-BE49-F238E27FC236}">
                <a16:creationId xmlns:a16="http://schemas.microsoft.com/office/drawing/2014/main" id="{FD6140D9-AAC0-614F-B698-46801D115DD1}"/>
              </a:ext>
            </a:extLst>
          </p:cNvPr>
          <p:cNvSpPr/>
          <p:nvPr>
            <p:custDataLst>
              <p:tags r:id="rId2"/>
            </p:custDataLst>
          </p:nvPr>
        </p:nvSpPr>
        <p:spPr>
          <a:xfrm>
            <a:off x="-32047" y="4357588"/>
            <a:ext cx="13035260" cy="3492600"/>
          </a:xfrm>
          <a:prstGeom prst="rect">
            <a:avLst/>
          </a:prstGeom>
          <a:solidFill>
            <a:schemeClr val="accent2"/>
          </a:solidFill>
          <a:ln w="12700">
            <a:miter lim="400000"/>
          </a:ln>
        </p:spPr>
        <p:txBody>
          <a:bodyPr lIns="38100" tIns="38100" rIns="38100" bIns="38100" rtlCol="0" anchor="ctr"/>
          <a:lstStyle/>
          <a:p>
            <a:pPr marL="0" marR="0" lvl="0" indent="0" algn="l" defTabSz="43815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7" name="Text Placeholder 4">
            <a:extLst>
              <a:ext uri="{FF2B5EF4-FFF2-40B4-BE49-F238E27FC236}">
                <a16:creationId xmlns:a16="http://schemas.microsoft.com/office/drawing/2014/main" id="{FB77F1D8-B80E-1949-892E-8DF0B2119486}"/>
              </a:ext>
            </a:extLst>
          </p:cNvPr>
          <p:cNvSpPr txBox="1">
            <a:spLocks/>
          </p:cNvSpPr>
          <p:nvPr>
            <p:custDataLst>
              <p:tags r:id="rId3"/>
            </p:custDataLst>
          </p:nvPr>
        </p:nvSpPr>
        <p:spPr>
          <a:xfrm>
            <a:off x="-50441" y="5482322"/>
            <a:ext cx="13048335" cy="1073728"/>
          </a:xfrm>
          <a:prstGeom prst="rect">
            <a:avLst/>
          </a:prstGeom>
        </p:spPr>
        <p:txBody>
          <a:bodyPr rtlCol="0">
            <a:no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lnSpc>
                <a:spcPct val="70000"/>
              </a:lnSpc>
            </a:pPr>
            <a:r>
              <a:rPr lang="fr" sz="11500" b="1" kern="0">
                <a:solidFill>
                  <a:schemeClr val="bg1"/>
                </a:solidFill>
                <a:latin typeface="+mn-lt"/>
              </a:rPr>
              <a:t>CONCLUSION</a:t>
            </a:r>
            <a:endParaRPr lang="en-US" sz="4400" b="1" kern="0">
              <a:solidFill>
                <a:schemeClr val="bg1"/>
              </a:solidFill>
              <a:latin typeface="+mn-lt"/>
            </a:endParaRPr>
          </a:p>
        </p:txBody>
      </p:sp>
      <p:grpSp>
        <p:nvGrpSpPr>
          <p:cNvPr id="18" name="Group 17">
            <a:extLst>
              <a:ext uri="{FF2B5EF4-FFF2-40B4-BE49-F238E27FC236}">
                <a16:creationId xmlns:a16="http://schemas.microsoft.com/office/drawing/2014/main" id="{76A28302-C396-9945-B3D7-0AC22825730E}"/>
              </a:ext>
            </a:extLst>
          </p:cNvPr>
          <p:cNvGrpSpPr/>
          <p:nvPr>
            <p:custDataLst>
              <p:tags r:id="rId4"/>
            </p:custDataLst>
          </p:nvPr>
        </p:nvGrpSpPr>
        <p:grpSpPr>
          <a:xfrm>
            <a:off x="-30881" y="9372315"/>
            <a:ext cx="13003213" cy="432065"/>
            <a:chOff x="1" y="9426435"/>
            <a:chExt cx="13004800" cy="472939"/>
          </a:xfrm>
        </p:grpSpPr>
        <p:sp>
          <p:nvSpPr>
            <p:cNvPr id="19" name="Shape 606">
              <a:extLst>
                <a:ext uri="{FF2B5EF4-FFF2-40B4-BE49-F238E27FC236}">
                  <a16:creationId xmlns:a16="http://schemas.microsoft.com/office/drawing/2014/main" id="{075D5590-88F0-2D42-B45C-819F4DFE97B2}"/>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20" name="Shape 607">
              <a:extLst>
                <a:ext uri="{FF2B5EF4-FFF2-40B4-BE49-F238E27FC236}">
                  <a16:creationId xmlns:a16="http://schemas.microsoft.com/office/drawing/2014/main" id="{653052E6-6338-194D-BF58-EE622393602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21" name="Shape 608">
              <a:extLst>
                <a:ext uri="{FF2B5EF4-FFF2-40B4-BE49-F238E27FC236}">
                  <a16:creationId xmlns:a16="http://schemas.microsoft.com/office/drawing/2014/main" id="{F5EDC1B9-542A-124A-AA00-DBF40C2FAAF6}"/>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22" name="Shape 609">
              <a:extLst>
                <a:ext uri="{FF2B5EF4-FFF2-40B4-BE49-F238E27FC236}">
                  <a16:creationId xmlns:a16="http://schemas.microsoft.com/office/drawing/2014/main" id="{D337D5A1-BFDB-314F-BE91-E3F5FA90DE62}"/>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23" name="Shape 610">
              <a:extLst>
                <a:ext uri="{FF2B5EF4-FFF2-40B4-BE49-F238E27FC236}">
                  <a16:creationId xmlns:a16="http://schemas.microsoft.com/office/drawing/2014/main" id="{F34C9629-B4A7-D143-8376-02A879402822}"/>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24" name="Shape 610">
              <a:extLst>
                <a:ext uri="{FF2B5EF4-FFF2-40B4-BE49-F238E27FC236}">
                  <a16:creationId xmlns:a16="http://schemas.microsoft.com/office/drawing/2014/main" id="{C9F74B8B-E24B-074F-8A32-ABA51F748E6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sp>
          <p:nvSpPr>
            <p:cNvPr id="25" name="Shape 610">
              <a:extLst>
                <a:ext uri="{FF2B5EF4-FFF2-40B4-BE49-F238E27FC236}">
                  <a16:creationId xmlns:a16="http://schemas.microsoft.com/office/drawing/2014/main" id="{3DB7C7A1-3F64-4540-A1F0-1D13A0147F26}"/>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a:latin typeface="Calibri Regular"/>
              </a:endParaRPr>
            </a:p>
          </p:txBody>
        </p:sp>
      </p:grpSp>
      <p:sp>
        <p:nvSpPr>
          <p:cNvPr id="43" name="Slide Number Placeholder 5">
            <a:extLst>
              <a:ext uri="{FF2B5EF4-FFF2-40B4-BE49-F238E27FC236}">
                <a16:creationId xmlns:a16="http://schemas.microsoft.com/office/drawing/2014/main" id="{46FD7B67-F57A-B44B-88E5-4518C338779F}"/>
              </a:ext>
            </a:extLst>
          </p:cNvPr>
          <p:cNvSpPr txBox="1">
            <a:spLocks/>
          </p:cNvSpPr>
          <p:nvPr>
            <p:custDataLst>
              <p:tags r:id="rId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93</a:t>
            </a:fld>
            <a:endParaRPr lang="en-US" altLang="en-US" sz="1200">
              <a:solidFill>
                <a:schemeClr val="bg1"/>
              </a:solidFill>
            </a:endParaRPr>
          </a:p>
        </p:txBody>
      </p:sp>
      <p:grpSp>
        <p:nvGrpSpPr>
          <p:cNvPr id="26" name="Group 25">
            <a:extLst>
              <a:ext uri="{FF2B5EF4-FFF2-40B4-BE49-F238E27FC236}">
                <a16:creationId xmlns:a16="http://schemas.microsoft.com/office/drawing/2014/main" id="{BBF802B4-D597-4846-A2C5-C7B376359DFC}"/>
              </a:ext>
            </a:extLst>
          </p:cNvPr>
          <p:cNvGrpSpPr/>
          <p:nvPr>
            <p:custDataLst>
              <p:tags r:id="rId6"/>
            </p:custDataLst>
          </p:nvPr>
        </p:nvGrpSpPr>
        <p:grpSpPr>
          <a:xfrm>
            <a:off x="5509581" y="8936492"/>
            <a:ext cx="2041918" cy="473126"/>
            <a:chOff x="5582387" y="8894626"/>
            <a:chExt cx="2041918" cy="473126"/>
          </a:xfrm>
        </p:grpSpPr>
        <p:pic>
          <p:nvPicPr>
            <p:cNvPr id="27" name="Picture 26">
              <a:extLst>
                <a:ext uri="{FF2B5EF4-FFF2-40B4-BE49-F238E27FC236}">
                  <a16:creationId xmlns:a16="http://schemas.microsoft.com/office/drawing/2014/main" id="{ED86DA23-80EF-9440-A728-76E7F077ADF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8" name="Straight Connector 27">
              <a:extLst>
                <a:ext uri="{FF2B5EF4-FFF2-40B4-BE49-F238E27FC236}">
                  <a16:creationId xmlns:a16="http://schemas.microsoft.com/office/drawing/2014/main" id="{E4647075-E109-E94E-B53D-699A4129AE71}"/>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25279C8-BCE2-8349-897C-54362F9EBEC4}"/>
                </a:ext>
              </a:extLst>
            </p:cNvPr>
            <p:cNvPicPr>
              <a:picLocks noChangeAspect="1"/>
            </p:cNvPicPr>
            <p:nvPr/>
          </p:nvPicPr>
          <p:blipFill>
            <a:blip r:embed="rId11"/>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26249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bwMode="auto">
          <a:xfrm>
            <a:off x="-1" y="2183"/>
            <a:ext cx="13003213" cy="9752409"/>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sz="2000">
              <a:sym typeface="Gill Sans" charset="0"/>
            </a:endParaRPr>
          </a:p>
        </p:txBody>
      </p:sp>
      <p:sp>
        <p:nvSpPr>
          <p:cNvPr id="10" name="Rectangle 9"/>
          <p:cNvSpPr/>
          <p:nvPr>
            <p:custDataLst>
              <p:tags r:id="rId2"/>
            </p:custDataLst>
          </p:nvPr>
        </p:nvSpPr>
        <p:spPr>
          <a:xfrm>
            <a:off x="7727781" y="0"/>
            <a:ext cx="2494059" cy="7539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400">
              <a:ln w="0"/>
              <a:solidFill>
                <a:schemeClr val="accent1"/>
              </a:solidFill>
              <a:effectLst>
                <a:outerShdw blurRad="38100" dist="25400" dir="5400000" algn="ctr" rotWithShape="0">
                  <a:srgbClr val="6E747A">
                    <a:alpha val="43000"/>
                  </a:srgbClr>
                </a:outerShdw>
              </a:effectLst>
            </a:endParaRPr>
          </a:p>
        </p:txBody>
      </p:sp>
      <p:sp>
        <p:nvSpPr>
          <p:cNvPr id="12" name="TextBox 11"/>
          <p:cNvSpPr txBox="1"/>
          <p:nvPr>
            <p:custDataLst>
              <p:tags r:id="rId3"/>
            </p:custDataLst>
          </p:nvPr>
        </p:nvSpPr>
        <p:spPr>
          <a:xfrm>
            <a:off x="1016901" y="1655338"/>
            <a:ext cx="4824386" cy="1815882"/>
          </a:xfrm>
          <a:prstGeom prst="rect">
            <a:avLst/>
          </a:prstGeom>
          <a:noFill/>
        </p:spPr>
        <p:txBody>
          <a:bodyPr wrap="square" rtlCol="0">
            <a:spAutoFit/>
          </a:bodyPr>
          <a:lstStyle/>
          <a:p>
            <a:pPr rtl="0"/>
            <a:r>
              <a:rPr lang="fr" sz="2800" b="1">
                <a:solidFill>
                  <a:schemeClr val="bg1"/>
                </a:solidFill>
                <a:latin typeface="Calibri" charset="0"/>
                <a:ea typeface="Calibri" charset="0"/>
                <a:cs typeface="Calibri" charset="0"/>
              </a:rPr>
              <a:t>Bureau de la population, des réfugiés et des migrations du Département d’État des États-Unis </a:t>
            </a:r>
          </a:p>
        </p:txBody>
      </p:sp>
      <p:sp>
        <p:nvSpPr>
          <p:cNvPr id="29" name="TextBox 28"/>
          <p:cNvSpPr txBox="1"/>
          <p:nvPr>
            <p:custDataLst>
              <p:tags r:id="rId4"/>
            </p:custDataLst>
          </p:nvPr>
        </p:nvSpPr>
        <p:spPr>
          <a:xfrm>
            <a:off x="1016901" y="3890082"/>
            <a:ext cx="4553486" cy="4855432"/>
          </a:xfrm>
          <a:prstGeom prst="rect">
            <a:avLst/>
          </a:prstGeom>
          <a:noFill/>
        </p:spPr>
        <p:txBody>
          <a:bodyPr wrap="square" rtlCol="0">
            <a:spAutoFit/>
          </a:bodyPr>
          <a:lstStyle/>
          <a:p>
            <a:pPr algn="just" rtl="0" eaLnBrk="1" hangingPunct="1">
              <a:lnSpc>
                <a:spcPct val="150000"/>
              </a:lnSpc>
            </a:pPr>
            <a:r>
              <a:rPr lang="fr" sz="1600">
                <a:solidFill>
                  <a:schemeClr val="bg1"/>
                </a:solidFill>
                <a:latin typeface="Calibri" panose="020F0502020204030204" pitchFamily="34" charset="0"/>
              </a:rPr>
              <a:t>Pour concevoir ce programme de formation, nous avons pu compter sur le soutien généreux du peuple américain, par l’intermédiaire du </a:t>
            </a:r>
            <a:r>
              <a:rPr lang="fr" sz="1600" b="1">
                <a:solidFill>
                  <a:schemeClr val="bg1"/>
                </a:solidFill>
                <a:latin typeface="Calibri" panose="020F0502020204030204" pitchFamily="34" charset="0"/>
              </a:rPr>
              <a:t>Bureau de la population, des réfugiés et des migrations du Département d’État des États-Unis</a:t>
            </a:r>
            <a:r>
              <a:rPr lang="fr" sz="1600">
                <a:solidFill>
                  <a:schemeClr val="bg1"/>
                </a:solidFill>
                <a:latin typeface="Calibri" panose="020F0502020204030204" pitchFamily="34" charset="0"/>
              </a:rPr>
              <a:t>. </a:t>
            </a:r>
          </a:p>
          <a:p>
            <a:pPr algn="just" rtl="0" eaLnBrk="1" hangingPunct="1">
              <a:lnSpc>
                <a:spcPct val="150000"/>
              </a:lnSpc>
            </a:pPr>
            <a:r>
              <a:rPr lang="fr" sz="1600">
                <a:solidFill>
                  <a:schemeClr val="bg1"/>
                </a:solidFill>
                <a:latin typeface="Calibri" panose="020F0502020204030204" pitchFamily="34" charset="0"/>
              </a:rPr>
              <a:t>Ce programme s’inscrit dans le cadre du projet « Sensitization and Adjudication Training on Refugees Fleeing Persecution Based on Sexual Orientation and Gender Identity ». </a:t>
            </a:r>
          </a:p>
          <a:p>
            <a:pPr algn="just" rtl="0" eaLnBrk="1" hangingPunct="1">
              <a:lnSpc>
                <a:spcPct val="150000"/>
              </a:lnSpc>
            </a:pPr>
            <a:r>
              <a:rPr lang="fr" sz="1600">
                <a:solidFill>
                  <a:schemeClr val="bg1"/>
                </a:solidFill>
                <a:latin typeface="Calibri" panose="020F0502020204030204" pitchFamily="34" charset="0"/>
              </a:rPr>
              <a:t>Le contenu de cette formation ne reflète pas nécessairement les points de vue du Bureau américain de la population, des réfugiés et des migrations ni ceux des États-Unis.</a:t>
            </a:r>
          </a:p>
        </p:txBody>
      </p:sp>
      <p:pic>
        <p:nvPicPr>
          <p:cNvPr id="5" name="Picture Placeholder 4"/>
          <p:cNvPicPr>
            <a:picLocks noGrp="1" noChangeAspect="1"/>
          </p:cNvPicPr>
          <p:nvPr>
            <p:ph idx="4294967295"/>
            <p:custDataLst>
              <p:tags r:id="rId5"/>
            </p:custDataLst>
          </p:nvPr>
        </p:nvPicPr>
        <p:blipFill rotWithShape="1">
          <a:blip r:embed="rId8" cstate="print">
            <a:extLst>
              <a:ext uri="{28A0092B-C50C-407E-A947-70E740481C1C}">
                <a14:useLocalDpi xmlns:a14="http://schemas.microsoft.com/office/drawing/2010/main"/>
              </a:ext>
            </a:extLst>
          </a:blip>
          <a:stretch/>
        </p:blipFill>
        <p:spPr>
          <a:xfrm>
            <a:off x="7373816" y="5061894"/>
            <a:ext cx="3201988" cy="3201987"/>
          </a:xfrm>
        </p:spPr>
      </p:pic>
    </p:spTree>
    <p:extLst>
      <p:ext uri="{BB962C8B-B14F-4D97-AF65-F5344CB8AC3E}">
        <p14:creationId xmlns:p14="http://schemas.microsoft.com/office/powerpoint/2010/main" val="3580914701"/>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F9EA5FAA-185D-704C-9151-B47EC178D5BF}"/>
              </a:ext>
            </a:extLst>
          </p:cNvPr>
          <p:cNvPicPr>
            <a:picLocks noChangeAspect="1"/>
          </p:cNvPicPr>
          <p:nvPr>
            <p:custDataLst>
              <p:tags r:id="rId1"/>
            </p:custDataLst>
          </p:nvPr>
        </p:nvPicPr>
        <p:blipFill>
          <a:blip r:embed="rId7" cstate="print">
            <a:extLst>
              <a:ext uri="{BEBA8EAE-BF5A-486C-A8C5-ECC9F3942E4B}">
                <a14:imgProps xmlns:a14="http://schemas.microsoft.com/office/drawing/2010/main">
                  <a14:imgLayer r:embed="rId8">
                    <a14:imgEffect>
                      <a14:artisticGlowDiffused/>
                    </a14:imgEffect>
                  </a14:imgLayer>
                </a14:imgProps>
              </a:ext>
              <a:ext uri="{28A0092B-C50C-407E-A947-70E740481C1C}">
                <a14:useLocalDpi xmlns:a14="http://schemas.microsoft.com/office/drawing/2010/main"/>
              </a:ext>
            </a:extLst>
          </a:blip>
          <a:srcRect/>
          <a:stretch>
            <a:fillRect/>
          </a:stretch>
        </p:blipFill>
        <p:spPr>
          <a:xfrm>
            <a:off x="-21902" y="0"/>
            <a:ext cx="13004800" cy="9753600"/>
          </a:xfrm>
          <a:prstGeom prst="rect">
            <a:avLst/>
          </a:prstGeom>
        </p:spPr>
      </p:pic>
      <p:sp>
        <p:nvSpPr>
          <p:cNvPr id="30" name="Rectangle 29"/>
          <p:cNvSpPr/>
          <p:nvPr>
            <p:custDataLst>
              <p:tags r:id="rId2"/>
            </p:custDataLst>
          </p:nvPr>
        </p:nvSpPr>
        <p:spPr>
          <a:xfrm>
            <a:off x="6539702" y="1221234"/>
            <a:ext cx="6463512" cy="7314307"/>
          </a:xfrm>
          <a:prstGeom prst="rect">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480"/>
          </a:p>
        </p:txBody>
      </p:sp>
      <p:sp>
        <p:nvSpPr>
          <p:cNvPr id="12" name="TextBox 11"/>
          <p:cNvSpPr txBox="1"/>
          <p:nvPr>
            <p:custDataLst>
              <p:tags r:id="rId3"/>
            </p:custDataLst>
          </p:nvPr>
        </p:nvSpPr>
        <p:spPr>
          <a:xfrm>
            <a:off x="7129227" y="1901203"/>
            <a:ext cx="2192908" cy="552011"/>
          </a:xfrm>
          <a:prstGeom prst="rect">
            <a:avLst/>
          </a:prstGeom>
          <a:noFill/>
        </p:spPr>
        <p:txBody>
          <a:bodyPr wrap="none" rtlCol="0">
            <a:spAutoFit/>
          </a:bodyPr>
          <a:lstStyle/>
          <a:p>
            <a:pPr rtl="0"/>
            <a:r>
              <a:rPr lang="fr" sz="2987" b="1">
                <a:solidFill>
                  <a:schemeClr val="bg1"/>
                </a:solidFill>
                <a:latin typeface="Calibri" charset="0"/>
                <a:ea typeface="Calibri" charset="0"/>
                <a:cs typeface="Calibri" charset="0"/>
              </a:rPr>
              <a:t>CONTACTEZ-NOUS</a:t>
            </a:r>
          </a:p>
        </p:txBody>
      </p:sp>
      <p:sp>
        <p:nvSpPr>
          <p:cNvPr id="29" name="TextBox 28"/>
          <p:cNvSpPr txBox="1"/>
          <p:nvPr>
            <p:custDataLst>
              <p:tags r:id="rId4"/>
            </p:custDataLst>
          </p:nvPr>
        </p:nvSpPr>
        <p:spPr>
          <a:xfrm>
            <a:off x="7123976" y="2382730"/>
            <a:ext cx="5220423" cy="4850687"/>
          </a:xfrm>
          <a:prstGeom prst="rect">
            <a:avLst/>
          </a:prstGeom>
          <a:noFill/>
        </p:spPr>
        <p:txBody>
          <a:bodyPr wrap="square" rtlCol="0">
            <a:spAutoFit/>
          </a:bodyPr>
          <a:lstStyle/>
          <a:p>
            <a:pPr rtl="0">
              <a:lnSpc>
                <a:spcPct val="150000"/>
              </a:lnSpc>
            </a:pPr>
            <a:r>
              <a:rPr lang="fr" sz="1800" dirty="0">
                <a:solidFill>
                  <a:schemeClr val="bg1"/>
                </a:solidFill>
                <a:latin typeface="Calibri" panose="020F0502020204030204" pitchFamily="34" charset="0"/>
                <a:ea typeface="Calibri" charset="0"/>
                <a:cs typeface="Calibri" charset="0"/>
              </a:rPr>
              <a:t>Pour en savoir plus sur ce programme de formation, veuillez contacter :</a:t>
            </a:r>
            <a:r>
              <a:rPr lang="fr" sz="1000" b="1" dirty="0">
                <a:solidFill>
                  <a:schemeClr val="bg1"/>
                </a:solidFill>
                <a:latin typeface="Calibri" panose="020F0502020204030204" pitchFamily="34" charset="0"/>
                <a:ea typeface="Calibri" charset="0"/>
                <a:cs typeface="Calibri" charset="0"/>
              </a:rPr>
              <a:t> </a:t>
            </a:r>
            <a:br>
              <a:rPr lang="en-US" sz="1800" b="1" dirty="0">
                <a:solidFill>
                  <a:schemeClr val="bg1"/>
                </a:solidFill>
                <a:latin typeface="Calibri" panose="020F0502020204030204" pitchFamily="34" charset="0"/>
                <a:ea typeface="Calibri" charset="0"/>
                <a:cs typeface="Calibri" charset="0"/>
              </a:rPr>
            </a:br>
            <a:r>
              <a:rPr lang="fr" sz="1800" b="1" dirty="0">
                <a:solidFill>
                  <a:schemeClr val="bg1"/>
                </a:solidFill>
                <a:latin typeface="Calibri" panose="020F0502020204030204" pitchFamily="34" charset="0"/>
                <a:ea typeface="Calibri" charset="0"/>
                <a:cs typeface="Calibri" charset="0"/>
              </a:rPr>
              <a:t>OIM : </a:t>
            </a:r>
            <a:r>
              <a:rPr lang="fr" sz="1800" dirty="0">
                <a:solidFill>
                  <a:schemeClr val="bg1"/>
                </a:solidFill>
                <a:latin typeface="Calibri" panose="020F0502020204030204" pitchFamily="34" charset="0"/>
                <a:ea typeface="Calibri" charset="0"/>
                <a:cs typeface="Calibri" charset="0"/>
              </a:rPr>
              <a:t>Point focal mondial LGBTQI+/OSIEGCS </a:t>
            </a:r>
            <a:r>
              <a:rPr lang="fr" sz="1800" i="1" u="sng" dirty="0">
                <a:solidFill>
                  <a:schemeClr val="bg1"/>
                </a:solidFill>
                <a:effectLst/>
                <a:latin typeface="Calibri" panose="020F050202020403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LGBTIFocalPoint@iom.int</a:t>
            </a:r>
            <a:br>
              <a:rPr lang="en-US" sz="1800" b="1" dirty="0">
                <a:solidFill>
                  <a:schemeClr val="bg1"/>
                </a:solidFill>
                <a:latin typeface="Calibri" panose="020F0502020204030204" pitchFamily="34" charset="0"/>
                <a:ea typeface="Calibri" charset="0"/>
                <a:cs typeface="Calibri" charset="0"/>
              </a:rPr>
            </a:br>
            <a:r>
              <a:rPr lang="fr" sz="1800" b="1" dirty="0">
                <a:solidFill>
                  <a:schemeClr val="bg1"/>
                </a:solidFill>
                <a:latin typeface="Calibri" panose="020F0502020204030204" pitchFamily="34" charset="0"/>
                <a:ea typeface="Calibri" charset="0"/>
                <a:cs typeface="Calibri" charset="0"/>
              </a:rPr>
              <a:t>HCR : </a:t>
            </a:r>
            <a:r>
              <a:rPr lang="fr" sz="18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P</a:t>
            </a:r>
            <a:r>
              <a:rPr lang="fr" sz="1800" dirty="0">
                <a:solidFill>
                  <a:srgbClr val="FFFFFF"/>
                </a:solidFill>
                <a:effectLst/>
                <a:latin typeface="Calibri" panose="020F0502020204030204" pitchFamily="34" charset="0"/>
                <a:ea typeface="Calibri" panose="020F0502020204030204" pitchFamily="34" charset="0"/>
              </a:rPr>
              <a:t>rotection à base communautaire, Division de la protection internationale</a:t>
            </a:r>
            <a:r>
              <a:rPr lang="fr" sz="1800" dirty="0">
                <a:solidFill>
                  <a:schemeClr val="bg1"/>
                </a:solidFill>
                <a:effectLst/>
                <a:latin typeface="Calibri" panose="020F0502020204030204" pitchFamily="34" charset="0"/>
                <a:ea typeface="Calibri" panose="020F0502020204030204" pitchFamily="34" charset="0"/>
              </a:rPr>
              <a:t> </a:t>
            </a:r>
            <a:r>
              <a:rPr lang="fr"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 hqts00@unhcr.org</a:t>
            </a:r>
            <a:endParaRPr lang="en-U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rtl="0">
              <a:lnSpc>
                <a:spcPct val="150000"/>
              </a:lnSpc>
            </a:pPr>
            <a:r>
              <a:rPr lang="fr" sz="1000" i="1" u="sng" dirty="0">
                <a:solidFill>
                  <a:schemeClr val="bg1"/>
                </a:solidFill>
                <a:latin typeface="Calibri" panose="020F0502020204030204" pitchFamily="34" charset="0"/>
                <a:ea typeface="Calibri" charset="0"/>
                <a:cs typeface="Calibri" panose="020F0502020204030204" pitchFamily="34" charset="0"/>
              </a:rPr>
              <a:t> </a:t>
            </a:r>
            <a:endParaRPr lang="en-US" sz="1000" dirty="0">
              <a:solidFill>
                <a:schemeClr val="bg1"/>
              </a:solidFill>
              <a:latin typeface="Calibri" panose="020F0502020204030204" pitchFamily="34" charset="0"/>
              <a:ea typeface="Calibri" charset="0"/>
              <a:cs typeface="Calibri" charset="0"/>
            </a:endParaRPr>
          </a:p>
          <a:p>
            <a:pPr rtl="0">
              <a:lnSpc>
                <a:spcPct val="150000"/>
              </a:lnSpc>
            </a:pPr>
            <a:r>
              <a:rPr lang="fr" sz="1800" dirty="0">
                <a:solidFill>
                  <a:schemeClr val="bg1"/>
                </a:solidFill>
                <a:latin typeface="Calibri" panose="020F0502020204030204" pitchFamily="34" charset="0"/>
                <a:ea typeface="Calibri" charset="0"/>
                <a:cs typeface="Calibri" charset="0"/>
              </a:rPr>
              <a:t>Veuillez également consulter la page Web consacrée à l’inclusion sociale dans les programmes de l’OIM à l’adresse </a:t>
            </a:r>
            <a:r>
              <a:rPr lang="fr" sz="1800" i="1" u="sng" dirty="0">
                <a:solidFill>
                  <a:schemeClr val="bg1"/>
                </a:solidFill>
                <a:latin typeface="Calibri" panose="020F0502020204030204" pitchFamily="34" charset="0"/>
                <a:ea typeface="Calibri" charset="0"/>
                <a:cs typeface="Calibri" charset="0"/>
              </a:rPr>
              <a:t>https://www.iom.int/social-inclusion-iom-programming</a:t>
            </a:r>
            <a:r>
              <a:rPr lang="fr" sz="1800" dirty="0">
                <a:solidFill>
                  <a:schemeClr val="bg1"/>
                </a:solidFill>
                <a:latin typeface="Calibri" panose="020F0502020204030204" pitchFamily="34" charset="0"/>
                <a:ea typeface="Calibri" charset="0"/>
                <a:cs typeface="Calibri" charset="0"/>
              </a:rPr>
              <a:t> pour accéder aux ressources et aux supports de formation les plus récents. </a:t>
            </a:r>
            <a:endParaRPr lang="en-US" sz="1800" dirty="0">
              <a:solidFill>
                <a:schemeClr val="bg1"/>
              </a:solidFill>
              <a:latin typeface="Calibri" panose="020F0502020204030204" pitchFamily="34" charset="0"/>
              <a:ea typeface="Calibri" charset="0"/>
              <a:cs typeface="Calibri" charset="0"/>
            </a:endParaRPr>
          </a:p>
        </p:txBody>
      </p:sp>
    </p:spTree>
    <p:extLst>
      <p:ext uri="{BB962C8B-B14F-4D97-AF65-F5344CB8AC3E}">
        <p14:creationId xmlns:p14="http://schemas.microsoft.com/office/powerpoint/2010/main" val="147728650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7"/>
</p:tagLst>
</file>

<file path=ppt/tags/tag1000.xml><?xml version="1.0" encoding="utf-8"?>
<p:tagLst xmlns:a="http://schemas.openxmlformats.org/drawingml/2006/main" xmlns:r="http://schemas.openxmlformats.org/officeDocument/2006/relationships" xmlns:p="http://schemas.openxmlformats.org/presentationml/2006/main">
  <p:tag name="NUM" val="1"/>
</p:tagLst>
</file>

<file path=ppt/tags/tag1001.xml><?xml version="1.0" encoding="utf-8"?>
<p:tagLst xmlns:a="http://schemas.openxmlformats.org/drawingml/2006/main" xmlns:r="http://schemas.openxmlformats.org/officeDocument/2006/relationships" xmlns:p="http://schemas.openxmlformats.org/presentationml/2006/main">
  <p:tag name="NUM" val="2"/>
</p:tagLst>
</file>

<file path=ppt/tags/tag1002.xml><?xml version="1.0" encoding="utf-8"?>
<p:tagLst xmlns:a="http://schemas.openxmlformats.org/drawingml/2006/main" xmlns:r="http://schemas.openxmlformats.org/officeDocument/2006/relationships" xmlns:p="http://schemas.openxmlformats.org/presentationml/2006/main">
  <p:tag name="NUM" val="3"/>
</p:tagLst>
</file>

<file path=ppt/tags/tag1003.xml><?xml version="1.0" encoding="utf-8"?>
<p:tagLst xmlns:a="http://schemas.openxmlformats.org/drawingml/2006/main" xmlns:r="http://schemas.openxmlformats.org/officeDocument/2006/relationships" xmlns:p="http://schemas.openxmlformats.org/presentationml/2006/main">
  <p:tag name="NUM" val="4"/>
</p:tagLst>
</file>

<file path=ppt/tags/tag1004.xml><?xml version="1.0" encoding="utf-8"?>
<p:tagLst xmlns:a="http://schemas.openxmlformats.org/drawingml/2006/main" xmlns:r="http://schemas.openxmlformats.org/officeDocument/2006/relationships" xmlns:p="http://schemas.openxmlformats.org/presentationml/2006/main">
  <p:tag name="NUM" val="5"/>
</p:tagLst>
</file>

<file path=ppt/tags/tag1005.xml><?xml version="1.0" encoding="utf-8"?>
<p:tagLst xmlns:a="http://schemas.openxmlformats.org/drawingml/2006/main" xmlns:r="http://schemas.openxmlformats.org/officeDocument/2006/relationships" xmlns:p="http://schemas.openxmlformats.org/presentationml/2006/main">
  <p:tag name="NUM" val="6"/>
</p:tagLst>
</file>

<file path=ppt/tags/tag1006.xml><?xml version="1.0" encoding="utf-8"?>
<p:tagLst xmlns:a="http://schemas.openxmlformats.org/drawingml/2006/main" xmlns:r="http://schemas.openxmlformats.org/officeDocument/2006/relationships" xmlns:p="http://schemas.openxmlformats.org/presentationml/2006/main">
  <p:tag name="NUM" val="7"/>
</p:tagLst>
</file>

<file path=ppt/tags/tag1007.xml><?xml version="1.0" encoding="utf-8"?>
<p:tagLst xmlns:a="http://schemas.openxmlformats.org/drawingml/2006/main" xmlns:r="http://schemas.openxmlformats.org/officeDocument/2006/relationships" xmlns:p="http://schemas.openxmlformats.org/presentationml/2006/main">
  <p:tag name="NUM" val="8"/>
</p:tagLst>
</file>

<file path=ppt/tags/tag1008.xml><?xml version="1.0" encoding="utf-8"?>
<p:tagLst xmlns:a="http://schemas.openxmlformats.org/drawingml/2006/main" xmlns:r="http://schemas.openxmlformats.org/officeDocument/2006/relationships" xmlns:p="http://schemas.openxmlformats.org/presentationml/2006/main">
  <p:tag name="NUM" val="9"/>
</p:tagLst>
</file>

<file path=ppt/tags/tag1009.xml><?xml version="1.0" encoding="utf-8"?>
<p:tagLst xmlns:a="http://schemas.openxmlformats.org/drawingml/2006/main" xmlns:r="http://schemas.openxmlformats.org/officeDocument/2006/relationships" xmlns:p="http://schemas.openxmlformats.org/presentationml/2006/main">
  <p:tag name="NUM" val="10"/>
</p:tagLst>
</file>

<file path=ppt/tags/tag101.xml><?xml version="1.0" encoding="utf-8"?>
<p:tagLst xmlns:a="http://schemas.openxmlformats.org/drawingml/2006/main" xmlns:r="http://schemas.openxmlformats.org/officeDocument/2006/relationships" xmlns:p="http://schemas.openxmlformats.org/presentationml/2006/main">
  <p:tag name="NUM" val="8"/>
</p:tagLst>
</file>

<file path=ppt/tags/tag1010.xml><?xml version="1.0" encoding="utf-8"?>
<p:tagLst xmlns:a="http://schemas.openxmlformats.org/drawingml/2006/main" xmlns:r="http://schemas.openxmlformats.org/officeDocument/2006/relationships" xmlns:p="http://schemas.openxmlformats.org/presentationml/2006/main">
  <p:tag name="NUM" val="1"/>
</p:tagLst>
</file>

<file path=ppt/tags/tag1011.xml><?xml version="1.0" encoding="utf-8"?>
<p:tagLst xmlns:a="http://schemas.openxmlformats.org/drawingml/2006/main" xmlns:r="http://schemas.openxmlformats.org/officeDocument/2006/relationships" xmlns:p="http://schemas.openxmlformats.org/presentationml/2006/main">
  <p:tag name="NUM" val="2"/>
</p:tagLst>
</file>

<file path=ppt/tags/tag1012.xml><?xml version="1.0" encoding="utf-8"?>
<p:tagLst xmlns:a="http://schemas.openxmlformats.org/drawingml/2006/main" xmlns:r="http://schemas.openxmlformats.org/officeDocument/2006/relationships" xmlns:p="http://schemas.openxmlformats.org/presentationml/2006/main">
  <p:tag name="NUM" val="3"/>
</p:tagLst>
</file>

<file path=ppt/tags/tag1013.xml><?xml version="1.0" encoding="utf-8"?>
<p:tagLst xmlns:a="http://schemas.openxmlformats.org/drawingml/2006/main" xmlns:r="http://schemas.openxmlformats.org/officeDocument/2006/relationships" xmlns:p="http://schemas.openxmlformats.org/presentationml/2006/main">
  <p:tag name="NUM" val="4"/>
</p:tagLst>
</file>

<file path=ppt/tags/tag1014.xml><?xml version="1.0" encoding="utf-8"?>
<p:tagLst xmlns:a="http://schemas.openxmlformats.org/drawingml/2006/main" xmlns:r="http://schemas.openxmlformats.org/officeDocument/2006/relationships" xmlns:p="http://schemas.openxmlformats.org/presentationml/2006/main">
  <p:tag name="NUM" val="5"/>
</p:tagLst>
</file>

<file path=ppt/tags/tag1015.xml><?xml version="1.0" encoding="utf-8"?>
<p:tagLst xmlns:a="http://schemas.openxmlformats.org/drawingml/2006/main" xmlns:r="http://schemas.openxmlformats.org/officeDocument/2006/relationships" xmlns:p="http://schemas.openxmlformats.org/presentationml/2006/main">
  <p:tag name="NUM" val="6"/>
</p:tagLst>
</file>

<file path=ppt/tags/tag1016.xml><?xml version="1.0" encoding="utf-8"?>
<p:tagLst xmlns:a="http://schemas.openxmlformats.org/drawingml/2006/main" xmlns:r="http://schemas.openxmlformats.org/officeDocument/2006/relationships" xmlns:p="http://schemas.openxmlformats.org/presentationml/2006/main">
  <p:tag name="NUM" val="7"/>
</p:tagLst>
</file>

<file path=ppt/tags/tag1017.xml><?xml version="1.0" encoding="utf-8"?>
<p:tagLst xmlns:a="http://schemas.openxmlformats.org/drawingml/2006/main" xmlns:r="http://schemas.openxmlformats.org/officeDocument/2006/relationships" xmlns:p="http://schemas.openxmlformats.org/presentationml/2006/main">
  <p:tag name="NUM" val="8"/>
</p:tagLst>
</file>

<file path=ppt/tags/tag1018.xml><?xml version="1.0" encoding="utf-8"?>
<p:tagLst xmlns:a="http://schemas.openxmlformats.org/drawingml/2006/main" xmlns:r="http://schemas.openxmlformats.org/officeDocument/2006/relationships" xmlns:p="http://schemas.openxmlformats.org/presentationml/2006/main">
  <p:tag name="NUM" val="9"/>
</p:tagLst>
</file>

<file path=ppt/tags/tag1019.xml><?xml version="1.0" encoding="utf-8"?>
<p:tagLst xmlns:a="http://schemas.openxmlformats.org/drawingml/2006/main" xmlns:r="http://schemas.openxmlformats.org/officeDocument/2006/relationships" xmlns:p="http://schemas.openxmlformats.org/presentationml/2006/main">
  <p:tag name="NUM" val="10"/>
</p:tagLst>
</file>

<file path=ppt/tags/tag102.xml><?xml version="1.0" encoding="utf-8"?>
<p:tagLst xmlns:a="http://schemas.openxmlformats.org/drawingml/2006/main" xmlns:r="http://schemas.openxmlformats.org/officeDocument/2006/relationships" xmlns:p="http://schemas.openxmlformats.org/presentationml/2006/main">
  <p:tag name="NUM" val="9"/>
</p:tagLst>
</file>

<file path=ppt/tags/tag1020.xml><?xml version="1.0" encoding="utf-8"?>
<p:tagLst xmlns:a="http://schemas.openxmlformats.org/drawingml/2006/main" xmlns:r="http://schemas.openxmlformats.org/officeDocument/2006/relationships" xmlns:p="http://schemas.openxmlformats.org/presentationml/2006/main">
  <p:tag name="NUM" val="11"/>
</p:tagLst>
</file>

<file path=ppt/tags/tag1021.xml><?xml version="1.0" encoding="utf-8"?>
<p:tagLst xmlns:a="http://schemas.openxmlformats.org/drawingml/2006/main" xmlns:r="http://schemas.openxmlformats.org/officeDocument/2006/relationships" xmlns:p="http://schemas.openxmlformats.org/presentationml/2006/main">
  <p:tag name="NUM" val="12"/>
</p:tagLst>
</file>

<file path=ppt/tags/tag1022.xml><?xml version="1.0" encoding="utf-8"?>
<p:tagLst xmlns:a="http://schemas.openxmlformats.org/drawingml/2006/main" xmlns:r="http://schemas.openxmlformats.org/officeDocument/2006/relationships" xmlns:p="http://schemas.openxmlformats.org/presentationml/2006/main">
  <p:tag name="NUM" val="13"/>
</p:tagLst>
</file>

<file path=ppt/tags/tag1023.xml><?xml version="1.0" encoding="utf-8"?>
<p:tagLst xmlns:a="http://schemas.openxmlformats.org/drawingml/2006/main" xmlns:r="http://schemas.openxmlformats.org/officeDocument/2006/relationships" xmlns:p="http://schemas.openxmlformats.org/presentationml/2006/main">
  <p:tag name="NUM" val="14"/>
</p:tagLst>
</file>

<file path=ppt/tags/tag1024.xml><?xml version="1.0" encoding="utf-8"?>
<p:tagLst xmlns:a="http://schemas.openxmlformats.org/drawingml/2006/main" xmlns:r="http://schemas.openxmlformats.org/officeDocument/2006/relationships" xmlns:p="http://schemas.openxmlformats.org/presentationml/2006/main">
  <p:tag name="NUM" val="15"/>
</p:tagLst>
</file>

<file path=ppt/tags/tag1025.xml><?xml version="1.0" encoding="utf-8"?>
<p:tagLst xmlns:a="http://schemas.openxmlformats.org/drawingml/2006/main" xmlns:r="http://schemas.openxmlformats.org/officeDocument/2006/relationships" xmlns:p="http://schemas.openxmlformats.org/presentationml/2006/main">
  <p:tag name="NUM" val="16"/>
</p:tagLst>
</file>

<file path=ppt/tags/tag1026.xml><?xml version="1.0" encoding="utf-8"?>
<p:tagLst xmlns:a="http://schemas.openxmlformats.org/drawingml/2006/main" xmlns:r="http://schemas.openxmlformats.org/officeDocument/2006/relationships" xmlns:p="http://schemas.openxmlformats.org/presentationml/2006/main">
  <p:tag name="NUM" val="17"/>
</p:tagLst>
</file>

<file path=ppt/tags/tag1027.xml><?xml version="1.0" encoding="utf-8"?>
<p:tagLst xmlns:a="http://schemas.openxmlformats.org/drawingml/2006/main" xmlns:r="http://schemas.openxmlformats.org/officeDocument/2006/relationships" xmlns:p="http://schemas.openxmlformats.org/presentationml/2006/main">
  <p:tag name="NUM" val="18"/>
</p:tagLst>
</file>

<file path=ppt/tags/tag1028.xml><?xml version="1.0" encoding="utf-8"?>
<p:tagLst xmlns:a="http://schemas.openxmlformats.org/drawingml/2006/main" xmlns:r="http://schemas.openxmlformats.org/officeDocument/2006/relationships" xmlns:p="http://schemas.openxmlformats.org/presentationml/2006/main">
  <p:tag name="NUM" val="19"/>
</p:tagLst>
</file>

<file path=ppt/tags/tag1029.xml><?xml version="1.0" encoding="utf-8"?>
<p:tagLst xmlns:a="http://schemas.openxmlformats.org/drawingml/2006/main" xmlns:r="http://schemas.openxmlformats.org/officeDocument/2006/relationships" xmlns:p="http://schemas.openxmlformats.org/presentationml/2006/main">
  <p:tag name="NUM" val="20"/>
</p:tagLst>
</file>

<file path=ppt/tags/tag103.xml><?xml version="1.0" encoding="utf-8"?>
<p:tagLst xmlns:a="http://schemas.openxmlformats.org/drawingml/2006/main" xmlns:r="http://schemas.openxmlformats.org/officeDocument/2006/relationships" xmlns:p="http://schemas.openxmlformats.org/presentationml/2006/main">
  <p:tag name="NUM" val="10"/>
</p:tagLst>
</file>

<file path=ppt/tags/tag1030.xml><?xml version="1.0" encoding="utf-8"?>
<p:tagLst xmlns:a="http://schemas.openxmlformats.org/drawingml/2006/main" xmlns:r="http://schemas.openxmlformats.org/officeDocument/2006/relationships" xmlns:p="http://schemas.openxmlformats.org/presentationml/2006/main">
  <p:tag name="NUM" val="21"/>
</p:tagLst>
</file>

<file path=ppt/tags/tag1031.xml><?xml version="1.0" encoding="utf-8"?>
<p:tagLst xmlns:a="http://schemas.openxmlformats.org/drawingml/2006/main" xmlns:r="http://schemas.openxmlformats.org/officeDocument/2006/relationships" xmlns:p="http://schemas.openxmlformats.org/presentationml/2006/main">
  <p:tag name="NUM" val="22"/>
</p:tagLst>
</file>

<file path=ppt/tags/tag1032.xml><?xml version="1.0" encoding="utf-8"?>
<p:tagLst xmlns:a="http://schemas.openxmlformats.org/drawingml/2006/main" xmlns:r="http://schemas.openxmlformats.org/officeDocument/2006/relationships" xmlns:p="http://schemas.openxmlformats.org/presentationml/2006/main">
  <p:tag name="NUM" val="23"/>
</p:tagLst>
</file>

<file path=ppt/tags/tag1033.xml><?xml version="1.0" encoding="utf-8"?>
<p:tagLst xmlns:a="http://schemas.openxmlformats.org/drawingml/2006/main" xmlns:r="http://schemas.openxmlformats.org/officeDocument/2006/relationships" xmlns:p="http://schemas.openxmlformats.org/presentationml/2006/main">
  <p:tag name="NUM" val="24"/>
</p:tagLst>
</file>

<file path=ppt/tags/tag1034.xml><?xml version="1.0" encoding="utf-8"?>
<p:tagLst xmlns:a="http://schemas.openxmlformats.org/drawingml/2006/main" xmlns:r="http://schemas.openxmlformats.org/officeDocument/2006/relationships" xmlns:p="http://schemas.openxmlformats.org/presentationml/2006/main">
  <p:tag name="NUM" val="25"/>
</p:tagLst>
</file>

<file path=ppt/tags/tag1035.xml><?xml version="1.0" encoding="utf-8"?>
<p:tagLst xmlns:a="http://schemas.openxmlformats.org/drawingml/2006/main" xmlns:r="http://schemas.openxmlformats.org/officeDocument/2006/relationships" xmlns:p="http://schemas.openxmlformats.org/presentationml/2006/main">
  <p:tag name="NUM" val="26"/>
</p:tagLst>
</file>

<file path=ppt/tags/tag1036.xml><?xml version="1.0" encoding="utf-8"?>
<p:tagLst xmlns:a="http://schemas.openxmlformats.org/drawingml/2006/main" xmlns:r="http://schemas.openxmlformats.org/officeDocument/2006/relationships" xmlns:p="http://schemas.openxmlformats.org/presentationml/2006/main">
  <p:tag name="NUM" val="27"/>
</p:tagLst>
</file>

<file path=ppt/tags/tag1037.xml><?xml version="1.0" encoding="utf-8"?>
<p:tagLst xmlns:a="http://schemas.openxmlformats.org/drawingml/2006/main" xmlns:r="http://schemas.openxmlformats.org/officeDocument/2006/relationships" xmlns:p="http://schemas.openxmlformats.org/presentationml/2006/main">
  <p:tag name="NUM" val="28"/>
</p:tagLst>
</file>

<file path=ppt/tags/tag1038.xml><?xml version="1.0" encoding="utf-8"?>
<p:tagLst xmlns:a="http://schemas.openxmlformats.org/drawingml/2006/main" xmlns:r="http://schemas.openxmlformats.org/officeDocument/2006/relationships" xmlns:p="http://schemas.openxmlformats.org/presentationml/2006/main">
  <p:tag name="NUM" val="29"/>
</p:tagLst>
</file>

<file path=ppt/tags/tag1039.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11"/>
</p:tagLst>
</file>

<file path=ppt/tags/tag1040.xml><?xml version="1.0" encoding="utf-8"?>
<p:tagLst xmlns:a="http://schemas.openxmlformats.org/drawingml/2006/main" xmlns:r="http://schemas.openxmlformats.org/officeDocument/2006/relationships" xmlns:p="http://schemas.openxmlformats.org/presentationml/2006/main">
  <p:tag name="NUM" val="2"/>
</p:tagLst>
</file>

<file path=ppt/tags/tag1041.xml><?xml version="1.0" encoding="utf-8"?>
<p:tagLst xmlns:a="http://schemas.openxmlformats.org/drawingml/2006/main" xmlns:r="http://schemas.openxmlformats.org/officeDocument/2006/relationships" xmlns:p="http://schemas.openxmlformats.org/presentationml/2006/main">
  <p:tag name="NUM" val="3"/>
</p:tagLst>
</file>

<file path=ppt/tags/tag1042.xml><?xml version="1.0" encoding="utf-8"?>
<p:tagLst xmlns:a="http://schemas.openxmlformats.org/drawingml/2006/main" xmlns:r="http://schemas.openxmlformats.org/officeDocument/2006/relationships" xmlns:p="http://schemas.openxmlformats.org/presentationml/2006/main">
  <p:tag name="NUM" val="4"/>
</p:tagLst>
</file>

<file path=ppt/tags/tag1043.xml><?xml version="1.0" encoding="utf-8"?>
<p:tagLst xmlns:a="http://schemas.openxmlformats.org/drawingml/2006/main" xmlns:r="http://schemas.openxmlformats.org/officeDocument/2006/relationships" xmlns:p="http://schemas.openxmlformats.org/presentationml/2006/main">
  <p:tag name="NUM" val="5"/>
</p:tagLst>
</file>

<file path=ppt/tags/tag1044.xml><?xml version="1.0" encoding="utf-8"?>
<p:tagLst xmlns:a="http://schemas.openxmlformats.org/drawingml/2006/main" xmlns:r="http://schemas.openxmlformats.org/officeDocument/2006/relationships" xmlns:p="http://schemas.openxmlformats.org/presentationml/2006/main">
  <p:tag name="NUM" val="6"/>
</p:tagLst>
</file>

<file path=ppt/tags/tag1045.xml><?xml version="1.0" encoding="utf-8"?>
<p:tagLst xmlns:a="http://schemas.openxmlformats.org/drawingml/2006/main" xmlns:r="http://schemas.openxmlformats.org/officeDocument/2006/relationships" xmlns:p="http://schemas.openxmlformats.org/presentationml/2006/main">
  <p:tag name="NUM" val="7"/>
</p:tagLst>
</file>

<file path=ppt/tags/tag1046.xml><?xml version="1.0" encoding="utf-8"?>
<p:tagLst xmlns:a="http://schemas.openxmlformats.org/drawingml/2006/main" xmlns:r="http://schemas.openxmlformats.org/officeDocument/2006/relationships" xmlns:p="http://schemas.openxmlformats.org/presentationml/2006/main">
  <p:tag name="NUM" val="8"/>
</p:tagLst>
</file>

<file path=ppt/tags/tag1047.xml><?xml version="1.0" encoding="utf-8"?>
<p:tagLst xmlns:a="http://schemas.openxmlformats.org/drawingml/2006/main" xmlns:r="http://schemas.openxmlformats.org/officeDocument/2006/relationships" xmlns:p="http://schemas.openxmlformats.org/presentationml/2006/main">
  <p:tag name="NUM" val="9"/>
</p:tagLst>
</file>

<file path=ppt/tags/tag1048.xml><?xml version="1.0" encoding="utf-8"?>
<p:tagLst xmlns:a="http://schemas.openxmlformats.org/drawingml/2006/main" xmlns:r="http://schemas.openxmlformats.org/officeDocument/2006/relationships" xmlns:p="http://schemas.openxmlformats.org/presentationml/2006/main">
  <p:tag name="NUM" val="10"/>
</p:tagLst>
</file>

<file path=ppt/tags/tag1049.xml><?xml version="1.0" encoding="utf-8"?>
<p:tagLst xmlns:a="http://schemas.openxmlformats.org/drawingml/2006/main" xmlns:r="http://schemas.openxmlformats.org/officeDocument/2006/relationships" xmlns:p="http://schemas.openxmlformats.org/presentationml/2006/main">
  <p:tag name="NUM" val="11"/>
</p:tagLst>
</file>

<file path=ppt/tags/tag105.xml><?xml version="1.0" encoding="utf-8"?>
<p:tagLst xmlns:a="http://schemas.openxmlformats.org/drawingml/2006/main" xmlns:r="http://schemas.openxmlformats.org/officeDocument/2006/relationships" xmlns:p="http://schemas.openxmlformats.org/presentationml/2006/main">
  <p:tag name="NUM" val="12"/>
</p:tagLst>
</file>

<file path=ppt/tags/tag1050.xml><?xml version="1.0" encoding="utf-8"?>
<p:tagLst xmlns:a="http://schemas.openxmlformats.org/drawingml/2006/main" xmlns:r="http://schemas.openxmlformats.org/officeDocument/2006/relationships" xmlns:p="http://schemas.openxmlformats.org/presentationml/2006/main">
  <p:tag name="NUM" val="1"/>
</p:tagLst>
</file>

<file path=ppt/tags/tag1051.xml><?xml version="1.0" encoding="utf-8"?>
<p:tagLst xmlns:a="http://schemas.openxmlformats.org/drawingml/2006/main" xmlns:r="http://schemas.openxmlformats.org/officeDocument/2006/relationships" xmlns:p="http://schemas.openxmlformats.org/presentationml/2006/main">
  <p:tag name="NUM" val="2"/>
</p:tagLst>
</file>

<file path=ppt/tags/tag1052.xml><?xml version="1.0" encoding="utf-8"?>
<p:tagLst xmlns:a="http://schemas.openxmlformats.org/drawingml/2006/main" xmlns:r="http://schemas.openxmlformats.org/officeDocument/2006/relationships" xmlns:p="http://schemas.openxmlformats.org/presentationml/2006/main">
  <p:tag name="NUM" val="3"/>
</p:tagLst>
</file>

<file path=ppt/tags/tag1053.xml><?xml version="1.0" encoding="utf-8"?>
<p:tagLst xmlns:a="http://schemas.openxmlformats.org/drawingml/2006/main" xmlns:r="http://schemas.openxmlformats.org/officeDocument/2006/relationships" xmlns:p="http://schemas.openxmlformats.org/presentationml/2006/main">
  <p:tag name="NUM" val="4"/>
</p:tagLst>
</file>

<file path=ppt/tags/tag1054.xml><?xml version="1.0" encoding="utf-8"?>
<p:tagLst xmlns:a="http://schemas.openxmlformats.org/drawingml/2006/main" xmlns:r="http://schemas.openxmlformats.org/officeDocument/2006/relationships" xmlns:p="http://schemas.openxmlformats.org/presentationml/2006/main">
  <p:tag name="NUM" val="5"/>
</p:tagLst>
</file>

<file path=ppt/tags/tag1055.xml><?xml version="1.0" encoding="utf-8"?>
<p:tagLst xmlns:a="http://schemas.openxmlformats.org/drawingml/2006/main" xmlns:r="http://schemas.openxmlformats.org/officeDocument/2006/relationships" xmlns:p="http://schemas.openxmlformats.org/presentationml/2006/main">
  <p:tag name="NUM" val="6"/>
</p:tagLst>
</file>

<file path=ppt/tags/tag1056.xml><?xml version="1.0" encoding="utf-8"?>
<p:tagLst xmlns:a="http://schemas.openxmlformats.org/drawingml/2006/main" xmlns:r="http://schemas.openxmlformats.org/officeDocument/2006/relationships" xmlns:p="http://schemas.openxmlformats.org/presentationml/2006/main">
  <p:tag name="NUM" val="7"/>
</p:tagLst>
</file>

<file path=ppt/tags/tag1057.xml><?xml version="1.0" encoding="utf-8"?>
<p:tagLst xmlns:a="http://schemas.openxmlformats.org/drawingml/2006/main" xmlns:r="http://schemas.openxmlformats.org/officeDocument/2006/relationships" xmlns:p="http://schemas.openxmlformats.org/presentationml/2006/main">
  <p:tag name="NUM" val="8"/>
</p:tagLst>
</file>

<file path=ppt/tags/tag1058.xml><?xml version="1.0" encoding="utf-8"?>
<p:tagLst xmlns:a="http://schemas.openxmlformats.org/drawingml/2006/main" xmlns:r="http://schemas.openxmlformats.org/officeDocument/2006/relationships" xmlns:p="http://schemas.openxmlformats.org/presentationml/2006/main">
  <p:tag name="NUM" val="9"/>
</p:tagLst>
</file>

<file path=ppt/tags/tag1059.xml><?xml version="1.0" encoding="utf-8"?>
<p:tagLst xmlns:a="http://schemas.openxmlformats.org/drawingml/2006/main" xmlns:r="http://schemas.openxmlformats.org/officeDocument/2006/relationships" xmlns:p="http://schemas.openxmlformats.org/presentationml/2006/main">
  <p:tag name="NUM" val="10"/>
</p:tagLst>
</file>

<file path=ppt/tags/tag106.xml><?xml version="1.0" encoding="utf-8"?>
<p:tagLst xmlns:a="http://schemas.openxmlformats.org/drawingml/2006/main" xmlns:r="http://schemas.openxmlformats.org/officeDocument/2006/relationships" xmlns:p="http://schemas.openxmlformats.org/presentationml/2006/main">
  <p:tag name="NUM" val="13"/>
</p:tagLst>
</file>

<file path=ppt/tags/tag1060.xml><?xml version="1.0" encoding="utf-8"?>
<p:tagLst xmlns:a="http://schemas.openxmlformats.org/drawingml/2006/main" xmlns:r="http://schemas.openxmlformats.org/officeDocument/2006/relationships" xmlns:p="http://schemas.openxmlformats.org/presentationml/2006/main">
  <p:tag name="NUM" val="1"/>
</p:tagLst>
</file>

<file path=ppt/tags/tag1061.xml><?xml version="1.0" encoding="utf-8"?>
<p:tagLst xmlns:a="http://schemas.openxmlformats.org/drawingml/2006/main" xmlns:r="http://schemas.openxmlformats.org/officeDocument/2006/relationships" xmlns:p="http://schemas.openxmlformats.org/presentationml/2006/main">
  <p:tag name="NUM" val="2"/>
</p:tagLst>
</file>

<file path=ppt/tags/tag1062.xml><?xml version="1.0" encoding="utf-8"?>
<p:tagLst xmlns:a="http://schemas.openxmlformats.org/drawingml/2006/main" xmlns:r="http://schemas.openxmlformats.org/officeDocument/2006/relationships" xmlns:p="http://schemas.openxmlformats.org/presentationml/2006/main">
  <p:tag name="NUM" val="3"/>
</p:tagLst>
</file>

<file path=ppt/tags/tag1063.xml><?xml version="1.0" encoding="utf-8"?>
<p:tagLst xmlns:a="http://schemas.openxmlformats.org/drawingml/2006/main" xmlns:r="http://schemas.openxmlformats.org/officeDocument/2006/relationships" xmlns:p="http://schemas.openxmlformats.org/presentationml/2006/main">
  <p:tag name="NUM" val="4"/>
</p:tagLst>
</file>

<file path=ppt/tags/tag1064.xml><?xml version="1.0" encoding="utf-8"?>
<p:tagLst xmlns:a="http://schemas.openxmlformats.org/drawingml/2006/main" xmlns:r="http://schemas.openxmlformats.org/officeDocument/2006/relationships" xmlns:p="http://schemas.openxmlformats.org/presentationml/2006/main">
  <p:tag name="NUM" val="5"/>
</p:tagLst>
</file>

<file path=ppt/tags/tag1065.xml><?xml version="1.0" encoding="utf-8"?>
<p:tagLst xmlns:a="http://schemas.openxmlformats.org/drawingml/2006/main" xmlns:r="http://schemas.openxmlformats.org/officeDocument/2006/relationships" xmlns:p="http://schemas.openxmlformats.org/presentationml/2006/main">
  <p:tag name="NUM" val="6"/>
</p:tagLst>
</file>

<file path=ppt/tags/tag1066.xml><?xml version="1.0" encoding="utf-8"?>
<p:tagLst xmlns:a="http://schemas.openxmlformats.org/drawingml/2006/main" xmlns:r="http://schemas.openxmlformats.org/officeDocument/2006/relationships" xmlns:p="http://schemas.openxmlformats.org/presentationml/2006/main">
  <p:tag name="NUM" val="7"/>
</p:tagLst>
</file>

<file path=ppt/tags/tag1067.xml><?xml version="1.0" encoding="utf-8"?>
<p:tagLst xmlns:a="http://schemas.openxmlformats.org/drawingml/2006/main" xmlns:r="http://schemas.openxmlformats.org/officeDocument/2006/relationships" xmlns:p="http://schemas.openxmlformats.org/presentationml/2006/main">
  <p:tag name="NUM" val="8"/>
</p:tagLst>
</file>

<file path=ppt/tags/tag1068.xml><?xml version="1.0" encoding="utf-8"?>
<p:tagLst xmlns:a="http://schemas.openxmlformats.org/drawingml/2006/main" xmlns:r="http://schemas.openxmlformats.org/officeDocument/2006/relationships" xmlns:p="http://schemas.openxmlformats.org/presentationml/2006/main">
  <p:tag name="NUM" val="9"/>
</p:tagLst>
</file>

<file path=ppt/tags/tag1069.xml><?xml version="1.0" encoding="utf-8"?>
<p:tagLst xmlns:a="http://schemas.openxmlformats.org/drawingml/2006/main" xmlns:r="http://schemas.openxmlformats.org/officeDocument/2006/relationships" xmlns:p="http://schemas.openxmlformats.org/presentationml/2006/main">
  <p:tag name="NUM" val="10"/>
</p:tagLst>
</file>

<file path=ppt/tags/tag107.xml><?xml version="1.0" encoding="utf-8"?>
<p:tagLst xmlns:a="http://schemas.openxmlformats.org/drawingml/2006/main" xmlns:r="http://schemas.openxmlformats.org/officeDocument/2006/relationships" xmlns:p="http://schemas.openxmlformats.org/presentationml/2006/main">
  <p:tag name="NUM" val="14"/>
</p:tagLst>
</file>

<file path=ppt/tags/tag1070.xml><?xml version="1.0" encoding="utf-8"?>
<p:tagLst xmlns:a="http://schemas.openxmlformats.org/drawingml/2006/main" xmlns:r="http://schemas.openxmlformats.org/officeDocument/2006/relationships" xmlns:p="http://schemas.openxmlformats.org/presentationml/2006/main">
  <p:tag name="NUM" val="11"/>
</p:tagLst>
</file>

<file path=ppt/tags/tag1071.xml><?xml version="1.0" encoding="utf-8"?>
<p:tagLst xmlns:a="http://schemas.openxmlformats.org/drawingml/2006/main" xmlns:r="http://schemas.openxmlformats.org/officeDocument/2006/relationships" xmlns:p="http://schemas.openxmlformats.org/presentationml/2006/main">
  <p:tag name="NUM" val="1"/>
</p:tagLst>
</file>

<file path=ppt/tags/tag1072.xml><?xml version="1.0" encoding="utf-8"?>
<p:tagLst xmlns:a="http://schemas.openxmlformats.org/drawingml/2006/main" xmlns:r="http://schemas.openxmlformats.org/officeDocument/2006/relationships" xmlns:p="http://schemas.openxmlformats.org/presentationml/2006/main">
  <p:tag name="NUM" val="2"/>
</p:tagLst>
</file>

<file path=ppt/tags/tag1073.xml><?xml version="1.0" encoding="utf-8"?>
<p:tagLst xmlns:a="http://schemas.openxmlformats.org/drawingml/2006/main" xmlns:r="http://schemas.openxmlformats.org/officeDocument/2006/relationships" xmlns:p="http://schemas.openxmlformats.org/presentationml/2006/main">
  <p:tag name="NUM" val="3"/>
</p:tagLst>
</file>

<file path=ppt/tags/tag1074.xml><?xml version="1.0" encoding="utf-8"?>
<p:tagLst xmlns:a="http://schemas.openxmlformats.org/drawingml/2006/main" xmlns:r="http://schemas.openxmlformats.org/officeDocument/2006/relationships" xmlns:p="http://schemas.openxmlformats.org/presentationml/2006/main">
  <p:tag name="NUM" val="4"/>
</p:tagLst>
</file>

<file path=ppt/tags/tag1075.xml><?xml version="1.0" encoding="utf-8"?>
<p:tagLst xmlns:a="http://schemas.openxmlformats.org/drawingml/2006/main" xmlns:r="http://schemas.openxmlformats.org/officeDocument/2006/relationships" xmlns:p="http://schemas.openxmlformats.org/presentationml/2006/main">
  <p:tag name="NUM" val="5"/>
</p:tagLst>
</file>

<file path=ppt/tags/tag1076.xml><?xml version="1.0" encoding="utf-8"?>
<p:tagLst xmlns:a="http://schemas.openxmlformats.org/drawingml/2006/main" xmlns:r="http://schemas.openxmlformats.org/officeDocument/2006/relationships" xmlns:p="http://schemas.openxmlformats.org/presentationml/2006/main">
  <p:tag name="NUM" val="6"/>
</p:tagLst>
</file>

<file path=ppt/tags/tag1077.xml><?xml version="1.0" encoding="utf-8"?>
<p:tagLst xmlns:a="http://schemas.openxmlformats.org/drawingml/2006/main" xmlns:r="http://schemas.openxmlformats.org/officeDocument/2006/relationships" xmlns:p="http://schemas.openxmlformats.org/presentationml/2006/main">
  <p:tag name="NUM" val="7"/>
</p:tagLst>
</file>

<file path=ppt/tags/tag1078.xml><?xml version="1.0" encoding="utf-8"?>
<p:tagLst xmlns:a="http://schemas.openxmlformats.org/drawingml/2006/main" xmlns:r="http://schemas.openxmlformats.org/officeDocument/2006/relationships" xmlns:p="http://schemas.openxmlformats.org/presentationml/2006/main">
  <p:tag name="NUM" val="8"/>
</p:tagLst>
</file>

<file path=ppt/tags/tag1079.xml><?xml version="1.0" encoding="utf-8"?>
<p:tagLst xmlns:a="http://schemas.openxmlformats.org/drawingml/2006/main" xmlns:r="http://schemas.openxmlformats.org/officeDocument/2006/relationships" xmlns:p="http://schemas.openxmlformats.org/presentationml/2006/main">
  <p:tag name="NUM" val="9"/>
</p:tagLst>
</file>

<file path=ppt/tags/tag108.xml><?xml version="1.0" encoding="utf-8"?>
<p:tagLst xmlns:a="http://schemas.openxmlformats.org/drawingml/2006/main" xmlns:r="http://schemas.openxmlformats.org/officeDocument/2006/relationships" xmlns:p="http://schemas.openxmlformats.org/presentationml/2006/main">
  <p:tag name="NUM" val="15"/>
</p:tagLst>
</file>

<file path=ppt/tags/tag1080.xml><?xml version="1.0" encoding="utf-8"?>
<p:tagLst xmlns:a="http://schemas.openxmlformats.org/drawingml/2006/main" xmlns:r="http://schemas.openxmlformats.org/officeDocument/2006/relationships" xmlns:p="http://schemas.openxmlformats.org/presentationml/2006/main">
  <p:tag name="NUM" val="10"/>
</p:tagLst>
</file>

<file path=ppt/tags/tag1081.xml><?xml version="1.0" encoding="utf-8"?>
<p:tagLst xmlns:a="http://schemas.openxmlformats.org/drawingml/2006/main" xmlns:r="http://schemas.openxmlformats.org/officeDocument/2006/relationships" xmlns:p="http://schemas.openxmlformats.org/presentationml/2006/main">
  <p:tag name="NUM" val="11"/>
</p:tagLst>
</file>

<file path=ppt/tags/tag1082.xml><?xml version="1.0" encoding="utf-8"?>
<p:tagLst xmlns:a="http://schemas.openxmlformats.org/drawingml/2006/main" xmlns:r="http://schemas.openxmlformats.org/officeDocument/2006/relationships" xmlns:p="http://schemas.openxmlformats.org/presentationml/2006/main">
  <p:tag name="NUM" val="1"/>
</p:tagLst>
</file>

<file path=ppt/tags/tag1083.xml><?xml version="1.0" encoding="utf-8"?>
<p:tagLst xmlns:a="http://schemas.openxmlformats.org/drawingml/2006/main" xmlns:r="http://schemas.openxmlformats.org/officeDocument/2006/relationships" xmlns:p="http://schemas.openxmlformats.org/presentationml/2006/main">
  <p:tag name="NUM" val="2"/>
</p:tagLst>
</file>

<file path=ppt/tags/tag1084.xml><?xml version="1.0" encoding="utf-8"?>
<p:tagLst xmlns:a="http://schemas.openxmlformats.org/drawingml/2006/main" xmlns:r="http://schemas.openxmlformats.org/officeDocument/2006/relationships" xmlns:p="http://schemas.openxmlformats.org/presentationml/2006/main">
  <p:tag name="NUM" val="3"/>
</p:tagLst>
</file>

<file path=ppt/tags/tag1085.xml><?xml version="1.0" encoding="utf-8"?>
<p:tagLst xmlns:a="http://schemas.openxmlformats.org/drawingml/2006/main" xmlns:r="http://schemas.openxmlformats.org/officeDocument/2006/relationships" xmlns:p="http://schemas.openxmlformats.org/presentationml/2006/main">
  <p:tag name="NUM" val="4"/>
</p:tagLst>
</file>

<file path=ppt/tags/tag1086.xml><?xml version="1.0" encoding="utf-8"?>
<p:tagLst xmlns:a="http://schemas.openxmlformats.org/drawingml/2006/main" xmlns:r="http://schemas.openxmlformats.org/officeDocument/2006/relationships" xmlns:p="http://schemas.openxmlformats.org/presentationml/2006/main">
  <p:tag name="NUM" val="5"/>
</p:tagLst>
</file>

<file path=ppt/tags/tag1087.xml><?xml version="1.0" encoding="utf-8"?>
<p:tagLst xmlns:a="http://schemas.openxmlformats.org/drawingml/2006/main" xmlns:r="http://schemas.openxmlformats.org/officeDocument/2006/relationships" xmlns:p="http://schemas.openxmlformats.org/presentationml/2006/main">
  <p:tag name="NUM" val="6"/>
</p:tagLst>
</file>

<file path=ppt/tags/tag1088.xml><?xml version="1.0" encoding="utf-8"?>
<p:tagLst xmlns:a="http://schemas.openxmlformats.org/drawingml/2006/main" xmlns:r="http://schemas.openxmlformats.org/officeDocument/2006/relationships" xmlns:p="http://schemas.openxmlformats.org/presentationml/2006/main">
  <p:tag name="NUM" val="7"/>
</p:tagLst>
</file>

<file path=ppt/tags/tag1089.xml><?xml version="1.0" encoding="utf-8"?>
<p:tagLst xmlns:a="http://schemas.openxmlformats.org/drawingml/2006/main" xmlns:r="http://schemas.openxmlformats.org/officeDocument/2006/relationships" xmlns:p="http://schemas.openxmlformats.org/presentationml/2006/main">
  <p:tag name="NUM" val="8"/>
</p:tagLst>
</file>

<file path=ppt/tags/tag109.xml><?xml version="1.0" encoding="utf-8"?>
<p:tagLst xmlns:a="http://schemas.openxmlformats.org/drawingml/2006/main" xmlns:r="http://schemas.openxmlformats.org/officeDocument/2006/relationships" xmlns:p="http://schemas.openxmlformats.org/presentationml/2006/main">
  <p:tag name="NUM" val="16"/>
</p:tagLst>
</file>

<file path=ppt/tags/tag1090.xml><?xml version="1.0" encoding="utf-8"?>
<p:tagLst xmlns:a="http://schemas.openxmlformats.org/drawingml/2006/main" xmlns:r="http://schemas.openxmlformats.org/officeDocument/2006/relationships" xmlns:p="http://schemas.openxmlformats.org/presentationml/2006/main">
  <p:tag name="NUM" val="9"/>
</p:tagLst>
</file>

<file path=ppt/tags/tag1091.xml><?xml version="1.0" encoding="utf-8"?>
<p:tagLst xmlns:a="http://schemas.openxmlformats.org/drawingml/2006/main" xmlns:r="http://schemas.openxmlformats.org/officeDocument/2006/relationships" xmlns:p="http://schemas.openxmlformats.org/presentationml/2006/main">
  <p:tag name="NUM" val="10"/>
</p:tagLst>
</file>

<file path=ppt/tags/tag1092.xml><?xml version="1.0" encoding="utf-8"?>
<p:tagLst xmlns:a="http://schemas.openxmlformats.org/drawingml/2006/main" xmlns:r="http://schemas.openxmlformats.org/officeDocument/2006/relationships" xmlns:p="http://schemas.openxmlformats.org/presentationml/2006/main">
  <p:tag name="NUM" val="11"/>
</p:tagLst>
</file>

<file path=ppt/tags/tag1093.xml><?xml version="1.0" encoding="utf-8"?>
<p:tagLst xmlns:a="http://schemas.openxmlformats.org/drawingml/2006/main" xmlns:r="http://schemas.openxmlformats.org/officeDocument/2006/relationships" xmlns:p="http://schemas.openxmlformats.org/presentationml/2006/main">
  <p:tag name="NUM" val="1"/>
</p:tagLst>
</file>

<file path=ppt/tags/tag1094.xml><?xml version="1.0" encoding="utf-8"?>
<p:tagLst xmlns:a="http://schemas.openxmlformats.org/drawingml/2006/main" xmlns:r="http://schemas.openxmlformats.org/officeDocument/2006/relationships" xmlns:p="http://schemas.openxmlformats.org/presentationml/2006/main">
  <p:tag name="NUM" val="2"/>
</p:tagLst>
</file>

<file path=ppt/tags/tag1095.xml><?xml version="1.0" encoding="utf-8"?>
<p:tagLst xmlns:a="http://schemas.openxmlformats.org/drawingml/2006/main" xmlns:r="http://schemas.openxmlformats.org/officeDocument/2006/relationships" xmlns:p="http://schemas.openxmlformats.org/presentationml/2006/main">
  <p:tag name="NUM" val="3"/>
</p:tagLst>
</file>

<file path=ppt/tags/tag1096.xml><?xml version="1.0" encoding="utf-8"?>
<p:tagLst xmlns:a="http://schemas.openxmlformats.org/drawingml/2006/main" xmlns:r="http://schemas.openxmlformats.org/officeDocument/2006/relationships" xmlns:p="http://schemas.openxmlformats.org/presentationml/2006/main">
  <p:tag name="NUM" val="4"/>
</p:tagLst>
</file>

<file path=ppt/tags/tag1097.xml><?xml version="1.0" encoding="utf-8"?>
<p:tagLst xmlns:a="http://schemas.openxmlformats.org/drawingml/2006/main" xmlns:r="http://schemas.openxmlformats.org/officeDocument/2006/relationships" xmlns:p="http://schemas.openxmlformats.org/presentationml/2006/main">
  <p:tag name="NUM" val="5"/>
</p:tagLst>
</file>

<file path=ppt/tags/tag1098.xml><?xml version="1.0" encoding="utf-8"?>
<p:tagLst xmlns:a="http://schemas.openxmlformats.org/drawingml/2006/main" xmlns:r="http://schemas.openxmlformats.org/officeDocument/2006/relationships" xmlns:p="http://schemas.openxmlformats.org/presentationml/2006/main">
  <p:tag name="NUM" val="6"/>
</p:tagLst>
</file>

<file path=ppt/tags/tag1099.xml><?xml version="1.0" encoding="utf-8"?>
<p:tagLst xmlns:a="http://schemas.openxmlformats.org/drawingml/2006/main" xmlns:r="http://schemas.openxmlformats.org/officeDocument/2006/relationships" xmlns:p="http://schemas.openxmlformats.org/presentationml/2006/main">
  <p:tag name="NUM" val="7"/>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10.xml><?xml version="1.0" encoding="utf-8"?>
<p:tagLst xmlns:a="http://schemas.openxmlformats.org/drawingml/2006/main" xmlns:r="http://schemas.openxmlformats.org/officeDocument/2006/relationships" xmlns:p="http://schemas.openxmlformats.org/presentationml/2006/main">
  <p:tag name="NUM" val="17"/>
</p:tagLst>
</file>

<file path=ppt/tags/tag1100.xml><?xml version="1.0" encoding="utf-8"?>
<p:tagLst xmlns:a="http://schemas.openxmlformats.org/drawingml/2006/main" xmlns:r="http://schemas.openxmlformats.org/officeDocument/2006/relationships" xmlns:p="http://schemas.openxmlformats.org/presentationml/2006/main">
  <p:tag name="NUM" val="8"/>
</p:tagLst>
</file>

<file path=ppt/tags/tag1101.xml><?xml version="1.0" encoding="utf-8"?>
<p:tagLst xmlns:a="http://schemas.openxmlformats.org/drawingml/2006/main" xmlns:r="http://schemas.openxmlformats.org/officeDocument/2006/relationships" xmlns:p="http://schemas.openxmlformats.org/presentationml/2006/main">
  <p:tag name="NUM" val="9"/>
</p:tagLst>
</file>

<file path=ppt/tags/tag1102.xml><?xml version="1.0" encoding="utf-8"?>
<p:tagLst xmlns:a="http://schemas.openxmlformats.org/drawingml/2006/main" xmlns:r="http://schemas.openxmlformats.org/officeDocument/2006/relationships" xmlns:p="http://schemas.openxmlformats.org/presentationml/2006/main">
  <p:tag name="NUM" val="10"/>
</p:tagLst>
</file>

<file path=ppt/tags/tag1103.xml><?xml version="1.0" encoding="utf-8"?>
<p:tagLst xmlns:a="http://schemas.openxmlformats.org/drawingml/2006/main" xmlns:r="http://schemas.openxmlformats.org/officeDocument/2006/relationships" xmlns:p="http://schemas.openxmlformats.org/presentationml/2006/main">
  <p:tag name="NUM" val="11"/>
</p:tagLst>
</file>

<file path=ppt/tags/tag1104.xml><?xml version="1.0" encoding="utf-8"?>
<p:tagLst xmlns:a="http://schemas.openxmlformats.org/drawingml/2006/main" xmlns:r="http://schemas.openxmlformats.org/officeDocument/2006/relationships" xmlns:p="http://schemas.openxmlformats.org/presentationml/2006/main">
  <p:tag name="NUM" val="1"/>
</p:tagLst>
</file>

<file path=ppt/tags/tag1105.xml><?xml version="1.0" encoding="utf-8"?>
<p:tagLst xmlns:a="http://schemas.openxmlformats.org/drawingml/2006/main" xmlns:r="http://schemas.openxmlformats.org/officeDocument/2006/relationships" xmlns:p="http://schemas.openxmlformats.org/presentationml/2006/main">
  <p:tag name="NUM" val="2"/>
</p:tagLst>
</file>

<file path=ppt/tags/tag1106.xml><?xml version="1.0" encoding="utf-8"?>
<p:tagLst xmlns:a="http://schemas.openxmlformats.org/drawingml/2006/main" xmlns:r="http://schemas.openxmlformats.org/officeDocument/2006/relationships" xmlns:p="http://schemas.openxmlformats.org/presentationml/2006/main">
  <p:tag name="NUM" val="3"/>
</p:tagLst>
</file>

<file path=ppt/tags/tag1107.xml><?xml version="1.0" encoding="utf-8"?>
<p:tagLst xmlns:a="http://schemas.openxmlformats.org/drawingml/2006/main" xmlns:r="http://schemas.openxmlformats.org/officeDocument/2006/relationships" xmlns:p="http://schemas.openxmlformats.org/presentationml/2006/main">
  <p:tag name="NUM" val="4"/>
</p:tagLst>
</file>

<file path=ppt/tags/tag1108.xml><?xml version="1.0" encoding="utf-8"?>
<p:tagLst xmlns:a="http://schemas.openxmlformats.org/drawingml/2006/main" xmlns:r="http://schemas.openxmlformats.org/officeDocument/2006/relationships" xmlns:p="http://schemas.openxmlformats.org/presentationml/2006/main">
  <p:tag name="NUM" val="5"/>
</p:tagLst>
</file>

<file path=ppt/tags/tag1109.xml><?xml version="1.0" encoding="utf-8"?>
<p:tagLst xmlns:a="http://schemas.openxmlformats.org/drawingml/2006/main" xmlns:r="http://schemas.openxmlformats.org/officeDocument/2006/relationships" xmlns:p="http://schemas.openxmlformats.org/presentationml/2006/main">
  <p:tag name="NUM" val="6"/>
</p:tagLst>
</file>

<file path=ppt/tags/tag111.xml><?xml version="1.0" encoding="utf-8"?>
<p:tagLst xmlns:a="http://schemas.openxmlformats.org/drawingml/2006/main" xmlns:r="http://schemas.openxmlformats.org/officeDocument/2006/relationships" xmlns:p="http://schemas.openxmlformats.org/presentationml/2006/main">
  <p:tag name="NUM" val="18"/>
</p:tagLst>
</file>

<file path=ppt/tags/tag1110.xml><?xml version="1.0" encoding="utf-8"?>
<p:tagLst xmlns:a="http://schemas.openxmlformats.org/drawingml/2006/main" xmlns:r="http://schemas.openxmlformats.org/officeDocument/2006/relationships" xmlns:p="http://schemas.openxmlformats.org/presentationml/2006/main">
  <p:tag name="NUM" val="7"/>
</p:tagLst>
</file>

<file path=ppt/tags/tag1111.xml><?xml version="1.0" encoding="utf-8"?>
<p:tagLst xmlns:a="http://schemas.openxmlformats.org/drawingml/2006/main" xmlns:r="http://schemas.openxmlformats.org/officeDocument/2006/relationships" xmlns:p="http://schemas.openxmlformats.org/presentationml/2006/main">
  <p:tag name="NUM" val="8"/>
</p:tagLst>
</file>

<file path=ppt/tags/tag1112.xml><?xml version="1.0" encoding="utf-8"?>
<p:tagLst xmlns:a="http://schemas.openxmlformats.org/drawingml/2006/main" xmlns:r="http://schemas.openxmlformats.org/officeDocument/2006/relationships" xmlns:p="http://schemas.openxmlformats.org/presentationml/2006/main">
  <p:tag name="NUM" val="9"/>
</p:tagLst>
</file>

<file path=ppt/tags/tag1113.xml><?xml version="1.0" encoding="utf-8"?>
<p:tagLst xmlns:a="http://schemas.openxmlformats.org/drawingml/2006/main" xmlns:r="http://schemas.openxmlformats.org/officeDocument/2006/relationships" xmlns:p="http://schemas.openxmlformats.org/presentationml/2006/main">
  <p:tag name="NUM" val="10"/>
</p:tagLst>
</file>

<file path=ppt/tags/tag1114.xml><?xml version="1.0" encoding="utf-8"?>
<p:tagLst xmlns:a="http://schemas.openxmlformats.org/drawingml/2006/main" xmlns:r="http://schemas.openxmlformats.org/officeDocument/2006/relationships" xmlns:p="http://schemas.openxmlformats.org/presentationml/2006/main">
  <p:tag name="NUM" val="11"/>
</p:tagLst>
</file>

<file path=ppt/tags/tag1115.xml><?xml version="1.0" encoding="utf-8"?>
<p:tagLst xmlns:a="http://schemas.openxmlformats.org/drawingml/2006/main" xmlns:r="http://schemas.openxmlformats.org/officeDocument/2006/relationships" xmlns:p="http://schemas.openxmlformats.org/presentationml/2006/main">
  <p:tag name="NUM" val="12"/>
</p:tagLst>
</file>

<file path=ppt/tags/tag1116.xml><?xml version="1.0" encoding="utf-8"?>
<p:tagLst xmlns:a="http://schemas.openxmlformats.org/drawingml/2006/main" xmlns:r="http://schemas.openxmlformats.org/officeDocument/2006/relationships" xmlns:p="http://schemas.openxmlformats.org/presentationml/2006/main">
  <p:tag name="NUM" val="13"/>
</p:tagLst>
</file>

<file path=ppt/tags/tag1117.xml><?xml version="1.0" encoding="utf-8"?>
<p:tagLst xmlns:a="http://schemas.openxmlformats.org/drawingml/2006/main" xmlns:r="http://schemas.openxmlformats.org/officeDocument/2006/relationships" xmlns:p="http://schemas.openxmlformats.org/presentationml/2006/main">
  <p:tag name="NUM" val="1"/>
</p:tagLst>
</file>

<file path=ppt/tags/tag1118.xml><?xml version="1.0" encoding="utf-8"?>
<p:tagLst xmlns:a="http://schemas.openxmlformats.org/drawingml/2006/main" xmlns:r="http://schemas.openxmlformats.org/officeDocument/2006/relationships" xmlns:p="http://schemas.openxmlformats.org/presentationml/2006/main">
  <p:tag name="NUM" val="2"/>
</p:tagLst>
</file>

<file path=ppt/tags/tag1119.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19"/>
</p:tagLst>
</file>

<file path=ppt/tags/tag1120.xml><?xml version="1.0" encoding="utf-8"?>
<p:tagLst xmlns:a="http://schemas.openxmlformats.org/drawingml/2006/main" xmlns:r="http://schemas.openxmlformats.org/officeDocument/2006/relationships" xmlns:p="http://schemas.openxmlformats.org/presentationml/2006/main">
  <p:tag name="NUM" val="4"/>
</p:tagLst>
</file>

<file path=ppt/tags/tag1121.xml><?xml version="1.0" encoding="utf-8"?>
<p:tagLst xmlns:a="http://schemas.openxmlformats.org/drawingml/2006/main" xmlns:r="http://schemas.openxmlformats.org/officeDocument/2006/relationships" xmlns:p="http://schemas.openxmlformats.org/presentationml/2006/main">
  <p:tag name="NUM" val="5"/>
</p:tagLst>
</file>

<file path=ppt/tags/tag1122.xml><?xml version="1.0" encoding="utf-8"?>
<p:tagLst xmlns:a="http://schemas.openxmlformats.org/drawingml/2006/main" xmlns:r="http://schemas.openxmlformats.org/officeDocument/2006/relationships" xmlns:p="http://schemas.openxmlformats.org/presentationml/2006/main">
  <p:tag name="NUM" val="6"/>
</p:tagLst>
</file>

<file path=ppt/tags/tag1123.xml><?xml version="1.0" encoding="utf-8"?>
<p:tagLst xmlns:a="http://schemas.openxmlformats.org/drawingml/2006/main" xmlns:r="http://schemas.openxmlformats.org/officeDocument/2006/relationships" xmlns:p="http://schemas.openxmlformats.org/presentationml/2006/main">
  <p:tag name="NUM" val="7"/>
</p:tagLst>
</file>

<file path=ppt/tags/tag1124.xml><?xml version="1.0" encoding="utf-8"?>
<p:tagLst xmlns:a="http://schemas.openxmlformats.org/drawingml/2006/main" xmlns:r="http://schemas.openxmlformats.org/officeDocument/2006/relationships" xmlns:p="http://schemas.openxmlformats.org/presentationml/2006/main">
  <p:tag name="NUM" val="8"/>
</p:tagLst>
</file>

<file path=ppt/tags/tag1125.xml><?xml version="1.0" encoding="utf-8"?>
<p:tagLst xmlns:a="http://schemas.openxmlformats.org/drawingml/2006/main" xmlns:r="http://schemas.openxmlformats.org/officeDocument/2006/relationships" xmlns:p="http://schemas.openxmlformats.org/presentationml/2006/main">
  <p:tag name="NUM" val="9"/>
</p:tagLst>
</file>

<file path=ppt/tags/tag1126.xml><?xml version="1.0" encoding="utf-8"?>
<p:tagLst xmlns:a="http://schemas.openxmlformats.org/drawingml/2006/main" xmlns:r="http://schemas.openxmlformats.org/officeDocument/2006/relationships" xmlns:p="http://schemas.openxmlformats.org/presentationml/2006/main">
  <p:tag name="NUM" val="10"/>
</p:tagLst>
</file>

<file path=ppt/tags/tag1127.xml><?xml version="1.0" encoding="utf-8"?>
<p:tagLst xmlns:a="http://schemas.openxmlformats.org/drawingml/2006/main" xmlns:r="http://schemas.openxmlformats.org/officeDocument/2006/relationships" xmlns:p="http://schemas.openxmlformats.org/presentationml/2006/main">
  <p:tag name="NUM" val="1"/>
</p:tagLst>
</file>

<file path=ppt/tags/tag1128.xml><?xml version="1.0" encoding="utf-8"?>
<p:tagLst xmlns:a="http://schemas.openxmlformats.org/drawingml/2006/main" xmlns:r="http://schemas.openxmlformats.org/officeDocument/2006/relationships" xmlns:p="http://schemas.openxmlformats.org/presentationml/2006/main">
  <p:tag name="NUM" val="2"/>
</p:tagLst>
</file>

<file path=ppt/tags/tag1129.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30.xml><?xml version="1.0" encoding="utf-8"?>
<p:tagLst xmlns:a="http://schemas.openxmlformats.org/drawingml/2006/main" xmlns:r="http://schemas.openxmlformats.org/officeDocument/2006/relationships" xmlns:p="http://schemas.openxmlformats.org/presentationml/2006/main">
  <p:tag name="NUM" val="4"/>
</p:tagLst>
</file>

<file path=ppt/tags/tag1131.xml><?xml version="1.0" encoding="utf-8"?>
<p:tagLst xmlns:a="http://schemas.openxmlformats.org/drawingml/2006/main" xmlns:r="http://schemas.openxmlformats.org/officeDocument/2006/relationships" xmlns:p="http://schemas.openxmlformats.org/presentationml/2006/main">
  <p:tag name="NUM" val="5"/>
</p:tagLst>
</file>

<file path=ppt/tags/tag1132.xml><?xml version="1.0" encoding="utf-8"?>
<p:tagLst xmlns:a="http://schemas.openxmlformats.org/drawingml/2006/main" xmlns:r="http://schemas.openxmlformats.org/officeDocument/2006/relationships" xmlns:p="http://schemas.openxmlformats.org/presentationml/2006/main">
  <p:tag name="NUM" val="6"/>
</p:tagLst>
</file>

<file path=ppt/tags/tag1133.xml><?xml version="1.0" encoding="utf-8"?>
<p:tagLst xmlns:a="http://schemas.openxmlformats.org/drawingml/2006/main" xmlns:r="http://schemas.openxmlformats.org/officeDocument/2006/relationships" xmlns:p="http://schemas.openxmlformats.org/presentationml/2006/main">
  <p:tag name="NUM" val="1"/>
</p:tagLst>
</file>

<file path=ppt/tags/tag1134.xml><?xml version="1.0" encoding="utf-8"?>
<p:tagLst xmlns:a="http://schemas.openxmlformats.org/drawingml/2006/main" xmlns:r="http://schemas.openxmlformats.org/officeDocument/2006/relationships" xmlns:p="http://schemas.openxmlformats.org/presentationml/2006/main">
  <p:tag name="NUM" val="2"/>
</p:tagLst>
</file>

<file path=ppt/tags/tag1135.xml><?xml version="1.0" encoding="utf-8"?>
<p:tagLst xmlns:a="http://schemas.openxmlformats.org/drawingml/2006/main" xmlns:r="http://schemas.openxmlformats.org/officeDocument/2006/relationships" xmlns:p="http://schemas.openxmlformats.org/presentationml/2006/main">
  <p:tag name="NUM" val="3"/>
</p:tagLst>
</file>

<file path=ppt/tags/tag1136.xml><?xml version="1.0" encoding="utf-8"?>
<p:tagLst xmlns:a="http://schemas.openxmlformats.org/drawingml/2006/main" xmlns:r="http://schemas.openxmlformats.org/officeDocument/2006/relationships" xmlns:p="http://schemas.openxmlformats.org/presentationml/2006/main">
  <p:tag name="NUM" val="4"/>
</p:tagLst>
</file>

<file path=ppt/tags/tag1137.xml><?xml version="1.0" encoding="utf-8"?>
<p:tagLst xmlns:a="http://schemas.openxmlformats.org/drawingml/2006/main" xmlns:r="http://schemas.openxmlformats.org/officeDocument/2006/relationships" xmlns:p="http://schemas.openxmlformats.org/presentationml/2006/main">
  <p:tag name="NUM" val="5"/>
</p:tagLst>
</file>

<file path=ppt/tags/tag1138.xml><?xml version="1.0" encoding="utf-8"?>
<p:tagLst xmlns:a="http://schemas.openxmlformats.org/drawingml/2006/main" xmlns:r="http://schemas.openxmlformats.org/officeDocument/2006/relationships" xmlns:p="http://schemas.openxmlformats.org/presentationml/2006/main">
  <p:tag name="NUM" val="6"/>
</p:tagLst>
</file>

<file path=ppt/tags/tag1139.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40.xml><?xml version="1.0" encoding="utf-8"?>
<p:tagLst xmlns:a="http://schemas.openxmlformats.org/drawingml/2006/main" xmlns:r="http://schemas.openxmlformats.org/officeDocument/2006/relationships" xmlns:p="http://schemas.openxmlformats.org/presentationml/2006/main">
  <p:tag name="NUM" val="2"/>
</p:tagLst>
</file>

<file path=ppt/tags/tag1141.xml><?xml version="1.0" encoding="utf-8"?>
<p:tagLst xmlns:a="http://schemas.openxmlformats.org/drawingml/2006/main" xmlns:r="http://schemas.openxmlformats.org/officeDocument/2006/relationships" xmlns:p="http://schemas.openxmlformats.org/presentationml/2006/main">
  <p:tag name="NUM" val="3"/>
</p:tagLst>
</file>

<file path=ppt/tags/tag1142.xml><?xml version="1.0" encoding="utf-8"?>
<p:tagLst xmlns:a="http://schemas.openxmlformats.org/drawingml/2006/main" xmlns:r="http://schemas.openxmlformats.org/officeDocument/2006/relationships" xmlns:p="http://schemas.openxmlformats.org/presentationml/2006/main">
  <p:tag name="NUM" val="4"/>
</p:tagLst>
</file>

<file path=ppt/tags/tag1143.xml><?xml version="1.0" encoding="utf-8"?>
<p:tagLst xmlns:a="http://schemas.openxmlformats.org/drawingml/2006/main" xmlns:r="http://schemas.openxmlformats.org/officeDocument/2006/relationships" xmlns:p="http://schemas.openxmlformats.org/presentationml/2006/main">
  <p:tag name="NUM" val="5"/>
</p:tagLst>
</file>

<file path=ppt/tags/tag1144.xml><?xml version="1.0" encoding="utf-8"?>
<p:tagLst xmlns:a="http://schemas.openxmlformats.org/drawingml/2006/main" xmlns:r="http://schemas.openxmlformats.org/officeDocument/2006/relationships" xmlns:p="http://schemas.openxmlformats.org/presentationml/2006/main">
  <p:tag name="NUM" val="1"/>
</p:tagLst>
</file>

<file path=ppt/tags/tag1145.xml><?xml version="1.0" encoding="utf-8"?>
<p:tagLst xmlns:a="http://schemas.openxmlformats.org/drawingml/2006/main" xmlns:r="http://schemas.openxmlformats.org/officeDocument/2006/relationships" xmlns:p="http://schemas.openxmlformats.org/presentationml/2006/main">
  <p:tag name="NUM" val="2"/>
</p:tagLst>
</file>

<file path=ppt/tags/tag1146.xml><?xml version="1.0" encoding="utf-8"?>
<p:tagLst xmlns:a="http://schemas.openxmlformats.org/drawingml/2006/main" xmlns:r="http://schemas.openxmlformats.org/officeDocument/2006/relationships" xmlns:p="http://schemas.openxmlformats.org/presentationml/2006/main">
  <p:tag name="NUM" val="3"/>
</p:tagLst>
</file>

<file path=ppt/tags/tag1147.xml><?xml version="1.0" encoding="utf-8"?>
<p:tagLst xmlns:a="http://schemas.openxmlformats.org/drawingml/2006/main" xmlns:r="http://schemas.openxmlformats.org/officeDocument/2006/relationships" xmlns:p="http://schemas.openxmlformats.org/presentationml/2006/main">
  <p:tag name="NUM" val="4"/>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5"/>
</p:tagLst>
</file>

<file path=ppt/tags/tag118.xml><?xml version="1.0" encoding="utf-8"?>
<p:tagLst xmlns:a="http://schemas.openxmlformats.org/drawingml/2006/main" xmlns:r="http://schemas.openxmlformats.org/officeDocument/2006/relationships" xmlns:p="http://schemas.openxmlformats.org/presentationml/2006/main">
  <p:tag name="NUM" val="6"/>
</p:tagLst>
</file>

<file path=ppt/tags/tag119.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8"/>
</p:tagLst>
</file>

<file path=ppt/tags/tag121.xml><?xml version="1.0" encoding="utf-8"?>
<p:tagLst xmlns:a="http://schemas.openxmlformats.org/drawingml/2006/main" xmlns:r="http://schemas.openxmlformats.org/officeDocument/2006/relationships" xmlns:p="http://schemas.openxmlformats.org/presentationml/2006/main">
  <p:tag name="NUM" val="9"/>
</p:tagLst>
</file>

<file path=ppt/tags/tag122.xml><?xml version="1.0" encoding="utf-8"?>
<p:tagLst xmlns:a="http://schemas.openxmlformats.org/drawingml/2006/main" xmlns:r="http://schemas.openxmlformats.org/officeDocument/2006/relationships" xmlns:p="http://schemas.openxmlformats.org/presentationml/2006/main">
  <p:tag name="NUM" val="10"/>
</p:tagLst>
</file>

<file path=ppt/tags/tag123.xml><?xml version="1.0" encoding="utf-8"?>
<p:tagLst xmlns:a="http://schemas.openxmlformats.org/drawingml/2006/main" xmlns:r="http://schemas.openxmlformats.org/officeDocument/2006/relationships" xmlns:p="http://schemas.openxmlformats.org/presentationml/2006/main">
  <p:tag name="NUM" val="11"/>
</p:tagLst>
</file>

<file path=ppt/tags/tag124.xml><?xml version="1.0" encoding="utf-8"?>
<p:tagLst xmlns:a="http://schemas.openxmlformats.org/drawingml/2006/main" xmlns:r="http://schemas.openxmlformats.org/officeDocument/2006/relationships" xmlns:p="http://schemas.openxmlformats.org/presentationml/2006/main">
  <p:tag name="NUM" val="12"/>
</p:tagLst>
</file>

<file path=ppt/tags/tag125.xml><?xml version="1.0" encoding="utf-8"?>
<p:tagLst xmlns:a="http://schemas.openxmlformats.org/drawingml/2006/main" xmlns:r="http://schemas.openxmlformats.org/officeDocument/2006/relationships" xmlns:p="http://schemas.openxmlformats.org/presentationml/2006/main">
  <p:tag name="NUM" val="13"/>
</p:tagLst>
</file>

<file path=ppt/tags/tag126.xml><?xml version="1.0" encoding="utf-8"?>
<p:tagLst xmlns:a="http://schemas.openxmlformats.org/drawingml/2006/main" xmlns:r="http://schemas.openxmlformats.org/officeDocument/2006/relationships" xmlns:p="http://schemas.openxmlformats.org/presentationml/2006/main">
  <p:tag name="NUM" val="14"/>
</p:tagLst>
</file>

<file path=ppt/tags/tag127.xml><?xml version="1.0" encoding="utf-8"?>
<p:tagLst xmlns:a="http://schemas.openxmlformats.org/drawingml/2006/main" xmlns:r="http://schemas.openxmlformats.org/officeDocument/2006/relationships" xmlns:p="http://schemas.openxmlformats.org/presentationml/2006/main">
  <p:tag name="NUM" val="15"/>
</p:tagLst>
</file>

<file path=ppt/tags/tag128.xml><?xml version="1.0" encoding="utf-8"?>
<p:tagLst xmlns:a="http://schemas.openxmlformats.org/drawingml/2006/main" xmlns:r="http://schemas.openxmlformats.org/officeDocument/2006/relationships" xmlns:p="http://schemas.openxmlformats.org/presentationml/2006/main">
  <p:tag name="NUM" val="16"/>
</p:tagLst>
</file>

<file path=ppt/tags/tag129.xml><?xml version="1.0" encoding="utf-8"?>
<p:tagLst xmlns:a="http://schemas.openxmlformats.org/drawingml/2006/main" xmlns:r="http://schemas.openxmlformats.org/officeDocument/2006/relationships" xmlns:p="http://schemas.openxmlformats.org/presentationml/2006/main">
  <p:tag name="NUM" val="17"/>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18"/>
</p:tagLst>
</file>

<file path=ppt/tags/tag131.xml><?xml version="1.0" encoding="utf-8"?>
<p:tagLst xmlns:a="http://schemas.openxmlformats.org/drawingml/2006/main" xmlns:r="http://schemas.openxmlformats.org/officeDocument/2006/relationships" xmlns:p="http://schemas.openxmlformats.org/presentationml/2006/main">
  <p:tag name="NUM" val="19"/>
</p:tagLst>
</file>

<file path=ppt/tags/tag132.xml><?xml version="1.0" encoding="utf-8"?>
<p:tagLst xmlns:a="http://schemas.openxmlformats.org/drawingml/2006/main" xmlns:r="http://schemas.openxmlformats.org/officeDocument/2006/relationships" xmlns:p="http://schemas.openxmlformats.org/presentationml/2006/main">
  <p:tag name="NUM" val="20"/>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6"/>
</p:tagLst>
</file>

<file path=ppt/tags/tag138.xml><?xml version="1.0" encoding="utf-8"?>
<p:tagLst xmlns:a="http://schemas.openxmlformats.org/drawingml/2006/main" xmlns:r="http://schemas.openxmlformats.org/officeDocument/2006/relationships" xmlns:p="http://schemas.openxmlformats.org/presentationml/2006/main">
  <p:tag name="NUM" val="7"/>
</p:tagLst>
</file>

<file path=ppt/tags/tag139.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9"/>
</p:tagLst>
</file>

<file path=ppt/tags/tag141.xml><?xml version="1.0" encoding="utf-8"?>
<p:tagLst xmlns:a="http://schemas.openxmlformats.org/drawingml/2006/main" xmlns:r="http://schemas.openxmlformats.org/officeDocument/2006/relationships" xmlns:p="http://schemas.openxmlformats.org/presentationml/2006/main">
  <p:tag name="NUM" val="10"/>
</p:tagLst>
</file>

<file path=ppt/tags/tag142.xml><?xml version="1.0" encoding="utf-8"?>
<p:tagLst xmlns:a="http://schemas.openxmlformats.org/drawingml/2006/main" xmlns:r="http://schemas.openxmlformats.org/officeDocument/2006/relationships" xmlns:p="http://schemas.openxmlformats.org/presentationml/2006/main">
  <p:tag name="NUM" val="11"/>
</p:tagLst>
</file>

<file path=ppt/tags/tag143.xml><?xml version="1.0" encoding="utf-8"?>
<p:tagLst xmlns:a="http://schemas.openxmlformats.org/drawingml/2006/main" xmlns:r="http://schemas.openxmlformats.org/officeDocument/2006/relationships" xmlns:p="http://schemas.openxmlformats.org/presentationml/2006/main">
  <p:tag name="NUM" val="12"/>
</p:tagLst>
</file>

<file path=ppt/tags/tag144.xml><?xml version="1.0" encoding="utf-8"?>
<p:tagLst xmlns:a="http://schemas.openxmlformats.org/drawingml/2006/main" xmlns:r="http://schemas.openxmlformats.org/officeDocument/2006/relationships" xmlns:p="http://schemas.openxmlformats.org/presentationml/2006/main">
  <p:tag name="NUM" val="13"/>
</p:tagLst>
</file>

<file path=ppt/tags/tag145.xml><?xml version="1.0" encoding="utf-8"?>
<p:tagLst xmlns:a="http://schemas.openxmlformats.org/drawingml/2006/main" xmlns:r="http://schemas.openxmlformats.org/officeDocument/2006/relationships" xmlns:p="http://schemas.openxmlformats.org/presentationml/2006/main">
  <p:tag name="NUM" val="14"/>
</p:tagLst>
</file>

<file path=ppt/tags/tag146.xml><?xml version="1.0" encoding="utf-8"?>
<p:tagLst xmlns:a="http://schemas.openxmlformats.org/drawingml/2006/main" xmlns:r="http://schemas.openxmlformats.org/officeDocument/2006/relationships" xmlns:p="http://schemas.openxmlformats.org/presentationml/2006/main">
  <p:tag name="NUM" val="15"/>
</p:tagLst>
</file>

<file path=ppt/tags/tag147.xml><?xml version="1.0" encoding="utf-8"?>
<p:tagLst xmlns:a="http://schemas.openxmlformats.org/drawingml/2006/main" xmlns:r="http://schemas.openxmlformats.org/officeDocument/2006/relationships" xmlns:p="http://schemas.openxmlformats.org/presentationml/2006/main">
  <p:tag name="NUM" val="16"/>
</p:tagLst>
</file>

<file path=ppt/tags/tag148.xml><?xml version="1.0" encoding="utf-8"?>
<p:tagLst xmlns:a="http://schemas.openxmlformats.org/drawingml/2006/main" xmlns:r="http://schemas.openxmlformats.org/officeDocument/2006/relationships" xmlns:p="http://schemas.openxmlformats.org/presentationml/2006/main">
  <p:tag name="NUM" val="17"/>
</p:tagLst>
</file>

<file path=ppt/tags/tag149.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7"/>
</p:tagLst>
</file>

<file path=ppt/tags/tag153.xml><?xml version="1.0" encoding="utf-8"?>
<p:tagLst xmlns:a="http://schemas.openxmlformats.org/drawingml/2006/main" xmlns:r="http://schemas.openxmlformats.org/officeDocument/2006/relationships" xmlns:p="http://schemas.openxmlformats.org/presentationml/2006/main">
  <p:tag name="NUM" val="8"/>
</p:tagLst>
</file>

<file path=ppt/tags/tag154.xml><?xml version="1.0" encoding="utf-8"?>
<p:tagLst xmlns:a="http://schemas.openxmlformats.org/drawingml/2006/main" xmlns:r="http://schemas.openxmlformats.org/officeDocument/2006/relationships" xmlns:p="http://schemas.openxmlformats.org/presentationml/2006/main">
  <p:tag name="NUM" val="9"/>
</p:tagLst>
</file>

<file path=ppt/tags/tag155.xml><?xml version="1.0" encoding="utf-8"?>
<p:tagLst xmlns:a="http://schemas.openxmlformats.org/drawingml/2006/main" xmlns:r="http://schemas.openxmlformats.org/officeDocument/2006/relationships" xmlns:p="http://schemas.openxmlformats.org/presentationml/2006/main">
  <p:tag name="NUM" val="10"/>
</p:tagLst>
</file>

<file path=ppt/tags/tag156.xml><?xml version="1.0" encoding="utf-8"?>
<p:tagLst xmlns:a="http://schemas.openxmlformats.org/drawingml/2006/main" xmlns:r="http://schemas.openxmlformats.org/officeDocument/2006/relationships" xmlns:p="http://schemas.openxmlformats.org/presentationml/2006/main">
  <p:tag name="NUM" val="11"/>
</p:tagLst>
</file>

<file path=ppt/tags/tag157.xml><?xml version="1.0" encoding="utf-8"?>
<p:tagLst xmlns:a="http://schemas.openxmlformats.org/drawingml/2006/main" xmlns:r="http://schemas.openxmlformats.org/officeDocument/2006/relationships" xmlns:p="http://schemas.openxmlformats.org/presentationml/2006/main">
  <p:tag name="NUM" val="12"/>
</p:tagLst>
</file>

<file path=ppt/tags/tag158.xml><?xml version="1.0" encoding="utf-8"?>
<p:tagLst xmlns:a="http://schemas.openxmlformats.org/drawingml/2006/main" xmlns:r="http://schemas.openxmlformats.org/officeDocument/2006/relationships" xmlns:p="http://schemas.openxmlformats.org/presentationml/2006/main">
  <p:tag name="NUM" val="13"/>
</p:tagLst>
</file>

<file path=ppt/tags/tag159.xml><?xml version="1.0" encoding="utf-8"?>
<p:tagLst xmlns:a="http://schemas.openxmlformats.org/drawingml/2006/main" xmlns:r="http://schemas.openxmlformats.org/officeDocument/2006/relationships" xmlns:p="http://schemas.openxmlformats.org/presentationml/2006/main">
  <p:tag name="NUM" val="1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15"/>
</p:tagLst>
</file>

<file path=ppt/tags/tag161.xml><?xml version="1.0" encoding="utf-8"?>
<p:tagLst xmlns:a="http://schemas.openxmlformats.org/drawingml/2006/main" xmlns:r="http://schemas.openxmlformats.org/officeDocument/2006/relationships" xmlns:p="http://schemas.openxmlformats.org/presentationml/2006/main">
  <p:tag name="NUM" val="16"/>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5"/>
</p:tagLst>
</file>

<file path=ppt/tags/tag166.xml><?xml version="1.0" encoding="utf-8"?>
<p:tagLst xmlns:a="http://schemas.openxmlformats.org/drawingml/2006/main" xmlns:r="http://schemas.openxmlformats.org/officeDocument/2006/relationships" xmlns:p="http://schemas.openxmlformats.org/presentationml/2006/main">
  <p:tag name="NUM" val="6"/>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5"/>
</p:tagLst>
</file>

<file path=ppt/tags/tag172.xml><?xml version="1.0" encoding="utf-8"?>
<p:tagLst xmlns:a="http://schemas.openxmlformats.org/drawingml/2006/main" xmlns:r="http://schemas.openxmlformats.org/officeDocument/2006/relationships" xmlns:p="http://schemas.openxmlformats.org/presentationml/2006/main">
  <p:tag name="NUM" val="6"/>
</p:tagLst>
</file>

<file path=ppt/tags/tag173.xml><?xml version="1.0" encoding="utf-8"?>
<p:tagLst xmlns:a="http://schemas.openxmlformats.org/drawingml/2006/main" xmlns:r="http://schemas.openxmlformats.org/officeDocument/2006/relationships" xmlns:p="http://schemas.openxmlformats.org/presentationml/2006/main">
  <p:tag name="NUM" val="7"/>
</p:tagLst>
</file>

<file path=ppt/tags/tag174.xml><?xml version="1.0" encoding="utf-8"?>
<p:tagLst xmlns:a="http://schemas.openxmlformats.org/drawingml/2006/main" xmlns:r="http://schemas.openxmlformats.org/officeDocument/2006/relationships" xmlns:p="http://schemas.openxmlformats.org/presentationml/2006/main">
  <p:tag name="NUM" val="8"/>
</p:tagLst>
</file>

<file path=ppt/tags/tag175.xml><?xml version="1.0" encoding="utf-8"?>
<p:tagLst xmlns:a="http://schemas.openxmlformats.org/drawingml/2006/main" xmlns:r="http://schemas.openxmlformats.org/officeDocument/2006/relationships" xmlns:p="http://schemas.openxmlformats.org/presentationml/2006/main">
  <p:tag name="NUM" val="9"/>
</p:tagLst>
</file>

<file path=ppt/tags/tag176.xml><?xml version="1.0" encoding="utf-8"?>
<p:tagLst xmlns:a="http://schemas.openxmlformats.org/drawingml/2006/main" xmlns:r="http://schemas.openxmlformats.org/officeDocument/2006/relationships" xmlns:p="http://schemas.openxmlformats.org/presentationml/2006/main">
  <p:tag name="NUM" val="10"/>
</p:tagLst>
</file>

<file path=ppt/tags/tag177.xml><?xml version="1.0" encoding="utf-8"?>
<p:tagLst xmlns:a="http://schemas.openxmlformats.org/drawingml/2006/main" xmlns:r="http://schemas.openxmlformats.org/officeDocument/2006/relationships" xmlns:p="http://schemas.openxmlformats.org/presentationml/2006/main">
  <p:tag name="NUM" val="11"/>
</p:tagLst>
</file>

<file path=ppt/tags/tag178.xml><?xml version="1.0" encoding="utf-8"?>
<p:tagLst xmlns:a="http://schemas.openxmlformats.org/drawingml/2006/main" xmlns:r="http://schemas.openxmlformats.org/officeDocument/2006/relationships" xmlns:p="http://schemas.openxmlformats.org/presentationml/2006/main">
  <p:tag name="NUM" val="12"/>
</p:tagLst>
</file>

<file path=ppt/tags/tag179.xml><?xml version="1.0" encoding="utf-8"?>
<p:tagLst xmlns:a="http://schemas.openxmlformats.org/drawingml/2006/main" xmlns:r="http://schemas.openxmlformats.org/officeDocument/2006/relationships" xmlns:p="http://schemas.openxmlformats.org/presentationml/2006/main">
  <p:tag name="NUM" val="1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7"/>
</p:tagLst>
</file>

<file path=ppt/tags/tag182.xml><?xml version="1.0" encoding="utf-8"?>
<p:tagLst xmlns:a="http://schemas.openxmlformats.org/drawingml/2006/main" xmlns:r="http://schemas.openxmlformats.org/officeDocument/2006/relationships" xmlns:p="http://schemas.openxmlformats.org/presentationml/2006/main">
  <p:tag name="NUM" val="8"/>
</p:tagLst>
</file>

<file path=ppt/tags/tag183.xml><?xml version="1.0" encoding="utf-8"?>
<p:tagLst xmlns:a="http://schemas.openxmlformats.org/drawingml/2006/main" xmlns:r="http://schemas.openxmlformats.org/officeDocument/2006/relationships" xmlns:p="http://schemas.openxmlformats.org/presentationml/2006/main">
  <p:tag name="NUM" val="9"/>
</p:tagLst>
</file>

<file path=ppt/tags/tag184.xml><?xml version="1.0" encoding="utf-8"?>
<p:tagLst xmlns:a="http://schemas.openxmlformats.org/drawingml/2006/main" xmlns:r="http://schemas.openxmlformats.org/officeDocument/2006/relationships" xmlns:p="http://schemas.openxmlformats.org/presentationml/2006/main">
  <p:tag name="NUM" val="10"/>
</p:tagLst>
</file>

<file path=ppt/tags/tag185.xml><?xml version="1.0" encoding="utf-8"?>
<p:tagLst xmlns:a="http://schemas.openxmlformats.org/drawingml/2006/main" xmlns:r="http://schemas.openxmlformats.org/officeDocument/2006/relationships" xmlns:p="http://schemas.openxmlformats.org/presentationml/2006/main">
  <p:tag name="NUM" val="11"/>
</p:tagLst>
</file>

<file path=ppt/tags/tag186.xml><?xml version="1.0" encoding="utf-8"?>
<p:tagLst xmlns:a="http://schemas.openxmlformats.org/drawingml/2006/main" xmlns:r="http://schemas.openxmlformats.org/officeDocument/2006/relationships" xmlns:p="http://schemas.openxmlformats.org/presentationml/2006/main">
  <p:tag name="NUM" val="12"/>
</p:tagLst>
</file>

<file path=ppt/tags/tag187.xml><?xml version="1.0" encoding="utf-8"?>
<p:tagLst xmlns:a="http://schemas.openxmlformats.org/drawingml/2006/main" xmlns:r="http://schemas.openxmlformats.org/officeDocument/2006/relationships" xmlns:p="http://schemas.openxmlformats.org/presentationml/2006/main">
  <p:tag name="NUM" val="13"/>
</p:tagLst>
</file>

<file path=ppt/tags/tag188.xml><?xml version="1.0" encoding="utf-8"?>
<p:tagLst xmlns:a="http://schemas.openxmlformats.org/drawingml/2006/main" xmlns:r="http://schemas.openxmlformats.org/officeDocument/2006/relationships" xmlns:p="http://schemas.openxmlformats.org/presentationml/2006/main">
  <p:tag name="NUM" val="1"/>
</p:tagLst>
</file>

<file path=ppt/tags/tag189.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4"/>
</p:tagLst>
</file>

<file path=ppt/tags/tag191.xml><?xml version="1.0" encoding="utf-8"?>
<p:tagLst xmlns:a="http://schemas.openxmlformats.org/drawingml/2006/main" xmlns:r="http://schemas.openxmlformats.org/officeDocument/2006/relationships" xmlns:p="http://schemas.openxmlformats.org/presentationml/2006/main">
  <p:tag name="NUM" val="5"/>
</p:tagLst>
</file>

<file path=ppt/tags/tag192.xml><?xml version="1.0" encoding="utf-8"?>
<p:tagLst xmlns:a="http://schemas.openxmlformats.org/drawingml/2006/main" xmlns:r="http://schemas.openxmlformats.org/officeDocument/2006/relationships" xmlns:p="http://schemas.openxmlformats.org/presentationml/2006/main">
  <p:tag name="NUM" val="6"/>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7"/>
</p:tagLst>
</file>

<file path=ppt/tags/tag195.xml><?xml version="1.0" encoding="utf-8"?>
<p:tagLst xmlns:a="http://schemas.openxmlformats.org/drawingml/2006/main" xmlns:r="http://schemas.openxmlformats.org/officeDocument/2006/relationships" xmlns:p="http://schemas.openxmlformats.org/presentationml/2006/main">
  <p:tag name="NUM" val="8"/>
</p:tagLst>
</file>

<file path=ppt/tags/tag196.xml><?xml version="1.0" encoding="utf-8"?>
<p:tagLst xmlns:a="http://schemas.openxmlformats.org/drawingml/2006/main" xmlns:r="http://schemas.openxmlformats.org/officeDocument/2006/relationships" xmlns:p="http://schemas.openxmlformats.org/presentationml/2006/main">
  <p:tag name="NUM" val="9"/>
</p:tagLst>
</file>

<file path=ppt/tags/tag197.xml><?xml version="1.0" encoding="utf-8"?>
<p:tagLst xmlns:a="http://schemas.openxmlformats.org/drawingml/2006/main" xmlns:r="http://schemas.openxmlformats.org/officeDocument/2006/relationships" xmlns:p="http://schemas.openxmlformats.org/presentationml/2006/main">
  <p:tag name="NUM" val="10"/>
</p:tagLst>
</file>

<file path=ppt/tags/tag198.xml><?xml version="1.0" encoding="utf-8"?>
<p:tagLst xmlns:a="http://schemas.openxmlformats.org/drawingml/2006/main" xmlns:r="http://schemas.openxmlformats.org/officeDocument/2006/relationships" xmlns:p="http://schemas.openxmlformats.org/presentationml/2006/main">
  <p:tag name="NUM" val="11"/>
</p:tagLst>
</file>

<file path=ppt/tags/tag199.xml><?xml version="1.0" encoding="utf-8"?>
<p:tagLst xmlns:a="http://schemas.openxmlformats.org/drawingml/2006/main" xmlns:r="http://schemas.openxmlformats.org/officeDocument/2006/relationships" xmlns:p="http://schemas.openxmlformats.org/presentationml/2006/main">
  <p:tag name="NUM" val="1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00.xml><?xml version="1.0" encoding="utf-8"?>
<p:tagLst xmlns:a="http://schemas.openxmlformats.org/drawingml/2006/main" xmlns:r="http://schemas.openxmlformats.org/officeDocument/2006/relationships" xmlns:p="http://schemas.openxmlformats.org/presentationml/2006/main">
  <p:tag name="NUM" val="13"/>
</p:tagLst>
</file>

<file path=ppt/tags/tag201.xml><?xml version="1.0" encoding="utf-8"?>
<p:tagLst xmlns:a="http://schemas.openxmlformats.org/drawingml/2006/main" xmlns:r="http://schemas.openxmlformats.org/officeDocument/2006/relationships" xmlns:p="http://schemas.openxmlformats.org/presentationml/2006/main">
  <p:tag name="NUM" val="14"/>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4"/>
</p:tagLst>
</file>

<file path=ppt/tags/tag205.xml><?xml version="1.0" encoding="utf-8"?>
<p:tagLst xmlns:a="http://schemas.openxmlformats.org/drawingml/2006/main" xmlns:r="http://schemas.openxmlformats.org/officeDocument/2006/relationships" xmlns:p="http://schemas.openxmlformats.org/presentationml/2006/main">
  <p:tag name="NUM" val="5"/>
</p:tagLst>
</file>

<file path=ppt/tags/tag206.xml><?xml version="1.0" encoding="utf-8"?>
<p:tagLst xmlns:a="http://schemas.openxmlformats.org/drawingml/2006/main" xmlns:r="http://schemas.openxmlformats.org/officeDocument/2006/relationships" xmlns:p="http://schemas.openxmlformats.org/presentationml/2006/main">
  <p:tag name="NUM" val="6"/>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3"/>
</p:tagLst>
</file>

<file path=ppt/tags/tag209.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10.xml><?xml version="1.0" encoding="utf-8"?>
<p:tagLst xmlns:a="http://schemas.openxmlformats.org/drawingml/2006/main" xmlns:r="http://schemas.openxmlformats.org/officeDocument/2006/relationships" xmlns:p="http://schemas.openxmlformats.org/presentationml/2006/main">
  <p:tag name="NUM" val="5"/>
</p:tagLst>
</file>

<file path=ppt/tags/tag211.xml><?xml version="1.0" encoding="utf-8"?>
<p:tagLst xmlns:a="http://schemas.openxmlformats.org/drawingml/2006/main" xmlns:r="http://schemas.openxmlformats.org/officeDocument/2006/relationships" xmlns:p="http://schemas.openxmlformats.org/presentationml/2006/main">
  <p:tag name="NUM" val="6"/>
</p:tagLst>
</file>

<file path=ppt/tags/tag212.xml><?xml version="1.0" encoding="utf-8"?>
<p:tagLst xmlns:a="http://schemas.openxmlformats.org/drawingml/2006/main" xmlns:r="http://schemas.openxmlformats.org/officeDocument/2006/relationships" xmlns:p="http://schemas.openxmlformats.org/presentationml/2006/main">
  <p:tag name="NUM" val="7"/>
</p:tagLst>
</file>

<file path=ppt/tags/tag213.xml><?xml version="1.0" encoding="utf-8"?>
<p:tagLst xmlns:a="http://schemas.openxmlformats.org/drawingml/2006/main" xmlns:r="http://schemas.openxmlformats.org/officeDocument/2006/relationships" xmlns:p="http://schemas.openxmlformats.org/presentationml/2006/main">
  <p:tag name="NUM" val="8"/>
</p:tagLst>
</file>

<file path=ppt/tags/tag214.xml><?xml version="1.0" encoding="utf-8"?>
<p:tagLst xmlns:a="http://schemas.openxmlformats.org/drawingml/2006/main" xmlns:r="http://schemas.openxmlformats.org/officeDocument/2006/relationships" xmlns:p="http://schemas.openxmlformats.org/presentationml/2006/main">
  <p:tag name="NUM" val="9"/>
</p:tagLst>
</file>

<file path=ppt/tags/tag215.xml><?xml version="1.0" encoding="utf-8"?>
<p:tagLst xmlns:a="http://schemas.openxmlformats.org/drawingml/2006/main" xmlns:r="http://schemas.openxmlformats.org/officeDocument/2006/relationships" xmlns:p="http://schemas.openxmlformats.org/presentationml/2006/main">
  <p:tag name="NUM" val="10"/>
</p:tagLst>
</file>

<file path=ppt/tags/tag216.xml><?xml version="1.0" encoding="utf-8"?>
<p:tagLst xmlns:a="http://schemas.openxmlformats.org/drawingml/2006/main" xmlns:r="http://schemas.openxmlformats.org/officeDocument/2006/relationships" xmlns:p="http://schemas.openxmlformats.org/presentationml/2006/main">
  <p:tag name="NUM" val="11"/>
</p:tagLst>
</file>

<file path=ppt/tags/tag217.xml><?xml version="1.0" encoding="utf-8"?>
<p:tagLst xmlns:a="http://schemas.openxmlformats.org/drawingml/2006/main" xmlns:r="http://schemas.openxmlformats.org/officeDocument/2006/relationships" xmlns:p="http://schemas.openxmlformats.org/presentationml/2006/main">
  <p:tag name="NUM" val="12"/>
</p:tagLst>
</file>

<file path=ppt/tags/tag218.xml><?xml version="1.0" encoding="utf-8"?>
<p:tagLst xmlns:a="http://schemas.openxmlformats.org/drawingml/2006/main" xmlns:r="http://schemas.openxmlformats.org/officeDocument/2006/relationships" xmlns:p="http://schemas.openxmlformats.org/presentationml/2006/main">
  <p:tag name="NUM" val="13"/>
</p:tagLst>
</file>

<file path=ppt/tags/tag219.xml><?xml version="1.0" encoding="utf-8"?>
<p:tagLst xmlns:a="http://schemas.openxmlformats.org/drawingml/2006/main" xmlns:r="http://schemas.openxmlformats.org/officeDocument/2006/relationships" xmlns:p="http://schemas.openxmlformats.org/presentationml/2006/main">
  <p:tag name="NUM" val="1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20.xml><?xml version="1.0" encoding="utf-8"?>
<p:tagLst xmlns:a="http://schemas.openxmlformats.org/drawingml/2006/main" xmlns:r="http://schemas.openxmlformats.org/officeDocument/2006/relationships" xmlns:p="http://schemas.openxmlformats.org/presentationml/2006/main">
  <p:tag name="NUM" val="15"/>
</p:tagLst>
</file>

<file path=ppt/tags/tag221.xml><?xml version="1.0" encoding="utf-8"?>
<p:tagLst xmlns:a="http://schemas.openxmlformats.org/drawingml/2006/main" xmlns:r="http://schemas.openxmlformats.org/officeDocument/2006/relationships" xmlns:p="http://schemas.openxmlformats.org/presentationml/2006/main">
  <p:tag name="NUM" val="16"/>
</p:tagLst>
</file>

<file path=ppt/tags/tag222.xml><?xml version="1.0" encoding="utf-8"?>
<p:tagLst xmlns:a="http://schemas.openxmlformats.org/drawingml/2006/main" xmlns:r="http://schemas.openxmlformats.org/officeDocument/2006/relationships" xmlns:p="http://schemas.openxmlformats.org/presentationml/2006/main">
  <p:tag name="NUM" val="17"/>
</p:tagLst>
</file>

<file path=ppt/tags/tag223.xml><?xml version="1.0" encoding="utf-8"?>
<p:tagLst xmlns:a="http://schemas.openxmlformats.org/drawingml/2006/main" xmlns:r="http://schemas.openxmlformats.org/officeDocument/2006/relationships" xmlns:p="http://schemas.openxmlformats.org/presentationml/2006/main">
  <p:tag name="NUM" val="1"/>
</p:tagLst>
</file>

<file path=ppt/tags/tag224.xml><?xml version="1.0" encoding="utf-8"?>
<p:tagLst xmlns:a="http://schemas.openxmlformats.org/drawingml/2006/main" xmlns:r="http://schemas.openxmlformats.org/officeDocument/2006/relationships" xmlns:p="http://schemas.openxmlformats.org/presentationml/2006/main">
  <p:tag name="NUM" val="3"/>
</p:tagLst>
</file>

<file path=ppt/tags/tag225.xml><?xml version="1.0" encoding="utf-8"?>
<p:tagLst xmlns:a="http://schemas.openxmlformats.org/drawingml/2006/main" xmlns:r="http://schemas.openxmlformats.org/officeDocument/2006/relationships" xmlns:p="http://schemas.openxmlformats.org/presentationml/2006/main">
  <p:tag name="NUM" val="6"/>
</p:tagLst>
</file>

<file path=ppt/tags/tag226.xml><?xml version="1.0" encoding="utf-8"?>
<p:tagLst xmlns:a="http://schemas.openxmlformats.org/drawingml/2006/main" xmlns:r="http://schemas.openxmlformats.org/officeDocument/2006/relationships" xmlns:p="http://schemas.openxmlformats.org/presentationml/2006/main">
  <p:tag name="NUM" val="7"/>
</p:tagLst>
</file>

<file path=ppt/tags/tag227.xml><?xml version="1.0" encoding="utf-8"?>
<p:tagLst xmlns:a="http://schemas.openxmlformats.org/drawingml/2006/main" xmlns:r="http://schemas.openxmlformats.org/officeDocument/2006/relationships" xmlns:p="http://schemas.openxmlformats.org/presentationml/2006/main">
  <p:tag name="NUM" val="8"/>
</p:tagLst>
</file>

<file path=ppt/tags/tag228.xml><?xml version="1.0" encoding="utf-8"?>
<p:tagLst xmlns:a="http://schemas.openxmlformats.org/drawingml/2006/main" xmlns:r="http://schemas.openxmlformats.org/officeDocument/2006/relationships" xmlns:p="http://schemas.openxmlformats.org/presentationml/2006/main">
  <p:tag name="NUM" val="9"/>
</p:tagLst>
</file>

<file path=ppt/tags/tag229.xml><?xml version="1.0" encoding="utf-8"?>
<p:tagLst xmlns:a="http://schemas.openxmlformats.org/drawingml/2006/main" xmlns:r="http://schemas.openxmlformats.org/officeDocument/2006/relationships" xmlns:p="http://schemas.openxmlformats.org/presentationml/2006/main">
  <p:tag name="NUM" val="10"/>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30.xml><?xml version="1.0" encoding="utf-8"?>
<p:tagLst xmlns:a="http://schemas.openxmlformats.org/drawingml/2006/main" xmlns:r="http://schemas.openxmlformats.org/officeDocument/2006/relationships" xmlns:p="http://schemas.openxmlformats.org/presentationml/2006/main">
  <p:tag name="NUM" val="11"/>
</p:tagLst>
</file>

<file path=ppt/tags/tag231.xml><?xml version="1.0" encoding="utf-8"?>
<p:tagLst xmlns:a="http://schemas.openxmlformats.org/drawingml/2006/main" xmlns:r="http://schemas.openxmlformats.org/officeDocument/2006/relationships" xmlns:p="http://schemas.openxmlformats.org/presentationml/2006/main">
  <p:tag name="NUM" val="12"/>
</p:tagLst>
</file>

<file path=ppt/tags/tag232.xml><?xml version="1.0" encoding="utf-8"?>
<p:tagLst xmlns:a="http://schemas.openxmlformats.org/drawingml/2006/main" xmlns:r="http://schemas.openxmlformats.org/officeDocument/2006/relationships" xmlns:p="http://schemas.openxmlformats.org/presentationml/2006/main">
  <p:tag name="NUM" val="13"/>
</p:tagLst>
</file>

<file path=ppt/tags/tag233.xml><?xml version="1.0" encoding="utf-8"?>
<p:tagLst xmlns:a="http://schemas.openxmlformats.org/drawingml/2006/main" xmlns:r="http://schemas.openxmlformats.org/officeDocument/2006/relationships" xmlns:p="http://schemas.openxmlformats.org/presentationml/2006/main">
  <p:tag name="NUM" val="14"/>
</p:tagLst>
</file>

<file path=ppt/tags/tag234.xml><?xml version="1.0" encoding="utf-8"?>
<p:tagLst xmlns:a="http://schemas.openxmlformats.org/drawingml/2006/main" xmlns:r="http://schemas.openxmlformats.org/officeDocument/2006/relationships" xmlns:p="http://schemas.openxmlformats.org/presentationml/2006/main">
  <p:tag name="NUM" val="15"/>
</p:tagLst>
</file>

<file path=ppt/tags/tag235.xml><?xml version="1.0" encoding="utf-8"?>
<p:tagLst xmlns:a="http://schemas.openxmlformats.org/drawingml/2006/main" xmlns:r="http://schemas.openxmlformats.org/officeDocument/2006/relationships" xmlns:p="http://schemas.openxmlformats.org/presentationml/2006/main">
  <p:tag name="NUM" val="1"/>
</p:tagLst>
</file>

<file path=ppt/tags/tag236.xml><?xml version="1.0" encoding="utf-8"?>
<p:tagLst xmlns:a="http://schemas.openxmlformats.org/drawingml/2006/main" xmlns:r="http://schemas.openxmlformats.org/officeDocument/2006/relationships" xmlns:p="http://schemas.openxmlformats.org/presentationml/2006/main">
  <p:tag name="NUM" val="3"/>
</p:tagLst>
</file>

<file path=ppt/tags/tag237.xml><?xml version="1.0" encoding="utf-8"?>
<p:tagLst xmlns:a="http://schemas.openxmlformats.org/drawingml/2006/main" xmlns:r="http://schemas.openxmlformats.org/officeDocument/2006/relationships" xmlns:p="http://schemas.openxmlformats.org/presentationml/2006/main">
  <p:tag name="NUM" val="5"/>
</p:tagLst>
</file>

<file path=ppt/tags/tag238.xml><?xml version="1.0" encoding="utf-8"?>
<p:tagLst xmlns:a="http://schemas.openxmlformats.org/drawingml/2006/main" xmlns:r="http://schemas.openxmlformats.org/officeDocument/2006/relationships" xmlns:p="http://schemas.openxmlformats.org/presentationml/2006/main">
  <p:tag name="NUM" val="16"/>
</p:tagLst>
</file>

<file path=ppt/tags/tag239.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40.xml><?xml version="1.0" encoding="utf-8"?>
<p:tagLst xmlns:a="http://schemas.openxmlformats.org/drawingml/2006/main" xmlns:r="http://schemas.openxmlformats.org/officeDocument/2006/relationships" xmlns:p="http://schemas.openxmlformats.org/presentationml/2006/main">
  <p:tag name="NUM" val="3"/>
</p:tagLst>
</file>

<file path=ppt/tags/tag241.xml><?xml version="1.0" encoding="utf-8"?>
<p:tagLst xmlns:a="http://schemas.openxmlformats.org/drawingml/2006/main" xmlns:r="http://schemas.openxmlformats.org/officeDocument/2006/relationships" xmlns:p="http://schemas.openxmlformats.org/presentationml/2006/main">
  <p:tag name="NUM" val="5"/>
</p:tagLst>
</file>

<file path=ppt/tags/tag242.xml><?xml version="1.0" encoding="utf-8"?>
<p:tagLst xmlns:a="http://schemas.openxmlformats.org/drawingml/2006/main" xmlns:r="http://schemas.openxmlformats.org/officeDocument/2006/relationships" xmlns:p="http://schemas.openxmlformats.org/presentationml/2006/main">
  <p:tag name="NUM" val="6"/>
</p:tagLst>
</file>

<file path=ppt/tags/tag243.xml><?xml version="1.0" encoding="utf-8"?>
<p:tagLst xmlns:a="http://schemas.openxmlformats.org/drawingml/2006/main" xmlns:r="http://schemas.openxmlformats.org/officeDocument/2006/relationships" xmlns:p="http://schemas.openxmlformats.org/presentationml/2006/main">
  <p:tag name="NUM" val="7"/>
</p:tagLst>
</file>

<file path=ppt/tags/tag244.xml><?xml version="1.0" encoding="utf-8"?>
<p:tagLst xmlns:a="http://schemas.openxmlformats.org/drawingml/2006/main" xmlns:r="http://schemas.openxmlformats.org/officeDocument/2006/relationships" xmlns:p="http://schemas.openxmlformats.org/presentationml/2006/main">
  <p:tag name="NUM" val="8"/>
</p:tagLst>
</file>

<file path=ppt/tags/tag245.xml><?xml version="1.0" encoding="utf-8"?>
<p:tagLst xmlns:a="http://schemas.openxmlformats.org/drawingml/2006/main" xmlns:r="http://schemas.openxmlformats.org/officeDocument/2006/relationships" xmlns:p="http://schemas.openxmlformats.org/presentationml/2006/main">
  <p:tag name="NUM" val="9"/>
</p:tagLst>
</file>

<file path=ppt/tags/tag246.xml><?xml version="1.0" encoding="utf-8"?>
<p:tagLst xmlns:a="http://schemas.openxmlformats.org/drawingml/2006/main" xmlns:r="http://schemas.openxmlformats.org/officeDocument/2006/relationships" xmlns:p="http://schemas.openxmlformats.org/presentationml/2006/main">
  <p:tag name="NUM" val="10"/>
</p:tagLst>
</file>

<file path=ppt/tags/tag247.xml><?xml version="1.0" encoding="utf-8"?>
<p:tagLst xmlns:a="http://schemas.openxmlformats.org/drawingml/2006/main" xmlns:r="http://schemas.openxmlformats.org/officeDocument/2006/relationships" xmlns:p="http://schemas.openxmlformats.org/presentationml/2006/main">
  <p:tag name="NUM" val="11"/>
</p:tagLst>
</file>

<file path=ppt/tags/tag248.xml><?xml version="1.0" encoding="utf-8"?>
<p:tagLst xmlns:a="http://schemas.openxmlformats.org/drawingml/2006/main" xmlns:r="http://schemas.openxmlformats.org/officeDocument/2006/relationships" xmlns:p="http://schemas.openxmlformats.org/presentationml/2006/main">
  <p:tag name="NUM" val="12"/>
</p:tagLst>
</file>

<file path=ppt/tags/tag249.xml><?xml version="1.0" encoding="utf-8"?>
<p:tagLst xmlns:a="http://schemas.openxmlformats.org/drawingml/2006/main" xmlns:r="http://schemas.openxmlformats.org/officeDocument/2006/relationships" xmlns:p="http://schemas.openxmlformats.org/presentationml/2006/main">
  <p:tag name="NUM" val="13"/>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50.xml><?xml version="1.0" encoding="utf-8"?>
<p:tagLst xmlns:a="http://schemas.openxmlformats.org/drawingml/2006/main" xmlns:r="http://schemas.openxmlformats.org/officeDocument/2006/relationships" xmlns:p="http://schemas.openxmlformats.org/presentationml/2006/main">
  <p:tag name="NUM" val="14"/>
</p:tagLst>
</file>

<file path=ppt/tags/tag251.xml><?xml version="1.0" encoding="utf-8"?>
<p:tagLst xmlns:a="http://schemas.openxmlformats.org/drawingml/2006/main" xmlns:r="http://schemas.openxmlformats.org/officeDocument/2006/relationships" xmlns:p="http://schemas.openxmlformats.org/presentationml/2006/main">
  <p:tag name="NUM" val="1"/>
</p:tagLst>
</file>

<file path=ppt/tags/tag252.xml><?xml version="1.0" encoding="utf-8"?>
<p:tagLst xmlns:a="http://schemas.openxmlformats.org/drawingml/2006/main" xmlns:r="http://schemas.openxmlformats.org/officeDocument/2006/relationships" xmlns:p="http://schemas.openxmlformats.org/presentationml/2006/main">
  <p:tag name="NUM" val="3"/>
</p:tagLst>
</file>

<file path=ppt/tags/tag253.xml><?xml version="1.0" encoding="utf-8"?>
<p:tagLst xmlns:a="http://schemas.openxmlformats.org/drawingml/2006/main" xmlns:r="http://schemas.openxmlformats.org/officeDocument/2006/relationships" xmlns:p="http://schemas.openxmlformats.org/presentationml/2006/main">
  <p:tag name="NUM" val="5"/>
</p:tagLst>
</file>

<file path=ppt/tags/tag254.xml><?xml version="1.0" encoding="utf-8"?>
<p:tagLst xmlns:a="http://schemas.openxmlformats.org/drawingml/2006/main" xmlns:r="http://schemas.openxmlformats.org/officeDocument/2006/relationships" xmlns:p="http://schemas.openxmlformats.org/presentationml/2006/main">
  <p:tag name="NUM" val="16"/>
</p:tagLst>
</file>

<file path=ppt/tags/tag255.xml><?xml version="1.0" encoding="utf-8"?>
<p:tagLst xmlns:a="http://schemas.openxmlformats.org/drawingml/2006/main" xmlns:r="http://schemas.openxmlformats.org/officeDocument/2006/relationships" xmlns:p="http://schemas.openxmlformats.org/presentationml/2006/main">
  <p:tag name="NUM" val="1"/>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2"/>
</p:tagLst>
</file>

<file path=ppt/tags/tag258.xml><?xml version="1.0" encoding="utf-8"?>
<p:tagLst xmlns:a="http://schemas.openxmlformats.org/drawingml/2006/main" xmlns:r="http://schemas.openxmlformats.org/officeDocument/2006/relationships" xmlns:p="http://schemas.openxmlformats.org/presentationml/2006/main">
  <p:tag name="NUM" val="5"/>
</p:tagLst>
</file>

<file path=ppt/tags/tag259.xml><?xml version="1.0" encoding="utf-8"?>
<p:tagLst xmlns:a="http://schemas.openxmlformats.org/drawingml/2006/main" xmlns:r="http://schemas.openxmlformats.org/officeDocument/2006/relationships" xmlns:p="http://schemas.openxmlformats.org/presentationml/2006/main">
  <p:tag name="NUM" val="9"/>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60.xml><?xml version="1.0" encoding="utf-8"?>
<p:tagLst xmlns:a="http://schemas.openxmlformats.org/drawingml/2006/main" xmlns:r="http://schemas.openxmlformats.org/officeDocument/2006/relationships" xmlns:p="http://schemas.openxmlformats.org/presentationml/2006/main">
  <p:tag name="NUM" val="10"/>
</p:tagLst>
</file>

<file path=ppt/tags/tag261.xml><?xml version="1.0" encoding="utf-8"?>
<p:tagLst xmlns:a="http://schemas.openxmlformats.org/drawingml/2006/main" xmlns:r="http://schemas.openxmlformats.org/officeDocument/2006/relationships" xmlns:p="http://schemas.openxmlformats.org/presentationml/2006/main">
  <p:tag name="NUM" val="11"/>
</p:tagLst>
</file>

<file path=ppt/tags/tag262.xml><?xml version="1.0" encoding="utf-8"?>
<p:tagLst xmlns:a="http://schemas.openxmlformats.org/drawingml/2006/main" xmlns:r="http://schemas.openxmlformats.org/officeDocument/2006/relationships" xmlns:p="http://schemas.openxmlformats.org/presentationml/2006/main">
  <p:tag name="NUM" val="12"/>
</p:tagLst>
</file>

<file path=ppt/tags/tag263.xml><?xml version="1.0" encoding="utf-8"?>
<p:tagLst xmlns:a="http://schemas.openxmlformats.org/drawingml/2006/main" xmlns:r="http://schemas.openxmlformats.org/officeDocument/2006/relationships" xmlns:p="http://schemas.openxmlformats.org/presentationml/2006/main">
  <p:tag name="NUM" val="13"/>
</p:tagLst>
</file>

<file path=ppt/tags/tag264.xml><?xml version="1.0" encoding="utf-8"?>
<p:tagLst xmlns:a="http://schemas.openxmlformats.org/drawingml/2006/main" xmlns:r="http://schemas.openxmlformats.org/officeDocument/2006/relationships" xmlns:p="http://schemas.openxmlformats.org/presentationml/2006/main">
  <p:tag name="NUM" val="14"/>
</p:tagLst>
</file>

<file path=ppt/tags/tag265.xml><?xml version="1.0" encoding="utf-8"?>
<p:tagLst xmlns:a="http://schemas.openxmlformats.org/drawingml/2006/main" xmlns:r="http://schemas.openxmlformats.org/officeDocument/2006/relationships" xmlns:p="http://schemas.openxmlformats.org/presentationml/2006/main">
  <p:tag name="NUM" val="1"/>
</p:tagLst>
</file>

<file path=ppt/tags/tag266.xml><?xml version="1.0" encoding="utf-8"?>
<p:tagLst xmlns:a="http://schemas.openxmlformats.org/drawingml/2006/main" xmlns:r="http://schemas.openxmlformats.org/officeDocument/2006/relationships" xmlns:p="http://schemas.openxmlformats.org/presentationml/2006/main">
  <p:tag name="NUM" val="3"/>
</p:tagLst>
</file>

<file path=ppt/tags/tag267.xml><?xml version="1.0" encoding="utf-8"?>
<p:tagLst xmlns:a="http://schemas.openxmlformats.org/drawingml/2006/main" xmlns:r="http://schemas.openxmlformats.org/officeDocument/2006/relationships" xmlns:p="http://schemas.openxmlformats.org/presentationml/2006/main">
  <p:tag name="NUM" val="5"/>
</p:tagLst>
</file>

<file path=ppt/tags/tag268.xml><?xml version="1.0" encoding="utf-8"?>
<p:tagLst xmlns:a="http://schemas.openxmlformats.org/drawingml/2006/main" xmlns:r="http://schemas.openxmlformats.org/officeDocument/2006/relationships" xmlns:p="http://schemas.openxmlformats.org/presentationml/2006/main">
  <p:tag name="NUM" val="16"/>
</p:tagLst>
</file>

<file path=ppt/tags/tag269.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70.xml><?xml version="1.0" encoding="utf-8"?>
<p:tagLst xmlns:a="http://schemas.openxmlformats.org/drawingml/2006/main" xmlns:r="http://schemas.openxmlformats.org/officeDocument/2006/relationships" xmlns:p="http://schemas.openxmlformats.org/presentationml/2006/main">
  <p:tag name="NUM" val="1"/>
</p:tagLst>
</file>

<file path=ppt/tags/tag271.xml><?xml version="1.0" encoding="utf-8"?>
<p:tagLst xmlns:a="http://schemas.openxmlformats.org/drawingml/2006/main" xmlns:r="http://schemas.openxmlformats.org/officeDocument/2006/relationships" xmlns:p="http://schemas.openxmlformats.org/presentationml/2006/main">
  <p:tag name="NUM" val="2"/>
</p:tagLst>
</file>

<file path=ppt/tags/tag272.xml><?xml version="1.0" encoding="utf-8"?>
<p:tagLst xmlns:a="http://schemas.openxmlformats.org/drawingml/2006/main" xmlns:r="http://schemas.openxmlformats.org/officeDocument/2006/relationships" xmlns:p="http://schemas.openxmlformats.org/presentationml/2006/main">
  <p:tag name="NUM" val="5"/>
</p:tagLst>
</file>

<file path=ppt/tags/tag273.xml><?xml version="1.0" encoding="utf-8"?>
<p:tagLst xmlns:a="http://schemas.openxmlformats.org/drawingml/2006/main" xmlns:r="http://schemas.openxmlformats.org/officeDocument/2006/relationships" xmlns:p="http://schemas.openxmlformats.org/presentationml/2006/main">
  <p:tag name="NUM" val="9"/>
</p:tagLst>
</file>

<file path=ppt/tags/tag274.xml><?xml version="1.0" encoding="utf-8"?>
<p:tagLst xmlns:a="http://schemas.openxmlformats.org/drawingml/2006/main" xmlns:r="http://schemas.openxmlformats.org/officeDocument/2006/relationships" xmlns:p="http://schemas.openxmlformats.org/presentationml/2006/main">
  <p:tag name="NUM" val="10"/>
</p:tagLst>
</file>

<file path=ppt/tags/tag275.xml><?xml version="1.0" encoding="utf-8"?>
<p:tagLst xmlns:a="http://schemas.openxmlformats.org/drawingml/2006/main" xmlns:r="http://schemas.openxmlformats.org/officeDocument/2006/relationships" xmlns:p="http://schemas.openxmlformats.org/presentationml/2006/main">
  <p:tag name="NUM" val="11"/>
</p:tagLst>
</file>

<file path=ppt/tags/tag276.xml><?xml version="1.0" encoding="utf-8"?>
<p:tagLst xmlns:a="http://schemas.openxmlformats.org/drawingml/2006/main" xmlns:r="http://schemas.openxmlformats.org/officeDocument/2006/relationships" xmlns:p="http://schemas.openxmlformats.org/presentationml/2006/main">
  <p:tag name="NUM" val="12"/>
</p:tagLst>
</file>

<file path=ppt/tags/tag277.xml><?xml version="1.0" encoding="utf-8"?>
<p:tagLst xmlns:a="http://schemas.openxmlformats.org/drawingml/2006/main" xmlns:r="http://schemas.openxmlformats.org/officeDocument/2006/relationships" xmlns:p="http://schemas.openxmlformats.org/presentationml/2006/main">
  <p:tag name="NUM" val="13"/>
</p:tagLst>
</file>

<file path=ppt/tags/tag278.xml><?xml version="1.0" encoding="utf-8"?>
<p:tagLst xmlns:a="http://schemas.openxmlformats.org/drawingml/2006/main" xmlns:r="http://schemas.openxmlformats.org/officeDocument/2006/relationships" xmlns:p="http://schemas.openxmlformats.org/presentationml/2006/main">
  <p:tag name="NUM" val="14"/>
</p:tagLst>
</file>

<file path=ppt/tags/tag279.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80.xml><?xml version="1.0" encoding="utf-8"?>
<p:tagLst xmlns:a="http://schemas.openxmlformats.org/drawingml/2006/main" xmlns:r="http://schemas.openxmlformats.org/officeDocument/2006/relationships" xmlns:p="http://schemas.openxmlformats.org/presentationml/2006/main">
  <p:tag name="NUM" val="3"/>
</p:tagLst>
</file>

<file path=ppt/tags/tag281.xml><?xml version="1.0" encoding="utf-8"?>
<p:tagLst xmlns:a="http://schemas.openxmlformats.org/drawingml/2006/main" xmlns:r="http://schemas.openxmlformats.org/officeDocument/2006/relationships" xmlns:p="http://schemas.openxmlformats.org/presentationml/2006/main">
  <p:tag name="NUM" val="5"/>
</p:tagLst>
</file>

<file path=ppt/tags/tag282.xml><?xml version="1.0" encoding="utf-8"?>
<p:tagLst xmlns:a="http://schemas.openxmlformats.org/drawingml/2006/main" xmlns:r="http://schemas.openxmlformats.org/officeDocument/2006/relationships" xmlns:p="http://schemas.openxmlformats.org/presentationml/2006/main">
  <p:tag name="NUM" val="16"/>
</p:tagLst>
</file>

<file path=ppt/tags/tag283.xml><?xml version="1.0" encoding="utf-8"?>
<p:tagLst xmlns:a="http://schemas.openxmlformats.org/drawingml/2006/main" xmlns:r="http://schemas.openxmlformats.org/officeDocument/2006/relationships" xmlns:p="http://schemas.openxmlformats.org/presentationml/2006/main">
  <p:tag name="NUM" val="1"/>
</p:tagLst>
</file>

<file path=ppt/tags/tag284.xml><?xml version="1.0" encoding="utf-8"?>
<p:tagLst xmlns:a="http://schemas.openxmlformats.org/drawingml/2006/main" xmlns:r="http://schemas.openxmlformats.org/officeDocument/2006/relationships" xmlns:p="http://schemas.openxmlformats.org/presentationml/2006/main">
  <p:tag name="NUM" val="1"/>
</p:tagLst>
</file>

<file path=ppt/tags/tag285.xml><?xml version="1.0" encoding="utf-8"?>
<p:tagLst xmlns:a="http://schemas.openxmlformats.org/drawingml/2006/main" xmlns:r="http://schemas.openxmlformats.org/officeDocument/2006/relationships" xmlns:p="http://schemas.openxmlformats.org/presentationml/2006/main">
  <p:tag name="NUM" val="2"/>
</p:tagLst>
</file>

<file path=ppt/tags/tag286.xml><?xml version="1.0" encoding="utf-8"?>
<p:tagLst xmlns:a="http://schemas.openxmlformats.org/drawingml/2006/main" xmlns:r="http://schemas.openxmlformats.org/officeDocument/2006/relationships" xmlns:p="http://schemas.openxmlformats.org/presentationml/2006/main">
  <p:tag name="NUM" val="3"/>
</p:tagLst>
</file>

<file path=ppt/tags/tag287.xml><?xml version="1.0" encoding="utf-8"?>
<p:tagLst xmlns:a="http://schemas.openxmlformats.org/drawingml/2006/main" xmlns:r="http://schemas.openxmlformats.org/officeDocument/2006/relationships" xmlns:p="http://schemas.openxmlformats.org/presentationml/2006/main">
  <p:tag name="NUM" val="4"/>
</p:tagLst>
</file>

<file path=ppt/tags/tag288.xml><?xml version="1.0" encoding="utf-8"?>
<p:tagLst xmlns:a="http://schemas.openxmlformats.org/drawingml/2006/main" xmlns:r="http://schemas.openxmlformats.org/officeDocument/2006/relationships" xmlns:p="http://schemas.openxmlformats.org/presentationml/2006/main">
  <p:tag name="NUM" val="7"/>
</p:tagLst>
</file>

<file path=ppt/tags/tag289.xml><?xml version="1.0" encoding="utf-8"?>
<p:tagLst xmlns:a="http://schemas.openxmlformats.org/drawingml/2006/main" xmlns:r="http://schemas.openxmlformats.org/officeDocument/2006/relationships" xmlns:p="http://schemas.openxmlformats.org/presentationml/2006/main">
  <p:tag name="NUM" val="11"/>
</p:tagLst>
</file>

<file path=ppt/tags/tag29.xml><?xml version="1.0" encoding="utf-8"?>
<p:tagLst xmlns:a="http://schemas.openxmlformats.org/drawingml/2006/main" xmlns:r="http://schemas.openxmlformats.org/officeDocument/2006/relationships" xmlns:p="http://schemas.openxmlformats.org/presentationml/2006/main">
  <p:tag name="NUM" val="6"/>
</p:tagLst>
</file>

<file path=ppt/tags/tag290.xml><?xml version="1.0" encoding="utf-8"?>
<p:tagLst xmlns:a="http://schemas.openxmlformats.org/drawingml/2006/main" xmlns:r="http://schemas.openxmlformats.org/officeDocument/2006/relationships" xmlns:p="http://schemas.openxmlformats.org/presentationml/2006/main">
  <p:tag name="NUM" val="12"/>
</p:tagLst>
</file>

<file path=ppt/tags/tag291.xml><?xml version="1.0" encoding="utf-8"?>
<p:tagLst xmlns:a="http://schemas.openxmlformats.org/drawingml/2006/main" xmlns:r="http://schemas.openxmlformats.org/officeDocument/2006/relationships" xmlns:p="http://schemas.openxmlformats.org/presentationml/2006/main">
  <p:tag name="NUM" val="13"/>
</p:tagLst>
</file>

<file path=ppt/tags/tag292.xml><?xml version="1.0" encoding="utf-8"?>
<p:tagLst xmlns:a="http://schemas.openxmlformats.org/drawingml/2006/main" xmlns:r="http://schemas.openxmlformats.org/officeDocument/2006/relationships" xmlns:p="http://schemas.openxmlformats.org/presentationml/2006/main">
  <p:tag name="NUM" val="14"/>
</p:tagLst>
</file>

<file path=ppt/tags/tag293.xml><?xml version="1.0" encoding="utf-8"?>
<p:tagLst xmlns:a="http://schemas.openxmlformats.org/drawingml/2006/main" xmlns:r="http://schemas.openxmlformats.org/officeDocument/2006/relationships" xmlns:p="http://schemas.openxmlformats.org/presentationml/2006/main">
  <p:tag name="NUM" val="1"/>
</p:tagLst>
</file>

<file path=ppt/tags/tag294.xml><?xml version="1.0" encoding="utf-8"?>
<p:tagLst xmlns:a="http://schemas.openxmlformats.org/drawingml/2006/main" xmlns:r="http://schemas.openxmlformats.org/officeDocument/2006/relationships" xmlns:p="http://schemas.openxmlformats.org/presentationml/2006/main">
  <p:tag name="NUM" val="3"/>
</p:tagLst>
</file>

<file path=ppt/tags/tag295.xml><?xml version="1.0" encoding="utf-8"?>
<p:tagLst xmlns:a="http://schemas.openxmlformats.org/drawingml/2006/main" xmlns:r="http://schemas.openxmlformats.org/officeDocument/2006/relationships" xmlns:p="http://schemas.openxmlformats.org/presentationml/2006/main">
  <p:tag name="NUM" val="5"/>
</p:tagLst>
</file>

<file path=ppt/tags/tag296.xml><?xml version="1.0" encoding="utf-8"?>
<p:tagLst xmlns:a="http://schemas.openxmlformats.org/drawingml/2006/main" xmlns:r="http://schemas.openxmlformats.org/officeDocument/2006/relationships" xmlns:p="http://schemas.openxmlformats.org/presentationml/2006/main">
  <p:tag name="NUM" val="16"/>
</p:tagLst>
</file>

<file path=ppt/tags/tag297.xml><?xml version="1.0" encoding="utf-8"?>
<p:tagLst xmlns:a="http://schemas.openxmlformats.org/drawingml/2006/main" xmlns:r="http://schemas.openxmlformats.org/officeDocument/2006/relationships" xmlns:p="http://schemas.openxmlformats.org/presentationml/2006/main">
  <p:tag name="NUM" val="1"/>
</p:tagLst>
</file>

<file path=ppt/tags/tag298.xml><?xml version="1.0" encoding="utf-8"?>
<p:tagLst xmlns:a="http://schemas.openxmlformats.org/drawingml/2006/main" xmlns:r="http://schemas.openxmlformats.org/officeDocument/2006/relationships" xmlns:p="http://schemas.openxmlformats.org/presentationml/2006/main">
  <p:tag name="NUM" val="1"/>
</p:tagLst>
</file>

<file path=ppt/tags/tag29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7"/>
</p:tagLst>
</file>

<file path=ppt/tags/tag300.xml><?xml version="1.0" encoding="utf-8"?>
<p:tagLst xmlns:a="http://schemas.openxmlformats.org/drawingml/2006/main" xmlns:r="http://schemas.openxmlformats.org/officeDocument/2006/relationships" xmlns:p="http://schemas.openxmlformats.org/presentationml/2006/main">
  <p:tag name="NUM" val="3"/>
</p:tagLst>
</file>

<file path=ppt/tags/tag301.xml><?xml version="1.0" encoding="utf-8"?>
<p:tagLst xmlns:a="http://schemas.openxmlformats.org/drawingml/2006/main" xmlns:r="http://schemas.openxmlformats.org/officeDocument/2006/relationships" xmlns:p="http://schemas.openxmlformats.org/presentationml/2006/main">
  <p:tag name="NUM" val="5"/>
</p:tagLst>
</file>

<file path=ppt/tags/tag302.xml><?xml version="1.0" encoding="utf-8"?>
<p:tagLst xmlns:a="http://schemas.openxmlformats.org/drawingml/2006/main" xmlns:r="http://schemas.openxmlformats.org/officeDocument/2006/relationships" xmlns:p="http://schemas.openxmlformats.org/presentationml/2006/main">
  <p:tag name="NUM" val="6"/>
</p:tagLst>
</file>

<file path=ppt/tags/tag303.xml><?xml version="1.0" encoding="utf-8"?>
<p:tagLst xmlns:a="http://schemas.openxmlformats.org/drawingml/2006/main" xmlns:r="http://schemas.openxmlformats.org/officeDocument/2006/relationships" xmlns:p="http://schemas.openxmlformats.org/presentationml/2006/main">
  <p:tag name="NUM" val="7"/>
</p:tagLst>
</file>

<file path=ppt/tags/tag304.xml><?xml version="1.0" encoding="utf-8"?>
<p:tagLst xmlns:a="http://schemas.openxmlformats.org/drawingml/2006/main" xmlns:r="http://schemas.openxmlformats.org/officeDocument/2006/relationships" xmlns:p="http://schemas.openxmlformats.org/presentationml/2006/main">
  <p:tag name="NUM" val="8"/>
</p:tagLst>
</file>

<file path=ppt/tags/tag305.xml><?xml version="1.0" encoding="utf-8"?>
<p:tagLst xmlns:a="http://schemas.openxmlformats.org/drawingml/2006/main" xmlns:r="http://schemas.openxmlformats.org/officeDocument/2006/relationships" xmlns:p="http://schemas.openxmlformats.org/presentationml/2006/main">
  <p:tag name="NUM" val="9"/>
</p:tagLst>
</file>

<file path=ppt/tags/tag306.xml><?xml version="1.0" encoding="utf-8"?>
<p:tagLst xmlns:a="http://schemas.openxmlformats.org/drawingml/2006/main" xmlns:r="http://schemas.openxmlformats.org/officeDocument/2006/relationships" xmlns:p="http://schemas.openxmlformats.org/presentationml/2006/main">
  <p:tag name="NUM" val="10"/>
</p:tagLst>
</file>

<file path=ppt/tags/tag307.xml><?xml version="1.0" encoding="utf-8"?>
<p:tagLst xmlns:a="http://schemas.openxmlformats.org/drawingml/2006/main" xmlns:r="http://schemas.openxmlformats.org/officeDocument/2006/relationships" xmlns:p="http://schemas.openxmlformats.org/presentationml/2006/main">
  <p:tag name="NUM" val="11"/>
</p:tagLst>
</file>

<file path=ppt/tags/tag308.xml><?xml version="1.0" encoding="utf-8"?>
<p:tagLst xmlns:a="http://schemas.openxmlformats.org/drawingml/2006/main" xmlns:r="http://schemas.openxmlformats.org/officeDocument/2006/relationships" xmlns:p="http://schemas.openxmlformats.org/presentationml/2006/main">
  <p:tag name="NUM" val="12"/>
</p:tagLst>
</file>

<file path=ppt/tags/tag309.xml><?xml version="1.0" encoding="utf-8"?>
<p:tagLst xmlns:a="http://schemas.openxmlformats.org/drawingml/2006/main" xmlns:r="http://schemas.openxmlformats.org/officeDocument/2006/relationships" xmlns:p="http://schemas.openxmlformats.org/presentationml/2006/main">
  <p:tag name="NUM" val="13"/>
</p:tagLst>
</file>

<file path=ppt/tags/tag31.xml><?xml version="1.0" encoding="utf-8"?>
<p:tagLst xmlns:a="http://schemas.openxmlformats.org/drawingml/2006/main" xmlns:r="http://schemas.openxmlformats.org/officeDocument/2006/relationships" xmlns:p="http://schemas.openxmlformats.org/presentationml/2006/main">
  <p:tag name="NUM" val="8"/>
</p:tagLst>
</file>

<file path=ppt/tags/tag310.xml><?xml version="1.0" encoding="utf-8"?>
<p:tagLst xmlns:a="http://schemas.openxmlformats.org/drawingml/2006/main" xmlns:r="http://schemas.openxmlformats.org/officeDocument/2006/relationships" xmlns:p="http://schemas.openxmlformats.org/presentationml/2006/main">
  <p:tag name="NUM" val="14"/>
</p:tagLst>
</file>

<file path=ppt/tags/tag311.xml><?xml version="1.0" encoding="utf-8"?>
<p:tagLst xmlns:a="http://schemas.openxmlformats.org/drawingml/2006/main" xmlns:r="http://schemas.openxmlformats.org/officeDocument/2006/relationships" xmlns:p="http://schemas.openxmlformats.org/presentationml/2006/main">
  <p:tag name="NUM" val="1"/>
</p:tagLst>
</file>

<file path=ppt/tags/tag312.xml><?xml version="1.0" encoding="utf-8"?>
<p:tagLst xmlns:a="http://schemas.openxmlformats.org/drawingml/2006/main" xmlns:r="http://schemas.openxmlformats.org/officeDocument/2006/relationships" xmlns:p="http://schemas.openxmlformats.org/presentationml/2006/main">
  <p:tag name="NUM" val="2"/>
</p:tagLst>
</file>

<file path=ppt/tags/tag313.xml><?xml version="1.0" encoding="utf-8"?>
<p:tagLst xmlns:a="http://schemas.openxmlformats.org/drawingml/2006/main" xmlns:r="http://schemas.openxmlformats.org/officeDocument/2006/relationships" xmlns:p="http://schemas.openxmlformats.org/presentationml/2006/main">
  <p:tag name="NUM" val="3"/>
</p:tagLst>
</file>

<file path=ppt/tags/tag314.xml><?xml version="1.0" encoding="utf-8"?>
<p:tagLst xmlns:a="http://schemas.openxmlformats.org/drawingml/2006/main" xmlns:r="http://schemas.openxmlformats.org/officeDocument/2006/relationships" xmlns:p="http://schemas.openxmlformats.org/presentationml/2006/main">
  <p:tag name="NUM" val="4"/>
</p:tagLst>
</file>

<file path=ppt/tags/tag315.xml><?xml version="1.0" encoding="utf-8"?>
<p:tagLst xmlns:a="http://schemas.openxmlformats.org/drawingml/2006/main" xmlns:r="http://schemas.openxmlformats.org/officeDocument/2006/relationships" xmlns:p="http://schemas.openxmlformats.org/presentationml/2006/main">
  <p:tag name="NUM" val="5"/>
</p:tagLst>
</file>

<file path=ppt/tags/tag316.xml><?xml version="1.0" encoding="utf-8"?>
<p:tagLst xmlns:a="http://schemas.openxmlformats.org/drawingml/2006/main" xmlns:r="http://schemas.openxmlformats.org/officeDocument/2006/relationships" xmlns:p="http://schemas.openxmlformats.org/presentationml/2006/main">
  <p:tag name="NUM" val="6"/>
</p:tagLst>
</file>

<file path=ppt/tags/tag317.xml><?xml version="1.0" encoding="utf-8"?>
<p:tagLst xmlns:a="http://schemas.openxmlformats.org/drawingml/2006/main" xmlns:r="http://schemas.openxmlformats.org/officeDocument/2006/relationships" xmlns:p="http://schemas.openxmlformats.org/presentationml/2006/main">
  <p:tag name="NUM" val="7"/>
</p:tagLst>
</file>

<file path=ppt/tags/tag318.xml><?xml version="1.0" encoding="utf-8"?>
<p:tagLst xmlns:a="http://schemas.openxmlformats.org/drawingml/2006/main" xmlns:r="http://schemas.openxmlformats.org/officeDocument/2006/relationships" xmlns:p="http://schemas.openxmlformats.org/presentationml/2006/main">
  <p:tag name="NUM" val="8"/>
</p:tagLst>
</file>

<file path=ppt/tags/tag319.xml><?xml version="1.0" encoding="utf-8"?>
<p:tagLst xmlns:a="http://schemas.openxmlformats.org/drawingml/2006/main" xmlns:r="http://schemas.openxmlformats.org/officeDocument/2006/relationships" xmlns:p="http://schemas.openxmlformats.org/presentationml/2006/main">
  <p:tag name="NUM" val="9"/>
</p:tagLst>
</file>

<file path=ppt/tags/tag32.xml><?xml version="1.0" encoding="utf-8"?>
<p:tagLst xmlns:a="http://schemas.openxmlformats.org/drawingml/2006/main" xmlns:r="http://schemas.openxmlformats.org/officeDocument/2006/relationships" xmlns:p="http://schemas.openxmlformats.org/presentationml/2006/main">
  <p:tag name="NUM" val="9"/>
</p:tagLst>
</file>

<file path=ppt/tags/tag320.xml><?xml version="1.0" encoding="utf-8"?>
<p:tagLst xmlns:a="http://schemas.openxmlformats.org/drawingml/2006/main" xmlns:r="http://schemas.openxmlformats.org/officeDocument/2006/relationships" xmlns:p="http://schemas.openxmlformats.org/presentationml/2006/main">
  <p:tag name="NUM" val="10"/>
</p:tagLst>
</file>

<file path=ppt/tags/tag321.xml><?xml version="1.0" encoding="utf-8"?>
<p:tagLst xmlns:a="http://schemas.openxmlformats.org/drawingml/2006/main" xmlns:r="http://schemas.openxmlformats.org/officeDocument/2006/relationships" xmlns:p="http://schemas.openxmlformats.org/presentationml/2006/main">
  <p:tag name="NUM" val="11"/>
</p:tagLst>
</file>

<file path=ppt/tags/tag322.xml><?xml version="1.0" encoding="utf-8"?>
<p:tagLst xmlns:a="http://schemas.openxmlformats.org/drawingml/2006/main" xmlns:r="http://schemas.openxmlformats.org/officeDocument/2006/relationships" xmlns:p="http://schemas.openxmlformats.org/presentationml/2006/main">
  <p:tag name="NUM" val="12"/>
</p:tagLst>
</file>

<file path=ppt/tags/tag323.xml><?xml version="1.0" encoding="utf-8"?>
<p:tagLst xmlns:a="http://schemas.openxmlformats.org/drawingml/2006/main" xmlns:r="http://schemas.openxmlformats.org/officeDocument/2006/relationships" xmlns:p="http://schemas.openxmlformats.org/presentationml/2006/main">
  <p:tag name="NUM" val="13"/>
</p:tagLst>
</file>

<file path=ppt/tags/tag324.xml><?xml version="1.0" encoding="utf-8"?>
<p:tagLst xmlns:a="http://schemas.openxmlformats.org/drawingml/2006/main" xmlns:r="http://schemas.openxmlformats.org/officeDocument/2006/relationships" xmlns:p="http://schemas.openxmlformats.org/presentationml/2006/main">
  <p:tag name="NUM" val="14"/>
</p:tagLst>
</file>

<file path=ppt/tags/tag325.xml><?xml version="1.0" encoding="utf-8"?>
<p:tagLst xmlns:a="http://schemas.openxmlformats.org/drawingml/2006/main" xmlns:r="http://schemas.openxmlformats.org/officeDocument/2006/relationships" xmlns:p="http://schemas.openxmlformats.org/presentationml/2006/main">
  <p:tag name="NUM" val="15"/>
</p:tagLst>
</file>

<file path=ppt/tags/tag326.xml><?xml version="1.0" encoding="utf-8"?>
<p:tagLst xmlns:a="http://schemas.openxmlformats.org/drawingml/2006/main" xmlns:r="http://schemas.openxmlformats.org/officeDocument/2006/relationships" xmlns:p="http://schemas.openxmlformats.org/presentationml/2006/main">
  <p:tag name="NUM" val="17"/>
</p:tagLst>
</file>

<file path=ppt/tags/tag327.xml><?xml version="1.0" encoding="utf-8"?>
<p:tagLst xmlns:a="http://schemas.openxmlformats.org/drawingml/2006/main" xmlns:r="http://schemas.openxmlformats.org/officeDocument/2006/relationships" xmlns:p="http://schemas.openxmlformats.org/presentationml/2006/main">
  <p:tag name="NUM" val="18"/>
</p:tagLst>
</file>

<file path=ppt/tags/tag328.xml><?xml version="1.0" encoding="utf-8"?>
<p:tagLst xmlns:a="http://schemas.openxmlformats.org/drawingml/2006/main" xmlns:r="http://schemas.openxmlformats.org/officeDocument/2006/relationships" xmlns:p="http://schemas.openxmlformats.org/presentationml/2006/main">
  <p:tag name="NUM" val="19"/>
</p:tagLst>
</file>

<file path=ppt/tags/tag329.xml><?xml version="1.0" encoding="utf-8"?>
<p:tagLst xmlns:a="http://schemas.openxmlformats.org/drawingml/2006/main" xmlns:r="http://schemas.openxmlformats.org/officeDocument/2006/relationships" xmlns:p="http://schemas.openxmlformats.org/presentationml/2006/main">
  <p:tag name="NUM" val="20"/>
</p:tagLst>
</file>

<file path=ppt/tags/tag33.xml><?xml version="1.0" encoding="utf-8"?>
<p:tagLst xmlns:a="http://schemas.openxmlformats.org/drawingml/2006/main" xmlns:r="http://schemas.openxmlformats.org/officeDocument/2006/relationships" xmlns:p="http://schemas.openxmlformats.org/presentationml/2006/main">
  <p:tag name="NUM" val="10"/>
</p:tagLst>
</file>

<file path=ppt/tags/tag330.xml><?xml version="1.0" encoding="utf-8"?>
<p:tagLst xmlns:a="http://schemas.openxmlformats.org/drawingml/2006/main" xmlns:r="http://schemas.openxmlformats.org/officeDocument/2006/relationships" xmlns:p="http://schemas.openxmlformats.org/presentationml/2006/main">
  <p:tag name="NUM" val="1"/>
</p:tagLst>
</file>

<file path=ppt/tags/tag331.xml><?xml version="1.0" encoding="utf-8"?>
<p:tagLst xmlns:a="http://schemas.openxmlformats.org/drawingml/2006/main" xmlns:r="http://schemas.openxmlformats.org/officeDocument/2006/relationships" xmlns:p="http://schemas.openxmlformats.org/presentationml/2006/main">
  <p:tag name="NUM" val="1"/>
</p:tagLst>
</file>

<file path=ppt/tags/tag332.xml><?xml version="1.0" encoding="utf-8"?>
<p:tagLst xmlns:a="http://schemas.openxmlformats.org/drawingml/2006/main" xmlns:r="http://schemas.openxmlformats.org/officeDocument/2006/relationships" xmlns:p="http://schemas.openxmlformats.org/presentationml/2006/main">
  <p:tag name="NUM" val="3"/>
</p:tagLst>
</file>

<file path=ppt/tags/tag333.xml><?xml version="1.0" encoding="utf-8"?>
<p:tagLst xmlns:a="http://schemas.openxmlformats.org/drawingml/2006/main" xmlns:r="http://schemas.openxmlformats.org/officeDocument/2006/relationships" xmlns:p="http://schemas.openxmlformats.org/presentationml/2006/main">
  <p:tag name="NUM" val="7"/>
</p:tagLst>
</file>

<file path=ppt/tags/tag334.xml><?xml version="1.0" encoding="utf-8"?>
<p:tagLst xmlns:a="http://schemas.openxmlformats.org/drawingml/2006/main" xmlns:r="http://schemas.openxmlformats.org/officeDocument/2006/relationships" xmlns:p="http://schemas.openxmlformats.org/presentationml/2006/main">
  <p:tag name="NUM" val="8"/>
</p:tagLst>
</file>

<file path=ppt/tags/tag335.xml><?xml version="1.0" encoding="utf-8"?>
<p:tagLst xmlns:a="http://schemas.openxmlformats.org/drawingml/2006/main" xmlns:r="http://schemas.openxmlformats.org/officeDocument/2006/relationships" xmlns:p="http://schemas.openxmlformats.org/presentationml/2006/main">
  <p:tag name="NUM" val="9"/>
</p:tagLst>
</file>

<file path=ppt/tags/tag336.xml><?xml version="1.0" encoding="utf-8"?>
<p:tagLst xmlns:a="http://schemas.openxmlformats.org/drawingml/2006/main" xmlns:r="http://schemas.openxmlformats.org/officeDocument/2006/relationships" xmlns:p="http://schemas.openxmlformats.org/presentationml/2006/main">
  <p:tag name="NUM" val="10"/>
</p:tagLst>
</file>

<file path=ppt/tags/tag337.xml><?xml version="1.0" encoding="utf-8"?>
<p:tagLst xmlns:a="http://schemas.openxmlformats.org/drawingml/2006/main" xmlns:r="http://schemas.openxmlformats.org/officeDocument/2006/relationships" xmlns:p="http://schemas.openxmlformats.org/presentationml/2006/main">
  <p:tag name="NUM" val="11"/>
</p:tagLst>
</file>

<file path=ppt/tags/tag338.xml><?xml version="1.0" encoding="utf-8"?>
<p:tagLst xmlns:a="http://schemas.openxmlformats.org/drawingml/2006/main" xmlns:r="http://schemas.openxmlformats.org/officeDocument/2006/relationships" xmlns:p="http://schemas.openxmlformats.org/presentationml/2006/main">
  <p:tag name="NUM" val="12"/>
</p:tagLst>
</file>

<file path=ppt/tags/tag339.xml><?xml version="1.0" encoding="utf-8"?>
<p:tagLst xmlns:a="http://schemas.openxmlformats.org/drawingml/2006/main" xmlns:r="http://schemas.openxmlformats.org/officeDocument/2006/relationships" xmlns:p="http://schemas.openxmlformats.org/presentationml/2006/main">
  <p:tag name="NUM" val="13"/>
</p:tagLst>
</file>

<file path=ppt/tags/tag34.xml><?xml version="1.0" encoding="utf-8"?>
<p:tagLst xmlns:a="http://schemas.openxmlformats.org/drawingml/2006/main" xmlns:r="http://schemas.openxmlformats.org/officeDocument/2006/relationships" xmlns:p="http://schemas.openxmlformats.org/presentationml/2006/main">
  <p:tag name="NUM" val="11"/>
</p:tagLst>
</file>

<file path=ppt/tags/tag340.xml><?xml version="1.0" encoding="utf-8"?>
<p:tagLst xmlns:a="http://schemas.openxmlformats.org/drawingml/2006/main" xmlns:r="http://schemas.openxmlformats.org/officeDocument/2006/relationships" xmlns:p="http://schemas.openxmlformats.org/presentationml/2006/main">
  <p:tag name="NUM" val="14"/>
</p:tagLst>
</file>

<file path=ppt/tags/tag341.xml><?xml version="1.0" encoding="utf-8"?>
<p:tagLst xmlns:a="http://schemas.openxmlformats.org/drawingml/2006/main" xmlns:r="http://schemas.openxmlformats.org/officeDocument/2006/relationships" xmlns:p="http://schemas.openxmlformats.org/presentationml/2006/main">
  <p:tag name="NUM" val="15"/>
</p:tagLst>
</file>

<file path=ppt/tags/tag342.xml><?xml version="1.0" encoding="utf-8"?>
<p:tagLst xmlns:a="http://schemas.openxmlformats.org/drawingml/2006/main" xmlns:r="http://schemas.openxmlformats.org/officeDocument/2006/relationships" xmlns:p="http://schemas.openxmlformats.org/presentationml/2006/main">
  <p:tag name="NUM" val="16"/>
</p:tagLst>
</file>

<file path=ppt/tags/tag343.xml><?xml version="1.0" encoding="utf-8"?>
<p:tagLst xmlns:a="http://schemas.openxmlformats.org/drawingml/2006/main" xmlns:r="http://schemas.openxmlformats.org/officeDocument/2006/relationships" xmlns:p="http://schemas.openxmlformats.org/presentationml/2006/main">
  <p:tag name="NUM" val="2"/>
</p:tagLst>
</file>

<file path=ppt/tags/tag344.xml><?xml version="1.0" encoding="utf-8"?>
<p:tagLst xmlns:a="http://schemas.openxmlformats.org/drawingml/2006/main" xmlns:r="http://schemas.openxmlformats.org/officeDocument/2006/relationships" xmlns:p="http://schemas.openxmlformats.org/presentationml/2006/main">
  <p:tag name="NUM" val="17"/>
</p:tagLst>
</file>

<file path=ppt/tags/tag345.xml><?xml version="1.0" encoding="utf-8"?>
<p:tagLst xmlns:a="http://schemas.openxmlformats.org/drawingml/2006/main" xmlns:r="http://schemas.openxmlformats.org/officeDocument/2006/relationships" xmlns:p="http://schemas.openxmlformats.org/presentationml/2006/main">
  <p:tag name="NUM" val="1"/>
</p:tagLst>
</file>

<file path=ppt/tags/tag346.xml><?xml version="1.0" encoding="utf-8"?>
<p:tagLst xmlns:a="http://schemas.openxmlformats.org/drawingml/2006/main" xmlns:r="http://schemas.openxmlformats.org/officeDocument/2006/relationships" xmlns:p="http://schemas.openxmlformats.org/presentationml/2006/main">
  <p:tag name="NUM" val="1"/>
</p:tagLst>
</file>

<file path=ppt/tags/tag347.xml><?xml version="1.0" encoding="utf-8"?>
<p:tagLst xmlns:a="http://schemas.openxmlformats.org/drawingml/2006/main" xmlns:r="http://schemas.openxmlformats.org/officeDocument/2006/relationships" xmlns:p="http://schemas.openxmlformats.org/presentationml/2006/main">
  <p:tag name="NUM" val="3"/>
</p:tagLst>
</file>

<file path=ppt/tags/tag348.xml><?xml version="1.0" encoding="utf-8"?>
<p:tagLst xmlns:a="http://schemas.openxmlformats.org/drawingml/2006/main" xmlns:r="http://schemas.openxmlformats.org/officeDocument/2006/relationships" xmlns:p="http://schemas.openxmlformats.org/presentationml/2006/main">
  <p:tag name="NUM" val="7"/>
</p:tagLst>
</file>

<file path=ppt/tags/tag349.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12"/>
</p:tagLst>
</file>

<file path=ppt/tags/tag350.xml><?xml version="1.0" encoding="utf-8"?>
<p:tagLst xmlns:a="http://schemas.openxmlformats.org/drawingml/2006/main" xmlns:r="http://schemas.openxmlformats.org/officeDocument/2006/relationships" xmlns:p="http://schemas.openxmlformats.org/presentationml/2006/main">
  <p:tag name="NUM" val="9"/>
</p:tagLst>
</file>

<file path=ppt/tags/tag351.xml><?xml version="1.0" encoding="utf-8"?>
<p:tagLst xmlns:a="http://schemas.openxmlformats.org/drawingml/2006/main" xmlns:r="http://schemas.openxmlformats.org/officeDocument/2006/relationships" xmlns:p="http://schemas.openxmlformats.org/presentationml/2006/main">
  <p:tag name="NUM" val="10"/>
</p:tagLst>
</file>

<file path=ppt/tags/tag352.xml><?xml version="1.0" encoding="utf-8"?>
<p:tagLst xmlns:a="http://schemas.openxmlformats.org/drawingml/2006/main" xmlns:r="http://schemas.openxmlformats.org/officeDocument/2006/relationships" xmlns:p="http://schemas.openxmlformats.org/presentationml/2006/main">
  <p:tag name="NUM" val="11"/>
</p:tagLst>
</file>

<file path=ppt/tags/tag353.xml><?xml version="1.0" encoding="utf-8"?>
<p:tagLst xmlns:a="http://schemas.openxmlformats.org/drawingml/2006/main" xmlns:r="http://schemas.openxmlformats.org/officeDocument/2006/relationships" xmlns:p="http://schemas.openxmlformats.org/presentationml/2006/main">
  <p:tag name="NUM" val="12"/>
</p:tagLst>
</file>

<file path=ppt/tags/tag354.xml><?xml version="1.0" encoding="utf-8"?>
<p:tagLst xmlns:a="http://schemas.openxmlformats.org/drawingml/2006/main" xmlns:r="http://schemas.openxmlformats.org/officeDocument/2006/relationships" xmlns:p="http://schemas.openxmlformats.org/presentationml/2006/main">
  <p:tag name="NUM" val="13"/>
</p:tagLst>
</file>

<file path=ppt/tags/tag355.xml><?xml version="1.0" encoding="utf-8"?>
<p:tagLst xmlns:a="http://schemas.openxmlformats.org/drawingml/2006/main" xmlns:r="http://schemas.openxmlformats.org/officeDocument/2006/relationships" xmlns:p="http://schemas.openxmlformats.org/presentationml/2006/main">
  <p:tag name="NUM" val="14"/>
</p:tagLst>
</file>

<file path=ppt/tags/tag356.xml><?xml version="1.0" encoding="utf-8"?>
<p:tagLst xmlns:a="http://schemas.openxmlformats.org/drawingml/2006/main" xmlns:r="http://schemas.openxmlformats.org/officeDocument/2006/relationships" xmlns:p="http://schemas.openxmlformats.org/presentationml/2006/main">
  <p:tag name="NUM" val="2"/>
</p:tagLst>
</file>

<file path=ppt/tags/tag357.xml><?xml version="1.0" encoding="utf-8"?>
<p:tagLst xmlns:a="http://schemas.openxmlformats.org/drawingml/2006/main" xmlns:r="http://schemas.openxmlformats.org/officeDocument/2006/relationships" xmlns:p="http://schemas.openxmlformats.org/presentationml/2006/main">
  <p:tag name="NUM" val="17"/>
</p:tagLst>
</file>

<file path=ppt/tags/tag358.xml><?xml version="1.0" encoding="utf-8"?>
<p:tagLst xmlns:a="http://schemas.openxmlformats.org/drawingml/2006/main" xmlns:r="http://schemas.openxmlformats.org/officeDocument/2006/relationships" xmlns:p="http://schemas.openxmlformats.org/presentationml/2006/main">
  <p:tag name="NUM" val="1"/>
</p:tagLst>
</file>

<file path=ppt/tags/tag359.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13"/>
</p:tagLst>
</file>

<file path=ppt/tags/tag360.xml><?xml version="1.0" encoding="utf-8"?>
<p:tagLst xmlns:a="http://schemas.openxmlformats.org/drawingml/2006/main" xmlns:r="http://schemas.openxmlformats.org/officeDocument/2006/relationships" xmlns:p="http://schemas.openxmlformats.org/presentationml/2006/main">
  <p:tag name="NUM" val="3"/>
</p:tagLst>
</file>

<file path=ppt/tags/tag361.xml><?xml version="1.0" encoding="utf-8"?>
<p:tagLst xmlns:a="http://schemas.openxmlformats.org/drawingml/2006/main" xmlns:r="http://schemas.openxmlformats.org/officeDocument/2006/relationships" xmlns:p="http://schemas.openxmlformats.org/presentationml/2006/main">
  <p:tag name="NUM" val="7"/>
</p:tagLst>
</file>

<file path=ppt/tags/tag362.xml><?xml version="1.0" encoding="utf-8"?>
<p:tagLst xmlns:a="http://schemas.openxmlformats.org/drawingml/2006/main" xmlns:r="http://schemas.openxmlformats.org/officeDocument/2006/relationships" xmlns:p="http://schemas.openxmlformats.org/presentationml/2006/main">
  <p:tag name="NUM" val="8"/>
</p:tagLst>
</file>

<file path=ppt/tags/tag363.xml><?xml version="1.0" encoding="utf-8"?>
<p:tagLst xmlns:a="http://schemas.openxmlformats.org/drawingml/2006/main" xmlns:r="http://schemas.openxmlformats.org/officeDocument/2006/relationships" xmlns:p="http://schemas.openxmlformats.org/presentationml/2006/main">
  <p:tag name="NUM" val="9"/>
</p:tagLst>
</file>

<file path=ppt/tags/tag364.xml><?xml version="1.0" encoding="utf-8"?>
<p:tagLst xmlns:a="http://schemas.openxmlformats.org/drawingml/2006/main" xmlns:r="http://schemas.openxmlformats.org/officeDocument/2006/relationships" xmlns:p="http://schemas.openxmlformats.org/presentationml/2006/main">
  <p:tag name="NUM" val="10"/>
</p:tagLst>
</file>

<file path=ppt/tags/tag365.xml><?xml version="1.0" encoding="utf-8"?>
<p:tagLst xmlns:a="http://schemas.openxmlformats.org/drawingml/2006/main" xmlns:r="http://schemas.openxmlformats.org/officeDocument/2006/relationships" xmlns:p="http://schemas.openxmlformats.org/presentationml/2006/main">
  <p:tag name="NUM" val="12"/>
</p:tagLst>
</file>

<file path=ppt/tags/tag366.xml><?xml version="1.0" encoding="utf-8"?>
<p:tagLst xmlns:a="http://schemas.openxmlformats.org/drawingml/2006/main" xmlns:r="http://schemas.openxmlformats.org/officeDocument/2006/relationships" xmlns:p="http://schemas.openxmlformats.org/presentationml/2006/main">
  <p:tag name="NUM" val="13"/>
</p:tagLst>
</file>

<file path=ppt/tags/tag367.xml><?xml version="1.0" encoding="utf-8"?>
<p:tagLst xmlns:a="http://schemas.openxmlformats.org/drawingml/2006/main" xmlns:r="http://schemas.openxmlformats.org/officeDocument/2006/relationships" xmlns:p="http://schemas.openxmlformats.org/presentationml/2006/main">
  <p:tag name="NUM" val="14"/>
</p:tagLst>
</file>

<file path=ppt/tags/tag368.xml><?xml version="1.0" encoding="utf-8"?>
<p:tagLst xmlns:a="http://schemas.openxmlformats.org/drawingml/2006/main" xmlns:r="http://schemas.openxmlformats.org/officeDocument/2006/relationships" xmlns:p="http://schemas.openxmlformats.org/presentationml/2006/main">
  <p:tag name="NUM" val="2"/>
</p:tagLst>
</file>

<file path=ppt/tags/tag369.xml><?xml version="1.0" encoding="utf-8"?>
<p:tagLst xmlns:a="http://schemas.openxmlformats.org/drawingml/2006/main" xmlns:r="http://schemas.openxmlformats.org/officeDocument/2006/relationships" xmlns:p="http://schemas.openxmlformats.org/presentationml/2006/main">
  <p:tag name="NUM" val="17"/>
</p:tagLst>
</file>

<file path=ppt/tags/tag37.xml><?xml version="1.0" encoding="utf-8"?>
<p:tagLst xmlns:a="http://schemas.openxmlformats.org/drawingml/2006/main" xmlns:r="http://schemas.openxmlformats.org/officeDocument/2006/relationships" xmlns:p="http://schemas.openxmlformats.org/presentationml/2006/main">
  <p:tag name="NUM" val="14"/>
</p:tagLst>
</file>

<file path=ppt/tags/tag370.xml><?xml version="1.0" encoding="utf-8"?>
<p:tagLst xmlns:a="http://schemas.openxmlformats.org/drawingml/2006/main" xmlns:r="http://schemas.openxmlformats.org/officeDocument/2006/relationships" xmlns:p="http://schemas.openxmlformats.org/presentationml/2006/main">
  <p:tag name="NUM" val="1"/>
</p:tagLst>
</file>

<file path=ppt/tags/tag371.xml><?xml version="1.0" encoding="utf-8"?>
<p:tagLst xmlns:a="http://schemas.openxmlformats.org/drawingml/2006/main" xmlns:r="http://schemas.openxmlformats.org/officeDocument/2006/relationships" xmlns:p="http://schemas.openxmlformats.org/presentationml/2006/main">
  <p:tag name="NUM" val="1"/>
</p:tagLst>
</file>

<file path=ppt/tags/tag372.xml><?xml version="1.0" encoding="utf-8"?>
<p:tagLst xmlns:a="http://schemas.openxmlformats.org/drawingml/2006/main" xmlns:r="http://schemas.openxmlformats.org/officeDocument/2006/relationships" xmlns:p="http://schemas.openxmlformats.org/presentationml/2006/main">
  <p:tag name="NUM" val="11"/>
</p:tagLst>
</file>

<file path=ppt/tags/tag373.xml><?xml version="1.0" encoding="utf-8"?>
<p:tagLst xmlns:a="http://schemas.openxmlformats.org/drawingml/2006/main" xmlns:r="http://schemas.openxmlformats.org/officeDocument/2006/relationships" xmlns:p="http://schemas.openxmlformats.org/presentationml/2006/main">
  <p:tag name="NUM" val="3"/>
</p:tagLst>
</file>

<file path=ppt/tags/tag374.xml><?xml version="1.0" encoding="utf-8"?>
<p:tagLst xmlns:a="http://schemas.openxmlformats.org/drawingml/2006/main" xmlns:r="http://schemas.openxmlformats.org/officeDocument/2006/relationships" xmlns:p="http://schemas.openxmlformats.org/presentationml/2006/main">
  <p:tag name="NUM" val="7"/>
</p:tagLst>
</file>

<file path=ppt/tags/tag375.xml><?xml version="1.0" encoding="utf-8"?>
<p:tagLst xmlns:a="http://schemas.openxmlformats.org/drawingml/2006/main" xmlns:r="http://schemas.openxmlformats.org/officeDocument/2006/relationships" xmlns:p="http://schemas.openxmlformats.org/presentationml/2006/main">
  <p:tag name="NUM" val="8"/>
</p:tagLst>
</file>

<file path=ppt/tags/tag376.xml><?xml version="1.0" encoding="utf-8"?>
<p:tagLst xmlns:a="http://schemas.openxmlformats.org/drawingml/2006/main" xmlns:r="http://schemas.openxmlformats.org/officeDocument/2006/relationships" xmlns:p="http://schemas.openxmlformats.org/presentationml/2006/main">
  <p:tag name="NUM" val="9"/>
</p:tagLst>
</file>

<file path=ppt/tags/tag377.xml><?xml version="1.0" encoding="utf-8"?>
<p:tagLst xmlns:a="http://schemas.openxmlformats.org/drawingml/2006/main" xmlns:r="http://schemas.openxmlformats.org/officeDocument/2006/relationships" xmlns:p="http://schemas.openxmlformats.org/presentationml/2006/main">
  <p:tag name="NUM" val="10"/>
</p:tagLst>
</file>

<file path=ppt/tags/tag378.xml><?xml version="1.0" encoding="utf-8"?>
<p:tagLst xmlns:a="http://schemas.openxmlformats.org/drawingml/2006/main" xmlns:r="http://schemas.openxmlformats.org/officeDocument/2006/relationships" xmlns:p="http://schemas.openxmlformats.org/presentationml/2006/main">
  <p:tag name="NUM" val="12"/>
</p:tagLst>
</file>

<file path=ppt/tags/tag379.xml><?xml version="1.0" encoding="utf-8"?>
<p:tagLst xmlns:a="http://schemas.openxmlformats.org/drawingml/2006/main" xmlns:r="http://schemas.openxmlformats.org/officeDocument/2006/relationships" xmlns:p="http://schemas.openxmlformats.org/presentationml/2006/main">
  <p:tag name="NUM" val="13"/>
</p:tagLst>
</file>

<file path=ppt/tags/tag38.xml><?xml version="1.0" encoding="utf-8"?>
<p:tagLst xmlns:a="http://schemas.openxmlformats.org/drawingml/2006/main" xmlns:r="http://schemas.openxmlformats.org/officeDocument/2006/relationships" xmlns:p="http://schemas.openxmlformats.org/presentationml/2006/main">
  <p:tag name="NUM" val="15"/>
</p:tagLst>
</file>

<file path=ppt/tags/tag380.xml><?xml version="1.0" encoding="utf-8"?>
<p:tagLst xmlns:a="http://schemas.openxmlformats.org/drawingml/2006/main" xmlns:r="http://schemas.openxmlformats.org/officeDocument/2006/relationships" xmlns:p="http://schemas.openxmlformats.org/presentationml/2006/main">
  <p:tag name="NUM" val="14"/>
</p:tagLst>
</file>

<file path=ppt/tags/tag381.xml><?xml version="1.0" encoding="utf-8"?>
<p:tagLst xmlns:a="http://schemas.openxmlformats.org/drawingml/2006/main" xmlns:r="http://schemas.openxmlformats.org/officeDocument/2006/relationships" xmlns:p="http://schemas.openxmlformats.org/presentationml/2006/main">
  <p:tag name="NUM" val="2"/>
</p:tagLst>
</file>

<file path=ppt/tags/tag382.xml><?xml version="1.0" encoding="utf-8"?>
<p:tagLst xmlns:a="http://schemas.openxmlformats.org/drawingml/2006/main" xmlns:r="http://schemas.openxmlformats.org/officeDocument/2006/relationships" xmlns:p="http://schemas.openxmlformats.org/presentationml/2006/main">
  <p:tag name="NUM" val="17"/>
</p:tagLst>
</file>

<file path=ppt/tags/tag383.xml><?xml version="1.0" encoding="utf-8"?>
<p:tagLst xmlns:a="http://schemas.openxmlformats.org/drawingml/2006/main" xmlns:r="http://schemas.openxmlformats.org/officeDocument/2006/relationships" xmlns:p="http://schemas.openxmlformats.org/presentationml/2006/main">
  <p:tag name="NUM" val="1"/>
</p:tagLst>
</file>

<file path=ppt/tags/tag384.xml><?xml version="1.0" encoding="utf-8"?>
<p:tagLst xmlns:a="http://schemas.openxmlformats.org/drawingml/2006/main" xmlns:r="http://schemas.openxmlformats.org/officeDocument/2006/relationships" xmlns:p="http://schemas.openxmlformats.org/presentationml/2006/main">
  <p:tag name="NUM" val="1"/>
</p:tagLst>
</file>

<file path=ppt/tags/tag385.xml><?xml version="1.0" encoding="utf-8"?>
<p:tagLst xmlns:a="http://schemas.openxmlformats.org/drawingml/2006/main" xmlns:r="http://schemas.openxmlformats.org/officeDocument/2006/relationships" xmlns:p="http://schemas.openxmlformats.org/presentationml/2006/main">
  <p:tag name="NUM" val="11"/>
</p:tagLst>
</file>

<file path=ppt/tags/tag386.xml><?xml version="1.0" encoding="utf-8"?>
<p:tagLst xmlns:a="http://schemas.openxmlformats.org/drawingml/2006/main" xmlns:r="http://schemas.openxmlformats.org/officeDocument/2006/relationships" xmlns:p="http://schemas.openxmlformats.org/presentationml/2006/main">
  <p:tag name="NUM" val="3"/>
</p:tagLst>
</file>

<file path=ppt/tags/tag387.xml><?xml version="1.0" encoding="utf-8"?>
<p:tagLst xmlns:a="http://schemas.openxmlformats.org/drawingml/2006/main" xmlns:r="http://schemas.openxmlformats.org/officeDocument/2006/relationships" xmlns:p="http://schemas.openxmlformats.org/presentationml/2006/main">
  <p:tag name="NUM" val="7"/>
</p:tagLst>
</file>

<file path=ppt/tags/tag388.xml><?xml version="1.0" encoding="utf-8"?>
<p:tagLst xmlns:a="http://schemas.openxmlformats.org/drawingml/2006/main" xmlns:r="http://schemas.openxmlformats.org/officeDocument/2006/relationships" xmlns:p="http://schemas.openxmlformats.org/presentationml/2006/main">
  <p:tag name="NUM" val="8"/>
</p:tagLst>
</file>

<file path=ppt/tags/tag389.xml><?xml version="1.0" encoding="utf-8"?>
<p:tagLst xmlns:a="http://schemas.openxmlformats.org/drawingml/2006/main" xmlns:r="http://schemas.openxmlformats.org/officeDocument/2006/relationships" xmlns:p="http://schemas.openxmlformats.org/presentationml/2006/main">
  <p:tag name="NUM" val="9"/>
</p:tagLst>
</file>

<file path=ppt/tags/tag39.xml><?xml version="1.0" encoding="utf-8"?>
<p:tagLst xmlns:a="http://schemas.openxmlformats.org/drawingml/2006/main" xmlns:r="http://schemas.openxmlformats.org/officeDocument/2006/relationships" xmlns:p="http://schemas.openxmlformats.org/presentationml/2006/main">
  <p:tag name="NUM" val="16"/>
</p:tagLst>
</file>

<file path=ppt/tags/tag390.xml><?xml version="1.0" encoding="utf-8"?>
<p:tagLst xmlns:a="http://schemas.openxmlformats.org/drawingml/2006/main" xmlns:r="http://schemas.openxmlformats.org/officeDocument/2006/relationships" xmlns:p="http://schemas.openxmlformats.org/presentationml/2006/main">
  <p:tag name="NUM" val="10"/>
</p:tagLst>
</file>

<file path=ppt/tags/tag391.xml><?xml version="1.0" encoding="utf-8"?>
<p:tagLst xmlns:a="http://schemas.openxmlformats.org/drawingml/2006/main" xmlns:r="http://schemas.openxmlformats.org/officeDocument/2006/relationships" xmlns:p="http://schemas.openxmlformats.org/presentationml/2006/main">
  <p:tag name="NUM" val="12"/>
</p:tagLst>
</file>

<file path=ppt/tags/tag392.xml><?xml version="1.0" encoding="utf-8"?>
<p:tagLst xmlns:a="http://schemas.openxmlformats.org/drawingml/2006/main" xmlns:r="http://schemas.openxmlformats.org/officeDocument/2006/relationships" xmlns:p="http://schemas.openxmlformats.org/presentationml/2006/main">
  <p:tag name="NUM" val="13"/>
</p:tagLst>
</file>

<file path=ppt/tags/tag393.xml><?xml version="1.0" encoding="utf-8"?>
<p:tagLst xmlns:a="http://schemas.openxmlformats.org/drawingml/2006/main" xmlns:r="http://schemas.openxmlformats.org/officeDocument/2006/relationships" xmlns:p="http://schemas.openxmlformats.org/presentationml/2006/main">
  <p:tag name="NUM" val="14"/>
</p:tagLst>
</file>

<file path=ppt/tags/tag394.xml><?xml version="1.0" encoding="utf-8"?>
<p:tagLst xmlns:a="http://schemas.openxmlformats.org/drawingml/2006/main" xmlns:r="http://schemas.openxmlformats.org/officeDocument/2006/relationships" xmlns:p="http://schemas.openxmlformats.org/presentationml/2006/main">
  <p:tag name="NUM" val="2"/>
</p:tagLst>
</file>

<file path=ppt/tags/tag395.xml><?xml version="1.0" encoding="utf-8"?>
<p:tagLst xmlns:a="http://schemas.openxmlformats.org/drawingml/2006/main" xmlns:r="http://schemas.openxmlformats.org/officeDocument/2006/relationships" xmlns:p="http://schemas.openxmlformats.org/presentationml/2006/main">
  <p:tag name="NUM" val="17"/>
</p:tagLst>
</file>

<file path=ppt/tags/tag396.xml><?xml version="1.0" encoding="utf-8"?>
<p:tagLst xmlns:a="http://schemas.openxmlformats.org/drawingml/2006/main" xmlns:r="http://schemas.openxmlformats.org/officeDocument/2006/relationships" xmlns:p="http://schemas.openxmlformats.org/presentationml/2006/main">
  <p:tag name="NUM" val="1"/>
</p:tagLst>
</file>

<file path=ppt/tags/tag397.xml><?xml version="1.0" encoding="utf-8"?>
<p:tagLst xmlns:a="http://schemas.openxmlformats.org/drawingml/2006/main" xmlns:r="http://schemas.openxmlformats.org/officeDocument/2006/relationships" xmlns:p="http://schemas.openxmlformats.org/presentationml/2006/main">
  <p:tag name="NUM" val="1"/>
</p:tagLst>
</file>

<file path=ppt/tags/tag398.xml><?xml version="1.0" encoding="utf-8"?>
<p:tagLst xmlns:a="http://schemas.openxmlformats.org/drawingml/2006/main" xmlns:r="http://schemas.openxmlformats.org/officeDocument/2006/relationships" xmlns:p="http://schemas.openxmlformats.org/presentationml/2006/main">
  <p:tag name="NUM" val="11"/>
</p:tagLst>
</file>

<file path=ppt/tags/tag39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7"/>
</p:tagLst>
</file>

<file path=ppt/tags/tag400.xml><?xml version="1.0" encoding="utf-8"?>
<p:tagLst xmlns:a="http://schemas.openxmlformats.org/drawingml/2006/main" xmlns:r="http://schemas.openxmlformats.org/officeDocument/2006/relationships" xmlns:p="http://schemas.openxmlformats.org/presentationml/2006/main">
  <p:tag name="NUM" val="2"/>
</p:tagLst>
</file>

<file path=ppt/tags/tag401.xml><?xml version="1.0" encoding="utf-8"?>
<p:tagLst xmlns:a="http://schemas.openxmlformats.org/drawingml/2006/main" xmlns:r="http://schemas.openxmlformats.org/officeDocument/2006/relationships" xmlns:p="http://schemas.openxmlformats.org/presentationml/2006/main">
  <p:tag name="NUM" val="3"/>
</p:tagLst>
</file>

<file path=ppt/tags/tag402.xml><?xml version="1.0" encoding="utf-8"?>
<p:tagLst xmlns:a="http://schemas.openxmlformats.org/drawingml/2006/main" xmlns:r="http://schemas.openxmlformats.org/officeDocument/2006/relationships" xmlns:p="http://schemas.openxmlformats.org/presentationml/2006/main">
  <p:tag name="NUM" val="4"/>
</p:tagLst>
</file>

<file path=ppt/tags/tag403.xml><?xml version="1.0" encoding="utf-8"?>
<p:tagLst xmlns:a="http://schemas.openxmlformats.org/drawingml/2006/main" xmlns:r="http://schemas.openxmlformats.org/officeDocument/2006/relationships" xmlns:p="http://schemas.openxmlformats.org/presentationml/2006/main">
  <p:tag name="NUM" val="5"/>
</p:tagLst>
</file>

<file path=ppt/tags/tag404.xml><?xml version="1.0" encoding="utf-8"?>
<p:tagLst xmlns:a="http://schemas.openxmlformats.org/drawingml/2006/main" xmlns:r="http://schemas.openxmlformats.org/officeDocument/2006/relationships" xmlns:p="http://schemas.openxmlformats.org/presentationml/2006/main">
  <p:tag name="NUM" val="6"/>
</p:tagLst>
</file>

<file path=ppt/tags/tag405.xml><?xml version="1.0" encoding="utf-8"?>
<p:tagLst xmlns:a="http://schemas.openxmlformats.org/drawingml/2006/main" xmlns:r="http://schemas.openxmlformats.org/officeDocument/2006/relationships" xmlns:p="http://schemas.openxmlformats.org/presentationml/2006/main">
  <p:tag name="NUM" val="7"/>
</p:tagLst>
</file>

<file path=ppt/tags/tag406.xml><?xml version="1.0" encoding="utf-8"?>
<p:tagLst xmlns:a="http://schemas.openxmlformats.org/drawingml/2006/main" xmlns:r="http://schemas.openxmlformats.org/officeDocument/2006/relationships" xmlns:p="http://schemas.openxmlformats.org/presentationml/2006/main">
  <p:tag name="NUM" val="8"/>
</p:tagLst>
</file>

<file path=ppt/tags/tag407.xml><?xml version="1.0" encoding="utf-8"?>
<p:tagLst xmlns:a="http://schemas.openxmlformats.org/drawingml/2006/main" xmlns:r="http://schemas.openxmlformats.org/officeDocument/2006/relationships" xmlns:p="http://schemas.openxmlformats.org/presentationml/2006/main">
  <p:tag name="NUM" val="9"/>
</p:tagLst>
</file>

<file path=ppt/tags/tag408.xml><?xml version="1.0" encoding="utf-8"?>
<p:tagLst xmlns:a="http://schemas.openxmlformats.org/drawingml/2006/main" xmlns:r="http://schemas.openxmlformats.org/officeDocument/2006/relationships" xmlns:p="http://schemas.openxmlformats.org/presentationml/2006/main">
  <p:tag name="NUM" val="10"/>
</p:tagLst>
</file>

<file path=ppt/tags/tag409.xml><?xml version="1.0" encoding="utf-8"?>
<p:tagLst xmlns:a="http://schemas.openxmlformats.org/drawingml/2006/main" xmlns:r="http://schemas.openxmlformats.org/officeDocument/2006/relationships" xmlns:p="http://schemas.openxmlformats.org/presentationml/2006/main">
  <p:tag name="NUM" val="11"/>
</p:tagLst>
</file>

<file path=ppt/tags/tag41.xml><?xml version="1.0" encoding="utf-8"?>
<p:tagLst xmlns:a="http://schemas.openxmlformats.org/drawingml/2006/main" xmlns:r="http://schemas.openxmlformats.org/officeDocument/2006/relationships" xmlns:p="http://schemas.openxmlformats.org/presentationml/2006/main">
  <p:tag name="NUM" val="18"/>
</p:tagLst>
</file>

<file path=ppt/tags/tag410.xml><?xml version="1.0" encoding="utf-8"?>
<p:tagLst xmlns:a="http://schemas.openxmlformats.org/drawingml/2006/main" xmlns:r="http://schemas.openxmlformats.org/officeDocument/2006/relationships" xmlns:p="http://schemas.openxmlformats.org/presentationml/2006/main">
  <p:tag name="NUM" val="12"/>
</p:tagLst>
</file>

<file path=ppt/tags/tag411.xml><?xml version="1.0" encoding="utf-8"?>
<p:tagLst xmlns:a="http://schemas.openxmlformats.org/drawingml/2006/main" xmlns:r="http://schemas.openxmlformats.org/officeDocument/2006/relationships" xmlns:p="http://schemas.openxmlformats.org/presentationml/2006/main">
  <p:tag name="NUM" val="13"/>
</p:tagLst>
</file>

<file path=ppt/tags/tag412.xml><?xml version="1.0" encoding="utf-8"?>
<p:tagLst xmlns:a="http://schemas.openxmlformats.org/drawingml/2006/main" xmlns:r="http://schemas.openxmlformats.org/officeDocument/2006/relationships" xmlns:p="http://schemas.openxmlformats.org/presentationml/2006/main">
  <p:tag name="NUM" val="14"/>
</p:tagLst>
</file>

<file path=ppt/tags/tag413.xml><?xml version="1.0" encoding="utf-8"?>
<p:tagLst xmlns:a="http://schemas.openxmlformats.org/drawingml/2006/main" xmlns:r="http://schemas.openxmlformats.org/officeDocument/2006/relationships" xmlns:p="http://schemas.openxmlformats.org/presentationml/2006/main">
  <p:tag name="NUM" val="15"/>
</p:tagLst>
</file>

<file path=ppt/tags/tag414.xml><?xml version="1.0" encoding="utf-8"?>
<p:tagLst xmlns:a="http://schemas.openxmlformats.org/drawingml/2006/main" xmlns:r="http://schemas.openxmlformats.org/officeDocument/2006/relationships" xmlns:p="http://schemas.openxmlformats.org/presentationml/2006/main">
  <p:tag name="NUM" val="16"/>
</p:tagLst>
</file>

<file path=ppt/tags/tag415.xml><?xml version="1.0" encoding="utf-8"?>
<p:tagLst xmlns:a="http://schemas.openxmlformats.org/drawingml/2006/main" xmlns:r="http://schemas.openxmlformats.org/officeDocument/2006/relationships" xmlns:p="http://schemas.openxmlformats.org/presentationml/2006/main">
  <p:tag name="NUM" val="17"/>
</p:tagLst>
</file>

<file path=ppt/tags/tag416.xml><?xml version="1.0" encoding="utf-8"?>
<p:tagLst xmlns:a="http://schemas.openxmlformats.org/drawingml/2006/main" xmlns:r="http://schemas.openxmlformats.org/officeDocument/2006/relationships" xmlns:p="http://schemas.openxmlformats.org/presentationml/2006/main">
  <p:tag name="NUM" val="18"/>
</p:tagLst>
</file>

<file path=ppt/tags/tag417.xml><?xml version="1.0" encoding="utf-8"?>
<p:tagLst xmlns:a="http://schemas.openxmlformats.org/drawingml/2006/main" xmlns:r="http://schemas.openxmlformats.org/officeDocument/2006/relationships" xmlns:p="http://schemas.openxmlformats.org/presentationml/2006/main">
  <p:tag name="NUM" val="19"/>
</p:tagLst>
</file>

<file path=ppt/tags/tag418.xml><?xml version="1.0" encoding="utf-8"?>
<p:tagLst xmlns:a="http://schemas.openxmlformats.org/drawingml/2006/main" xmlns:r="http://schemas.openxmlformats.org/officeDocument/2006/relationships" xmlns:p="http://schemas.openxmlformats.org/presentationml/2006/main">
  <p:tag name="NUM" val="20"/>
</p:tagLst>
</file>

<file path=ppt/tags/tag419.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19"/>
</p:tagLst>
</file>

<file path=ppt/tags/tag420.xml><?xml version="1.0" encoding="utf-8"?>
<p:tagLst xmlns:a="http://schemas.openxmlformats.org/drawingml/2006/main" xmlns:r="http://schemas.openxmlformats.org/officeDocument/2006/relationships" xmlns:p="http://schemas.openxmlformats.org/presentationml/2006/main">
  <p:tag name="NUM" val="2"/>
</p:tagLst>
</file>

<file path=ppt/tags/tag421.xml><?xml version="1.0" encoding="utf-8"?>
<p:tagLst xmlns:a="http://schemas.openxmlformats.org/drawingml/2006/main" xmlns:r="http://schemas.openxmlformats.org/officeDocument/2006/relationships" xmlns:p="http://schemas.openxmlformats.org/presentationml/2006/main">
  <p:tag name="NUM" val="3"/>
</p:tagLst>
</file>

<file path=ppt/tags/tag422.xml><?xml version="1.0" encoding="utf-8"?>
<p:tagLst xmlns:a="http://schemas.openxmlformats.org/drawingml/2006/main" xmlns:r="http://schemas.openxmlformats.org/officeDocument/2006/relationships" xmlns:p="http://schemas.openxmlformats.org/presentationml/2006/main">
  <p:tag name="NUM" val="4"/>
</p:tagLst>
</file>

<file path=ppt/tags/tag423.xml><?xml version="1.0" encoding="utf-8"?>
<p:tagLst xmlns:a="http://schemas.openxmlformats.org/drawingml/2006/main" xmlns:r="http://schemas.openxmlformats.org/officeDocument/2006/relationships" xmlns:p="http://schemas.openxmlformats.org/presentationml/2006/main">
  <p:tag name="NUM" val="5"/>
</p:tagLst>
</file>

<file path=ppt/tags/tag424.xml><?xml version="1.0" encoding="utf-8"?>
<p:tagLst xmlns:a="http://schemas.openxmlformats.org/drawingml/2006/main" xmlns:r="http://schemas.openxmlformats.org/officeDocument/2006/relationships" xmlns:p="http://schemas.openxmlformats.org/presentationml/2006/main">
  <p:tag name="NUM" val="6"/>
</p:tagLst>
</file>

<file path=ppt/tags/tag425.xml><?xml version="1.0" encoding="utf-8"?>
<p:tagLst xmlns:a="http://schemas.openxmlformats.org/drawingml/2006/main" xmlns:r="http://schemas.openxmlformats.org/officeDocument/2006/relationships" xmlns:p="http://schemas.openxmlformats.org/presentationml/2006/main">
  <p:tag name="NUM" val="1"/>
</p:tagLst>
</file>

<file path=ppt/tags/tag426.xml><?xml version="1.0" encoding="utf-8"?>
<p:tagLst xmlns:a="http://schemas.openxmlformats.org/drawingml/2006/main" xmlns:r="http://schemas.openxmlformats.org/officeDocument/2006/relationships" xmlns:p="http://schemas.openxmlformats.org/presentationml/2006/main">
  <p:tag name="NUM" val="2"/>
</p:tagLst>
</file>

<file path=ppt/tags/tag427.xml><?xml version="1.0" encoding="utf-8"?>
<p:tagLst xmlns:a="http://schemas.openxmlformats.org/drawingml/2006/main" xmlns:r="http://schemas.openxmlformats.org/officeDocument/2006/relationships" xmlns:p="http://schemas.openxmlformats.org/presentationml/2006/main">
  <p:tag name="NUM" val="3"/>
</p:tagLst>
</file>

<file path=ppt/tags/tag428.xml><?xml version="1.0" encoding="utf-8"?>
<p:tagLst xmlns:a="http://schemas.openxmlformats.org/drawingml/2006/main" xmlns:r="http://schemas.openxmlformats.org/officeDocument/2006/relationships" xmlns:p="http://schemas.openxmlformats.org/presentationml/2006/main">
  <p:tag name="NUM" val="4"/>
</p:tagLst>
</file>

<file path=ppt/tags/tag429.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30.xml><?xml version="1.0" encoding="utf-8"?>
<p:tagLst xmlns:a="http://schemas.openxmlformats.org/drawingml/2006/main" xmlns:r="http://schemas.openxmlformats.org/officeDocument/2006/relationships" xmlns:p="http://schemas.openxmlformats.org/presentationml/2006/main">
  <p:tag name="NUM" val="6"/>
</p:tagLst>
</file>

<file path=ppt/tags/tag431.xml><?xml version="1.0" encoding="utf-8"?>
<p:tagLst xmlns:a="http://schemas.openxmlformats.org/drawingml/2006/main" xmlns:r="http://schemas.openxmlformats.org/officeDocument/2006/relationships" xmlns:p="http://schemas.openxmlformats.org/presentationml/2006/main">
  <p:tag name="NUM" val="7"/>
</p:tagLst>
</file>

<file path=ppt/tags/tag432.xml><?xml version="1.0" encoding="utf-8"?>
<p:tagLst xmlns:a="http://schemas.openxmlformats.org/drawingml/2006/main" xmlns:r="http://schemas.openxmlformats.org/officeDocument/2006/relationships" xmlns:p="http://schemas.openxmlformats.org/presentationml/2006/main">
  <p:tag name="NUM" val="8"/>
</p:tagLst>
</file>

<file path=ppt/tags/tag433.xml><?xml version="1.0" encoding="utf-8"?>
<p:tagLst xmlns:a="http://schemas.openxmlformats.org/drawingml/2006/main" xmlns:r="http://schemas.openxmlformats.org/officeDocument/2006/relationships" xmlns:p="http://schemas.openxmlformats.org/presentationml/2006/main">
  <p:tag name="NUM" val="9"/>
</p:tagLst>
</file>

<file path=ppt/tags/tag434.xml><?xml version="1.0" encoding="utf-8"?>
<p:tagLst xmlns:a="http://schemas.openxmlformats.org/drawingml/2006/main" xmlns:r="http://schemas.openxmlformats.org/officeDocument/2006/relationships" xmlns:p="http://schemas.openxmlformats.org/presentationml/2006/main">
  <p:tag name="NUM" val="10"/>
</p:tagLst>
</file>

<file path=ppt/tags/tag435.xml><?xml version="1.0" encoding="utf-8"?>
<p:tagLst xmlns:a="http://schemas.openxmlformats.org/drawingml/2006/main" xmlns:r="http://schemas.openxmlformats.org/officeDocument/2006/relationships" xmlns:p="http://schemas.openxmlformats.org/presentationml/2006/main">
  <p:tag name="NUM" val="11"/>
</p:tagLst>
</file>

<file path=ppt/tags/tag436.xml><?xml version="1.0" encoding="utf-8"?>
<p:tagLst xmlns:a="http://schemas.openxmlformats.org/drawingml/2006/main" xmlns:r="http://schemas.openxmlformats.org/officeDocument/2006/relationships" xmlns:p="http://schemas.openxmlformats.org/presentationml/2006/main">
  <p:tag name="NUM" val="12"/>
</p:tagLst>
</file>

<file path=ppt/tags/tag437.xml><?xml version="1.0" encoding="utf-8"?>
<p:tagLst xmlns:a="http://schemas.openxmlformats.org/drawingml/2006/main" xmlns:r="http://schemas.openxmlformats.org/officeDocument/2006/relationships" xmlns:p="http://schemas.openxmlformats.org/presentationml/2006/main">
  <p:tag name="NUM" val="1"/>
</p:tagLst>
</file>

<file path=ppt/tags/tag438.xml><?xml version="1.0" encoding="utf-8"?>
<p:tagLst xmlns:a="http://schemas.openxmlformats.org/drawingml/2006/main" xmlns:r="http://schemas.openxmlformats.org/officeDocument/2006/relationships" xmlns:p="http://schemas.openxmlformats.org/presentationml/2006/main">
  <p:tag name="NUM" val="2"/>
</p:tagLst>
</file>

<file path=ppt/tags/tag439.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40.xml><?xml version="1.0" encoding="utf-8"?>
<p:tagLst xmlns:a="http://schemas.openxmlformats.org/drawingml/2006/main" xmlns:r="http://schemas.openxmlformats.org/officeDocument/2006/relationships" xmlns:p="http://schemas.openxmlformats.org/presentationml/2006/main">
  <p:tag name="NUM" val="4"/>
</p:tagLst>
</file>

<file path=ppt/tags/tag441.xml><?xml version="1.0" encoding="utf-8"?>
<p:tagLst xmlns:a="http://schemas.openxmlformats.org/drawingml/2006/main" xmlns:r="http://schemas.openxmlformats.org/officeDocument/2006/relationships" xmlns:p="http://schemas.openxmlformats.org/presentationml/2006/main">
  <p:tag name="NUM" val="5"/>
</p:tagLst>
</file>

<file path=ppt/tags/tag442.xml><?xml version="1.0" encoding="utf-8"?>
<p:tagLst xmlns:a="http://schemas.openxmlformats.org/drawingml/2006/main" xmlns:r="http://schemas.openxmlformats.org/officeDocument/2006/relationships" xmlns:p="http://schemas.openxmlformats.org/presentationml/2006/main">
  <p:tag name="NUM" val="6"/>
</p:tagLst>
</file>

<file path=ppt/tags/tag443.xml><?xml version="1.0" encoding="utf-8"?>
<p:tagLst xmlns:a="http://schemas.openxmlformats.org/drawingml/2006/main" xmlns:r="http://schemas.openxmlformats.org/officeDocument/2006/relationships" xmlns:p="http://schemas.openxmlformats.org/presentationml/2006/main">
  <p:tag name="NUM" val="7"/>
</p:tagLst>
</file>

<file path=ppt/tags/tag444.xml><?xml version="1.0" encoding="utf-8"?>
<p:tagLst xmlns:a="http://schemas.openxmlformats.org/drawingml/2006/main" xmlns:r="http://schemas.openxmlformats.org/officeDocument/2006/relationships" xmlns:p="http://schemas.openxmlformats.org/presentationml/2006/main">
  <p:tag name="NUM" val="8"/>
</p:tagLst>
</file>

<file path=ppt/tags/tag445.xml><?xml version="1.0" encoding="utf-8"?>
<p:tagLst xmlns:a="http://schemas.openxmlformats.org/drawingml/2006/main" xmlns:r="http://schemas.openxmlformats.org/officeDocument/2006/relationships" xmlns:p="http://schemas.openxmlformats.org/presentationml/2006/main">
  <p:tag name="NUM" val="9"/>
</p:tagLst>
</file>

<file path=ppt/tags/tag446.xml><?xml version="1.0" encoding="utf-8"?>
<p:tagLst xmlns:a="http://schemas.openxmlformats.org/drawingml/2006/main" xmlns:r="http://schemas.openxmlformats.org/officeDocument/2006/relationships" xmlns:p="http://schemas.openxmlformats.org/presentationml/2006/main">
  <p:tag name="NUM" val="10"/>
</p:tagLst>
</file>

<file path=ppt/tags/tag447.xml><?xml version="1.0" encoding="utf-8"?>
<p:tagLst xmlns:a="http://schemas.openxmlformats.org/drawingml/2006/main" xmlns:r="http://schemas.openxmlformats.org/officeDocument/2006/relationships" xmlns:p="http://schemas.openxmlformats.org/presentationml/2006/main">
  <p:tag name="NUM" val="11"/>
</p:tagLst>
</file>

<file path=ppt/tags/tag448.xml><?xml version="1.0" encoding="utf-8"?>
<p:tagLst xmlns:a="http://schemas.openxmlformats.org/drawingml/2006/main" xmlns:r="http://schemas.openxmlformats.org/officeDocument/2006/relationships" xmlns:p="http://schemas.openxmlformats.org/presentationml/2006/main">
  <p:tag name="NUM" val="12"/>
</p:tagLst>
</file>

<file path=ppt/tags/tag449.xml><?xml version="1.0" encoding="utf-8"?>
<p:tagLst xmlns:a="http://schemas.openxmlformats.org/drawingml/2006/main" xmlns:r="http://schemas.openxmlformats.org/officeDocument/2006/relationships" xmlns:p="http://schemas.openxmlformats.org/presentationml/2006/main">
  <p:tag name="NUM" val="13"/>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50.xml><?xml version="1.0" encoding="utf-8"?>
<p:tagLst xmlns:a="http://schemas.openxmlformats.org/drawingml/2006/main" xmlns:r="http://schemas.openxmlformats.org/officeDocument/2006/relationships" xmlns:p="http://schemas.openxmlformats.org/presentationml/2006/main">
  <p:tag name="NUM" val="14"/>
</p:tagLst>
</file>

<file path=ppt/tags/tag451.xml><?xml version="1.0" encoding="utf-8"?>
<p:tagLst xmlns:a="http://schemas.openxmlformats.org/drawingml/2006/main" xmlns:r="http://schemas.openxmlformats.org/officeDocument/2006/relationships" xmlns:p="http://schemas.openxmlformats.org/presentationml/2006/main">
  <p:tag name="NUM" val="15"/>
</p:tagLst>
</file>

<file path=ppt/tags/tag452.xml><?xml version="1.0" encoding="utf-8"?>
<p:tagLst xmlns:a="http://schemas.openxmlformats.org/drawingml/2006/main" xmlns:r="http://schemas.openxmlformats.org/officeDocument/2006/relationships" xmlns:p="http://schemas.openxmlformats.org/presentationml/2006/main">
  <p:tag name="NUM" val="16"/>
</p:tagLst>
</file>

<file path=ppt/tags/tag453.xml><?xml version="1.0" encoding="utf-8"?>
<p:tagLst xmlns:a="http://schemas.openxmlformats.org/drawingml/2006/main" xmlns:r="http://schemas.openxmlformats.org/officeDocument/2006/relationships" xmlns:p="http://schemas.openxmlformats.org/presentationml/2006/main">
  <p:tag name="NUM" val="17"/>
</p:tagLst>
</file>

<file path=ppt/tags/tag454.xml><?xml version="1.0" encoding="utf-8"?>
<p:tagLst xmlns:a="http://schemas.openxmlformats.org/drawingml/2006/main" xmlns:r="http://schemas.openxmlformats.org/officeDocument/2006/relationships" xmlns:p="http://schemas.openxmlformats.org/presentationml/2006/main">
  <p:tag name="NUM" val="18"/>
</p:tagLst>
</file>

<file path=ppt/tags/tag455.xml><?xml version="1.0" encoding="utf-8"?>
<p:tagLst xmlns:a="http://schemas.openxmlformats.org/drawingml/2006/main" xmlns:r="http://schemas.openxmlformats.org/officeDocument/2006/relationships" xmlns:p="http://schemas.openxmlformats.org/presentationml/2006/main">
  <p:tag name="NUM" val="19"/>
</p:tagLst>
</file>

<file path=ppt/tags/tag456.xml><?xml version="1.0" encoding="utf-8"?>
<p:tagLst xmlns:a="http://schemas.openxmlformats.org/drawingml/2006/main" xmlns:r="http://schemas.openxmlformats.org/officeDocument/2006/relationships" xmlns:p="http://schemas.openxmlformats.org/presentationml/2006/main">
  <p:tag name="NUM" val="20"/>
</p:tagLst>
</file>

<file path=ppt/tags/tag457.xml><?xml version="1.0" encoding="utf-8"?>
<p:tagLst xmlns:a="http://schemas.openxmlformats.org/drawingml/2006/main" xmlns:r="http://schemas.openxmlformats.org/officeDocument/2006/relationships" xmlns:p="http://schemas.openxmlformats.org/presentationml/2006/main">
  <p:tag name="NUM" val="21"/>
</p:tagLst>
</file>

<file path=ppt/tags/tag458.xml><?xml version="1.0" encoding="utf-8"?>
<p:tagLst xmlns:a="http://schemas.openxmlformats.org/drawingml/2006/main" xmlns:r="http://schemas.openxmlformats.org/officeDocument/2006/relationships" xmlns:p="http://schemas.openxmlformats.org/presentationml/2006/main">
  <p:tag name="NUM" val="22"/>
</p:tagLst>
</file>

<file path=ppt/tags/tag459.xml><?xml version="1.0" encoding="utf-8"?>
<p:tagLst xmlns:a="http://schemas.openxmlformats.org/drawingml/2006/main" xmlns:r="http://schemas.openxmlformats.org/officeDocument/2006/relationships" xmlns:p="http://schemas.openxmlformats.org/presentationml/2006/main">
  <p:tag name="NUM" val="2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60.xml><?xml version="1.0" encoding="utf-8"?>
<p:tagLst xmlns:a="http://schemas.openxmlformats.org/drawingml/2006/main" xmlns:r="http://schemas.openxmlformats.org/officeDocument/2006/relationships" xmlns:p="http://schemas.openxmlformats.org/presentationml/2006/main">
  <p:tag name="NUM" val="24"/>
</p:tagLst>
</file>

<file path=ppt/tags/tag461.xml><?xml version="1.0" encoding="utf-8"?>
<p:tagLst xmlns:a="http://schemas.openxmlformats.org/drawingml/2006/main" xmlns:r="http://schemas.openxmlformats.org/officeDocument/2006/relationships" xmlns:p="http://schemas.openxmlformats.org/presentationml/2006/main">
  <p:tag name="NUM" val="25"/>
</p:tagLst>
</file>

<file path=ppt/tags/tag462.xml><?xml version="1.0" encoding="utf-8"?>
<p:tagLst xmlns:a="http://schemas.openxmlformats.org/drawingml/2006/main" xmlns:r="http://schemas.openxmlformats.org/officeDocument/2006/relationships" xmlns:p="http://schemas.openxmlformats.org/presentationml/2006/main">
  <p:tag name="NUM" val="26"/>
</p:tagLst>
</file>

<file path=ppt/tags/tag463.xml><?xml version="1.0" encoding="utf-8"?>
<p:tagLst xmlns:a="http://schemas.openxmlformats.org/drawingml/2006/main" xmlns:r="http://schemas.openxmlformats.org/officeDocument/2006/relationships" xmlns:p="http://schemas.openxmlformats.org/presentationml/2006/main">
  <p:tag name="NUM" val="27"/>
</p:tagLst>
</file>

<file path=ppt/tags/tag464.xml><?xml version="1.0" encoding="utf-8"?>
<p:tagLst xmlns:a="http://schemas.openxmlformats.org/drawingml/2006/main" xmlns:r="http://schemas.openxmlformats.org/officeDocument/2006/relationships" xmlns:p="http://schemas.openxmlformats.org/presentationml/2006/main">
  <p:tag name="NUM" val="28"/>
</p:tagLst>
</file>

<file path=ppt/tags/tag465.xml><?xml version="1.0" encoding="utf-8"?>
<p:tagLst xmlns:a="http://schemas.openxmlformats.org/drawingml/2006/main" xmlns:r="http://schemas.openxmlformats.org/officeDocument/2006/relationships" xmlns:p="http://schemas.openxmlformats.org/presentationml/2006/main">
  <p:tag name="NUM" val="29"/>
</p:tagLst>
</file>

<file path=ppt/tags/tag466.xml><?xml version="1.0" encoding="utf-8"?>
<p:tagLst xmlns:a="http://schemas.openxmlformats.org/drawingml/2006/main" xmlns:r="http://schemas.openxmlformats.org/officeDocument/2006/relationships" xmlns:p="http://schemas.openxmlformats.org/presentationml/2006/main">
  <p:tag name="NUM" val="30"/>
</p:tagLst>
</file>

<file path=ppt/tags/tag467.xml><?xml version="1.0" encoding="utf-8"?>
<p:tagLst xmlns:a="http://schemas.openxmlformats.org/drawingml/2006/main" xmlns:r="http://schemas.openxmlformats.org/officeDocument/2006/relationships" xmlns:p="http://schemas.openxmlformats.org/presentationml/2006/main">
  <p:tag name="NUM" val="31"/>
</p:tagLst>
</file>

<file path=ppt/tags/tag468.xml><?xml version="1.0" encoding="utf-8"?>
<p:tagLst xmlns:a="http://schemas.openxmlformats.org/drawingml/2006/main" xmlns:r="http://schemas.openxmlformats.org/officeDocument/2006/relationships" xmlns:p="http://schemas.openxmlformats.org/presentationml/2006/main">
  <p:tag name="NUM" val="32"/>
</p:tagLst>
</file>

<file path=ppt/tags/tag469.xml><?xml version="1.0" encoding="utf-8"?>
<p:tagLst xmlns:a="http://schemas.openxmlformats.org/drawingml/2006/main" xmlns:r="http://schemas.openxmlformats.org/officeDocument/2006/relationships" xmlns:p="http://schemas.openxmlformats.org/presentationml/2006/main">
  <p:tag name="NUM" val="33"/>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70.xml><?xml version="1.0" encoding="utf-8"?>
<p:tagLst xmlns:a="http://schemas.openxmlformats.org/drawingml/2006/main" xmlns:r="http://schemas.openxmlformats.org/officeDocument/2006/relationships" xmlns:p="http://schemas.openxmlformats.org/presentationml/2006/main">
  <p:tag name="NUM" val="34"/>
</p:tagLst>
</file>

<file path=ppt/tags/tag471.xml><?xml version="1.0" encoding="utf-8"?>
<p:tagLst xmlns:a="http://schemas.openxmlformats.org/drawingml/2006/main" xmlns:r="http://schemas.openxmlformats.org/officeDocument/2006/relationships" xmlns:p="http://schemas.openxmlformats.org/presentationml/2006/main">
  <p:tag name="NUM" val="1"/>
</p:tagLst>
</file>

<file path=ppt/tags/tag472.xml><?xml version="1.0" encoding="utf-8"?>
<p:tagLst xmlns:a="http://schemas.openxmlformats.org/drawingml/2006/main" xmlns:r="http://schemas.openxmlformats.org/officeDocument/2006/relationships" xmlns:p="http://schemas.openxmlformats.org/presentationml/2006/main">
  <p:tag name="NUM" val="2"/>
</p:tagLst>
</file>

<file path=ppt/tags/tag473.xml><?xml version="1.0" encoding="utf-8"?>
<p:tagLst xmlns:a="http://schemas.openxmlformats.org/drawingml/2006/main" xmlns:r="http://schemas.openxmlformats.org/officeDocument/2006/relationships" xmlns:p="http://schemas.openxmlformats.org/presentationml/2006/main">
  <p:tag name="NUM" val="3"/>
</p:tagLst>
</file>

<file path=ppt/tags/tag474.xml><?xml version="1.0" encoding="utf-8"?>
<p:tagLst xmlns:a="http://schemas.openxmlformats.org/drawingml/2006/main" xmlns:r="http://schemas.openxmlformats.org/officeDocument/2006/relationships" xmlns:p="http://schemas.openxmlformats.org/presentationml/2006/main">
  <p:tag name="NUM" val="4"/>
</p:tagLst>
</file>

<file path=ppt/tags/tag475.xml><?xml version="1.0" encoding="utf-8"?>
<p:tagLst xmlns:a="http://schemas.openxmlformats.org/drawingml/2006/main" xmlns:r="http://schemas.openxmlformats.org/officeDocument/2006/relationships" xmlns:p="http://schemas.openxmlformats.org/presentationml/2006/main">
  <p:tag name="NUM" val="5"/>
</p:tagLst>
</file>

<file path=ppt/tags/tag476.xml><?xml version="1.0" encoding="utf-8"?>
<p:tagLst xmlns:a="http://schemas.openxmlformats.org/drawingml/2006/main" xmlns:r="http://schemas.openxmlformats.org/officeDocument/2006/relationships" xmlns:p="http://schemas.openxmlformats.org/presentationml/2006/main">
  <p:tag name="NUM" val="6"/>
</p:tagLst>
</file>

<file path=ppt/tags/tag477.xml><?xml version="1.0" encoding="utf-8"?>
<p:tagLst xmlns:a="http://schemas.openxmlformats.org/drawingml/2006/main" xmlns:r="http://schemas.openxmlformats.org/officeDocument/2006/relationships" xmlns:p="http://schemas.openxmlformats.org/presentationml/2006/main">
  <p:tag name="NUM" val="7"/>
</p:tagLst>
</file>

<file path=ppt/tags/tag478.xml><?xml version="1.0" encoding="utf-8"?>
<p:tagLst xmlns:a="http://schemas.openxmlformats.org/drawingml/2006/main" xmlns:r="http://schemas.openxmlformats.org/officeDocument/2006/relationships" xmlns:p="http://schemas.openxmlformats.org/presentationml/2006/main">
  <p:tag name="NUM" val="8"/>
</p:tagLst>
</file>

<file path=ppt/tags/tag479.xml><?xml version="1.0" encoding="utf-8"?>
<p:tagLst xmlns:a="http://schemas.openxmlformats.org/drawingml/2006/main" xmlns:r="http://schemas.openxmlformats.org/officeDocument/2006/relationships" xmlns:p="http://schemas.openxmlformats.org/presentationml/2006/main">
  <p:tag name="NUM" val="9"/>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80.xml><?xml version="1.0" encoding="utf-8"?>
<p:tagLst xmlns:a="http://schemas.openxmlformats.org/drawingml/2006/main" xmlns:r="http://schemas.openxmlformats.org/officeDocument/2006/relationships" xmlns:p="http://schemas.openxmlformats.org/presentationml/2006/main">
  <p:tag name="NUM" val="10"/>
</p:tagLst>
</file>

<file path=ppt/tags/tag481.xml><?xml version="1.0" encoding="utf-8"?>
<p:tagLst xmlns:a="http://schemas.openxmlformats.org/drawingml/2006/main" xmlns:r="http://schemas.openxmlformats.org/officeDocument/2006/relationships" xmlns:p="http://schemas.openxmlformats.org/presentationml/2006/main">
  <p:tag name="NUM" val="11"/>
</p:tagLst>
</file>

<file path=ppt/tags/tag482.xml><?xml version="1.0" encoding="utf-8"?>
<p:tagLst xmlns:a="http://schemas.openxmlformats.org/drawingml/2006/main" xmlns:r="http://schemas.openxmlformats.org/officeDocument/2006/relationships" xmlns:p="http://schemas.openxmlformats.org/presentationml/2006/main">
  <p:tag name="NUM" val="12"/>
</p:tagLst>
</file>

<file path=ppt/tags/tag483.xml><?xml version="1.0" encoding="utf-8"?>
<p:tagLst xmlns:a="http://schemas.openxmlformats.org/drawingml/2006/main" xmlns:r="http://schemas.openxmlformats.org/officeDocument/2006/relationships" xmlns:p="http://schemas.openxmlformats.org/presentationml/2006/main">
  <p:tag name="NUM" val="13"/>
</p:tagLst>
</file>

<file path=ppt/tags/tag484.xml><?xml version="1.0" encoding="utf-8"?>
<p:tagLst xmlns:a="http://schemas.openxmlformats.org/drawingml/2006/main" xmlns:r="http://schemas.openxmlformats.org/officeDocument/2006/relationships" xmlns:p="http://schemas.openxmlformats.org/presentationml/2006/main">
  <p:tag name="NUM" val="14"/>
</p:tagLst>
</file>

<file path=ppt/tags/tag485.xml><?xml version="1.0" encoding="utf-8"?>
<p:tagLst xmlns:a="http://schemas.openxmlformats.org/drawingml/2006/main" xmlns:r="http://schemas.openxmlformats.org/officeDocument/2006/relationships" xmlns:p="http://schemas.openxmlformats.org/presentationml/2006/main">
  <p:tag name="NUM" val="15"/>
</p:tagLst>
</file>

<file path=ppt/tags/tag486.xml><?xml version="1.0" encoding="utf-8"?>
<p:tagLst xmlns:a="http://schemas.openxmlformats.org/drawingml/2006/main" xmlns:r="http://schemas.openxmlformats.org/officeDocument/2006/relationships" xmlns:p="http://schemas.openxmlformats.org/presentationml/2006/main">
  <p:tag name="NUM" val="16"/>
</p:tagLst>
</file>

<file path=ppt/tags/tag487.xml><?xml version="1.0" encoding="utf-8"?>
<p:tagLst xmlns:a="http://schemas.openxmlformats.org/drawingml/2006/main" xmlns:r="http://schemas.openxmlformats.org/officeDocument/2006/relationships" xmlns:p="http://schemas.openxmlformats.org/presentationml/2006/main">
  <p:tag name="NUM" val="17"/>
</p:tagLst>
</file>

<file path=ppt/tags/tag488.xml><?xml version="1.0" encoding="utf-8"?>
<p:tagLst xmlns:a="http://schemas.openxmlformats.org/drawingml/2006/main" xmlns:r="http://schemas.openxmlformats.org/officeDocument/2006/relationships" xmlns:p="http://schemas.openxmlformats.org/presentationml/2006/main">
  <p:tag name="NUM" val="18"/>
</p:tagLst>
</file>

<file path=ppt/tags/tag489.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490.xml><?xml version="1.0" encoding="utf-8"?>
<p:tagLst xmlns:a="http://schemas.openxmlformats.org/drawingml/2006/main" xmlns:r="http://schemas.openxmlformats.org/officeDocument/2006/relationships" xmlns:p="http://schemas.openxmlformats.org/presentationml/2006/main">
  <p:tag name="NUM" val="2"/>
</p:tagLst>
</file>

<file path=ppt/tags/tag491.xml><?xml version="1.0" encoding="utf-8"?>
<p:tagLst xmlns:a="http://schemas.openxmlformats.org/drawingml/2006/main" xmlns:r="http://schemas.openxmlformats.org/officeDocument/2006/relationships" xmlns:p="http://schemas.openxmlformats.org/presentationml/2006/main">
  <p:tag name="NUM" val="3"/>
</p:tagLst>
</file>

<file path=ppt/tags/tag492.xml><?xml version="1.0" encoding="utf-8"?>
<p:tagLst xmlns:a="http://schemas.openxmlformats.org/drawingml/2006/main" xmlns:r="http://schemas.openxmlformats.org/officeDocument/2006/relationships" xmlns:p="http://schemas.openxmlformats.org/presentationml/2006/main">
  <p:tag name="NUM" val="4"/>
</p:tagLst>
</file>

<file path=ppt/tags/tag493.xml><?xml version="1.0" encoding="utf-8"?>
<p:tagLst xmlns:a="http://schemas.openxmlformats.org/drawingml/2006/main" xmlns:r="http://schemas.openxmlformats.org/officeDocument/2006/relationships" xmlns:p="http://schemas.openxmlformats.org/presentationml/2006/main">
  <p:tag name="NUM" val="5"/>
</p:tagLst>
</file>

<file path=ppt/tags/tag494.xml><?xml version="1.0" encoding="utf-8"?>
<p:tagLst xmlns:a="http://schemas.openxmlformats.org/drawingml/2006/main" xmlns:r="http://schemas.openxmlformats.org/officeDocument/2006/relationships" xmlns:p="http://schemas.openxmlformats.org/presentationml/2006/main">
  <p:tag name="NUM" val="6"/>
</p:tagLst>
</file>

<file path=ppt/tags/tag495.xml><?xml version="1.0" encoding="utf-8"?>
<p:tagLst xmlns:a="http://schemas.openxmlformats.org/drawingml/2006/main" xmlns:r="http://schemas.openxmlformats.org/officeDocument/2006/relationships" xmlns:p="http://schemas.openxmlformats.org/presentationml/2006/main">
  <p:tag name="NUM" val="7"/>
</p:tagLst>
</file>

<file path=ppt/tags/tag496.xml><?xml version="1.0" encoding="utf-8"?>
<p:tagLst xmlns:a="http://schemas.openxmlformats.org/drawingml/2006/main" xmlns:r="http://schemas.openxmlformats.org/officeDocument/2006/relationships" xmlns:p="http://schemas.openxmlformats.org/presentationml/2006/main">
  <p:tag name="NUM" val="8"/>
</p:tagLst>
</file>

<file path=ppt/tags/tag497.xml><?xml version="1.0" encoding="utf-8"?>
<p:tagLst xmlns:a="http://schemas.openxmlformats.org/drawingml/2006/main" xmlns:r="http://schemas.openxmlformats.org/officeDocument/2006/relationships" xmlns:p="http://schemas.openxmlformats.org/presentationml/2006/main">
  <p:tag name="NUM" val="9"/>
</p:tagLst>
</file>

<file path=ppt/tags/tag498.xml><?xml version="1.0" encoding="utf-8"?>
<p:tagLst xmlns:a="http://schemas.openxmlformats.org/drawingml/2006/main" xmlns:r="http://schemas.openxmlformats.org/officeDocument/2006/relationships" xmlns:p="http://schemas.openxmlformats.org/presentationml/2006/main">
  <p:tag name="NUM" val="10"/>
</p:tagLst>
</file>

<file path=ppt/tags/tag499.xml><?xml version="1.0" encoding="utf-8"?>
<p:tagLst xmlns:a="http://schemas.openxmlformats.org/drawingml/2006/main" xmlns:r="http://schemas.openxmlformats.org/officeDocument/2006/relationships" xmlns:p="http://schemas.openxmlformats.org/presentationml/2006/main">
  <p:tag name="NUM" val="1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8"/>
</p:tagLst>
</file>

<file path=ppt/tags/tag500.xml><?xml version="1.0" encoding="utf-8"?>
<p:tagLst xmlns:a="http://schemas.openxmlformats.org/drawingml/2006/main" xmlns:r="http://schemas.openxmlformats.org/officeDocument/2006/relationships" xmlns:p="http://schemas.openxmlformats.org/presentationml/2006/main">
  <p:tag name="NUM" val="1"/>
</p:tagLst>
</file>

<file path=ppt/tags/tag501.xml><?xml version="1.0" encoding="utf-8"?>
<p:tagLst xmlns:a="http://schemas.openxmlformats.org/drawingml/2006/main" xmlns:r="http://schemas.openxmlformats.org/officeDocument/2006/relationships" xmlns:p="http://schemas.openxmlformats.org/presentationml/2006/main">
  <p:tag name="NUM" val="2"/>
</p:tagLst>
</file>

<file path=ppt/tags/tag502.xml><?xml version="1.0" encoding="utf-8"?>
<p:tagLst xmlns:a="http://schemas.openxmlformats.org/drawingml/2006/main" xmlns:r="http://schemas.openxmlformats.org/officeDocument/2006/relationships" xmlns:p="http://schemas.openxmlformats.org/presentationml/2006/main">
  <p:tag name="NUM" val="3"/>
</p:tagLst>
</file>

<file path=ppt/tags/tag503.xml><?xml version="1.0" encoding="utf-8"?>
<p:tagLst xmlns:a="http://schemas.openxmlformats.org/drawingml/2006/main" xmlns:r="http://schemas.openxmlformats.org/officeDocument/2006/relationships" xmlns:p="http://schemas.openxmlformats.org/presentationml/2006/main">
  <p:tag name="NUM" val="4"/>
</p:tagLst>
</file>

<file path=ppt/tags/tag504.xml><?xml version="1.0" encoding="utf-8"?>
<p:tagLst xmlns:a="http://schemas.openxmlformats.org/drawingml/2006/main" xmlns:r="http://schemas.openxmlformats.org/officeDocument/2006/relationships" xmlns:p="http://schemas.openxmlformats.org/presentationml/2006/main">
  <p:tag name="NUM" val="5"/>
</p:tagLst>
</file>

<file path=ppt/tags/tag505.xml><?xml version="1.0" encoding="utf-8"?>
<p:tagLst xmlns:a="http://schemas.openxmlformats.org/drawingml/2006/main" xmlns:r="http://schemas.openxmlformats.org/officeDocument/2006/relationships" xmlns:p="http://schemas.openxmlformats.org/presentationml/2006/main">
  <p:tag name="NUM" val="6"/>
</p:tagLst>
</file>

<file path=ppt/tags/tag506.xml><?xml version="1.0" encoding="utf-8"?>
<p:tagLst xmlns:a="http://schemas.openxmlformats.org/drawingml/2006/main" xmlns:r="http://schemas.openxmlformats.org/officeDocument/2006/relationships" xmlns:p="http://schemas.openxmlformats.org/presentationml/2006/main">
  <p:tag name="NUM" val="8"/>
</p:tagLst>
</file>

<file path=ppt/tags/tag507.xml><?xml version="1.0" encoding="utf-8"?>
<p:tagLst xmlns:a="http://schemas.openxmlformats.org/drawingml/2006/main" xmlns:r="http://schemas.openxmlformats.org/officeDocument/2006/relationships" xmlns:p="http://schemas.openxmlformats.org/presentationml/2006/main">
  <p:tag name="NUM" val="9"/>
</p:tagLst>
</file>

<file path=ppt/tags/tag508.xml><?xml version="1.0" encoding="utf-8"?>
<p:tagLst xmlns:a="http://schemas.openxmlformats.org/drawingml/2006/main" xmlns:r="http://schemas.openxmlformats.org/officeDocument/2006/relationships" xmlns:p="http://schemas.openxmlformats.org/presentationml/2006/main">
  <p:tag name="NUM" val="10"/>
</p:tagLst>
</file>

<file path=ppt/tags/tag509.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9"/>
</p:tagLst>
</file>

<file path=ppt/tags/tag510.xml><?xml version="1.0" encoding="utf-8"?>
<p:tagLst xmlns:a="http://schemas.openxmlformats.org/drawingml/2006/main" xmlns:r="http://schemas.openxmlformats.org/officeDocument/2006/relationships" xmlns:p="http://schemas.openxmlformats.org/presentationml/2006/main">
  <p:tag name="NUM" val="4"/>
</p:tagLst>
</file>

<file path=ppt/tags/tag511.xml><?xml version="1.0" encoding="utf-8"?>
<p:tagLst xmlns:a="http://schemas.openxmlformats.org/drawingml/2006/main" xmlns:r="http://schemas.openxmlformats.org/officeDocument/2006/relationships" xmlns:p="http://schemas.openxmlformats.org/presentationml/2006/main">
  <p:tag name="NUM" val="5"/>
</p:tagLst>
</file>

<file path=ppt/tags/tag512.xml><?xml version="1.0" encoding="utf-8"?>
<p:tagLst xmlns:a="http://schemas.openxmlformats.org/drawingml/2006/main" xmlns:r="http://schemas.openxmlformats.org/officeDocument/2006/relationships" xmlns:p="http://schemas.openxmlformats.org/presentationml/2006/main">
  <p:tag name="NUM" val="6"/>
</p:tagLst>
</file>

<file path=ppt/tags/tag513.xml><?xml version="1.0" encoding="utf-8"?>
<p:tagLst xmlns:a="http://schemas.openxmlformats.org/drawingml/2006/main" xmlns:r="http://schemas.openxmlformats.org/officeDocument/2006/relationships" xmlns:p="http://schemas.openxmlformats.org/presentationml/2006/main">
  <p:tag name="NUM" val="7"/>
</p:tagLst>
</file>

<file path=ppt/tags/tag514.xml><?xml version="1.0" encoding="utf-8"?>
<p:tagLst xmlns:a="http://schemas.openxmlformats.org/drawingml/2006/main" xmlns:r="http://schemas.openxmlformats.org/officeDocument/2006/relationships" xmlns:p="http://schemas.openxmlformats.org/presentationml/2006/main">
  <p:tag name="NUM" val="8"/>
</p:tagLst>
</file>

<file path=ppt/tags/tag515.xml><?xml version="1.0" encoding="utf-8"?>
<p:tagLst xmlns:a="http://schemas.openxmlformats.org/drawingml/2006/main" xmlns:r="http://schemas.openxmlformats.org/officeDocument/2006/relationships" xmlns:p="http://schemas.openxmlformats.org/presentationml/2006/main">
  <p:tag name="NUM" val="9"/>
</p:tagLst>
</file>

<file path=ppt/tags/tag516.xml><?xml version="1.0" encoding="utf-8"?>
<p:tagLst xmlns:a="http://schemas.openxmlformats.org/drawingml/2006/main" xmlns:r="http://schemas.openxmlformats.org/officeDocument/2006/relationships" xmlns:p="http://schemas.openxmlformats.org/presentationml/2006/main">
  <p:tag name="NUM" val="10"/>
</p:tagLst>
</file>

<file path=ppt/tags/tag517.xml><?xml version="1.0" encoding="utf-8"?>
<p:tagLst xmlns:a="http://schemas.openxmlformats.org/drawingml/2006/main" xmlns:r="http://schemas.openxmlformats.org/officeDocument/2006/relationships" xmlns:p="http://schemas.openxmlformats.org/presentationml/2006/main">
  <p:tag name="NUM" val="11"/>
</p:tagLst>
</file>

<file path=ppt/tags/tag518.xml><?xml version="1.0" encoding="utf-8"?>
<p:tagLst xmlns:a="http://schemas.openxmlformats.org/drawingml/2006/main" xmlns:r="http://schemas.openxmlformats.org/officeDocument/2006/relationships" xmlns:p="http://schemas.openxmlformats.org/presentationml/2006/main">
  <p:tag name="NUM" val="12"/>
</p:tagLst>
</file>

<file path=ppt/tags/tag519.xml><?xml version="1.0" encoding="utf-8"?>
<p:tagLst xmlns:a="http://schemas.openxmlformats.org/drawingml/2006/main" xmlns:r="http://schemas.openxmlformats.org/officeDocument/2006/relationships" xmlns:p="http://schemas.openxmlformats.org/presentationml/2006/main">
  <p:tag name="NUM" val="13"/>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20.xml><?xml version="1.0" encoding="utf-8"?>
<p:tagLst xmlns:a="http://schemas.openxmlformats.org/drawingml/2006/main" xmlns:r="http://schemas.openxmlformats.org/officeDocument/2006/relationships" xmlns:p="http://schemas.openxmlformats.org/presentationml/2006/main">
  <p:tag name="NUM" val="14"/>
</p:tagLst>
</file>

<file path=ppt/tags/tag521.xml><?xml version="1.0" encoding="utf-8"?>
<p:tagLst xmlns:a="http://schemas.openxmlformats.org/drawingml/2006/main" xmlns:r="http://schemas.openxmlformats.org/officeDocument/2006/relationships" xmlns:p="http://schemas.openxmlformats.org/presentationml/2006/main">
  <p:tag name="NUM" val="15"/>
</p:tagLst>
</file>

<file path=ppt/tags/tag522.xml><?xml version="1.0" encoding="utf-8"?>
<p:tagLst xmlns:a="http://schemas.openxmlformats.org/drawingml/2006/main" xmlns:r="http://schemas.openxmlformats.org/officeDocument/2006/relationships" xmlns:p="http://schemas.openxmlformats.org/presentationml/2006/main">
  <p:tag name="NUM" val="16"/>
</p:tagLst>
</file>

<file path=ppt/tags/tag523.xml><?xml version="1.0" encoding="utf-8"?>
<p:tagLst xmlns:a="http://schemas.openxmlformats.org/drawingml/2006/main" xmlns:r="http://schemas.openxmlformats.org/officeDocument/2006/relationships" xmlns:p="http://schemas.openxmlformats.org/presentationml/2006/main">
  <p:tag name="NUM" val="17"/>
</p:tagLst>
</file>

<file path=ppt/tags/tag524.xml><?xml version="1.0" encoding="utf-8"?>
<p:tagLst xmlns:a="http://schemas.openxmlformats.org/drawingml/2006/main" xmlns:r="http://schemas.openxmlformats.org/officeDocument/2006/relationships" xmlns:p="http://schemas.openxmlformats.org/presentationml/2006/main">
  <p:tag name="NUM" val="18"/>
</p:tagLst>
</file>

<file path=ppt/tags/tag525.xml><?xml version="1.0" encoding="utf-8"?>
<p:tagLst xmlns:a="http://schemas.openxmlformats.org/drawingml/2006/main" xmlns:r="http://schemas.openxmlformats.org/officeDocument/2006/relationships" xmlns:p="http://schemas.openxmlformats.org/presentationml/2006/main">
  <p:tag name="NUM" val="1"/>
</p:tagLst>
</file>

<file path=ppt/tags/tag526.xml><?xml version="1.0" encoding="utf-8"?>
<p:tagLst xmlns:a="http://schemas.openxmlformats.org/drawingml/2006/main" xmlns:r="http://schemas.openxmlformats.org/officeDocument/2006/relationships" xmlns:p="http://schemas.openxmlformats.org/presentationml/2006/main">
  <p:tag name="NUM" val="2"/>
</p:tagLst>
</file>

<file path=ppt/tags/tag527.xml><?xml version="1.0" encoding="utf-8"?>
<p:tagLst xmlns:a="http://schemas.openxmlformats.org/drawingml/2006/main" xmlns:r="http://schemas.openxmlformats.org/officeDocument/2006/relationships" xmlns:p="http://schemas.openxmlformats.org/presentationml/2006/main">
  <p:tag name="NUM" val="3"/>
</p:tagLst>
</file>

<file path=ppt/tags/tag528.xml><?xml version="1.0" encoding="utf-8"?>
<p:tagLst xmlns:a="http://schemas.openxmlformats.org/drawingml/2006/main" xmlns:r="http://schemas.openxmlformats.org/officeDocument/2006/relationships" xmlns:p="http://schemas.openxmlformats.org/presentationml/2006/main">
  <p:tag name="NUM" val="4"/>
</p:tagLst>
</file>

<file path=ppt/tags/tag529.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11"/>
</p:tagLst>
</file>

<file path=ppt/tags/tag530.xml><?xml version="1.0" encoding="utf-8"?>
<p:tagLst xmlns:a="http://schemas.openxmlformats.org/drawingml/2006/main" xmlns:r="http://schemas.openxmlformats.org/officeDocument/2006/relationships" xmlns:p="http://schemas.openxmlformats.org/presentationml/2006/main">
  <p:tag name="NUM" val="6"/>
</p:tagLst>
</file>

<file path=ppt/tags/tag531.xml><?xml version="1.0" encoding="utf-8"?>
<p:tagLst xmlns:a="http://schemas.openxmlformats.org/drawingml/2006/main" xmlns:r="http://schemas.openxmlformats.org/officeDocument/2006/relationships" xmlns:p="http://schemas.openxmlformats.org/presentationml/2006/main">
  <p:tag name="NUM" val="7"/>
</p:tagLst>
</file>

<file path=ppt/tags/tag532.xml><?xml version="1.0" encoding="utf-8"?>
<p:tagLst xmlns:a="http://schemas.openxmlformats.org/drawingml/2006/main" xmlns:r="http://schemas.openxmlformats.org/officeDocument/2006/relationships" xmlns:p="http://schemas.openxmlformats.org/presentationml/2006/main">
  <p:tag name="NUM" val="8"/>
</p:tagLst>
</file>

<file path=ppt/tags/tag533.xml><?xml version="1.0" encoding="utf-8"?>
<p:tagLst xmlns:a="http://schemas.openxmlformats.org/drawingml/2006/main" xmlns:r="http://schemas.openxmlformats.org/officeDocument/2006/relationships" xmlns:p="http://schemas.openxmlformats.org/presentationml/2006/main">
  <p:tag name="NUM" val="1"/>
</p:tagLst>
</file>

<file path=ppt/tags/tag534.xml><?xml version="1.0" encoding="utf-8"?>
<p:tagLst xmlns:a="http://schemas.openxmlformats.org/drawingml/2006/main" xmlns:r="http://schemas.openxmlformats.org/officeDocument/2006/relationships" xmlns:p="http://schemas.openxmlformats.org/presentationml/2006/main">
  <p:tag name="NUM" val="2"/>
</p:tagLst>
</file>

<file path=ppt/tags/tag535.xml><?xml version="1.0" encoding="utf-8"?>
<p:tagLst xmlns:a="http://schemas.openxmlformats.org/drawingml/2006/main" xmlns:r="http://schemas.openxmlformats.org/officeDocument/2006/relationships" xmlns:p="http://schemas.openxmlformats.org/presentationml/2006/main">
  <p:tag name="NUM" val="3"/>
</p:tagLst>
</file>

<file path=ppt/tags/tag536.xml><?xml version="1.0" encoding="utf-8"?>
<p:tagLst xmlns:a="http://schemas.openxmlformats.org/drawingml/2006/main" xmlns:r="http://schemas.openxmlformats.org/officeDocument/2006/relationships" xmlns:p="http://schemas.openxmlformats.org/presentationml/2006/main">
  <p:tag name="NUM" val="1"/>
</p:tagLst>
</file>

<file path=ppt/tags/tag537.xml><?xml version="1.0" encoding="utf-8"?>
<p:tagLst xmlns:a="http://schemas.openxmlformats.org/drawingml/2006/main" xmlns:r="http://schemas.openxmlformats.org/officeDocument/2006/relationships" xmlns:p="http://schemas.openxmlformats.org/presentationml/2006/main">
  <p:tag name="NUM" val="2"/>
</p:tagLst>
</file>

<file path=ppt/tags/tag538.xml><?xml version="1.0" encoding="utf-8"?>
<p:tagLst xmlns:a="http://schemas.openxmlformats.org/drawingml/2006/main" xmlns:r="http://schemas.openxmlformats.org/officeDocument/2006/relationships" xmlns:p="http://schemas.openxmlformats.org/presentationml/2006/main">
  <p:tag name="NUM" val="3"/>
</p:tagLst>
</file>

<file path=ppt/tags/tag539.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12"/>
</p:tagLst>
</file>

<file path=ppt/tags/tag540.xml><?xml version="1.0" encoding="utf-8"?>
<p:tagLst xmlns:a="http://schemas.openxmlformats.org/drawingml/2006/main" xmlns:r="http://schemas.openxmlformats.org/officeDocument/2006/relationships" xmlns:p="http://schemas.openxmlformats.org/presentationml/2006/main">
  <p:tag name="NUM" val="5"/>
</p:tagLst>
</file>

<file path=ppt/tags/tag541.xml><?xml version="1.0" encoding="utf-8"?>
<p:tagLst xmlns:a="http://schemas.openxmlformats.org/drawingml/2006/main" xmlns:r="http://schemas.openxmlformats.org/officeDocument/2006/relationships" xmlns:p="http://schemas.openxmlformats.org/presentationml/2006/main">
  <p:tag name="NUM" val="6"/>
</p:tagLst>
</file>

<file path=ppt/tags/tag542.xml><?xml version="1.0" encoding="utf-8"?>
<p:tagLst xmlns:a="http://schemas.openxmlformats.org/drawingml/2006/main" xmlns:r="http://schemas.openxmlformats.org/officeDocument/2006/relationships" xmlns:p="http://schemas.openxmlformats.org/presentationml/2006/main">
  <p:tag name="NUM" val="7"/>
</p:tagLst>
</file>

<file path=ppt/tags/tag543.xml><?xml version="1.0" encoding="utf-8"?>
<p:tagLst xmlns:a="http://schemas.openxmlformats.org/drawingml/2006/main" xmlns:r="http://schemas.openxmlformats.org/officeDocument/2006/relationships" xmlns:p="http://schemas.openxmlformats.org/presentationml/2006/main">
  <p:tag name="NUM" val="8"/>
</p:tagLst>
</file>

<file path=ppt/tags/tag544.xml><?xml version="1.0" encoding="utf-8"?>
<p:tagLst xmlns:a="http://schemas.openxmlformats.org/drawingml/2006/main" xmlns:r="http://schemas.openxmlformats.org/officeDocument/2006/relationships" xmlns:p="http://schemas.openxmlformats.org/presentationml/2006/main">
  <p:tag name="NUM" val="9"/>
</p:tagLst>
</file>

<file path=ppt/tags/tag545.xml><?xml version="1.0" encoding="utf-8"?>
<p:tagLst xmlns:a="http://schemas.openxmlformats.org/drawingml/2006/main" xmlns:r="http://schemas.openxmlformats.org/officeDocument/2006/relationships" xmlns:p="http://schemas.openxmlformats.org/presentationml/2006/main">
  <p:tag name="NUM" val="10"/>
</p:tagLst>
</file>

<file path=ppt/tags/tag546.xml><?xml version="1.0" encoding="utf-8"?>
<p:tagLst xmlns:a="http://schemas.openxmlformats.org/drawingml/2006/main" xmlns:r="http://schemas.openxmlformats.org/officeDocument/2006/relationships" xmlns:p="http://schemas.openxmlformats.org/presentationml/2006/main">
  <p:tag name="NUM" val="11"/>
</p:tagLst>
</file>

<file path=ppt/tags/tag547.xml><?xml version="1.0" encoding="utf-8"?>
<p:tagLst xmlns:a="http://schemas.openxmlformats.org/drawingml/2006/main" xmlns:r="http://schemas.openxmlformats.org/officeDocument/2006/relationships" xmlns:p="http://schemas.openxmlformats.org/presentationml/2006/main">
  <p:tag name="NUM" val="12"/>
</p:tagLst>
</file>

<file path=ppt/tags/tag548.xml><?xml version="1.0" encoding="utf-8"?>
<p:tagLst xmlns:a="http://schemas.openxmlformats.org/drawingml/2006/main" xmlns:r="http://schemas.openxmlformats.org/officeDocument/2006/relationships" xmlns:p="http://schemas.openxmlformats.org/presentationml/2006/main">
  <p:tag name="NUM" val="13"/>
</p:tagLst>
</file>

<file path=ppt/tags/tag549.xml><?xml version="1.0" encoding="utf-8"?>
<p:tagLst xmlns:a="http://schemas.openxmlformats.org/drawingml/2006/main" xmlns:r="http://schemas.openxmlformats.org/officeDocument/2006/relationships" xmlns:p="http://schemas.openxmlformats.org/presentationml/2006/main">
  <p:tag name="NUM" val="14"/>
</p:tagLst>
</file>

<file path=ppt/tags/tag55.xml><?xml version="1.0" encoding="utf-8"?>
<p:tagLst xmlns:a="http://schemas.openxmlformats.org/drawingml/2006/main" xmlns:r="http://schemas.openxmlformats.org/officeDocument/2006/relationships" xmlns:p="http://schemas.openxmlformats.org/presentationml/2006/main">
  <p:tag name="NUM" val="13"/>
</p:tagLst>
</file>

<file path=ppt/tags/tag550.xml><?xml version="1.0" encoding="utf-8"?>
<p:tagLst xmlns:a="http://schemas.openxmlformats.org/drawingml/2006/main" xmlns:r="http://schemas.openxmlformats.org/officeDocument/2006/relationships" xmlns:p="http://schemas.openxmlformats.org/presentationml/2006/main">
  <p:tag name="NUM" val="15"/>
</p:tagLst>
</file>

<file path=ppt/tags/tag551.xml><?xml version="1.0" encoding="utf-8"?>
<p:tagLst xmlns:a="http://schemas.openxmlformats.org/drawingml/2006/main" xmlns:r="http://schemas.openxmlformats.org/officeDocument/2006/relationships" xmlns:p="http://schemas.openxmlformats.org/presentationml/2006/main">
  <p:tag name="NUM" val="16"/>
</p:tagLst>
</file>

<file path=ppt/tags/tag552.xml><?xml version="1.0" encoding="utf-8"?>
<p:tagLst xmlns:a="http://schemas.openxmlformats.org/drawingml/2006/main" xmlns:r="http://schemas.openxmlformats.org/officeDocument/2006/relationships" xmlns:p="http://schemas.openxmlformats.org/presentationml/2006/main">
  <p:tag name="NUM" val="17"/>
</p:tagLst>
</file>

<file path=ppt/tags/tag553.xml><?xml version="1.0" encoding="utf-8"?>
<p:tagLst xmlns:a="http://schemas.openxmlformats.org/drawingml/2006/main" xmlns:r="http://schemas.openxmlformats.org/officeDocument/2006/relationships" xmlns:p="http://schemas.openxmlformats.org/presentationml/2006/main">
  <p:tag name="NUM" val="18"/>
</p:tagLst>
</file>

<file path=ppt/tags/tag554.xml><?xml version="1.0" encoding="utf-8"?>
<p:tagLst xmlns:a="http://schemas.openxmlformats.org/drawingml/2006/main" xmlns:r="http://schemas.openxmlformats.org/officeDocument/2006/relationships" xmlns:p="http://schemas.openxmlformats.org/presentationml/2006/main">
  <p:tag name="NUM" val="19"/>
</p:tagLst>
</file>

<file path=ppt/tags/tag555.xml><?xml version="1.0" encoding="utf-8"?>
<p:tagLst xmlns:a="http://schemas.openxmlformats.org/drawingml/2006/main" xmlns:r="http://schemas.openxmlformats.org/officeDocument/2006/relationships" xmlns:p="http://schemas.openxmlformats.org/presentationml/2006/main">
  <p:tag name="NUM" val="20"/>
</p:tagLst>
</file>

<file path=ppt/tags/tag556.xml><?xml version="1.0" encoding="utf-8"?>
<p:tagLst xmlns:a="http://schemas.openxmlformats.org/drawingml/2006/main" xmlns:r="http://schemas.openxmlformats.org/officeDocument/2006/relationships" xmlns:p="http://schemas.openxmlformats.org/presentationml/2006/main">
  <p:tag name="NUM" val="21"/>
</p:tagLst>
</file>

<file path=ppt/tags/tag557.xml><?xml version="1.0" encoding="utf-8"?>
<p:tagLst xmlns:a="http://schemas.openxmlformats.org/drawingml/2006/main" xmlns:r="http://schemas.openxmlformats.org/officeDocument/2006/relationships" xmlns:p="http://schemas.openxmlformats.org/presentationml/2006/main">
  <p:tag name="NUM" val="22"/>
</p:tagLst>
</file>

<file path=ppt/tags/tag558.xml><?xml version="1.0" encoding="utf-8"?>
<p:tagLst xmlns:a="http://schemas.openxmlformats.org/drawingml/2006/main" xmlns:r="http://schemas.openxmlformats.org/officeDocument/2006/relationships" xmlns:p="http://schemas.openxmlformats.org/presentationml/2006/main">
  <p:tag name="NUM" val="23"/>
</p:tagLst>
</file>

<file path=ppt/tags/tag559.xml><?xml version="1.0" encoding="utf-8"?>
<p:tagLst xmlns:a="http://schemas.openxmlformats.org/drawingml/2006/main" xmlns:r="http://schemas.openxmlformats.org/officeDocument/2006/relationships" xmlns:p="http://schemas.openxmlformats.org/presentationml/2006/main">
  <p:tag name="NUM" val="24"/>
</p:tagLst>
</file>

<file path=ppt/tags/tag56.xml><?xml version="1.0" encoding="utf-8"?>
<p:tagLst xmlns:a="http://schemas.openxmlformats.org/drawingml/2006/main" xmlns:r="http://schemas.openxmlformats.org/officeDocument/2006/relationships" xmlns:p="http://schemas.openxmlformats.org/presentationml/2006/main">
  <p:tag name="NUM" val="14"/>
</p:tagLst>
</file>

<file path=ppt/tags/tag560.xml><?xml version="1.0" encoding="utf-8"?>
<p:tagLst xmlns:a="http://schemas.openxmlformats.org/drawingml/2006/main" xmlns:r="http://schemas.openxmlformats.org/officeDocument/2006/relationships" xmlns:p="http://schemas.openxmlformats.org/presentationml/2006/main">
  <p:tag name="NUM" val="25"/>
</p:tagLst>
</file>

<file path=ppt/tags/tag561.xml><?xml version="1.0" encoding="utf-8"?>
<p:tagLst xmlns:a="http://schemas.openxmlformats.org/drawingml/2006/main" xmlns:r="http://schemas.openxmlformats.org/officeDocument/2006/relationships" xmlns:p="http://schemas.openxmlformats.org/presentationml/2006/main">
  <p:tag name="NUM" val="26"/>
</p:tagLst>
</file>

<file path=ppt/tags/tag562.xml><?xml version="1.0" encoding="utf-8"?>
<p:tagLst xmlns:a="http://schemas.openxmlformats.org/drawingml/2006/main" xmlns:r="http://schemas.openxmlformats.org/officeDocument/2006/relationships" xmlns:p="http://schemas.openxmlformats.org/presentationml/2006/main">
  <p:tag name="NUM" val="27"/>
</p:tagLst>
</file>

<file path=ppt/tags/tag563.xml><?xml version="1.0" encoding="utf-8"?>
<p:tagLst xmlns:a="http://schemas.openxmlformats.org/drawingml/2006/main" xmlns:r="http://schemas.openxmlformats.org/officeDocument/2006/relationships" xmlns:p="http://schemas.openxmlformats.org/presentationml/2006/main">
  <p:tag name="NUM" val="28"/>
</p:tagLst>
</file>

<file path=ppt/tags/tag564.xml><?xml version="1.0" encoding="utf-8"?>
<p:tagLst xmlns:a="http://schemas.openxmlformats.org/drawingml/2006/main" xmlns:r="http://schemas.openxmlformats.org/officeDocument/2006/relationships" xmlns:p="http://schemas.openxmlformats.org/presentationml/2006/main">
  <p:tag name="NUM" val="29"/>
</p:tagLst>
</file>

<file path=ppt/tags/tag565.xml><?xml version="1.0" encoding="utf-8"?>
<p:tagLst xmlns:a="http://schemas.openxmlformats.org/drawingml/2006/main" xmlns:r="http://schemas.openxmlformats.org/officeDocument/2006/relationships" xmlns:p="http://schemas.openxmlformats.org/presentationml/2006/main">
  <p:tag name="NUM" val="30"/>
</p:tagLst>
</file>

<file path=ppt/tags/tag566.xml><?xml version="1.0" encoding="utf-8"?>
<p:tagLst xmlns:a="http://schemas.openxmlformats.org/drawingml/2006/main" xmlns:r="http://schemas.openxmlformats.org/officeDocument/2006/relationships" xmlns:p="http://schemas.openxmlformats.org/presentationml/2006/main">
  <p:tag name="NUM" val="31"/>
</p:tagLst>
</file>

<file path=ppt/tags/tag567.xml><?xml version="1.0" encoding="utf-8"?>
<p:tagLst xmlns:a="http://schemas.openxmlformats.org/drawingml/2006/main" xmlns:r="http://schemas.openxmlformats.org/officeDocument/2006/relationships" xmlns:p="http://schemas.openxmlformats.org/presentationml/2006/main">
  <p:tag name="NUM" val="32"/>
</p:tagLst>
</file>

<file path=ppt/tags/tag568.xml><?xml version="1.0" encoding="utf-8"?>
<p:tagLst xmlns:a="http://schemas.openxmlformats.org/drawingml/2006/main" xmlns:r="http://schemas.openxmlformats.org/officeDocument/2006/relationships" xmlns:p="http://schemas.openxmlformats.org/presentationml/2006/main">
  <p:tag name="NUM" val="33"/>
</p:tagLst>
</file>

<file path=ppt/tags/tag569.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15"/>
</p:tagLst>
</file>

<file path=ppt/tags/tag570.xml><?xml version="1.0" encoding="utf-8"?>
<p:tagLst xmlns:a="http://schemas.openxmlformats.org/drawingml/2006/main" xmlns:r="http://schemas.openxmlformats.org/officeDocument/2006/relationships" xmlns:p="http://schemas.openxmlformats.org/presentationml/2006/main">
  <p:tag name="NUM" val="2"/>
</p:tagLst>
</file>

<file path=ppt/tags/tag571.xml><?xml version="1.0" encoding="utf-8"?>
<p:tagLst xmlns:a="http://schemas.openxmlformats.org/drawingml/2006/main" xmlns:r="http://schemas.openxmlformats.org/officeDocument/2006/relationships" xmlns:p="http://schemas.openxmlformats.org/presentationml/2006/main">
  <p:tag name="NUM" val="3"/>
</p:tagLst>
</file>

<file path=ppt/tags/tag572.xml><?xml version="1.0" encoding="utf-8"?>
<p:tagLst xmlns:a="http://schemas.openxmlformats.org/drawingml/2006/main" xmlns:r="http://schemas.openxmlformats.org/officeDocument/2006/relationships" xmlns:p="http://schemas.openxmlformats.org/presentationml/2006/main">
  <p:tag name="NUM" val="4"/>
</p:tagLst>
</file>

<file path=ppt/tags/tag573.xml><?xml version="1.0" encoding="utf-8"?>
<p:tagLst xmlns:a="http://schemas.openxmlformats.org/drawingml/2006/main" xmlns:r="http://schemas.openxmlformats.org/officeDocument/2006/relationships" xmlns:p="http://schemas.openxmlformats.org/presentationml/2006/main">
  <p:tag name="NUM" val="5"/>
</p:tagLst>
</file>

<file path=ppt/tags/tag574.xml><?xml version="1.0" encoding="utf-8"?>
<p:tagLst xmlns:a="http://schemas.openxmlformats.org/drawingml/2006/main" xmlns:r="http://schemas.openxmlformats.org/officeDocument/2006/relationships" xmlns:p="http://schemas.openxmlformats.org/presentationml/2006/main">
  <p:tag name="NUM" val="6"/>
</p:tagLst>
</file>

<file path=ppt/tags/tag575.xml><?xml version="1.0" encoding="utf-8"?>
<p:tagLst xmlns:a="http://schemas.openxmlformats.org/drawingml/2006/main" xmlns:r="http://schemas.openxmlformats.org/officeDocument/2006/relationships" xmlns:p="http://schemas.openxmlformats.org/presentationml/2006/main">
  <p:tag name="NUM" val="7"/>
</p:tagLst>
</file>

<file path=ppt/tags/tag576.xml><?xml version="1.0" encoding="utf-8"?>
<p:tagLst xmlns:a="http://schemas.openxmlformats.org/drawingml/2006/main" xmlns:r="http://schemas.openxmlformats.org/officeDocument/2006/relationships" xmlns:p="http://schemas.openxmlformats.org/presentationml/2006/main">
  <p:tag name="NUM" val="8"/>
</p:tagLst>
</file>

<file path=ppt/tags/tag577.xml><?xml version="1.0" encoding="utf-8"?>
<p:tagLst xmlns:a="http://schemas.openxmlformats.org/drawingml/2006/main" xmlns:r="http://schemas.openxmlformats.org/officeDocument/2006/relationships" xmlns:p="http://schemas.openxmlformats.org/presentationml/2006/main">
  <p:tag name="NUM" val="9"/>
</p:tagLst>
</file>

<file path=ppt/tags/tag578.xml><?xml version="1.0" encoding="utf-8"?>
<p:tagLst xmlns:a="http://schemas.openxmlformats.org/drawingml/2006/main" xmlns:r="http://schemas.openxmlformats.org/officeDocument/2006/relationships" xmlns:p="http://schemas.openxmlformats.org/presentationml/2006/main">
  <p:tag name="NUM" val="10"/>
</p:tagLst>
</file>

<file path=ppt/tags/tag579.xml><?xml version="1.0" encoding="utf-8"?>
<p:tagLst xmlns:a="http://schemas.openxmlformats.org/drawingml/2006/main" xmlns:r="http://schemas.openxmlformats.org/officeDocument/2006/relationships" xmlns:p="http://schemas.openxmlformats.org/presentationml/2006/main">
  <p:tag name="NUM" val="11"/>
</p:tagLst>
</file>

<file path=ppt/tags/tag58.xml><?xml version="1.0" encoding="utf-8"?>
<p:tagLst xmlns:a="http://schemas.openxmlformats.org/drawingml/2006/main" xmlns:r="http://schemas.openxmlformats.org/officeDocument/2006/relationships" xmlns:p="http://schemas.openxmlformats.org/presentationml/2006/main">
  <p:tag name="NUM" val="16"/>
</p:tagLst>
</file>

<file path=ppt/tags/tag580.xml><?xml version="1.0" encoding="utf-8"?>
<p:tagLst xmlns:a="http://schemas.openxmlformats.org/drawingml/2006/main" xmlns:r="http://schemas.openxmlformats.org/officeDocument/2006/relationships" xmlns:p="http://schemas.openxmlformats.org/presentationml/2006/main">
  <p:tag name="NUM" val="12"/>
</p:tagLst>
</file>

<file path=ppt/tags/tag581.xml><?xml version="1.0" encoding="utf-8"?>
<p:tagLst xmlns:a="http://schemas.openxmlformats.org/drawingml/2006/main" xmlns:r="http://schemas.openxmlformats.org/officeDocument/2006/relationships" xmlns:p="http://schemas.openxmlformats.org/presentationml/2006/main">
  <p:tag name="NUM" val="13"/>
</p:tagLst>
</file>

<file path=ppt/tags/tag582.xml><?xml version="1.0" encoding="utf-8"?>
<p:tagLst xmlns:a="http://schemas.openxmlformats.org/drawingml/2006/main" xmlns:r="http://schemas.openxmlformats.org/officeDocument/2006/relationships" xmlns:p="http://schemas.openxmlformats.org/presentationml/2006/main">
  <p:tag name="NUM" val="1"/>
</p:tagLst>
</file>

<file path=ppt/tags/tag583.xml><?xml version="1.0" encoding="utf-8"?>
<p:tagLst xmlns:a="http://schemas.openxmlformats.org/drawingml/2006/main" xmlns:r="http://schemas.openxmlformats.org/officeDocument/2006/relationships" xmlns:p="http://schemas.openxmlformats.org/presentationml/2006/main">
  <p:tag name="NUM" val="2"/>
</p:tagLst>
</file>

<file path=ppt/tags/tag584.xml><?xml version="1.0" encoding="utf-8"?>
<p:tagLst xmlns:a="http://schemas.openxmlformats.org/drawingml/2006/main" xmlns:r="http://schemas.openxmlformats.org/officeDocument/2006/relationships" xmlns:p="http://schemas.openxmlformats.org/presentationml/2006/main">
  <p:tag name="NUM" val="3"/>
</p:tagLst>
</file>

<file path=ppt/tags/tag585.xml><?xml version="1.0" encoding="utf-8"?>
<p:tagLst xmlns:a="http://schemas.openxmlformats.org/drawingml/2006/main" xmlns:r="http://schemas.openxmlformats.org/officeDocument/2006/relationships" xmlns:p="http://schemas.openxmlformats.org/presentationml/2006/main">
  <p:tag name="NUM" val="4"/>
</p:tagLst>
</file>

<file path=ppt/tags/tag586.xml><?xml version="1.0" encoding="utf-8"?>
<p:tagLst xmlns:a="http://schemas.openxmlformats.org/drawingml/2006/main" xmlns:r="http://schemas.openxmlformats.org/officeDocument/2006/relationships" xmlns:p="http://schemas.openxmlformats.org/presentationml/2006/main">
  <p:tag name="NUM" val="5"/>
</p:tagLst>
</file>

<file path=ppt/tags/tag587.xml><?xml version="1.0" encoding="utf-8"?>
<p:tagLst xmlns:a="http://schemas.openxmlformats.org/drawingml/2006/main" xmlns:r="http://schemas.openxmlformats.org/officeDocument/2006/relationships" xmlns:p="http://schemas.openxmlformats.org/presentationml/2006/main">
  <p:tag name="NUM" val="6"/>
</p:tagLst>
</file>

<file path=ppt/tags/tag588.xml><?xml version="1.0" encoding="utf-8"?>
<p:tagLst xmlns:a="http://schemas.openxmlformats.org/drawingml/2006/main" xmlns:r="http://schemas.openxmlformats.org/officeDocument/2006/relationships" xmlns:p="http://schemas.openxmlformats.org/presentationml/2006/main">
  <p:tag name="NUM" val="7"/>
</p:tagLst>
</file>

<file path=ppt/tags/tag589.xml><?xml version="1.0" encoding="utf-8"?>
<p:tagLst xmlns:a="http://schemas.openxmlformats.org/drawingml/2006/main" xmlns:r="http://schemas.openxmlformats.org/officeDocument/2006/relationships" xmlns:p="http://schemas.openxmlformats.org/presentationml/2006/main">
  <p:tag name="NUM" val="8"/>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590.xml><?xml version="1.0" encoding="utf-8"?>
<p:tagLst xmlns:a="http://schemas.openxmlformats.org/drawingml/2006/main" xmlns:r="http://schemas.openxmlformats.org/officeDocument/2006/relationships" xmlns:p="http://schemas.openxmlformats.org/presentationml/2006/main">
  <p:tag name="NUM" val="9"/>
</p:tagLst>
</file>

<file path=ppt/tags/tag591.xml><?xml version="1.0" encoding="utf-8"?>
<p:tagLst xmlns:a="http://schemas.openxmlformats.org/drawingml/2006/main" xmlns:r="http://schemas.openxmlformats.org/officeDocument/2006/relationships" xmlns:p="http://schemas.openxmlformats.org/presentationml/2006/main">
  <p:tag name="NUM" val="10"/>
</p:tagLst>
</file>

<file path=ppt/tags/tag592.xml><?xml version="1.0" encoding="utf-8"?>
<p:tagLst xmlns:a="http://schemas.openxmlformats.org/drawingml/2006/main" xmlns:r="http://schemas.openxmlformats.org/officeDocument/2006/relationships" xmlns:p="http://schemas.openxmlformats.org/presentationml/2006/main">
  <p:tag name="NUM" val="1"/>
</p:tagLst>
</file>

<file path=ppt/tags/tag593.xml><?xml version="1.0" encoding="utf-8"?>
<p:tagLst xmlns:a="http://schemas.openxmlformats.org/drawingml/2006/main" xmlns:r="http://schemas.openxmlformats.org/officeDocument/2006/relationships" xmlns:p="http://schemas.openxmlformats.org/presentationml/2006/main">
  <p:tag name="NUM" val="2"/>
</p:tagLst>
</file>

<file path=ppt/tags/tag594.xml><?xml version="1.0" encoding="utf-8"?>
<p:tagLst xmlns:a="http://schemas.openxmlformats.org/drawingml/2006/main" xmlns:r="http://schemas.openxmlformats.org/officeDocument/2006/relationships" xmlns:p="http://schemas.openxmlformats.org/presentationml/2006/main">
  <p:tag name="NUM" val="3"/>
</p:tagLst>
</file>

<file path=ppt/tags/tag595.xml><?xml version="1.0" encoding="utf-8"?>
<p:tagLst xmlns:a="http://schemas.openxmlformats.org/drawingml/2006/main" xmlns:r="http://schemas.openxmlformats.org/officeDocument/2006/relationships" xmlns:p="http://schemas.openxmlformats.org/presentationml/2006/main">
  <p:tag name="NUM" val="4"/>
</p:tagLst>
</file>

<file path=ppt/tags/tag596.xml><?xml version="1.0" encoding="utf-8"?>
<p:tagLst xmlns:a="http://schemas.openxmlformats.org/drawingml/2006/main" xmlns:r="http://schemas.openxmlformats.org/officeDocument/2006/relationships" xmlns:p="http://schemas.openxmlformats.org/presentationml/2006/main">
  <p:tag name="NUM" val="5"/>
</p:tagLst>
</file>

<file path=ppt/tags/tag597.xml><?xml version="1.0" encoding="utf-8"?>
<p:tagLst xmlns:a="http://schemas.openxmlformats.org/drawingml/2006/main" xmlns:r="http://schemas.openxmlformats.org/officeDocument/2006/relationships" xmlns:p="http://schemas.openxmlformats.org/presentationml/2006/main">
  <p:tag name="NUM" val="6"/>
</p:tagLst>
</file>

<file path=ppt/tags/tag598.xml><?xml version="1.0" encoding="utf-8"?>
<p:tagLst xmlns:a="http://schemas.openxmlformats.org/drawingml/2006/main" xmlns:r="http://schemas.openxmlformats.org/officeDocument/2006/relationships" xmlns:p="http://schemas.openxmlformats.org/presentationml/2006/main">
  <p:tag name="NUM" val="7"/>
</p:tagLst>
</file>

<file path=ppt/tags/tag599.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00.xml><?xml version="1.0" encoding="utf-8"?>
<p:tagLst xmlns:a="http://schemas.openxmlformats.org/drawingml/2006/main" xmlns:r="http://schemas.openxmlformats.org/officeDocument/2006/relationships" xmlns:p="http://schemas.openxmlformats.org/presentationml/2006/main">
  <p:tag name="NUM" val="9"/>
</p:tagLst>
</file>

<file path=ppt/tags/tag601.xml><?xml version="1.0" encoding="utf-8"?>
<p:tagLst xmlns:a="http://schemas.openxmlformats.org/drawingml/2006/main" xmlns:r="http://schemas.openxmlformats.org/officeDocument/2006/relationships" xmlns:p="http://schemas.openxmlformats.org/presentationml/2006/main">
  <p:tag name="NUM" val="10"/>
</p:tagLst>
</file>

<file path=ppt/tags/tag602.xml><?xml version="1.0" encoding="utf-8"?>
<p:tagLst xmlns:a="http://schemas.openxmlformats.org/drawingml/2006/main" xmlns:r="http://schemas.openxmlformats.org/officeDocument/2006/relationships" xmlns:p="http://schemas.openxmlformats.org/presentationml/2006/main">
  <p:tag name="NUM" val="1"/>
</p:tagLst>
</file>

<file path=ppt/tags/tag603.xml><?xml version="1.0" encoding="utf-8"?>
<p:tagLst xmlns:a="http://schemas.openxmlformats.org/drawingml/2006/main" xmlns:r="http://schemas.openxmlformats.org/officeDocument/2006/relationships" xmlns:p="http://schemas.openxmlformats.org/presentationml/2006/main">
  <p:tag name="NUM" val="2"/>
</p:tagLst>
</file>

<file path=ppt/tags/tag604.xml><?xml version="1.0" encoding="utf-8"?>
<p:tagLst xmlns:a="http://schemas.openxmlformats.org/drawingml/2006/main" xmlns:r="http://schemas.openxmlformats.org/officeDocument/2006/relationships" xmlns:p="http://schemas.openxmlformats.org/presentationml/2006/main">
  <p:tag name="NUM" val="3"/>
</p:tagLst>
</file>

<file path=ppt/tags/tag605.xml><?xml version="1.0" encoding="utf-8"?>
<p:tagLst xmlns:a="http://schemas.openxmlformats.org/drawingml/2006/main" xmlns:r="http://schemas.openxmlformats.org/officeDocument/2006/relationships" xmlns:p="http://schemas.openxmlformats.org/presentationml/2006/main">
  <p:tag name="NUM" val="4"/>
</p:tagLst>
</file>

<file path=ppt/tags/tag606.xml><?xml version="1.0" encoding="utf-8"?>
<p:tagLst xmlns:a="http://schemas.openxmlformats.org/drawingml/2006/main" xmlns:r="http://schemas.openxmlformats.org/officeDocument/2006/relationships" xmlns:p="http://schemas.openxmlformats.org/presentationml/2006/main">
  <p:tag name="NUM" val="5"/>
</p:tagLst>
</file>

<file path=ppt/tags/tag607.xml><?xml version="1.0" encoding="utf-8"?>
<p:tagLst xmlns:a="http://schemas.openxmlformats.org/drawingml/2006/main" xmlns:r="http://schemas.openxmlformats.org/officeDocument/2006/relationships" xmlns:p="http://schemas.openxmlformats.org/presentationml/2006/main">
  <p:tag name="NUM" val="6"/>
</p:tagLst>
</file>

<file path=ppt/tags/tag608.xml><?xml version="1.0" encoding="utf-8"?>
<p:tagLst xmlns:a="http://schemas.openxmlformats.org/drawingml/2006/main" xmlns:r="http://schemas.openxmlformats.org/officeDocument/2006/relationships" xmlns:p="http://schemas.openxmlformats.org/presentationml/2006/main">
  <p:tag name="NUM" val="7"/>
</p:tagLst>
</file>

<file path=ppt/tags/tag609.xml><?xml version="1.0" encoding="utf-8"?>
<p:tagLst xmlns:a="http://schemas.openxmlformats.org/drawingml/2006/main" xmlns:r="http://schemas.openxmlformats.org/officeDocument/2006/relationships" xmlns:p="http://schemas.openxmlformats.org/presentationml/2006/main">
  <p:tag name="NUM" val="8"/>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10.xml><?xml version="1.0" encoding="utf-8"?>
<p:tagLst xmlns:a="http://schemas.openxmlformats.org/drawingml/2006/main" xmlns:r="http://schemas.openxmlformats.org/officeDocument/2006/relationships" xmlns:p="http://schemas.openxmlformats.org/presentationml/2006/main">
  <p:tag name="NUM" val="9"/>
</p:tagLst>
</file>

<file path=ppt/tags/tag611.xml><?xml version="1.0" encoding="utf-8"?>
<p:tagLst xmlns:a="http://schemas.openxmlformats.org/drawingml/2006/main" xmlns:r="http://schemas.openxmlformats.org/officeDocument/2006/relationships" xmlns:p="http://schemas.openxmlformats.org/presentationml/2006/main">
  <p:tag name="NUM" val="10"/>
</p:tagLst>
</file>

<file path=ppt/tags/tag612.xml><?xml version="1.0" encoding="utf-8"?>
<p:tagLst xmlns:a="http://schemas.openxmlformats.org/drawingml/2006/main" xmlns:r="http://schemas.openxmlformats.org/officeDocument/2006/relationships" xmlns:p="http://schemas.openxmlformats.org/presentationml/2006/main">
  <p:tag name="NUM" val="1"/>
</p:tagLst>
</file>

<file path=ppt/tags/tag613.xml><?xml version="1.0" encoding="utf-8"?>
<p:tagLst xmlns:a="http://schemas.openxmlformats.org/drawingml/2006/main" xmlns:r="http://schemas.openxmlformats.org/officeDocument/2006/relationships" xmlns:p="http://schemas.openxmlformats.org/presentationml/2006/main">
  <p:tag name="NUM" val="2"/>
</p:tagLst>
</file>

<file path=ppt/tags/tag614.xml><?xml version="1.0" encoding="utf-8"?>
<p:tagLst xmlns:a="http://schemas.openxmlformats.org/drawingml/2006/main" xmlns:r="http://schemas.openxmlformats.org/officeDocument/2006/relationships" xmlns:p="http://schemas.openxmlformats.org/presentationml/2006/main">
  <p:tag name="NUM" val="3"/>
</p:tagLst>
</file>

<file path=ppt/tags/tag615.xml><?xml version="1.0" encoding="utf-8"?>
<p:tagLst xmlns:a="http://schemas.openxmlformats.org/drawingml/2006/main" xmlns:r="http://schemas.openxmlformats.org/officeDocument/2006/relationships" xmlns:p="http://schemas.openxmlformats.org/presentationml/2006/main">
  <p:tag name="NUM" val="4"/>
</p:tagLst>
</file>

<file path=ppt/tags/tag616.xml><?xml version="1.0" encoding="utf-8"?>
<p:tagLst xmlns:a="http://schemas.openxmlformats.org/drawingml/2006/main" xmlns:r="http://schemas.openxmlformats.org/officeDocument/2006/relationships" xmlns:p="http://schemas.openxmlformats.org/presentationml/2006/main">
  <p:tag name="NUM" val="5"/>
</p:tagLst>
</file>

<file path=ppt/tags/tag617.xml><?xml version="1.0" encoding="utf-8"?>
<p:tagLst xmlns:a="http://schemas.openxmlformats.org/drawingml/2006/main" xmlns:r="http://schemas.openxmlformats.org/officeDocument/2006/relationships" xmlns:p="http://schemas.openxmlformats.org/presentationml/2006/main">
  <p:tag name="NUM" val="6"/>
</p:tagLst>
</file>

<file path=ppt/tags/tag618.xml><?xml version="1.0" encoding="utf-8"?>
<p:tagLst xmlns:a="http://schemas.openxmlformats.org/drawingml/2006/main" xmlns:r="http://schemas.openxmlformats.org/officeDocument/2006/relationships" xmlns:p="http://schemas.openxmlformats.org/presentationml/2006/main">
  <p:tag name="NUM" val="7"/>
</p:tagLst>
</file>

<file path=ppt/tags/tag619.xml><?xml version="1.0" encoding="utf-8"?>
<p:tagLst xmlns:a="http://schemas.openxmlformats.org/drawingml/2006/main" xmlns:r="http://schemas.openxmlformats.org/officeDocument/2006/relationships" xmlns:p="http://schemas.openxmlformats.org/presentationml/2006/main">
  <p:tag name="NUM" val="8"/>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20.xml><?xml version="1.0" encoding="utf-8"?>
<p:tagLst xmlns:a="http://schemas.openxmlformats.org/drawingml/2006/main" xmlns:r="http://schemas.openxmlformats.org/officeDocument/2006/relationships" xmlns:p="http://schemas.openxmlformats.org/presentationml/2006/main">
  <p:tag name="NUM" val="9"/>
</p:tagLst>
</file>

<file path=ppt/tags/tag621.xml><?xml version="1.0" encoding="utf-8"?>
<p:tagLst xmlns:a="http://schemas.openxmlformats.org/drawingml/2006/main" xmlns:r="http://schemas.openxmlformats.org/officeDocument/2006/relationships" xmlns:p="http://schemas.openxmlformats.org/presentationml/2006/main">
  <p:tag name="NUM" val="10"/>
</p:tagLst>
</file>

<file path=ppt/tags/tag622.xml><?xml version="1.0" encoding="utf-8"?>
<p:tagLst xmlns:a="http://schemas.openxmlformats.org/drawingml/2006/main" xmlns:r="http://schemas.openxmlformats.org/officeDocument/2006/relationships" xmlns:p="http://schemas.openxmlformats.org/presentationml/2006/main">
  <p:tag name="NUM" val="1"/>
</p:tagLst>
</file>

<file path=ppt/tags/tag623.xml><?xml version="1.0" encoding="utf-8"?>
<p:tagLst xmlns:a="http://schemas.openxmlformats.org/drawingml/2006/main" xmlns:r="http://schemas.openxmlformats.org/officeDocument/2006/relationships" xmlns:p="http://schemas.openxmlformats.org/presentationml/2006/main">
  <p:tag name="NUM" val="2"/>
</p:tagLst>
</file>

<file path=ppt/tags/tag624.xml><?xml version="1.0" encoding="utf-8"?>
<p:tagLst xmlns:a="http://schemas.openxmlformats.org/drawingml/2006/main" xmlns:r="http://schemas.openxmlformats.org/officeDocument/2006/relationships" xmlns:p="http://schemas.openxmlformats.org/presentationml/2006/main">
  <p:tag name="NUM" val="3"/>
</p:tagLst>
</file>

<file path=ppt/tags/tag625.xml><?xml version="1.0" encoding="utf-8"?>
<p:tagLst xmlns:a="http://schemas.openxmlformats.org/drawingml/2006/main" xmlns:r="http://schemas.openxmlformats.org/officeDocument/2006/relationships" xmlns:p="http://schemas.openxmlformats.org/presentationml/2006/main">
  <p:tag name="NUM" val="4"/>
</p:tagLst>
</file>

<file path=ppt/tags/tag626.xml><?xml version="1.0" encoding="utf-8"?>
<p:tagLst xmlns:a="http://schemas.openxmlformats.org/drawingml/2006/main" xmlns:r="http://schemas.openxmlformats.org/officeDocument/2006/relationships" xmlns:p="http://schemas.openxmlformats.org/presentationml/2006/main">
  <p:tag name="NUM" val="5"/>
</p:tagLst>
</file>

<file path=ppt/tags/tag627.xml><?xml version="1.0" encoding="utf-8"?>
<p:tagLst xmlns:a="http://schemas.openxmlformats.org/drawingml/2006/main" xmlns:r="http://schemas.openxmlformats.org/officeDocument/2006/relationships" xmlns:p="http://schemas.openxmlformats.org/presentationml/2006/main">
  <p:tag name="NUM" val="6"/>
</p:tagLst>
</file>

<file path=ppt/tags/tag628.xml><?xml version="1.0" encoding="utf-8"?>
<p:tagLst xmlns:a="http://schemas.openxmlformats.org/drawingml/2006/main" xmlns:r="http://schemas.openxmlformats.org/officeDocument/2006/relationships" xmlns:p="http://schemas.openxmlformats.org/presentationml/2006/main">
  <p:tag name="NUM" val="7"/>
</p:tagLst>
</file>

<file path=ppt/tags/tag629.xml><?xml version="1.0" encoding="utf-8"?>
<p:tagLst xmlns:a="http://schemas.openxmlformats.org/drawingml/2006/main" xmlns:r="http://schemas.openxmlformats.org/officeDocument/2006/relationships" xmlns:p="http://schemas.openxmlformats.org/presentationml/2006/main">
  <p:tag name="NUM" val="8"/>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30.xml><?xml version="1.0" encoding="utf-8"?>
<p:tagLst xmlns:a="http://schemas.openxmlformats.org/drawingml/2006/main" xmlns:r="http://schemas.openxmlformats.org/officeDocument/2006/relationships" xmlns:p="http://schemas.openxmlformats.org/presentationml/2006/main">
  <p:tag name="NUM" val="9"/>
</p:tagLst>
</file>

<file path=ppt/tags/tag631.xml><?xml version="1.0" encoding="utf-8"?>
<p:tagLst xmlns:a="http://schemas.openxmlformats.org/drawingml/2006/main" xmlns:r="http://schemas.openxmlformats.org/officeDocument/2006/relationships" xmlns:p="http://schemas.openxmlformats.org/presentationml/2006/main">
  <p:tag name="NUM" val="10"/>
</p:tagLst>
</file>

<file path=ppt/tags/tag632.xml><?xml version="1.0" encoding="utf-8"?>
<p:tagLst xmlns:a="http://schemas.openxmlformats.org/drawingml/2006/main" xmlns:r="http://schemas.openxmlformats.org/officeDocument/2006/relationships" xmlns:p="http://schemas.openxmlformats.org/presentationml/2006/main">
  <p:tag name="NUM" val="1"/>
</p:tagLst>
</file>

<file path=ppt/tags/tag633.xml><?xml version="1.0" encoding="utf-8"?>
<p:tagLst xmlns:a="http://schemas.openxmlformats.org/drawingml/2006/main" xmlns:r="http://schemas.openxmlformats.org/officeDocument/2006/relationships" xmlns:p="http://schemas.openxmlformats.org/presentationml/2006/main">
  <p:tag name="NUM" val="2"/>
</p:tagLst>
</file>

<file path=ppt/tags/tag634.xml><?xml version="1.0" encoding="utf-8"?>
<p:tagLst xmlns:a="http://schemas.openxmlformats.org/drawingml/2006/main" xmlns:r="http://schemas.openxmlformats.org/officeDocument/2006/relationships" xmlns:p="http://schemas.openxmlformats.org/presentationml/2006/main">
  <p:tag name="NUM" val="3"/>
</p:tagLst>
</file>

<file path=ppt/tags/tag635.xml><?xml version="1.0" encoding="utf-8"?>
<p:tagLst xmlns:a="http://schemas.openxmlformats.org/drawingml/2006/main" xmlns:r="http://schemas.openxmlformats.org/officeDocument/2006/relationships" xmlns:p="http://schemas.openxmlformats.org/presentationml/2006/main">
  <p:tag name="NUM" val="4"/>
</p:tagLst>
</file>

<file path=ppt/tags/tag636.xml><?xml version="1.0" encoding="utf-8"?>
<p:tagLst xmlns:a="http://schemas.openxmlformats.org/drawingml/2006/main" xmlns:r="http://schemas.openxmlformats.org/officeDocument/2006/relationships" xmlns:p="http://schemas.openxmlformats.org/presentationml/2006/main">
  <p:tag name="NUM" val="5"/>
</p:tagLst>
</file>

<file path=ppt/tags/tag637.xml><?xml version="1.0" encoding="utf-8"?>
<p:tagLst xmlns:a="http://schemas.openxmlformats.org/drawingml/2006/main" xmlns:r="http://schemas.openxmlformats.org/officeDocument/2006/relationships" xmlns:p="http://schemas.openxmlformats.org/presentationml/2006/main">
  <p:tag name="NUM" val="6"/>
</p:tagLst>
</file>

<file path=ppt/tags/tag638.xml><?xml version="1.0" encoding="utf-8"?>
<p:tagLst xmlns:a="http://schemas.openxmlformats.org/drawingml/2006/main" xmlns:r="http://schemas.openxmlformats.org/officeDocument/2006/relationships" xmlns:p="http://schemas.openxmlformats.org/presentationml/2006/main">
  <p:tag name="NUM" val="7"/>
</p:tagLst>
</file>

<file path=ppt/tags/tag639.xml><?xml version="1.0" encoding="utf-8"?>
<p:tagLst xmlns:a="http://schemas.openxmlformats.org/drawingml/2006/main" xmlns:r="http://schemas.openxmlformats.org/officeDocument/2006/relationships" xmlns:p="http://schemas.openxmlformats.org/presentationml/2006/main">
  <p:tag name="NUM" val="8"/>
</p:tagLst>
</file>

<file path=ppt/tags/tag64.xml><?xml version="1.0" encoding="utf-8"?>
<p:tagLst xmlns:a="http://schemas.openxmlformats.org/drawingml/2006/main" xmlns:r="http://schemas.openxmlformats.org/officeDocument/2006/relationships" xmlns:p="http://schemas.openxmlformats.org/presentationml/2006/main">
  <p:tag name="NUM" val="6"/>
</p:tagLst>
</file>

<file path=ppt/tags/tag640.xml><?xml version="1.0" encoding="utf-8"?>
<p:tagLst xmlns:a="http://schemas.openxmlformats.org/drawingml/2006/main" xmlns:r="http://schemas.openxmlformats.org/officeDocument/2006/relationships" xmlns:p="http://schemas.openxmlformats.org/presentationml/2006/main">
  <p:tag name="NUM" val="9"/>
</p:tagLst>
</file>

<file path=ppt/tags/tag641.xml><?xml version="1.0" encoding="utf-8"?>
<p:tagLst xmlns:a="http://schemas.openxmlformats.org/drawingml/2006/main" xmlns:r="http://schemas.openxmlformats.org/officeDocument/2006/relationships" xmlns:p="http://schemas.openxmlformats.org/presentationml/2006/main">
  <p:tag name="NUM" val="10"/>
</p:tagLst>
</file>

<file path=ppt/tags/tag642.xml><?xml version="1.0" encoding="utf-8"?>
<p:tagLst xmlns:a="http://schemas.openxmlformats.org/drawingml/2006/main" xmlns:r="http://schemas.openxmlformats.org/officeDocument/2006/relationships" xmlns:p="http://schemas.openxmlformats.org/presentationml/2006/main">
  <p:tag name="NUM" val="1"/>
</p:tagLst>
</file>

<file path=ppt/tags/tag643.xml><?xml version="1.0" encoding="utf-8"?>
<p:tagLst xmlns:a="http://schemas.openxmlformats.org/drawingml/2006/main" xmlns:r="http://schemas.openxmlformats.org/officeDocument/2006/relationships" xmlns:p="http://schemas.openxmlformats.org/presentationml/2006/main">
  <p:tag name="NUM" val="2"/>
</p:tagLst>
</file>

<file path=ppt/tags/tag644.xml><?xml version="1.0" encoding="utf-8"?>
<p:tagLst xmlns:a="http://schemas.openxmlformats.org/drawingml/2006/main" xmlns:r="http://schemas.openxmlformats.org/officeDocument/2006/relationships" xmlns:p="http://schemas.openxmlformats.org/presentationml/2006/main">
  <p:tag name="NUM" val="3"/>
</p:tagLst>
</file>

<file path=ppt/tags/tag645.xml><?xml version="1.0" encoding="utf-8"?>
<p:tagLst xmlns:a="http://schemas.openxmlformats.org/drawingml/2006/main" xmlns:r="http://schemas.openxmlformats.org/officeDocument/2006/relationships" xmlns:p="http://schemas.openxmlformats.org/presentationml/2006/main">
  <p:tag name="NUM" val="4"/>
</p:tagLst>
</file>

<file path=ppt/tags/tag646.xml><?xml version="1.0" encoding="utf-8"?>
<p:tagLst xmlns:a="http://schemas.openxmlformats.org/drawingml/2006/main" xmlns:r="http://schemas.openxmlformats.org/officeDocument/2006/relationships" xmlns:p="http://schemas.openxmlformats.org/presentationml/2006/main">
  <p:tag name="NUM" val="5"/>
</p:tagLst>
</file>

<file path=ppt/tags/tag647.xml><?xml version="1.0" encoding="utf-8"?>
<p:tagLst xmlns:a="http://schemas.openxmlformats.org/drawingml/2006/main" xmlns:r="http://schemas.openxmlformats.org/officeDocument/2006/relationships" xmlns:p="http://schemas.openxmlformats.org/presentationml/2006/main">
  <p:tag name="NUM" val="6"/>
</p:tagLst>
</file>

<file path=ppt/tags/tag648.xml><?xml version="1.0" encoding="utf-8"?>
<p:tagLst xmlns:a="http://schemas.openxmlformats.org/drawingml/2006/main" xmlns:r="http://schemas.openxmlformats.org/officeDocument/2006/relationships" xmlns:p="http://schemas.openxmlformats.org/presentationml/2006/main">
  <p:tag name="NUM" val="7"/>
</p:tagLst>
</file>

<file path=ppt/tags/tag649.xml><?xml version="1.0" encoding="utf-8"?>
<p:tagLst xmlns:a="http://schemas.openxmlformats.org/drawingml/2006/main" xmlns:r="http://schemas.openxmlformats.org/officeDocument/2006/relationships" xmlns:p="http://schemas.openxmlformats.org/presentationml/2006/main">
  <p:tag name="NUM" val="8"/>
</p:tagLst>
</file>

<file path=ppt/tags/tag65.xml><?xml version="1.0" encoding="utf-8"?>
<p:tagLst xmlns:a="http://schemas.openxmlformats.org/drawingml/2006/main" xmlns:r="http://schemas.openxmlformats.org/officeDocument/2006/relationships" xmlns:p="http://schemas.openxmlformats.org/presentationml/2006/main">
  <p:tag name="NUM" val="7"/>
</p:tagLst>
</file>

<file path=ppt/tags/tag650.xml><?xml version="1.0" encoding="utf-8"?>
<p:tagLst xmlns:a="http://schemas.openxmlformats.org/drawingml/2006/main" xmlns:r="http://schemas.openxmlformats.org/officeDocument/2006/relationships" xmlns:p="http://schemas.openxmlformats.org/presentationml/2006/main">
  <p:tag name="NUM" val="9"/>
</p:tagLst>
</file>

<file path=ppt/tags/tag651.xml><?xml version="1.0" encoding="utf-8"?>
<p:tagLst xmlns:a="http://schemas.openxmlformats.org/drawingml/2006/main" xmlns:r="http://schemas.openxmlformats.org/officeDocument/2006/relationships" xmlns:p="http://schemas.openxmlformats.org/presentationml/2006/main">
  <p:tag name="NUM" val="10"/>
</p:tagLst>
</file>

<file path=ppt/tags/tag652.xml><?xml version="1.0" encoding="utf-8"?>
<p:tagLst xmlns:a="http://schemas.openxmlformats.org/drawingml/2006/main" xmlns:r="http://schemas.openxmlformats.org/officeDocument/2006/relationships" xmlns:p="http://schemas.openxmlformats.org/presentationml/2006/main">
  <p:tag name="NUM" val="1"/>
</p:tagLst>
</file>

<file path=ppt/tags/tag653.xml><?xml version="1.0" encoding="utf-8"?>
<p:tagLst xmlns:a="http://schemas.openxmlformats.org/drawingml/2006/main" xmlns:r="http://schemas.openxmlformats.org/officeDocument/2006/relationships" xmlns:p="http://schemas.openxmlformats.org/presentationml/2006/main">
  <p:tag name="NUM" val="2"/>
</p:tagLst>
</file>

<file path=ppt/tags/tag654.xml><?xml version="1.0" encoding="utf-8"?>
<p:tagLst xmlns:a="http://schemas.openxmlformats.org/drawingml/2006/main" xmlns:r="http://schemas.openxmlformats.org/officeDocument/2006/relationships" xmlns:p="http://schemas.openxmlformats.org/presentationml/2006/main">
  <p:tag name="NUM" val="3"/>
</p:tagLst>
</file>

<file path=ppt/tags/tag655.xml><?xml version="1.0" encoding="utf-8"?>
<p:tagLst xmlns:a="http://schemas.openxmlformats.org/drawingml/2006/main" xmlns:r="http://schemas.openxmlformats.org/officeDocument/2006/relationships" xmlns:p="http://schemas.openxmlformats.org/presentationml/2006/main">
  <p:tag name="NUM" val="4"/>
</p:tagLst>
</file>

<file path=ppt/tags/tag656.xml><?xml version="1.0" encoding="utf-8"?>
<p:tagLst xmlns:a="http://schemas.openxmlformats.org/drawingml/2006/main" xmlns:r="http://schemas.openxmlformats.org/officeDocument/2006/relationships" xmlns:p="http://schemas.openxmlformats.org/presentationml/2006/main">
  <p:tag name="NUM" val="5"/>
</p:tagLst>
</file>

<file path=ppt/tags/tag657.xml><?xml version="1.0" encoding="utf-8"?>
<p:tagLst xmlns:a="http://schemas.openxmlformats.org/drawingml/2006/main" xmlns:r="http://schemas.openxmlformats.org/officeDocument/2006/relationships" xmlns:p="http://schemas.openxmlformats.org/presentationml/2006/main">
  <p:tag name="NUM" val="6"/>
</p:tagLst>
</file>

<file path=ppt/tags/tag658.xml><?xml version="1.0" encoding="utf-8"?>
<p:tagLst xmlns:a="http://schemas.openxmlformats.org/drawingml/2006/main" xmlns:r="http://schemas.openxmlformats.org/officeDocument/2006/relationships" xmlns:p="http://schemas.openxmlformats.org/presentationml/2006/main">
  <p:tag name="NUM" val="7"/>
</p:tagLst>
</file>

<file path=ppt/tags/tag659.xml><?xml version="1.0" encoding="utf-8"?>
<p:tagLst xmlns:a="http://schemas.openxmlformats.org/drawingml/2006/main" xmlns:r="http://schemas.openxmlformats.org/officeDocument/2006/relationships" xmlns:p="http://schemas.openxmlformats.org/presentationml/2006/main">
  <p:tag name="NUM" val="8"/>
</p:tagLst>
</file>

<file path=ppt/tags/tag66.xml><?xml version="1.0" encoding="utf-8"?>
<p:tagLst xmlns:a="http://schemas.openxmlformats.org/drawingml/2006/main" xmlns:r="http://schemas.openxmlformats.org/officeDocument/2006/relationships" xmlns:p="http://schemas.openxmlformats.org/presentationml/2006/main">
  <p:tag name="NUM" val="8"/>
</p:tagLst>
</file>

<file path=ppt/tags/tag660.xml><?xml version="1.0" encoding="utf-8"?>
<p:tagLst xmlns:a="http://schemas.openxmlformats.org/drawingml/2006/main" xmlns:r="http://schemas.openxmlformats.org/officeDocument/2006/relationships" xmlns:p="http://schemas.openxmlformats.org/presentationml/2006/main">
  <p:tag name="NUM" val="9"/>
</p:tagLst>
</file>

<file path=ppt/tags/tag661.xml><?xml version="1.0" encoding="utf-8"?>
<p:tagLst xmlns:a="http://schemas.openxmlformats.org/drawingml/2006/main" xmlns:r="http://schemas.openxmlformats.org/officeDocument/2006/relationships" xmlns:p="http://schemas.openxmlformats.org/presentationml/2006/main">
  <p:tag name="NUM" val="10"/>
</p:tagLst>
</file>

<file path=ppt/tags/tag662.xml><?xml version="1.0" encoding="utf-8"?>
<p:tagLst xmlns:a="http://schemas.openxmlformats.org/drawingml/2006/main" xmlns:r="http://schemas.openxmlformats.org/officeDocument/2006/relationships" xmlns:p="http://schemas.openxmlformats.org/presentationml/2006/main">
  <p:tag name="NUM" val="1"/>
</p:tagLst>
</file>

<file path=ppt/tags/tag663.xml><?xml version="1.0" encoding="utf-8"?>
<p:tagLst xmlns:a="http://schemas.openxmlformats.org/drawingml/2006/main" xmlns:r="http://schemas.openxmlformats.org/officeDocument/2006/relationships" xmlns:p="http://schemas.openxmlformats.org/presentationml/2006/main">
  <p:tag name="NUM" val="2"/>
</p:tagLst>
</file>

<file path=ppt/tags/tag664.xml><?xml version="1.0" encoding="utf-8"?>
<p:tagLst xmlns:a="http://schemas.openxmlformats.org/drawingml/2006/main" xmlns:r="http://schemas.openxmlformats.org/officeDocument/2006/relationships" xmlns:p="http://schemas.openxmlformats.org/presentationml/2006/main">
  <p:tag name="NUM" val="3"/>
</p:tagLst>
</file>

<file path=ppt/tags/tag665.xml><?xml version="1.0" encoding="utf-8"?>
<p:tagLst xmlns:a="http://schemas.openxmlformats.org/drawingml/2006/main" xmlns:r="http://schemas.openxmlformats.org/officeDocument/2006/relationships" xmlns:p="http://schemas.openxmlformats.org/presentationml/2006/main">
  <p:tag name="NUM" val="4"/>
</p:tagLst>
</file>

<file path=ppt/tags/tag666.xml><?xml version="1.0" encoding="utf-8"?>
<p:tagLst xmlns:a="http://schemas.openxmlformats.org/drawingml/2006/main" xmlns:r="http://schemas.openxmlformats.org/officeDocument/2006/relationships" xmlns:p="http://schemas.openxmlformats.org/presentationml/2006/main">
  <p:tag name="NUM" val="5"/>
</p:tagLst>
</file>

<file path=ppt/tags/tag667.xml><?xml version="1.0" encoding="utf-8"?>
<p:tagLst xmlns:a="http://schemas.openxmlformats.org/drawingml/2006/main" xmlns:r="http://schemas.openxmlformats.org/officeDocument/2006/relationships" xmlns:p="http://schemas.openxmlformats.org/presentationml/2006/main">
  <p:tag name="NUM" val="6"/>
</p:tagLst>
</file>

<file path=ppt/tags/tag668.xml><?xml version="1.0" encoding="utf-8"?>
<p:tagLst xmlns:a="http://schemas.openxmlformats.org/drawingml/2006/main" xmlns:r="http://schemas.openxmlformats.org/officeDocument/2006/relationships" xmlns:p="http://schemas.openxmlformats.org/presentationml/2006/main">
  <p:tag name="NUM" val="7"/>
</p:tagLst>
</file>

<file path=ppt/tags/tag669.xml><?xml version="1.0" encoding="utf-8"?>
<p:tagLst xmlns:a="http://schemas.openxmlformats.org/drawingml/2006/main" xmlns:r="http://schemas.openxmlformats.org/officeDocument/2006/relationships" xmlns:p="http://schemas.openxmlformats.org/presentationml/2006/main">
  <p:tag name="NUM" val="8"/>
</p:tagLst>
</file>

<file path=ppt/tags/tag67.xml><?xml version="1.0" encoding="utf-8"?>
<p:tagLst xmlns:a="http://schemas.openxmlformats.org/drawingml/2006/main" xmlns:r="http://schemas.openxmlformats.org/officeDocument/2006/relationships" xmlns:p="http://schemas.openxmlformats.org/presentationml/2006/main">
  <p:tag name="NUM" val="9"/>
</p:tagLst>
</file>

<file path=ppt/tags/tag670.xml><?xml version="1.0" encoding="utf-8"?>
<p:tagLst xmlns:a="http://schemas.openxmlformats.org/drawingml/2006/main" xmlns:r="http://schemas.openxmlformats.org/officeDocument/2006/relationships" xmlns:p="http://schemas.openxmlformats.org/presentationml/2006/main">
  <p:tag name="NUM" val="9"/>
</p:tagLst>
</file>

<file path=ppt/tags/tag671.xml><?xml version="1.0" encoding="utf-8"?>
<p:tagLst xmlns:a="http://schemas.openxmlformats.org/drawingml/2006/main" xmlns:r="http://schemas.openxmlformats.org/officeDocument/2006/relationships" xmlns:p="http://schemas.openxmlformats.org/presentationml/2006/main">
  <p:tag name="NUM" val="10"/>
</p:tagLst>
</file>

<file path=ppt/tags/tag672.xml><?xml version="1.0" encoding="utf-8"?>
<p:tagLst xmlns:a="http://schemas.openxmlformats.org/drawingml/2006/main" xmlns:r="http://schemas.openxmlformats.org/officeDocument/2006/relationships" xmlns:p="http://schemas.openxmlformats.org/presentationml/2006/main">
  <p:tag name="NUM" val="1"/>
</p:tagLst>
</file>

<file path=ppt/tags/tag673.xml><?xml version="1.0" encoding="utf-8"?>
<p:tagLst xmlns:a="http://schemas.openxmlformats.org/drawingml/2006/main" xmlns:r="http://schemas.openxmlformats.org/officeDocument/2006/relationships" xmlns:p="http://schemas.openxmlformats.org/presentationml/2006/main">
  <p:tag name="NUM" val="2"/>
</p:tagLst>
</file>

<file path=ppt/tags/tag674.xml><?xml version="1.0" encoding="utf-8"?>
<p:tagLst xmlns:a="http://schemas.openxmlformats.org/drawingml/2006/main" xmlns:r="http://schemas.openxmlformats.org/officeDocument/2006/relationships" xmlns:p="http://schemas.openxmlformats.org/presentationml/2006/main">
  <p:tag name="NUM" val="3"/>
</p:tagLst>
</file>

<file path=ppt/tags/tag675.xml><?xml version="1.0" encoding="utf-8"?>
<p:tagLst xmlns:a="http://schemas.openxmlformats.org/drawingml/2006/main" xmlns:r="http://schemas.openxmlformats.org/officeDocument/2006/relationships" xmlns:p="http://schemas.openxmlformats.org/presentationml/2006/main">
  <p:tag name="NUM" val="4"/>
</p:tagLst>
</file>

<file path=ppt/tags/tag676.xml><?xml version="1.0" encoding="utf-8"?>
<p:tagLst xmlns:a="http://schemas.openxmlformats.org/drawingml/2006/main" xmlns:r="http://schemas.openxmlformats.org/officeDocument/2006/relationships" xmlns:p="http://schemas.openxmlformats.org/presentationml/2006/main">
  <p:tag name="NUM" val="5"/>
</p:tagLst>
</file>

<file path=ppt/tags/tag677.xml><?xml version="1.0" encoding="utf-8"?>
<p:tagLst xmlns:a="http://schemas.openxmlformats.org/drawingml/2006/main" xmlns:r="http://schemas.openxmlformats.org/officeDocument/2006/relationships" xmlns:p="http://schemas.openxmlformats.org/presentationml/2006/main">
  <p:tag name="NUM" val="6"/>
</p:tagLst>
</file>

<file path=ppt/tags/tag678.xml><?xml version="1.0" encoding="utf-8"?>
<p:tagLst xmlns:a="http://schemas.openxmlformats.org/drawingml/2006/main" xmlns:r="http://schemas.openxmlformats.org/officeDocument/2006/relationships" xmlns:p="http://schemas.openxmlformats.org/presentationml/2006/main">
  <p:tag name="NUM" val="7"/>
</p:tagLst>
</file>

<file path=ppt/tags/tag679.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10"/>
</p:tagLst>
</file>

<file path=ppt/tags/tag680.xml><?xml version="1.0" encoding="utf-8"?>
<p:tagLst xmlns:a="http://schemas.openxmlformats.org/drawingml/2006/main" xmlns:r="http://schemas.openxmlformats.org/officeDocument/2006/relationships" xmlns:p="http://schemas.openxmlformats.org/presentationml/2006/main">
  <p:tag name="NUM" val="9"/>
</p:tagLst>
</file>

<file path=ppt/tags/tag681.xml><?xml version="1.0" encoding="utf-8"?>
<p:tagLst xmlns:a="http://schemas.openxmlformats.org/drawingml/2006/main" xmlns:r="http://schemas.openxmlformats.org/officeDocument/2006/relationships" xmlns:p="http://schemas.openxmlformats.org/presentationml/2006/main">
  <p:tag name="NUM" val="10"/>
</p:tagLst>
</file>

<file path=ppt/tags/tag682.xml><?xml version="1.0" encoding="utf-8"?>
<p:tagLst xmlns:a="http://schemas.openxmlformats.org/drawingml/2006/main" xmlns:r="http://schemas.openxmlformats.org/officeDocument/2006/relationships" xmlns:p="http://schemas.openxmlformats.org/presentationml/2006/main">
  <p:tag name="NUM" val="1"/>
</p:tagLst>
</file>

<file path=ppt/tags/tag683.xml><?xml version="1.0" encoding="utf-8"?>
<p:tagLst xmlns:a="http://schemas.openxmlformats.org/drawingml/2006/main" xmlns:r="http://schemas.openxmlformats.org/officeDocument/2006/relationships" xmlns:p="http://schemas.openxmlformats.org/presentationml/2006/main">
  <p:tag name="NUM" val="2"/>
</p:tagLst>
</file>

<file path=ppt/tags/tag684.xml><?xml version="1.0" encoding="utf-8"?>
<p:tagLst xmlns:a="http://schemas.openxmlformats.org/drawingml/2006/main" xmlns:r="http://schemas.openxmlformats.org/officeDocument/2006/relationships" xmlns:p="http://schemas.openxmlformats.org/presentationml/2006/main">
  <p:tag name="NUM" val="3"/>
</p:tagLst>
</file>

<file path=ppt/tags/tag685.xml><?xml version="1.0" encoding="utf-8"?>
<p:tagLst xmlns:a="http://schemas.openxmlformats.org/drawingml/2006/main" xmlns:r="http://schemas.openxmlformats.org/officeDocument/2006/relationships" xmlns:p="http://schemas.openxmlformats.org/presentationml/2006/main">
  <p:tag name="NUM" val="4"/>
</p:tagLst>
</file>

<file path=ppt/tags/tag686.xml><?xml version="1.0" encoding="utf-8"?>
<p:tagLst xmlns:a="http://schemas.openxmlformats.org/drawingml/2006/main" xmlns:r="http://schemas.openxmlformats.org/officeDocument/2006/relationships" xmlns:p="http://schemas.openxmlformats.org/presentationml/2006/main">
  <p:tag name="NUM" val="5"/>
</p:tagLst>
</file>

<file path=ppt/tags/tag687.xml><?xml version="1.0" encoding="utf-8"?>
<p:tagLst xmlns:a="http://schemas.openxmlformats.org/drawingml/2006/main" xmlns:r="http://schemas.openxmlformats.org/officeDocument/2006/relationships" xmlns:p="http://schemas.openxmlformats.org/presentationml/2006/main">
  <p:tag name="NUM" val="6"/>
</p:tagLst>
</file>

<file path=ppt/tags/tag688.xml><?xml version="1.0" encoding="utf-8"?>
<p:tagLst xmlns:a="http://schemas.openxmlformats.org/drawingml/2006/main" xmlns:r="http://schemas.openxmlformats.org/officeDocument/2006/relationships" xmlns:p="http://schemas.openxmlformats.org/presentationml/2006/main">
  <p:tag name="NUM" val="7"/>
</p:tagLst>
</file>

<file path=ppt/tags/tag689.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11"/>
</p:tagLst>
</file>

<file path=ppt/tags/tag690.xml><?xml version="1.0" encoding="utf-8"?>
<p:tagLst xmlns:a="http://schemas.openxmlformats.org/drawingml/2006/main" xmlns:r="http://schemas.openxmlformats.org/officeDocument/2006/relationships" xmlns:p="http://schemas.openxmlformats.org/presentationml/2006/main">
  <p:tag name="NUM" val="9"/>
</p:tagLst>
</file>

<file path=ppt/tags/tag691.xml><?xml version="1.0" encoding="utf-8"?>
<p:tagLst xmlns:a="http://schemas.openxmlformats.org/drawingml/2006/main" xmlns:r="http://schemas.openxmlformats.org/officeDocument/2006/relationships" xmlns:p="http://schemas.openxmlformats.org/presentationml/2006/main">
  <p:tag name="NUM" val="10"/>
</p:tagLst>
</file>

<file path=ppt/tags/tag692.xml><?xml version="1.0" encoding="utf-8"?>
<p:tagLst xmlns:a="http://schemas.openxmlformats.org/drawingml/2006/main" xmlns:r="http://schemas.openxmlformats.org/officeDocument/2006/relationships" xmlns:p="http://schemas.openxmlformats.org/presentationml/2006/main">
  <p:tag name="NUM" val="1"/>
</p:tagLst>
</file>

<file path=ppt/tags/tag693.xml><?xml version="1.0" encoding="utf-8"?>
<p:tagLst xmlns:a="http://schemas.openxmlformats.org/drawingml/2006/main" xmlns:r="http://schemas.openxmlformats.org/officeDocument/2006/relationships" xmlns:p="http://schemas.openxmlformats.org/presentationml/2006/main">
  <p:tag name="NUM" val="2"/>
</p:tagLst>
</file>

<file path=ppt/tags/tag694.xml><?xml version="1.0" encoding="utf-8"?>
<p:tagLst xmlns:a="http://schemas.openxmlformats.org/drawingml/2006/main" xmlns:r="http://schemas.openxmlformats.org/officeDocument/2006/relationships" xmlns:p="http://schemas.openxmlformats.org/presentationml/2006/main">
  <p:tag name="NUM" val="3"/>
</p:tagLst>
</file>

<file path=ppt/tags/tag695.xml><?xml version="1.0" encoding="utf-8"?>
<p:tagLst xmlns:a="http://schemas.openxmlformats.org/drawingml/2006/main" xmlns:r="http://schemas.openxmlformats.org/officeDocument/2006/relationships" xmlns:p="http://schemas.openxmlformats.org/presentationml/2006/main">
  <p:tag name="NUM" val="4"/>
</p:tagLst>
</file>

<file path=ppt/tags/tag696.xml><?xml version="1.0" encoding="utf-8"?>
<p:tagLst xmlns:a="http://schemas.openxmlformats.org/drawingml/2006/main" xmlns:r="http://schemas.openxmlformats.org/officeDocument/2006/relationships" xmlns:p="http://schemas.openxmlformats.org/presentationml/2006/main">
  <p:tag name="NUM" val="5"/>
</p:tagLst>
</file>

<file path=ppt/tags/tag697.xml><?xml version="1.0" encoding="utf-8"?>
<p:tagLst xmlns:a="http://schemas.openxmlformats.org/drawingml/2006/main" xmlns:r="http://schemas.openxmlformats.org/officeDocument/2006/relationships" xmlns:p="http://schemas.openxmlformats.org/presentationml/2006/main">
  <p:tag name="NUM" val="6"/>
</p:tagLst>
</file>

<file path=ppt/tags/tag698.xml><?xml version="1.0" encoding="utf-8"?>
<p:tagLst xmlns:a="http://schemas.openxmlformats.org/drawingml/2006/main" xmlns:r="http://schemas.openxmlformats.org/officeDocument/2006/relationships" xmlns:p="http://schemas.openxmlformats.org/presentationml/2006/main">
  <p:tag name="NUM" val="7"/>
</p:tagLst>
</file>

<file path=ppt/tags/tag69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3"/>
</p:tagLst>
</file>

<file path=ppt/tags/tag700.xml><?xml version="1.0" encoding="utf-8"?>
<p:tagLst xmlns:a="http://schemas.openxmlformats.org/drawingml/2006/main" xmlns:r="http://schemas.openxmlformats.org/officeDocument/2006/relationships" xmlns:p="http://schemas.openxmlformats.org/presentationml/2006/main">
  <p:tag name="NUM" val="9"/>
</p:tagLst>
</file>

<file path=ppt/tags/tag701.xml><?xml version="1.0" encoding="utf-8"?>
<p:tagLst xmlns:a="http://schemas.openxmlformats.org/drawingml/2006/main" xmlns:r="http://schemas.openxmlformats.org/officeDocument/2006/relationships" xmlns:p="http://schemas.openxmlformats.org/presentationml/2006/main">
  <p:tag name="NUM" val="10"/>
</p:tagLst>
</file>

<file path=ppt/tags/tag702.xml><?xml version="1.0" encoding="utf-8"?>
<p:tagLst xmlns:a="http://schemas.openxmlformats.org/drawingml/2006/main" xmlns:r="http://schemas.openxmlformats.org/officeDocument/2006/relationships" xmlns:p="http://schemas.openxmlformats.org/presentationml/2006/main">
  <p:tag name="NUM" val="1"/>
</p:tagLst>
</file>

<file path=ppt/tags/tag703.xml><?xml version="1.0" encoding="utf-8"?>
<p:tagLst xmlns:a="http://schemas.openxmlformats.org/drawingml/2006/main" xmlns:r="http://schemas.openxmlformats.org/officeDocument/2006/relationships" xmlns:p="http://schemas.openxmlformats.org/presentationml/2006/main">
  <p:tag name="NUM" val="2"/>
</p:tagLst>
</file>

<file path=ppt/tags/tag704.xml><?xml version="1.0" encoding="utf-8"?>
<p:tagLst xmlns:a="http://schemas.openxmlformats.org/drawingml/2006/main" xmlns:r="http://schemas.openxmlformats.org/officeDocument/2006/relationships" xmlns:p="http://schemas.openxmlformats.org/presentationml/2006/main">
  <p:tag name="NUM" val="3"/>
</p:tagLst>
</file>

<file path=ppt/tags/tag705.xml><?xml version="1.0" encoding="utf-8"?>
<p:tagLst xmlns:a="http://schemas.openxmlformats.org/drawingml/2006/main" xmlns:r="http://schemas.openxmlformats.org/officeDocument/2006/relationships" xmlns:p="http://schemas.openxmlformats.org/presentationml/2006/main">
  <p:tag name="NUM" val="4"/>
</p:tagLst>
</file>

<file path=ppt/tags/tag706.xml><?xml version="1.0" encoding="utf-8"?>
<p:tagLst xmlns:a="http://schemas.openxmlformats.org/drawingml/2006/main" xmlns:r="http://schemas.openxmlformats.org/officeDocument/2006/relationships" xmlns:p="http://schemas.openxmlformats.org/presentationml/2006/main">
  <p:tag name="NUM" val="5"/>
</p:tagLst>
</file>

<file path=ppt/tags/tag707.xml><?xml version="1.0" encoding="utf-8"?>
<p:tagLst xmlns:a="http://schemas.openxmlformats.org/drawingml/2006/main" xmlns:r="http://schemas.openxmlformats.org/officeDocument/2006/relationships" xmlns:p="http://schemas.openxmlformats.org/presentationml/2006/main">
  <p:tag name="NUM" val="6"/>
</p:tagLst>
</file>

<file path=ppt/tags/tag708.xml><?xml version="1.0" encoding="utf-8"?>
<p:tagLst xmlns:a="http://schemas.openxmlformats.org/drawingml/2006/main" xmlns:r="http://schemas.openxmlformats.org/officeDocument/2006/relationships" xmlns:p="http://schemas.openxmlformats.org/presentationml/2006/main">
  <p:tag name="NUM" val="7"/>
</p:tagLst>
</file>

<file path=ppt/tags/tag709.xml><?xml version="1.0" encoding="utf-8"?>
<p:tagLst xmlns:a="http://schemas.openxmlformats.org/drawingml/2006/main" xmlns:r="http://schemas.openxmlformats.org/officeDocument/2006/relationships" xmlns:p="http://schemas.openxmlformats.org/presentationml/2006/main">
  <p:tag name="NUM" val="8"/>
</p:tagLst>
</file>

<file path=ppt/tags/tag71.xml><?xml version="1.0" encoding="utf-8"?>
<p:tagLst xmlns:a="http://schemas.openxmlformats.org/drawingml/2006/main" xmlns:r="http://schemas.openxmlformats.org/officeDocument/2006/relationships" xmlns:p="http://schemas.openxmlformats.org/presentationml/2006/main">
  <p:tag name="NUM" val="14"/>
</p:tagLst>
</file>

<file path=ppt/tags/tag710.xml><?xml version="1.0" encoding="utf-8"?>
<p:tagLst xmlns:a="http://schemas.openxmlformats.org/drawingml/2006/main" xmlns:r="http://schemas.openxmlformats.org/officeDocument/2006/relationships" xmlns:p="http://schemas.openxmlformats.org/presentationml/2006/main">
  <p:tag name="NUM" val="9"/>
</p:tagLst>
</file>

<file path=ppt/tags/tag711.xml><?xml version="1.0" encoding="utf-8"?>
<p:tagLst xmlns:a="http://schemas.openxmlformats.org/drawingml/2006/main" xmlns:r="http://schemas.openxmlformats.org/officeDocument/2006/relationships" xmlns:p="http://schemas.openxmlformats.org/presentationml/2006/main">
  <p:tag name="NUM" val="10"/>
</p:tagLst>
</file>

<file path=ppt/tags/tag712.xml><?xml version="1.0" encoding="utf-8"?>
<p:tagLst xmlns:a="http://schemas.openxmlformats.org/drawingml/2006/main" xmlns:r="http://schemas.openxmlformats.org/officeDocument/2006/relationships" xmlns:p="http://schemas.openxmlformats.org/presentationml/2006/main">
  <p:tag name="NUM" val="1"/>
</p:tagLst>
</file>

<file path=ppt/tags/tag713.xml><?xml version="1.0" encoding="utf-8"?>
<p:tagLst xmlns:a="http://schemas.openxmlformats.org/drawingml/2006/main" xmlns:r="http://schemas.openxmlformats.org/officeDocument/2006/relationships" xmlns:p="http://schemas.openxmlformats.org/presentationml/2006/main">
  <p:tag name="NUM" val="2"/>
</p:tagLst>
</file>

<file path=ppt/tags/tag714.xml><?xml version="1.0" encoding="utf-8"?>
<p:tagLst xmlns:a="http://schemas.openxmlformats.org/drawingml/2006/main" xmlns:r="http://schemas.openxmlformats.org/officeDocument/2006/relationships" xmlns:p="http://schemas.openxmlformats.org/presentationml/2006/main">
  <p:tag name="NUM" val="3"/>
</p:tagLst>
</file>

<file path=ppt/tags/tag715.xml><?xml version="1.0" encoding="utf-8"?>
<p:tagLst xmlns:a="http://schemas.openxmlformats.org/drawingml/2006/main" xmlns:r="http://schemas.openxmlformats.org/officeDocument/2006/relationships" xmlns:p="http://schemas.openxmlformats.org/presentationml/2006/main">
  <p:tag name="NUM" val="4"/>
</p:tagLst>
</file>

<file path=ppt/tags/tag716.xml><?xml version="1.0" encoding="utf-8"?>
<p:tagLst xmlns:a="http://schemas.openxmlformats.org/drawingml/2006/main" xmlns:r="http://schemas.openxmlformats.org/officeDocument/2006/relationships" xmlns:p="http://schemas.openxmlformats.org/presentationml/2006/main">
  <p:tag name="NUM" val="5"/>
</p:tagLst>
</file>

<file path=ppt/tags/tag717.xml><?xml version="1.0" encoding="utf-8"?>
<p:tagLst xmlns:a="http://schemas.openxmlformats.org/drawingml/2006/main" xmlns:r="http://schemas.openxmlformats.org/officeDocument/2006/relationships" xmlns:p="http://schemas.openxmlformats.org/presentationml/2006/main">
  <p:tag name="NUM" val="6"/>
</p:tagLst>
</file>

<file path=ppt/tags/tag718.xml><?xml version="1.0" encoding="utf-8"?>
<p:tagLst xmlns:a="http://schemas.openxmlformats.org/drawingml/2006/main" xmlns:r="http://schemas.openxmlformats.org/officeDocument/2006/relationships" xmlns:p="http://schemas.openxmlformats.org/presentationml/2006/main">
  <p:tag name="NUM" val="7"/>
</p:tagLst>
</file>

<file path=ppt/tags/tag719.xml><?xml version="1.0" encoding="utf-8"?>
<p:tagLst xmlns:a="http://schemas.openxmlformats.org/drawingml/2006/main" xmlns:r="http://schemas.openxmlformats.org/officeDocument/2006/relationships" xmlns:p="http://schemas.openxmlformats.org/presentationml/2006/main">
  <p:tag name="NUM" val="8"/>
</p:tagLst>
</file>

<file path=ppt/tags/tag72.xml><?xml version="1.0" encoding="utf-8"?>
<p:tagLst xmlns:a="http://schemas.openxmlformats.org/drawingml/2006/main" xmlns:r="http://schemas.openxmlformats.org/officeDocument/2006/relationships" xmlns:p="http://schemas.openxmlformats.org/presentationml/2006/main">
  <p:tag name="NUM" val="15"/>
</p:tagLst>
</file>

<file path=ppt/tags/tag720.xml><?xml version="1.0" encoding="utf-8"?>
<p:tagLst xmlns:a="http://schemas.openxmlformats.org/drawingml/2006/main" xmlns:r="http://schemas.openxmlformats.org/officeDocument/2006/relationships" xmlns:p="http://schemas.openxmlformats.org/presentationml/2006/main">
  <p:tag name="NUM" val="9"/>
</p:tagLst>
</file>

<file path=ppt/tags/tag721.xml><?xml version="1.0" encoding="utf-8"?>
<p:tagLst xmlns:a="http://schemas.openxmlformats.org/drawingml/2006/main" xmlns:r="http://schemas.openxmlformats.org/officeDocument/2006/relationships" xmlns:p="http://schemas.openxmlformats.org/presentationml/2006/main">
  <p:tag name="NUM" val="10"/>
</p:tagLst>
</file>

<file path=ppt/tags/tag722.xml><?xml version="1.0" encoding="utf-8"?>
<p:tagLst xmlns:a="http://schemas.openxmlformats.org/drawingml/2006/main" xmlns:r="http://schemas.openxmlformats.org/officeDocument/2006/relationships" xmlns:p="http://schemas.openxmlformats.org/presentationml/2006/main">
  <p:tag name="NUM" val="1"/>
</p:tagLst>
</file>

<file path=ppt/tags/tag723.xml><?xml version="1.0" encoding="utf-8"?>
<p:tagLst xmlns:a="http://schemas.openxmlformats.org/drawingml/2006/main" xmlns:r="http://schemas.openxmlformats.org/officeDocument/2006/relationships" xmlns:p="http://schemas.openxmlformats.org/presentationml/2006/main">
  <p:tag name="NUM" val="2"/>
</p:tagLst>
</file>

<file path=ppt/tags/tag724.xml><?xml version="1.0" encoding="utf-8"?>
<p:tagLst xmlns:a="http://schemas.openxmlformats.org/drawingml/2006/main" xmlns:r="http://schemas.openxmlformats.org/officeDocument/2006/relationships" xmlns:p="http://schemas.openxmlformats.org/presentationml/2006/main">
  <p:tag name="NUM" val="3"/>
</p:tagLst>
</file>

<file path=ppt/tags/tag725.xml><?xml version="1.0" encoding="utf-8"?>
<p:tagLst xmlns:a="http://schemas.openxmlformats.org/drawingml/2006/main" xmlns:r="http://schemas.openxmlformats.org/officeDocument/2006/relationships" xmlns:p="http://schemas.openxmlformats.org/presentationml/2006/main">
  <p:tag name="NUM" val="4"/>
</p:tagLst>
</file>

<file path=ppt/tags/tag726.xml><?xml version="1.0" encoding="utf-8"?>
<p:tagLst xmlns:a="http://schemas.openxmlformats.org/drawingml/2006/main" xmlns:r="http://schemas.openxmlformats.org/officeDocument/2006/relationships" xmlns:p="http://schemas.openxmlformats.org/presentationml/2006/main">
  <p:tag name="NUM" val="5"/>
</p:tagLst>
</file>

<file path=ppt/tags/tag727.xml><?xml version="1.0" encoding="utf-8"?>
<p:tagLst xmlns:a="http://schemas.openxmlformats.org/drawingml/2006/main" xmlns:r="http://schemas.openxmlformats.org/officeDocument/2006/relationships" xmlns:p="http://schemas.openxmlformats.org/presentationml/2006/main">
  <p:tag name="NUM" val="6"/>
</p:tagLst>
</file>

<file path=ppt/tags/tag728.xml><?xml version="1.0" encoding="utf-8"?>
<p:tagLst xmlns:a="http://schemas.openxmlformats.org/drawingml/2006/main" xmlns:r="http://schemas.openxmlformats.org/officeDocument/2006/relationships" xmlns:p="http://schemas.openxmlformats.org/presentationml/2006/main">
  <p:tag name="NUM" val="7"/>
</p:tagLst>
</file>

<file path=ppt/tags/tag729.xml><?xml version="1.0" encoding="utf-8"?>
<p:tagLst xmlns:a="http://schemas.openxmlformats.org/drawingml/2006/main" xmlns:r="http://schemas.openxmlformats.org/officeDocument/2006/relationships" xmlns:p="http://schemas.openxmlformats.org/presentationml/2006/main">
  <p:tag name="NUM" val="8"/>
</p:tagLst>
</file>

<file path=ppt/tags/tag73.xml><?xml version="1.0" encoding="utf-8"?>
<p:tagLst xmlns:a="http://schemas.openxmlformats.org/drawingml/2006/main" xmlns:r="http://schemas.openxmlformats.org/officeDocument/2006/relationships" xmlns:p="http://schemas.openxmlformats.org/presentationml/2006/main">
  <p:tag name="NUM" val="16"/>
</p:tagLst>
</file>

<file path=ppt/tags/tag730.xml><?xml version="1.0" encoding="utf-8"?>
<p:tagLst xmlns:a="http://schemas.openxmlformats.org/drawingml/2006/main" xmlns:r="http://schemas.openxmlformats.org/officeDocument/2006/relationships" xmlns:p="http://schemas.openxmlformats.org/presentationml/2006/main">
  <p:tag name="NUM" val="9"/>
</p:tagLst>
</file>

<file path=ppt/tags/tag731.xml><?xml version="1.0" encoding="utf-8"?>
<p:tagLst xmlns:a="http://schemas.openxmlformats.org/drawingml/2006/main" xmlns:r="http://schemas.openxmlformats.org/officeDocument/2006/relationships" xmlns:p="http://schemas.openxmlformats.org/presentationml/2006/main">
  <p:tag name="NUM" val="10"/>
</p:tagLst>
</file>

<file path=ppt/tags/tag732.xml><?xml version="1.0" encoding="utf-8"?>
<p:tagLst xmlns:a="http://schemas.openxmlformats.org/drawingml/2006/main" xmlns:r="http://schemas.openxmlformats.org/officeDocument/2006/relationships" xmlns:p="http://schemas.openxmlformats.org/presentationml/2006/main">
  <p:tag name="NUM" val="1"/>
</p:tagLst>
</file>

<file path=ppt/tags/tag733.xml><?xml version="1.0" encoding="utf-8"?>
<p:tagLst xmlns:a="http://schemas.openxmlformats.org/drawingml/2006/main" xmlns:r="http://schemas.openxmlformats.org/officeDocument/2006/relationships" xmlns:p="http://schemas.openxmlformats.org/presentationml/2006/main">
  <p:tag name="NUM" val="2"/>
</p:tagLst>
</file>

<file path=ppt/tags/tag734.xml><?xml version="1.0" encoding="utf-8"?>
<p:tagLst xmlns:a="http://schemas.openxmlformats.org/drawingml/2006/main" xmlns:r="http://schemas.openxmlformats.org/officeDocument/2006/relationships" xmlns:p="http://schemas.openxmlformats.org/presentationml/2006/main">
  <p:tag name="NUM" val="3"/>
</p:tagLst>
</file>

<file path=ppt/tags/tag735.xml><?xml version="1.0" encoding="utf-8"?>
<p:tagLst xmlns:a="http://schemas.openxmlformats.org/drawingml/2006/main" xmlns:r="http://schemas.openxmlformats.org/officeDocument/2006/relationships" xmlns:p="http://schemas.openxmlformats.org/presentationml/2006/main">
  <p:tag name="NUM" val="4"/>
</p:tagLst>
</file>

<file path=ppt/tags/tag736.xml><?xml version="1.0" encoding="utf-8"?>
<p:tagLst xmlns:a="http://schemas.openxmlformats.org/drawingml/2006/main" xmlns:r="http://schemas.openxmlformats.org/officeDocument/2006/relationships" xmlns:p="http://schemas.openxmlformats.org/presentationml/2006/main">
  <p:tag name="NUM" val="5"/>
</p:tagLst>
</file>

<file path=ppt/tags/tag737.xml><?xml version="1.0" encoding="utf-8"?>
<p:tagLst xmlns:a="http://schemas.openxmlformats.org/drawingml/2006/main" xmlns:r="http://schemas.openxmlformats.org/officeDocument/2006/relationships" xmlns:p="http://schemas.openxmlformats.org/presentationml/2006/main">
  <p:tag name="NUM" val="6"/>
</p:tagLst>
</file>

<file path=ppt/tags/tag738.xml><?xml version="1.0" encoding="utf-8"?>
<p:tagLst xmlns:a="http://schemas.openxmlformats.org/drawingml/2006/main" xmlns:r="http://schemas.openxmlformats.org/officeDocument/2006/relationships" xmlns:p="http://schemas.openxmlformats.org/presentationml/2006/main">
  <p:tag name="NUM" val="7"/>
</p:tagLst>
</file>

<file path=ppt/tags/tag739.xml><?xml version="1.0" encoding="utf-8"?>
<p:tagLst xmlns:a="http://schemas.openxmlformats.org/drawingml/2006/main" xmlns:r="http://schemas.openxmlformats.org/officeDocument/2006/relationships" xmlns:p="http://schemas.openxmlformats.org/presentationml/2006/main">
  <p:tag name="NUM" val="8"/>
</p:tagLst>
</file>

<file path=ppt/tags/tag74.xml><?xml version="1.0" encoding="utf-8"?>
<p:tagLst xmlns:a="http://schemas.openxmlformats.org/drawingml/2006/main" xmlns:r="http://schemas.openxmlformats.org/officeDocument/2006/relationships" xmlns:p="http://schemas.openxmlformats.org/presentationml/2006/main">
  <p:tag name="NUM" val="17"/>
</p:tagLst>
</file>

<file path=ppt/tags/tag740.xml><?xml version="1.0" encoding="utf-8"?>
<p:tagLst xmlns:a="http://schemas.openxmlformats.org/drawingml/2006/main" xmlns:r="http://schemas.openxmlformats.org/officeDocument/2006/relationships" xmlns:p="http://schemas.openxmlformats.org/presentationml/2006/main">
  <p:tag name="NUM" val="9"/>
</p:tagLst>
</file>

<file path=ppt/tags/tag741.xml><?xml version="1.0" encoding="utf-8"?>
<p:tagLst xmlns:a="http://schemas.openxmlformats.org/drawingml/2006/main" xmlns:r="http://schemas.openxmlformats.org/officeDocument/2006/relationships" xmlns:p="http://schemas.openxmlformats.org/presentationml/2006/main">
  <p:tag name="NUM" val="10"/>
</p:tagLst>
</file>

<file path=ppt/tags/tag742.xml><?xml version="1.0" encoding="utf-8"?>
<p:tagLst xmlns:a="http://schemas.openxmlformats.org/drawingml/2006/main" xmlns:r="http://schemas.openxmlformats.org/officeDocument/2006/relationships" xmlns:p="http://schemas.openxmlformats.org/presentationml/2006/main">
  <p:tag name="NUM" val="1"/>
</p:tagLst>
</file>

<file path=ppt/tags/tag743.xml><?xml version="1.0" encoding="utf-8"?>
<p:tagLst xmlns:a="http://schemas.openxmlformats.org/drawingml/2006/main" xmlns:r="http://schemas.openxmlformats.org/officeDocument/2006/relationships" xmlns:p="http://schemas.openxmlformats.org/presentationml/2006/main">
  <p:tag name="NUM" val="2"/>
</p:tagLst>
</file>

<file path=ppt/tags/tag744.xml><?xml version="1.0" encoding="utf-8"?>
<p:tagLst xmlns:a="http://schemas.openxmlformats.org/drawingml/2006/main" xmlns:r="http://schemas.openxmlformats.org/officeDocument/2006/relationships" xmlns:p="http://schemas.openxmlformats.org/presentationml/2006/main">
  <p:tag name="NUM" val="3"/>
</p:tagLst>
</file>

<file path=ppt/tags/tag745.xml><?xml version="1.0" encoding="utf-8"?>
<p:tagLst xmlns:a="http://schemas.openxmlformats.org/drawingml/2006/main" xmlns:r="http://schemas.openxmlformats.org/officeDocument/2006/relationships" xmlns:p="http://schemas.openxmlformats.org/presentationml/2006/main">
  <p:tag name="NUM" val="4"/>
</p:tagLst>
</file>

<file path=ppt/tags/tag746.xml><?xml version="1.0" encoding="utf-8"?>
<p:tagLst xmlns:a="http://schemas.openxmlformats.org/drawingml/2006/main" xmlns:r="http://schemas.openxmlformats.org/officeDocument/2006/relationships" xmlns:p="http://schemas.openxmlformats.org/presentationml/2006/main">
  <p:tag name="NUM" val="5"/>
</p:tagLst>
</file>

<file path=ppt/tags/tag747.xml><?xml version="1.0" encoding="utf-8"?>
<p:tagLst xmlns:a="http://schemas.openxmlformats.org/drawingml/2006/main" xmlns:r="http://schemas.openxmlformats.org/officeDocument/2006/relationships" xmlns:p="http://schemas.openxmlformats.org/presentationml/2006/main">
  <p:tag name="NUM" val="6"/>
</p:tagLst>
</file>

<file path=ppt/tags/tag748.xml><?xml version="1.0" encoding="utf-8"?>
<p:tagLst xmlns:a="http://schemas.openxmlformats.org/drawingml/2006/main" xmlns:r="http://schemas.openxmlformats.org/officeDocument/2006/relationships" xmlns:p="http://schemas.openxmlformats.org/presentationml/2006/main">
  <p:tag name="NUM" val="7"/>
</p:tagLst>
</file>

<file path=ppt/tags/tag749.xml><?xml version="1.0" encoding="utf-8"?>
<p:tagLst xmlns:a="http://schemas.openxmlformats.org/drawingml/2006/main" xmlns:r="http://schemas.openxmlformats.org/officeDocument/2006/relationships" xmlns:p="http://schemas.openxmlformats.org/presentationml/2006/main">
  <p:tag name="NUM" val="8"/>
</p:tagLst>
</file>

<file path=ppt/tags/tag75.xml><?xml version="1.0" encoding="utf-8"?>
<p:tagLst xmlns:a="http://schemas.openxmlformats.org/drawingml/2006/main" xmlns:r="http://schemas.openxmlformats.org/officeDocument/2006/relationships" xmlns:p="http://schemas.openxmlformats.org/presentationml/2006/main">
  <p:tag name="NUM" val="12"/>
</p:tagLst>
</file>

<file path=ppt/tags/tag750.xml><?xml version="1.0" encoding="utf-8"?>
<p:tagLst xmlns:a="http://schemas.openxmlformats.org/drawingml/2006/main" xmlns:r="http://schemas.openxmlformats.org/officeDocument/2006/relationships" xmlns:p="http://schemas.openxmlformats.org/presentationml/2006/main">
  <p:tag name="NUM" val="9"/>
</p:tagLst>
</file>

<file path=ppt/tags/tag751.xml><?xml version="1.0" encoding="utf-8"?>
<p:tagLst xmlns:a="http://schemas.openxmlformats.org/drawingml/2006/main" xmlns:r="http://schemas.openxmlformats.org/officeDocument/2006/relationships" xmlns:p="http://schemas.openxmlformats.org/presentationml/2006/main">
  <p:tag name="NUM" val="10"/>
</p:tagLst>
</file>

<file path=ppt/tags/tag752.xml><?xml version="1.0" encoding="utf-8"?>
<p:tagLst xmlns:a="http://schemas.openxmlformats.org/drawingml/2006/main" xmlns:r="http://schemas.openxmlformats.org/officeDocument/2006/relationships" xmlns:p="http://schemas.openxmlformats.org/presentationml/2006/main">
  <p:tag name="NUM" val="1"/>
</p:tagLst>
</file>

<file path=ppt/tags/tag753.xml><?xml version="1.0" encoding="utf-8"?>
<p:tagLst xmlns:a="http://schemas.openxmlformats.org/drawingml/2006/main" xmlns:r="http://schemas.openxmlformats.org/officeDocument/2006/relationships" xmlns:p="http://schemas.openxmlformats.org/presentationml/2006/main">
  <p:tag name="NUM" val="2"/>
</p:tagLst>
</file>

<file path=ppt/tags/tag754.xml><?xml version="1.0" encoding="utf-8"?>
<p:tagLst xmlns:a="http://schemas.openxmlformats.org/drawingml/2006/main" xmlns:r="http://schemas.openxmlformats.org/officeDocument/2006/relationships" xmlns:p="http://schemas.openxmlformats.org/presentationml/2006/main">
  <p:tag name="NUM" val="3"/>
</p:tagLst>
</file>

<file path=ppt/tags/tag755.xml><?xml version="1.0" encoding="utf-8"?>
<p:tagLst xmlns:a="http://schemas.openxmlformats.org/drawingml/2006/main" xmlns:r="http://schemas.openxmlformats.org/officeDocument/2006/relationships" xmlns:p="http://schemas.openxmlformats.org/presentationml/2006/main">
  <p:tag name="NUM" val="4"/>
</p:tagLst>
</file>

<file path=ppt/tags/tag756.xml><?xml version="1.0" encoding="utf-8"?>
<p:tagLst xmlns:a="http://schemas.openxmlformats.org/drawingml/2006/main" xmlns:r="http://schemas.openxmlformats.org/officeDocument/2006/relationships" xmlns:p="http://schemas.openxmlformats.org/presentationml/2006/main">
  <p:tag name="NUM" val="5"/>
</p:tagLst>
</file>

<file path=ppt/tags/tag757.xml><?xml version="1.0" encoding="utf-8"?>
<p:tagLst xmlns:a="http://schemas.openxmlformats.org/drawingml/2006/main" xmlns:r="http://schemas.openxmlformats.org/officeDocument/2006/relationships" xmlns:p="http://schemas.openxmlformats.org/presentationml/2006/main">
  <p:tag name="NUM" val="6"/>
</p:tagLst>
</file>

<file path=ppt/tags/tag758.xml><?xml version="1.0" encoding="utf-8"?>
<p:tagLst xmlns:a="http://schemas.openxmlformats.org/drawingml/2006/main" xmlns:r="http://schemas.openxmlformats.org/officeDocument/2006/relationships" xmlns:p="http://schemas.openxmlformats.org/presentationml/2006/main">
  <p:tag name="NUM" val="7"/>
</p:tagLst>
</file>

<file path=ppt/tags/tag759.xml><?xml version="1.0" encoding="utf-8"?>
<p:tagLst xmlns:a="http://schemas.openxmlformats.org/drawingml/2006/main" xmlns:r="http://schemas.openxmlformats.org/officeDocument/2006/relationships" xmlns:p="http://schemas.openxmlformats.org/presentationml/2006/main">
  <p:tag name="NUM" val="8"/>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60.xml><?xml version="1.0" encoding="utf-8"?>
<p:tagLst xmlns:a="http://schemas.openxmlformats.org/drawingml/2006/main" xmlns:r="http://schemas.openxmlformats.org/officeDocument/2006/relationships" xmlns:p="http://schemas.openxmlformats.org/presentationml/2006/main">
  <p:tag name="NUM" val="9"/>
</p:tagLst>
</file>

<file path=ppt/tags/tag761.xml><?xml version="1.0" encoding="utf-8"?>
<p:tagLst xmlns:a="http://schemas.openxmlformats.org/drawingml/2006/main" xmlns:r="http://schemas.openxmlformats.org/officeDocument/2006/relationships" xmlns:p="http://schemas.openxmlformats.org/presentationml/2006/main">
  <p:tag name="NUM" val="10"/>
</p:tagLst>
</file>

<file path=ppt/tags/tag762.xml><?xml version="1.0" encoding="utf-8"?>
<p:tagLst xmlns:a="http://schemas.openxmlformats.org/drawingml/2006/main" xmlns:r="http://schemas.openxmlformats.org/officeDocument/2006/relationships" xmlns:p="http://schemas.openxmlformats.org/presentationml/2006/main">
  <p:tag name="NUM" val="1"/>
</p:tagLst>
</file>

<file path=ppt/tags/tag763.xml><?xml version="1.0" encoding="utf-8"?>
<p:tagLst xmlns:a="http://schemas.openxmlformats.org/drawingml/2006/main" xmlns:r="http://schemas.openxmlformats.org/officeDocument/2006/relationships" xmlns:p="http://schemas.openxmlformats.org/presentationml/2006/main">
  <p:tag name="NUM" val="2"/>
</p:tagLst>
</file>

<file path=ppt/tags/tag764.xml><?xml version="1.0" encoding="utf-8"?>
<p:tagLst xmlns:a="http://schemas.openxmlformats.org/drawingml/2006/main" xmlns:r="http://schemas.openxmlformats.org/officeDocument/2006/relationships" xmlns:p="http://schemas.openxmlformats.org/presentationml/2006/main">
  <p:tag name="NUM" val="3"/>
</p:tagLst>
</file>

<file path=ppt/tags/tag765.xml><?xml version="1.0" encoding="utf-8"?>
<p:tagLst xmlns:a="http://schemas.openxmlformats.org/drawingml/2006/main" xmlns:r="http://schemas.openxmlformats.org/officeDocument/2006/relationships" xmlns:p="http://schemas.openxmlformats.org/presentationml/2006/main">
  <p:tag name="NUM" val="4"/>
</p:tagLst>
</file>

<file path=ppt/tags/tag766.xml><?xml version="1.0" encoding="utf-8"?>
<p:tagLst xmlns:a="http://schemas.openxmlformats.org/drawingml/2006/main" xmlns:r="http://schemas.openxmlformats.org/officeDocument/2006/relationships" xmlns:p="http://schemas.openxmlformats.org/presentationml/2006/main">
  <p:tag name="NUM" val="5"/>
</p:tagLst>
</file>

<file path=ppt/tags/tag767.xml><?xml version="1.0" encoding="utf-8"?>
<p:tagLst xmlns:a="http://schemas.openxmlformats.org/drawingml/2006/main" xmlns:r="http://schemas.openxmlformats.org/officeDocument/2006/relationships" xmlns:p="http://schemas.openxmlformats.org/presentationml/2006/main">
  <p:tag name="NUM" val="6"/>
</p:tagLst>
</file>

<file path=ppt/tags/tag768.xml><?xml version="1.0" encoding="utf-8"?>
<p:tagLst xmlns:a="http://schemas.openxmlformats.org/drawingml/2006/main" xmlns:r="http://schemas.openxmlformats.org/officeDocument/2006/relationships" xmlns:p="http://schemas.openxmlformats.org/presentationml/2006/main">
  <p:tag name="NUM" val="7"/>
</p:tagLst>
</file>

<file path=ppt/tags/tag769.xml><?xml version="1.0" encoding="utf-8"?>
<p:tagLst xmlns:a="http://schemas.openxmlformats.org/drawingml/2006/main" xmlns:r="http://schemas.openxmlformats.org/officeDocument/2006/relationships" xmlns:p="http://schemas.openxmlformats.org/presentationml/2006/main">
  <p:tag name="NUM" val="8"/>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70.xml><?xml version="1.0" encoding="utf-8"?>
<p:tagLst xmlns:a="http://schemas.openxmlformats.org/drawingml/2006/main" xmlns:r="http://schemas.openxmlformats.org/officeDocument/2006/relationships" xmlns:p="http://schemas.openxmlformats.org/presentationml/2006/main">
  <p:tag name="NUM" val="9"/>
</p:tagLst>
</file>

<file path=ppt/tags/tag771.xml><?xml version="1.0" encoding="utf-8"?>
<p:tagLst xmlns:a="http://schemas.openxmlformats.org/drawingml/2006/main" xmlns:r="http://schemas.openxmlformats.org/officeDocument/2006/relationships" xmlns:p="http://schemas.openxmlformats.org/presentationml/2006/main">
  <p:tag name="NUM" val="10"/>
</p:tagLst>
</file>

<file path=ppt/tags/tag772.xml><?xml version="1.0" encoding="utf-8"?>
<p:tagLst xmlns:a="http://schemas.openxmlformats.org/drawingml/2006/main" xmlns:r="http://schemas.openxmlformats.org/officeDocument/2006/relationships" xmlns:p="http://schemas.openxmlformats.org/presentationml/2006/main">
  <p:tag name="NUM" val="1"/>
</p:tagLst>
</file>

<file path=ppt/tags/tag773.xml><?xml version="1.0" encoding="utf-8"?>
<p:tagLst xmlns:a="http://schemas.openxmlformats.org/drawingml/2006/main" xmlns:r="http://schemas.openxmlformats.org/officeDocument/2006/relationships" xmlns:p="http://schemas.openxmlformats.org/presentationml/2006/main">
  <p:tag name="NUM" val="2"/>
</p:tagLst>
</file>

<file path=ppt/tags/tag774.xml><?xml version="1.0" encoding="utf-8"?>
<p:tagLst xmlns:a="http://schemas.openxmlformats.org/drawingml/2006/main" xmlns:r="http://schemas.openxmlformats.org/officeDocument/2006/relationships" xmlns:p="http://schemas.openxmlformats.org/presentationml/2006/main">
  <p:tag name="NUM" val="3"/>
</p:tagLst>
</file>

<file path=ppt/tags/tag775.xml><?xml version="1.0" encoding="utf-8"?>
<p:tagLst xmlns:a="http://schemas.openxmlformats.org/drawingml/2006/main" xmlns:r="http://schemas.openxmlformats.org/officeDocument/2006/relationships" xmlns:p="http://schemas.openxmlformats.org/presentationml/2006/main">
  <p:tag name="NUM" val="4"/>
</p:tagLst>
</file>

<file path=ppt/tags/tag776.xml><?xml version="1.0" encoding="utf-8"?>
<p:tagLst xmlns:a="http://schemas.openxmlformats.org/drawingml/2006/main" xmlns:r="http://schemas.openxmlformats.org/officeDocument/2006/relationships" xmlns:p="http://schemas.openxmlformats.org/presentationml/2006/main">
  <p:tag name="NUM" val="5"/>
</p:tagLst>
</file>

<file path=ppt/tags/tag777.xml><?xml version="1.0" encoding="utf-8"?>
<p:tagLst xmlns:a="http://schemas.openxmlformats.org/drawingml/2006/main" xmlns:r="http://schemas.openxmlformats.org/officeDocument/2006/relationships" xmlns:p="http://schemas.openxmlformats.org/presentationml/2006/main">
  <p:tag name="NUM" val="6"/>
</p:tagLst>
</file>

<file path=ppt/tags/tag778.xml><?xml version="1.0" encoding="utf-8"?>
<p:tagLst xmlns:a="http://schemas.openxmlformats.org/drawingml/2006/main" xmlns:r="http://schemas.openxmlformats.org/officeDocument/2006/relationships" xmlns:p="http://schemas.openxmlformats.org/presentationml/2006/main">
  <p:tag name="NUM" val="7"/>
</p:tagLst>
</file>

<file path=ppt/tags/tag779.xml><?xml version="1.0" encoding="utf-8"?>
<p:tagLst xmlns:a="http://schemas.openxmlformats.org/drawingml/2006/main" xmlns:r="http://schemas.openxmlformats.org/officeDocument/2006/relationships" xmlns:p="http://schemas.openxmlformats.org/presentationml/2006/main">
  <p:tag name="NUM" val="8"/>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80.xml><?xml version="1.0" encoding="utf-8"?>
<p:tagLst xmlns:a="http://schemas.openxmlformats.org/drawingml/2006/main" xmlns:r="http://schemas.openxmlformats.org/officeDocument/2006/relationships" xmlns:p="http://schemas.openxmlformats.org/presentationml/2006/main">
  <p:tag name="NUM" val="9"/>
</p:tagLst>
</file>

<file path=ppt/tags/tag781.xml><?xml version="1.0" encoding="utf-8"?>
<p:tagLst xmlns:a="http://schemas.openxmlformats.org/drawingml/2006/main" xmlns:r="http://schemas.openxmlformats.org/officeDocument/2006/relationships" xmlns:p="http://schemas.openxmlformats.org/presentationml/2006/main">
  <p:tag name="NUM" val="10"/>
</p:tagLst>
</file>

<file path=ppt/tags/tag782.xml><?xml version="1.0" encoding="utf-8"?>
<p:tagLst xmlns:a="http://schemas.openxmlformats.org/drawingml/2006/main" xmlns:r="http://schemas.openxmlformats.org/officeDocument/2006/relationships" xmlns:p="http://schemas.openxmlformats.org/presentationml/2006/main">
  <p:tag name="NUM" val="1"/>
</p:tagLst>
</file>

<file path=ppt/tags/tag783.xml><?xml version="1.0" encoding="utf-8"?>
<p:tagLst xmlns:a="http://schemas.openxmlformats.org/drawingml/2006/main" xmlns:r="http://schemas.openxmlformats.org/officeDocument/2006/relationships" xmlns:p="http://schemas.openxmlformats.org/presentationml/2006/main">
  <p:tag name="NUM" val="2"/>
</p:tagLst>
</file>

<file path=ppt/tags/tag784.xml><?xml version="1.0" encoding="utf-8"?>
<p:tagLst xmlns:a="http://schemas.openxmlformats.org/drawingml/2006/main" xmlns:r="http://schemas.openxmlformats.org/officeDocument/2006/relationships" xmlns:p="http://schemas.openxmlformats.org/presentationml/2006/main">
  <p:tag name="NUM" val="3"/>
</p:tagLst>
</file>

<file path=ppt/tags/tag785.xml><?xml version="1.0" encoding="utf-8"?>
<p:tagLst xmlns:a="http://schemas.openxmlformats.org/drawingml/2006/main" xmlns:r="http://schemas.openxmlformats.org/officeDocument/2006/relationships" xmlns:p="http://schemas.openxmlformats.org/presentationml/2006/main">
  <p:tag name="NUM" val="4"/>
</p:tagLst>
</file>

<file path=ppt/tags/tag786.xml><?xml version="1.0" encoding="utf-8"?>
<p:tagLst xmlns:a="http://schemas.openxmlformats.org/drawingml/2006/main" xmlns:r="http://schemas.openxmlformats.org/officeDocument/2006/relationships" xmlns:p="http://schemas.openxmlformats.org/presentationml/2006/main">
  <p:tag name="NUM" val="5"/>
</p:tagLst>
</file>

<file path=ppt/tags/tag787.xml><?xml version="1.0" encoding="utf-8"?>
<p:tagLst xmlns:a="http://schemas.openxmlformats.org/drawingml/2006/main" xmlns:r="http://schemas.openxmlformats.org/officeDocument/2006/relationships" xmlns:p="http://schemas.openxmlformats.org/presentationml/2006/main">
  <p:tag name="NUM" val="6"/>
</p:tagLst>
</file>

<file path=ppt/tags/tag788.xml><?xml version="1.0" encoding="utf-8"?>
<p:tagLst xmlns:a="http://schemas.openxmlformats.org/drawingml/2006/main" xmlns:r="http://schemas.openxmlformats.org/officeDocument/2006/relationships" xmlns:p="http://schemas.openxmlformats.org/presentationml/2006/main">
  <p:tag name="NUM" val="7"/>
</p:tagLst>
</file>

<file path=ppt/tags/tag789.xml><?xml version="1.0" encoding="utf-8"?>
<p:tagLst xmlns:a="http://schemas.openxmlformats.org/drawingml/2006/main" xmlns:r="http://schemas.openxmlformats.org/officeDocument/2006/relationships" xmlns:p="http://schemas.openxmlformats.org/presentationml/2006/main">
  <p:tag name="NUM" val="8"/>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790.xml><?xml version="1.0" encoding="utf-8"?>
<p:tagLst xmlns:a="http://schemas.openxmlformats.org/drawingml/2006/main" xmlns:r="http://schemas.openxmlformats.org/officeDocument/2006/relationships" xmlns:p="http://schemas.openxmlformats.org/presentationml/2006/main">
  <p:tag name="NUM" val="9"/>
</p:tagLst>
</file>

<file path=ppt/tags/tag791.xml><?xml version="1.0" encoding="utf-8"?>
<p:tagLst xmlns:a="http://schemas.openxmlformats.org/drawingml/2006/main" xmlns:r="http://schemas.openxmlformats.org/officeDocument/2006/relationships" xmlns:p="http://schemas.openxmlformats.org/presentationml/2006/main">
  <p:tag name="NUM" val="10"/>
</p:tagLst>
</file>

<file path=ppt/tags/tag792.xml><?xml version="1.0" encoding="utf-8"?>
<p:tagLst xmlns:a="http://schemas.openxmlformats.org/drawingml/2006/main" xmlns:r="http://schemas.openxmlformats.org/officeDocument/2006/relationships" xmlns:p="http://schemas.openxmlformats.org/presentationml/2006/main">
  <p:tag name="NUM" val="1"/>
</p:tagLst>
</file>

<file path=ppt/tags/tag793.xml><?xml version="1.0" encoding="utf-8"?>
<p:tagLst xmlns:a="http://schemas.openxmlformats.org/drawingml/2006/main" xmlns:r="http://schemas.openxmlformats.org/officeDocument/2006/relationships" xmlns:p="http://schemas.openxmlformats.org/presentationml/2006/main">
  <p:tag name="NUM" val="2"/>
</p:tagLst>
</file>

<file path=ppt/tags/tag794.xml><?xml version="1.0" encoding="utf-8"?>
<p:tagLst xmlns:a="http://schemas.openxmlformats.org/drawingml/2006/main" xmlns:r="http://schemas.openxmlformats.org/officeDocument/2006/relationships" xmlns:p="http://schemas.openxmlformats.org/presentationml/2006/main">
  <p:tag name="NUM" val="3"/>
</p:tagLst>
</file>

<file path=ppt/tags/tag795.xml><?xml version="1.0" encoding="utf-8"?>
<p:tagLst xmlns:a="http://schemas.openxmlformats.org/drawingml/2006/main" xmlns:r="http://schemas.openxmlformats.org/officeDocument/2006/relationships" xmlns:p="http://schemas.openxmlformats.org/presentationml/2006/main">
  <p:tag name="NUM" val="4"/>
</p:tagLst>
</file>

<file path=ppt/tags/tag796.xml><?xml version="1.0" encoding="utf-8"?>
<p:tagLst xmlns:a="http://schemas.openxmlformats.org/drawingml/2006/main" xmlns:r="http://schemas.openxmlformats.org/officeDocument/2006/relationships" xmlns:p="http://schemas.openxmlformats.org/presentationml/2006/main">
  <p:tag name="NUM" val="5"/>
</p:tagLst>
</file>

<file path=ppt/tags/tag797.xml><?xml version="1.0" encoding="utf-8"?>
<p:tagLst xmlns:a="http://schemas.openxmlformats.org/drawingml/2006/main" xmlns:r="http://schemas.openxmlformats.org/officeDocument/2006/relationships" xmlns:p="http://schemas.openxmlformats.org/presentationml/2006/main">
  <p:tag name="NUM" val="6"/>
</p:tagLst>
</file>

<file path=ppt/tags/tag798.xml><?xml version="1.0" encoding="utf-8"?>
<p:tagLst xmlns:a="http://schemas.openxmlformats.org/drawingml/2006/main" xmlns:r="http://schemas.openxmlformats.org/officeDocument/2006/relationships" xmlns:p="http://schemas.openxmlformats.org/presentationml/2006/main">
  <p:tag name="NUM" val="7"/>
</p:tagLst>
</file>

<file path=ppt/tags/tag799.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00.xml><?xml version="1.0" encoding="utf-8"?>
<p:tagLst xmlns:a="http://schemas.openxmlformats.org/drawingml/2006/main" xmlns:r="http://schemas.openxmlformats.org/officeDocument/2006/relationships" xmlns:p="http://schemas.openxmlformats.org/presentationml/2006/main">
  <p:tag name="NUM" val="9"/>
</p:tagLst>
</file>

<file path=ppt/tags/tag801.xml><?xml version="1.0" encoding="utf-8"?>
<p:tagLst xmlns:a="http://schemas.openxmlformats.org/drawingml/2006/main" xmlns:r="http://schemas.openxmlformats.org/officeDocument/2006/relationships" xmlns:p="http://schemas.openxmlformats.org/presentationml/2006/main">
  <p:tag name="NUM" val="10"/>
</p:tagLst>
</file>

<file path=ppt/tags/tag802.xml><?xml version="1.0" encoding="utf-8"?>
<p:tagLst xmlns:a="http://schemas.openxmlformats.org/drawingml/2006/main" xmlns:r="http://schemas.openxmlformats.org/officeDocument/2006/relationships" xmlns:p="http://schemas.openxmlformats.org/presentationml/2006/main">
  <p:tag name="NUM" val="1"/>
</p:tagLst>
</file>

<file path=ppt/tags/tag803.xml><?xml version="1.0" encoding="utf-8"?>
<p:tagLst xmlns:a="http://schemas.openxmlformats.org/drawingml/2006/main" xmlns:r="http://schemas.openxmlformats.org/officeDocument/2006/relationships" xmlns:p="http://schemas.openxmlformats.org/presentationml/2006/main">
  <p:tag name="NUM" val="2"/>
</p:tagLst>
</file>

<file path=ppt/tags/tag804.xml><?xml version="1.0" encoding="utf-8"?>
<p:tagLst xmlns:a="http://schemas.openxmlformats.org/drawingml/2006/main" xmlns:r="http://schemas.openxmlformats.org/officeDocument/2006/relationships" xmlns:p="http://schemas.openxmlformats.org/presentationml/2006/main">
  <p:tag name="NUM" val="3"/>
</p:tagLst>
</file>

<file path=ppt/tags/tag805.xml><?xml version="1.0" encoding="utf-8"?>
<p:tagLst xmlns:a="http://schemas.openxmlformats.org/drawingml/2006/main" xmlns:r="http://schemas.openxmlformats.org/officeDocument/2006/relationships" xmlns:p="http://schemas.openxmlformats.org/presentationml/2006/main">
  <p:tag name="NUM" val="4"/>
</p:tagLst>
</file>

<file path=ppt/tags/tag806.xml><?xml version="1.0" encoding="utf-8"?>
<p:tagLst xmlns:a="http://schemas.openxmlformats.org/drawingml/2006/main" xmlns:r="http://schemas.openxmlformats.org/officeDocument/2006/relationships" xmlns:p="http://schemas.openxmlformats.org/presentationml/2006/main">
  <p:tag name="NUM" val="5"/>
</p:tagLst>
</file>

<file path=ppt/tags/tag807.xml><?xml version="1.0" encoding="utf-8"?>
<p:tagLst xmlns:a="http://schemas.openxmlformats.org/drawingml/2006/main" xmlns:r="http://schemas.openxmlformats.org/officeDocument/2006/relationships" xmlns:p="http://schemas.openxmlformats.org/presentationml/2006/main">
  <p:tag name="NUM" val="6"/>
</p:tagLst>
</file>

<file path=ppt/tags/tag808.xml><?xml version="1.0" encoding="utf-8"?>
<p:tagLst xmlns:a="http://schemas.openxmlformats.org/drawingml/2006/main" xmlns:r="http://schemas.openxmlformats.org/officeDocument/2006/relationships" xmlns:p="http://schemas.openxmlformats.org/presentationml/2006/main">
  <p:tag name="NUM" val="7"/>
</p:tagLst>
</file>

<file path=ppt/tags/tag809.xml><?xml version="1.0" encoding="utf-8"?>
<p:tagLst xmlns:a="http://schemas.openxmlformats.org/drawingml/2006/main" xmlns:r="http://schemas.openxmlformats.org/officeDocument/2006/relationships" xmlns:p="http://schemas.openxmlformats.org/presentationml/2006/main">
  <p:tag name="NUM" val="8"/>
</p:tagLst>
</file>

<file path=ppt/tags/tag81.xml><?xml version="1.0" encoding="utf-8"?>
<p:tagLst xmlns:a="http://schemas.openxmlformats.org/drawingml/2006/main" xmlns:r="http://schemas.openxmlformats.org/officeDocument/2006/relationships" xmlns:p="http://schemas.openxmlformats.org/presentationml/2006/main">
  <p:tag name="NUM" val="6"/>
</p:tagLst>
</file>

<file path=ppt/tags/tag810.xml><?xml version="1.0" encoding="utf-8"?>
<p:tagLst xmlns:a="http://schemas.openxmlformats.org/drawingml/2006/main" xmlns:r="http://schemas.openxmlformats.org/officeDocument/2006/relationships" xmlns:p="http://schemas.openxmlformats.org/presentationml/2006/main">
  <p:tag name="NUM" val="9"/>
</p:tagLst>
</file>

<file path=ppt/tags/tag811.xml><?xml version="1.0" encoding="utf-8"?>
<p:tagLst xmlns:a="http://schemas.openxmlformats.org/drawingml/2006/main" xmlns:r="http://schemas.openxmlformats.org/officeDocument/2006/relationships" xmlns:p="http://schemas.openxmlformats.org/presentationml/2006/main">
  <p:tag name="NUM" val="10"/>
</p:tagLst>
</file>

<file path=ppt/tags/tag812.xml><?xml version="1.0" encoding="utf-8"?>
<p:tagLst xmlns:a="http://schemas.openxmlformats.org/drawingml/2006/main" xmlns:r="http://schemas.openxmlformats.org/officeDocument/2006/relationships" xmlns:p="http://schemas.openxmlformats.org/presentationml/2006/main">
  <p:tag name="NUM" val="1"/>
</p:tagLst>
</file>

<file path=ppt/tags/tag813.xml><?xml version="1.0" encoding="utf-8"?>
<p:tagLst xmlns:a="http://schemas.openxmlformats.org/drawingml/2006/main" xmlns:r="http://schemas.openxmlformats.org/officeDocument/2006/relationships" xmlns:p="http://schemas.openxmlformats.org/presentationml/2006/main">
  <p:tag name="NUM" val="2"/>
</p:tagLst>
</file>

<file path=ppt/tags/tag814.xml><?xml version="1.0" encoding="utf-8"?>
<p:tagLst xmlns:a="http://schemas.openxmlformats.org/drawingml/2006/main" xmlns:r="http://schemas.openxmlformats.org/officeDocument/2006/relationships" xmlns:p="http://schemas.openxmlformats.org/presentationml/2006/main">
  <p:tag name="NUM" val="3"/>
</p:tagLst>
</file>

<file path=ppt/tags/tag815.xml><?xml version="1.0" encoding="utf-8"?>
<p:tagLst xmlns:a="http://schemas.openxmlformats.org/drawingml/2006/main" xmlns:r="http://schemas.openxmlformats.org/officeDocument/2006/relationships" xmlns:p="http://schemas.openxmlformats.org/presentationml/2006/main">
  <p:tag name="NUM" val="4"/>
</p:tagLst>
</file>

<file path=ppt/tags/tag816.xml><?xml version="1.0" encoding="utf-8"?>
<p:tagLst xmlns:a="http://schemas.openxmlformats.org/drawingml/2006/main" xmlns:r="http://schemas.openxmlformats.org/officeDocument/2006/relationships" xmlns:p="http://schemas.openxmlformats.org/presentationml/2006/main">
  <p:tag name="NUM" val="5"/>
</p:tagLst>
</file>

<file path=ppt/tags/tag817.xml><?xml version="1.0" encoding="utf-8"?>
<p:tagLst xmlns:a="http://schemas.openxmlformats.org/drawingml/2006/main" xmlns:r="http://schemas.openxmlformats.org/officeDocument/2006/relationships" xmlns:p="http://schemas.openxmlformats.org/presentationml/2006/main">
  <p:tag name="NUM" val="6"/>
</p:tagLst>
</file>

<file path=ppt/tags/tag818.xml><?xml version="1.0" encoding="utf-8"?>
<p:tagLst xmlns:a="http://schemas.openxmlformats.org/drawingml/2006/main" xmlns:r="http://schemas.openxmlformats.org/officeDocument/2006/relationships" xmlns:p="http://schemas.openxmlformats.org/presentationml/2006/main">
  <p:tag name="NUM" val="7"/>
</p:tagLst>
</file>

<file path=ppt/tags/tag819.xml><?xml version="1.0" encoding="utf-8"?>
<p:tagLst xmlns:a="http://schemas.openxmlformats.org/drawingml/2006/main" xmlns:r="http://schemas.openxmlformats.org/officeDocument/2006/relationships" xmlns:p="http://schemas.openxmlformats.org/presentationml/2006/main">
  <p:tag name="NUM" val="8"/>
</p:tagLst>
</file>

<file path=ppt/tags/tag82.xml><?xml version="1.0" encoding="utf-8"?>
<p:tagLst xmlns:a="http://schemas.openxmlformats.org/drawingml/2006/main" xmlns:r="http://schemas.openxmlformats.org/officeDocument/2006/relationships" xmlns:p="http://schemas.openxmlformats.org/presentationml/2006/main">
  <p:tag name="NUM" val="7"/>
</p:tagLst>
</file>

<file path=ppt/tags/tag820.xml><?xml version="1.0" encoding="utf-8"?>
<p:tagLst xmlns:a="http://schemas.openxmlformats.org/drawingml/2006/main" xmlns:r="http://schemas.openxmlformats.org/officeDocument/2006/relationships" xmlns:p="http://schemas.openxmlformats.org/presentationml/2006/main">
  <p:tag name="NUM" val="9"/>
</p:tagLst>
</file>

<file path=ppt/tags/tag821.xml><?xml version="1.0" encoding="utf-8"?>
<p:tagLst xmlns:a="http://schemas.openxmlformats.org/drawingml/2006/main" xmlns:r="http://schemas.openxmlformats.org/officeDocument/2006/relationships" xmlns:p="http://schemas.openxmlformats.org/presentationml/2006/main">
  <p:tag name="NUM" val="10"/>
</p:tagLst>
</file>

<file path=ppt/tags/tag822.xml><?xml version="1.0" encoding="utf-8"?>
<p:tagLst xmlns:a="http://schemas.openxmlformats.org/drawingml/2006/main" xmlns:r="http://schemas.openxmlformats.org/officeDocument/2006/relationships" xmlns:p="http://schemas.openxmlformats.org/presentationml/2006/main">
  <p:tag name="NUM" val="1"/>
</p:tagLst>
</file>

<file path=ppt/tags/tag823.xml><?xml version="1.0" encoding="utf-8"?>
<p:tagLst xmlns:a="http://schemas.openxmlformats.org/drawingml/2006/main" xmlns:r="http://schemas.openxmlformats.org/officeDocument/2006/relationships" xmlns:p="http://schemas.openxmlformats.org/presentationml/2006/main">
  <p:tag name="NUM" val="2"/>
</p:tagLst>
</file>

<file path=ppt/tags/tag824.xml><?xml version="1.0" encoding="utf-8"?>
<p:tagLst xmlns:a="http://schemas.openxmlformats.org/drawingml/2006/main" xmlns:r="http://schemas.openxmlformats.org/officeDocument/2006/relationships" xmlns:p="http://schemas.openxmlformats.org/presentationml/2006/main">
  <p:tag name="NUM" val="3"/>
</p:tagLst>
</file>

<file path=ppt/tags/tag825.xml><?xml version="1.0" encoding="utf-8"?>
<p:tagLst xmlns:a="http://schemas.openxmlformats.org/drawingml/2006/main" xmlns:r="http://schemas.openxmlformats.org/officeDocument/2006/relationships" xmlns:p="http://schemas.openxmlformats.org/presentationml/2006/main">
  <p:tag name="NUM" val="4"/>
</p:tagLst>
</file>

<file path=ppt/tags/tag826.xml><?xml version="1.0" encoding="utf-8"?>
<p:tagLst xmlns:a="http://schemas.openxmlformats.org/drawingml/2006/main" xmlns:r="http://schemas.openxmlformats.org/officeDocument/2006/relationships" xmlns:p="http://schemas.openxmlformats.org/presentationml/2006/main">
  <p:tag name="NUM" val="5"/>
</p:tagLst>
</file>

<file path=ppt/tags/tag827.xml><?xml version="1.0" encoding="utf-8"?>
<p:tagLst xmlns:a="http://schemas.openxmlformats.org/drawingml/2006/main" xmlns:r="http://schemas.openxmlformats.org/officeDocument/2006/relationships" xmlns:p="http://schemas.openxmlformats.org/presentationml/2006/main">
  <p:tag name="NUM" val="6"/>
</p:tagLst>
</file>

<file path=ppt/tags/tag828.xml><?xml version="1.0" encoding="utf-8"?>
<p:tagLst xmlns:a="http://schemas.openxmlformats.org/drawingml/2006/main" xmlns:r="http://schemas.openxmlformats.org/officeDocument/2006/relationships" xmlns:p="http://schemas.openxmlformats.org/presentationml/2006/main">
  <p:tag name="NUM" val="7"/>
</p:tagLst>
</file>

<file path=ppt/tags/tag829.xml><?xml version="1.0" encoding="utf-8"?>
<p:tagLst xmlns:a="http://schemas.openxmlformats.org/drawingml/2006/main" xmlns:r="http://schemas.openxmlformats.org/officeDocument/2006/relationships" xmlns:p="http://schemas.openxmlformats.org/presentationml/2006/main">
  <p:tag name="NUM" val="8"/>
</p:tagLst>
</file>

<file path=ppt/tags/tag83.xml><?xml version="1.0" encoding="utf-8"?>
<p:tagLst xmlns:a="http://schemas.openxmlformats.org/drawingml/2006/main" xmlns:r="http://schemas.openxmlformats.org/officeDocument/2006/relationships" xmlns:p="http://schemas.openxmlformats.org/presentationml/2006/main">
  <p:tag name="NUM" val="8"/>
</p:tagLst>
</file>

<file path=ppt/tags/tag830.xml><?xml version="1.0" encoding="utf-8"?>
<p:tagLst xmlns:a="http://schemas.openxmlformats.org/drawingml/2006/main" xmlns:r="http://schemas.openxmlformats.org/officeDocument/2006/relationships" xmlns:p="http://schemas.openxmlformats.org/presentationml/2006/main">
  <p:tag name="NUM" val="9"/>
</p:tagLst>
</file>

<file path=ppt/tags/tag831.xml><?xml version="1.0" encoding="utf-8"?>
<p:tagLst xmlns:a="http://schemas.openxmlformats.org/drawingml/2006/main" xmlns:r="http://schemas.openxmlformats.org/officeDocument/2006/relationships" xmlns:p="http://schemas.openxmlformats.org/presentationml/2006/main">
  <p:tag name="NUM" val="1"/>
</p:tagLst>
</file>

<file path=ppt/tags/tag832.xml><?xml version="1.0" encoding="utf-8"?>
<p:tagLst xmlns:a="http://schemas.openxmlformats.org/drawingml/2006/main" xmlns:r="http://schemas.openxmlformats.org/officeDocument/2006/relationships" xmlns:p="http://schemas.openxmlformats.org/presentationml/2006/main">
  <p:tag name="NUM" val="2"/>
</p:tagLst>
</file>

<file path=ppt/tags/tag833.xml><?xml version="1.0" encoding="utf-8"?>
<p:tagLst xmlns:a="http://schemas.openxmlformats.org/drawingml/2006/main" xmlns:r="http://schemas.openxmlformats.org/officeDocument/2006/relationships" xmlns:p="http://schemas.openxmlformats.org/presentationml/2006/main">
  <p:tag name="NUM" val="3"/>
</p:tagLst>
</file>

<file path=ppt/tags/tag834.xml><?xml version="1.0" encoding="utf-8"?>
<p:tagLst xmlns:a="http://schemas.openxmlformats.org/drawingml/2006/main" xmlns:r="http://schemas.openxmlformats.org/officeDocument/2006/relationships" xmlns:p="http://schemas.openxmlformats.org/presentationml/2006/main">
  <p:tag name="NUM" val="4"/>
</p:tagLst>
</file>

<file path=ppt/tags/tag835.xml><?xml version="1.0" encoding="utf-8"?>
<p:tagLst xmlns:a="http://schemas.openxmlformats.org/drawingml/2006/main" xmlns:r="http://schemas.openxmlformats.org/officeDocument/2006/relationships" xmlns:p="http://schemas.openxmlformats.org/presentationml/2006/main">
  <p:tag name="NUM" val="5"/>
</p:tagLst>
</file>

<file path=ppt/tags/tag836.xml><?xml version="1.0" encoding="utf-8"?>
<p:tagLst xmlns:a="http://schemas.openxmlformats.org/drawingml/2006/main" xmlns:r="http://schemas.openxmlformats.org/officeDocument/2006/relationships" xmlns:p="http://schemas.openxmlformats.org/presentationml/2006/main">
  <p:tag name="NUM" val="6"/>
</p:tagLst>
</file>

<file path=ppt/tags/tag837.xml><?xml version="1.0" encoding="utf-8"?>
<p:tagLst xmlns:a="http://schemas.openxmlformats.org/drawingml/2006/main" xmlns:r="http://schemas.openxmlformats.org/officeDocument/2006/relationships" xmlns:p="http://schemas.openxmlformats.org/presentationml/2006/main">
  <p:tag name="NUM" val="7"/>
</p:tagLst>
</file>

<file path=ppt/tags/tag838.xml><?xml version="1.0" encoding="utf-8"?>
<p:tagLst xmlns:a="http://schemas.openxmlformats.org/drawingml/2006/main" xmlns:r="http://schemas.openxmlformats.org/officeDocument/2006/relationships" xmlns:p="http://schemas.openxmlformats.org/presentationml/2006/main">
  <p:tag name="NUM" val="8"/>
</p:tagLst>
</file>

<file path=ppt/tags/tag839.xml><?xml version="1.0" encoding="utf-8"?>
<p:tagLst xmlns:a="http://schemas.openxmlformats.org/drawingml/2006/main" xmlns:r="http://schemas.openxmlformats.org/officeDocument/2006/relationships" xmlns:p="http://schemas.openxmlformats.org/presentationml/2006/main">
  <p:tag name="NUM" val="9"/>
</p:tagLst>
</file>

<file path=ppt/tags/tag84.xml><?xml version="1.0" encoding="utf-8"?>
<p:tagLst xmlns:a="http://schemas.openxmlformats.org/drawingml/2006/main" xmlns:r="http://schemas.openxmlformats.org/officeDocument/2006/relationships" xmlns:p="http://schemas.openxmlformats.org/presentationml/2006/main">
  <p:tag name="NUM" val="9"/>
</p:tagLst>
</file>

<file path=ppt/tags/tag840.xml><?xml version="1.0" encoding="utf-8"?>
<p:tagLst xmlns:a="http://schemas.openxmlformats.org/drawingml/2006/main" xmlns:r="http://schemas.openxmlformats.org/officeDocument/2006/relationships" xmlns:p="http://schemas.openxmlformats.org/presentationml/2006/main">
  <p:tag name="NUM" val="1"/>
</p:tagLst>
</file>

<file path=ppt/tags/tag841.xml><?xml version="1.0" encoding="utf-8"?>
<p:tagLst xmlns:a="http://schemas.openxmlformats.org/drawingml/2006/main" xmlns:r="http://schemas.openxmlformats.org/officeDocument/2006/relationships" xmlns:p="http://schemas.openxmlformats.org/presentationml/2006/main">
  <p:tag name="NUM" val="2"/>
</p:tagLst>
</file>

<file path=ppt/tags/tag842.xml><?xml version="1.0" encoding="utf-8"?>
<p:tagLst xmlns:a="http://schemas.openxmlformats.org/drawingml/2006/main" xmlns:r="http://schemas.openxmlformats.org/officeDocument/2006/relationships" xmlns:p="http://schemas.openxmlformats.org/presentationml/2006/main">
  <p:tag name="NUM" val="3"/>
</p:tagLst>
</file>

<file path=ppt/tags/tag843.xml><?xml version="1.0" encoding="utf-8"?>
<p:tagLst xmlns:a="http://schemas.openxmlformats.org/drawingml/2006/main" xmlns:r="http://schemas.openxmlformats.org/officeDocument/2006/relationships" xmlns:p="http://schemas.openxmlformats.org/presentationml/2006/main">
  <p:tag name="NUM" val="4"/>
</p:tagLst>
</file>

<file path=ppt/tags/tag844.xml><?xml version="1.0" encoding="utf-8"?>
<p:tagLst xmlns:a="http://schemas.openxmlformats.org/drawingml/2006/main" xmlns:r="http://schemas.openxmlformats.org/officeDocument/2006/relationships" xmlns:p="http://schemas.openxmlformats.org/presentationml/2006/main">
  <p:tag name="NUM" val="5"/>
</p:tagLst>
</file>

<file path=ppt/tags/tag845.xml><?xml version="1.0" encoding="utf-8"?>
<p:tagLst xmlns:a="http://schemas.openxmlformats.org/drawingml/2006/main" xmlns:r="http://schemas.openxmlformats.org/officeDocument/2006/relationships" xmlns:p="http://schemas.openxmlformats.org/presentationml/2006/main">
  <p:tag name="NUM" val="6"/>
</p:tagLst>
</file>

<file path=ppt/tags/tag846.xml><?xml version="1.0" encoding="utf-8"?>
<p:tagLst xmlns:a="http://schemas.openxmlformats.org/drawingml/2006/main" xmlns:r="http://schemas.openxmlformats.org/officeDocument/2006/relationships" xmlns:p="http://schemas.openxmlformats.org/presentationml/2006/main">
  <p:tag name="NUM" val="7"/>
</p:tagLst>
</file>

<file path=ppt/tags/tag847.xml><?xml version="1.0" encoding="utf-8"?>
<p:tagLst xmlns:a="http://schemas.openxmlformats.org/drawingml/2006/main" xmlns:r="http://schemas.openxmlformats.org/officeDocument/2006/relationships" xmlns:p="http://schemas.openxmlformats.org/presentationml/2006/main">
  <p:tag name="NUM" val="8"/>
</p:tagLst>
</file>

<file path=ppt/tags/tag848.xml><?xml version="1.0" encoding="utf-8"?>
<p:tagLst xmlns:a="http://schemas.openxmlformats.org/drawingml/2006/main" xmlns:r="http://schemas.openxmlformats.org/officeDocument/2006/relationships" xmlns:p="http://schemas.openxmlformats.org/presentationml/2006/main">
  <p:tag name="NUM" val="9"/>
</p:tagLst>
</file>

<file path=ppt/tags/tag849.xml><?xml version="1.0" encoding="utf-8"?>
<p:tagLst xmlns:a="http://schemas.openxmlformats.org/drawingml/2006/main" xmlns:r="http://schemas.openxmlformats.org/officeDocument/2006/relationships" xmlns:p="http://schemas.openxmlformats.org/presentationml/2006/main">
  <p:tag name="NUM" val="10"/>
</p:tagLst>
</file>

<file path=ppt/tags/tag85.xml><?xml version="1.0" encoding="utf-8"?>
<p:tagLst xmlns:a="http://schemas.openxmlformats.org/drawingml/2006/main" xmlns:r="http://schemas.openxmlformats.org/officeDocument/2006/relationships" xmlns:p="http://schemas.openxmlformats.org/presentationml/2006/main">
  <p:tag name="NUM" val="10"/>
</p:tagLst>
</file>

<file path=ppt/tags/tag850.xml><?xml version="1.0" encoding="utf-8"?>
<p:tagLst xmlns:a="http://schemas.openxmlformats.org/drawingml/2006/main" xmlns:r="http://schemas.openxmlformats.org/officeDocument/2006/relationships" xmlns:p="http://schemas.openxmlformats.org/presentationml/2006/main">
  <p:tag name="NUM" val="11"/>
</p:tagLst>
</file>

<file path=ppt/tags/tag851.xml><?xml version="1.0" encoding="utf-8"?>
<p:tagLst xmlns:a="http://schemas.openxmlformats.org/drawingml/2006/main" xmlns:r="http://schemas.openxmlformats.org/officeDocument/2006/relationships" xmlns:p="http://schemas.openxmlformats.org/presentationml/2006/main">
  <p:tag name="NUM" val="1"/>
</p:tagLst>
</file>

<file path=ppt/tags/tag852.xml><?xml version="1.0" encoding="utf-8"?>
<p:tagLst xmlns:a="http://schemas.openxmlformats.org/drawingml/2006/main" xmlns:r="http://schemas.openxmlformats.org/officeDocument/2006/relationships" xmlns:p="http://schemas.openxmlformats.org/presentationml/2006/main">
  <p:tag name="NUM" val="2"/>
</p:tagLst>
</file>

<file path=ppt/tags/tag853.xml><?xml version="1.0" encoding="utf-8"?>
<p:tagLst xmlns:a="http://schemas.openxmlformats.org/drawingml/2006/main" xmlns:r="http://schemas.openxmlformats.org/officeDocument/2006/relationships" xmlns:p="http://schemas.openxmlformats.org/presentationml/2006/main">
  <p:tag name="NUM" val="3"/>
</p:tagLst>
</file>

<file path=ppt/tags/tag854.xml><?xml version="1.0" encoding="utf-8"?>
<p:tagLst xmlns:a="http://schemas.openxmlformats.org/drawingml/2006/main" xmlns:r="http://schemas.openxmlformats.org/officeDocument/2006/relationships" xmlns:p="http://schemas.openxmlformats.org/presentationml/2006/main">
  <p:tag name="NUM" val="4"/>
</p:tagLst>
</file>

<file path=ppt/tags/tag855.xml><?xml version="1.0" encoding="utf-8"?>
<p:tagLst xmlns:a="http://schemas.openxmlformats.org/drawingml/2006/main" xmlns:r="http://schemas.openxmlformats.org/officeDocument/2006/relationships" xmlns:p="http://schemas.openxmlformats.org/presentationml/2006/main">
  <p:tag name="NUM" val="5"/>
</p:tagLst>
</file>

<file path=ppt/tags/tag856.xml><?xml version="1.0" encoding="utf-8"?>
<p:tagLst xmlns:a="http://schemas.openxmlformats.org/drawingml/2006/main" xmlns:r="http://schemas.openxmlformats.org/officeDocument/2006/relationships" xmlns:p="http://schemas.openxmlformats.org/presentationml/2006/main">
  <p:tag name="NUM" val="6"/>
</p:tagLst>
</file>

<file path=ppt/tags/tag857.xml><?xml version="1.0" encoding="utf-8"?>
<p:tagLst xmlns:a="http://schemas.openxmlformats.org/drawingml/2006/main" xmlns:r="http://schemas.openxmlformats.org/officeDocument/2006/relationships" xmlns:p="http://schemas.openxmlformats.org/presentationml/2006/main">
  <p:tag name="NUM" val="1"/>
</p:tagLst>
</file>

<file path=ppt/tags/tag858.xml><?xml version="1.0" encoding="utf-8"?>
<p:tagLst xmlns:a="http://schemas.openxmlformats.org/drawingml/2006/main" xmlns:r="http://schemas.openxmlformats.org/officeDocument/2006/relationships" xmlns:p="http://schemas.openxmlformats.org/presentationml/2006/main">
  <p:tag name="NUM" val="2"/>
</p:tagLst>
</file>

<file path=ppt/tags/tag859.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11"/>
</p:tagLst>
</file>

<file path=ppt/tags/tag860.xml><?xml version="1.0" encoding="utf-8"?>
<p:tagLst xmlns:a="http://schemas.openxmlformats.org/drawingml/2006/main" xmlns:r="http://schemas.openxmlformats.org/officeDocument/2006/relationships" xmlns:p="http://schemas.openxmlformats.org/presentationml/2006/main">
  <p:tag name="NUM" val="4"/>
</p:tagLst>
</file>

<file path=ppt/tags/tag861.xml><?xml version="1.0" encoding="utf-8"?>
<p:tagLst xmlns:a="http://schemas.openxmlformats.org/drawingml/2006/main" xmlns:r="http://schemas.openxmlformats.org/officeDocument/2006/relationships" xmlns:p="http://schemas.openxmlformats.org/presentationml/2006/main">
  <p:tag name="NUM" val="5"/>
</p:tagLst>
</file>

<file path=ppt/tags/tag862.xml><?xml version="1.0" encoding="utf-8"?>
<p:tagLst xmlns:a="http://schemas.openxmlformats.org/drawingml/2006/main" xmlns:r="http://schemas.openxmlformats.org/officeDocument/2006/relationships" xmlns:p="http://schemas.openxmlformats.org/presentationml/2006/main">
  <p:tag name="NUM" val="6"/>
</p:tagLst>
</file>

<file path=ppt/tags/tag863.xml><?xml version="1.0" encoding="utf-8"?>
<p:tagLst xmlns:a="http://schemas.openxmlformats.org/drawingml/2006/main" xmlns:r="http://schemas.openxmlformats.org/officeDocument/2006/relationships" xmlns:p="http://schemas.openxmlformats.org/presentationml/2006/main">
  <p:tag name="NUM" val="1"/>
</p:tagLst>
</file>

<file path=ppt/tags/tag864.xml><?xml version="1.0" encoding="utf-8"?>
<p:tagLst xmlns:a="http://schemas.openxmlformats.org/drawingml/2006/main" xmlns:r="http://schemas.openxmlformats.org/officeDocument/2006/relationships" xmlns:p="http://schemas.openxmlformats.org/presentationml/2006/main">
  <p:tag name="NUM" val="2"/>
</p:tagLst>
</file>

<file path=ppt/tags/tag865.xml><?xml version="1.0" encoding="utf-8"?>
<p:tagLst xmlns:a="http://schemas.openxmlformats.org/drawingml/2006/main" xmlns:r="http://schemas.openxmlformats.org/officeDocument/2006/relationships" xmlns:p="http://schemas.openxmlformats.org/presentationml/2006/main">
  <p:tag name="NUM" val="3"/>
</p:tagLst>
</file>

<file path=ppt/tags/tag866.xml><?xml version="1.0" encoding="utf-8"?>
<p:tagLst xmlns:a="http://schemas.openxmlformats.org/drawingml/2006/main" xmlns:r="http://schemas.openxmlformats.org/officeDocument/2006/relationships" xmlns:p="http://schemas.openxmlformats.org/presentationml/2006/main">
  <p:tag name="NUM" val="4"/>
</p:tagLst>
</file>

<file path=ppt/tags/tag867.xml><?xml version="1.0" encoding="utf-8"?>
<p:tagLst xmlns:a="http://schemas.openxmlformats.org/drawingml/2006/main" xmlns:r="http://schemas.openxmlformats.org/officeDocument/2006/relationships" xmlns:p="http://schemas.openxmlformats.org/presentationml/2006/main">
  <p:tag name="NUM" val="5"/>
</p:tagLst>
</file>

<file path=ppt/tags/tag868.xml><?xml version="1.0" encoding="utf-8"?>
<p:tagLst xmlns:a="http://schemas.openxmlformats.org/drawingml/2006/main" xmlns:r="http://schemas.openxmlformats.org/officeDocument/2006/relationships" xmlns:p="http://schemas.openxmlformats.org/presentationml/2006/main">
  <p:tag name="NUM" val="6"/>
</p:tagLst>
</file>

<file path=ppt/tags/tag869.xml><?xml version="1.0" encoding="utf-8"?>
<p:tagLst xmlns:a="http://schemas.openxmlformats.org/drawingml/2006/main" xmlns:r="http://schemas.openxmlformats.org/officeDocument/2006/relationships" xmlns:p="http://schemas.openxmlformats.org/presentationml/2006/main">
  <p:tag name="NUM" val="7"/>
</p:tagLst>
</file>

<file path=ppt/tags/tag87.xml><?xml version="1.0" encoding="utf-8"?>
<p:tagLst xmlns:a="http://schemas.openxmlformats.org/drawingml/2006/main" xmlns:r="http://schemas.openxmlformats.org/officeDocument/2006/relationships" xmlns:p="http://schemas.openxmlformats.org/presentationml/2006/main">
  <p:tag name="NUM" val="13"/>
</p:tagLst>
</file>

<file path=ppt/tags/tag870.xml><?xml version="1.0" encoding="utf-8"?>
<p:tagLst xmlns:a="http://schemas.openxmlformats.org/drawingml/2006/main" xmlns:r="http://schemas.openxmlformats.org/officeDocument/2006/relationships" xmlns:p="http://schemas.openxmlformats.org/presentationml/2006/main">
  <p:tag name="NUM" val="8"/>
</p:tagLst>
</file>

<file path=ppt/tags/tag871.xml><?xml version="1.0" encoding="utf-8"?>
<p:tagLst xmlns:a="http://schemas.openxmlformats.org/drawingml/2006/main" xmlns:r="http://schemas.openxmlformats.org/officeDocument/2006/relationships" xmlns:p="http://schemas.openxmlformats.org/presentationml/2006/main">
  <p:tag name="NUM" val="1"/>
</p:tagLst>
</file>

<file path=ppt/tags/tag872.xml><?xml version="1.0" encoding="utf-8"?>
<p:tagLst xmlns:a="http://schemas.openxmlformats.org/drawingml/2006/main" xmlns:r="http://schemas.openxmlformats.org/officeDocument/2006/relationships" xmlns:p="http://schemas.openxmlformats.org/presentationml/2006/main">
  <p:tag name="NUM" val="2"/>
</p:tagLst>
</file>

<file path=ppt/tags/tag873.xml><?xml version="1.0" encoding="utf-8"?>
<p:tagLst xmlns:a="http://schemas.openxmlformats.org/drawingml/2006/main" xmlns:r="http://schemas.openxmlformats.org/officeDocument/2006/relationships" xmlns:p="http://schemas.openxmlformats.org/presentationml/2006/main">
  <p:tag name="NUM" val="3"/>
</p:tagLst>
</file>

<file path=ppt/tags/tag874.xml><?xml version="1.0" encoding="utf-8"?>
<p:tagLst xmlns:a="http://schemas.openxmlformats.org/drawingml/2006/main" xmlns:r="http://schemas.openxmlformats.org/officeDocument/2006/relationships" xmlns:p="http://schemas.openxmlformats.org/presentationml/2006/main">
  <p:tag name="NUM" val="4"/>
</p:tagLst>
</file>

<file path=ppt/tags/tag875.xml><?xml version="1.0" encoding="utf-8"?>
<p:tagLst xmlns:a="http://schemas.openxmlformats.org/drawingml/2006/main" xmlns:r="http://schemas.openxmlformats.org/officeDocument/2006/relationships" xmlns:p="http://schemas.openxmlformats.org/presentationml/2006/main">
  <p:tag name="NUM" val="5"/>
</p:tagLst>
</file>

<file path=ppt/tags/tag876.xml><?xml version="1.0" encoding="utf-8"?>
<p:tagLst xmlns:a="http://schemas.openxmlformats.org/drawingml/2006/main" xmlns:r="http://schemas.openxmlformats.org/officeDocument/2006/relationships" xmlns:p="http://schemas.openxmlformats.org/presentationml/2006/main">
  <p:tag name="NUM" val="6"/>
</p:tagLst>
</file>

<file path=ppt/tags/tag877.xml><?xml version="1.0" encoding="utf-8"?>
<p:tagLst xmlns:a="http://schemas.openxmlformats.org/drawingml/2006/main" xmlns:r="http://schemas.openxmlformats.org/officeDocument/2006/relationships" xmlns:p="http://schemas.openxmlformats.org/presentationml/2006/main">
  <p:tag name="NUM" val="7"/>
</p:tagLst>
</file>

<file path=ppt/tags/tag878.xml><?xml version="1.0" encoding="utf-8"?>
<p:tagLst xmlns:a="http://schemas.openxmlformats.org/drawingml/2006/main" xmlns:r="http://schemas.openxmlformats.org/officeDocument/2006/relationships" xmlns:p="http://schemas.openxmlformats.org/presentationml/2006/main">
  <p:tag name="NUM" val="8"/>
</p:tagLst>
</file>

<file path=ppt/tags/tag879.xml><?xml version="1.0" encoding="utf-8"?>
<p:tagLst xmlns:a="http://schemas.openxmlformats.org/drawingml/2006/main" xmlns:r="http://schemas.openxmlformats.org/officeDocument/2006/relationships" xmlns:p="http://schemas.openxmlformats.org/presentationml/2006/main">
  <p:tag name="NUM" val="9"/>
</p:tagLst>
</file>

<file path=ppt/tags/tag88.xml><?xml version="1.0" encoding="utf-8"?>
<p:tagLst xmlns:a="http://schemas.openxmlformats.org/drawingml/2006/main" xmlns:r="http://schemas.openxmlformats.org/officeDocument/2006/relationships" xmlns:p="http://schemas.openxmlformats.org/presentationml/2006/main">
  <p:tag name="NUM" val="15"/>
</p:tagLst>
</file>

<file path=ppt/tags/tag880.xml><?xml version="1.0" encoding="utf-8"?>
<p:tagLst xmlns:a="http://schemas.openxmlformats.org/drawingml/2006/main" xmlns:r="http://schemas.openxmlformats.org/officeDocument/2006/relationships" xmlns:p="http://schemas.openxmlformats.org/presentationml/2006/main">
  <p:tag name="NUM" val="10"/>
</p:tagLst>
</file>

<file path=ppt/tags/tag881.xml><?xml version="1.0" encoding="utf-8"?>
<p:tagLst xmlns:a="http://schemas.openxmlformats.org/drawingml/2006/main" xmlns:r="http://schemas.openxmlformats.org/officeDocument/2006/relationships" xmlns:p="http://schemas.openxmlformats.org/presentationml/2006/main">
  <p:tag name="NUM" val="11"/>
</p:tagLst>
</file>

<file path=ppt/tags/tag882.xml><?xml version="1.0" encoding="utf-8"?>
<p:tagLst xmlns:a="http://schemas.openxmlformats.org/drawingml/2006/main" xmlns:r="http://schemas.openxmlformats.org/officeDocument/2006/relationships" xmlns:p="http://schemas.openxmlformats.org/presentationml/2006/main">
  <p:tag name="NUM" val="12"/>
</p:tagLst>
</file>

<file path=ppt/tags/tag883.xml><?xml version="1.0" encoding="utf-8"?>
<p:tagLst xmlns:a="http://schemas.openxmlformats.org/drawingml/2006/main" xmlns:r="http://schemas.openxmlformats.org/officeDocument/2006/relationships" xmlns:p="http://schemas.openxmlformats.org/presentationml/2006/main">
  <p:tag name="NUM" val="13"/>
</p:tagLst>
</file>

<file path=ppt/tags/tag884.xml><?xml version="1.0" encoding="utf-8"?>
<p:tagLst xmlns:a="http://schemas.openxmlformats.org/drawingml/2006/main" xmlns:r="http://schemas.openxmlformats.org/officeDocument/2006/relationships" xmlns:p="http://schemas.openxmlformats.org/presentationml/2006/main">
  <p:tag name="NUM" val="14"/>
</p:tagLst>
</file>

<file path=ppt/tags/tag885.xml><?xml version="1.0" encoding="utf-8"?>
<p:tagLst xmlns:a="http://schemas.openxmlformats.org/drawingml/2006/main" xmlns:r="http://schemas.openxmlformats.org/officeDocument/2006/relationships" xmlns:p="http://schemas.openxmlformats.org/presentationml/2006/main">
  <p:tag name="NUM" val="15"/>
</p:tagLst>
</file>

<file path=ppt/tags/tag886.xml><?xml version="1.0" encoding="utf-8"?>
<p:tagLst xmlns:a="http://schemas.openxmlformats.org/drawingml/2006/main" xmlns:r="http://schemas.openxmlformats.org/officeDocument/2006/relationships" xmlns:p="http://schemas.openxmlformats.org/presentationml/2006/main">
  <p:tag name="NUM" val="1"/>
</p:tagLst>
</file>

<file path=ppt/tags/tag887.xml><?xml version="1.0" encoding="utf-8"?>
<p:tagLst xmlns:a="http://schemas.openxmlformats.org/drawingml/2006/main" xmlns:r="http://schemas.openxmlformats.org/officeDocument/2006/relationships" xmlns:p="http://schemas.openxmlformats.org/presentationml/2006/main">
  <p:tag name="NUM" val="4"/>
</p:tagLst>
</file>

<file path=ppt/tags/tag888.xml><?xml version="1.0" encoding="utf-8"?>
<p:tagLst xmlns:a="http://schemas.openxmlformats.org/drawingml/2006/main" xmlns:r="http://schemas.openxmlformats.org/officeDocument/2006/relationships" xmlns:p="http://schemas.openxmlformats.org/presentationml/2006/main">
  <p:tag name="NUM" val="5"/>
</p:tagLst>
</file>

<file path=ppt/tags/tag889.xml><?xml version="1.0" encoding="utf-8"?>
<p:tagLst xmlns:a="http://schemas.openxmlformats.org/drawingml/2006/main" xmlns:r="http://schemas.openxmlformats.org/officeDocument/2006/relationships" xmlns:p="http://schemas.openxmlformats.org/presentationml/2006/main">
  <p:tag name="NUM" val="6"/>
</p:tagLst>
</file>

<file path=ppt/tags/tag89.xml><?xml version="1.0" encoding="utf-8"?>
<p:tagLst xmlns:a="http://schemas.openxmlformats.org/drawingml/2006/main" xmlns:r="http://schemas.openxmlformats.org/officeDocument/2006/relationships" xmlns:p="http://schemas.openxmlformats.org/presentationml/2006/main">
  <p:tag name="NUM" val="16"/>
</p:tagLst>
</file>

<file path=ppt/tags/tag890.xml><?xml version="1.0" encoding="utf-8"?>
<p:tagLst xmlns:a="http://schemas.openxmlformats.org/drawingml/2006/main" xmlns:r="http://schemas.openxmlformats.org/officeDocument/2006/relationships" xmlns:p="http://schemas.openxmlformats.org/presentationml/2006/main">
  <p:tag name="NUM" val="7"/>
</p:tagLst>
</file>

<file path=ppt/tags/tag891.xml><?xml version="1.0" encoding="utf-8"?>
<p:tagLst xmlns:a="http://schemas.openxmlformats.org/drawingml/2006/main" xmlns:r="http://schemas.openxmlformats.org/officeDocument/2006/relationships" xmlns:p="http://schemas.openxmlformats.org/presentationml/2006/main">
  <p:tag name="NUM" val="8"/>
</p:tagLst>
</file>

<file path=ppt/tags/tag892.xml><?xml version="1.0" encoding="utf-8"?>
<p:tagLst xmlns:a="http://schemas.openxmlformats.org/drawingml/2006/main" xmlns:r="http://schemas.openxmlformats.org/officeDocument/2006/relationships" xmlns:p="http://schemas.openxmlformats.org/presentationml/2006/main">
  <p:tag name="NUM" val="9"/>
</p:tagLst>
</file>

<file path=ppt/tags/tag893.xml><?xml version="1.0" encoding="utf-8"?>
<p:tagLst xmlns:a="http://schemas.openxmlformats.org/drawingml/2006/main" xmlns:r="http://schemas.openxmlformats.org/officeDocument/2006/relationships" xmlns:p="http://schemas.openxmlformats.org/presentationml/2006/main">
  <p:tag name="NUM" val="24"/>
</p:tagLst>
</file>

<file path=ppt/tags/tag894.xml><?xml version="1.0" encoding="utf-8"?>
<p:tagLst xmlns:a="http://schemas.openxmlformats.org/drawingml/2006/main" xmlns:r="http://schemas.openxmlformats.org/officeDocument/2006/relationships" xmlns:p="http://schemas.openxmlformats.org/presentationml/2006/main">
  <p:tag name="NUM" val="25"/>
</p:tagLst>
</file>

<file path=ppt/tags/tag895.xml><?xml version="1.0" encoding="utf-8"?>
<p:tagLst xmlns:a="http://schemas.openxmlformats.org/drawingml/2006/main" xmlns:r="http://schemas.openxmlformats.org/officeDocument/2006/relationships" xmlns:p="http://schemas.openxmlformats.org/presentationml/2006/main">
  <p:tag name="NUM" val="1"/>
</p:tagLst>
</file>

<file path=ppt/tags/tag896.xml><?xml version="1.0" encoding="utf-8"?>
<p:tagLst xmlns:a="http://schemas.openxmlformats.org/drawingml/2006/main" xmlns:r="http://schemas.openxmlformats.org/officeDocument/2006/relationships" xmlns:p="http://schemas.openxmlformats.org/presentationml/2006/main">
  <p:tag name="NUM" val="2"/>
</p:tagLst>
</file>

<file path=ppt/tags/tag897.xml><?xml version="1.0" encoding="utf-8"?>
<p:tagLst xmlns:a="http://schemas.openxmlformats.org/drawingml/2006/main" xmlns:r="http://schemas.openxmlformats.org/officeDocument/2006/relationships" xmlns:p="http://schemas.openxmlformats.org/presentationml/2006/main">
  <p:tag name="NUM" val="3"/>
</p:tagLst>
</file>

<file path=ppt/tags/tag898.xml><?xml version="1.0" encoding="utf-8"?>
<p:tagLst xmlns:a="http://schemas.openxmlformats.org/drawingml/2006/main" xmlns:r="http://schemas.openxmlformats.org/officeDocument/2006/relationships" xmlns:p="http://schemas.openxmlformats.org/presentationml/2006/main">
  <p:tag name="NUM" val="4"/>
</p:tagLst>
</file>

<file path=ppt/tags/tag89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17"/>
</p:tagLst>
</file>

<file path=ppt/tags/tag900.xml><?xml version="1.0" encoding="utf-8"?>
<p:tagLst xmlns:a="http://schemas.openxmlformats.org/drawingml/2006/main" xmlns:r="http://schemas.openxmlformats.org/officeDocument/2006/relationships" xmlns:p="http://schemas.openxmlformats.org/presentationml/2006/main">
  <p:tag name="NUM" val="6"/>
</p:tagLst>
</file>

<file path=ppt/tags/tag901.xml><?xml version="1.0" encoding="utf-8"?>
<p:tagLst xmlns:a="http://schemas.openxmlformats.org/drawingml/2006/main" xmlns:r="http://schemas.openxmlformats.org/officeDocument/2006/relationships" xmlns:p="http://schemas.openxmlformats.org/presentationml/2006/main">
  <p:tag name="NUM" val="7"/>
</p:tagLst>
</file>

<file path=ppt/tags/tag902.xml><?xml version="1.0" encoding="utf-8"?>
<p:tagLst xmlns:a="http://schemas.openxmlformats.org/drawingml/2006/main" xmlns:r="http://schemas.openxmlformats.org/officeDocument/2006/relationships" xmlns:p="http://schemas.openxmlformats.org/presentationml/2006/main">
  <p:tag name="NUM" val="8"/>
</p:tagLst>
</file>

<file path=ppt/tags/tag903.xml><?xml version="1.0" encoding="utf-8"?>
<p:tagLst xmlns:a="http://schemas.openxmlformats.org/drawingml/2006/main" xmlns:r="http://schemas.openxmlformats.org/officeDocument/2006/relationships" xmlns:p="http://schemas.openxmlformats.org/presentationml/2006/main">
  <p:tag name="NUM" val="9"/>
</p:tagLst>
</file>

<file path=ppt/tags/tag904.xml><?xml version="1.0" encoding="utf-8"?>
<p:tagLst xmlns:a="http://schemas.openxmlformats.org/drawingml/2006/main" xmlns:r="http://schemas.openxmlformats.org/officeDocument/2006/relationships" xmlns:p="http://schemas.openxmlformats.org/presentationml/2006/main">
  <p:tag name="NUM" val="10"/>
</p:tagLst>
</file>

<file path=ppt/tags/tag905.xml><?xml version="1.0" encoding="utf-8"?>
<p:tagLst xmlns:a="http://schemas.openxmlformats.org/drawingml/2006/main" xmlns:r="http://schemas.openxmlformats.org/officeDocument/2006/relationships" xmlns:p="http://schemas.openxmlformats.org/presentationml/2006/main">
  <p:tag name="NUM" val="11"/>
</p:tagLst>
</file>

<file path=ppt/tags/tag906.xml><?xml version="1.0" encoding="utf-8"?>
<p:tagLst xmlns:a="http://schemas.openxmlformats.org/drawingml/2006/main" xmlns:r="http://schemas.openxmlformats.org/officeDocument/2006/relationships" xmlns:p="http://schemas.openxmlformats.org/presentationml/2006/main">
  <p:tag name="NUM" val="12"/>
</p:tagLst>
</file>

<file path=ppt/tags/tag907.xml><?xml version="1.0" encoding="utf-8"?>
<p:tagLst xmlns:a="http://schemas.openxmlformats.org/drawingml/2006/main" xmlns:r="http://schemas.openxmlformats.org/officeDocument/2006/relationships" xmlns:p="http://schemas.openxmlformats.org/presentationml/2006/main">
  <p:tag name="NUM" val="13"/>
</p:tagLst>
</file>

<file path=ppt/tags/tag908.xml><?xml version="1.0" encoding="utf-8"?>
<p:tagLst xmlns:a="http://schemas.openxmlformats.org/drawingml/2006/main" xmlns:r="http://schemas.openxmlformats.org/officeDocument/2006/relationships" xmlns:p="http://schemas.openxmlformats.org/presentationml/2006/main">
  <p:tag name="NUM" val="14"/>
</p:tagLst>
</file>

<file path=ppt/tags/tag909.xml><?xml version="1.0" encoding="utf-8"?>
<p:tagLst xmlns:a="http://schemas.openxmlformats.org/drawingml/2006/main" xmlns:r="http://schemas.openxmlformats.org/officeDocument/2006/relationships" xmlns:p="http://schemas.openxmlformats.org/presentationml/2006/main">
  <p:tag name="NUM" val="15"/>
</p:tagLst>
</file>

<file path=ppt/tags/tag91.xml><?xml version="1.0" encoding="utf-8"?>
<p:tagLst xmlns:a="http://schemas.openxmlformats.org/drawingml/2006/main" xmlns:r="http://schemas.openxmlformats.org/officeDocument/2006/relationships" xmlns:p="http://schemas.openxmlformats.org/presentationml/2006/main">
  <p:tag name="NUM" val="18"/>
</p:tagLst>
</file>

<file path=ppt/tags/tag910.xml><?xml version="1.0" encoding="utf-8"?>
<p:tagLst xmlns:a="http://schemas.openxmlformats.org/drawingml/2006/main" xmlns:r="http://schemas.openxmlformats.org/officeDocument/2006/relationships" xmlns:p="http://schemas.openxmlformats.org/presentationml/2006/main">
  <p:tag name="NUM" val="16"/>
</p:tagLst>
</file>

<file path=ppt/tags/tag911.xml><?xml version="1.0" encoding="utf-8"?>
<p:tagLst xmlns:a="http://schemas.openxmlformats.org/drawingml/2006/main" xmlns:r="http://schemas.openxmlformats.org/officeDocument/2006/relationships" xmlns:p="http://schemas.openxmlformats.org/presentationml/2006/main">
  <p:tag name="NUM" val="17"/>
</p:tagLst>
</file>

<file path=ppt/tags/tag912.xml><?xml version="1.0" encoding="utf-8"?>
<p:tagLst xmlns:a="http://schemas.openxmlformats.org/drawingml/2006/main" xmlns:r="http://schemas.openxmlformats.org/officeDocument/2006/relationships" xmlns:p="http://schemas.openxmlformats.org/presentationml/2006/main">
  <p:tag name="NUM" val="18"/>
</p:tagLst>
</file>

<file path=ppt/tags/tag913.xml><?xml version="1.0" encoding="utf-8"?>
<p:tagLst xmlns:a="http://schemas.openxmlformats.org/drawingml/2006/main" xmlns:r="http://schemas.openxmlformats.org/officeDocument/2006/relationships" xmlns:p="http://schemas.openxmlformats.org/presentationml/2006/main">
  <p:tag name="NUM" val="19"/>
</p:tagLst>
</file>

<file path=ppt/tags/tag914.xml><?xml version="1.0" encoding="utf-8"?>
<p:tagLst xmlns:a="http://schemas.openxmlformats.org/drawingml/2006/main" xmlns:r="http://schemas.openxmlformats.org/officeDocument/2006/relationships" xmlns:p="http://schemas.openxmlformats.org/presentationml/2006/main">
  <p:tag name="NUM" val="20"/>
</p:tagLst>
</file>

<file path=ppt/tags/tag915.xml><?xml version="1.0" encoding="utf-8"?>
<p:tagLst xmlns:a="http://schemas.openxmlformats.org/drawingml/2006/main" xmlns:r="http://schemas.openxmlformats.org/officeDocument/2006/relationships" xmlns:p="http://schemas.openxmlformats.org/presentationml/2006/main">
  <p:tag name="NUM" val="21"/>
</p:tagLst>
</file>

<file path=ppt/tags/tag916.xml><?xml version="1.0" encoding="utf-8"?>
<p:tagLst xmlns:a="http://schemas.openxmlformats.org/drawingml/2006/main" xmlns:r="http://schemas.openxmlformats.org/officeDocument/2006/relationships" xmlns:p="http://schemas.openxmlformats.org/presentationml/2006/main">
  <p:tag name="NUM" val="22"/>
</p:tagLst>
</file>

<file path=ppt/tags/tag917.xml><?xml version="1.0" encoding="utf-8"?>
<p:tagLst xmlns:a="http://schemas.openxmlformats.org/drawingml/2006/main" xmlns:r="http://schemas.openxmlformats.org/officeDocument/2006/relationships" xmlns:p="http://schemas.openxmlformats.org/presentationml/2006/main">
  <p:tag name="NUM" val="23"/>
</p:tagLst>
</file>

<file path=ppt/tags/tag918.xml><?xml version="1.0" encoding="utf-8"?>
<p:tagLst xmlns:a="http://schemas.openxmlformats.org/drawingml/2006/main" xmlns:r="http://schemas.openxmlformats.org/officeDocument/2006/relationships" xmlns:p="http://schemas.openxmlformats.org/presentationml/2006/main">
  <p:tag name="NUM" val="24"/>
</p:tagLst>
</file>

<file path=ppt/tags/tag919.xml><?xml version="1.0" encoding="utf-8"?>
<p:tagLst xmlns:a="http://schemas.openxmlformats.org/drawingml/2006/main" xmlns:r="http://schemas.openxmlformats.org/officeDocument/2006/relationships" xmlns:p="http://schemas.openxmlformats.org/presentationml/2006/main">
  <p:tag name="NUM" val="25"/>
</p:tagLst>
</file>

<file path=ppt/tags/tag92.xml><?xml version="1.0" encoding="utf-8"?>
<p:tagLst xmlns:a="http://schemas.openxmlformats.org/drawingml/2006/main" xmlns:r="http://schemas.openxmlformats.org/officeDocument/2006/relationships" xmlns:p="http://schemas.openxmlformats.org/presentationml/2006/main">
  <p:tag name="NUM" val="12"/>
</p:tagLst>
</file>

<file path=ppt/tags/tag920.xml><?xml version="1.0" encoding="utf-8"?>
<p:tagLst xmlns:a="http://schemas.openxmlformats.org/drawingml/2006/main" xmlns:r="http://schemas.openxmlformats.org/officeDocument/2006/relationships" xmlns:p="http://schemas.openxmlformats.org/presentationml/2006/main">
  <p:tag name="NUM" val="1"/>
</p:tagLst>
</file>

<file path=ppt/tags/tag921.xml><?xml version="1.0" encoding="utf-8"?>
<p:tagLst xmlns:a="http://schemas.openxmlformats.org/drawingml/2006/main" xmlns:r="http://schemas.openxmlformats.org/officeDocument/2006/relationships" xmlns:p="http://schemas.openxmlformats.org/presentationml/2006/main">
  <p:tag name="NUM" val="2"/>
</p:tagLst>
</file>

<file path=ppt/tags/tag922.xml><?xml version="1.0" encoding="utf-8"?>
<p:tagLst xmlns:a="http://schemas.openxmlformats.org/drawingml/2006/main" xmlns:r="http://schemas.openxmlformats.org/officeDocument/2006/relationships" xmlns:p="http://schemas.openxmlformats.org/presentationml/2006/main">
  <p:tag name="NUM" val="3"/>
</p:tagLst>
</file>

<file path=ppt/tags/tag923.xml><?xml version="1.0" encoding="utf-8"?>
<p:tagLst xmlns:a="http://schemas.openxmlformats.org/drawingml/2006/main" xmlns:r="http://schemas.openxmlformats.org/officeDocument/2006/relationships" xmlns:p="http://schemas.openxmlformats.org/presentationml/2006/main">
  <p:tag name="NUM" val="4"/>
</p:tagLst>
</file>

<file path=ppt/tags/tag924.xml><?xml version="1.0" encoding="utf-8"?>
<p:tagLst xmlns:a="http://schemas.openxmlformats.org/drawingml/2006/main" xmlns:r="http://schemas.openxmlformats.org/officeDocument/2006/relationships" xmlns:p="http://schemas.openxmlformats.org/presentationml/2006/main">
  <p:tag name="NUM" val="5"/>
</p:tagLst>
</file>

<file path=ppt/tags/tag925.xml><?xml version="1.0" encoding="utf-8"?>
<p:tagLst xmlns:a="http://schemas.openxmlformats.org/drawingml/2006/main" xmlns:r="http://schemas.openxmlformats.org/officeDocument/2006/relationships" xmlns:p="http://schemas.openxmlformats.org/presentationml/2006/main">
  <p:tag name="NUM" val="6"/>
</p:tagLst>
</file>

<file path=ppt/tags/tag926.xml><?xml version="1.0" encoding="utf-8"?>
<p:tagLst xmlns:a="http://schemas.openxmlformats.org/drawingml/2006/main" xmlns:r="http://schemas.openxmlformats.org/officeDocument/2006/relationships" xmlns:p="http://schemas.openxmlformats.org/presentationml/2006/main">
  <p:tag name="NUM" val="7"/>
</p:tagLst>
</file>

<file path=ppt/tags/tag927.xml><?xml version="1.0" encoding="utf-8"?>
<p:tagLst xmlns:a="http://schemas.openxmlformats.org/drawingml/2006/main" xmlns:r="http://schemas.openxmlformats.org/officeDocument/2006/relationships" xmlns:p="http://schemas.openxmlformats.org/presentationml/2006/main">
  <p:tag name="NUM" val="8"/>
</p:tagLst>
</file>

<file path=ppt/tags/tag928.xml><?xml version="1.0" encoding="utf-8"?>
<p:tagLst xmlns:a="http://schemas.openxmlformats.org/drawingml/2006/main" xmlns:r="http://schemas.openxmlformats.org/officeDocument/2006/relationships" xmlns:p="http://schemas.openxmlformats.org/presentationml/2006/main">
  <p:tag name="NUM" val="9"/>
</p:tagLst>
</file>

<file path=ppt/tags/tag929.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14"/>
</p:tagLst>
</file>

<file path=ppt/tags/tag930.xml><?xml version="1.0" encoding="utf-8"?>
<p:tagLst xmlns:a="http://schemas.openxmlformats.org/drawingml/2006/main" xmlns:r="http://schemas.openxmlformats.org/officeDocument/2006/relationships" xmlns:p="http://schemas.openxmlformats.org/presentationml/2006/main">
  <p:tag name="NUM" val="2"/>
</p:tagLst>
</file>

<file path=ppt/tags/tag931.xml><?xml version="1.0" encoding="utf-8"?>
<p:tagLst xmlns:a="http://schemas.openxmlformats.org/drawingml/2006/main" xmlns:r="http://schemas.openxmlformats.org/officeDocument/2006/relationships" xmlns:p="http://schemas.openxmlformats.org/presentationml/2006/main">
  <p:tag name="NUM" val="3"/>
</p:tagLst>
</file>

<file path=ppt/tags/tag932.xml><?xml version="1.0" encoding="utf-8"?>
<p:tagLst xmlns:a="http://schemas.openxmlformats.org/drawingml/2006/main" xmlns:r="http://schemas.openxmlformats.org/officeDocument/2006/relationships" xmlns:p="http://schemas.openxmlformats.org/presentationml/2006/main">
  <p:tag name="NUM" val="4"/>
</p:tagLst>
</file>

<file path=ppt/tags/tag933.xml><?xml version="1.0" encoding="utf-8"?>
<p:tagLst xmlns:a="http://schemas.openxmlformats.org/drawingml/2006/main" xmlns:r="http://schemas.openxmlformats.org/officeDocument/2006/relationships" xmlns:p="http://schemas.openxmlformats.org/presentationml/2006/main">
  <p:tag name="NUM" val="5"/>
</p:tagLst>
</file>

<file path=ppt/tags/tag934.xml><?xml version="1.0" encoding="utf-8"?>
<p:tagLst xmlns:a="http://schemas.openxmlformats.org/drawingml/2006/main" xmlns:r="http://schemas.openxmlformats.org/officeDocument/2006/relationships" xmlns:p="http://schemas.openxmlformats.org/presentationml/2006/main">
  <p:tag name="NUM" val="6"/>
</p:tagLst>
</file>

<file path=ppt/tags/tag935.xml><?xml version="1.0" encoding="utf-8"?>
<p:tagLst xmlns:a="http://schemas.openxmlformats.org/drawingml/2006/main" xmlns:r="http://schemas.openxmlformats.org/officeDocument/2006/relationships" xmlns:p="http://schemas.openxmlformats.org/presentationml/2006/main">
  <p:tag name="NUM" val="7"/>
</p:tagLst>
</file>

<file path=ppt/tags/tag936.xml><?xml version="1.0" encoding="utf-8"?>
<p:tagLst xmlns:a="http://schemas.openxmlformats.org/drawingml/2006/main" xmlns:r="http://schemas.openxmlformats.org/officeDocument/2006/relationships" xmlns:p="http://schemas.openxmlformats.org/presentationml/2006/main">
  <p:tag name="NUM" val="8"/>
</p:tagLst>
</file>

<file path=ppt/tags/tag937.xml><?xml version="1.0" encoding="utf-8"?>
<p:tagLst xmlns:a="http://schemas.openxmlformats.org/drawingml/2006/main" xmlns:r="http://schemas.openxmlformats.org/officeDocument/2006/relationships" xmlns:p="http://schemas.openxmlformats.org/presentationml/2006/main">
  <p:tag name="NUM" val="9"/>
</p:tagLst>
</file>

<file path=ppt/tags/tag938.xml><?xml version="1.0" encoding="utf-8"?>
<p:tagLst xmlns:a="http://schemas.openxmlformats.org/drawingml/2006/main" xmlns:r="http://schemas.openxmlformats.org/officeDocument/2006/relationships" xmlns:p="http://schemas.openxmlformats.org/presentationml/2006/main">
  <p:tag name="NUM" val="10"/>
</p:tagLst>
</file>

<file path=ppt/tags/tag939.xml><?xml version="1.0" encoding="utf-8"?>
<p:tagLst xmlns:a="http://schemas.openxmlformats.org/drawingml/2006/main" xmlns:r="http://schemas.openxmlformats.org/officeDocument/2006/relationships" xmlns:p="http://schemas.openxmlformats.org/presentationml/2006/main">
  <p:tag name="NUM" val="11"/>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40.xml><?xml version="1.0" encoding="utf-8"?>
<p:tagLst xmlns:a="http://schemas.openxmlformats.org/drawingml/2006/main" xmlns:r="http://schemas.openxmlformats.org/officeDocument/2006/relationships" xmlns:p="http://schemas.openxmlformats.org/presentationml/2006/main">
  <p:tag name="NUM" val="1"/>
</p:tagLst>
</file>

<file path=ppt/tags/tag941.xml><?xml version="1.0" encoding="utf-8"?>
<p:tagLst xmlns:a="http://schemas.openxmlformats.org/drawingml/2006/main" xmlns:r="http://schemas.openxmlformats.org/officeDocument/2006/relationships" xmlns:p="http://schemas.openxmlformats.org/presentationml/2006/main">
  <p:tag name="NUM" val="2"/>
</p:tagLst>
</file>

<file path=ppt/tags/tag942.xml><?xml version="1.0" encoding="utf-8"?>
<p:tagLst xmlns:a="http://schemas.openxmlformats.org/drawingml/2006/main" xmlns:r="http://schemas.openxmlformats.org/officeDocument/2006/relationships" xmlns:p="http://schemas.openxmlformats.org/presentationml/2006/main">
  <p:tag name="NUM" val="3"/>
</p:tagLst>
</file>

<file path=ppt/tags/tag943.xml><?xml version="1.0" encoding="utf-8"?>
<p:tagLst xmlns:a="http://schemas.openxmlformats.org/drawingml/2006/main" xmlns:r="http://schemas.openxmlformats.org/officeDocument/2006/relationships" xmlns:p="http://schemas.openxmlformats.org/presentationml/2006/main">
  <p:tag name="NUM" val="4"/>
</p:tagLst>
</file>

<file path=ppt/tags/tag944.xml><?xml version="1.0" encoding="utf-8"?>
<p:tagLst xmlns:a="http://schemas.openxmlformats.org/drawingml/2006/main" xmlns:r="http://schemas.openxmlformats.org/officeDocument/2006/relationships" xmlns:p="http://schemas.openxmlformats.org/presentationml/2006/main">
  <p:tag name="NUM" val="5"/>
</p:tagLst>
</file>

<file path=ppt/tags/tag945.xml><?xml version="1.0" encoding="utf-8"?>
<p:tagLst xmlns:a="http://schemas.openxmlformats.org/drawingml/2006/main" xmlns:r="http://schemas.openxmlformats.org/officeDocument/2006/relationships" xmlns:p="http://schemas.openxmlformats.org/presentationml/2006/main">
  <p:tag name="NUM" val="1"/>
</p:tagLst>
</file>

<file path=ppt/tags/tag946.xml><?xml version="1.0" encoding="utf-8"?>
<p:tagLst xmlns:a="http://schemas.openxmlformats.org/drawingml/2006/main" xmlns:r="http://schemas.openxmlformats.org/officeDocument/2006/relationships" xmlns:p="http://schemas.openxmlformats.org/presentationml/2006/main">
  <p:tag name="NUM" val="2"/>
</p:tagLst>
</file>

<file path=ppt/tags/tag947.xml><?xml version="1.0" encoding="utf-8"?>
<p:tagLst xmlns:a="http://schemas.openxmlformats.org/drawingml/2006/main" xmlns:r="http://schemas.openxmlformats.org/officeDocument/2006/relationships" xmlns:p="http://schemas.openxmlformats.org/presentationml/2006/main">
  <p:tag name="NUM" val="3"/>
</p:tagLst>
</file>

<file path=ppt/tags/tag948.xml><?xml version="1.0" encoding="utf-8"?>
<p:tagLst xmlns:a="http://schemas.openxmlformats.org/drawingml/2006/main" xmlns:r="http://schemas.openxmlformats.org/officeDocument/2006/relationships" xmlns:p="http://schemas.openxmlformats.org/presentationml/2006/main">
  <p:tag name="NUM" val="4"/>
</p:tagLst>
</file>

<file path=ppt/tags/tag949.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50.xml><?xml version="1.0" encoding="utf-8"?>
<p:tagLst xmlns:a="http://schemas.openxmlformats.org/drawingml/2006/main" xmlns:r="http://schemas.openxmlformats.org/officeDocument/2006/relationships" xmlns:p="http://schemas.openxmlformats.org/presentationml/2006/main">
  <p:tag name="NUM" val="6"/>
</p:tagLst>
</file>

<file path=ppt/tags/tag951.xml><?xml version="1.0" encoding="utf-8"?>
<p:tagLst xmlns:a="http://schemas.openxmlformats.org/drawingml/2006/main" xmlns:r="http://schemas.openxmlformats.org/officeDocument/2006/relationships" xmlns:p="http://schemas.openxmlformats.org/presentationml/2006/main">
  <p:tag name="NUM" val="7"/>
</p:tagLst>
</file>

<file path=ppt/tags/tag952.xml><?xml version="1.0" encoding="utf-8"?>
<p:tagLst xmlns:a="http://schemas.openxmlformats.org/drawingml/2006/main" xmlns:r="http://schemas.openxmlformats.org/officeDocument/2006/relationships" xmlns:p="http://schemas.openxmlformats.org/presentationml/2006/main">
  <p:tag name="NUM" val="8"/>
</p:tagLst>
</file>

<file path=ppt/tags/tag953.xml><?xml version="1.0" encoding="utf-8"?>
<p:tagLst xmlns:a="http://schemas.openxmlformats.org/drawingml/2006/main" xmlns:r="http://schemas.openxmlformats.org/officeDocument/2006/relationships" xmlns:p="http://schemas.openxmlformats.org/presentationml/2006/main">
  <p:tag name="NUM" val="1"/>
</p:tagLst>
</file>

<file path=ppt/tags/tag954.xml><?xml version="1.0" encoding="utf-8"?>
<p:tagLst xmlns:a="http://schemas.openxmlformats.org/drawingml/2006/main" xmlns:r="http://schemas.openxmlformats.org/officeDocument/2006/relationships" xmlns:p="http://schemas.openxmlformats.org/presentationml/2006/main">
  <p:tag name="NUM" val="2"/>
</p:tagLst>
</file>

<file path=ppt/tags/tag955.xml><?xml version="1.0" encoding="utf-8"?>
<p:tagLst xmlns:a="http://schemas.openxmlformats.org/drawingml/2006/main" xmlns:r="http://schemas.openxmlformats.org/officeDocument/2006/relationships" xmlns:p="http://schemas.openxmlformats.org/presentationml/2006/main">
  <p:tag name="NUM" val="3"/>
</p:tagLst>
</file>

<file path=ppt/tags/tag956.xml><?xml version="1.0" encoding="utf-8"?>
<p:tagLst xmlns:a="http://schemas.openxmlformats.org/drawingml/2006/main" xmlns:r="http://schemas.openxmlformats.org/officeDocument/2006/relationships" xmlns:p="http://schemas.openxmlformats.org/presentationml/2006/main">
  <p:tag name="NUM" val="4"/>
</p:tagLst>
</file>

<file path=ppt/tags/tag957.xml><?xml version="1.0" encoding="utf-8"?>
<p:tagLst xmlns:a="http://schemas.openxmlformats.org/drawingml/2006/main" xmlns:r="http://schemas.openxmlformats.org/officeDocument/2006/relationships" xmlns:p="http://schemas.openxmlformats.org/presentationml/2006/main">
  <p:tag name="NUM" val="5"/>
</p:tagLst>
</file>

<file path=ppt/tags/tag958.xml><?xml version="1.0" encoding="utf-8"?>
<p:tagLst xmlns:a="http://schemas.openxmlformats.org/drawingml/2006/main" xmlns:r="http://schemas.openxmlformats.org/officeDocument/2006/relationships" xmlns:p="http://schemas.openxmlformats.org/presentationml/2006/main">
  <p:tag name="NUM" val="6"/>
</p:tagLst>
</file>

<file path=ppt/tags/tag959.xml><?xml version="1.0" encoding="utf-8"?>
<p:tagLst xmlns:a="http://schemas.openxmlformats.org/drawingml/2006/main" xmlns:r="http://schemas.openxmlformats.org/officeDocument/2006/relationships" xmlns:p="http://schemas.openxmlformats.org/presentationml/2006/main">
  <p:tag name="NUM" val="7"/>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60.xml><?xml version="1.0" encoding="utf-8"?>
<p:tagLst xmlns:a="http://schemas.openxmlformats.org/drawingml/2006/main" xmlns:r="http://schemas.openxmlformats.org/officeDocument/2006/relationships" xmlns:p="http://schemas.openxmlformats.org/presentationml/2006/main">
  <p:tag name="NUM" val="8"/>
</p:tagLst>
</file>

<file path=ppt/tags/tag961.xml><?xml version="1.0" encoding="utf-8"?>
<p:tagLst xmlns:a="http://schemas.openxmlformats.org/drawingml/2006/main" xmlns:r="http://schemas.openxmlformats.org/officeDocument/2006/relationships" xmlns:p="http://schemas.openxmlformats.org/presentationml/2006/main">
  <p:tag name="NUM" val="9"/>
</p:tagLst>
</file>

<file path=ppt/tags/tag962.xml><?xml version="1.0" encoding="utf-8"?>
<p:tagLst xmlns:a="http://schemas.openxmlformats.org/drawingml/2006/main" xmlns:r="http://schemas.openxmlformats.org/officeDocument/2006/relationships" xmlns:p="http://schemas.openxmlformats.org/presentationml/2006/main">
  <p:tag name="NUM" val="10"/>
</p:tagLst>
</file>

<file path=ppt/tags/tag963.xml><?xml version="1.0" encoding="utf-8"?>
<p:tagLst xmlns:a="http://schemas.openxmlformats.org/drawingml/2006/main" xmlns:r="http://schemas.openxmlformats.org/officeDocument/2006/relationships" xmlns:p="http://schemas.openxmlformats.org/presentationml/2006/main">
  <p:tag name="NUM" val="11"/>
</p:tagLst>
</file>

<file path=ppt/tags/tag964.xml><?xml version="1.0" encoding="utf-8"?>
<p:tagLst xmlns:a="http://schemas.openxmlformats.org/drawingml/2006/main" xmlns:r="http://schemas.openxmlformats.org/officeDocument/2006/relationships" xmlns:p="http://schemas.openxmlformats.org/presentationml/2006/main">
  <p:tag name="NUM" val="12"/>
</p:tagLst>
</file>

<file path=ppt/tags/tag965.xml><?xml version="1.0" encoding="utf-8"?>
<p:tagLst xmlns:a="http://schemas.openxmlformats.org/drawingml/2006/main" xmlns:r="http://schemas.openxmlformats.org/officeDocument/2006/relationships" xmlns:p="http://schemas.openxmlformats.org/presentationml/2006/main">
  <p:tag name="NUM" val="13"/>
</p:tagLst>
</file>

<file path=ppt/tags/tag966.xml><?xml version="1.0" encoding="utf-8"?>
<p:tagLst xmlns:a="http://schemas.openxmlformats.org/drawingml/2006/main" xmlns:r="http://schemas.openxmlformats.org/officeDocument/2006/relationships" xmlns:p="http://schemas.openxmlformats.org/presentationml/2006/main">
  <p:tag name="NUM" val="14"/>
</p:tagLst>
</file>

<file path=ppt/tags/tag967.xml><?xml version="1.0" encoding="utf-8"?>
<p:tagLst xmlns:a="http://schemas.openxmlformats.org/drawingml/2006/main" xmlns:r="http://schemas.openxmlformats.org/officeDocument/2006/relationships" xmlns:p="http://schemas.openxmlformats.org/presentationml/2006/main">
  <p:tag name="NUM" val="15"/>
</p:tagLst>
</file>

<file path=ppt/tags/tag968.xml><?xml version="1.0" encoding="utf-8"?>
<p:tagLst xmlns:a="http://schemas.openxmlformats.org/drawingml/2006/main" xmlns:r="http://schemas.openxmlformats.org/officeDocument/2006/relationships" xmlns:p="http://schemas.openxmlformats.org/presentationml/2006/main">
  <p:tag name="NUM" val="1"/>
</p:tagLst>
</file>

<file path=ppt/tags/tag969.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70.xml><?xml version="1.0" encoding="utf-8"?>
<p:tagLst xmlns:a="http://schemas.openxmlformats.org/drawingml/2006/main" xmlns:r="http://schemas.openxmlformats.org/officeDocument/2006/relationships" xmlns:p="http://schemas.openxmlformats.org/presentationml/2006/main">
  <p:tag name="NUM" val="3"/>
</p:tagLst>
</file>

<file path=ppt/tags/tag971.xml><?xml version="1.0" encoding="utf-8"?>
<p:tagLst xmlns:a="http://schemas.openxmlformats.org/drawingml/2006/main" xmlns:r="http://schemas.openxmlformats.org/officeDocument/2006/relationships" xmlns:p="http://schemas.openxmlformats.org/presentationml/2006/main">
  <p:tag name="NUM" val="4"/>
</p:tagLst>
</file>

<file path=ppt/tags/tag972.xml><?xml version="1.0" encoding="utf-8"?>
<p:tagLst xmlns:a="http://schemas.openxmlformats.org/drawingml/2006/main" xmlns:r="http://schemas.openxmlformats.org/officeDocument/2006/relationships" xmlns:p="http://schemas.openxmlformats.org/presentationml/2006/main">
  <p:tag name="NUM" val="5"/>
</p:tagLst>
</file>

<file path=ppt/tags/tag973.xml><?xml version="1.0" encoding="utf-8"?>
<p:tagLst xmlns:a="http://schemas.openxmlformats.org/drawingml/2006/main" xmlns:r="http://schemas.openxmlformats.org/officeDocument/2006/relationships" xmlns:p="http://schemas.openxmlformats.org/presentationml/2006/main">
  <p:tag name="NUM" val="6"/>
</p:tagLst>
</file>

<file path=ppt/tags/tag974.xml><?xml version="1.0" encoding="utf-8"?>
<p:tagLst xmlns:a="http://schemas.openxmlformats.org/drawingml/2006/main" xmlns:r="http://schemas.openxmlformats.org/officeDocument/2006/relationships" xmlns:p="http://schemas.openxmlformats.org/presentationml/2006/main">
  <p:tag name="NUM" val="7"/>
</p:tagLst>
</file>

<file path=ppt/tags/tag975.xml><?xml version="1.0" encoding="utf-8"?>
<p:tagLst xmlns:a="http://schemas.openxmlformats.org/drawingml/2006/main" xmlns:r="http://schemas.openxmlformats.org/officeDocument/2006/relationships" xmlns:p="http://schemas.openxmlformats.org/presentationml/2006/main">
  <p:tag name="NUM" val="8"/>
</p:tagLst>
</file>

<file path=ppt/tags/tag976.xml><?xml version="1.0" encoding="utf-8"?>
<p:tagLst xmlns:a="http://schemas.openxmlformats.org/drawingml/2006/main" xmlns:r="http://schemas.openxmlformats.org/officeDocument/2006/relationships" xmlns:p="http://schemas.openxmlformats.org/presentationml/2006/main">
  <p:tag name="NUM" val="9"/>
</p:tagLst>
</file>

<file path=ppt/tags/tag977.xml><?xml version="1.0" encoding="utf-8"?>
<p:tagLst xmlns:a="http://schemas.openxmlformats.org/drawingml/2006/main" xmlns:r="http://schemas.openxmlformats.org/officeDocument/2006/relationships" xmlns:p="http://schemas.openxmlformats.org/presentationml/2006/main">
  <p:tag name="NUM" val="10"/>
</p:tagLst>
</file>

<file path=ppt/tags/tag978.xml><?xml version="1.0" encoding="utf-8"?>
<p:tagLst xmlns:a="http://schemas.openxmlformats.org/drawingml/2006/main" xmlns:r="http://schemas.openxmlformats.org/officeDocument/2006/relationships" xmlns:p="http://schemas.openxmlformats.org/presentationml/2006/main">
  <p:tag name="NUM" val="11"/>
</p:tagLst>
</file>

<file path=ppt/tags/tag979.xml><?xml version="1.0" encoding="utf-8"?>
<p:tagLst xmlns:a="http://schemas.openxmlformats.org/drawingml/2006/main" xmlns:r="http://schemas.openxmlformats.org/officeDocument/2006/relationships" xmlns:p="http://schemas.openxmlformats.org/presentationml/2006/main">
  <p:tag name="NUM" val="12"/>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80.xml><?xml version="1.0" encoding="utf-8"?>
<p:tagLst xmlns:a="http://schemas.openxmlformats.org/drawingml/2006/main" xmlns:r="http://schemas.openxmlformats.org/officeDocument/2006/relationships" xmlns:p="http://schemas.openxmlformats.org/presentationml/2006/main">
  <p:tag name="NUM" val="1"/>
</p:tagLst>
</file>

<file path=ppt/tags/tag981.xml><?xml version="1.0" encoding="utf-8"?>
<p:tagLst xmlns:a="http://schemas.openxmlformats.org/drawingml/2006/main" xmlns:r="http://schemas.openxmlformats.org/officeDocument/2006/relationships" xmlns:p="http://schemas.openxmlformats.org/presentationml/2006/main">
  <p:tag name="NUM" val="2"/>
</p:tagLst>
</file>

<file path=ppt/tags/tag982.xml><?xml version="1.0" encoding="utf-8"?>
<p:tagLst xmlns:a="http://schemas.openxmlformats.org/drawingml/2006/main" xmlns:r="http://schemas.openxmlformats.org/officeDocument/2006/relationships" xmlns:p="http://schemas.openxmlformats.org/presentationml/2006/main">
  <p:tag name="NUM" val="3"/>
</p:tagLst>
</file>

<file path=ppt/tags/tag983.xml><?xml version="1.0" encoding="utf-8"?>
<p:tagLst xmlns:a="http://schemas.openxmlformats.org/drawingml/2006/main" xmlns:r="http://schemas.openxmlformats.org/officeDocument/2006/relationships" xmlns:p="http://schemas.openxmlformats.org/presentationml/2006/main">
  <p:tag name="NUM" val="4"/>
</p:tagLst>
</file>

<file path=ppt/tags/tag984.xml><?xml version="1.0" encoding="utf-8"?>
<p:tagLst xmlns:a="http://schemas.openxmlformats.org/drawingml/2006/main" xmlns:r="http://schemas.openxmlformats.org/officeDocument/2006/relationships" xmlns:p="http://schemas.openxmlformats.org/presentationml/2006/main">
  <p:tag name="NUM" val="5"/>
</p:tagLst>
</file>

<file path=ppt/tags/tag985.xml><?xml version="1.0" encoding="utf-8"?>
<p:tagLst xmlns:a="http://schemas.openxmlformats.org/drawingml/2006/main" xmlns:r="http://schemas.openxmlformats.org/officeDocument/2006/relationships" xmlns:p="http://schemas.openxmlformats.org/presentationml/2006/main">
  <p:tag name="NUM" val="6"/>
</p:tagLst>
</file>

<file path=ppt/tags/tag986.xml><?xml version="1.0" encoding="utf-8"?>
<p:tagLst xmlns:a="http://schemas.openxmlformats.org/drawingml/2006/main" xmlns:r="http://schemas.openxmlformats.org/officeDocument/2006/relationships" xmlns:p="http://schemas.openxmlformats.org/presentationml/2006/main">
  <p:tag name="NUM" val="7"/>
</p:tagLst>
</file>

<file path=ppt/tags/tag987.xml><?xml version="1.0" encoding="utf-8"?>
<p:tagLst xmlns:a="http://schemas.openxmlformats.org/drawingml/2006/main" xmlns:r="http://schemas.openxmlformats.org/officeDocument/2006/relationships" xmlns:p="http://schemas.openxmlformats.org/presentationml/2006/main">
  <p:tag name="NUM" val="8"/>
</p:tagLst>
</file>

<file path=ppt/tags/tag988.xml><?xml version="1.0" encoding="utf-8"?>
<p:tagLst xmlns:a="http://schemas.openxmlformats.org/drawingml/2006/main" xmlns:r="http://schemas.openxmlformats.org/officeDocument/2006/relationships" xmlns:p="http://schemas.openxmlformats.org/presentationml/2006/main">
  <p:tag name="NUM" val="9"/>
</p:tagLst>
</file>

<file path=ppt/tags/tag989.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ags/tag990.xml><?xml version="1.0" encoding="utf-8"?>
<p:tagLst xmlns:a="http://schemas.openxmlformats.org/drawingml/2006/main" xmlns:r="http://schemas.openxmlformats.org/officeDocument/2006/relationships" xmlns:p="http://schemas.openxmlformats.org/presentationml/2006/main">
  <p:tag name="NUM" val="2"/>
</p:tagLst>
</file>

<file path=ppt/tags/tag991.xml><?xml version="1.0" encoding="utf-8"?>
<p:tagLst xmlns:a="http://schemas.openxmlformats.org/drawingml/2006/main" xmlns:r="http://schemas.openxmlformats.org/officeDocument/2006/relationships" xmlns:p="http://schemas.openxmlformats.org/presentationml/2006/main">
  <p:tag name="NUM" val="3"/>
</p:tagLst>
</file>

<file path=ppt/tags/tag992.xml><?xml version="1.0" encoding="utf-8"?>
<p:tagLst xmlns:a="http://schemas.openxmlformats.org/drawingml/2006/main" xmlns:r="http://schemas.openxmlformats.org/officeDocument/2006/relationships" xmlns:p="http://schemas.openxmlformats.org/presentationml/2006/main">
  <p:tag name="NUM" val="4"/>
</p:tagLst>
</file>

<file path=ppt/tags/tag993.xml><?xml version="1.0" encoding="utf-8"?>
<p:tagLst xmlns:a="http://schemas.openxmlformats.org/drawingml/2006/main" xmlns:r="http://schemas.openxmlformats.org/officeDocument/2006/relationships" xmlns:p="http://schemas.openxmlformats.org/presentationml/2006/main">
  <p:tag name="NUM" val="5"/>
</p:tagLst>
</file>

<file path=ppt/tags/tag994.xml><?xml version="1.0" encoding="utf-8"?>
<p:tagLst xmlns:a="http://schemas.openxmlformats.org/drawingml/2006/main" xmlns:r="http://schemas.openxmlformats.org/officeDocument/2006/relationships" xmlns:p="http://schemas.openxmlformats.org/presentationml/2006/main">
  <p:tag name="NUM" val="6"/>
</p:tagLst>
</file>

<file path=ppt/tags/tag995.xml><?xml version="1.0" encoding="utf-8"?>
<p:tagLst xmlns:a="http://schemas.openxmlformats.org/drawingml/2006/main" xmlns:r="http://schemas.openxmlformats.org/officeDocument/2006/relationships" xmlns:p="http://schemas.openxmlformats.org/presentationml/2006/main">
  <p:tag name="NUM" val="7"/>
</p:tagLst>
</file>

<file path=ppt/tags/tag996.xml><?xml version="1.0" encoding="utf-8"?>
<p:tagLst xmlns:a="http://schemas.openxmlformats.org/drawingml/2006/main" xmlns:r="http://schemas.openxmlformats.org/officeDocument/2006/relationships" xmlns:p="http://schemas.openxmlformats.org/presentationml/2006/main">
  <p:tag name="NUM" val="8"/>
</p:tagLst>
</file>

<file path=ppt/tags/tag997.xml><?xml version="1.0" encoding="utf-8"?>
<p:tagLst xmlns:a="http://schemas.openxmlformats.org/drawingml/2006/main" xmlns:r="http://schemas.openxmlformats.org/officeDocument/2006/relationships" xmlns:p="http://schemas.openxmlformats.org/presentationml/2006/main">
  <p:tag name="NUM" val="9"/>
</p:tagLst>
</file>

<file path=ppt/tags/tag998.xml><?xml version="1.0" encoding="utf-8"?>
<p:tagLst xmlns:a="http://schemas.openxmlformats.org/drawingml/2006/main" xmlns:r="http://schemas.openxmlformats.org/officeDocument/2006/relationships" xmlns:p="http://schemas.openxmlformats.org/presentationml/2006/main">
  <p:tag name="NUM" val="10"/>
</p:tagLst>
</file>

<file path=ppt/tags/tag999.xml><?xml version="1.0" encoding="utf-8"?>
<p:tagLst xmlns:a="http://schemas.openxmlformats.org/drawingml/2006/main" xmlns:r="http://schemas.openxmlformats.org/officeDocument/2006/relationships" xmlns:p="http://schemas.openxmlformats.org/presentationml/2006/main">
  <p:tag name="NUM" val="1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ogiesc theme">
  <a:themeElements>
    <a:clrScheme name="ssogiesc r5">
      <a:dk1>
        <a:srgbClr val="000000"/>
      </a:dk1>
      <a:lt1>
        <a:srgbClr val="FFFFFF"/>
      </a:lt1>
      <a:dk2>
        <a:srgbClr val="000000"/>
      </a:dk2>
      <a:lt2>
        <a:srgbClr val="808080"/>
      </a:lt2>
      <a:accent1>
        <a:srgbClr val="4065B7"/>
      </a:accent1>
      <a:accent2>
        <a:srgbClr val="358DDE"/>
      </a:accent2>
      <a:accent3>
        <a:srgbClr val="56B6B2"/>
      </a:accent3>
      <a:accent4>
        <a:srgbClr val="85CAC6"/>
      </a:accent4>
      <a:accent5>
        <a:srgbClr val="84AEED"/>
      </a:accent5>
      <a:accent6>
        <a:srgbClr val="FF681D"/>
      </a:accent6>
      <a:hlink>
        <a:srgbClr val="0032A1"/>
      </a:hlink>
      <a:folHlink>
        <a:srgbClr val="D9E0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25400"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800" b="1" i="0" u="none" strike="noStrike" cap="none" normalizeH="0" baseline="0" dirty="0" smtClean="0">
            <a:ln>
              <a:noFill/>
            </a:ln>
            <a:solidFill>
              <a:schemeClr val="bg1"/>
            </a:solidFill>
            <a:effectLst/>
            <a:latin typeface="+mn-lt"/>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bodyPr wrap="square" rtlCol="0">
        <a:noAutofit/>
      </a:bodyPr>
      <a:lstStyle>
        <a:defPPr marL="0" indent="0" algn="l">
          <a:defRPr sz="2000" b="0" kern="0" dirty="0" smtClean="0">
            <a:solidFill>
              <a:schemeClr val="tx2">
                <a:lumMod val="85000"/>
                <a:lumOff val="15000"/>
              </a:schemeClr>
            </a:solidFill>
            <a:latin typeface="+mn-lt"/>
          </a:defRPr>
        </a:defPPr>
      </a:lstStyle>
    </a:tx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sogiesc theme" id="{15144D5E-AB63-3949-BE29-EF8D09D77F32}" vid="{894A9BE6-3FC0-7545-8B89-4D941501A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DDB66A54E85D47824C866A9FFF684D" ma:contentTypeVersion="14" ma:contentTypeDescription="Create a new document." ma:contentTypeScope="" ma:versionID="6a778d96f8ac1af1e1e6b81cb868f88a">
  <xsd:schema xmlns:xsd="http://www.w3.org/2001/XMLSchema" xmlns:xs="http://www.w3.org/2001/XMLSchema" xmlns:p="http://schemas.microsoft.com/office/2006/metadata/properties" xmlns:ns2="b78b72a5-aabf-407d-95d2-d515a322b734" xmlns:ns3="aa1d6396-a430-41b2-999a-9dd54e8f36e0" targetNamespace="http://schemas.microsoft.com/office/2006/metadata/properties" ma:root="true" ma:fieldsID="2d6141e93d450926cca5753e39e4c3a7" ns2:_="" ns3:_="">
    <xsd:import namespace="b78b72a5-aabf-407d-95d2-d515a322b734"/>
    <xsd:import namespace="aa1d6396-a430-41b2-999a-9dd54e8f36e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b72a5-aabf-407d-95d2-d515a322b7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1d6396-a430-41b2-999a-9dd54e8f36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2CE786-4AFD-4C57-BC7C-775D4A30A9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8b72a5-aabf-407d-95d2-d515a322b734"/>
    <ds:schemaRef ds:uri="aa1d6396-a430-41b2-999a-9dd54e8f36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240EF7-FB46-4653-97CD-C7DD286C0B07}">
  <ds:schemaRefs>
    <ds:schemaRef ds:uri="http://purl.org/dc/elements/1.1/"/>
    <ds:schemaRef ds:uri="http://schemas.microsoft.com/office/2006/metadata/properties"/>
    <ds:schemaRef ds:uri="http://purl.org/dc/terms/"/>
    <ds:schemaRef ds:uri="b78b72a5-aabf-407d-95d2-d515a322b734"/>
    <ds:schemaRef ds:uri="http://schemas.microsoft.com/office/2006/documentManagement/types"/>
    <ds:schemaRef ds:uri="http://schemas.openxmlformats.org/package/2006/metadata/core-properties"/>
    <ds:schemaRef ds:uri="aa1d6396-a430-41b2-999a-9dd54e8f36e0"/>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66FFDA5B-42E2-4E87-9B11-6F05BD0885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ssogiesc theme</Template>
  <TotalTime>1358</TotalTime>
  <Words>30841</Words>
  <Application>Microsoft Office PowerPoint</Application>
  <PresentationFormat>Custom</PresentationFormat>
  <Paragraphs>2091</Paragraphs>
  <Slides>95</Slides>
  <Notes>95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95</vt:i4>
      </vt:variant>
    </vt:vector>
  </HeadingPairs>
  <TitlesOfParts>
    <vt:vector size="109" baseType="lpstr">
      <vt:lpstr>Microsoft YaHei UI Light</vt:lpstr>
      <vt:lpstr>MS PGothic</vt:lpstr>
      <vt:lpstr>Adobe Fan Heiti Std B</vt:lpstr>
      <vt:lpstr>Arial</vt:lpstr>
      <vt:lpstr>Arial Bold</vt:lpstr>
      <vt:lpstr>Calibri</vt:lpstr>
      <vt:lpstr>Calibri Light</vt:lpstr>
      <vt:lpstr>Calibri Regular</vt:lpstr>
      <vt:lpstr>Gill Sans</vt:lpstr>
      <vt:lpstr>Lato Light</vt:lpstr>
      <vt:lpstr>Lucida Grande</vt:lpstr>
      <vt:lpstr>Symbol</vt:lpstr>
      <vt:lpstr>System Font Regular</vt:lpstr>
      <vt:lpstr>ssogiesc theme</vt:lpstr>
      <vt:lpstr>PowerPoint Presentation</vt:lpstr>
      <vt:lpstr>PowerPoint Presentation</vt:lpstr>
      <vt:lpstr>PowerPoint Presentation</vt:lpstr>
      <vt:lpstr>PowerPoint Presentation</vt:lpstr>
      <vt:lpstr>PowerPoint Presentation</vt:lpstr>
      <vt:lpstr>Quelles difficultés les personnes de diverses OSIEGCS rencontrent-elles ?</vt:lpstr>
      <vt:lpstr>Quelles difficultés les personnes de diverses OSIEGCS rencontrent-elles ?</vt:lpstr>
      <vt:lpstr>Quelles difficultés les personnes de diverses OSIEGCS rencontrent-elles ?</vt:lpstr>
      <vt:lpstr>Quelles difficultés les personnes de diverses OSIEGCS rencontrent-elles ?</vt:lpstr>
      <vt:lpstr>Comment les situations de migration, de déplacement  forcé et de crise engendrent-elles des obstacles ?  </vt:lpstr>
      <vt:lpstr>PowerPoint Presentation</vt:lpstr>
      <vt:lpstr>PowerPoint Presentation</vt:lpstr>
      <vt:lpstr>Comment les situations de migration, de déplacement forcé et de crise engendrent-elles des obstacles ?</vt:lpstr>
      <vt:lpstr>Comment les situations de migration, de déplacement forcé et de crise engendrent-elles des obstacles ?</vt:lpstr>
      <vt:lpstr>Comment les situations de migration, de déplacement forcé et de crise engendrent-elles des obstacles ?</vt:lpstr>
      <vt:lpstr>Comment les situations de migration, de déplacement forcé et de crise engendrent-elles des obstacles ?</vt:lpstr>
      <vt:lpstr>Comment les situations de migration, de déplacement forcé et de crise engendrent-elles des obstacles ?</vt:lpstr>
      <vt:lpstr>Comment les situations de migration, de déplacement forcé et de crise engendrent-elles des obstacles ?</vt:lpstr>
      <vt:lpstr>PowerPoint Presentation</vt:lpstr>
      <vt:lpstr>Comment les situations de migration, de déplacement forcé et de crise engendrent-elles des obstacles ?</vt:lpstr>
      <vt:lpstr>Comment les situations de migration, de déplacement forcé et de crise engendrent-elles des obstacles ?</vt:lpstr>
      <vt:lpstr>Comment les situations de migration, de déplacement forcé et de crise engendrent-elles des obstacles ?</vt:lpstr>
      <vt:lpstr>Comment les situations de migration, de déplacement forcé et de crise engendrent-elles des obstacles ?</vt:lpstr>
      <vt:lpstr>Comment les situations de migration, de déplacement forcé et de crise engendrent-elles des obstacles ?</vt:lpstr>
      <vt:lpstr>PowerPoint Presentation</vt:lpstr>
      <vt:lpstr>Comment les situations de migration, de déplacement forcé et de crise engendrent-elles des obstacles ?</vt:lpstr>
      <vt:lpstr>Comment les situations de migration, de déplacement forcé et de crise engendrent-elles des obstacles ?</vt:lpstr>
      <vt:lpstr>Comment les situations de migration, de déplacement forcé et de crise engendrent-elles des obstacles ?</vt:lpstr>
      <vt:lpstr>Quand les personnes de diverses  OSIEGCS rencontrent-elles des difficultés ?  </vt:lpstr>
      <vt:lpstr>Où les risques surviennent-ils pour  les personnes de diverses OSIEGCS ?</vt:lpstr>
      <vt:lpstr>Où les risques surviennent-ils pour  les personnes de diverses OSIEGCS ?</vt:lpstr>
      <vt:lpstr>Où les risques surviennent-ils pour  les personnes de diverses OSIEGCS ?</vt:lpstr>
      <vt:lpstr>Où les risques surviennent-ils pour  les personnes de diverses OSIEGCS ?</vt:lpstr>
      <vt:lpstr>PowerPoint Presentation</vt:lpstr>
      <vt:lpstr>Quels sont les obstacles  auxquels sont confrontées des personnes spécifiques ? </vt:lpstr>
      <vt:lpstr>PowerPoint Presentation</vt:lpstr>
      <vt:lpstr>Quels sont les obstacles  auxquels sont confrontées des personnes spécifiques ?</vt:lpstr>
      <vt:lpstr>Dix enjeux principaux</vt:lpstr>
      <vt:lpstr>Évaluation des RISQUES ET DES OBSTACLES  </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Exercice : Évaluation des risques et des obstacles</vt:lpstr>
      <vt:lpstr>Mesures de PROTECTION</vt:lpstr>
      <vt:lpstr>Créer des réseaux de services </vt:lpstr>
      <vt:lpstr>Plan d’action</vt:lpstr>
      <vt:lpstr>PowerPoint Presentation</vt:lpstr>
      <vt:lpstr>Situations à prendre en compte dans le cadre  des programmes de l’OIM et du hcr</vt:lpstr>
      <vt:lpstr>Principaux points d’apprentissage</vt:lpstr>
      <vt:lpstr>Principaux points d’apprentissage</vt:lpstr>
      <vt:lpstr>PowerPoint Presentation</vt:lpstr>
      <vt:lpstr>PowerPoint Presentation</vt:lpstr>
      <vt:lpstr>Au cours du processus de demande d’asile,  les personnes LGBTQI+ s’exposent aux dangers suivants :</vt:lpstr>
      <vt:lpstr>Parmi les éléments aggravants figurent :</vt:lpstr>
      <vt:lpstr>Étude de cas Évaluation</vt:lpstr>
      <vt:lpstr>PowerPoint Presentation</vt:lpstr>
      <vt:lpstr>Principaux points d’apprentissage</vt:lpstr>
      <vt:lpstr>PowerPoint Presentation</vt:lpstr>
      <vt:lpstr>PowerPoint Presentation</vt:lpstr>
      <vt:lpstr>PowerPoint Presentation</vt:lpstr>
      <vt:lpstr>Envisager un rapatriement volontaire </vt:lpstr>
      <vt:lpstr>PowerPoint Presentation</vt:lpstr>
      <vt:lpstr>PowerPoint Presentation</vt:lpstr>
      <vt:lpstr>Orientations pour la réinstallation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ENVISAGER une réinstallation </vt:lpstr>
      <vt:lpstr>Principaux points d’apprentissage</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OSIEGCS en situation de déplacement forcé et de migration : Cours de formation : Modules 8-9</dc:title>
  <dc:subject/>
  <dc:creator>UNHCR;IOM</dc:creator>
  <cp:keywords/>
  <dc:description/>
  <cp:lastModifiedBy>Caroline Earley</cp:lastModifiedBy>
  <cp:revision>47</cp:revision>
  <cp:lastPrinted>2021-08-30T20:25:10Z</cp:lastPrinted>
  <dcterms:created xsi:type="dcterms:W3CDTF">2021-05-11T21:38:59Z</dcterms:created>
  <dcterms:modified xsi:type="dcterms:W3CDTF">2024-12-19T13:09:46Z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b15e2b-c6d2-488b-8aea-978109a77633_Enabled">
    <vt:lpwstr>true</vt:lpwstr>
  </property>
  <property fmtid="{D5CDD505-2E9C-101B-9397-08002B2CF9AE}" pid="3" name="MSIP_Label_65b15e2b-c6d2-488b-8aea-978109a77633_SetDate">
    <vt:lpwstr>2021-09-19T03:58:24Z</vt:lpwstr>
  </property>
  <property fmtid="{D5CDD505-2E9C-101B-9397-08002B2CF9AE}" pid="4" name="MSIP_Label_65b15e2b-c6d2-488b-8aea-978109a77633_Method">
    <vt:lpwstr>Privileged</vt:lpwstr>
  </property>
  <property fmtid="{D5CDD505-2E9C-101B-9397-08002B2CF9AE}" pid="5" name="MSIP_Label_65b15e2b-c6d2-488b-8aea-978109a77633_Name">
    <vt:lpwstr>IOMLb0010IN123173</vt:lpwstr>
  </property>
  <property fmtid="{D5CDD505-2E9C-101B-9397-08002B2CF9AE}" pid="6" name="MSIP_Label_65b15e2b-c6d2-488b-8aea-978109a77633_SiteId">
    <vt:lpwstr>1588262d-23fb-43b4-bd6e-bce49c8e6186</vt:lpwstr>
  </property>
  <property fmtid="{D5CDD505-2E9C-101B-9397-08002B2CF9AE}" pid="7" name="MSIP_Label_65b15e2b-c6d2-488b-8aea-978109a77633_ActionId">
    <vt:lpwstr>967d424e-77c7-4012-b4dd-eae51e11457b</vt:lpwstr>
  </property>
  <property fmtid="{D5CDD505-2E9C-101B-9397-08002B2CF9AE}" pid="8" name="MSIP_Label_65b15e2b-c6d2-488b-8aea-978109a77633_ContentBits">
    <vt:lpwstr>0</vt:lpwstr>
  </property>
  <property fmtid="{D5CDD505-2E9C-101B-9397-08002B2CF9AE}" pid="9" name="ContentTypeId">
    <vt:lpwstr>0x010100ECDDB66A54E85D47824C866A9FFF684D</vt:lpwstr>
  </property>
</Properties>
</file>