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4"/>
  </p:sldMasterIdLst>
  <p:notesMasterIdLst>
    <p:notesMasterId r:id="rId100"/>
  </p:notesMasterIdLst>
  <p:sldIdLst>
    <p:sldId id="1798" r:id="rId5"/>
    <p:sldId id="2433" r:id="rId6"/>
    <p:sldId id="2147" r:id="rId7"/>
    <p:sldId id="2148" r:id="rId8"/>
    <p:sldId id="2246" r:id="rId9"/>
    <p:sldId id="2485" r:id="rId10"/>
    <p:sldId id="2486" r:id="rId11"/>
    <p:sldId id="2488" r:id="rId12"/>
    <p:sldId id="2489" r:id="rId13"/>
    <p:sldId id="2440" r:id="rId14"/>
    <p:sldId id="2442" r:id="rId15"/>
    <p:sldId id="2487" r:id="rId16"/>
    <p:sldId id="2490" r:id="rId17"/>
    <p:sldId id="2491" r:id="rId18"/>
    <p:sldId id="2492" r:id="rId19"/>
    <p:sldId id="2493" r:id="rId20"/>
    <p:sldId id="2494" r:id="rId21"/>
    <p:sldId id="2495" r:id="rId22"/>
    <p:sldId id="2496" r:id="rId23"/>
    <p:sldId id="2497" r:id="rId24"/>
    <p:sldId id="2498" r:id="rId25"/>
    <p:sldId id="2499" r:id="rId26"/>
    <p:sldId id="2500" r:id="rId27"/>
    <p:sldId id="2501" r:id="rId28"/>
    <p:sldId id="2502" r:id="rId29"/>
    <p:sldId id="2504" r:id="rId30"/>
    <p:sldId id="2505" r:id="rId31"/>
    <p:sldId id="2506" r:id="rId32"/>
    <p:sldId id="2153" r:id="rId33"/>
    <p:sldId id="2508" r:id="rId34"/>
    <p:sldId id="2507" r:id="rId35"/>
    <p:sldId id="2509" r:id="rId36"/>
    <p:sldId id="2510" r:id="rId37"/>
    <p:sldId id="2511" r:id="rId38"/>
    <p:sldId id="2512" r:id="rId39"/>
    <p:sldId id="2513" r:id="rId40"/>
    <p:sldId id="2514" r:id="rId41"/>
    <p:sldId id="2515" r:id="rId42"/>
    <p:sldId id="2516" r:id="rId43"/>
    <p:sldId id="2446" r:id="rId44"/>
    <p:sldId id="2517" r:id="rId45"/>
    <p:sldId id="2518" r:id="rId46"/>
    <p:sldId id="2519" r:id="rId47"/>
    <p:sldId id="2520" r:id="rId48"/>
    <p:sldId id="2521" r:id="rId49"/>
    <p:sldId id="2522" r:id="rId50"/>
    <p:sldId id="2523" r:id="rId51"/>
    <p:sldId id="2524" r:id="rId52"/>
    <p:sldId id="2525" r:id="rId53"/>
    <p:sldId id="2526" r:id="rId54"/>
    <p:sldId id="2527" r:id="rId55"/>
    <p:sldId id="2528" r:id="rId56"/>
    <p:sldId id="2529" r:id="rId57"/>
    <p:sldId id="2530" r:id="rId58"/>
    <p:sldId id="2531" r:id="rId59"/>
    <p:sldId id="2534" r:id="rId60"/>
    <p:sldId id="2535" r:id="rId61"/>
    <p:sldId id="2536" r:id="rId62"/>
    <p:sldId id="2537" r:id="rId63"/>
    <p:sldId id="2538" r:id="rId64"/>
    <p:sldId id="2539" r:id="rId65"/>
    <p:sldId id="2540" r:id="rId66"/>
    <p:sldId id="2542" r:id="rId67"/>
    <p:sldId id="2543" r:id="rId68"/>
    <p:sldId id="2541" r:id="rId69"/>
    <p:sldId id="2544" r:id="rId70"/>
    <p:sldId id="2545" r:id="rId71"/>
    <p:sldId id="2382" r:id="rId72"/>
    <p:sldId id="2546" r:id="rId73"/>
    <p:sldId id="2547" r:id="rId74"/>
    <p:sldId id="2548" r:id="rId75"/>
    <p:sldId id="2549" r:id="rId76"/>
    <p:sldId id="2550" r:id="rId77"/>
    <p:sldId id="2551" r:id="rId78"/>
    <p:sldId id="2552" r:id="rId79"/>
    <p:sldId id="2553" r:id="rId80"/>
    <p:sldId id="2554" r:id="rId81"/>
    <p:sldId id="2555" r:id="rId82"/>
    <p:sldId id="2225" r:id="rId83"/>
    <p:sldId id="2557" r:id="rId84"/>
    <p:sldId id="2556" r:id="rId85"/>
    <p:sldId id="2558" r:id="rId86"/>
    <p:sldId id="2461" r:id="rId87"/>
    <p:sldId id="2559" r:id="rId88"/>
    <p:sldId id="2560" r:id="rId89"/>
    <p:sldId id="2561" r:id="rId90"/>
    <p:sldId id="2562" r:id="rId91"/>
    <p:sldId id="2563" r:id="rId92"/>
    <p:sldId id="2564" r:id="rId93"/>
    <p:sldId id="2565" r:id="rId94"/>
    <p:sldId id="2566" r:id="rId95"/>
    <p:sldId id="2567" r:id="rId96"/>
    <p:sldId id="2428" r:id="rId97"/>
    <p:sldId id="1797" r:id="rId98"/>
    <p:sldId id="1796" r:id="rId99"/>
  </p:sldIdLst>
  <p:sldSz cx="13003213" cy="9756775"/>
  <p:notesSz cx="6858000" cy="9144000"/>
  <p:defaultTextStyle>
    <a:defPPr>
      <a:defRPr lang="en-US"/>
    </a:defPPr>
    <a:lvl1pPr marL="0" algn="l" defTabSz="1092434" rtl="0" eaLnBrk="1" latinLnBrk="0" hangingPunct="1">
      <a:defRPr sz="2150" kern="1200">
        <a:solidFill>
          <a:schemeClr val="tx1"/>
        </a:solidFill>
        <a:latin typeface="+mn-lt"/>
        <a:ea typeface="+mn-ea"/>
        <a:cs typeface="+mn-cs"/>
      </a:defRPr>
    </a:lvl1pPr>
    <a:lvl2pPr marL="546217" algn="l" defTabSz="1092434" rtl="0" eaLnBrk="1" latinLnBrk="0" hangingPunct="1">
      <a:defRPr sz="2150" kern="1200">
        <a:solidFill>
          <a:schemeClr val="tx1"/>
        </a:solidFill>
        <a:latin typeface="+mn-lt"/>
        <a:ea typeface="+mn-ea"/>
        <a:cs typeface="+mn-cs"/>
      </a:defRPr>
    </a:lvl2pPr>
    <a:lvl3pPr marL="1092434" algn="l" defTabSz="1092434" rtl="0" eaLnBrk="1" latinLnBrk="0" hangingPunct="1">
      <a:defRPr sz="2150" kern="1200">
        <a:solidFill>
          <a:schemeClr val="tx1"/>
        </a:solidFill>
        <a:latin typeface="+mn-lt"/>
        <a:ea typeface="+mn-ea"/>
        <a:cs typeface="+mn-cs"/>
      </a:defRPr>
    </a:lvl3pPr>
    <a:lvl4pPr marL="1638651" algn="l" defTabSz="1092434" rtl="0" eaLnBrk="1" latinLnBrk="0" hangingPunct="1">
      <a:defRPr sz="2150" kern="1200">
        <a:solidFill>
          <a:schemeClr val="tx1"/>
        </a:solidFill>
        <a:latin typeface="+mn-lt"/>
        <a:ea typeface="+mn-ea"/>
        <a:cs typeface="+mn-cs"/>
      </a:defRPr>
    </a:lvl4pPr>
    <a:lvl5pPr marL="2184867" algn="l" defTabSz="1092434" rtl="0" eaLnBrk="1" latinLnBrk="0" hangingPunct="1">
      <a:defRPr sz="2150" kern="1200">
        <a:solidFill>
          <a:schemeClr val="tx1"/>
        </a:solidFill>
        <a:latin typeface="+mn-lt"/>
        <a:ea typeface="+mn-ea"/>
        <a:cs typeface="+mn-cs"/>
      </a:defRPr>
    </a:lvl5pPr>
    <a:lvl6pPr marL="2731084" algn="l" defTabSz="1092434" rtl="0" eaLnBrk="1" latinLnBrk="0" hangingPunct="1">
      <a:defRPr sz="2150" kern="1200">
        <a:solidFill>
          <a:schemeClr val="tx1"/>
        </a:solidFill>
        <a:latin typeface="+mn-lt"/>
        <a:ea typeface="+mn-ea"/>
        <a:cs typeface="+mn-cs"/>
      </a:defRPr>
    </a:lvl6pPr>
    <a:lvl7pPr marL="3277301" algn="l" defTabSz="1092434" rtl="0" eaLnBrk="1" latinLnBrk="0" hangingPunct="1">
      <a:defRPr sz="2150" kern="1200">
        <a:solidFill>
          <a:schemeClr val="tx1"/>
        </a:solidFill>
        <a:latin typeface="+mn-lt"/>
        <a:ea typeface="+mn-ea"/>
        <a:cs typeface="+mn-cs"/>
      </a:defRPr>
    </a:lvl7pPr>
    <a:lvl8pPr marL="3823518" algn="l" defTabSz="1092434" rtl="0" eaLnBrk="1" latinLnBrk="0" hangingPunct="1">
      <a:defRPr sz="2150" kern="1200">
        <a:solidFill>
          <a:schemeClr val="tx1"/>
        </a:solidFill>
        <a:latin typeface="+mn-lt"/>
        <a:ea typeface="+mn-ea"/>
        <a:cs typeface="+mn-cs"/>
      </a:defRPr>
    </a:lvl8pPr>
    <a:lvl9pPr marL="4369735" algn="l" defTabSz="1092434" rtl="0" eaLnBrk="1" latinLnBrk="0" hangingPunct="1">
      <a:defRPr sz="21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9F9596-FBD4-0DA6-FE74-AC152D8A118A}" name="Katie Bond" initials="KB" userId="S::bond@unhcr.org::efc07969-6c97-453e-858b-cd3bd410ffd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HOFFMAN Christina" initials="HC" lastIdx="40" clrIdx="6">
    <p:extLst>
      <p:ext uri="{19B8F6BF-5375-455C-9EA6-DF929625EA0E}">
        <p15:presenceInfo xmlns:p15="http://schemas.microsoft.com/office/powerpoint/2012/main" userId="S::chhoffman@iom.int::61b448d4-dd61-49f8-b496-827015a4d7fa" providerId="AD"/>
      </p:ext>
    </p:extLst>
  </p:cmAuthor>
  <p:cmAuthor id="1" name="RUMBACH Jennifer" initials="RJ" lastIdx="37" clrIdx="0">
    <p:extLst>
      <p:ext uri="{19B8F6BF-5375-455C-9EA6-DF929625EA0E}">
        <p15:presenceInfo xmlns:p15="http://schemas.microsoft.com/office/powerpoint/2012/main" userId="S::jrumbach@iom.int::7c02c2d9-a2ab-4677-849a-00640108e185" providerId="AD"/>
      </p:ext>
    </p:extLst>
  </p:cmAuthor>
  <p:cmAuthor id="8" name="lK Napolitano" initials="lN" lastIdx="24" clrIdx="7">
    <p:extLst>
      <p:ext uri="{19B8F6BF-5375-455C-9EA6-DF929625EA0E}">
        <p15:presenceInfo xmlns:p15="http://schemas.microsoft.com/office/powerpoint/2012/main" userId="bca421360d6dc63c" providerId="Windows Live"/>
      </p:ext>
    </p:extLst>
  </p:cmAuthor>
  <p:cmAuthor id="2" name="Guest User" initials="GU" lastIdx="3" clrIdx="1">
    <p:extLst>
      <p:ext uri="{19B8F6BF-5375-455C-9EA6-DF929625EA0E}">
        <p15:presenceInfo xmlns:p15="http://schemas.microsoft.com/office/powerpoint/2012/main" userId="S::urn:spo:anon#17f431f31fb1897551f4fc4a92fe4dfb70c70484346cf2326c825317a6291460::" providerId="AD"/>
      </p:ext>
    </p:extLst>
  </p:cmAuthor>
  <p:cmAuthor id="3" name="lK Napolitano" initials="LN" lastIdx="20" clrIdx="2">
    <p:extLst>
      <p:ext uri="{19B8F6BF-5375-455C-9EA6-DF929625EA0E}">
        <p15:presenceInfo xmlns:p15="http://schemas.microsoft.com/office/powerpoint/2012/main" userId="lK Napolitano" providerId="None"/>
      </p:ext>
    </p:extLst>
  </p:cmAuthor>
  <p:cmAuthor id="4" name="DE GARAY Andrea (EXT)" initials="D(" lastIdx="3" clrIdx="3">
    <p:extLst>
      <p:ext uri="{19B8F6BF-5375-455C-9EA6-DF929625EA0E}">
        <p15:presenceInfo xmlns:p15="http://schemas.microsoft.com/office/powerpoint/2012/main" userId="S::agarady@iom.int::4c656cd1-8393-4f04-a8b5-7fe1f18cb6e0" providerId="AD"/>
      </p:ext>
    </p:extLst>
  </p:cmAuthor>
  <p:cmAuthor id="5" name="YAVUZ Artunc" initials="YA" lastIdx="4" clrIdx="4">
    <p:extLst>
      <p:ext uri="{19B8F6BF-5375-455C-9EA6-DF929625EA0E}">
        <p15:presenceInfo xmlns:p15="http://schemas.microsoft.com/office/powerpoint/2012/main" userId="S::ayavuz@iom.int::763277ed-8327-4b56-842b-3ab86254e077" providerId="AD"/>
      </p:ext>
    </p:extLst>
  </p:cmAuthor>
  <p:cmAuthor id="6" name="KANTHOUL Lee" initials="KL" lastIdx="1" clrIdx="5">
    <p:extLst>
      <p:ext uri="{19B8F6BF-5375-455C-9EA6-DF929625EA0E}">
        <p15:presenceInfo xmlns:p15="http://schemas.microsoft.com/office/powerpoint/2012/main" userId="S::lkanthoul@iom.int::78989dfc-b45b-4fd8-87c0-667baa305f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F55A9"/>
    <a:srgbClr val="2742A9"/>
    <a:srgbClr val="3253D4"/>
    <a:srgbClr val="3254DC"/>
    <a:srgbClr val="8499ED"/>
    <a:srgbClr val="256DDA"/>
    <a:srgbClr val="6A92D9"/>
    <a:srgbClr val="329E9A"/>
    <a:srgbClr val="4F6CA1"/>
    <a:srgbClr val="273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1"/>
    <p:restoredTop sz="57806" autoAdjust="0"/>
  </p:normalViewPr>
  <p:slideViewPr>
    <p:cSldViewPr snapToGrid="0" snapToObjects="1" showGuides="1">
      <p:cViewPr varScale="1">
        <p:scale>
          <a:sx n="42" d="100"/>
          <a:sy n="42" d="100"/>
        </p:scale>
        <p:origin x="2136" y="19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p:scale>
          <a:sx n="80" d="100"/>
          <a:sy n="80" d="100"/>
        </p:scale>
        <p:origin x="2840" y="45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D4098-FDC5-B942-8E02-79F72B9A75AA}" type="datetimeFigureOut">
              <a:rPr lang="en-US" smtClean="0"/>
              <a:t>1/3/24</a:t>
            </a:fld>
            <a:endParaRPr lang="en-US"/>
          </a:p>
        </p:txBody>
      </p:sp>
      <p:sp>
        <p:nvSpPr>
          <p:cNvPr id="4" name="Slide Image Placeholder 3"/>
          <p:cNvSpPr>
            <a:spLocks noGrp="1" noRot="1" noChangeAspect="1"/>
          </p:cNvSpPr>
          <p:nvPr>
            <p:ph type="sldImg" idx="2"/>
          </p:nvPr>
        </p:nvSpPr>
        <p:spPr>
          <a:xfrm>
            <a:off x="1373188" y="630237"/>
            <a:ext cx="4111625" cy="3086100"/>
          </a:xfrm>
          <a:prstGeom prst="rect">
            <a:avLst/>
          </a:prstGeom>
          <a:noFill/>
          <a:ln w="12700">
            <a:solidFill>
              <a:prstClr val="black"/>
            </a:solidFill>
          </a:ln>
        </p:spPr>
        <p:txBody>
          <a:bodyPr vert="horz" lIns="91440" tIns="45720" rIns="91440" bIns="45720" rtlCol="0" anchor="ctr"/>
          <a:lstStyle/>
          <a:p>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20440" y="8685213"/>
            <a:ext cx="2500145" cy="458787"/>
          </a:xfrm>
          <a:prstGeom prst="rect">
            <a:avLst/>
          </a:prstGeom>
        </p:spPr>
        <p:txBody>
          <a:bodyPr vert="horz" lIns="91440" tIns="45720" rIns="91440" bIns="45720" rtlCol="0" anchor="b"/>
          <a:lstStyle>
            <a:lvl1pPr algn="r">
              <a:defRPr sz="1200"/>
            </a:lvl1pPr>
          </a:lstStyle>
          <a:p>
            <a:fld id="{2C873F72-DA29-354F-A51F-086B2A85F759}" type="slidenum">
              <a:rPr lang="en-US" smtClean="0"/>
              <a:t>‹#›</a:t>
            </a:fld>
            <a:endParaRPr lang="en-US"/>
          </a:p>
        </p:txBody>
      </p:sp>
      <p:sp>
        <p:nvSpPr>
          <p:cNvPr id="8" name="Notes Placeholder 7">
            <a:extLst>
              <a:ext uri="{FF2B5EF4-FFF2-40B4-BE49-F238E27FC236}">
                <a16:creationId xmlns:a16="http://schemas.microsoft.com/office/drawing/2014/main" id="{3558FD11-C152-374C-B12E-99EEC26BE007}"/>
              </a:ext>
            </a:extLst>
          </p:cNvPr>
          <p:cNvSpPr>
            <a:spLocks noGrp="1"/>
          </p:cNvSpPr>
          <p:nvPr>
            <p:ph type="body" sz="quarter" idx="3"/>
          </p:nvPr>
        </p:nvSpPr>
        <p:spPr>
          <a:xfrm>
            <a:off x="685800" y="4219073"/>
            <a:ext cx="5486400" cy="4259221"/>
          </a:xfrm>
          <a:prstGeom prst="rect">
            <a:avLst/>
          </a:prstGeom>
        </p:spPr>
        <p:txBody>
          <a:bodyPr vert="horz" lIns="91440" tIns="45720" rIns="91440" bIns="45720" rtlCol="0"/>
          <a:lstStyle/>
          <a:p>
            <a:pPr lvl="0"/>
            <a:r>
              <a:rPr lang="en-US" dirty="0"/>
              <a:t>Edit Master text styles</a:t>
            </a:r>
          </a:p>
          <a:p>
            <a:pPr lvl="1"/>
            <a:r>
              <a:rPr lang="en-US" dirty="0"/>
              <a:t>Second level</a:t>
            </a:r>
          </a:p>
          <a:p>
            <a:pPr lvl="1"/>
            <a:r>
              <a:rPr lang="en-US" dirty="0"/>
              <a:t>Third level</a:t>
            </a:r>
          </a:p>
          <a:p>
            <a:pPr lvl="5"/>
            <a:r>
              <a:rPr lang="en-US" dirty="0"/>
              <a:t>Fourth level</a:t>
            </a:r>
          </a:p>
          <a:p>
            <a:pPr lvl="4"/>
            <a:r>
              <a:rPr lang="en-US" dirty="0"/>
              <a:t>Fifth level</a:t>
            </a:r>
          </a:p>
        </p:txBody>
      </p:sp>
    </p:spTree>
    <p:extLst>
      <p:ext uri="{BB962C8B-B14F-4D97-AF65-F5344CB8AC3E}">
        <p14:creationId xmlns:p14="http://schemas.microsoft.com/office/powerpoint/2010/main" val="680512939"/>
      </p:ext>
    </p:extLst>
  </p:cSld>
  <p:clrMap bg1="lt1" tx1="dk1" bg2="lt2" tx2="dk2" accent1="accent1" accent2="accent2" accent3="accent3" accent4="accent4" accent5="accent5" accent6="accent6" hlink="hlink" folHlink="folHlink"/>
  <p:notesStyle>
    <a:lvl1pPr marL="0" indent="0" algn="l" defTabSz="1092434"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1pPr>
    <a:lvl2pPr marL="276225" indent="-171450" algn="l" defTabSz="1092434" rtl="0" eaLnBrk="1" latinLnBrk="0" hangingPunct="1">
      <a:lnSpc>
        <a:spcPct val="100000"/>
      </a:lnSpc>
      <a:spcBef>
        <a:spcPts val="300"/>
      </a:spcBef>
      <a:spcAft>
        <a:spcPts val="300"/>
      </a:spcAft>
      <a:buFont typeface="Arial" panose="020B0604020202020204" pitchFamily="34" charset="0"/>
      <a:buChar char="•"/>
      <a:tabLst/>
      <a:defRPr sz="1200" kern="1200">
        <a:solidFill>
          <a:schemeClr val="tx1"/>
        </a:solidFill>
        <a:latin typeface="+mn-lt"/>
        <a:ea typeface="+mn-ea"/>
        <a:cs typeface="+mn-cs"/>
      </a:defRPr>
    </a:lvl2pPr>
    <a:lvl3pPr marL="290513" indent="-171450" algn="l" defTabSz="1092434" rtl="0" eaLnBrk="1" latinLnBrk="0" hangingPunct="1">
      <a:spcBef>
        <a:spcPts val="600"/>
      </a:spcBef>
      <a:spcAft>
        <a:spcPts val="600"/>
      </a:spcAft>
      <a:buFont typeface="Arial" panose="020B0604020202020204" pitchFamily="34" charset="0"/>
      <a:buChar char="•"/>
      <a:tabLst/>
      <a:defRPr sz="1200" kern="1200" baseline="0">
        <a:solidFill>
          <a:schemeClr val="tx1"/>
        </a:solidFill>
        <a:latin typeface="Calibri" panose="020F0502020204030204" pitchFamily="34" charset="0"/>
        <a:ea typeface="+mn-ea"/>
        <a:cs typeface="+mn-cs"/>
      </a:defRPr>
    </a:lvl3pPr>
    <a:lvl4pPr marL="179388" indent="-127000" algn="l" defTabSz="1092434" rtl="0" eaLnBrk="1" latinLnBrk="0" hangingPunct="1">
      <a:spcBef>
        <a:spcPts val="600"/>
      </a:spcBef>
      <a:spcAft>
        <a:spcPts val="600"/>
      </a:spcAft>
      <a:buFont typeface="Arial" panose="020B0604020202020204" pitchFamily="34" charset="0"/>
      <a:buChar char="•"/>
      <a:tabLst/>
      <a:defRPr sz="1200" kern="1200" baseline="0">
        <a:solidFill>
          <a:schemeClr val="tx1"/>
        </a:solidFill>
        <a:latin typeface="Calibri" panose="020F0502020204030204" pitchFamily="34" charset="0"/>
        <a:ea typeface="+mn-ea"/>
        <a:cs typeface="+mn-cs"/>
      </a:defRPr>
    </a:lvl4pPr>
    <a:lvl5pPr marL="230188" indent="0" algn="l" defTabSz="1092434" rtl="0" eaLnBrk="1" latinLnBrk="0" hangingPunct="1">
      <a:spcBef>
        <a:spcPts val="300"/>
      </a:spcBef>
      <a:spcAft>
        <a:spcPts val="300"/>
      </a:spcAft>
      <a:buFont typeface="Arial" panose="020B0604020202020204" pitchFamily="34" charset="0"/>
      <a:buNone/>
      <a:tabLst/>
      <a:defRPr sz="1200" kern="1200" baseline="0">
        <a:solidFill>
          <a:schemeClr val="tx1"/>
        </a:solidFill>
        <a:latin typeface="Calibri" panose="020F0502020204030204" pitchFamily="34" charset="0"/>
        <a:ea typeface="+mn-ea"/>
        <a:cs typeface="+mn-cs"/>
      </a:defRPr>
    </a:lvl5pPr>
    <a:lvl6pPr marL="461963" indent="-171450" algn="l" defTabSz="1092434" rtl="0" eaLnBrk="1" latinLnBrk="0" hangingPunct="1">
      <a:spcBef>
        <a:spcPts val="300"/>
      </a:spcBef>
      <a:spcAft>
        <a:spcPts val="300"/>
      </a:spcAft>
      <a:buFont typeface="System Font Regular"/>
      <a:buChar char="-"/>
      <a:tabLst/>
      <a:defRPr sz="1200" kern="1200">
        <a:solidFill>
          <a:schemeClr val="tx1"/>
        </a:solidFill>
        <a:latin typeface="+mn-lt"/>
        <a:ea typeface="+mn-ea"/>
        <a:cs typeface="+mn-cs"/>
      </a:defRPr>
    </a:lvl6pPr>
    <a:lvl7pPr marL="3277301" algn="l" defTabSz="1092434" rtl="0" eaLnBrk="1" latinLnBrk="0" hangingPunct="1">
      <a:defRPr sz="1434" kern="1200">
        <a:solidFill>
          <a:schemeClr val="tx1"/>
        </a:solidFill>
        <a:latin typeface="+mn-lt"/>
        <a:ea typeface="+mn-ea"/>
        <a:cs typeface="+mn-cs"/>
      </a:defRPr>
    </a:lvl7pPr>
    <a:lvl8pPr marL="3823518" algn="l" defTabSz="1092434" rtl="0" eaLnBrk="1" latinLnBrk="0" hangingPunct="1">
      <a:defRPr sz="1434" kern="1200">
        <a:solidFill>
          <a:schemeClr val="tx1"/>
        </a:solidFill>
        <a:latin typeface="+mn-lt"/>
        <a:ea typeface="+mn-ea"/>
        <a:cs typeface="+mn-cs"/>
      </a:defRPr>
    </a:lvl8pPr>
    <a:lvl9pPr marL="4369735" algn="l" defTabSz="1092434" rtl="0" eaLnBrk="1" latinLnBrk="0" hangingPunct="1">
      <a:defRPr sz="143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bing.com/videos/search?q=video+about+protection+of+lgbti+migrants&amp;docid=608048214058863396&amp;mid=088CDAB288AE69492C01088CDAB288AE69492C01&amp;view=detail&amp;FORM=VIRE"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dailymotion.com/video/x7dccj9"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lgbtmap.org/lgbt-people-disabilitie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a:xfrm>
            <a:off x="685800" y="4035971"/>
            <a:ext cx="5486400" cy="4905662"/>
          </a:xfrm>
          <a:prstGeom prst="rect">
            <a:avLst/>
          </a:prstGeom>
        </p:spPr>
        <p:txBody>
          <a:bodyPr/>
          <a:lstStyle/>
          <a:p>
            <a:pPr marL="0" marR="0" indent="0" algn="l" defTabSz="914400" rtl="0" eaLnBrk="0" fontAlgn="base" latinLnBrk="0" hangingPunct="0">
              <a:spcAft>
                <a:spcPts val="0"/>
              </a:spcAft>
              <a:buClrTx/>
              <a:buSzTx/>
              <a:buFontTx/>
              <a:buNone/>
              <a:tabLst/>
              <a:defRPr/>
            </a:pPr>
            <a:r>
              <a:rPr lang="en-US" altLang="en-US" b="1" i="0" u="sng" dirty="0">
                <a:ea typeface="MS PGothic" charset="-128"/>
              </a:rPr>
              <a:t>Important! </a:t>
            </a:r>
            <a:endParaRPr lang="en-US" altLang="en-US" b="1" u="sng" dirty="0">
              <a:ea typeface="MS PGothic" charset="-128"/>
            </a:endParaRPr>
          </a:p>
          <a:p>
            <a:pPr marL="0" marR="0" indent="0" algn="l" defTabSz="914400" rtl="0" eaLnBrk="0" fontAlgn="base" latinLnBrk="0" hangingPunct="0">
              <a:spcAft>
                <a:spcPts val="0"/>
              </a:spcAft>
              <a:buClrTx/>
              <a:buSzTx/>
              <a:buFontTx/>
              <a:buNone/>
              <a:tabLst/>
              <a:defRPr/>
            </a:pPr>
            <a:endParaRPr lang="en-US" altLang="en-US" b="1" i="0" u="sng" dirty="0">
              <a:ea typeface="MS PGothic" charset="-128"/>
            </a:endParaRPr>
          </a:p>
          <a:p>
            <a:pPr marL="0" marR="0" indent="0" algn="l" defTabSz="914400" rtl="0" eaLnBrk="0" fontAlgn="base" latinLnBrk="0" hangingPunct="0">
              <a:spcAft>
                <a:spcPts val="0"/>
              </a:spcAft>
              <a:buClrTx/>
              <a:buSzTx/>
              <a:buFontTx/>
              <a:buNone/>
              <a:tabLst/>
              <a:defRPr/>
            </a:pPr>
            <a:r>
              <a:rPr lang="en-US" altLang="en-US" b="1" i="0" dirty="0">
                <a:ea typeface="MS PGothic" charset="-128"/>
              </a:rPr>
              <a:t>This Presentation Has Notes</a:t>
            </a:r>
          </a:p>
          <a:p>
            <a:pPr eaLnBrk="1" hangingPunct="1"/>
            <a:r>
              <a:rPr lang="en-US" altLang="en-US" dirty="0"/>
              <a:t>The text the Facilitator reads aloud during this training session is contained in the notes section of the presentation slides. The slide notes also contain critical facilitation information, including timings and references to the corresponding page numbers in the Facilitation Guide. It is important to review the slide notes in full before facilitating this training package, and to print them as a reference tool for your session. </a:t>
            </a:r>
          </a:p>
          <a:p>
            <a:pPr eaLnBrk="1" hangingPunct="1"/>
            <a:endParaRPr lang="en-US" altLang="en-US" dirty="0"/>
          </a:p>
          <a:p>
            <a:pPr eaLnBrk="1" hangingPunct="1"/>
            <a:r>
              <a:rPr lang="en-US" altLang="en-US" dirty="0"/>
              <a:t>The notes should appear in the dock below the image of the slide when “View” is set to “Normal”. If you do not see the notes, hold your cursor on the thin gray bar at the bottom of the window and drag the bar upwards. The notes section will appear. </a:t>
            </a:r>
          </a:p>
          <a:p>
            <a:pPr eaLnBrk="1" hangingPunct="1">
              <a:spcAft>
                <a:spcPts val="0"/>
              </a:spcAft>
            </a:pPr>
            <a:endParaRPr lang="en-US" altLang="en-US" dirty="0"/>
          </a:p>
          <a:p>
            <a:pPr eaLnBrk="1" hangingPunct="1">
              <a:spcAft>
                <a:spcPts val="0"/>
              </a:spcAft>
            </a:pPr>
            <a:r>
              <a:rPr lang="en-US" altLang="en-US" dirty="0"/>
              <a:t>To view the slides with the notes in large text below them, move your cursor to the top of the window and click “View”, then “Notes Page”. To print the slide notes with images of the slides (handy for facilitating for the first time, especially for lengthy teaching segments), click “Print”, then choose “Notes” under “Print Layout”.</a:t>
            </a:r>
            <a:endParaRPr lang="en-US" altLang="en-US" b="1" dirty="0">
              <a:ea typeface="MS PGothic" charset="-128"/>
            </a:endParaRPr>
          </a:p>
          <a:p>
            <a:pPr eaLnBrk="1" hangingPunct="1">
              <a:spcAft>
                <a:spcPts val="0"/>
              </a:spcAft>
            </a:pPr>
            <a:endParaRPr lang="en-US" altLang="en-US" b="1" i="0" dirty="0">
              <a:ea typeface="MS PGothic" charset="-128"/>
            </a:endParaRPr>
          </a:p>
          <a:p>
            <a:pPr eaLnBrk="1" hangingPunct="1">
              <a:spcAft>
                <a:spcPts val="0"/>
              </a:spcAft>
            </a:pPr>
            <a:r>
              <a:rPr lang="en-US" altLang="en-US" b="1" i="0" dirty="0">
                <a:ea typeface="MS PGothic" charset="-128"/>
              </a:rPr>
              <a:t>Tip on Hiding Slides</a:t>
            </a:r>
            <a:br>
              <a:rPr lang="en-US" altLang="en-US" i="0" baseline="0" dirty="0">
                <a:ea typeface="MS PGothic" charset="-128"/>
              </a:rPr>
            </a:br>
            <a:r>
              <a:rPr lang="en-US" altLang="en-US" i="0" baseline="0" dirty="0">
                <a:ea typeface="MS PGothic" charset="-128"/>
              </a:rPr>
              <a:t>If you decide to remove slides from this presentation – for instance, because you are not doing a particular exercise – it is better practice to hide the slide, rather than deleting it. This ensures that the Timing Chart in the Facilitation Guide will still reflect the correct slide numbers. To hide a slide, click on the slide. Then, under the Slide Show tab, click on the “Hide Slide” icon. This means the slide will not be shown on the screen during your slide show. </a:t>
            </a:r>
            <a:endParaRPr lang="en-US" altLang="en-US" i="0" dirty="0">
              <a:ea typeface="MS PGothic" charset="-128"/>
            </a:endParaRPr>
          </a:p>
        </p:txBody>
      </p:sp>
      <p:sp>
        <p:nvSpPr>
          <p:cNvPr id="4" name="Slide Number Placeholder 3"/>
          <p:cNvSpPr>
            <a:spLocks noGrp="1"/>
          </p:cNvSpPr>
          <p:nvPr>
            <p:ph type="sldNum" sz="quarter" idx="10"/>
          </p:nvPr>
        </p:nvSpPr>
        <p:spPr/>
        <p:txBody>
          <a:bodyPr/>
          <a:lstStyle/>
          <a:p>
            <a:pPr>
              <a:defRPr/>
            </a:pPr>
            <a:fld id="{51432553-FC77-1C41-9E8E-CF8CC94AB64D}" type="slidenum">
              <a:rPr lang="en-US" altLang="en-US" smtClean="0"/>
              <a:pPr>
                <a:defRPr/>
              </a:pPr>
              <a:t>1</a:t>
            </a:fld>
            <a:endParaRPr lang="en-US" altLang="en-US"/>
          </a:p>
        </p:txBody>
      </p:sp>
    </p:spTree>
    <p:extLst>
      <p:ext uri="{BB962C8B-B14F-4D97-AF65-F5344CB8AC3E}">
        <p14:creationId xmlns:p14="http://schemas.microsoft.com/office/powerpoint/2010/main" val="2219656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xfrm>
            <a:off x="685800" y="4035972"/>
            <a:ext cx="5486400" cy="39650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Aft>
                <a:spcPct val="0"/>
              </a:spcAft>
              <a:buClrTx/>
              <a:buSzTx/>
              <a:buFontTx/>
              <a:buNone/>
              <a:tabLst/>
              <a:defRPr/>
            </a:pPr>
            <a:r>
              <a:rPr kumimoji="0" lang="en-US" altLang="en-US" sz="1200" b="1" i="0" u="sng" strike="noStrike" kern="1200" cap="none" spc="0" normalizeH="0" baseline="0" noProof="0" dirty="0">
                <a:ln>
                  <a:noFill/>
                </a:ln>
                <a:effectLst/>
                <a:uLnTx/>
                <a:uFillTx/>
                <a:latin typeface="+mn-lt"/>
                <a:ea typeface="MS PGothic" charset="-128"/>
              </a:rPr>
              <a:t>How Do Migration, Forced Displacement and Crises Create Challenges?</a:t>
            </a: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Now let’s examine </a:t>
            </a:r>
            <a:r>
              <a:rPr kumimoji="0" lang="en-US" altLang="en-US" sz="1200" b="0" i="1" u="none" strike="noStrike" kern="1200" cap="none" spc="0" normalizeH="0" baseline="0" noProof="0" dirty="0">
                <a:ln>
                  <a:noFill/>
                </a:ln>
                <a:effectLst/>
                <a:uLnTx/>
                <a:uFillTx/>
                <a:latin typeface="+mn-lt"/>
                <a:ea typeface="MS PGothic" charset="-128"/>
              </a:rPr>
              <a:t>how </a:t>
            </a:r>
            <a:r>
              <a:rPr kumimoji="0" lang="en-US" altLang="en-US" sz="1200" b="0" i="0" u="none" strike="noStrike" kern="1200" cap="none" spc="0" normalizeH="0" baseline="0" noProof="0" dirty="0">
                <a:ln>
                  <a:noFill/>
                </a:ln>
                <a:effectLst/>
                <a:uLnTx/>
                <a:uFillTx/>
                <a:latin typeface="+mn-lt"/>
                <a:ea typeface="MS PGothic" charset="-128"/>
              </a:rPr>
              <a:t>migration, forced displacement and crisis situations create challenges for individuals with diverse SOGIESC:</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285750" marR="0" lvl="0" indent="-285750" algn="l" defTabSz="914400" rtl="0" eaLnBrk="0" fontAlgn="base" latinLnBrk="0" hangingPunct="0">
              <a:lnSpc>
                <a:spcPct val="100000"/>
              </a:lnSpc>
              <a:spcAft>
                <a:spcPct val="0"/>
              </a:spcAft>
              <a:buClr>
                <a:srgbClr val="2F6CC2"/>
              </a:buClr>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mn-lt"/>
                <a:ea typeface="MS PGothic" charset="-128"/>
              </a:rPr>
              <a:t>The first is in the </a:t>
            </a:r>
            <a:r>
              <a:rPr kumimoji="0" lang="en-US" altLang="en-US" sz="1200" b="1" i="0" u="none" strike="noStrike" kern="1200" cap="none" spc="0" normalizeH="0" baseline="0" noProof="0" dirty="0">
                <a:ln>
                  <a:noFill/>
                </a:ln>
                <a:effectLst/>
                <a:uLnTx/>
                <a:uFillTx/>
                <a:latin typeface="+mn-lt"/>
                <a:ea typeface="MS PGothic" charset="-128"/>
              </a:rPr>
              <a:t>collapse</a:t>
            </a:r>
            <a:r>
              <a:rPr kumimoji="0" lang="en-US" altLang="en-US" sz="1200" b="0" i="0" u="none" strike="noStrike" kern="1200" cap="none" spc="0" normalizeH="0" baseline="0" noProof="0" dirty="0">
                <a:ln>
                  <a:noFill/>
                </a:ln>
                <a:effectLst/>
                <a:uLnTx/>
                <a:uFillTx/>
                <a:latin typeface="+mn-lt"/>
                <a:ea typeface="MS PGothic" charset="-128"/>
              </a:rPr>
              <a:t> of normal coping mechanisms.</a:t>
            </a:r>
          </a:p>
          <a:p>
            <a:pPr marL="285750" marR="0" lvl="0" indent="-285750" algn="l" defTabSz="914400" rtl="0" eaLnBrk="0" fontAlgn="base" latinLnBrk="0" hangingPunct="0">
              <a:lnSpc>
                <a:spcPct val="100000"/>
              </a:lnSpc>
              <a:spcAft>
                <a:spcPct val="0"/>
              </a:spcAft>
              <a:buClr>
                <a:srgbClr val="2F6CC2"/>
              </a:buClr>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mn-lt"/>
                <a:ea typeface="MS PGothic" charset="-128"/>
              </a:rPr>
              <a:t>The second is in the </a:t>
            </a:r>
            <a:r>
              <a:rPr kumimoji="0" lang="en-US" altLang="en-US" sz="1200" b="1" i="0" u="none" strike="noStrike" kern="1200" cap="none" spc="0" normalizeH="0" baseline="0" noProof="0" dirty="0">
                <a:ln>
                  <a:noFill/>
                </a:ln>
                <a:effectLst/>
                <a:uLnTx/>
                <a:uFillTx/>
                <a:latin typeface="+mn-lt"/>
                <a:ea typeface="MS PGothic" charset="-128"/>
              </a:rPr>
              <a:t>categorization</a:t>
            </a:r>
            <a:r>
              <a:rPr kumimoji="0" lang="en-US" altLang="en-US" sz="1200" b="0" i="0" u="none" strike="noStrike" kern="1200" cap="none" spc="0" normalizeH="0" baseline="0" noProof="0" dirty="0">
                <a:ln>
                  <a:noFill/>
                </a:ln>
                <a:effectLst/>
                <a:uLnTx/>
                <a:uFillTx/>
                <a:latin typeface="+mn-lt"/>
                <a:ea typeface="MS PGothic" charset="-128"/>
              </a:rPr>
              <a:t> of identities.</a:t>
            </a:r>
          </a:p>
          <a:p>
            <a:pPr marL="285750" marR="0" lvl="0" indent="-285750" algn="l" defTabSz="914400" rtl="0" eaLnBrk="0" fontAlgn="base" latinLnBrk="0" hangingPunct="0">
              <a:lnSpc>
                <a:spcPct val="100000"/>
              </a:lnSpc>
              <a:spcAft>
                <a:spcPct val="0"/>
              </a:spcAft>
              <a:buClr>
                <a:srgbClr val="2F6CC2"/>
              </a:buClr>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mn-lt"/>
                <a:ea typeface="MS PGothic" charset="-128"/>
              </a:rPr>
              <a:t>And the third is due to an </a:t>
            </a:r>
            <a:r>
              <a:rPr kumimoji="0" lang="en-US" altLang="en-US" sz="1200" b="1" i="0" u="none" strike="noStrike" kern="1200" cap="none" spc="0" normalizeH="0" baseline="0" noProof="0" dirty="0">
                <a:ln>
                  <a:noFill/>
                </a:ln>
                <a:effectLst/>
                <a:uLnTx/>
                <a:uFillTx/>
                <a:latin typeface="+mn-lt"/>
                <a:ea typeface="MS PGothic" charset="-128"/>
              </a:rPr>
              <a:t>insufficient response </a:t>
            </a:r>
            <a:r>
              <a:rPr kumimoji="0" lang="en-US" altLang="en-US" sz="1200" b="0" i="0" u="none" strike="noStrike" kern="1200" cap="none" spc="0" normalizeH="0" baseline="0" noProof="0" dirty="0">
                <a:ln>
                  <a:noFill/>
                </a:ln>
                <a:effectLst/>
                <a:uLnTx/>
                <a:uFillTx/>
                <a:latin typeface="+mn-lt"/>
                <a:ea typeface="MS PGothic" charset="-128"/>
              </a:rPr>
              <a:t>to the unique needs of people with diverse SOGIESC.</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1" u="none" strike="noStrike" kern="1200" cap="none" spc="0" normalizeH="0" baseline="0" noProof="0" dirty="0">
                <a:ln>
                  <a:noFill/>
                </a:ln>
                <a:effectLst/>
                <a:uLnTx/>
                <a:uFillTx/>
                <a:latin typeface="+mn-lt"/>
                <a:ea typeface="MS PGothic" charset="-128"/>
              </a:rPr>
              <a:t>Time: </a:t>
            </a:r>
            <a:r>
              <a:rPr kumimoji="0" lang="en-US" altLang="en-US" sz="1200" b="0" i="1" u="none" strike="noStrike" kern="1200" cap="none" spc="0" normalizeH="0" baseline="0" noProof="0" dirty="0">
                <a:ln>
                  <a:noFill/>
                </a:ln>
                <a:effectLst/>
                <a:uLnTx/>
                <a:uFillTx/>
                <a:latin typeface="+mn-lt"/>
                <a:ea typeface="MS PGothic" charset="-128"/>
              </a:rPr>
              <a:t>20 minutes for “How Do Migration, Forced Displacement and Crises Create Challenges?” slides.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ts val="300"/>
              </a:spcBef>
              <a:spcAft>
                <a:spcPct val="0"/>
              </a:spcAft>
              <a:buClrTx/>
              <a:buSzTx/>
              <a:buFontTx/>
              <a:buNone/>
              <a:tabLst/>
              <a:defRPr/>
            </a:pPr>
            <a:r>
              <a:rPr lang="en-US" sz="1200" b="0" i="1" kern="1200" dirty="0">
                <a:solidFill>
                  <a:schemeClr val="tx1"/>
                </a:solidFill>
                <a:effectLst/>
                <a:latin typeface="+mn-lt"/>
                <a:ea typeface="+mn-ea"/>
                <a:cs typeface="+mn-cs"/>
              </a:rPr>
              <a:t>[Image description: Three images of crisis situations. People walking over rubble, streets filled with debris and a car almost completely under water after a flood.</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1" u="none" strike="noStrike" kern="1200" cap="none" spc="0" normalizeH="0" baseline="0" noProof="0" dirty="0">
                <a:ln>
                  <a:noFill/>
                </a:ln>
                <a:effectLst/>
                <a:uLnTx/>
                <a:uFillTx/>
                <a:latin typeface="+mn-lt"/>
                <a:ea typeface="MS PGothic" charset="-128"/>
              </a:rPr>
              <a:t> </a:t>
            </a:r>
            <a:endParaRPr kumimoji="0" lang="en-US" altLang="en-US" sz="1200" b="0" i="0" u="none" strike="noStrike" kern="1200" cap="none" spc="0" normalizeH="0" baseline="0" noProof="0" dirty="0">
              <a:ln>
                <a:noFill/>
              </a:ln>
              <a:effectLst/>
              <a:uLnTx/>
              <a:uFillTx/>
              <a:latin typeface="+mn-lt"/>
              <a:ea typeface="MS PGothic" charset="-128"/>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C1039D-B706-C542-98DC-5EF33BE88D20}" type="slidenum">
              <a:rPr kumimoji="0" lang="en-US" altLang="en-US" sz="1200" u="none" strike="noStrike" kern="1200" cap="none" spc="0" normalizeH="0" baseline="0" noProof="0">
                <a:ln>
                  <a:noFill/>
                </a:ln>
                <a:solidFill>
                  <a:srgbClr val="000000"/>
                </a:solidFill>
                <a:effectLst/>
                <a:uLnTx/>
                <a:uFillTx/>
                <a:latin typeface="Calibri Regular"/>
                <a:ea typeface="ヒラギノ角ゴ ProN W3" charset="-128"/>
                <a:cs typeface="+mn-cs"/>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u="none" strike="noStrike" kern="1200" cap="none" spc="0" normalizeH="0" baseline="0" noProof="0" dirty="0">
              <a:ln>
                <a:noFill/>
              </a:ln>
              <a:solidFill>
                <a:srgbClr val="000000"/>
              </a:solidFill>
              <a:effectLst/>
              <a:uLnTx/>
              <a:uFillTx/>
              <a:latin typeface="Calibri Regular"/>
              <a:ea typeface="ヒラギノ角ゴ ProN W3" charset="-128"/>
              <a:cs typeface="+mn-cs"/>
              <a:sym typeface="Gill Sans" charset="0"/>
            </a:endParaRPr>
          </a:p>
        </p:txBody>
      </p:sp>
    </p:spTree>
    <p:extLst>
      <p:ext uri="{BB962C8B-B14F-4D97-AF65-F5344CB8AC3E}">
        <p14:creationId xmlns:p14="http://schemas.microsoft.com/office/powerpoint/2010/main" val="3404994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09"/>
            <a:ext cx="5976008" cy="4457143"/>
          </a:xfrm>
          <a:prstGeom prst="rect">
            <a:avLst/>
          </a:prstGeom>
        </p:spPr>
        <p: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1" i="0" u="sng" strike="noStrike" kern="1200" cap="none" spc="0" normalizeH="0" baseline="0" noProof="0" dirty="0">
                <a:ln>
                  <a:noFill/>
                </a:ln>
                <a:effectLst/>
                <a:uLnTx/>
                <a:uFillTx/>
                <a:latin typeface="+mn-lt"/>
                <a:ea typeface="MS PGothic" charset="-128"/>
              </a:rPr>
              <a:t>How Do Migration and Forced Disp</a:t>
            </a:r>
            <a:r>
              <a:rPr kumimoji="0" lang="en-US" altLang="en-US" sz="1200" b="1" i="0" u="none" strike="noStrike" kern="1200" cap="none" spc="0" normalizeH="0" baseline="0" noProof="0" dirty="0">
                <a:ln>
                  <a:noFill/>
                </a:ln>
                <a:effectLst/>
                <a:uLnTx/>
                <a:uFillTx/>
                <a:latin typeface="+mn-lt"/>
                <a:ea typeface="MS PGothic" charset="-128"/>
              </a:rPr>
              <a:t>l</a:t>
            </a:r>
            <a:r>
              <a:rPr kumimoji="0" lang="en-US" altLang="en-US" sz="1200" b="1" i="0" u="sng" strike="noStrike" kern="1200" cap="none" spc="0" normalizeH="0" baseline="0" noProof="0" dirty="0">
                <a:ln>
                  <a:noFill/>
                </a:ln>
                <a:effectLst/>
                <a:uLnTx/>
                <a:uFillTx/>
                <a:latin typeface="+mn-lt"/>
                <a:ea typeface="MS PGothic" charset="-128"/>
              </a:rPr>
              <a:t>acement Create Challenges? continued</a:t>
            </a: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The first area we will look at is </a:t>
            </a:r>
            <a:r>
              <a:rPr kumimoji="0" lang="en-US" altLang="en-US" sz="1200" b="1" i="0" u="none" strike="noStrike" kern="1200" cap="none" spc="0" normalizeH="0" baseline="0" noProof="0" dirty="0">
                <a:ln>
                  <a:noFill/>
                </a:ln>
                <a:effectLst/>
                <a:uLnTx/>
                <a:uFillTx/>
                <a:latin typeface="+mn-lt"/>
                <a:ea typeface="MS PGothic" charset="-128"/>
              </a:rPr>
              <a:t>disconnection </a:t>
            </a:r>
            <a:r>
              <a:rPr kumimoji="0" lang="en-US" altLang="en-US" sz="1200" b="0" i="0" u="none" strike="noStrike" kern="1200" cap="none" spc="0" normalizeH="0" baseline="0" noProof="0" dirty="0">
                <a:ln>
                  <a:noFill/>
                </a:ln>
                <a:effectLst/>
                <a:uLnTx/>
                <a:uFillTx/>
                <a:latin typeface="+mn-lt"/>
                <a:ea typeface="MS PGothic" charset="-128"/>
              </a:rPr>
              <a:t>from normal coping mechanisms. Coping mechanisms are typically used by individuals who live in locations in which diverse SOGIESC are not accepted or not mainstreamed within society. </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Which do you think are </a:t>
            </a:r>
            <a:r>
              <a:rPr kumimoji="0" lang="en-US" altLang="en-US" sz="1200" b="1" i="0" u="none" strike="noStrike" kern="1200" cap="none" spc="0" normalizeH="0" baseline="0" noProof="0" dirty="0">
                <a:ln>
                  <a:noFill/>
                </a:ln>
                <a:effectLst/>
                <a:uLnTx/>
                <a:uFillTx/>
                <a:latin typeface="+mn-lt"/>
                <a:ea typeface="MS PGothic" charset="-128"/>
              </a:rPr>
              <a:t>examples </a:t>
            </a:r>
            <a:r>
              <a:rPr kumimoji="0" lang="en-US" altLang="en-US" sz="1200" b="0" i="0" u="none" strike="noStrike" kern="1200" cap="none" spc="0" normalizeH="0" baseline="0" noProof="0" dirty="0">
                <a:ln>
                  <a:noFill/>
                </a:ln>
                <a:effectLst/>
                <a:uLnTx/>
                <a:uFillTx/>
                <a:latin typeface="+mn-lt"/>
                <a:ea typeface="MS PGothic" charset="-128"/>
              </a:rPr>
              <a:t>of “normal coping mechanisms”? </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There are three answer </a:t>
            </a:r>
            <a:r>
              <a:rPr kumimoji="0" lang="en-US" altLang="en-US" sz="1200" b="1" i="0" u="none" strike="noStrike" kern="1200" cap="none" spc="0" normalizeH="0" baseline="0" noProof="0" dirty="0">
                <a:ln>
                  <a:noFill/>
                </a:ln>
                <a:effectLst/>
                <a:uLnTx/>
                <a:uFillTx/>
                <a:latin typeface="+mn-lt"/>
                <a:ea typeface="MS PGothic" charset="-128"/>
              </a:rPr>
              <a:t>options</a:t>
            </a:r>
            <a:r>
              <a:rPr kumimoji="0" lang="en-US" altLang="en-US" sz="1200" b="0" i="0" u="none" strike="noStrike" kern="1200" cap="none" spc="0" normalizeH="0" baseline="0" noProof="0" dirty="0">
                <a:ln>
                  <a:noFill/>
                </a:ln>
                <a:effectLst/>
                <a:uLnTx/>
                <a:uFillTx/>
                <a:latin typeface="+mn-lt"/>
                <a:ea typeface="MS PGothic" charset="-128"/>
              </a:rPr>
              <a:t> on the screen:</a:t>
            </a:r>
          </a:p>
          <a:p>
            <a:pPr marL="342900" marR="0" lvl="0" indent="-342900" algn="l" defTabSz="914400" rtl="0" eaLnBrk="0" fontAlgn="base" latinLnBrk="0" hangingPunct="0">
              <a:lnSpc>
                <a:spcPct val="100000"/>
              </a:lnSpc>
              <a:spcBef>
                <a:spcPts val="0"/>
              </a:spcBef>
              <a:spcAft>
                <a:spcPct val="0"/>
              </a:spcAft>
              <a:buClrTx/>
              <a:buSzTx/>
              <a:buFontTx/>
              <a:buAutoNum type="alphaLcPeriod"/>
              <a:tabLst/>
              <a:defRPr/>
            </a:pPr>
            <a:r>
              <a:rPr kumimoji="0" lang="en-US" altLang="en-US" sz="1200" b="0" i="0" u="none" strike="noStrike" kern="1200" cap="none" spc="0" normalizeH="0" baseline="0" noProof="0" dirty="0">
                <a:ln>
                  <a:noFill/>
                </a:ln>
                <a:effectLst/>
                <a:uLnTx/>
                <a:uFillTx/>
                <a:latin typeface="+mn-lt"/>
                <a:ea typeface="MS PGothic" charset="-128"/>
              </a:rPr>
              <a:t>“Normal coping mechanisms” are spaces such as social networks, sensitive health </a:t>
            </a:r>
            <a:r>
              <a:rPr kumimoji="0" lang="en-US" altLang="en-US" sz="1200" b="0" i="0" u="none" strike="noStrike" kern="1200" cap="none" spc="0" normalizeH="0" baseline="0" noProof="0" dirty="0" err="1">
                <a:ln>
                  <a:noFill/>
                </a:ln>
                <a:effectLst/>
                <a:uLnTx/>
                <a:uFillTx/>
                <a:latin typeface="+mn-lt"/>
                <a:ea typeface="MS PGothic" charset="-128"/>
              </a:rPr>
              <a:t>centres</a:t>
            </a:r>
            <a:r>
              <a:rPr kumimoji="0" lang="en-US" altLang="en-US" sz="1200" b="0" i="0" u="none" strike="noStrike" kern="1200" cap="none" spc="0" normalizeH="0" baseline="0" noProof="0" dirty="0">
                <a:ln>
                  <a:noFill/>
                </a:ln>
                <a:effectLst/>
                <a:uLnTx/>
                <a:uFillTx/>
                <a:latin typeface="+mn-lt"/>
                <a:ea typeface="MS PGothic" charset="-128"/>
              </a:rPr>
              <a:t> and community </a:t>
            </a:r>
            <a:r>
              <a:rPr kumimoji="0" lang="en-US" altLang="en-US" sz="1200" b="0" i="0" u="none" strike="noStrike" kern="1200" cap="none" spc="0" normalizeH="0" baseline="0" noProof="0" dirty="0" err="1">
                <a:ln>
                  <a:noFill/>
                </a:ln>
                <a:effectLst/>
                <a:uLnTx/>
                <a:uFillTx/>
                <a:latin typeface="+mn-lt"/>
                <a:ea typeface="MS PGothic" charset="-128"/>
              </a:rPr>
              <a:t>centres</a:t>
            </a:r>
            <a:r>
              <a:rPr kumimoji="0" lang="en-US" altLang="en-US" sz="1200" b="0" i="0" u="none" strike="noStrike" kern="1200" cap="none" spc="0" normalizeH="0" baseline="0" noProof="0" dirty="0">
                <a:ln>
                  <a:noFill/>
                </a:ln>
                <a:effectLst/>
                <a:uLnTx/>
                <a:uFillTx/>
                <a:latin typeface="+mn-lt"/>
                <a:ea typeface="MS PGothic" charset="-128"/>
              </a:rPr>
              <a:t>.</a:t>
            </a:r>
          </a:p>
          <a:p>
            <a:pPr marL="342900" marR="0" lvl="0" indent="-342900" algn="l" defTabSz="914400" rtl="0" eaLnBrk="0" fontAlgn="base" latinLnBrk="0" hangingPunct="0">
              <a:lnSpc>
                <a:spcPct val="100000"/>
              </a:lnSpc>
              <a:spcBef>
                <a:spcPts val="0"/>
              </a:spcBef>
              <a:spcAft>
                <a:spcPct val="0"/>
              </a:spcAft>
              <a:buClrTx/>
              <a:buSzTx/>
              <a:buFontTx/>
              <a:buAutoNum type="alphaLcPeriod"/>
              <a:tabLst/>
              <a:defRPr/>
            </a:pPr>
            <a:r>
              <a:rPr kumimoji="0" lang="en-US" altLang="en-US" sz="1200" b="0" i="0" u="none" strike="noStrike" kern="1200" cap="none" spc="0" normalizeH="0" baseline="0" noProof="0" dirty="0">
                <a:ln>
                  <a:noFill/>
                </a:ln>
                <a:effectLst/>
                <a:uLnTx/>
                <a:uFillTx/>
                <a:latin typeface="+mn-lt"/>
                <a:ea typeface="MS PGothic" charset="-128"/>
              </a:rPr>
              <a:t>“Normal coping mechanisms” describes our mental capacity to handle high levels of stress. </a:t>
            </a:r>
          </a:p>
          <a:p>
            <a:pPr marL="342900" marR="0" lvl="0" indent="-342900" algn="l" defTabSz="914400" rtl="0" eaLnBrk="0" fontAlgn="base" latinLnBrk="0" hangingPunct="0">
              <a:lnSpc>
                <a:spcPct val="100000"/>
              </a:lnSpc>
              <a:spcBef>
                <a:spcPts val="0"/>
              </a:spcBef>
              <a:spcAft>
                <a:spcPct val="0"/>
              </a:spcAft>
              <a:buClrTx/>
              <a:buSzTx/>
              <a:buFontTx/>
              <a:buAutoNum type="alphaLcPeriod"/>
              <a:tabLst/>
              <a:defRPr/>
            </a:pPr>
            <a:r>
              <a:rPr kumimoji="0" lang="en-US" altLang="en-US" sz="1200" b="0" i="0" u="none" strike="noStrike" kern="1200" cap="none" spc="0" normalizeH="0" baseline="0" noProof="0" dirty="0">
                <a:ln>
                  <a:noFill/>
                </a:ln>
                <a:effectLst/>
                <a:uLnTx/>
                <a:uFillTx/>
                <a:latin typeface="+mn-lt"/>
                <a:ea typeface="MS PGothic" charset="-128"/>
              </a:rPr>
              <a:t>“Normal coping mechanisms” are substances such as alcohol, drugs and sugar. </a:t>
            </a:r>
          </a:p>
          <a:p>
            <a:pPr marL="342900" marR="0" lvl="0" indent="-342900" algn="l" defTabSz="914400" rtl="0" eaLnBrk="0" fontAlgn="base" latinLnBrk="0" hangingPunct="0">
              <a:lnSpc>
                <a:spcPct val="100000"/>
              </a:lnSpc>
              <a:spcBef>
                <a:spcPts val="0"/>
              </a:spcBef>
              <a:spcAft>
                <a:spcPct val="0"/>
              </a:spcAft>
              <a:buClrTx/>
              <a:buSzTx/>
              <a:buFontTx/>
              <a:buAutoNum type="alphaLcPeriod"/>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0" i="1" u="none" strike="noStrike" kern="1200" cap="none" spc="0" normalizeH="0" baseline="0" noProof="0" dirty="0">
                <a:ln>
                  <a:noFill/>
                </a:ln>
                <a:effectLst/>
                <a:uLnTx/>
                <a:uFillTx/>
                <a:latin typeface="+mn-lt"/>
                <a:ea typeface="MS PGothic" charset="-128"/>
              </a:rPr>
              <a:t>Pause to allow learners to answer. </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The answer is </a:t>
            </a:r>
            <a:r>
              <a:rPr kumimoji="0" lang="en-US" altLang="en-US" sz="1200" b="1" i="0" u="none" strike="noStrike" kern="1200" cap="none" spc="0" normalizeH="0" baseline="0" noProof="0" dirty="0">
                <a:ln>
                  <a:noFill/>
                </a:ln>
                <a:effectLst/>
                <a:uLnTx/>
                <a:uFillTx/>
                <a:latin typeface="+mn-lt"/>
                <a:ea typeface="MS PGothic" charset="-128"/>
              </a:rPr>
              <a:t>a</a:t>
            </a:r>
            <a:r>
              <a:rPr kumimoji="0" lang="en-US" altLang="en-US" sz="1200" b="0" i="0" u="none" strike="noStrike" kern="1200" cap="none" spc="0" normalizeH="0" baseline="0" noProof="0" dirty="0">
                <a:ln>
                  <a:noFill/>
                </a:ln>
                <a:effectLst/>
                <a:uLnTx/>
                <a:uFillTx/>
                <a:latin typeface="+mn-lt"/>
                <a:ea typeface="MS PGothic" charset="-128"/>
              </a:rPr>
              <a:t>. Normal coping mechanisms can include spaces in which people of diverse SOGIESC are treated with dignity and respect, can network with other people like them, and can access what they need in a safe and confidential way. </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200" b="1" i="1"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1" i="1" u="none" strike="noStrike" kern="1200" cap="none" spc="0" normalizeH="0" baseline="0" noProof="0" dirty="0">
                <a:ln>
                  <a:noFill/>
                </a:ln>
                <a:effectLst/>
                <a:uLnTx/>
                <a:uFillTx/>
                <a:latin typeface="+mn-lt"/>
                <a:ea typeface="MS PGothic" charset="-128"/>
              </a:rPr>
              <a:t>Time: </a:t>
            </a:r>
            <a:r>
              <a:rPr kumimoji="0" lang="en-US" altLang="en-US" sz="1200" b="0" i="1" u="none" strike="noStrike" kern="1200" cap="none" spc="0" normalizeH="0" baseline="0" noProof="0" dirty="0">
                <a:ln>
                  <a:noFill/>
                </a:ln>
                <a:effectLst/>
                <a:uLnTx/>
                <a:uFillTx/>
                <a:latin typeface="+mn-lt"/>
                <a:ea typeface="MS PGothic" charset="-128"/>
              </a:rPr>
              <a:t>20 minutes for “How Do Migration, Forced Displacement and Crises Create Challenges?” slides. </a:t>
            </a: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11</a:t>
            </a:fld>
            <a:endParaRPr lang="en-US"/>
          </a:p>
        </p:txBody>
      </p:sp>
    </p:spTree>
    <p:extLst>
      <p:ext uri="{BB962C8B-B14F-4D97-AF65-F5344CB8AC3E}">
        <p14:creationId xmlns:p14="http://schemas.microsoft.com/office/powerpoint/2010/main" val="4265345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pPr marL="0" marR="0" lvl="0" indent="0" algn="l" defTabSz="914400" rtl="0" eaLnBrk="0" fontAlgn="base" latinLnBrk="0" hangingPunct="0">
              <a:lnSpc>
                <a:spcPct val="100000"/>
              </a:lnSpc>
              <a:spcAft>
                <a:spcPct val="0"/>
              </a:spcAft>
              <a:buClrTx/>
              <a:buSzTx/>
              <a:buFontTx/>
              <a:buNone/>
              <a:tabLst/>
              <a:defRPr/>
            </a:pPr>
            <a:r>
              <a:rPr kumimoji="0" lang="en-US" altLang="en-US" sz="1200" b="1" i="0" u="sng" strike="noStrike" kern="1200" cap="none" spc="0" normalizeH="0" baseline="0" noProof="0" dirty="0">
                <a:ln>
                  <a:noFill/>
                </a:ln>
                <a:effectLst/>
                <a:uLnTx/>
                <a:uFillTx/>
                <a:latin typeface="+mn-lt"/>
                <a:ea typeface="MS PGothic" charset="-128"/>
              </a:rPr>
              <a:t>How Do Migration, Forced Disp</a:t>
            </a:r>
            <a:r>
              <a:rPr kumimoji="0" lang="en-US" altLang="en-US" sz="1200" b="1" i="0" u="none" strike="noStrike" kern="1200" cap="none" spc="0" normalizeH="0" baseline="0" noProof="0" dirty="0">
                <a:ln>
                  <a:noFill/>
                </a:ln>
                <a:effectLst/>
                <a:uLnTx/>
                <a:uFillTx/>
                <a:latin typeface="+mn-lt"/>
                <a:ea typeface="MS PGothic" charset="-128"/>
              </a:rPr>
              <a:t>l</a:t>
            </a:r>
            <a:r>
              <a:rPr kumimoji="0" lang="en-US" altLang="en-US" sz="1200" b="1" i="0" u="sng" strike="noStrike" kern="1200" cap="none" spc="0" normalizeH="0" baseline="0" noProof="0" dirty="0">
                <a:ln>
                  <a:noFill/>
                </a:ln>
                <a:effectLst/>
                <a:uLnTx/>
                <a:uFillTx/>
                <a:latin typeface="+mn-lt"/>
                <a:ea typeface="MS PGothic" charset="-128"/>
              </a:rPr>
              <a:t>acement and Crises Create Challenges? continued</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When an individual migrates or becomes forcibly displaced, they become </a:t>
            </a:r>
            <a:r>
              <a:rPr kumimoji="0" lang="en-US" altLang="en-US" sz="1200" b="1" i="0" u="none" strike="noStrike" kern="1200" cap="none" spc="0" normalizeH="0" baseline="0" noProof="0" dirty="0">
                <a:ln>
                  <a:noFill/>
                </a:ln>
                <a:effectLst/>
                <a:uLnTx/>
                <a:uFillTx/>
                <a:latin typeface="+mn-lt"/>
                <a:ea typeface="MS PGothic" charset="-128"/>
              </a:rPr>
              <a:t>disconnected</a:t>
            </a:r>
            <a:r>
              <a:rPr kumimoji="0" lang="en-US" altLang="en-US" sz="1200" b="0" i="0" u="none" strike="noStrike" kern="1200" cap="none" spc="0" normalizeH="0" baseline="0" noProof="0" dirty="0">
                <a:ln>
                  <a:noFill/>
                </a:ln>
                <a:effectLst/>
                <a:uLnTx/>
                <a:uFillTx/>
                <a:latin typeface="+mn-lt"/>
                <a:ea typeface="MS PGothic" charset="-128"/>
              </a:rPr>
              <a:t> from their usual coping mechanisms. This is also the case in crises where coping mechanisms may be </a:t>
            </a:r>
            <a:r>
              <a:rPr kumimoji="0" lang="en-US" altLang="en-US" sz="1200" b="0" i="0" u="none" strike="noStrike" kern="1200" cap="none" spc="0" normalizeH="0" baseline="0" noProof="0" dirty="0">
                <a:ln>
                  <a:noFill/>
                </a:ln>
                <a:effectLst/>
                <a:uLnTx/>
                <a:uFillTx/>
                <a:latin typeface="+mn-lt"/>
                <a:ea typeface="MS PGothic" charset="-128"/>
                <a:cs typeface="Calibri" charset="0"/>
              </a:rPr>
              <a:t>incapacitated or destroyed.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It can be difficult to connect with </a:t>
            </a:r>
            <a:r>
              <a:rPr kumimoji="0" lang="en-US" altLang="en-US" sz="1200" b="1" i="0" u="none" strike="noStrike" kern="1200" cap="none" spc="0" normalizeH="0" baseline="0" noProof="0" dirty="0">
                <a:ln>
                  <a:noFill/>
                </a:ln>
                <a:effectLst/>
                <a:uLnTx/>
                <a:uFillTx/>
                <a:latin typeface="+mn-lt"/>
                <a:ea typeface="MS PGothic" charset="-128"/>
                <a:cs typeface="Calibri" charset="0"/>
              </a:rPr>
              <a:t>new resources </a:t>
            </a:r>
            <a:r>
              <a:rPr kumimoji="0" lang="en-US" altLang="en-US" sz="1200" b="0" i="0" u="none" strike="noStrike" kern="1200" cap="none" spc="0" normalizeH="0" baseline="0" noProof="0" dirty="0">
                <a:ln>
                  <a:noFill/>
                </a:ln>
                <a:effectLst/>
                <a:uLnTx/>
                <a:uFillTx/>
                <a:latin typeface="+mn-lt"/>
                <a:ea typeface="MS PGothic" charset="-128"/>
                <a:cs typeface="Calibri" charset="0"/>
              </a:rPr>
              <a:t>during migration or in forced disp</a:t>
            </a:r>
            <a:r>
              <a:rPr kumimoji="0" lang="en-US" altLang="en-US" sz="1200" b="0" i="0" u="none" strike="noStrike" kern="1200" cap="none" spc="0" normalizeH="0" baseline="0" noProof="0" dirty="0">
                <a:ln>
                  <a:noFill/>
                </a:ln>
                <a:effectLst/>
                <a:uLnTx/>
                <a:uFillTx/>
                <a:latin typeface="+mn-lt"/>
                <a:ea typeface="MS PGothic" charset="-128"/>
              </a:rPr>
              <a:t>l</a:t>
            </a:r>
            <a:r>
              <a:rPr kumimoji="0" lang="en-US" altLang="en-US" sz="1200" b="0" i="0" u="none" strike="noStrike" kern="1200" cap="none" spc="0" normalizeH="0" baseline="0" noProof="0" dirty="0">
                <a:ln>
                  <a:noFill/>
                </a:ln>
                <a:effectLst/>
                <a:uLnTx/>
                <a:uFillTx/>
                <a:latin typeface="+mn-lt"/>
                <a:ea typeface="MS PGothic" charset="-128"/>
                <a:cs typeface="Calibri" charset="0"/>
              </a:rPr>
              <a:t>acement, often because of cultural and linguistic barriers, and the facilities and services offered to migrants, people who are forcibly disp</a:t>
            </a:r>
            <a:r>
              <a:rPr kumimoji="0" lang="en-US" altLang="en-US" sz="1200" b="0" i="0" u="none" strike="noStrike" kern="1200" cap="none" spc="0" normalizeH="0" baseline="0" noProof="0" dirty="0">
                <a:ln>
                  <a:noFill/>
                </a:ln>
                <a:effectLst/>
                <a:uLnTx/>
                <a:uFillTx/>
                <a:latin typeface="+mn-lt"/>
                <a:ea typeface="MS PGothic" charset="-128"/>
              </a:rPr>
              <a:t>laced</a:t>
            </a:r>
            <a:r>
              <a:rPr kumimoji="0" lang="en-US" altLang="en-US" sz="1200" b="0" i="0" u="none" strike="noStrike" kern="1200" cap="none" spc="0" normalizeH="0" baseline="0" noProof="0" dirty="0">
                <a:ln>
                  <a:noFill/>
                </a:ln>
                <a:effectLst/>
                <a:uLnTx/>
                <a:uFillTx/>
                <a:latin typeface="+mn-lt"/>
                <a:ea typeface="MS PGothic" charset="-128"/>
                <a:cs typeface="Calibri" charset="0"/>
              </a:rPr>
              <a:t> or crisis-affected populations may not meet the needs of people with diverse SOGIESC.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Finally, </a:t>
            </a:r>
            <a:r>
              <a:rPr kumimoji="0" lang="en-US" altLang="en-US" sz="1200" b="0" i="0" u="none" strike="noStrike" kern="1200" cap="none" spc="0" normalizeH="0" baseline="0" noProof="0" dirty="0">
                <a:ln>
                  <a:noFill/>
                </a:ln>
                <a:effectLst/>
                <a:uLnTx/>
                <a:uFillTx/>
                <a:latin typeface="+mn-lt"/>
                <a:ea typeface="MS PGothic" charset="-128"/>
                <a:cs typeface="Calibri" charset="0"/>
                <a:sym typeface="Arial Bold" charset="0"/>
              </a:rPr>
              <a:t>people</a:t>
            </a:r>
            <a:r>
              <a:rPr kumimoji="0" lang="en-US" altLang="ja-JP" sz="1200" b="0" i="0" u="none" strike="noStrike" kern="1200" cap="none" spc="0" normalizeH="0" baseline="0" noProof="0" dirty="0">
                <a:ln>
                  <a:noFill/>
                </a:ln>
                <a:effectLst/>
                <a:uLnTx/>
                <a:uFillTx/>
                <a:latin typeface="+mn-lt"/>
                <a:ea typeface="MS PGothic" charset="-128"/>
                <a:sym typeface="Arial Bold" charset="0"/>
              </a:rPr>
              <a:t> with diverse SOGIESC can be targeted by a society or</a:t>
            </a:r>
            <a:r>
              <a:rPr kumimoji="0" lang="en-US" altLang="ja-JP" sz="1200" b="1" i="0" u="none" strike="noStrike" kern="1200" cap="none" spc="0" normalizeH="0" baseline="0" noProof="0" dirty="0">
                <a:ln>
                  <a:noFill/>
                </a:ln>
                <a:effectLst/>
                <a:uLnTx/>
                <a:uFillTx/>
                <a:latin typeface="+mn-lt"/>
                <a:ea typeface="MS PGothic" charset="-128"/>
                <a:sym typeface="Arial Bold" charset="0"/>
              </a:rPr>
              <a:t> blamed </a:t>
            </a:r>
            <a:r>
              <a:rPr kumimoji="0" lang="en-US" altLang="ja-JP" sz="1200" b="0" i="0" u="none" strike="noStrike" kern="1200" cap="none" spc="0" normalizeH="0" baseline="0" noProof="0" dirty="0">
                <a:ln>
                  <a:noFill/>
                </a:ln>
                <a:effectLst/>
                <a:uLnTx/>
                <a:uFillTx/>
                <a:latin typeface="+mn-lt"/>
                <a:ea typeface="MS PGothic" charset="-128"/>
                <a:sym typeface="Arial Bold" charset="0"/>
              </a:rPr>
              <a:t>for a crisis, making the loss of coping mechanisms even more problematic.</a:t>
            </a: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1" u="none" strike="noStrike" kern="1200" cap="none" spc="0" normalizeH="0" baseline="0" noProof="0" dirty="0">
                <a:ln>
                  <a:noFill/>
                </a:ln>
                <a:effectLst/>
                <a:uLnTx/>
                <a:uFillTx/>
                <a:latin typeface="+mn-lt"/>
                <a:ea typeface="MS PGothic" charset="-128"/>
              </a:rPr>
              <a:t>Time: </a:t>
            </a:r>
            <a:r>
              <a:rPr kumimoji="0" lang="en-US" altLang="en-US" sz="1200" b="0" i="1" u="none" strike="noStrike" kern="1200" cap="none" spc="0" normalizeH="0" baseline="0" noProof="0" dirty="0">
                <a:ln>
                  <a:noFill/>
                </a:ln>
                <a:effectLst/>
                <a:uLnTx/>
                <a:uFillTx/>
                <a:latin typeface="+mn-lt"/>
                <a:ea typeface="MS PGothic" charset="-128"/>
              </a:rPr>
              <a:t>20 minutes for “How Do Migration, Forced Displacement and Crises Create Challenges?” slides.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12</a:t>
            </a:fld>
            <a:endParaRPr lang="en-US"/>
          </a:p>
        </p:txBody>
      </p:sp>
    </p:spTree>
    <p:extLst>
      <p:ext uri="{BB962C8B-B14F-4D97-AF65-F5344CB8AC3E}">
        <p14:creationId xmlns:p14="http://schemas.microsoft.com/office/powerpoint/2010/main" val="1756116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effectLst/>
                <a:uLnTx/>
                <a:uFillTx/>
                <a:latin typeface="+mn-lt"/>
                <a:ea typeface="MS PGothic" charset="-128"/>
              </a:rPr>
              <a:t>How Do Migration, Forced Disp</a:t>
            </a:r>
            <a:r>
              <a:rPr kumimoji="0" lang="en-US" altLang="en-US" sz="1200" b="1" i="0" u="none" strike="noStrike" kern="1200" cap="none" spc="0" normalizeH="0" baseline="0" noProof="0" dirty="0">
                <a:ln>
                  <a:noFill/>
                </a:ln>
                <a:effectLst/>
                <a:uLnTx/>
                <a:uFillTx/>
                <a:latin typeface="+mn-lt"/>
                <a:ea typeface="MS PGothic" charset="-128"/>
              </a:rPr>
              <a:t>l</a:t>
            </a:r>
            <a:r>
              <a:rPr kumimoji="0" lang="en-US" altLang="en-US" sz="1200" b="1" i="0" u="sng" strike="noStrike" kern="1200" cap="none" spc="0" normalizeH="0" baseline="0" noProof="0" dirty="0">
                <a:ln>
                  <a:noFill/>
                </a:ln>
                <a:effectLst/>
                <a:uLnTx/>
                <a:uFillTx/>
                <a:latin typeface="+mn-lt"/>
                <a:ea typeface="MS PGothic" charset="-128"/>
              </a:rPr>
              <a:t>acement and Crises Create Challenges? continued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A real-world example of disconnection from coping mechanisms is from Nepal, where many thousands of people were displaced and crisis-affected by an earthquake in 2015. During the earthquake, the Kathmandu offices of the national LGBT organization were damaged and many of the staff were affected, so individuals who usually relied on their services were unable to do so. Because displacement camps were not safe spaces for LGBTIQ+ Nepalis, they formed their own camps and were greatly in need of supplies such as food and clean water. Despite the visibility of their plight, their needs were largely overlooked by the organizations engaged in emergency response.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effectLst/>
                <a:uLnTx/>
                <a:uFillTx/>
                <a:latin typeface="+mn-lt"/>
                <a:ea typeface="MS PGothic" charset="-128"/>
              </a:rPr>
              <a:t>Time: </a:t>
            </a:r>
            <a:r>
              <a:rPr kumimoji="0" lang="en-US" altLang="en-US" sz="1200" b="0" i="1" u="none" strike="noStrike" kern="1200" cap="none" spc="0" normalizeH="0" baseline="0" noProof="0" dirty="0">
                <a:ln>
                  <a:noFill/>
                </a:ln>
                <a:effectLst/>
                <a:uLnTx/>
                <a:uFillTx/>
                <a:latin typeface="+mn-lt"/>
                <a:ea typeface="MS PGothic" charset="-128"/>
              </a:rPr>
              <a:t>20 minutes for “How Do Migration, Forced Displacement and Crises Create Challenges?” slides.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13</a:t>
            </a:fld>
            <a:endParaRPr lang="en-US"/>
          </a:p>
        </p:txBody>
      </p:sp>
    </p:spTree>
    <p:extLst>
      <p:ext uri="{BB962C8B-B14F-4D97-AF65-F5344CB8AC3E}">
        <p14:creationId xmlns:p14="http://schemas.microsoft.com/office/powerpoint/2010/main" val="1221138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effectLst/>
                <a:uLnTx/>
                <a:uFillTx/>
                <a:latin typeface="+mn-lt"/>
                <a:ea typeface="MS PGothic" charset="-128"/>
              </a:rPr>
              <a:t>How Do Migration and Forced Disp</a:t>
            </a:r>
            <a:r>
              <a:rPr kumimoji="0" lang="en-US" altLang="en-US" sz="1200" b="1" i="0" u="none" strike="noStrike" kern="1200" cap="none" spc="0" normalizeH="0" baseline="0" noProof="0" dirty="0">
                <a:ln>
                  <a:noFill/>
                </a:ln>
                <a:effectLst/>
                <a:uLnTx/>
                <a:uFillTx/>
                <a:latin typeface="+mn-lt"/>
                <a:ea typeface="MS PGothic" charset="-128"/>
              </a:rPr>
              <a:t>l</a:t>
            </a:r>
            <a:r>
              <a:rPr kumimoji="0" lang="en-US" altLang="en-US" sz="1200" b="1" i="0" u="sng" strike="noStrike" kern="1200" cap="none" spc="0" normalizeH="0" baseline="0" noProof="0" dirty="0">
                <a:ln>
                  <a:noFill/>
                </a:ln>
                <a:effectLst/>
                <a:uLnTx/>
                <a:uFillTx/>
                <a:latin typeface="+mn-lt"/>
                <a:ea typeface="MS PGothic" charset="-128"/>
              </a:rPr>
              <a:t>acement Create Challenges? continued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Another </a:t>
            </a:r>
            <a:r>
              <a:rPr kumimoji="0" lang="en-US" altLang="en-US" sz="1200" b="1" i="0" u="none" strike="noStrike" kern="1200" cap="none" spc="0" normalizeH="0" baseline="0" noProof="0" dirty="0">
                <a:ln>
                  <a:noFill/>
                </a:ln>
                <a:effectLst/>
                <a:uLnTx/>
                <a:uFillTx/>
                <a:latin typeface="+mn-lt"/>
                <a:ea typeface="MS PGothic" charset="-128"/>
              </a:rPr>
              <a:t>example from</a:t>
            </a:r>
            <a:r>
              <a:rPr kumimoji="0" lang="en-US" altLang="en-US" sz="1200" b="0" i="0" u="none" strike="noStrike" kern="1200" cap="none" spc="0" normalizeH="0" baseline="0" noProof="0" dirty="0">
                <a:ln>
                  <a:noFill/>
                </a:ln>
                <a:effectLst/>
                <a:uLnTx/>
                <a:uFillTx/>
                <a:latin typeface="+mn-lt"/>
                <a:ea typeface="MS PGothic" charset="-128"/>
              </a:rPr>
              <a:t> Nepal is related to the </a:t>
            </a:r>
            <a:r>
              <a:rPr kumimoji="0" lang="en-US" altLang="en-US" sz="1200" b="0" i="0" u="none" strike="noStrike" kern="1200" cap="none" spc="0" normalizeH="0" baseline="0" noProof="0" dirty="0" err="1">
                <a:ln>
                  <a:noFill/>
                </a:ln>
                <a:effectLst/>
                <a:uLnTx/>
                <a:uFillTx/>
                <a:latin typeface="+mn-lt"/>
                <a:ea typeface="MS PGothic" charset="-128"/>
              </a:rPr>
              <a:t>Tarai</a:t>
            </a:r>
            <a:r>
              <a:rPr kumimoji="0" lang="en-US" altLang="en-US" sz="1200" b="0" i="0" u="none" strike="noStrike" kern="1200" cap="none" spc="0" normalizeH="0" baseline="0" noProof="0" dirty="0">
                <a:ln>
                  <a:noFill/>
                </a:ln>
                <a:effectLst/>
                <a:uLnTx/>
                <a:uFillTx/>
                <a:latin typeface="+mn-lt"/>
                <a:ea typeface="MS PGothic" charset="-128"/>
              </a:rPr>
              <a:t> region after the 2008 floods. Some forced relocation schemes designed to move individuals to safer areas did not take into account the need for access to many of the vital services that buoy </a:t>
            </a:r>
            <a:r>
              <a:rPr kumimoji="0" lang="en-US" altLang="en-US" sz="1200" b="0" i="1" u="none" strike="noStrike" kern="1200" cap="none" spc="0" normalizeH="0" baseline="0" noProof="0" dirty="0">
                <a:ln>
                  <a:noFill/>
                </a:ln>
                <a:effectLst/>
                <a:uLnTx/>
                <a:uFillTx/>
                <a:latin typeface="+mn-lt"/>
                <a:ea typeface="MS PGothic" charset="-128"/>
              </a:rPr>
              <a:t>metis’</a:t>
            </a:r>
            <a:r>
              <a:rPr kumimoji="0" lang="en-US" altLang="en-US" sz="1200" b="0" i="0" u="none" strike="noStrike" kern="1200" cap="none" spc="0" normalizeH="0" baseline="0" noProof="0" dirty="0">
                <a:ln>
                  <a:noFill/>
                </a:ln>
                <a:effectLst/>
                <a:uLnTx/>
                <a:uFillTx/>
                <a:latin typeface="+mn-lt"/>
                <a:ea typeface="MS PGothic" charset="-128"/>
              </a:rPr>
              <a:t> lives – </a:t>
            </a:r>
            <a:r>
              <a:rPr kumimoji="0" lang="en-US" altLang="en-US" sz="1200" b="0" i="1" u="none" strike="noStrike" kern="1200" cap="none" spc="0" normalizeH="0" baseline="0" noProof="0" dirty="0">
                <a:ln>
                  <a:noFill/>
                </a:ln>
                <a:effectLst/>
                <a:uLnTx/>
                <a:uFillTx/>
                <a:latin typeface="+mn-lt"/>
                <a:ea typeface="MS PGothic" charset="-128"/>
              </a:rPr>
              <a:t>metis </a:t>
            </a:r>
            <a:r>
              <a:rPr kumimoji="0" lang="en-US" altLang="en-US" sz="1200" b="0" i="0" u="none" strike="noStrike" kern="1200" cap="none" spc="0" normalizeH="0" baseline="0" noProof="0" dirty="0">
                <a:ln>
                  <a:noFill/>
                </a:ln>
                <a:effectLst/>
                <a:uLnTx/>
                <a:uFillTx/>
                <a:latin typeface="+mn-lt"/>
                <a:ea typeface="MS PGothic" charset="-128"/>
              </a:rPr>
              <a:t>being people who were assigned the sex of male at birth but identify as women. These included HIV services and community-based organization social services serving LGBTIQ+ people.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effectLst/>
                <a:uLnTx/>
                <a:uFillTx/>
                <a:latin typeface="+mn-lt"/>
                <a:ea typeface="MS PGothic" charset="-128"/>
              </a:rPr>
              <a:t>Time: </a:t>
            </a:r>
            <a:r>
              <a:rPr kumimoji="0" lang="en-US" altLang="en-US" sz="1200" b="0" i="1" u="none" strike="noStrike" kern="1200" cap="none" spc="0" normalizeH="0" baseline="0" noProof="0" dirty="0">
                <a:ln>
                  <a:noFill/>
                </a:ln>
                <a:effectLst/>
                <a:uLnTx/>
                <a:uFillTx/>
                <a:latin typeface="+mn-lt"/>
                <a:ea typeface="MS PGothic" charset="-128"/>
              </a:rPr>
              <a:t>20 minutes for “How Do Migration, Forced Displacement and Crises Create Challenges?” slides.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14</a:t>
            </a:fld>
            <a:endParaRPr lang="en-US"/>
          </a:p>
        </p:txBody>
      </p:sp>
    </p:spTree>
    <p:extLst>
      <p:ext uri="{BB962C8B-B14F-4D97-AF65-F5344CB8AC3E}">
        <p14:creationId xmlns:p14="http://schemas.microsoft.com/office/powerpoint/2010/main" val="1261988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effectLst/>
                <a:uLnTx/>
                <a:uFillTx/>
                <a:latin typeface="+mn-lt"/>
                <a:ea typeface="MS PGothic" charset="-128"/>
              </a:rPr>
              <a:t>How Do Migration, Forced Disp</a:t>
            </a:r>
            <a:r>
              <a:rPr kumimoji="0" lang="en-US" altLang="en-US" sz="1200" b="1" i="0" u="none" strike="noStrike" kern="1200" cap="none" spc="0" normalizeH="0" baseline="0" noProof="0" dirty="0">
                <a:ln>
                  <a:noFill/>
                </a:ln>
                <a:effectLst/>
                <a:uLnTx/>
                <a:uFillTx/>
                <a:latin typeface="+mn-lt"/>
                <a:ea typeface="MS PGothic" charset="-128"/>
              </a:rPr>
              <a:t>l</a:t>
            </a:r>
            <a:r>
              <a:rPr kumimoji="0" lang="en-US" altLang="en-US" sz="1200" b="1" i="0" u="sng" strike="noStrike" kern="1200" cap="none" spc="0" normalizeH="0" baseline="0" noProof="0" dirty="0">
                <a:ln>
                  <a:noFill/>
                </a:ln>
                <a:effectLst/>
                <a:uLnTx/>
                <a:uFillTx/>
                <a:latin typeface="+mn-lt"/>
                <a:ea typeface="MS PGothic" charset="-128"/>
              </a:rPr>
              <a:t>acement and Crises Create Challenges? continued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0" u="sng"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Another </a:t>
            </a:r>
            <a:r>
              <a:rPr kumimoji="0" lang="en-US" altLang="en-US" sz="1200" b="1" i="0" u="none" strike="noStrike" kern="1200" cap="none" spc="0" normalizeH="0" baseline="0" noProof="0" dirty="0">
                <a:ln>
                  <a:noFill/>
                </a:ln>
                <a:effectLst/>
                <a:uLnTx/>
                <a:uFillTx/>
                <a:latin typeface="+mn-lt"/>
                <a:ea typeface="MS PGothic" charset="-128"/>
              </a:rPr>
              <a:t>example</a:t>
            </a:r>
            <a:r>
              <a:rPr kumimoji="0" lang="en-US" altLang="en-US" sz="1200" b="0" i="0" u="none" strike="noStrike" kern="1200" cap="none" spc="0" normalizeH="0" baseline="0" noProof="0" dirty="0">
                <a:ln>
                  <a:noFill/>
                </a:ln>
                <a:effectLst/>
                <a:uLnTx/>
                <a:uFillTx/>
                <a:latin typeface="+mn-lt"/>
                <a:ea typeface="MS PGothic" charset="-128"/>
              </a:rPr>
              <a:t> is from Haiti. In 2010, a massive earthquake struck the country. It destroyed protective infrastructure, “from walls that ensured privacy at home, to alleyways that made travel to clinics and gathering spaces safe. In the wake of the damage, people who had relied on specialized and often discreet services, such as HIV/AIDS clinics, were forced to turn to the common consumption of relief aid.”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effectLst/>
                <a:uLnTx/>
                <a:uFillTx/>
                <a:latin typeface="+mn-lt"/>
                <a:ea typeface="MS PGothic" charset="-128"/>
              </a:rPr>
              <a:t>Time: </a:t>
            </a:r>
            <a:r>
              <a:rPr kumimoji="0" lang="en-US" altLang="en-US" sz="1200" b="0" i="1" u="none" strike="noStrike" kern="1200" cap="none" spc="0" normalizeH="0" baseline="0" noProof="0" dirty="0">
                <a:ln>
                  <a:noFill/>
                </a:ln>
                <a:effectLst/>
                <a:uLnTx/>
                <a:uFillTx/>
                <a:latin typeface="+mn-lt"/>
                <a:ea typeface="MS PGothic" charset="-128"/>
              </a:rPr>
              <a:t>20 minutes for “How Do Migration, Forced Displacement and Crises Create Challenges?” slides. </a:t>
            </a: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15</a:t>
            </a:fld>
            <a:endParaRPr lang="en-US"/>
          </a:p>
        </p:txBody>
      </p:sp>
    </p:spTree>
    <p:extLst>
      <p:ext uri="{BB962C8B-B14F-4D97-AF65-F5344CB8AC3E}">
        <p14:creationId xmlns:p14="http://schemas.microsoft.com/office/powerpoint/2010/main" val="3302005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425058"/>
          </a:xfrm>
          <a:prstGeom prst="rect">
            <a:avLst/>
          </a:prstGeom>
        </p:spPr>
        <p:txBody>
          <a:bodyPr/>
          <a:lstStyle/>
          <a:p>
            <a:pPr marL="0" marR="0" lvl="0" indent="0" algn="l" defTabSz="914400" rtl="0" eaLnBrk="0" fontAlgn="base" latinLnBrk="0" hangingPunct="0">
              <a:lnSpc>
                <a:spcPct val="100000"/>
              </a:lnSpc>
              <a:spcAft>
                <a:spcPct val="0"/>
              </a:spcAft>
              <a:buClrTx/>
              <a:buSzTx/>
              <a:buFontTx/>
              <a:buNone/>
              <a:tabLst/>
              <a:defRPr/>
            </a:pPr>
            <a:r>
              <a:rPr kumimoji="0" lang="en-US" altLang="en-US" sz="1200" b="1" i="0" u="sng" strike="noStrike" kern="1200" cap="none" spc="0" normalizeH="0" baseline="0" noProof="0" dirty="0">
                <a:ln>
                  <a:noFill/>
                </a:ln>
                <a:effectLst/>
                <a:uLnTx/>
                <a:uFillTx/>
                <a:latin typeface="+mn-lt"/>
                <a:ea typeface="MS PGothic" charset="-128"/>
              </a:rPr>
              <a:t>How Do Migration, Forced Disp</a:t>
            </a:r>
            <a:r>
              <a:rPr kumimoji="0" lang="en-US" altLang="en-US" sz="1200" b="1" i="0" u="none" strike="noStrike" kern="1200" cap="none" spc="0" normalizeH="0" baseline="0" noProof="0" dirty="0">
                <a:ln>
                  <a:noFill/>
                </a:ln>
                <a:effectLst/>
                <a:uLnTx/>
                <a:uFillTx/>
                <a:latin typeface="+mn-lt"/>
                <a:ea typeface="MS PGothic" charset="-128"/>
              </a:rPr>
              <a:t>l</a:t>
            </a:r>
            <a:r>
              <a:rPr kumimoji="0" lang="en-US" altLang="en-US" sz="1200" b="1" i="0" u="sng" strike="noStrike" kern="1200" cap="none" spc="0" normalizeH="0" baseline="0" noProof="0" dirty="0">
                <a:ln>
                  <a:noFill/>
                </a:ln>
                <a:effectLst/>
                <a:uLnTx/>
                <a:uFillTx/>
                <a:latin typeface="+mn-lt"/>
                <a:ea typeface="MS PGothic" charset="-128"/>
              </a:rPr>
              <a:t>acement and Crises Create Challenges? continued</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The second area we will look at is the </a:t>
            </a:r>
            <a:r>
              <a:rPr kumimoji="0" lang="en-US" altLang="en-US" sz="1200" b="1" i="0" u="none" strike="noStrike" kern="1200" cap="none" spc="0" normalizeH="0" baseline="0" noProof="0" dirty="0">
                <a:ln>
                  <a:noFill/>
                </a:ln>
                <a:effectLst/>
                <a:uLnTx/>
                <a:uFillTx/>
                <a:latin typeface="+mn-lt"/>
                <a:ea typeface="MS PGothic" charset="-128"/>
              </a:rPr>
              <a:t>categorization of identities. </a:t>
            </a: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9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To understand more about what “categorization of identities” means, I’ll ask another question. “What is the categorization of identities?”</a:t>
            </a:r>
          </a:p>
          <a:p>
            <a:pPr marL="0" marR="0" lvl="0" indent="0" algn="l" defTabSz="914400" rtl="0" eaLnBrk="0" fontAlgn="base" latinLnBrk="0" hangingPunct="0">
              <a:lnSpc>
                <a:spcPct val="100000"/>
              </a:lnSpc>
              <a:spcAft>
                <a:spcPct val="0"/>
              </a:spcAft>
              <a:buClrTx/>
              <a:buSzTx/>
              <a:buFontTx/>
              <a:buNone/>
              <a:tabLst/>
              <a:defRPr/>
            </a:pPr>
            <a:endParaRPr kumimoji="0" lang="en-US" altLang="en-US" sz="10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There are three answer </a:t>
            </a:r>
            <a:r>
              <a:rPr kumimoji="0" lang="en-US" altLang="en-US" sz="1200" b="1" i="0" u="none" strike="noStrike" kern="1200" cap="none" spc="0" normalizeH="0" baseline="0" noProof="0" dirty="0">
                <a:ln>
                  <a:noFill/>
                </a:ln>
                <a:effectLst/>
                <a:uLnTx/>
                <a:uFillTx/>
                <a:latin typeface="+mn-lt"/>
                <a:ea typeface="MS PGothic" charset="-128"/>
              </a:rPr>
              <a:t>options</a:t>
            </a:r>
            <a:r>
              <a:rPr kumimoji="0" lang="en-US" altLang="en-US" sz="1200" b="0" i="0" u="none" strike="noStrike" kern="1200" cap="none" spc="0" normalizeH="0" baseline="0" noProof="0" dirty="0">
                <a:ln>
                  <a:noFill/>
                </a:ln>
                <a:effectLst/>
                <a:uLnTx/>
                <a:uFillTx/>
                <a:latin typeface="+mn-lt"/>
                <a:ea typeface="MS PGothic" charset="-128"/>
              </a:rPr>
              <a:t> on the screen:</a:t>
            </a:r>
          </a:p>
          <a:p>
            <a:pPr marL="342900" marR="0" lvl="0" indent="-342900" algn="l" defTabSz="914400" rtl="0" eaLnBrk="0" fontAlgn="base" latinLnBrk="0" hangingPunct="0">
              <a:lnSpc>
                <a:spcPct val="100000"/>
              </a:lnSpc>
              <a:spcAft>
                <a:spcPct val="0"/>
              </a:spcAft>
              <a:buClrTx/>
              <a:buSzTx/>
              <a:buFontTx/>
              <a:buAutoNum type="alphaLcPeriod"/>
              <a:tabLst/>
              <a:defRPr/>
            </a:pPr>
            <a:r>
              <a:rPr kumimoji="0" lang="en-US" altLang="en-US" sz="1200" b="0" i="0" u="none" strike="noStrike" kern="1200" cap="none" spc="0" normalizeH="0" baseline="0" noProof="0" dirty="0">
                <a:ln>
                  <a:noFill/>
                </a:ln>
                <a:effectLst/>
                <a:uLnTx/>
                <a:uFillTx/>
                <a:latin typeface="+mn-lt"/>
                <a:ea typeface="MS PGothic" charset="-128"/>
              </a:rPr>
              <a:t>Providing assistance to individuals of one identity category and refusing assistance to individuals of another.</a:t>
            </a:r>
          </a:p>
          <a:p>
            <a:pPr marL="342900" marR="0" lvl="0" indent="-342900" algn="l" defTabSz="914400" rtl="0" eaLnBrk="0" fontAlgn="base" latinLnBrk="0" hangingPunct="0">
              <a:lnSpc>
                <a:spcPct val="100000"/>
              </a:lnSpc>
              <a:spcAft>
                <a:spcPct val="0"/>
              </a:spcAft>
              <a:buClrTx/>
              <a:buSzTx/>
              <a:buFontTx/>
              <a:buAutoNum type="alphaLcPeriod"/>
              <a:tabLst/>
              <a:defRPr/>
            </a:pPr>
            <a:r>
              <a:rPr kumimoji="0" lang="en-US" altLang="en-US" sz="1200" b="0" i="0" u="none" strike="noStrike" kern="1200" cap="none" spc="0" normalizeH="0" baseline="0" noProof="0" dirty="0">
                <a:ln>
                  <a:noFill/>
                </a:ln>
                <a:effectLst/>
                <a:uLnTx/>
                <a:uFillTx/>
                <a:latin typeface="+mn-lt"/>
                <a:ea typeface="MS PGothic" charset="-128"/>
              </a:rPr>
              <a:t>Forcing individuals to report whether they have a diverse sexual orientation, gender identity, gender expression or sex characteristics. </a:t>
            </a:r>
          </a:p>
          <a:p>
            <a:pPr marL="342900" marR="0" lvl="0" indent="-342900" algn="l" defTabSz="914400" rtl="0" eaLnBrk="0" fontAlgn="base" latinLnBrk="0" hangingPunct="0">
              <a:lnSpc>
                <a:spcPct val="100000"/>
              </a:lnSpc>
              <a:spcAft>
                <a:spcPct val="0"/>
              </a:spcAft>
              <a:buClrTx/>
              <a:buSzTx/>
              <a:buFontTx/>
              <a:buAutoNum type="alphaLcPeriod"/>
              <a:tabLst/>
              <a:defRPr/>
            </a:pPr>
            <a:r>
              <a:rPr kumimoji="0" lang="en-US" altLang="en-US" sz="1200" b="0" i="0" u="none" strike="noStrike" kern="1200" cap="none" spc="0" normalizeH="0" baseline="0" noProof="0" dirty="0">
                <a:ln>
                  <a:noFill/>
                </a:ln>
                <a:effectLst/>
                <a:uLnTx/>
                <a:uFillTx/>
                <a:latin typeface="+mn-lt"/>
                <a:ea typeface="MS PGothic" charset="-128"/>
              </a:rPr>
              <a:t>Categorizing individuals by sex, gender, marital status, family composition and other factors.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8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1" u="none" strike="noStrike" kern="1200" cap="none" spc="0" normalizeH="0" baseline="0" noProof="0" dirty="0">
                <a:ln>
                  <a:noFill/>
                </a:ln>
                <a:effectLst/>
                <a:uLnTx/>
                <a:uFillTx/>
                <a:latin typeface="+mn-lt"/>
                <a:ea typeface="MS PGothic" charset="-128"/>
              </a:rPr>
              <a:t>Pause to allow learners to answer. </a:t>
            </a: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The answer is </a:t>
            </a:r>
            <a:r>
              <a:rPr kumimoji="0" lang="en-US" altLang="en-US" sz="1200" b="1" i="0" u="none" strike="noStrike" kern="1200" cap="none" spc="0" normalizeH="0" baseline="0" noProof="0" dirty="0">
                <a:ln>
                  <a:noFill/>
                </a:ln>
                <a:effectLst/>
                <a:uLnTx/>
                <a:uFillTx/>
                <a:latin typeface="+mn-lt"/>
                <a:ea typeface="MS PGothic" charset="-128"/>
              </a:rPr>
              <a:t>c</a:t>
            </a:r>
            <a:r>
              <a:rPr kumimoji="0" lang="en-US" altLang="en-US" sz="1200" b="0" i="0" u="none" strike="noStrike" kern="1200" cap="none" spc="0" normalizeH="0" baseline="0" noProof="0" dirty="0">
                <a:ln>
                  <a:noFill/>
                </a:ln>
                <a:effectLst/>
                <a:uLnTx/>
                <a:uFillTx/>
                <a:latin typeface="+mn-lt"/>
                <a:ea typeface="MS PGothic" charset="-128"/>
              </a:rPr>
              <a:t>. This means categorizing individuals by sex, gender, marital status, family composition and other factors. Categorization is done to register, track and assist people.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1" u="none" strike="noStrike" kern="1200" cap="none" spc="0" normalizeH="0" baseline="0" noProof="0" dirty="0">
                <a:ln>
                  <a:noFill/>
                </a:ln>
                <a:effectLst/>
                <a:uLnTx/>
                <a:uFillTx/>
                <a:latin typeface="+mn-lt"/>
                <a:ea typeface="MS PGothic" charset="-128"/>
              </a:rPr>
              <a:t>Time: </a:t>
            </a:r>
            <a:r>
              <a:rPr kumimoji="0" lang="en-US" altLang="en-US" sz="1200" b="0" i="1" u="none" strike="noStrike" kern="1200" cap="none" spc="0" normalizeH="0" baseline="0" noProof="0" dirty="0">
                <a:ln>
                  <a:noFill/>
                </a:ln>
                <a:effectLst/>
                <a:uLnTx/>
                <a:uFillTx/>
                <a:latin typeface="+mn-lt"/>
                <a:ea typeface="MS PGothic" charset="-128"/>
              </a:rPr>
              <a:t>20 minutes for “How Do Migration, Forced Displacement and Crises Create Challenges?” slides.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dirty="0">
              <a:ln>
                <a:noFill/>
              </a:ln>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16</a:t>
            </a:fld>
            <a:endParaRPr lang="en-US"/>
          </a:p>
        </p:txBody>
      </p:sp>
    </p:spTree>
    <p:extLst>
      <p:ext uri="{BB962C8B-B14F-4D97-AF65-F5344CB8AC3E}">
        <p14:creationId xmlns:p14="http://schemas.microsoft.com/office/powerpoint/2010/main" val="668884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effectLst/>
                <a:uLnTx/>
                <a:uFillTx/>
                <a:latin typeface="+mn-lt"/>
                <a:ea typeface="MS PGothic" charset="-128"/>
              </a:rPr>
              <a:t>How Do Migration, Forced Disp</a:t>
            </a:r>
            <a:r>
              <a:rPr kumimoji="0" lang="en-US" altLang="en-US" sz="1200" b="1" i="0" u="none" strike="noStrike" kern="1200" cap="none" spc="0" normalizeH="0" baseline="0" noProof="0" dirty="0">
                <a:ln>
                  <a:noFill/>
                </a:ln>
                <a:effectLst/>
                <a:uLnTx/>
                <a:uFillTx/>
                <a:latin typeface="+mn-lt"/>
                <a:ea typeface="MS PGothic" charset="-128"/>
              </a:rPr>
              <a:t>l</a:t>
            </a:r>
            <a:r>
              <a:rPr kumimoji="0" lang="en-US" altLang="en-US" sz="1200" b="1" i="0" u="sng" strike="noStrike" kern="1200" cap="none" spc="0" normalizeH="0" baseline="0" noProof="0" dirty="0">
                <a:ln>
                  <a:noFill/>
                </a:ln>
                <a:effectLst/>
                <a:uLnTx/>
                <a:uFillTx/>
                <a:latin typeface="+mn-lt"/>
                <a:ea typeface="MS PGothic" charset="-128"/>
              </a:rPr>
              <a:t>acement and Crises Create Challenges? continued</a:t>
            </a:r>
            <a:endParaRPr kumimoji="0" lang="en-US" altLang="en-US" sz="1200" b="0" i="1"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There are </a:t>
            </a:r>
            <a:r>
              <a:rPr kumimoji="0" lang="en-US" altLang="en-US" sz="1200" b="1" i="0" u="none" strike="noStrike" kern="1200" cap="none" spc="0" normalizeH="0" baseline="0" noProof="0" dirty="0">
                <a:ln>
                  <a:noFill/>
                </a:ln>
                <a:effectLst/>
                <a:uLnTx/>
                <a:uFillTx/>
                <a:latin typeface="+mn-lt"/>
                <a:ea typeface="MS PGothic" charset="-128"/>
              </a:rPr>
              <a:t>several issues </a:t>
            </a:r>
            <a:r>
              <a:rPr kumimoji="0" lang="en-US" altLang="en-US" sz="1200" b="0" i="0" u="none" strike="noStrike" kern="1200" cap="none" spc="0" normalizeH="0" baseline="0" noProof="0" dirty="0">
                <a:ln>
                  <a:noFill/>
                </a:ln>
                <a:effectLst/>
                <a:uLnTx/>
                <a:uFillTx/>
                <a:latin typeface="+mn-lt"/>
                <a:ea typeface="MS PGothic" charset="-128"/>
              </a:rPr>
              <a:t>with the categorization of identities: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0" cap="none" spc="0" normalizeH="0" baseline="0" noProof="0" dirty="0">
                <a:ln>
                  <a:noFill/>
                </a:ln>
                <a:effectLst/>
                <a:uLnTx/>
                <a:uFillTx/>
                <a:latin typeface="+mn-lt"/>
                <a:ea typeface="MS PGothic" charset="-128"/>
                <a:cs typeface="Calibri" charset="0"/>
              </a:rPr>
              <a:t>Categorization for the </a:t>
            </a:r>
            <a:r>
              <a:rPr kumimoji="0" lang="en-US" altLang="en-US" sz="1200" b="1" i="0" u="none" strike="noStrike" kern="0" cap="none" spc="0" normalizeH="0" baseline="0" noProof="0" dirty="0">
                <a:ln>
                  <a:noFill/>
                </a:ln>
                <a:effectLst/>
                <a:uLnTx/>
                <a:uFillTx/>
                <a:latin typeface="+mn-lt"/>
                <a:ea typeface="MS PGothic" charset="-128"/>
                <a:cs typeface="Calibri" charset="0"/>
              </a:rPr>
              <a:t>purposes </a:t>
            </a:r>
            <a:r>
              <a:rPr kumimoji="0" lang="en-US" altLang="en-US" sz="1200" b="0" i="0" u="none" strike="noStrike" kern="0" cap="none" spc="0" normalizeH="0" baseline="0" noProof="0" dirty="0">
                <a:ln>
                  <a:noFill/>
                </a:ln>
                <a:effectLst/>
                <a:uLnTx/>
                <a:uFillTx/>
                <a:latin typeface="+mn-lt"/>
                <a:ea typeface="MS PGothic" charset="-128"/>
                <a:cs typeface="Calibri" charset="0"/>
              </a:rPr>
              <a:t>of registering, tracking and assisting people may not be varied enough.</a:t>
            </a:r>
            <a:r>
              <a:rPr kumimoji="0" lang="en-US" altLang="en-US" sz="1200" b="0" i="0" u="none" strike="noStrike" kern="1200" cap="none" spc="0" normalizeH="0" baseline="0" noProof="0" dirty="0">
                <a:ln>
                  <a:noFill/>
                </a:ln>
                <a:effectLst/>
                <a:uLnTx/>
                <a:uFillTx/>
                <a:latin typeface="+mn-lt"/>
                <a:ea typeface="MS PGothic" charset="-128"/>
              </a:rPr>
              <a:t> For instance, when referencing gender, we may refer to “women” but not to non-binary individuals or men, and </a:t>
            </a:r>
            <a:r>
              <a:rPr kumimoji="0" lang="en-US" altLang="en-US" sz="1200" b="0" i="0" u="none" strike="noStrike" kern="0" cap="none" spc="0" normalizeH="0" baseline="0" noProof="0" dirty="0">
                <a:ln>
                  <a:noFill/>
                </a:ln>
                <a:effectLst/>
                <a:uLnTx/>
                <a:uFillTx/>
                <a:latin typeface="+mn-lt"/>
                <a:ea typeface="MS PGothic" charset="-128"/>
                <a:cs typeface="Calibri" charset="0"/>
              </a:rPr>
              <a:t>categories related to sex characteristics, sexual orientation and gender identity may be absent on forms or in official data registers.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0" cap="none" spc="0" normalizeH="0" baseline="0" noProof="0" dirty="0">
                <a:ln>
                  <a:noFill/>
                </a:ln>
                <a:effectLst/>
                <a:uLnTx/>
                <a:uFillTx/>
                <a:latin typeface="+mn-lt"/>
                <a:ea typeface="MS PGothic" charset="-128"/>
                <a:cs typeface="Calibri" charset="0"/>
              </a:rPr>
              <a:t>Categories such as </a:t>
            </a:r>
            <a:r>
              <a:rPr kumimoji="0" lang="en-US" altLang="en-US" sz="1200" b="1" i="0" u="none" strike="noStrike" kern="0" cap="none" spc="0" normalizeH="0" baseline="0" noProof="0" dirty="0">
                <a:ln>
                  <a:noFill/>
                </a:ln>
                <a:effectLst/>
                <a:uLnTx/>
                <a:uFillTx/>
                <a:latin typeface="+mn-lt"/>
                <a:ea typeface="MS PGothic" charset="-128"/>
                <a:cs typeface="Calibri" charset="0"/>
              </a:rPr>
              <a:t>sex and gender </a:t>
            </a:r>
            <a:r>
              <a:rPr kumimoji="0" lang="en-US" altLang="en-US" sz="1200" b="0" i="0" u="none" strike="noStrike" kern="0" cap="none" spc="0" normalizeH="0" baseline="0" noProof="0" dirty="0">
                <a:ln>
                  <a:noFill/>
                </a:ln>
                <a:effectLst/>
                <a:uLnTx/>
                <a:uFillTx/>
                <a:latin typeface="+mn-lt"/>
                <a:ea typeface="MS PGothic" charset="-128"/>
                <a:cs typeface="Calibri" charset="0"/>
              </a:rPr>
              <a:t>may be conflated and therefore not able to capture an individual’s gender identity in addition to the sex marker on their official ID.</a:t>
            </a:r>
            <a:r>
              <a:rPr kumimoji="0" lang="en-US" altLang="en-US" sz="1200" b="0" i="0" u="none" strike="noStrike" kern="1200" cap="none" spc="0" normalizeH="0" baseline="0" noProof="0" dirty="0">
                <a:ln>
                  <a:noFill/>
                </a:ln>
                <a:effectLst/>
                <a:uLnTx/>
                <a:uFillTx/>
                <a:latin typeface="+mn-lt"/>
                <a:ea typeface="MS PGothic" charset="-128"/>
              </a:rPr>
              <a:t>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0" cap="none" spc="0" normalizeH="0" baseline="0" noProof="0" dirty="0">
                <a:ln>
                  <a:noFill/>
                </a:ln>
                <a:effectLst/>
                <a:uLnTx/>
                <a:uFillTx/>
                <a:latin typeface="+mn-lt"/>
                <a:ea typeface="MS PGothic" charset="-128"/>
                <a:cs typeface="Calibri" charset="0"/>
              </a:rPr>
              <a:t>Individuals who do not </a:t>
            </a:r>
            <a:r>
              <a:rPr kumimoji="0" lang="en-US" altLang="en-US" sz="1200" b="1" i="0" u="none" strike="noStrike" kern="0" cap="none" spc="0" normalizeH="0" baseline="0" noProof="0" dirty="0">
                <a:ln>
                  <a:noFill/>
                </a:ln>
                <a:effectLst/>
                <a:uLnTx/>
                <a:uFillTx/>
                <a:latin typeface="+mn-lt"/>
                <a:ea typeface="MS PGothic" charset="-128"/>
                <a:cs typeface="Calibri" charset="0"/>
              </a:rPr>
              <a:t>align </a:t>
            </a:r>
            <a:r>
              <a:rPr kumimoji="0" lang="en-US" altLang="en-US" sz="1200" b="0" i="0" u="none" strike="noStrike" kern="0" cap="none" spc="0" normalizeH="0" baseline="0" noProof="0" dirty="0">
                <a:ln>
                  <a:noFill/>
                </a:ln>
                <a:effectLst/>
                <a:uLnTx/>
                <a:uFillTx/>
                <a:latin typeface="+mn-lt"/>
                <a:ea typeface="MS PGothic" charset="-128"/>
                <a:cs typeface="Calibri" charset="0"/>
              </a:rPr>
              <a:t>with expectations of what men and women act and look like may be excluded altogether due to insufficient categories.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effectLst/>
                <a:uLnTx/>
                <a:uFillTx/>
                <a:latin typeface="+mn-lt"/>
                <a:ea typeface="MS PGothic" charset="-128"/>
              </a:rPr>
              <a:t>Time: </a:t>
            </a:r>
            <a:r>
              <a:rPr kumimoji="0" lang="en-US" altLang="en-US" sz="1200" b="0" i="1" u="none" strike="noStrike" kern="1200" cap="none" spc="0" normalizeH="0" baseline="0" noProof="0" dirty="0">
                <a:ln>
                  <a:noFill/>
                </a:ln>
                <a:effectLst/>
                <a:uLnTx/>
                <a:uFillTx/>
                <a:latin typeface="+mn-lt"/>
                <a:ea typeface="MS PGothic" charset="-128"/>
              </a:rPr>
              <a:t>20 minutes for “How Do Migration, Forced Displacement and Crises Create Challenges?” slides.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17</a:t>
            </a:fld>
            <a:endParaRPr lang="en-US"/>
          </a:p>
        </p:txBody>
      </p:sp>
    </p:spTree>
    <p:extLst>
      <p:ext uri="{BB962C8B-B14F-4D97-AF65-F5344CB8AC3E}">
        <p14:creationId xmlns:p14="http://schemas.microsoft.com/office/powerpoint/2010/main" val="3135507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How Do Migration, Forced Disp</a:t>
            </a:r>
            <a:r>
              <a:rPr lang="en-US" altLang="en-US" sz="1200" b="1" dirty="0">
                <a:ea typeface="MS PGothic" charset="-128"/>
              </a:rPr>
              <a:t>l</a:t>
            </a:r>
            <a:r>
              <a:rPr lang="en-US" altLang="en-US" sz="1200" b="1" u="sng" dirty="0">
                <a:ea typeface="MS PGothic" charset="-128"/>
              </a:rPr>
              <a:t>acement and Crises Create Challenges? continued</a:t>
            </a:r>
            <a:endParaRPr lang="en-US" altLang="en-US" sz="1200"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dirty="0">
              <a:ea typeface="MS PGothic" charset="-128"/>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b="0" i="0" dirty="0">
                <a:ea typeface="MS PGothic" charset="-128"/>
              </a:rPr>
              <a:t>Official </a:t>
            </a:r>
            <a:r>
              <a:rPr lang="en-US" altLang="en-US" sz="1200" b="1" i="0" dirty="0">
                <a:ea typeface="MS PGothic" charset="-128"/>
              </a:rPr>
              <a:t>scrutiny </a:t>
            </a:r>
            <a:r>
              <a:rPr lang="en-US" altLang="en-US" sz="1200" b="0" i="0" dirty="0">
                <a:ea typeface="MS PGothic" charset="-128"/>
              </a:rPr>
              <a:t>of </a:t>
            </a:r>
            <a:r>
              <a:rPr lang="en-US" altLang="en-US" sz="1200" i="0" dirty="0">
                <a:ea typeface="MS PGothic" charset="-128"/>
              </a:rPr>
              <a:t>bodies, documents, families and behaviors can be problematic for people of diverse SOGIESC. Those who previously used </a:t>
            </a:r>
            <a:r>
              <a:rPr lang="en-US" altLang="en-US" sz="1200" b="0" i="0" dirty="0">
                <a:ea typeface="MS PGothic" charset="-128"/>
              </a:rPr>
              <a:t>invisibility as a coping mechanism </a:t>
            </a:r>
            <a:r>
              <a:rPr lang="en-US" altLang="en-US" sz="1200" i="0" dirty="0">
                <a:ea typeface="MS PGothic" charset="-128"/>
              </a:rPr>
              <a:t>may be especially at risk.</a:t>
            </a:r>
            <a:endParaRPr lang="en-US" altLang="en-US" sz="1200" i="0" kern="0" dirty="0">
              <a:latin typeface="Calibri" charset="0"/>
              <a:ea typeface="MS PGothic" charset="-128"/>
              <a:cs typeface="Calibri" charset="0"/>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i="0" dirty="0">
                <a:ea typeface="MS PGothic" charset="-128"/>
              </a:rPr>
              <a:t>The definition of </a:t>
            </a:r>
            <a:r>
              <a:rPr lang="en-US" altLang="en-US" sz="1200" b="1" i="0" dirty="0">
                <a:ea typeface="MS PGothic" charset="-128"/>
              </a:rPr>
              <a:t>“family” </a:t>
            </a:r>
            <a:r>
              <a:rPr lang="en-US" altLang="en-US" sz="1200" i="0" dirty="0">
                <a:ea typeface="MS PGothic" charset="-128"/>
              </a:rPr>
              <a:t>may exclude same-gender couples and chosen families, leading to limited access to aid or separation, especially if parents with diverse SOGIESC with children are outed.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i="0" kern="0" dirty="0" err="1">
                <a:latin typeface="Calibri" charset="0"/>
                <a:ea typeface="MS PGothic" charset="-128"/>
                <a:cs typeface="Calibri" charset="0"/>
              </a:rPr>
              <a:t>P</a:t>
            </a:r>
            <a:r>
              <a:rPr lang="en-US" altLang="en-US" sz="1200" i="0" dirty="0" err="1">
                <a:ea typeface="MS PGothic" charset="-128"/>
              </a:rPr>
              <a:t>rogrammes</a:t>
            </a:r>
            <a:r>
              <a:rPr lang="en-US" altLang="en-US" sz="1200" i="0" dirty="0">
                <a:ea typeface="MS PGothic" charset="-128"/>
              </a:rPr>
              <a:t> or infrastructure may be </a:t>
            </a:r>
            <a:r>
              <a:rPr lang="en-US" altLang="en-US" sz="1200" b="1" i="0" dirty="0">
                <a:ea typeface="MS PGothic" charset="-128"/>
              </a:rPr>
              <a:t>designed </a:t>
            </a:r>
            <a:r>
              <a:rPr lang="en-US" altLang="en-US" sz="1200" b="0" i="0" dirty="0">
                <a:ea typeface="MS PGothic" charset="-128"/>
              </a:rPr>
              <a:t>and constructed </a:t>
            </a:r>
            <a:r>
              <a:rPr lang="en-US" altLang="en-US" sz="1200" i="0" dirty="0">
                <a:ea typeface="MS PGothic" charset="-128"/>
              </a:rPr>
              <a:t>without the needs of people of diverse SOGIESC in mind, because the categories simply don’t exist.</a:t>
            </a:r>
            <a:r>
              <a:rPr lang="en-US" altLang="ja-JP" sz="1200" i="0" dirty="0">
                <a:latin typeface="Calibri" charset="0"/>
                <a:ea typeface="MS PGothic" charset="-128"/>
                <a:sym typeface="Arial Bold" charset="0"/>
              </a:rPr>
              <a:t> For instance, </a:t>
            </a:r>
            <a:r>
              <a:rPr lang="en-US" altLang="ja-JP" sz="1200" i="0" kern="0" dirty="0">
                <a:latin typeface="Calibri" charset="0"/>
                <a:ea typeface="MS PGothic" charset="-128"/>
                <a:cs typeface="Calibri" charset="0"/>
                <a:sym typeface="Arial Bold" charset="0"/>
              </a:rPr>
              <a:t>t</a:t>
            </a:r>
            <a:r>
              <a:rPr lang="en-US" altLang="en-US" sz="1200" kern="0" dirty="0">
                <a:latin typeface="Calibri" charset="0"/>
                <a:ea typeface="MS PGothic" charset="-128"/>
                <a:cs typeface="Calibri" charset="0"/>
              </a:rPr>
              <a:t>he definition of </a:t>
            </a:r>
            <a:r>
              <a:rPr lang="en-US" altLang="en-US" sz="1200" b="1" kern="0" dirty="0">
                <a:latin typeface="Calibri" charset="0"/>
                <a:ea typeface="MS PGothic" charset="-128"/>
                <a:cs typeface="Calibri" charset="0"/>
              </a:rPr>
              <a:t>“family” </a:t>
            </a:r>
            <a:r>
              <a:rPr lang="en-US" altLang="en-US" sz="1200" kern="0" dirty="0">
                <a:latin typeface="Calibri" charset="0"/>
                <a:ea typeface="MS PGothic" charset="-128"/>
                <a:cs typeface="Calibri" charset="0"/>
              </a:rPr>
              <a:t>may exclude same-gender couples and chosen families, leading to their limited access to </a:t>
            </a:r>
            <a:r>
              <a:rPr lang="en-US" altLang="en-US" sz="1200" kern="0" dirty="0" err="1">
                <a:latin typeface="Calibri" charset="0"/>
                <a:ea typeface="MS PGothic" charset="-128"/>
                <a:cs typeface="Calibri" charset="0"/>
              </a:rPr>
              <a:t>programmes</a:t>
            </a:r>
            <a:r>
              <a:rPr lang="en-US" altLang="en-US" sz="1200" kern="0" dirty="0">
                <a:latin typeface="Calibri" charset="0"/>
                <a:ea typeface="MS PGothic" charset="-128"/>
                <a:cs typeface="Calibri" charset="0"/>
              </a:rPr>
              <a:t>.</a:t>
            </a:r>
          </a:p>
          <a:p>
            <a:endParaRPr lang="en-US" altLang="en-US" sz="1200" dirty="0">
              <a:latin typeface="Calibri" charset="0"/>
              <a:ea typeface="MS PGothic" charset="-128"/>
              <a:cs typeface="Calibri" charset="0"/>
            </a:endParaRPr>
          </a:p>
          <a:p>
            <a:r>
              <a:rPr lang="en-US" altLang="en-US" sz="1200" dirty="0">
                <a:latin typeface="Calibri" charset="0"/>
                <a:ea typeface="MS PGothic" charset="-128"/>
                <a:cs typeface="Calibri" charset="0"/>
              </a:rPr>
              <a:t>----</a:t>
            </a:r>
          </a:p>
          <a:p>
            <a:endParaRPr lang="en-US" altLang="en-US" sz="1200" dirty="0">
              <a:latin typeface="Calibri" charset="0"/>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 </a:t>
            </a:r>
            <a:r>
              <a:rPr lang="en-US" altLang="en-US" sz="1200" i="1" dirty="0">
                <a:ea typeface="MS PGothic" charset="-128"/>
              </a:rPr>
              <a:t>20 minutes for “How Do Migration, Forced Displacement and Crises Create Cha</a:t>
            </a:r>
            <a:r>
              <a:rPr lang="en-US" altLang="en-US" sz="1200" b="0" i="1" u="none" dirty="0">
                <a:ea typeface="MS PGothic" charset="-128"/>
              </a:rPr>
              <a:t>ll</a:t>
            </a:r>
            <a:r>
              <a:rPr lang="en-US" altLang="en-US" sz="1200" i="1" dirty="0">
                <a:ea typeface="MS PGothic" charset="-128"/>
              </a:rPr>
              <a:t>enges?” slides.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dirty="0">
              <a:ea typeface="MS PGothic" charset="-128"/>
            </a:endParaRPr>
          </a:p>
          <a:p>
            <a:endParaRPr lang="en-US" altLang="en-US" sz="1200" i="1" dirty="0">
              <a:ea typeface="MS PGothic" charset="-128"/>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18</a:t>
            </a:fld>
            <a:endParaRPr lang="en-US"/>
          </a:p>
        </p:txBody>
      </p:sp>
    </p:spTree>
    <p:extLst>
      <p:ext uri="{BB962C8B-B14F-4D97-AF65-F5344CB8AC3E}">
        <p14:creationId xmlns:p14="http://schemas.microsoft.com/office/powerpoint/2010/main" val="1569634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How Do Migration, Forced Disp</a:t>
            </a:r>
            <a:r>
              <a:rPr lang="en-US" altLang="en-US" sz="1200" b="1" dirty="0">
                <a:ea typeface="MS PGothic" charset="-128"/>
              </a:rPr>
              <a:t>l</a:t>
            </a:r>
            <a:r>
              <a:rPr lang="en-US" altLang="en-US" sz="1200" b="1" u="sng" dirty="0">
                <a:ea typeface="MS PGothic" charset="-128"/>
              </a:rPr>
              <a:t>acement and Crises Create Challenges? continued</a:t>
            </a:r>
            <a:endParaRPr lang="en-US" altLang="en-US" sz="1200" i="1" dirty="0">
              <a:ea typeface="MS PGothic" charset="-128"/>
            </a:endParaRPr>
          </a:p>
          <a:p>
            <a:endParaRPr lang="en-US" altLang="en-US" sz="1200" i="1" kern="1200" dirty="0">
              <a:latin typeface="+mn-lt"/>
              <a:ea typeface="MS PGothic" charset="-128"/>
              <a:cs typeface="+mn-cs"/>
            </a:endParaRPr>
          </a:p>
          <a:p>
            <a:pPr marL="0" lvl="0" indent="0">
              <a:spcBef>
                <a:spcPts val="2400"/>
              </a:spcBef>
            </a:pPr>
            <a:r>
              <a:rPr lang="en-US" altLang="en-US" sz="1200" kern="0" dirty="0">
                <a:latin typeface="+mn-lt"/>
                <a:ea typeface="MS PGothic" charset="-128"/>
                <a:cs typeface="Calibri" charset="0"/>
              </a:rPr>
              <a:t>In 2020, during the COVID-19 pandemic, government officials in severa</a:t>
            </a:r>
            <a:r>
              <a:rPr lang="en-US" altLang="en-US" sz="1200" kern="1200" dirty="0">
                <a:latin typeface="+mn-lt"/>
                <a:ea typeface="MS PGothic" charset="-128"/>
                <a:cs typeface="+mn-cs"/>
              </a:rPr>
              <a:t>l </a:t>
            </a:r>
            <a:r>
              <a:rPr lang="en-US" altLang="en-US" sz="1200" kern="0" dirty="0">
                <a:latin typeface="+mn-lt"/>
                <a:ea typeface="MS PGothic" charset="-128"/>
                <a:cs typeface="Calibri" charset="0"/>
              </a:rPr>
              <a:t>La</a:t>
            </a:r>
            <a:r>
              <a:rPr lang="en-US" altLang="en-US" sz="1200" kern="1200" dirty="0">
                <a:latin typeface="+mn-lt"/>
                <a:ea typeface="MS PGothic" charset="-128"/>
                <a:cs typeface="+mn-cs"/>
              </a:rPr>
              <a:t>tin American countries, inc</a:t>
            </a:r>
            <a:r>
              <a:rPr lang="en-US" altLang="en-US" sz="1200" kern="0" dirty="0">
                <a:latin typeface="+mn-lt"/>
                <a:ea typeface="MS PGothic" charset="-128"/>
                <a:cs typeface="Calibri" charset="0"/>
              </a:rPr>
              <a:t>l</a:t>
            </a:r>
            <a:r>
              <a:rPr lang="en-US" altLang="en-US" sz="1200" kern="1200" dirty="0">
                <a:latin typeface="+mn-lt"/>
                <a:ea typeface="MS PGothic" charset="-128"/>
                <a:cs typeface="+mn-cs"/>
              </a:rPr>
              <a:t>uding </a:t>
            </a:r>
            <a:r>
              <a:rPr lang="en-US" altLang="en-US" sz="1200" kern="0" dirty="0">
                <a:latin typeface="+mn-lt"/>
                <a:ea typeface="MS PGothic" charset="-128"/>
                <a:cs typeface="Calibri" charset="0"/>
              </a:rPr>
              <a:t>Peru, enacted a scheme during </a:t>
            </a:r>
            <a:r>
              <a:rPr lang="en-US" altLang="en-US" sz="1200" kern="1200" dirty="0">
                <a:latin typeface="+mn-lt"/>
                <a:ea typeface="MS PGothic" charset="-128"/>
                <a:cs typeface="+mn-cs"/>
              </a:rPr>
              <a:t>quarantine </a:t>
            </a:r>
            <a:r>
              <a:rPr lang="en-US" altLang="en-US" sz="1200" kern="0" dirty="0">
                <a:latin typeface="+mn-lt"/>
                <a:ea typeface="MS PGothic" charset="-128"/>
                <a:cs typeface="Calibri" charset="0"/>
              </a:rPr>
              <a:t>that allowed residents to leave their homes at specific times to shop for basic supplies, based on the sex marker on their official ID card. This system impacted transgender people – including nationals, migrants, refugees and asylum-seekers – as it increased their visibility to others and put them in the way of potential harm. </a:t>
            </a:r>
            <a:endParaRPr lang="en-US" altLang="en-US" sz="1200" b="1" kern="0" dirty="0">
              <a:latin typeface="+mn-lt"/>
              <a:ea typeface="MS PGothic" charset="-128"/>
              <a:cs typeface="Calibri" charset="0"/>
            </a:endParaRPr>
          </a:p>
          <a:p>
            <a:endParaRPr lang="en-US" altLang="en-US" sz="1200" kern="1200" dirty="0">
              <a:latin typeface="+mn-lt"/>
              <a:ea typeface="MS PGothic" charset="-128"/>
              <a:cs typeface="Calibri" charset="0"/>
            </a:endParaRPr>
          </a:p>
          <a:p>
            <a:r>
              <a:rPr lang="en-US" altLang="en-US" sz="1200" kern="1200" dirty="0">
                <a:latin typeface="+mn-lt"/>
                <a:ea typeface="MS PGothic" charset="-128"/>
                <a:cs typeface="Calibri" charset="0"/>
              </a:rPr>
              <a:t>----</a:t>
            </a:r>
          </a:p>
          <a:p>
            <a:endParaRPr lang="en-US" altLang="en-US" sz="1200" kern="1200" dirty="0">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kern="1200" dirty="0">
                <a:latin typeface="+mn-lt"/>
                <a:ea typeface="MS PGothic" charset="-128"/>
                <a:cs typeface="+mn-cs"/>
              </a:rPr>
              <a:t>Time: </a:t>
            </a:r>
            <a:r>
              <a:rPr lang="en-US" altLang="en-US" sz="1200" i="1" kern="1200" dirty="0">
                <a:latin typeface="+mn-lt"/>
                <a:ea typeface="MS PGothic" charset="-128"/>
                <a:cs typeface="+mn-cs"/>
              </a:rPr>
              <a:t>20 minutes for “How Do Migration, Forced Displacement and Crises Create Cha</a:t>
            </a:r>
            <a:r>
              <a:rPr lang="en-US" altLang="en-US" sz="1200" b="0" i="1" u="none" kern="1200" dirty="0">
                <a:latin typeface="+mn-lt"/>
                <a:ea typeface="MS PGothic" charset="-128"/>
                <a:cs typeface="+mn-cs"/>
              </a:rPr>
              <a:t>ll</a:t>
            </a:r>
            <a:r>
              <a:rPr lang="en-US" altLang="en-US" sz="1200" i="1" kern="1200" dirty="0">
                <a:latin typeface="+mn-lt"/>
                <a:ea typeface="MS PGothic" charset="-128"/>
                <a:cs typeface="+mn-cs"/>
              </a:rPr>
              <a:t>enges?” slides. </a:t>
            </a:r>
          </a:p>
          <a:p>
            <a:endParaRPr lang="en-US" altLang="en-US" sz="1200" i="1" kern="1200" dirty="0">
              <a:latin typeface="+mn-lt"/>
              <a:ea typeface="MS PGothic" charset="-128"/>
              <a:cs typeface="+mn-cs"/>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19</a:t>
            </a:fld>
            <a:endParaRPr lang="en-US"/>
          </a:p>
        </p:txBody>
      </p:sp>
    </p:spTree>
    <p:extLst>
      <p:ext uri="{BB962C8B-B14F-4D97-AF65-F5344CB8AC3E}">
        <p14:creationId xmlns:p14="http://schemas.microsoft.com/office/powerpoint/2010/main" val="3138106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602" name="Notes Placeholder 2"/>
          <p:cNvSpPr>
            <a:spLocks noGrp="1"/>
          </p:cNvSpPr>
          <p:nvPr>
            <p:ph type="body" idx="1"/>
          </p:nvPr>
        </p:nvSpPr>
        <p:spPr bwMode="auto">
          <a:xfrm>
            <a:off x="685800" y="4035972"/>
            <a:ext cx="5486400" cy="39650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ts val="0"/>
              </a:spcAft>
            </a:pPr>
            <a:r>
              <a:rPr lang="en-US" altLang="en-US" b="1" u="sng" dirty="0">
                <a:ea typeface="MS PGothic" charset="-128"/>
              </a:rPr>
              <a:t>Opening Slide</a:t>
            </a:r>
            <a:endParaRPr lang="en-US" altLang="en-US" u="sng" dirty="0">
              <a:ea typeface="MS PGothic" charset="-128"/>
            </a:endParaRPr>
          </a:p>
          <a:p>
            <a:pPr eaLnBrk="1" hangingPunct="1">
              <a:spcBef>
                <a:spcPct val="0"/>
              </a:spcBef>
            </a:pPr>
            <a:endParaRPr lang="en-US" altLang="en-US" b="0" u="sng" dirty="0">
              <a:ea typeface="MS PGothic" charset="-128"/>
            </a:endParaRPr>
          </a:p>
          <a:p>
            <a:pPr marL="0" marR="0" lvl="0" indent="0" algn="l" defTabSz="1092434" rtl="0" eaLnBrk="1" fontAlgn="auto" latinLnBrk="0" hangingPunct="1">
              <a:lnSpc>
                <a:spcPct val="100000"/>
              </a:lnSpc>
              <a:spcBef>
                <a:spcPct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You can edit the date and time, and add other notes, as needed on this slide.</a:t>
            </a:r>
          </a:p>
          <a:p>
            <a:pPr marL="0" marR="0" lvl="0" indent="0" algn="l" defTabSz="1092434" rtl="0" eaLnBrk="1" fontAlgn="auto" latinLnBrk="0" hangingPunct="1">
              <a:lnSpc>
                <a:spcPct val="100000"/>
              </a:lnSpc>
              <a:spcBef>
                <a:spcPct val="0"/>
              </a:spcBef>
              <a:spcAft>
                <a:spcPts val="0"/>
              </a:spcAft>
              <a:buClrTx/>
              <a:buSzTx/>
              <a:buFont typeface="Arial" panose="020B0604020202020204" pitchFamily="34" charset="0"/>
              <a:buNone/>
              <a:tabLst/>
              <a:defRPr/>
            </a:pPr>
            <a:endParaRPr lang="en-US" sz="1200" b="0" i="0" kern="1200" dirty="0">
              <a:solidFill>
                <a:schemeClr val="tx1"/>
              </a:solidFill>
              <a:effectLst/>
              <a:latin typeface="+mn-lt"/>
              <a:ea typeface="+mn-ea"/>
              <a:cs typeface="+mn-cs"/>
            </a:endParaRPr>
          </a:p>
          <a:p>
            <a:pPr marL="0" marR="0" lvl="0" indent="0" algn="l" defTabSz="1092434" rtl="0" eaLnBrk="1" fontAlgn="auto" latinLnBrk="0" hangingPunct="1">
              <a:lnSpc>
                <a:spcPct val="100000"/>
              </a:lnSpc>
              <a:spcBef>
                <a:spcPct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Image description: A person sitting in a chair smiling at the camera. Sunlight filters through a yellow curtain to the right.]</a:t>
            </a:r>
            <a:endParaRPr lang="en-US" sz="1200" b="0" i="0" kern="1200" dirty="0">
              <a:solidFill>
                <a:schemeClr val="tx1"/>
              </a:solidFill>
              <a:effectLst/>
              <a:latin typeface="+mn-lt"/>
              <a:ea typeface="+mn-ea"/>
              <a:cs typeface="+mn-cs"/>
            </a:endParaRPr>
          </a:p>
          <a:p>
            <a:pPr eaLnBrk="1" hangingPunct="1">
              <a:spcBef>
                <a:spcPct val="0"/>
              </a:spcBef>
            </a:pPr>
            <a:endParaRPr lang="en-US" altLang="en-US" i="1" dirty="0">
              <a:ea typeface="MS PGothic" charset="-128"/>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C093C7CC-7531-B243-A330-209390B909DB}" type="slidenum">
              <a:rPr lang="en-US" altLang="en-US" sz="1200">
                <a:latin typeface="Calibri Regular"/>
              </a:rPr>
              <a:pPr/>
              <a:t>2</a:t>
            </a:fld>
            <a:endParaRPr lang="en-US" altLang="en-US" sz="1200" dirty="0">
              <a:latin typeface="Calibri Regular"/>
            </a:endParaRPr>
          </a:p>
        </p:txBody>
      </p:sp>
    </p:spTree>
    <p:extLst>
      <p:ext uri="{BB962C8B-B14F-4D97-AF65-F5344CB8AC3E}">
        <p14:creationId xmlns:p14="http://schemas.microsoft.com/office/powerpoint/2010/main" val="323654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How Do Migration, Forced Disp</a:t>
            </a:r>
            <a:r>
              <a:rPr lang="en-US" altLang="en-US" sz="1200" b="1" dirty="0">
                <a:ea typeface="MS PGothic" charset="-128"/>
              </a:rPr>
              <a:t>l</a:t>
            </a:r>
            <a:r>
              <a:rPr lang="en-US" altLang="en-US" sz="1200" b="1" u="sng" dirty="0">
                <a:ea typeface="MS PGothic" charset="-128"/>
              </a:rPr>
              <a:t>acement and Crises Create Challenges? continued</a:t>
            </a:r>
            <a:endParaRPr lang="en-US" altLang="en-US" sz="1200"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Another </a:t>
            </a:r>
            <a:r>
              <a:rPr kumimoji="0" lang="en-US" altLang="en-US" sz="1200" b="1" i="0" u="none" strike="noStrike" kern="1200" cap="none" spc="0" normalizeH="0" baseline="0" noProof="0" dirty="0">
                <a:ln>
                  <a:noFill/>
                </a:ln>
                <a:effectLst/>
                <a:uLnTx/>
                <a:uFillTx/>
                <a:latin typeface="+mn-lt"/>
                <a:ea typeface="MS PGothic" charset="-128"/>
              </a:rPr>
              <a:t>example</a:t>
            </a:r>
            <a:r>
              <a:rPr kumimoji="0" lang="en-US" altLang="en-US" sz="1200" b="0" i="0" u="none" strike="noStrike" kern="1200" cap="none" spc="0" normalizeH="0" baseline="0" noProof="0" dirty="0">
                <a:ln>
                  <a:noFill/>
                </a:ln>
                <a:effectLst/>
                <a:uLnTx/>
                <a:uFillTx/>
                <a:latin typeface="+mn-lt"/>
                <a:ea typeface="MS PGothic" charset="-128"/>
              </a:rPr>
              <a:t> of this is from 2010 flood relief efforts in Pakistan. Reports emerged that transgender women were left out of the aid efforts and denied access to internally displaced persons camps because of general prejudice, their non-conforming appearance – they did not fit strict binary gender categories of male or female – and their lack of proper identification documents.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effectLst/>
                <a:uLnTx/>
                <a:uFillTx/>
                <a:latin typeface="+mn-lt"/>
                <a:ea typeface="MS PGothic" charset="-128"/>
              </a:rPr>
              <a:t>Time: </a:t>
            </a:r>
            <a:r>
              <a:rPr kumimoji="0" lang="en-US" altLang="en-US" sz="1200" b="0" i="1" u="none" strike="noStrike" kern="1200" cap="none" spc="0" normalizeH="0" baseline="0" noProof="0" dirty="0">
                <a:ln>
                  <a:noFill/>
                </a:ln>
                <a:effectLst/>
                <a:uLnTx/>
                <a:uFillTx/>
                <a:latin typeface="+mn-lt"/>
                <a:ea typeface="MS PGothic" charset="-128"/>
              </a:rPr>
              <a:t>20 minutes for “How Do Migration, Forced Displacement and Crises Create Challenges?” slides.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20</a:t>
            </a:fld>
            <a:endParaRPr lang="en-US"/>
          </a:p>
        </p:txBody>
      </p:sp>
    </p:spTree>
    <p:extLst>
      <p:ext uri="{BB962C8B-B14F-4D97-AF65-F5344CB8AC3E}">
        <p14:creationId xmlns:p14="http://schemas.microsoft.com/office/powerpoint/2010/main" val="3547050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How Do Migration, Forced Disp</a:t>
            </a:r>
            <a:r>
              <a:rPr lang="en-US" altLang="en-US" sz="1200" b="1" dirty="0">
                <a:ea typeface="MS PGothic" charset="-128"/>
              </a:rPr>
              <a:t>l</a:t>
            </a:r>
            <a:r>
              <a:rPr lang="en-US" altLang="en-US" sz="1200" b="1" u="sng" dirty="0">
                <a:ea typeface="MS PGothic" charset="-128"/>
              </a:rPr>
              <a:t>acement and Crises Create Challenges? continued</a:t>
            </a:r>
            <a:endParaRPr lang="en-US" altLang="en-US" sz="1200"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A third </a:t>
            </a:r>
            <a:r>
              <a:rPr kumimoji="0" lang="en-US" altLang="en-US" sz="1200" b="1" i="0" u="none" strike="noStrike" kern="1200" cap="none" spc="0" normalizeH="0" baseline="0" noProof="0" dirty="0">
                <a:ln>
                  <a:noFill/>
                </a:ln>
                <a:effectLst/>
                <a:uLnTx/>
                <a:uFillTx/>
                <a:latin typeface="+mn-lt"/>
                <a:ea typeface="MS PGothic" charset="-128"/>
              </a:rPr>
              <a:t>example</a:t>
            </a:r>
            <a:r>
              <a:rPr kumimoji="0" lang="en-US" altLang="en-US" sz="1200" b="0" i="0" u="none" strike="noStrike" kern="1200" cap="none" spc="0" normalizeH="0" baseline="0" noProof="0" dirty="0">
                <a:ln>
                  <a:noFill/>
                </a:ln>
                <a:effectLst/>
                <a:uLnTx/>
                <a:uFillTx/>
                <a:latin typeface="+mn-lt"/>
                <a:ea typeface="MS PGothic" charset="-128"/>
              </a:rPr>
              <a:t> is from the immediate relief </a:t>
            </a:r>
            <a:r>
              <a:rPr kumimoji="0" lang="en-US" altLang="en-US" sz="1200" b="0" i="0" u="none" strike="noStrike" kern="1200" cap="none" spc="0" normalizeH="0" baseline="0" noProof="0" dirty="0" err="1">
                <a:ln>
                  <a:noFill/>
                </a:ln>
                <a:effectLst/>
                <a:uLnTx/>
                <a:uFillTx/>
                <a:latin typeface="+mn-lt"/>
                <a:ea typeface="MS PGothic" charset="-128"/>
              </a:rPr>
              <a:t>programmes</a:t>
            </a:r>
            <a:r>
              <a:rPr kumimoji="0" lang="en-US" altLang="en-US" sz="1200" b="0" i="0" u="none" strike="noStrike" kern="1200" cap="none" spc="0" normalizeH="0" baseline="0" noProof="0" dirty="0">
                <a:ln>
                  <a:noFill/>
                </a:ln>
                <a:effectLst/>
                <a:uLnTx/>
                <a:uFillTx/>
                <a:latin typeface="+mn-lt"/>
                <a:ea typeface="MS PGothic" charset="-128"/>
              </a:rPr>
              <a:t> in India following the 2004 Indian Ocean tsunamis. </a:t>
            </a:r>
            <a:r>
              <a:rPr kumimoji="0" lang="en-US" altLang="en-US" sz="1200" b="0" i="0" u="none" strike="noStrike" kern="1200" cap="none" spc="0" normalizeH="0" baseline="0" noProof="0" dirty="0" err="1">
                <a:ln>
                  <a:noFill/>
                </a:ln>
                <a:effectLst/>
                <a:uLnTx/>
                <a:uFillTx/>
                <a:latin typeface="+mn-lt"/>
                <a:ea typeface="MS PGothic" charset="-128"/>
              </a:rPr>
              <a:t>Aravanis</a:t>
            </a:r>
            <a:r>
              <a:rPr kumimoji="0" lang="en-US" altLang="en-US" sz="1200" b="0" i="0" u="none" strike="noStrike" kern="1200" cap="none" spc="0" normalizeH="0" baseline="0" noProof="0" dirty="0">
                <a:ln>
                  <a:noFill/>
                </a:ln>
                <a:effectLst/>
                <a:uLnTx/>
                <a:uFillTx/>
                <a:latin typeface="+mn-lt"/>
                <a:ea typeface="MS PGothic" charset="-128"/>
              </a:rPr>
              <a:t>, who are people that were assigned the sex of male at birth but identify as female, were excluded from temporary shelters and denied ration cards because their appearance and identity did not fit with the administrative definitions of man or woman. Because they were left off the official list of affected people eligible for post-disaster assistance, </a:t>
            </a:r>
            <a:r>
              <a:rPr kumimoji="0" lang="en-US" altLang="en-US" sz="1200" b="0" i="0" u="none" strike="noStrike" kern="1200" cap="none" spc="0" normalizeH="0" baseline="0" noProof="0" dirty="0" err="1">
                <a:ln>
                  <a:noFill/>
                </a:ln>
                <a:effectLst/>
                <a:uLnTx/>
                <a:uFillTx/>
                <a:latin typeface="+mn-lt"/>
                <a:ea typeface="MS PGothic" charset="-128"/>
              </a:rPr>
              <a:t>aravanis</a:t>
            </a:r>
            <a:r>
              <a:rPr kumimoji="0" lang="en-US" altLang="en-US" sz="1200" b="0" i="0" u="none" strike="noStrike" kern="1200" cap="none" spc="0" normalizeH="0" baseline="0" noProof="0" dirty="0">
                <a:ln>
                  <a:noFill/>
                </a:ln>
                <a:effectLst/>
                <a:uLnTx/>
                <a:uFillTx/>
                <a:latin typeface="+mn-lt"/>
                <a:ea typeface="MS PGothic" charset="-128"/>
              </a:rPr>
              <a:t> did not receive any compensation for property losses from the government.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effectLst/>
                <a:uLnTx/>
                <a:uFillTx/>
                <a:latin typeface="+mn-lt"/>
                <a:ea typeface="MS PGothic" charset="-128"/>
              </a:rPr>
              <a:t>Time: </a:t>
            </a:r>
            <a:r>
              <a:rPr kumimoji="0" lang="en-US" altLang="en-US" sz="1200" b="0" i="1" u="none" strike="noStrike" kern="1200" cap="none" spc="0" normalizeH="0" baseline="0" noProof="0" dirty="0">
                <a:ln>
                  <a:noFill/>
                </a:ln>
                <a:effectLst/>
                <a:uLnTx/>
                <a:uFillTx/>
                <a:latin typeface="+mn-lt"/>
                <a:ea typeface="MS PGothic" charset="-128"/>
              </a:rPr>
              <a:t>20 minutes for “How Do Migration, Forced Displacement and Crises Create Challenges?” slides.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21</a:t>
            </a:fld>
            <a:endParaRPr lang="en-US"/>
          </a:p>
        </p:txBody>
      </p:sp>
    </p:spTree>
    <p:extLst>
      <p:ext uri="{BB962C8B-B14F-4D97-AF65-F5344CB8AC3E}">
        <p14:creationId xmlns:p14="http://schemas.microsoft.com/office/powerpoint/2010/main" val="1572064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How Do Migration, Forced Disp</a:t>
            </a:r>
            <a:r>
              <a:rPr lang="en-US" altLang="en-US" sz="1200" b="1" dirty="0">
                <a:ea typeface="MS PGothic" charset="-128"/>
              </a:rPr>
              <a:t>l</a:t>
            </a:r>
            <a:r>
              <a:rPr lang="en-US" altLang="en-US" sz="1200" b="1" u="sng" dirty="0">
                <a:ea typeface="MS PGothic" charset="-128"/>
              </a:rPr>
              <a:t>acement and Crises Create Challenges? continued</a:t>
            </a:r>
            <a:endParaRPr lang="en-US" altLang="en-US" sz="1200"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The fourth </a:t>
            </a:r>
            <a:r>
              <a:rPr kumimoji="0" lang="en-US" altLang="en-US" sz="1200" b="1" i="0" u="none" strike="noStrike" kern="1200" cap="none" spc="0" normalizeH="0" baseline="0" noProof="0" dirty="0">
                <a:ln>
                  <a:noFill/>
                </a:ln>
                <a:effectLst/>
                <a:uLnTx/>
                <a:uFillTx/>
                <a:latin typeface="+mn-lt"/>
                <a:ea typeface="MS PGothic" charset="-128"/>
              </a:rPr>
              <a:t>example</a:t>
            </a:r>
            <a:r>
              <a:rPr kumimoji="0" lang="en-US" altLang="en-US" sz="1200" b="0" i="0" u="none" strike="noStrike" kern="1200" cap="none" spc="0" normalizeH="0" baseline="0" noProof="0" dirty="0">
                <a:ln>
                  <a:noFill/>
                </a:ln>
                <a:effectLst/>
                <a:uLnTx/>
                <a:uFillTx/>
                <a:latin typeface="+mn-lt"/>
                <a:ea typeface="MS PGothic" charset="-128"/>
              </a:rPr>
              <a:t> is from the United States. Several relief </a:t>
            </a:r>
            <a:r>
              <a:rPr kumimoji="0" lang="en-US" altLang="en-US" sz="1200" b="0" i="0" u="none" strike="noStrike" kern="1200" cap="none" spc="0" normalizeH="0" baseline="0" noProof="0" dirty="0" err="1">
                <a:ln>
                  <a:noFill/>
                </a:ln>
                <a:effectLst/>
                <a:uLnTx/>
                <a:uFillTx/>
                <a:latin typeface="+mn-lt"/>
                <a:ea typeface="MS PGothic" charset="-128"/>
              </a:rPr>
              <a:t>programnes</a:t>
            </a:r>
            <a:r>
              <a:rPr kumimoji="0" lang="en-US" altLang="en-US" sz="1200" b="0" i="0" u="none" strike="noStrike" kern="1200" cap="none" spc="0" normalizeH="0" baseline="0" noProof="0" dirty="0">
                <a:ln>
                  <a:noFill/>
                </a:ln>
                <a:effectLst/>
                <a:uLnTx/>
                <a:uFillTx/>
                <a:latin typeface="+mn-lt"/>
                <a:ea typeface="MS PGothic" charset="-128"/>
              </a:rPr>
              <a:t> initiated in response to Hurricane Katrina employed administrative systems that made assumptions and arrangements based on different-sex marriage and family structure. This resulted in discrimination against people with diverse SOGIESC, same-gender couples and families. In some cases, it prevented them from receiving federal aid and accessing health care.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effectLst/>
                <a:uLnTx/>
                <a:uFillTx/>
                <a:latin typeface="+mn-lt"/>
                <a:ea typeface="MS PGothic" charset="-128"/>
              </a:rPr>
              <a:t>Time: </a:t>
            </a:r>
            <a:r>
              <a:rPr kumimoji="0" lang="en-US" altLang="en-US" sz="1200" b="0" i="1" u="none" strike="noStrike" kern="1200" cap="none" spc="0" normalizeH="0" baseline="0" noProof="0" dirty="0">
                <a:ln>
                  <a:noFill/>
                </a:ln>
                <a:effectLst/>
                <a:uLnTx/>
                <a:uFillTx/>
                <a:latin typeface="+mn-lt"/>
                <a:ea typeface="MS PGothic" charset="-128"/>
              </a:rPr>
              <a:t>20 minutes for “How Do Migration, Forced Displacement and Crises Create Challenges?” slides. </a:t>
            </a: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22</a:t>
            </a:fld>
            <a:endParaRPr lang="en-US"/>
          </a:p>
        </p:txBody>
      </p:sp>
    </p:spTree>
    <p:extLst>
      <p:ext uri="{BB962C8B-B14F-4D97-AF65-F5344CB8AC3E}">
        <p14:creationId xmlns:p14="http://schemas.microsoft.com/office/powerpoint/2010/main" val="35068999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09"/>
            <a:ext cx="5681272" cy="4553395"/>
          </a:xfrm>
          <a:prstGeom prst="rect">
            <a:avLst/>
          </a:prstGeom>
        </p:spPr>
        <p:txBody>
          <a:bodyPr/>
          <a:lstStyle/>
          <a:p>
            <a:r>
              <a:rPr lang="en-US" altLang="en-US" sz="1200" b="1" u="sng" dirty="0">
                <a:ea typeface="MS PGothic" charset="-128"/>
              </a:rPr>
              <a:t>How Do Migration, Forced Disp</a:t>
            </a:r>
            <a:r>
              <a:rPr lang="en-US" altLang="en-US" sz="1200" b="1" dirty="0">
                <a:ea typeface="MS PGothic" charset="-128"/>
              </a:rPr>
              <a:t>l</a:t>
            </a:r>
            <a:r>
              <a:rPr lang="en-US" altLang="en-US" sz="1200" b="1" u="sng" dirty="0">
                <a:ea typeface="MS PGothic" charset="-128"/>
              </a:rPr>
              <a:t>acement and Crises Create Challenges? continued</a:t>
            </a:r>
            <a:endParaRPr lang="en-US" altLang="en-US" sz="1200" i="1" dirty="0">
              <a:ea typeface="MS PGothic" charset="-128"/>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The third area we will look at is </a:t>
            </a:r>
            <a:r>
              <a:rPr kumimoji="0" lang="en-US" altLang="en-US" sz="1200" b="1" i="0" u="none" strike="noStrike" kern="1200" cap="none" spc="0" normalizeH="0" baseline="0" noProof="0" dirty="0">
                <a:ln>
                  <a:noFill/>
                </a:ln>
                <a:effectLst/>
                <a:uLnTx/>
                <a:uFillTx/>
                <a:latin typeface="+mn-lt"/>
                <a:ea typeface="MS PGothic" charset="-128"/>
              </a:rPr>
              <a:t>insufficient response. </a:t>
            </a: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What does insufficient response mean?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There are three answer </a:t>
            </a:r>
            <a:r>
              <a:rPr kumimoji="0" lang="en-US" altLang="en-US" sz="1200" b="1" i="0" u="none" strike="noStrike" kern="1200" cap="none" spc="0" normalizeH="0" baseline="0" noProof="0" dirty="0">
                <a:ln>
                  <a:noFill/>
                </a:ln>
                <a:effectLst/>
                <a:uLnTx/>
                <a:uFillTx/>
                <a:latin typeface="+mn-lt"/>
                <a:ea typeface="MS PGothic" charset="-128"/>
              </a:rPr>
              <a:t>options</a:t>
            </a:r>
            <a:r>
              <a:rPr kumimoji="0" lang="en-US" altLang="en-US" sz="1200" b="0" i="0" u="none" strike="noStrike" kern="1200" cap="none" spc="0" normalizeH="0" baseline="0" noProof="0" dirty="0">
                <a:ln>
                  <a:noFill/>
                </a:ln>
                <a:effectLst/>
                <a:uLnTx/>
                <a:uFillTx/>
                <a:latin typeface="+mn-lt"/>
                <a:ea typeface="MS PGothic" charset="-128"/>
              </a:rPr>
              <a:t> on the screen:</a:t>
            </a:r>
          </a:p>
          <a:p>
            <a:pPr marL="342900" marR="0" lvl="0" indent="-342900" algn="l" defTabSz="914400" rtl="0" eaLnBrk="0" fontAlgn="base" latinLnBrk="0" hangingPunct="0">
              <a:lnSpc>
                <a:spcPct val="100000"/>
              </a:lnSpc>
              <a:spcAft>
                <a:spcPct val="0"/>
              </a:spcAft>
              <a:buClrTx/>
              <a:buSzTx/>
              <a:buFont typeface="+mj-lt"/>
              <a:buAutoNum type="alphaLcPeriod"/>
              <a:tabLst/>
              <a:defRPr/>
            </a:pPr>
            <a:r>
              <a:rPr kumimoji="0" lang="en-US" altLang="en-US" sz="1200" b="0" i="0" u="none" strike="noStrike" kern="1200" cap="none" spc="0" normalizeH="0" baseline="0" noProof="0" dirty="0">
                <a:ln>
                  <a:noFill/>
                </a:ln>
                <a:effectLst/>
                <a:uLnTx/>
                <a:uFillTx/>
                <a:latin typeface="+mn-lt"/>
                <a:ea typeface="MS PGothic" charset="-128"/>
              </a:rPr>
              <a:t>Organizations designing </a:t>
            </a:r>
            <a:r>
              <a:rPr kumimoji="0" lang="en-US" altLang="en-US" sz="1200" b="0" i="0" u="none" strike="noStrike" kern="1200" cap="none" spc="0" normalizeH="0" baseline="0" noProof="0" dirty="0" err="1">
                <a:ln>
                  <a:noFill/>
                </a:ln>
                <a:effectLst/>
                <a:uLnTx/>
                <a:uFillTx/>
                <a:latin typeface="+mn-lt"/>
                <a:ea typeface="MS PGothic" charset="-128"/>
              </a:rPr>
              <a:t>programnes</a:t>
            </a:r>
            <a:r>
              <a:rPr kumimoji="0" lang="en-US" altLang="en-US" sz="1200" b="0" i="0" u="none" strike="noStrike" kern="1200" cap="none" spc="0" normalizeH="0" baseline="0" noProof="0" dirty="0">
                <a:ln>
                  <a:noFill/>
                </a:ln>
                <a:effectLst/>
                <a:uLnTx/>
                <a:uFillTx/>
                <a:latin typeface="+mn-lt"/>
                <a:ea typeface="MS PGothic" charset="-128"/>
              </a:rPr>
              <a:t> for heterosexual, cisgender, </a:t>
            </a:r>
            <a:r>
              <a:rPr kumimoji="0" lang="en-US" altLang="en-US" sz="1200" b="0" i="0" u="none" strike="noStrike" kern="1200" cap="none" spc="0" normalizeH="0" baseline="0" noProof="0" dirty="0" err="1">
                <a:ln>
                  <a:noFill/>
                </a:ln>
                <a:effectLst/>
                <a:uLnTx/>
                <a:uFillTx/>
                <a:latin typeface="+mn-lt"/>
                <a:ea typeface="MS PGothic" charset="-128"/>
              </a:rPr>
              <a:t>endosex</a:t>
            </a:r>
            <a:r>
              <a:rPr kumimoji="0" lang="en-US" altLang="en-US" sz="1200" b="0" i="0" u="none" strike="noStrike" kern="1200" cap="none" spc="0" normalizeH="0" baseline="0" noProof="0" dirty="0">
                <a:ln>
                  <a:noFill/>
                </a:ln>
                <a:effectLst/>
                <a:uLnTx/>
                <a:uFillTx/>
                <a:latin typeface="+mn-lt"/>
                <a:ea typeface="MS PGothic" charset="-128"/>
              </a:rPr>
              <a:t> individuals and different-gender couples.</a:t>
            </a:r>
          </a:p>
          <a:p>
            <a:pPr marL="342900" marR="0" lvl="0" indent="-342900" algn="l" defTabSz="914400" rtl="0" eaLnBrk="0" fontAlgn="base" latinLnBrk="0" hangingPunct="0">
              <a:lnSpc>
                <a:spcPct val="100000"/>
              </a:lnSpc>
              <a:spcAft>
                <a:spcPct val="0"/>
              </a:spcAft>
              <a:buClrTx/>
              <a:buSzTx/>
              <a:buFont typeface="+mj-lt"/>
              <a:buAutoNum type="alphaLcPeriod"/>
              <a:tabLst/>
              <a:defRPr/>
            </a:pPr>
            <a:r>
              <a:rPr kumimoji="0" lang="en-US" altLang="en-US" sz="1200" b="0" i="0" u="none" strike="noStrike" kern="1200" cap="none" spc="0" normalizeH="0" baseline="0" noProof="0" dirty="0">
                <a:ln>
                  <a:noFill/>
                </a:ln>
                <a:effectLst/>
                <a:uLnTx/>
                <a:uFillTx/>
                <a:latin typeface="+mn-lt"/>
                <a:ea typeface="MS PGothic" charset="-128"/>
              </a:rPr>
              <a:t>Organizations omitting references to people of diverse SOGIESC from guidance documents and protection trainings. </a:t>
            </a:r>
          </a:p>
          <a:p>
            <a:pPr marL="342900" marR="0" lvl="0" indent="-342900" algn="l" defTabSz="914400" rtl="0" eaLnBrk="0" fontAlgn="base" latinLnBrk="0" hangingPunct="0">
              <a:lnSpc>
                <a:spcPct val="100000"/>
              </a:lnSpc>
              <a:spcAft>
                <a:spcPct val="0"/>
              </a:spcAft>
              <a:buClrTx/>
              <a:buSzTx/>
              <a:buFont typeface="+mj-lt"/>
              <a:buAutoNum type="alphaLcPeriod"/>
              <a:tabLst/>
              <a:defRPr/>
            </a:pPr>
            <a:r>
              <a:rPr kumimoji="0" lang="en-US" altLang="en-US" sz="1200" b="0" i="0" u="none" strike="noStrike" kern="1200" cap="none" spc="0" normalizeH="0" baseline="0" noProof="0" dirty="0">
                <a:ln>
                  <a:noFill/>
                </a:ln>
                <a:effectLst/>
                <a:uLnTx/>
                <a:uFillTx/>
                <a:latin typeface="+mn-lt"/>
                <a:ea typeface="MS PGothic" charset="-128"/>
              </a:rPr>
              <a:t>Organizations stating they assist “men, boys, women and girls” without reference to trans or non-binary populations. </a:t>
            </a:r>
          </a:p>
          <a:p>
            <a:pPr marL="342900" marR="0" lvl="0" indent="-342900" algn="l" defTabSz="914400" rtl="0" eaLnBrk="0" fontAlgn="base" latinLnBrk="0" hangingPunct="0">
              <a:lnSpc>
                <a:spcPct val="100000"/>
              </a:lnSpc>
              <a:spcAft>
                <a:spcPct val="0"/>
              </a:spcAft>
              <a:buClrTx/>
              <a:buSzTx/>
              <a:buFont typeface="+mj-lt"/>
              <a:buAutoNum type="alphaLcPeriod"/>
              <a:tabLst/>
              <a:defRPr/>
            </a:pPr>
            <a:r>
              <a:rPr kumimoji="0" lang="en-US" altLang="en-US" sz="1200" b="0" i="0" u="none" strike="noStrike" kern="1200" cap="none" spc="0" normalizeH="0" baseline="0" noProof="0" dirty="0">
                <a:ln>
                  <a:noFill/>
                </a:ln>
                <a:effectLst/>
                <a:uLnTx/>
                <a:uFillTx/>
                <a:latin typeface="+mn-lt"/>
                <a:ea typeface="MS PGothic" charset="-128"/>
              </a:rPr>
              <a:t>All of the above.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1" u="none" strike="noStrike" kern="1200" cap="none" spc="0" normalizeH="0" baseline="0" noProof="0" dirty="0">
                <a:ln>
                  <a:noFill/>
                </a:ln>
                <a:effectLst/>
                <a:uLnTx/>
                <a:uFillTx/>
                <a:latin typeface="+mn-lt"/>
                <a:ea typeface="MS PGothic" charset="-128"/>
              </a:rPr>
              <a:t>Pause to allow learners to answer. </a:t>
            </a: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The answer is </a:t>
            </a:r>
            <a:r>
              <a:rPr kumimoji="0" lang="en-US" altLang="en-US" sz="1200" b="1" i="0" u="none" strike="noStrike" kern="1200" cap="none" spc="0" normalizeH="0" baseline="0" noProof="0" dirty="0">
                <a:ln>
                  <a:noFill/>
                </a:ln>
                <a:effectLst/>
                <a:uLnTx/>
                <a:uFillTx/>
                <a:latin typeface="+mn-lt"/>
                <a:ea typeface="MS PGothic" charset="-128"/>
              </a:rPr>
              <a:t>d: all of the above</a:t>
            </a:r>
            <a:r>
              <a:rPr kumimoji="0" lang="en-US" altLang="en-US" sz="1200" b="0" i="0" u="none" strike="noStrike" kern="1200" cap="none" spc="0" normalizeH="0" baseline="0" noProof="0" dirty="0">
                <a:ln>
                  <a:noFill/>
                </a:ln>
                <a:effectLst/>
                <a:uLnTx/>
                <a:uFillTx/>
                <a:latin typeface="+mn-lt"/>
                <a:ea typeface="MS PGothic" charset="-128"/>
              </a:rPr>
              <a:t>. There are many ways in which organizations, including ours, exhibit insufficient responses to the populations we serve.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1" u="none" strike="noStrike" kern="1200" cap="none" spc="0" normalizeH="0" baseline="0" noProof="0" dirty="0">
                <a:ln>
                  <a:noFill/>
                </a:ln>
                <a:effectLst/>
                <a:uLnTx/>
                <a:uFillTx/>
                <a:latin typeface="+mn-lt"/>
                <a:ea typeface="MS PGothic" charset="-128"/>
              </a:rPr>
              <a:t>Time: </a:t>
            </a:r>
            <a:r>
              <a:rPr kumimoji="0" lang="en-US" altLang="en-US" sz="1200" b="0" i="1" u="none" strike="noStrike" kern="1200" cap="none" spc="0" normalizeH="0" baseline="0" noProof="0" dirty="0">
                <a:ln>
                  <a:noFill/>
                </a:ln>
                <a:effectLst/>
                <a:uLnTx/>
                <a:uFillTx/>
                <a:latin typeface="+mn-lt"/>
                <a:ea typeface="MS PGothic" charset="-128"/>
              </a:rPr>
              <a:t>20 minutes for “How Do Migration, Forced Displacement and Crises Create Challenges?” slides. </a:t>
            </a: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23</a:t>
            </a:fld>
            <a:endParaRPr lang="en-US"/>
          </a:p>
        </p:txBody>
      </p:sp>
    </p:spTree>
    <p:extLst>
      <p:ext uri="{BB962C8B-B14F-4D97-AF65-F5344CB8AC3E}">
        <p14:creationId xmlns:p14="http://schemas.microsoft.com/office/powerpoint/2010/main" val="1769948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How Do Migration, Forced Disp</a:t>
            </a:r>
            <a:r>
              <a:rPr lang="en-US" altLang="en-US" sz="1200" b="1" dirty="0">
                <a:ea typeface="MS PGothic" charset="-128"/>
              </a:rPr>
              <a:t>l</a:t>
            </a:r>
            <a:r>
              <a:rPr lang="en-US" altLang="en-US" sz="1200" b="1" u="sng" dirty="0">
                <a:ea typeface="MS PGothic" charset="-128"/>
              </a:rPr>
              <a:t>acement and Crises Create Challenges? continued</a:t>
            </a:r>
            <a:endParaRPr lang="en-US" altLang="en-US" sz="1200" i="1" dirty="0">
              <a:ea typeface="MS PGothic" charset="-128"/>
            </a:endParaRPr>
          </a:p>
          <a:p>
            <a:endParaRPr lang="en-US" altLang="en-US" sz="1200" kern="1200" dirty="0">
              <a:latin typeface="+mn-lt"/>
              <a:ea typeface="MS PGothic" charset="-128"/>
              <a:cs typeface="+mn-cs"/>
            </a:endParaRPr>
          </a:p>
          <a:p>
            <a:r>
              <a:rPr lang="en-US" altLang="en-US" sz="1200" kern="1200" dirty="0">
                <a:latin typeface="+mn-lt"/>
                <a:ea typeface="MS PGothic" charset="-128"/>
                <a:cs typeface="+mn-cs"/>
              </a:rPr>
              <a:t>First, organizations are </a:t>
            </a:r>
            <a:r>
              <a:rPr lang="en-US" altLang="en-US" sz="1200" b="1" kern="1200" dirty="0">
                <a:latin typeface="+mn-lt"/>
                <a:ea typeface="MS PGothic" charset="-128"/>
                <a:cs typeface="+mn-cs"/>
              </a:rPr>
              <a:t>often unprepared</a:t>
            </a:r>
            <a:r>
              <a:rPr lang="en-US" altLang="en-US" sz="1200" kern="1200" dirty="0">
                <a:latin typeface="+mn-lt"/>
                <a:ea typeface="MS PGothic" charset="-128"/>
                <a:cs typeface="+mn-cs"/>
              </a:rPr>
              <a:t>. They design </a:t>
            </a:r>
            <a:r>
              <a:rPr lang="en-US" altLang="en-US" sz="1200" kern="1200" dirty="0" err="1">
                <a:latin typeface="+mn-lt"/>
                <a:ea typeface="MS PGothic" charset="-128"/>
                <a:cs typeface="+mn-cs"/>
              </a:rPr>
              <a:t>programmes</a:t>
            </a:r>
            <a:r>
              <a:rPr lang="en-US" altLang="en-US" sz="1200" kern="1200" dirty="0">
                <a:latin typeface="+mn-lt"/>
                <a:ea typeface="MS PGothic" charset="-128"/>
                <a:cs typeface="+mn-cs"/>
              </a:rPr>
              <a:t> without the needs of </a:t>
            </a:r>
            <a:r>
              <a:rPr lang="en-US" altLang="en-US" sz="1200" kern="0" dirty="0">
                <a:latin typeface="+mn-lt"/>
                <a:ea typeface="MS PGothic" charset="-128"/>
                <a:cs typeface="Calibri" charset="0"/>
              </a:rPr>
              <a:t>people of diverse SOGIESC in mind and may wrongly assume that people with diverse SOGIESC will benefit from, for instance, binary gender </a:t>
            </a:r>
            <a:r>
              <a:rPr lang="en-US" altLang="en-US" sz="1200" kern="0" dirty="0" err="1">
                <a:latin typeface="+mn-lt"/>
                <a:ea typeface="MS PGothic" charset="-128"/>
                <a:cs typeface="Calibri" charset="0"/>
              </a:rPr>
              <a:t>programmes</a:t>
            </a:r>
            <a:r>
              <a:rPr lang="en-US" altLang="en-US" sz="1200" kern="0" dirty="0">
                <a:latin typeface="+mn-lt"/>
                <a:ea typeface="MS PGothic" charset="-128"/>
                <a:cs typeface="Calibri" charset="0"/>
              </a:rPr>
              <a:t>. They do not mention people of diverse SOGIESC in their guidance documents or trainings for staff. They say that they assist </a:t>
            </a:r>
            <a:r>
              <a:rPr lang="en-US" altLang="en-US" sz="1200" kern="1200" dirty="0">
                <a:latin typeface="+mn-lt"/>
                <a:ea typeface="MS PGothic" charset="-128"/>
                <a:cs typeface="+mn-cs"/>
              </a:rPr>
              <a:t>“men, boys, women and girls” without reference to trans or non-binary populations, and may not mention that the men, boys, women and girls they serve include people of diverse SOGIESC. </a:t>
            </a:r>
          </a:p>
          <a:p>
            <a:endParaRPr lang="en-US" altLang="en-US" sz="1200" kern="1200" dirty="0">
              <a:latin typeface="+mn-lt"/>
              <a:ea typeface="MS PGothic" charset="-128"/>
              <a:cs typeface="+mn-cs"/>
            </a:endParaRPr>
          </a:p>
          <a:p>
            <a:r>
              <a:rPr lang="en-US" altLang="en-US" sz="1200" b="1" kern="1200" dirty="0">
                <a:latin typeface="+mn-lt"/>
                <a:ea typeface="MS PGothic" charset="-128"/>
                <a:cs typeface="+mn-cs"/>
              </a:rPr>
              <a:t>S</a:t>
            </a:r>
            <a:r>
              <a:rPr lang="en-US" altLang="en-US" sz="1200" b="1" kern="0" dirty="0">
                <a:latin typeface="+mn-lt"/>
                <a:ea typeface="MS PGothic" charset="-128"/>
                <a:cs typeface="Calibri" charset="0"/>
              </a:rPr>
              <a:t>ocial exclusion </a:t>
            </a:r>
            <a:r>
              <a:rPr lang="en-US" altLang="en-US" sz="1200" kern="0" dirty="0">
                <a:latin typeface="+mn-lt"/>
                <a:ea typeface="MS PGothic" charset="-128"/>
                <a:cs typeface="Calibri" charset="0"/>
              </a:rPr>
              <a:t>of people with diverse SOGIESC can put them at risk due to </a:t>
            </a:r>
            <a:r>
              <a:rPr lang="en-US" altLang="en-US" sz="1200" b="0" kern="0" dirty="0">
                <a:latin typeface="+mn-lt"/>
                <a:ea typeface="MS PGothic" charset="-128"/>
                <a:cs typeface="Calibri" charset="0"/>
              </a:rPr>
              <a:t>stigma and marginalization</a:t>
            </a:r>
            <a:r>
              <a:rPr lang="en-US" altLang="en-US" sz="1200" kern="0" dirty="0">
                <a:latin typeface="+mn-lt"/>
                <a:ea typeface="MS PGothic" charset="-128"/>
                <a:cs typeface="Calibri" charset="0"/>
              </a:rPr>
              <a:t> in a wide variety of spaces, including </a:t>
            </a:r>
            <a:r>
              <a:rPr lang="en-US" altLang="en-US" sz="1200" kern="0" dirty="0" err="1">
                <a:latin typeface="+mn-lt"/>
                <a:ea typeface="MS PGothic" charset="-128"/>
                <a:cs typeface="Calibri" charset="0"/>
              </a:rPr>
              <a:t>labour</a:t>
            </a:r>
            <a:r>
              <a:rPr lang="en-US" altLang="en-US" sz="1200" kern="0" dirty="0">
                <a:latin typeface="+mn-lt"/>
                <a:ea typeface="MS PGothic" charset="-128"/>
                <a:cs typeface="Calibri" charset="0"/>
              </a:rPr>
              <a:t> markets, communities, refugee camps and during aid efforts; and </a:t>
            </a:r>
            <a:r>
              <a:rPr lang="en-US" altLang="en-US" sz="1200" b="1" kern="0" dirty="0">
                <a:latin typeface="+mn-lt"/>
                <a:ea typeface="MS PGothic" charset="-128"/>
                <a:cs typeface="Calibri" charset="0"/>
              </a:rPr>
              <a:t>invisibility </a:t>
            </a:r>
            <a:r>
              <a:rPr lang="en-US" altLang="en-US" sz="1200" kern="0" dirty="0">
                <a:latin typeface="+mn-lt"/>
                <a:ea typeface="MS PGothic" charset="-128"/>
                <a:cs typeface="Calibri" charset="0"/>
              </a:rPr>
              <a:t>can be a deliberate strategy for people with diverse SOGIESC, who often employ creative tactics to achieve and maintain their safety amidst dangerous conditions. Both of these factors can </a:t>
            </a:r>
            <a:r>
              <a:rPr lang="en-US" altLang="en-US" sz="1200" b="1" kern="0" dirty="0">
                <a:latin typeface="+mn-lt"/>
                <a:ea typeface="MS PGothic" charset="-128"/>
                <a:cs typeface="Calibri" charset="0"/>
              </a:rPr>
              <a:t>lead to exclusion </a:t>
            </a:r>
            <a:r>
              <a:rPr lang="en-US" altLang="en-US" sz="1200" kern="0" dirty="0">
                <a:latin typeface="+mn-lt"/>
                <a:ea typeface="MS PGothic" charset="-128"/>
                <a:cs typeface="Calibri" charset="0"/>
              </a:rPr>
              <a:t>from </a:t>
            </a:r>
            <a:r>
              <a:rPr lang="en-US" altLang="en-US" sz="1200" kern="0" dirty="0" err="1">
                <a:latin typeface="+mn-lt"/>
                <a:ea typeface="MS PGothic" charset="-128"/>
                <a:cs typeface="Calibri" charset="0"/>
              </a:rPr>
              <a:t>programmes</a:t>
            </a:r>
            <a:r>
              <a:rPr lang="en-US" altLang="en-US" sz="1200" kern="0" dirty="0">
                <a:latin typeface="+mn-lt"/>
                <a:ea typeface="MS PGothic" charset="-128"/>
                <a:cs typeface="Calibri" charset="0"/>
              </a:rPr>
              <a:t> that do not include outreach efforts targeted at people who are less visible or specialized services.</a:t>
            </a:r>
          </a:p>
          <a:p>
            <a:endParaRPr lang="en-US" altLang="en-US" sz="1200" kern="1200" dirty="0">
              <a:latin typeface="+mn-lt"/>
              <a:ea typeface="MS PGothic" charset="-128"/>
              <a:cs typeface="Calibri" charset="0"/>
            </a:endParaRPr>
          </a:p>
          <a:p>
            <a:r>
              <a:rPr lang="en-US" altLang="en-US" sz="1200" kern="1200" dirty="0">
                <a:latin typeface="+mn-lt"/>
                <a:ea typeface="MS PGothic" charset="-128"/>
                <a:cs typeface="Calibri" charset="0"/>
              </a:rPr>
              <a:t>----</a:t>
            </a:r>
          </a:p>
          <a:p>
            <a:endParaRPr lang="en-US" altLang="en-US" sz="1200" kern="1200" dirty="0">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kern="1200" dirty="0">
                <a:latin typeface="+mn-lt"/>
                <a:ea typeface="MS PGothic" charset="-128"/>
                <a:cs typeface="+mn-cs"/>
              </a:rPr>
              <a:t>Time: </a:t>
            </a:r>
            <a:r>
              <a:rPr lang="en-US" altLang="en-US" sz="1200" b="0" i="1" kern="1200" dirty="0">
                <a:latin typeface="+mn-lt"/>
                <a:ea typeface="MS PGothic" charset="-128"/>
                <a:cs typeface="+mn-cs"/>
              </a:rPr>
              <a:t>20</a:t>
            </a:r>
            <a:r>
              <a:rPr lang="en-US" altLang="en-US" sz="1200" i="1" kern="1200" dirty="0">
                <a:latin typeface="+mn-lt"/>
                <a:ea typeface="MS PGothic" charset="-128"/>
                <a:cs typeface="+mn-cs"/>
              </a:rPr>
              <a:t> minutes for “How Do Migration, Forced Displacement and Crises Create Cha</a:t>
            </a:r>
            <a:r>
              <a:rPr lang="en-US" altLang="en-US" sz="1200" b="0" i="1" u="none" kern="1200" dirty="0">
                <a:latin typeface="+mn-lt"/>
                <a:ea typeface="MS PGothic" charset="-128"/>
                <a:cs typeface="+mn-cs"/>
              </a:rPr>
              <a:t>ll</a:t>
            </a:r>
            <a:r>
              <a:rPr lang="en-US" altLang="en-US" sz="1200" i="1" kern="1200" dirty="0">
                <a:latin typeface="+mn-lt"/>
                <a:ea typeface="MS PGothic" charset="-128"/>
                <a:cs typeface="+mn-cs"/>
              </a:rPr>
              <a:t>enges?” slides.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altLang="en-US" sz="1200" kern="0" dirty="0">
              <a:latin typeface="+mn-lt"/>
              <a:ea typeface="MS PGothic" charset="-128"/>
              <a:cs typeface="Calibri" charset="0"/>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24</a:t>
            </a:fld>
            <a:endParaRPr lang="en-US"/>
          </a:p>
        </p:txBody>
      </p:sp>
    </p:spTree>
    <p:extLst>
      <p:ext uri="{BB962C8B-B14F-4D97-AF65-F5344CB8AC3E}">
        <p14:creationId xmlns:p14="http://schemas.microsoft.com/office/powerpoint/2010/main" val="1693148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How Do Migration, Forced Disp</a:t>
            </a:r>
            <a:r>
              <a:rPr lang="en-US" altLang="en-US" sz="1200" b="1" dirty="0">
                <a:ea typeface="MS PGothic" charset="-128"/>
              </a:rPr>
              <a:t>l</a:t>
            </a:r>
            <a:r>
              <a:rPr lang="en-US" altLang="en-US" sz="1200" b="1" u="sng" dirty="0">
                <a:ea typeface="MS PGothic" charset="-128"/>
              </a:rPr>
              <a:t>acement and Crises Create Challenges? continued</a:t>
            </a:r>
            <a:endParaRPr lang="en-US" altLang="en-US" sz="1200"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0" u="sng"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A real-world example of insufficient response is from the migration crisis sparked by the 2011 conflict in Libya. As tens of thousands of </a:t>
            </a:r>
            <a:r>
              <a:rPr kumimoji="0" lang="en-US" altLang="en-US" sz="1200" b="0" i="0" u="none" strike="noStrike" kern="1200" cap="none" spc="0" normalizeH="0" baseline="0" noProof="0" dirty="0" err="1">
                <a:ln>
                  <a:noFill/>
                </a:ln>
                <a:effectLst/>
                <a:uLnTx/>
                <a:uFillTx/>
                <a:latin typeface="+mn-lt"/>
                <a:ea typeface="MS PGothic" charset="-128"/>
              </a:rPr>
              <a:t>labour</a:t>
            </a:r>
            <a:r>
              <a:rPr kumimoji="0" lang="en-US" altLang="en-US" sz="1200" b="0" i="0" u="none" strike="noStrike" kern="1200" cap="none" spc="0" normalizeH="0" baseline="0" noProof="0" dirty="0">
                <a:ln>
                  <a:noFill/>
                </a:ln>
                <a:effectLst/>
                <a:uLnTx/>
                <a:uFillTx/>
                <a:latin typeface="+mn-lt"/>
                <a:ea typeface="MS PGothic" charset="-128"/>
              </a:rPr>
              <a:t> migrants sought IOM’s help to leave Libya and return to their home countries, a migrant approached an IOM staff member to explain that he was gay and faced persecution in his home country. IOM was the only organization in the area and was only undertaking assisted voluntary return activities. Thus, he was told there were no other services available, and he must return home if he wanted help leaving Libya. He was repatriated to a country with the death penalty for homosexuality.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effectLst/>
                <a:uLnTx/>
                <a:uFillTx/>
                <a:latin typeface="+mn-lt"/>
                <a:ea typeface="MS PGothic" charset="-128"/>
              </a:rPr>
              <a:t>Time: </a:t>
            </a:r>
            <a:r>
              <a:rPr kumimoji="0" lang="en-US" altLang="en-US" sz="1200" b="0" i="1" u="none" strike="noStrike" kern="1200" cap="none" spc="0" normalizeH="0" baseline="0" noProof="0" dirty="0">
                <a:ln>
                  <a:noFill/>
                </a:ln>
                <a:effectLst/>
                <a:uLnTx/>
                <a:uFillTx/>
                <a:latin typeface="+mn-lt"/>
                <a:ea typeface="MS PGothic" charset="-128"/>
              </a:rPr>
              <a:t>20 minutes for “How Do Migration, Forced Displacement and Crises Create Challenges?” slides. </a:t>
            </a: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25</a:t>
            </a:fld>
            <a:endParaRPr lang="en-US"/>
          </a:p>
        </p:txBody>
      </p:sp>
    </p:spTree>
    <p:extLst>
      <p:ext uri="{BB962C8B-B14F-4D97-AF65-F5344CB8AC3E}">
        <p14:creationId xmlns:p14="http://schemas.microsoft.com/office/powerpoint/2010/main" val="1989064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072132"/>
          </a:xfrm>
          <a:prstGeom prst="rect">
            <a:avLst/>
          </a:prstGeom>
        </p:spPr>
        <p:txBody>
          <a:bodyPr/>
          <a:lstStyle/>
          <a:p>
            <a:r>
              <a:rPr lang="en-US" altLang="en-US" sz="1200" b="1" u="sng" dirty="0">
                <a:ea typeface="MS PGothic" charset="-128"/>
              </a:rPr>
              <a:t>How Do Migration, Forced Disp</a:t>
            </a:r>
            <a:r>
              <a:rPr lang="en-US" altLang="en-US" sz="1200" b="1" dirty="0">
                <a:ea typeface="MS PGothic" charset="-128"/>
              </a:rPr>
              <a:t>l</a:t>
            </a:r>
            <a:r>
              <a:rPr lang="en-US" altLang="en-US" sz="1200" b="1" u="sng" dirty="0">
                <a:ea typeface="MS PGothic" charset="-128"/>
              </a:rPr>
              <a:t>acement and Crises Create Challenges? continued</a:t>
            </a:r>
            <a:endParaRPr lang="en-US" altLang="en-US" sz="1200"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pitchFamily="34" charset="-128"/>
              </a:rPr>
              <a:t>The second </a:t>
            </a:r>
            <a:r>
              <a:rPr kumimoji="0" lang="en-US" altLang="en-US" sz="1200" b="1" i="0" u="none" strike="noStrike" kern="1200" cap="none" spc="0" normalizeH="0" baseline="0" noProof="0" dirty="0">
                <a:ln>
                  <a:noFill/>
                </a:ln>
                <a:effectLst/>
                <a:uLnTx/>
                <a:uFillTx/>
                <a:latin typeface="+mn-lt"/>
                <a:ea typeface="MS PGothic" pitchFamily="34" charset="-128"/>
              </a:rPr>
              <a:t>example</a:t>
            </a:r>
            <a:r>
              <a:rPr kumimoji="0" lang="en-US" altLang="en-US" sz="1200" b="0" i="0" u="none" strike="noStrike" kern="1200" cap="none" spc="0" normalizeH="0" baseline="0" noProof="0" dirty="0">
                <a:ln>
                  <a:noFill/>
                </a:ln>
                <a:effectLst/>
                <a:uLnTx/>
                <a:uFillTx/>
                <a:latin typeface="+mn-lt"/>
                <a:ea typeface="MS PGothic" pitchFamily="34" charset="-128"/>
              </a:rPr>
              <a:t> is from the Philippines. For </a:t>
            </a:r>
            <a:r>
              <a:rPr kumimoji="0" lang="en-US" altLang="en-US" sz="1200" b="0" i="0" u="none" strike="noStrike" kern="1200" cap="none" spc="0" normalizeH="0" baseline="0" noProof="0" dirty="0">
                <a:ln>
                  <a:noFill/>
                </a:ln>
                <a:effectLst/>
                <a:uLnTx/>
                <a:uFillTx/>
                <a:latin typeface="+mn-lt"/>
                <a:ea typeface="MS PGothic" pitchFamily="34" charset="-128"/>
                <a:cs typeface="MS PGothic" charset="0"/>
              </a:rPr>
              <a:t>some </a:t>
            </a:r>
            <a:r>
              <a:rPr kumimoji="0" lang="en-US" altLang="en-US" sz="1200" b="0" i="0" u="none" strike="noStrike" kern="1200" cap="none" spc="0" normalizeH="0" baseline="0" noProof="0" dirty="0">
                <a:ln>
                  <a:noFill/>
                </a:ln>
                <a:effectLst/>
                <a:uLnTx/>
                <a:uFillTx/>
                <a:latin typeface="+mn-lt"/>
                <a:ea typeface="MS PGothic" pitchFamily="34" charset="-128"/>
                <a:cs typeface="Calibri" pitchFamily="34" charset="0"/>
              </a:rPr>
              <a:t>people assigned the sex of male at birth who identify as female</a:t>
            </a:r>
            <a:r>
              <a:rPr kumimoji="0" lang="en-US" altLang="en-US" sz="1200" b="0" i="0" u="none" strike="noStrike" kern="1200" cap="none" spc="0" normalizeH="0" baseline="0" noProof="0" dirty="0">
                <a:ln>
                  <a:noFill/>
                </a:ln>
                <a:effectLst/>
                <a:uLnTx/>
                <a:uFillTx/>
                <a:latin typeface="+mn-lt"/>
                <a:ea typeface="MS PGothic" pitchFamily="34" charset="-128"/>
                <a:cs typeface="MS PGothic" charset="0"/>
              </a:rPr>
              <a:t>, accessing gender-segregated toilets and shower facilities in temporary shelters after natural disasters has been an embarrassing or humiliating experience. Many report they would feel more comfortable in female facilities, but the social norm associated with their masculine body compels them to use male bathrooms where they suffer from mockery from cisgender males.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effectLst/>
                <a:uLnTx/>
                <a:uFillTx/>
                <a:latin typeface="+mn-lt"/>
                <a:ea typeface="MS PGothic" charset="-128"/>
              </a:rPr>
              <a:t>Time: </a:t>
            </a:r>
            <a:r>
              <a:rPr kumimoji="0" lang="en-US" altLang="en-US" sz="1200" b="0" i="1" u="none" strike="noStrike" kern="1200" cap="none" spc="0" normalizeH="0" baseline="0" noProof="0" dirty="0">
                <a:ln>
                  <a:noFill/>
                </a:ln>
                <a:effectLst/>
                <a:uLnTx/>
                <a:uFillTx/>
                <a:latin typeface="+mn-lt"/>
                <a:ea typeface="MS PGothic" charset="-128"/>
              </a:rPr>
              <a:t>20 minutes for “How Do Migration, Forced Displacement and Crises Create Challenges? slides. </a:t>
            </a:r>
            <a:endParaRPr kumimoji="0" lang="en-US" altLang="en-US" sz="1200" b="0" i="1" u="none" strike="noStrike" kern="1200" cap="none" spc="0" normalizeH="0" baseline="0" noProof="0" dirty="0">
              <a:ln>
                <a:noFill/>
              </a:ln>
              <a:effectLst/>
              <a:uLnTx/>
              <a:uFillTx/>
              <a:latin typeface="+mn-lt"/>
              <a:ea typeface="MS PGothic" pitchFamily="34" charset="-128"/>
              <a:cs typeface="MS PGothic" charset="0"/>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26</a:t>
            </a:fld>
            <a:endParaRPr lang="en-US"/>
          </a:p>
        </p:txBody>
      </p:sp>
    </p:spTree>
    <p:extLst>
      <p:ext uri="{BB962C8B-B14F-4D97-AF65-F5344CB8AC3E}">
        <p14:creationId xmlns:p14="http://schemas.microsoft.com/office/powerpoint/2010/main" val="34115059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How Do Migration, Forced Disp</a:t>
            </a:r>
            <a:r>
              <a:rPr lang="en-US" altLang="en-US" sz="1200" b="1" dirty="0">
                <a:ea typeface="MS PGothic" charset="-128"/>
              </a:rPr>
              <a:t>l</a:t>
            </a:r>
            <a:r>
              <a:rPr lang="en-US" altLang="en-US" sz="1200" b="1" u="sng" dirty="0">
                <a:ea typeface="MS PGothic" charset="-128"/>
              </a:rPr>
              <a:t>acement and Crises Create Challenges? continued</a:t>
            </a:r>
            <a:endParaRPr lang="en-US" altLang="en-US" sz="1200"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The third </a:t>
            </a:r>
            <a:r>
              <a:rPr kumimoji="0" lang="en-US" altLang="en-US" sz="1200" b="1" i="0" u="none" strike="noStrike" kern="1200" cap="none" spc="0" normalizeH="0" baseline="0" noProof="0" dirty="0">
                <a:ln>
                  <a:noFill/>
                </a:ln>
                <a:effectLst/>
                <a:uLnTx/>
                <a:uFillTx/>
                <a:latin typeface="+mn-lt"/>
                <a:ea typeface="MS PGothic" charset="-128"/>
              </a:rPr>
              <a:t>example</a:t>
            </a:r>
            <a:r>
              <a:rPr kumimoji="0" lang="en-US" altLang="en-US" sz="1200" b="0" i="0" u="none" strike="noStrike" kern="1200" cap="none" spc="0" normalizeH="0" baseline="0" noProof="0" dirty="0">
                <a:ln>
                  <a:noFill/>
                </a:ln>
                <a:effectLst/>
                <a:uLnTx/>
                <a:uFillTx/>
                <a:latin typeface="+mn-lt"/>
                <a:ea typeface="MS PGothic" charset="-128"/>
              </a:rPr>
              <a:t> is from Uganda. In 2012, Human Rights First reported that a bisexual refugee and her child living in Uganda were beaten by other refugees in the camp who disapproved of her sexual orientation. They also removed from the queue for food along with other LGBTIQ+ refugees. They were told that if they formed their own queue, the food providers would not assist them. Thus, they were often denied access to food.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effectLst/>
                <a:uLnTx/>
                <a:uFillTx/>
                <a:latin typeface="+mn-lt"/>
                <a:ea typeface="MS PGothic" charset="-128"/>
              </a:rPr>
              <a:t>Time: </a:t>
            </a:r>
            <a:r>
              <a:rPr kumimoji="0" lang="en-US" altLang="en-US" sz="1200" b="0" i="1" u="none" strike="noStrike" kern="1200" cap="none" spc="0" normalizeH="0" baseline="0" noProof="0" dirty="0">
                <a:ln>
                  <a:noFill/>
                </a:ln>
                <a:effectLst/>
                <a:uLnTx/>
                <a:uFillTx/>
                <a:latin typeface="+mn-lt"/>
                <a:ea typeface="MS PGothic" charset="-128"/>
              </a:rPr>
              <a:t>20 minutes for “How Do Migration, Forced Displacement and Crises Create Challenges?” slides.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a:ln>
                  <a:noFill/>
                </a:ln>
                <a:effectLst/>
                <a:uLnTx/>
                <a:uFillTx/>
                <a:latin typeface="+mn-lt"/>
                <a:ea typeface="MS PGothic" pitchFamily="34" charset="-128"/>
                <a:cs typeface="MS PGothic" charset="0"/>
              </a:rPr>
              <a:t> </a:t>
            </a: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27</a:t>
            </a:fld>
            <a:endParaRPr lang="en-US"/>
          </a:p>
        </p:txBody>
      </p:sp>
    </p:spTree>
    <p:extLst>
      <p:ext uri="{BB962C8B-B14F-4D97-AF65-F5344CB8AC3E}">
        <p14:creationId xmlns:p14="http://schemas.microsoft.com/office/powerpoint/2010/main" val="4205694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How Do Migration, Forced Disp</a:t>
            </a:r>
            <a:r>
              <a:rPr lang="en-US" altLang="en-US" sz="1200" b="1" dirty="0">
                <a:ea typeface="MS PGothic" charset="-128"/>
              </a:rPr>
              <a:t>l</a:t>
            </a:r>
            <a:r>
              <a:rPr lang="en-US" altLang="en-US" sz="1200" b="1" u="sng" dirty="0">
                <a:ea typeface="MS PGothic" charset="-128"/>
              </a:rPr>
              <a:t>acement and Crises Create Challenges? continued</a:t>
            </a:r>
            <a:endParaRPr lang="en-US" altLang="en-US" sz="1200"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Fourth, here are several other </a:t>
            </a:r>
            <a:r>
              <a:rPr kumimoji="0" lang="en-US" altLang="en-US" sz="1200" b="1" i="0" u="none" strike="noStrike" kern="1200" cap="none" spc="0" normalizeH="0" baseline="0" noProof="0" dirty="0">
                <a:ln>
                  <a:noFill/>
                </a:ln>
                <a:effectLst/>
                <a:uLnTx/>
                <a:uFillTx/>
                <a:latin typeface="+mn-lt"/>
                <a:ea typeface="MS PGothic" charset="-128"/>
              </a:rPr>
              <a:t>examples </a:t>
            </a:r>
            <a:r>
              <a:rPr kumimoji="0" lang="en-US" altLang="en-US" sz="1200" b="0" i="0" u="none" strike="noStrike" kern="1200" cap="none" spc="0" normalizeH="0" baseline="0" noProof="0" dirty="0">
                <a:ln>
                  <a:noFill/>
                </a:ln>
                <a:effectLst/>
                <a:uLnTx/>
                <a:uFillTx/>
                <a:latin typeface="+mn-lt"/>
                <a:ea typeface="MS PGothic" charset="-128"/>
              </a:rPr>
              <a:t>reported by Human Rights First: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mn-lt"/>
                <a:ea typeface="MS PGothic" charset="-128"/>
              </a:rPr>
              <a:t>A gay male refugee in </a:t>
            </a:r>
            <a:r>
              <a:rPr kumimoji="0" lang="en-US" altLang="en-US" sz="1200" b="1" i="0" u="none" strike="noStrike" kern="1200" cap="none" spc="0" normalizeH="0" baseline="0" noProof="0" dirty="0">
                <a:ln>
                  <a:noFill/>
                </a:ln>
                <a:effectLst/>
                <a:uLnTx/>
                <a:uFillTx/>
                <a:latin typeface="+mn-lt"/>
                <a:ea typeface="MS PGothic" charset="-128"/>
              </a:rPr>
              <a:t>Uganda </a:t>
            </a:r>
            <a:r>
              <a:rPr kumimoji="0" lang="en-US" altLang="en-US" sz="1200" b="0" i="0" u="none" strike="noStrike" kern="1200" cap="none" spc="0" normalizeH="0" baseline="0" noProof="0" dirty="0">
                <a:ln>
                  <a:noFill/>
                </a:ln>
                <a:effectLst/>
                <a:uLnTx/>
                <a:uFillTx/>
                <a:latin typeface="+mn-lt"/>
                <a:ea typeface="MS PGothic" charset="-128"/>
              </a:rPr>
              <a:t>was locked inside his house by a group of refugees who tried to burn him alive.</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mn-lt"/>
                <a:ea typeface="MS PGothic" charset="-128"/>
              </a:rPr>
              <a:t>A Sudanese lesbian in </a:t>
            </a:r>
            <a:r>
              <a:rPr kumimoji="0" lang="en-US" altLang="en-US" sz="1200" b="1" i="0" u="none" strike="noStrike" kern="1200" cap="none" spc="0" normalizeH="0" baseline="0" noProof="0" dirty="0">
                <a:ln>
                  <a:noFill/>
                </a:ln>
                <a:effectLst/>
                <a:uLnTx/>
                <a:uFillTx/>
                <a:latin typeface="+mn-lt"/>
                <a:ea typeface="MS PGothic" charset="-128"/>
              </a:rPr>
              <a:t>Uganda</a:t>
            </a:r>
            <a:r>
              <a:rPr kumimoji="0" lang="en-US" altLang="en-US" sz="1200" b="0" i="0" u="none" strike="noStrike" kern="1200" cap="none" spc="0" normalizeH="0" baseline="0" noProof="0" dirty="0">
                <a:ln>
                  <a:noFill/>
                </a:ln>
                <a:effectLst/>
                <a:uLnTx/>
                <a:uFillTx/>
                <a:latin typeface="+mn-lt"/>
                <a:ea typeface="MS PGothic" charset="-128"/>
              </a:rPr>
              <a:t> had her house burned down by the local refugee community.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mn-lt"/>
                <a:ea typeface="MS PGothic" charset="-128"/>
              </a:rPr>
              <a:t>Two Ethiopians refugees in </a:t>
            </a:r>
            <a:r>
              <a:rPr kumimoji="0" lang="en-US" altLang="en-US" sz="1200" b="1" i="0" u="none" strike="noStrike" kern="1200" cap="none" spc="0" normalizeH="0" baseline="0" noProof="0" dirty="0">
                <a:ln>
                  <a:noFill/>
                </a:ln>
                <a:effectLst/>
                <a:uLnTx/>
                <a:uFillTx/>
                <a:latin typeface="+mn-lt"/>
                <a:ea typeface="MS PGothic" charset="-128"/>
              </a:rPr>
              <a:t>Kenya </a:t>
            </a:r>
            <a:r>
              <a:rPr kumimoji="0" lang="en-US" altLang="en-US" sz="1200" b="0" i="0" u="none" strike="noStrike" kern="1200" cap="none" spc="0" normalizeH="0" baseline="0" noProof="0" dirty="0">
                <a:ln>
                  <a:noFill/>
                </a:ln>
                <a:effectLst/>
                <a:uLnTx/>
                <a:uFillTx/>
                <a:latin typeface="+mn-lt"/>
                <a:ea typeface="MS PGothic" charset="-128"/>
              </a:rPr>
              <a:t>were beaten and robbed repeatedly, and lost their jobs, due to their sexual orientation.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mn-lt"/>
                <a:ea typeface="MS PGothic" charset="-128"/>
              </a:rPr>
              <a:t>In </a:t>
            </a:r>
            <a:r>
              <a:rPr kumimoji="0" lang="en-US" altLang="en-US" sz="1200" b="1" i="0" u="none" strike="noStrike" kern="1200" cap="none" spc="0" normalizeH="0" baseline="0" noProof="0" dirty="0">
                <a:ln>
                  <a:noFill/>
                </a:ln>
                <a:effectLst/>
                <a:uLnTx/>
                <a:uFillTx/>
                <a:latin typeface="+mn-lt"/>
                <a:ea typeface="MS PGothic" charset="-128"/>
              </a:rPr>
              <a:t>Kenya</a:t>
            </a:r>
            <a:r>
              <a:rPr kumimoji="0" lang="en-US" altLang="en-US" sz="1200" b="0" i="0" u="none" strike="noStrike" kern="1200" cap="none" spc="0" normalizeH="0" baseline="0" noProof="0" dirty="0">
                <a:ln>
                  <a:noFill/>
                </a:ln>
                <a:effectLst/>
                <a:uLnTx/>
                <a:uFillTx/>
                <a:latin typeface="+mn-lt"/>
                <a:ea typeface="MS PGothic" charset="-128"/>
              </a:rPr>
              <a:t>, the house of a lesbian Ugandan woman was demolished by local residents, after refugees told the local council about her sexual orientation.</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effectLst/>
                <a:uLnTx/>
                <a:uFillTx/>
                <a:latin typeface="+mn-lt"/>
                <a:ea typeface="MS PGothic" charset="-128"/>
              </a:rPr>
              <a:t>Time: </a:t>
            </a:r>
            <a:r>
              <a:rPr kumimoji="0" lang="en-US" altLang="en-US" sz="1200" b="0" i="1" u="none" strike="noStrike" kern="1200" cap="none" spc="0" normalizeH="0" baseline="0" noProof="0" dirty="0">
                <a:ln>
                  <a:noFill/>
                </a:ln>
                <a:effectLst/>
                <a:uLnTx/>
                <a:uFillTx/>
                <a:latin typeface="+mn-lt"/>
                <a:ea typeface="MS PGothic" charset="-128"/>
              </a:rPr>
              <a:t>20 minutes for “How Do Migration, Forced Displacement and Crises Create Challenges?” slides.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a:ln>
                  <a:noFill/>
                </a:ln>
                <a:effectLst/>
                <a:uLnTx/>
                <a:uFillTx/>
                <a:latin typeface="+mn-lt"/>
                <a:ea typeface="MS PGothic" pitchFamily="34" charset="-128"/>
                <a:cs typeface="MS PGothic" charset="0"/>
              </a:rPr>
              <a:t> </a:t>
            </a: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28</a:t>
            </a:fld>
            <a:endParaRPr lang="en-US"/>
          </a:p>
        </p:txBody>
      </p:sp>
    </p:spTree>
    <p:extLst>
      <p:ext uri="{BB962C8B-B14F-4D97-AF65-F5344CB8AC3E}">
        <p14:creationId xmlns:p14="http://schemas.microsoft.com/office/powerpoint/2010/main" val="1688100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0178" name="Notes Placeholder 2"/>
          <p:cNvSpPr>
            <a:spLocks noGrp="1"/>
          </p:cNvSpPr>
          <p:nvPr>
            <p:ph type="body" idx="1"/>
          </p:nvPr>
        </p:nvSpPr>
        <p:spPr bwMode="auto">
          <a:xfrm>
            <a:off x="685800" y="4035971"/>
            <a:ext cx="5486400" cy="44931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effectLst/>
                <a:uLnTx/>
                <a:uFillTx/>
                <a:latin typeface="+mn-lt"/>
                <a:ea typeface="MS PGothic" charset="-128"/>
              </a:rPr>
              <a:t>When Do Peop</a:t>
            </a:r>
            <a:r>
              <a:rPr kumimoji="0" lang="en-US" sz="1200" b="1" i="0" u="sng" strike="noStrike" kern="1200" cap="none" spc="0" normalizeH="0" baseline="0" noProof="0" dirty="0">
                <a:ln>
                  <a:noFill/>
                </a:ln>
                <a:effectLst/>
                <a:uLnTx/>
                <a:uFillTx/>
                <a:latin typeface="+mn-lt"/>
                <a:ea typeface="MS PGothic" charset="0"/>
              </a:rPr>
              <a:t>l</a:t>
            </a:r>
            <a:r>
              <a:rPr kumimoji="0" lang="en-US" altLang="en-US" sz="1200" b="1" i="0" u="sng" strike="noStrike" kern="1200" cap="none" spc="0" normalizeH="0" baseline="0" noProof="0" dirty="0">
                <a:ln>
                  <a:noFill/>
                </a:ln>
                <a:effectLst/>
                <a:uLnTx/>
                <a:uFillTx/>
                <a:latin typeface="+mn-lt"/>
                <a:ea typeface="MS PGothic" charset="-128"/>
              </a:rPr>
              <a:t>e with Diverse SOGIESC Face Challenges?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Challenges for people with diverse SOGIESC occur </a:t>
            </a:r>
            <a:r>
              <a:rPr kumimoji="0" lang="en-US" altLang="en-US" sz="1200" b="1" i="0" u="none" strike="noStrike" kern="1200" cap="none" spc="0" normalizeH="0" baseline="0" noProof="0" dirty="0">
                <a:ln>
                  <a:noFill/>
                </a:ln>
                <a:effectLst/>
                <a:uLnTx/>
                <a:uFillTx/>
                <a:latin typeface="+mn-lt"/>
                <a:ea typeface="MS PGothic" charset="-128"/>
                <a:cs typeface="Calibri" charset="0"/>
              </a:rPr>
              <a:t>throughout</a:t>
            </a:r>
            <a:r>
              <a:rPr kumimoji="0" lang="en-US" altLang="en-US" sz="1200" b="0" i="0" u="none" strike="noStrike" kern="1200" cap="none" spc="0" normalizeH="0" baseline="0" noProof="0" dirty="0">
                <a:ln>
                  <a:noFill/>
                </a:ln>
                <a:effectLst/>
                <a:uLnTx/>
                <a:uFillTx/>
                <a:latin typeface="+mn-lt"/>
                <a:ea typeface="MS PGothic" charset="-128"/>
                <a:cs typeface="Calibri" charset="0"/>
              </a:rPr>
              <a:t> the migration journey, in the emergency and post-emergency phases and throughout the entire cycle of displacement.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Challenges </a:t>
            </a:r>
            <a:r>
              <a:rPr kumimoji="0" lang="en-US" altLang="en-US" sz="1200" b="0" i="0" u="none" strike="noStrike" kern="0" cap="none" spc="0" normalizeH="0" baseline="0" noProof="0" dirty="0">
                <a:ln>
                  <a:noFill/>
                </a:ln>
                <a:effectLst/>
                <a:uLnTx/>
                <a:uFillTx/>
                <a:latin typeface="+mn-lt"/>
                <a:ea typeface="MS PGothic" charset="-128"/>
                <a:cs typeface="Calibri" charset="0"/>
              </a:rPr>
              <a:t>may occur at all </a:t>
            </a:r>
            <a:r>
              <a:rPr kumimoji="0" lang="en-US" altLang="en-US" sz="1200" b="1" i="0" u="none" strike="noStrike" kern="0" cap="none" spc="0" normalizeH="0" baseline="0" noProof="0" dirty="0">
                <a:ln>
                  <a:noFill/>
                </a:ln>
                <a:effectLst/>
                <a:uLnTx/>
                <a:uFillTx/>
                <a:latin typeface="+mn-lt"/>
                <a:ea typeface="MS PGothic" charset="-128"/>
                <a:cs typeface="Calibri" charset="0"/>
              </a:rPr>
              <a:t>stages </a:t>
            </a:r>
            <a:r>
              <a:rPr kumimoji="0" lang="en-US" altLang="en-US" sz="1200" b="0" i="0" u="none" strike="noStrike" kern="0" cap="none" spc="0" normalizeH="0" baseline="0" noProof="0" dirty="0">
                <a:ln>
                  <a:noFill/>
                </a:ln>
                <a:effectLst/>
                <a:uLnTx/>
                <a:uFillTx/>
                <a:latin typeface="+mn-lt"/>
                <a:ea typeface="MS PGothic" charset="-128"/>
                <a:cs typeface="Calibri" charset="0"/>
              </a:rPr>
              <a:t>in the provision of assistance and protection, including during registration, assistance, with community-based services and durable solutions.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0" cap="none" spc="0" normalizeH="0" baseline="0" noProof="0" dirty="0">
                <a:ln>
                  <a:noFill/>
                </a:ln>
                <a:effectLst/>
                <a:uLnTx/>
                <a:uFillTx/>
                <a:latin typeface="+mn-lt"/>
                <a:ea typeface="MS PGothic" charset="-128"/>
                <a:cs typeface="Calibri" charset="0"/>
              </a:rPr>
              <a:t>In </a:t>
            </a:r>
            <a:r>
              <a:rPr kumimoji="0" lang="en-US" altLang="en-US" sz="1200" b="1" i="0" u="none" strike="noStrike" kern="0" cap="none" spc="0" normalizeH="0" baseline="0" noProof="0" dirty="0">
                <a:ln>
                  <a:noFill/>
                </a:ln>
                <a:effectLst/>
                <a:uLnTx/>
                <a:uFillTx/>
                <a:latin typeface="+mn-lt"/>
                <a:ea typeface="MS PGothic" charset="-128"/>
                <a:cs typeface="Calibri" charset="0"/>
              </a:rPr>
              <a:t>crisis</a:t>
            </a:r>
            <a:r>
              <a:rPr kumimoji="0" lang="en-US" altLang="en-US" sz="1200" b="0" i="0" u="none" strike="noStrike" kern="0" cap="none" spc="0" normalizeH="0" baseline="0" noProof="0" dirty="0">
                <a:ln>
                  <a:noFill/>
                </a:ln>
                <a:effectLst/>
                <a:uLnTx/>
                <a:uFillTx/>
                <a:latin typeface="+mn-lt"/>
                <a:ea typeface="MS PGothic" charset="-128"/>
                <a:cs typeface="Calibri" charset="0"/>
              </a:rPr>
              <a:t> situations, people with diverse SOGIESC may face the same – or even greater – challenges after the initial emergency phase is over and can be at risk of harm throughout the post-emergency phase. This makes the situation of people with diverse SOGIESC in crisis situations unique and is due to their disconnection from normal coping mechanisms. These challenges can last throughout the post-emergency phase which, especially in the case of displacement, can last years or even decades.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r>
              <a:rPr kumimoji="0" lang="en-US" altLang="en-US" sz="1200" b="0" i="1" u="none" strike="noStrike" kern="1200" cap="none" spc="0" normalizeH="0" baseline="0" noProof="0" dirty="0">
                <a:ln>
                  <a:noFill/>
                </a:ln>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r>
              <a:rPr kumimoji="0" lang="en-US" altLang="en-US" sz="1200" b="1" i="1" u="none" strike="noStrike" kern="1200" cap="none" spc="0" normalizeH="0" baseline="0" noProof="0" dirty="0">
                <a:ln>
                  <a:noFill/>
                </a:ln>
                <a:effectLst/>
                <a:uLnTx/>
                <a:uFillTx/>
                <a:latin typeface="+mn-lt"/>
                <a:ea typeface="MS PGothic" charset="-128"/>
              </a:rPr>
              <a:t>Time: </a:t>
            </a:r>
            <a:r>
              <a:rPr kumimoji="0" lang="en-US" altLang="en-US" sz="1200" b="0" i="1" u="none" strike="noStrike" kern="1200" cap="none" spc="0" normalizeH="0" baseline="0" noProof="0" dirty="0">
                <a:ln>
                  <a:noFill/>
                </a:ln>
                <a:effectLst/>
                <a:uLnTx/>
                <a:uFillTx/>
                <a:latin typeface="+mn-lt"/>
                <a:ea typeface="MS PGothic" charset="-128"/>
              </a:rPr>
              <a:t>2 minutes. </a:t>
            </a: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D407F81B-36B5-444D-AEE1-F4A3ED434F53}" type="slidenum">
              <a:rPr lang="en-US" altLang="en-US" sz="1200">
                <a:latin typeface="Calibri Regular"/>
              </a:rPr>
              <a:pPr/>
              <a:t>29</a:t>
            </a:fld>
            <a:endParaRPr lang="en-US" altLang="en-US" sz="1200" dirty="0">
              <a:latin typeface="Calibri Regular"/>
            </a:endParaRPr>
          </a:p>
        </p:txBody>
      </p:sp>
    </p:spTree>
    <p:extLst>
      <p:ext uri="{BB962C8B-B14F-4D97-AF65-F5344CB8AC3E}">
        <p14:creationId xmlns:p14="http://schemas.microsoft.com/office/powerpoint/2010/main" val="1706106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6322" name="Notes Placeholder 2"/>
          <p:cNvSpPr>
            <a:spLocks noGrp="1"/>
          </p:cNvSpPr>
          <p:nvPr>
            <p:ph type="body" idx="1"/>
          </p:nvPr>
        </p:nvSpPr>
        <p:spPr bwMode="auto">
          <a:xfrm>
            <a:off x="685800" y="4035971"/>
            <a:ext cx="5523614" cy="46492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Modules 10-12: Protection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0"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Welcome to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Modules 10-12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of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Sexual Orientation, Gender Identity, Gender Expression and Sex Characteristics in Forced Displacement and Migration</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In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Module 10</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we'll talk in-depth about a number of key challenge areas and risk points for people with diverse SOGIESC, the barriers that keep them from receiving inclusive protection assistance, and the potential solutions and enablers that can address those issues.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In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Module 11</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we’ll look at different tools that can be utilized to assess protection needs.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In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Module 12</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we’ll look at three potential solutions: local integration, assisted voluntary return and resettlement.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A close-up of seven pairs of feet, arranged to form a circle, with a rainbow ribbon tied into a bow in the middle.]</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21DF0CE5-E859-E94C-91DE-BAAC1A5918CB}" type="slidenum">
              <a:rPr lang="en-US" altLang="en-US" sz="1200">
                <a:latin typeface="Calibri Regular"/>
              </a:rPr>
              <a:pPr/>
              <a:t>3</a:t>
            </a:fld>
            <a:endParaRPr lang="en-US" altLang="en-US" sz="1200" dirty="0">
              <a:latin typeface="Calibri Regular"/>
            </a:endParaRPr>
          </a:p>
        </p:txBody>
      </p:sp>
    </p:spTree>
    <p:extLst>
      <p:ext uri="{BB962C8B-B14F-4D97-AF65-F5344CB8AC3E}">
        <p14:creationId xmlns:p14="http://schemas.microsoft.com/office/powerpoint/2010/main" val="4450503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0178" name="Notes Placeholder 2"/>
          <p:cNvSpPr>
            <a:spLocks noGrp="1"/>
          </p:cNvSpPr>
          <p:nvPr>
            <p:ph type="body" idx="1"/>
          </p:nvPr>
        </p:nvSpPr>
        <p:spPr bwMode="auto">
          <a:xfrm>
            <a:off x="685800" y="4035971"/>
            <a:ext cx="5486400" cy="44931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Aft>
                <a:spcPct val="0"/>
              </a:spcAft>
              <a:buClrTx/>
              <a:buSzTx/>
              <a:buFontTx/>
              <a:buNone/>
              <a:tabLst/>
              <a:defRPr/>
            </a:pPr>
            <a:r>
              <a:rPr kumimoji="0" lang="en-US" altLang="en-US" sz="1200" b="1" i="0" u="sng" strike="noStrike" kern="1200" cap="none" spc="0" normalizeH="0" baseline="0" noProof="0" dirty="0">
                <a:ln>
                  <a:noFill/>
                </a:ln>
                <a:effectLst/>
                <a:uLnTx/>
                <a:uFillTx/>
                <a:latin typeface="+mn-lt"/>
                <a:ea typeface="MS PGothic" charset="-128"/>
              </a:rPr>
              <a:t>Where Do Risk Points Occur for Peop</a:t>
            </a:r>
            <a:r>
              <a:rPr kumimoji="0" lang="en-US" sz="1200" b="1" i="0" u="sng" strike="noStrike" kern="1200" cap="none" spc="0" normalizeH="0" baseline="0" noProof="0" dirty="0">
                <a:ln>
                  <a:noFill/>
                </a:ln>
                <a:effectLst/>
                <a:uLnTx/>
                <a:uFillTx/>
                <a:latin typeface="+mn-lt"/>
                <a:ea typeface="MS PGothic" charset="0"/>
              </a:rPr>
              <a:t>l</a:t>
            </a:r>
            <a:r>
              <a:rPr kumimoji="0" lang="en-US" altLang="en-US" sz="1200" b="1" i="0" u="sng" strike="noStrike" kern="1200" cap="none" spc="0" normalizeH="0" baseline="0" noProof="0" dirty="0">
                <a:ln>
                  <a:noFill/>
                </a:ln>
                <a:effectLst/>
                <a:uLnTx/>
                <a:uFillTx/>
                <a:latin typeface="+mn-lt"/>
                <a:ea typeface="MS PGothic" charset="-128"/>
              </a:rPr>
              <a:t>e with Diverse SOGIESC?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effectLst/>
                <a:uLnTx/>
                <a:uFillTx/>
                <a:latin typeface="+mn-lt"/>
                <a:ea typeface="MS PGothic" pitchFamily="34" charset="-128"/>
                <a:cs typeface="MS PGothic" charset="0"/>
              </a:rPr>
              <a:t>We’</a:t>
            </a:r>
            <a:r>
              <a:rPr kumimoji="0" lang="en-US" altLang="en-US" sz="1200" b="0" i="0" u="none" strike="noStrike" kern="1200" cap="none" spc="0" normalizeH="0" baseline="0" noProof="0" dirty="0">
                <a:ln>
                  <a:noFill/>
                </a:ln>
                <a:effectLst/>
                <a:uLnTx/>
                <a:uFillTx/>
                <a:latin typeface="+mn-lt"/>
                <a:ea typeface="MS PGothic" charset="-128"/>
              </a:rPr>
              <a:t>ll now take some time to talk about </a:t>
            </a:r>
            <a:r>
              <a:rPr kumimoji="0" lang="en-US" altLang="en-US" sz="1200" b="1" i="0" u="none" strike="noStrike" kern="1200" cap="none" spc="0" normalizeH="0" baseline="0" noProof="0" dirty="0">
                <a:ln>
                  <a:noFill/>
                </a:ln>
                <a:effectLst/>
                <a:uLnTx/>
                <a:uFillTx/>
                <a:latin typeface="+mn-lt"/>
                <a:ea typeface="MS PGothic" charset="-128"/>
              </a:rPr>
              <a:t>risk points</a:t>
            </a:r>
            <a:r>
              <a:rPr kumimoji="0" lang="en-US" altLang="en-US" sz="1200" b="0" i="0" u="none" strike="noStrike" kern="1200" cap="none" spc="0" normalizeH="0" baseline="0" noProof="0" dirty="0">
                <a:ln>
                  <a:noFill/>
                </a:ln>
                <a:effectLst/>
                <a:uLnTx/>
                <a:uFillTx/>
                <a:latin typeface="+mn-lt"/>
                <a:ea typeface="MS PGothic" charset="-128"/>
              </a:rPr>
              <a:t>.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effectLst/>
                <a:uLnTx/>
                <a:uFillTx/>
                <a:latin typeface="+mn-lt"/>
                <a:ea typeface="MS PGothic" pitchFamily="34" charset="-128"/>
              </a:rPr>
              <a:t>Recognizing</a:t>
            </a:r>
            <a:r>
              <a:rPr kumimoji="0" lang="en-US" sz="1200" b="0" i="0" u="none" strike="noStrike" kern="1200" cap="none" spc="0" normalizeH="0" baseline="0" noProof="0" dirty="0">
                <a:ln>
                  <a:noFill/>
                </a:ln>
                <a:effectLst/>
                <a:uLnTx/>
                <a:uFillTx/>
                <a:latin typeface="+mn-lt"/>
                <a:ea typeface="MS PGothic" pitchFamily="34" charset="-128"/>
                <a:cs typeface="MS PGothic" charset="0"/>
              </a:rPr>
              <a:t> </a:t>
            </a:r>
            <a:r>
              <a:rPr kumimoji="0" lang="en-US" sz="1200" b="1" i="0" u="none" strike="noStrike" kern="1200" cap="none" spc="0" normalizeH="0" baseline="0" noProof="0" dirty="0">
                <a:ln>
                  <a:noFill/>
                </a:ln>
                <a:effectLst/>
                <a:uLnTx/>
                <a:uFillTx/>
                <a:latin typeface="+mn-lt"/>
                <a:ea typeface="MS PGothic" pitchFamily="34" charset="-128"/>
                <a:cs typeface="MS PGothic" charset="0"/>
              </a:rPr>
              <a:t>risk points </a:t>
            </a:r>
            <a:r>
              <a:rPr kumimoji="0" lang="en-US" sz="1200" b="0" i="0" u="none" strike="noStrike" kern="1200" cap="none" spc="0" normalizeH="0" baseline="0" noProof="0" dirty="0">
                <a:ln>
                  <a:noFill/>
                </a:ln>
                <a:effectLst/>
                <a:uLnTx/>
                <a:uFillTx/>
                <a:latin typeface="+mn-lt"/>
                <a:ea typeface="MS PGothic" pitchFamily="34" charset="-128"/>
                <a:cs typeface="MS PGothic" charset="0"/>
              </a:rPr>
              <a:t>for individua</a:t>
            </a:r>
            <a:r>
              <a:rPr kumimoji="0" lang="en-US" altLang="en-US" sz="1200" b="0" i="0" u="none" strike="noStrike" kern="1200" cap="none" spc="0" normalizeH="0" baseline="0" noProof="0" dirty="0">
                <a:ln>
                  <a:noFill/>
                </a:ln>
                <a:effectLst/>
                <a:uLnTx/>
                <a:uFillTx/>
                <a:latin typeface="+mn-lt"/>
                <a:ea typeface="MS PGothic" charset="-128"/>
              </a:rPr>
              <a:t>ls </a:t>
            </a:r>
            <a:r>
              <a:rPr kumimoji="0" lang="en-US" sz="1200" b="0" i="0" u="none" strike="noStrike" kern="1200" cap="none" spc="0" normalizeH="0" baseline="0" noProof="0" dirty="0">
                <a:ln>
                  <a:noFill/>
                </a:ln>
                <a:effectLst/>
                <a:uLnTx/>
                <a:uFillTx/>
                <a:latin typeface="+mn-lt"/>
                <a:ea typeface="MS PGothic" pitchFamily="34" charset="-128"/>
                <a:cs typeface="MS PGothic" charset="0"/>
              </a:rPr>
              <a:t>in migration, forced disp</a:t>
            </a:r>
            <a:r>
              <a:rPr kumimoji="0" lang="en-US" altLang="en-US" sz="1200" b="0" i="0" u="none" strike="noStrike" kern="1200" cap="none" spc="0" normalizeH="0" baseline="0" noProof="0" dirty="0">
                <a:ln>
                  <a:noFill/>
                </a:ln>
                <a:effectLst/>
                <a:uLnTx/>
                <a:uFillTx/>
                <a:latin typeface="+mn-lt"/>
                <a:ea typeface="MS PGothic" charset="-128"/>
              </a:rPr>
              <a:t>l</a:t>
            </a:r>
            <a:r>
              <a:rPr kumimoji="0" lang="en-US" sz="1200" b="0" i="0" u="none" strike="noStrike" kern="1200" cap="none" spc="0" normalizeH="0" baseline="0" noProof="0" dirty="0">
                <a:ln>
                  <a:noFill/>
                </a:ln>
                <a:effectLst/>
                <a:uLnTx/>
                <a:uFillTx/>
                <a:latin typeface="+mn-lt"/>
                <a:ea typeface="MS PGothic" pitchFamily="34" charset="-128"/>
                <a:cs typeface="MS PGothic" charset="0"/>
              </a:rPr>
              <a:t>acement and crisis situations, and determining how we might mitigate them, is one of the keys to improving the protection of migrants and the forcibly displaced.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0" u="none" strike="noStrike" kern="1200" cap="none" spc="0" normalizeH="0" baseline="0" noProof="0" dirty="0">
                <a:ln>
                  <a:noFill/>
                </a:ln>
                <a:effectLst/>
                <a:uLnTx/>
                <a:uFillTx/>
                <a:latin typeface="+mn-lt"/>
                <a:ea typeface="MS PGothic" charset="-128"/>
              </a:rPr>
              <a:t>What</a:t>
            </a:r>
            <a:r>
              <a:rPr kumimoji="0" lang="en-US" altLang="en-US" sz="1200" b="0" i="0" u="none" strike="noStrike" kern="1200" cap="none" spc="0" normalizeH="0" baseline="0" noProof="0" dirty="0">
                <a:ln>
                  <a:noFill/>
                </a:ln>
                <a:effectLst/>
                <a:uLnTx/>
                <a:uFillTx/>
                <a:latin typeface="+mn-lt"/>
                <a:ea typeface="MS PGothic" charset="-128"/>
              </a:rPr>
              <a:t> is a risk point?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1" u="none" strike="noStrike" kern="1200" cap="none" spc="0" normalizeH="0" baseline="0" noProof="0" dirty="0">
                <a:ln>
                  <a:noFill/>
                </a:ln>
                <a:effectLst/>
                <a:uLnTx/>
                <a:uFillTx/>
                <a:latin typeface="+mn-lt"/>
                <a:ea typeface="MS PGothic" charset="-128"/>
              </a:rPr>
              <a:t>Pause to allow learners to answer, then move slide forward through animation. </a:t>
            </a: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A risk point is any point at which someone may face harassment, abuse or violence because their diverse SOGIESC is </a:t>
            </a:r>
            <a:r>
              <a:rPr kumimoji="0" lang="en-US" altLang="en-US" sz="1200" b="1" i="0" u="none" strike="noStrike" kern="1200" cap="none" spc="0" normalizeH="0" baseline="0" noProof="0" dirty="0">
                <a:ln>
                  <a:noFill/>
                </a:ln>
                <a:effectLst/>
                <a:uLnTx/>
                <a:uFillTx/>
                <a:latin typeface="+mn-lt"/>
                <a:ea typeface="MS PGothic" charset="-128"/>
              </a:rPr>
              <a:t>visible</a:t>
            </a:r>
            <a:r>
              <a:rPr kumimoji="0" lang="en-US" altLang="en-US" sz="1200" b="0" i="0" u="none" strike="noStrike" kern="1200" cap="none" spc="0" normalizeH="0" baseline="0" noProof="0" dirty="0">
                <a:ln>
                  <a:noFill/>
                </a:ln>
                <a:effectLst/>
                <a:uLnTx/>
                <a:uFillTx/>
                <a:latin typeface="+mn-lt"/>
                <a:ea typeface="MS PGothic" charset="-128"/>
              </a:rPr>
              <a:t> in some way.</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Tx/>
              <a:buNone/>
              <a:tabLst/>
              <a:defRPr/>
            </a:pPr>
            <a:r>
              <a:rPr kumimoji="0" lang="en-US" altLang="en-US" sz="1200" b="0" i="1" u="none" strike="noStrike" kern="1200" cap="none" spc="0" normalizeH="0" baseline="0" noProof="0" dirty="0">
                <a:ln>
                  <a:noFill/>
                </a:ln>
                <a:effectLst/>
                <a:uLnTx/>
                <a:uFillTx/>
                <a:latin typeface="+mn-lt"/>
                <a:ea typeface="MS PGothic" charset="-128"/>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1" u="none" strike="noStrike" kern="1200" cap="none" spc="0" normalizeH="0" baseline="0" noProof="0" dirty="0">
                <a:ln>
                  <a:noFill/>
                </a:ln>
                <a:effectLst/>
                <a:uLnTx/>
                <a:uFillTx/>
                <a:latin typeface="+mn-lt"/>
                <a:ea typeface="MS PGothic" charset="-128"/>
              </a:rPr>
              <a:t>Time: </a:t>
            </a:r>
            <a:r>
              <a:rPr kumimoji="0" lang="en-US" altLang="en-US" sz="1200" b="0" i="1" u="none" strike="noStrike" kern="1200" cap="none" spc="0" normalizeH="0" baseline="0" noProof="0" dirty="0">
                <a:ln>
                  <a:noFill/>
                </a:ln>
                <a:effectLst/>
                <a:uLnTx/>
                <a:uFillTx/>
                <a:latin typeface="+mn-lt"/>
                <a:ea typeface="MS PGothic" charset="-128"/>
              </a:rPr>
              <a:t>5 minutes total for “Where Do Risks Occur for People with Diverse SOGIESC?” slides. </a:t>
            </a: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D407F81B-36B5-444D-AEE1-F4A3ED434F53}" type="slidenum">
              <a:rPr lang="en-US" altLang="en-US" sz="1200">
                <a:latin typeface="Calibri Regular"/>
              </a:rPr>
              <a:pPr/>
              <a:t>30</a:t>
            </a:fld>
            <a:endParaRPr lang="en-US" altLang="en-US" sz="1200" dirty="0">
              <a:latin typeface="Calibri Regular"/>
            </a:endParaRPr>
          </a:p>
        </p:txBody>
      </p:sp>
    </p:spTree>
    <p:extLst>
      <p:ext uri="{BB962C8B-B14F-4D97-AF65-F5344CB8AC3E}">
        <p14:creationId xmlns:p14="http://schemas.microsoft.com/office/powerpoint/2010/main" val="12203113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0178" name="Notes Placeholder 2"/>
          <p:cNvSpPr>
            <a:spLocks noGrp="1"/>
          </p:cNvSpPr>
          <p:nvPr>
            <p:ph type="body" idx="1"/>
          </p:nvPr>
        </p:nvSpPr>
        <p:spPr bwMode="auto">
          <a:xfrm>
            <a:off x="685800" y="4035971"/>
            <a:ext cx="5486400" cy="44931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Aft>
                <a:spcPct val="0"/>
              </a:spcAft>
              <a:buClrTx/>
              <a:buSzTx/>
              <a:buFontTx/>
              <a:buNone/>
              <a:tabLst/>
              <a:defRPr/>
            </a:pPr>
            <a:r>
              <a:rPr kumimoji="0" lang="en-US" altLang="en-US" sz="1200" b="1" i="0" u="sng" strike="noStrike" kern="1200" cap="none" spc="0" normalizeH="0" baseline="0" noProof="0" dirty="0">
                <a:ln>
                  <a:noFill/>
                </a:ln>
                <a:solidFill>
                  <a:schemeClr val="tx1"/>
                </a:solidFill>
                <a:effectLst/>
                <a:uLnTx/>
                <a:uFillTx/>
                <a:latin typeface="+mn-lt"/>
                <a:ea typeface="MS PGothic" charset="-128"/>
              </a:rPr>
              <a:t>Where Do Risk Points Occur for Peop</a:t>
            </a:r>
            <a:r>
              <a:rPr kumimoji="0" lang="en-US" sz="1200" b="1" i="0" u="sng" strike="noStrike" kern="1200" cap="none" spc="0" normalizeH="0" baseline="0" noProof="0" dirty="0">
                <a:ln>
                  <a:noFill/>
                </a:ln>
                <a:solidFill>
                  <a:schemeClr val="tx1"/>
                </a:solidFill>
                <a:effectLst/>
                <a:uLnTx/>
                <a:uFillTx/>
                <a:latin typeface="+mn-lt"/>
                <a:ea typeface="MS PGothic" charset="0"/>
              </a:rPr>
              <a:t>l</a:t>
            </a:r>
            <a:r>
              <a:rPr kumimoji="0" lang="en-US" altLang="en-US" sz="1200" b="1" i="0" u="sng" strike="noStrike" kern="1200" cap="none" spc="0" normalizeH="0" baseline="0" noProof="0" dirty="0">
                <a:ln>
                  <a:noFill/>
                </a:ln>
                <a:solidFill>
                  <a:schemeClr val="tx1"/>
                </a:solidFill>
                <a:effectLst/>
                <a:uLnTx/>
                <a:uFillTx/>
                <a:latin typeface="+mn-lt"/>
                <a:ea typeface="MS PGothic" charset="-128"/>
              </a:rPr>
              <a:t>e with Diverse SOGIESC?</a:t>
            </a:r>
            <a:r>
              <a:rPr kumimoji="0" lang="en-US" altLang="en-US" sz="1200" b="1" i="0" u="sng" strike="noStrike" kern="1200" cap="none" spc="0" normalizeH="0" baseline="0" noProof="0" dirty="0">
                <a:ln>
                  <a:noFill/>
                </a:ln>
                <a:solidFill>
                  <a:prstClr val="black"/>
                </a:solidFill>
                <a:effectLst/>
                <a:uLnTx/>
                <a:uFillTx/>
                <a:latin typeface="+mn-lt"/>
                <a:ea typeface="MS PGothic" charset="-128"/>
              </a:rPr>
              <a:t> continued</a:t>
            </a:r>
          </a:p>
          <a:p>
            <a:pPr marL="0" marR="0" lvl="0" indent="0" algn="l" defTabSz="914400" rtl="0" eaLnBrk="0" fontAlgn="base" latinLnBrk="0" hangingPunct="0">
              <a:lnSpc>
                <a:spcPct val="100000"/>
              </a:lnSpc>
              <a:spcAft>
                <a:spcPct val="0"/>
              </a:spcAft>
              <a:buClrTx/>
              <a:buSzTx/>
              <a:buFontTx/>
              <a:buNone/>
              <a:tabLst/>
              <a:defRPr/>
            </a:pPr>
            <a:r>
              <a:rPr kumimoji="0" lang="en-US" altLang="en-US" sz="1200" b="1" i="0" u="sng" strike="noStrike" kern="1200" cap="none" spc="0" normalizeH="0" baseline="0" noProof="0" dirty="0">
                <a:ln>
                  <a:noFill/>
                </a:ln>
                <a:solidFill>
                  <a:schemeClr val="tx1"/>
                </a:solidFill>
                <a:effectLst/>
                <a:uLnTx/>
                <a:uFillTx/>
                <a:latin typeface="+mn-lt"/>
                <a:ea typeface="MS PGothic" charset="-128"/>
              </a:rPr>
              <a:t> </a:t>
            </a: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solidFill>
                  <a:schemeClr val="tx1"/>
                </a:solidFill>
                <a:effectLst/>
                <a:uLnTx/>
                <a:uFillTx/>
                <a:latin typeface="+mn-lt"/>
                <a:ea typeface="MS PGothic" charset="-128"/>
              </a:rPr>
              <a:t>There are </a:t>
            </a:r>
            <a:r>
              <a:rPr kumimoji="0" lang="en-US" altLang="en-US" sz="1200" b="1" i="0" u="none" strike="noStrike" kern="1200" cap="none" spc="0" normalizeH="0" baseline="0" noProof="0" dirty="0">
                <a:ln>
                  <a:noFill/>
                </a:ln>
                <a:solidFill>
                  <a:schemeClr val="tx1"/>
                </a:solidFill>
                <a:effectLst/>
                <a:uLnTx/>
                <a:uFillTx/>
                <a:latin typeface="+mn-lt"/>
                <a:ea typeface="MS PGothic" charset="-128"/>
              </a:rPr>
              <a:t>many risk points </a:t>
            </a:r>
            <a:r>
              <a:rPr kumimoji="0" lang="en-US" altLang="en-US" sz="1200" b="0" i="0" u="none" strike="noStrike" kern="1200" cap="none" spc="0" normalizeH="0" baseline="0" noProof="0" dirty="0">
                <a:ln>
                  <a:noFill/>
                </a:ln>
                <a:solidFill>
                  <a:schemeClr val="tx1"/>
                </a:solidFill>
                <a:effectLst/>
                <a:uLnTx/>
                <a:uFillTx/>
                <a:latin typeface="+mn-lt"/>
                <a:ea typeface="MS PGothic" charset="-128"/>
              </a:rPr>
              <a:t>for people with diverse SOGIESC </a:t>
            </a:r>
            <a:r>
              <a:rPr kumimoji="0" lang="en-US" sz="1200" b="0" i="0" u="none" strike="noStrike" kern="1200" cap="none" spc="0" normalizeH="0" baseline="0" noProof="0" dirty="0">
                <a:ln>
                  <a:noFill/>
                </a:ln>
                <a:solidFill>
                  <a:schemeClr val="tx1"/>
                </a:solidFill>
                <a:effectLst/>
                <a:uLnTx/>
                <a:uFillTx/>
                <a:latin typeface="+mn-lt"/>
                <a:ea typeface="MS PGothic" pitchFamily="34" charset="-128"/>
                <a:cs typeface="MS PGothic" charset="0"/>
              </a:rPr>
              <a:t>in migration, forced disp</a:t>
            </a:r>
            <a:r>
              <a:rPr kumimoji="0" lang="en-US" altLang="en-US" sz="1200" b="0" i="0" u="none" strike="noStrike" kern="1200" cap="none" spc="0" normalizeH="0" baseline="0" noProof="0" dirty="0">
                <a:ln>
                  <a:noFill/>
                </a:ln>
                <a:solidFill>
                  <a:schemeClr val="tx1"/>
                </a:solidFill>
                <a:effectLst/>
                <a:uLnTx/>
                <a:uFillTx/>
                <a:latin typeface="+mn-lt"/>
                <a:ea typeface="MS PGothic" charset="-128"/>
              </a:rPr>
              <a:t>l</a:t>
            </a:r>
            <a:r>
              <a:rPr kumimoji="0" lang="en-US" sz="1200" b="0" i="0" u="none" strike="noStrike" kern="1200" cap="none" spc="0" normalizeH="0" baseline="0" noProof="0" dirty="0">
                <a:ln>
                  <a:noFill/>
                </a:ln>
                <a:solidFill>
                  <a:schemeClr val="tx1"/>
                </a:solidFill>
                <a:effectLst/>
                <a:uLnTx/>
                <a:uFillTx/>
                <a:latin typeface="+mn-lt"/>
                <a:ea typeface="MS PGothic" pitchFamily="34" charset="-128"/>
                <a:cs typeface="MS PGothic" charset="0"/>
              </a:rPr>
              <a:t>acement and crisis situations, </a:t>
            </a:r>
            <a:r>
              <a:rPr kumimoji="0" lang="en-US" altLang="en-US" sz="1200" b="0" i="0" u="none" strike="noStrike" kern="1200" cap="none" spc="0" normalizeH="0" baseline="0" noProof="0" dirty="0">
                <a:ln>
                  <a:noFill/>
                </a:ln>
                <a:solidFill>
                  <a:schemeClr val="tx1"/>
                </a:solidFill>
                <a:effectLst/>
                <a:uLnTx/>
                <a:uFillTx/>
                <a:latin typeface="+mn-lt"/>
                <a:ea typeface="MS PGothic" charset="-128"/>
              </a:rPr>
              <a:t>both inside and outside our spaces. What are some of them? They can be physical locations or more general spaces.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schemeClr val="tx1"/>
              </a:solidFill>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1" u="none" strike="noStrike" kern="1200" cap="none" spc="0" normalizeH="0" baseline="0" noProof="0" dirty="0">
                <a:ln>
                  <a:noFill/>
                </a:ln>
                <a:solidFill>
                  <a:schemeClr val="tx1"/>
                </a:solidFill>
                <a:effectLst/>
                <a:uLnTx/>
                <a:uFillTx/>
                <a:latin typeface="+mn-lt"/>
                <a:ea typeface="MS PGothic" charset="-128"/>
              </a:rPr>
              <a:t>Pause to allow learners to answer. </a:t>
            </a:r>
            <a:endParaRPr kumimoji="0" lang="en-US" altLang="en-US" sz="1200" b="0" i="0" u="none" strike="noStrike" kern="1200" cap="none" spc="0" normalizeH="0" baseline="0" noProof="0" dirty="0">
              <a:ln>
                <a:noFill/>
              </a:ln>
              <a:solidFill>
                <a:schemeClr val="tx1"/>
              </a:solidFill>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schemeClr val="tx1"/>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Tx/>
              <a:buNone/>
              <a:tabLst/>
              <a:defRPr/>
            </a:pPr>
            <a:r>
              <a:rPr kumimoji="0" lang="en-US" altLang="en-US" sz="1200" b="0" i="1" u="none" strike="noStrike" kern="1200" cap="none" spc="0" normalizeH="0" baseline="0" noProof="0" dirty="0">
                <a:ln>
                  <a:noFill/>
                </a:ln>
                <a:solidFill>
                  <a:schemeClr val="tx1"/>
                </a:solidFill>
                <a:effectLst/>
                <a:uLnTx/>
                <a:uFillTx/>
                <a:latin typeface="+mn-lt"/>
                <a:ea typeface="MS PGothic" charset="-128"/>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schemeClr val="tx1"/>
              </a:solidFill>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1" u="none" strike="noStrike" kern="1200" cap="none" spc="0" normalizeH="0" baseline="0" noProof="0" dirty="0">
                <a:ln>
                  <a:noFill/>
                </a:ln>
                <a:solidFill>
                  <a:schemeClr val="tx1"/>
                </a:solidFill>
                <a:effectLst/>
                <a:uLnTx/>
                <a:uFillTx/>
                <a:latin typeface="+mn-lt"/>
                <a:ea typeface="MS PGothic" charset="-128"/>
              </a:rPr>
              <a:t>Time: </a:t>
            </a:r>
            <a:r>
              <a:rPr kumimoji="0" lang="en-US" altLang="en-US" sz="1200" b="0" i="1" u="none" strike="noStrike" kern="1200" cap="none" spc="0" normalizeH="0" baseline="0" noProof="0" dirty="0">
                <a:ln>
                  <a:noFill/>
                </a:ln>
                <a:solidFill>
                  <a:schemeClr val="tx1"/>
                </a:solidFill>
                <a:effectLst/>
                <a:uLnTx/>
                <a:uFillTx/>
                <a:latin typeface="+mn-lt"/>
                <a:ea typeface="MS PGothic" charset="-128"/>
              </a:rPr>
              <a:t>5 minutes total for “Where Do Risks Occur for People with Diverse SOGIESC?” slides.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dirty="0">
              <a:ln>
                <a:noFill/>
              </a:ln>
              <a:solidFill>
                <a:schemeClr val="tx1"/>
              </a:solidFill>
              <a:effectLst/>
              <a:uLnTx/>
              <a:uFillTx/>
              <a:latin typeface="+mn-lt"/>
              <a:ea typeface="MS PGothic" charset="-128"/>
              <a:cs typeface="Calibri" charset="0"/>
            </a:endParaRPr>
          </a:p>
          <a:p>
            <a:pPr marL="0" marR="0" lvl="0" indent="0" algn="l" defTabSz="914400" rtl="0" eaLnBrk="0" fontAlgn="base" latinLnBrk="0" hangingPunct="0">
              <a:lnSpc>
                <a:spcPct val="100000"/>
              </a:lnSpc>
              <a:spcBef>
                <a:spcPts val="300"/>
              </a:spcBef>
              <a:spcAft>
                <a:spcPct val="0"/>
              </a:spcAft>
              <a:buClrTx/>
              <a:buSzTx/>
              <a:buFontTx/>
              <a:buNone/>
              <a:tabLst/>
              <a:defRPr/>
            </a:pPr>
            <a:r>
              <a:rPr lang="en-US" sz="1200" b="0" i="1" kern="1200" dirty="0">
                <a:solidFill>
                  <a:schemeClr val="tx1"/>
                </a:solidFill>
                <a:effectLst/>
                <a:latin typeface="+mn-lt"/>
                <a:ea typeface="+mn-ea"/>
                <a:cs typeface="+mn-cs"/>
              </a:rPr>
              <a:t>[Image description: </a:t>
            </a:r>
            <a:r>
              <a:rPr kumimoji="0" lang="en-US" sz="1200" b="0" i="1" u="none" strike="noStrike" kern="1200" cap="none" spc="0" normalizeH="0" baseline="0" noProof="0" dirty="0">
                <a:ln>
                  <a:noFill/>
                </a:ln>
                <a:solidFill>
                  <a:prstClr val="black"/>
                </a:solidFill>
                <a:effectLst/>
                <a:uLnTx/>
                <a:uFillTx/>
                <a:latin typeface="+mn-lt"/>
                <a:ea typeface="MS PGothic" charset="-128"/>
                <a:cs typeface="+mn-cs"/>
              </a:rPr>
              <a:t>C</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ollection of images representing risk points, including a security officer, bunk beds in a shelter, an airport checkpoint with an officer, a long hallway with lockers and a medical room containing a medical bed and equipment.]</a:t>
            </a: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D407F81B-36B5-444D-AEE1-F4A3ED434F53}" type="slidenum">
              <a:rPr lang="en-US" altLang="en-US" sz="1200">
                <a:latin typeface="Calibri Regular"/>
              </a:rPr>
              <a:pPr/>
              <a:t>31</a:t>
            </a:fld>
            <a:endParaRPr lang="en-US" altLang="en-US" sz="1200" dirty="0">
              <a:latin typeface="Calibri Regular"/>
            </a:endParaRPr>
          </a:p>
        </p:txBody>
      </p:sp>
    </p:spTree>
    <p:extLst>
      <p:ext uri="{BB962C8B-B14F-4D97-AF65-F5344CB8AC3E}">
        <p14:creationId xmlns:p14="http://schemas.microsoft.com/office/powerpoint/2010/main" val="1524318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2226" name="Notes Placeholder 2"/>
          <p:cNvSpPr>
            <a:spLocks noGrp="1"/>
          </p:cNvSpPr>
          <p:nvPr>
            <p:ph type="body" idx="1"/>
          </p:nvPr>
        </p:nvSpPr>
        <p:spPr bwMode="auto">
          <a:xfrm>
            <a:off x="685800" y="4035971"/>
            <a:ext cx="5486400" cy="4530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Aft>
                <a:spcPct val="0"/>
              </a:spcAft>
              <a:buClrTx/>
              <a:buSzTx/>
              <a:buFontTx/>
              <a:buNone/>
              <a:tabLst/>
              <a:defRPr/>
            </a:pPr>
            <a:r>
              <a:rPr kumimoji="0" lang="en-US" altLang="en-US" sz="1200" b="1" i="0" u="sng" strike="noStrike" kern="1200" cap="none" spc="0" normalizeH="0" baseline="0" noProof="0" dirty="0">
                <a:ln>
                  <a:noFill/>
                </a:ln>
                <a:solidFill>
                  <a:schemeClr val="tx1"/>
                </a:solidFill>
                <a:effectLst/>
                <a:uLnTx/>
                <a:uFillTx/>
                <a:latin typeface="+mn-lt"/>
                <a:ea typeface="MS PGothic" charset="-128"/>
              </a:rPr>
              <a:t>Where Do Risk Points Occur for Peop</a:t>
            </a:r>
            <a:r>
              <a:rPr kumimoji="0" lang="en-US" sz="1200" b="1" i="0" u="sng" strike="noStrike" kern="1200" cap="none" spc="0" normalizeH="0" baseline="0" noProof="0" dirty="0">
                <a:ln>
                  <a:noFill/>
                </a:ln>
                <a:solidFill>
                  <a:schemeClr val="tx1"/>
                </a:solidFill>
                <a:effectLst/>
                <a:uLnTx/>
                <a:uFillTx/>
                <a:latin typeface="+mn-lt"/>
                <a:ea typeface="MS PGothic" charset="0"/>
              </a:rPr>
              <a:t>l</a:t>
            </a:r>
            <a:r>
              <a:rPr kumimoji="0" lang="en-US" altLang="en-US" sz="1200" b="1" i="0" u="sng" strike="noStrike" kern="1200" cap="none" spc="0" normalizeH="0" baseline="0" noProof="0" dirty="0">
                <a:ln>
                  <a:noFill/>
                </a:ln>
                <a:solidFill>
                  <a:schemeClr val="tx1"/>
                </a:solidFill>
                <a:effectLst/>
                <a:uLnTx/>
                <a:uFillTx/>
                <a:latin typeface="+mn-lt"/>
                <a:ea typeface="MS PGothic" charset="-128"/>
              </a:rPr>
              <a:t>e with Diverse SOGIESC?</a:t>
            </a:r>
            <a:r>
              <a:rPr kumimoji="0" lang="en-US" altLang="en-US" sz="1200" b="1" i="0" u="sng" strike="noStrike" kern="1200" cap="none" spc="0" normalizeH="0" baseline="0" noProof="0" dirty="0">
                <a:ln>
                  <a:noFill/>
                </a:ln>
                <a:solidFill>
                  <a:prstClr val="black"/>
                </a:solidFill>
                <a:effectLst/>
                <a:uLnTx/>
                <a:uFillTx/>
                <a:latin typeface="+mn-lt"/>
                <a:ea typeface="MS PGothic" charset="-128"/>
              </a:rPr>
              <a:t> continued</a:t>
            </a: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 </a:t>
            </a: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Risk points </a:t>
            </a:r>
            <a:r>
              <a:rPr kumimoji="0" lang="en-US" altLang="en-US" sz="1200" b="1" i="0" u="none" strike="noStrike" kern="1200" cap="none" spc="0" normalizeH="0" baseline="0" noProof="0" dirty="0">
                <a:ln>
                  <a:noFill/>
                </a:ln>
                <a:effectLst/>
                <a:uLnTx/>
                <a:uFillTx/>
                <a:latin typeface="+mn-lt"/>
                <a:ea typeface="MS PGothic" charset="-128"/>
              </a:rPr>
              <a:t>include,</a:t>
            </a:r>
            <a:r>
              <a:rPr kumimoji="0" lang="en-US" altLang="en-US" sz="1200" b="0" i="0" u="none" strike="noStrike" kern="1200" cap="none" spc="0" normalizeH="0" baseline="0" noProof="0" dirty="0">
                <a:ln>
                  <a:noFill/>
                </a:ln>
                <a:effectLst/>
                <a:uLnTx/>
                <a:uFillTx/>
                <a:latin typeface="+mn-lt"/>
                <a:ea typeface="MS PGothic" charset="-128"/>
              </a:rPr>
              <a:t> but are not limited to: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mn-lt"/>
                <a:ea typeface="MS PGothic" charset="-128"/>
              </a:rPr>
              <a:t>Immigration points and government offices – any location where there is interaction with immigration or government officials who may scrutinize an individual’s identity, body or family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mn-lt"/>
                <a:ea typeface="MS PGothic" charset="-128"/>
              </a:rPr>
              <a:t>Employment sectors – both informal and formal, where there is interaction with employers who may review documentation or other aspects of an individual</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mn-lt"/>
                <a:ea typeface="MS PGothic" charset="-128"/>
              </a:rPr>
              <a:t>Communities and families – that are unwelcoming or persecutory based on an individual’s adherence with gender norms or lack thereof</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mn-lt"/>
                <a:ea typeface="MS PGothic" charset="-128"/>
              </a:rPr>
              <a:t>Health </a:t>
            </a:r>
            <a:r>
              <a:rPr kumimoji="0" lang="en-US" altLang="en-US" sz="1200" b="0" i="0" u="none" strike="noStrike" kern="1200" cap="none" spc="0" normalizeH="0" baseline="0" noProof="0" dirty="0" err="1">
                <a:ln>
                  <a:noFill/>
                </a:ln>
                <a:effectLst/>
                <a:uLnTx/>
                <a:uFillTx/>
                <a:latin typeface="+mn-lt"/>
                <a:ea typeface="MS PGothic" charset="-128"/>
              </a:rPr>
              <a:t>centres</a:t>
            </a:r>
            <a:r>
              <a:rPr kumimoji="0" lang="en-US" altLang="en-US" sz="1200" b="0" i="0" u="none" strike="noStrike" kern="1200" cap="none" spc="0" normalizeH="0" baseline="0" noProof="0" dirty="0">
                <a:ln>
                  <a:noFill/>
                </a:ln>
                <a:effectLst/>
                <a:uLnTx/>
                <a:uFillTx/>
                <a:latin typeface="+mn-lt"/>
                <a:ea typeface="MS PGothic" charset="-128"/>
              </a:rPr>
              <a:t> and counselling </a:t>
            </a:r>
            <a:r>
              <a:rPr kumimoji="0" lang="en-US" altLang="en-US" sz="1200" b="0" i="0" u="none" strike="noStrike" kern="1200" cap="none" spc="0" normalizeH="0" baseline="0" noProof="0" dirty="0" err="1">
                <a:ln>
                  <a:noFill/>
                </a:ln>
                <a:effectLst/>
                <a:uLnTx/>
                <a:uFillTx/>
                <a:latin typeface="+mn-lt"/>
                <a:ea typeface="MS PGothic" charset="-128"/>
              </a:rPr>
              <a:t>centres</a:t>
            </a:r>
            <a:r>
              <a:rPr kumimoji="0" lang="en-US" altLang="en-US" sz="1200" b="0" i="0" u="none" strike="noStrike" kern="1200" cap="none" spc="0" normalizeH="0" baseline="0" noProof="0" dirty="0">
                <a:ln>
                  <a:noFill/>
                </a:ln>
                <a:effectLst/>
                <a:uLnTx/>
                <a:uFillTx/>
                <a:latin typeface="+mn-lt"/>
                <a:ea typeface="MS PGothic" charset="-128"/>
              </a:rPr>
              <a:t> – where documentation, bodies or families may be scrutinized, or an individual may need to seek care related to their diverse SOGIESC</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mn-lt"/>
                <a:ea typeface="MS PGothic" charset="-128"/>
              </a:rPr>
              <a:t>Our offices and </a:t>
            </a:r>
            <a:r>
              <a:rPr kumimoji="0" lang="en-US" altLang="en-US" sz="1200" b="0" i="0" u="none" strike="noStrike" kern="1200" cap="none" spc="0" normalizeH="0" baseline="0" noProof="0" dirty="0" err="1">
                <a:ln>
                  <a:noFill/>
                </a:ln>
                <a:effectLst/>
                <a:uLnTx/>
                <a:uFillTx/>
                <a:latin typeface="+mn-lt"/>
                <a:ea typeface="MS PGothic" charset="-128"/>
              </a:rPr>
              <a:t>programmes</a:t>
            </a:r>
            <a:r>
              <a:rPr kumimoji="0" lang="en-US" altLang="en-US" sz="1200" b="0" i="0" u="none" strike="noStrike" kern="1200" cap="none" spc="0" normalizeH="0" baseline="0" noProof="0" dirty="0">
                <a:ln>
                  <a:noFill/>
                </a:ln>
                <a:effectLst/>
                <a:uLnTx/>
                <a:uFillTx/>
                <a:latin typeface="+mn-lt"/>
                <a:ea typeface="MS PGothic" charset="-128"/>
              </a:rPr>
              <a:t> – particularly if they exclude people with diverse SOGIESC and if staff are untrained</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mn-lt"/>
                <a:ea typeface="MS PGothic" charset="-128"/>
              </a:rPr>
              <a:t>Information and registration points – </a:t>
            </a:r>
            <a:r>
              <a:rPr kumimoji="0" lang="en-US" altLang="en-US" sz="1200" b="0" i="0" u="none" strike="noStrike" kern="1200" cap="none" spc="0" normalizeH="0" baseline="0" noProof="0" dirty="0">
                <a:ln>
                  <a:noFill/>
                </a:ln>
                <a:effectLst/>
                <a:uLnTx/>
                <a:uFillTx/>
                <a:latin typeface="+mn-lt"/>
                <a:ea typeface="MS PGothic" charset="0"/>
              </a:rPr>
              <a:t>i</a:t>
            </a:r>
            <a:r>
              <a:rPr kumimoji="0" lang="en-US" sz="1200" b="0" i="0" u="none" strike="noStrike" kern="1200" cap="none" spc="0" normalizeH="0" baseline="0" noProof="0" dirty="0">
                <a:ln>
                  <a:noFill/>
                </a:ln>
                <a:effectLst/>
                <a:uLnTx/>
                <a:uFillTx/>
                <a:latin typeface="+mn-lt"/>
                <a:ea typeface="MS PGothic" charset="0"/>
              </a:rPr>
              <a:t>nformation and registration points for migrants, displaced people and crisis-affected populations </a:t>
            </a:r>
            <a:endParaRPr kumimoji="0" lang="en-US" altLang="en-US" sz="1200" b="0" i="0" u="none" strike="noStrike" kern="1200" cap="none" spc="0" normalizeH="0" baseline="0" noProof="0" dirty="0">
              <a:ln>
                <a:noFill/>
              </a:ln>
              <a:effectLst/>
              <a:uLnTx/>
              <a:uFillTx/>
              <a:latin typeface="+mn-lt"/>
              <a:ea typeface="MS PGothic" charset="-128"/>
            </a:endParaRP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mn-lt"/>
                <a:ea typeface="MS PGothic" charset="-128"/>
              </a:rPr>
              <a:t>Sanitation, shelter and detention – including regular housing, group shelters, temporary she</a:t>
            </a:r>
            <a:r>
              <a:rPr kumimoji="0" lang="en-US" sz="1200" b="0" i="0" u="none" strike="noStrike" kern="1200" cap="none" spc="0" normalizeH="0" baseline="0" noProof="0" dirty="0">
                <a:ln>
                  <a:noFill/>
                </a:ln>
                <a:effectLst/>
                <a:uLnTx/>
                <a:uFillTx/>
                <a:latin typeface="+mn-lt"/>
                <a:ea typeface="MS PGothic" charset="0"/>
              </a:rPr>
              <a:t>lter in urban areas, </a:t>
            </a:r>
            <a:r>
              <a:rPr kumimoji="0" lang="en-US" altLang="en-US" sz="1200" b="0" i="0" u="none" strike="noStrike" kern="1200" cap="none" spc="0" normalizeH="0" baseline="0" noProof="0" dirty="0">
                <a:ln>
                  <a:noFill/>
                </a:ln>
                <a:effectLst/>
                <a:uLnTx/>
                <a:uFillTx/>
                <a:latin typeface="+mn-lt"/>
                <a:ea typeface="MS PGothic" charset="-128"/>
              </a:rPr>
              <a:t>transit facilities, camps, sanitation facilities and detention </a:t>
            </a:r>
            <a:r>
              <a:rPr kumimoji="0" lang="en-US" altLang="en-US" sz="1200" b="0" i="0" u="none" strike="noStrike" kern="1200" cap="none" spc="0" normalizeH="0" baseline="0" noProof="0" dirty="0" err="1">
                <a:ln>
                  <a:noFill/>
                </a:ln>
                <a:effectLst/>
                <a:uLnTx/>
                <a:uFillTx/>
                <a:latin typeface="+mn-lt"/>
                <a:ea typeface="MS PGothic" charset="-128"/>
              </a:rPr>
              <a:t>centres</a:t>
            </a:r>
            <a:r>
              <a:rPr kumimoji="0" lang="en-US" altLang="en-US" sz="1200" b="0" i="0" u="none" strike="noStrike" kern="1200" cap="none" spc="0" normalizeH="0" baseline="0" noProof="0" dirty="0">
                <a:ln>
                  <a:noFill/>
                </a:ln>
                <a:effectLst/>
                <a:uLnTx/>
                <a:uFillTx/>
                <a:latin typeface="+mn-lt"/>
                <a:ea typeface="MS PGothic" charset="-128"/>
              </a:rPr>
              <a:t> where identities, bodies, families and </a:t>
            </a:r>
            <a:r>
              <a:rPr kumimoji="0" lang="en-US" altLang="en-US" sz="1200" b="0" i="0" u="none" strike="noStrike" kern="1200" cap="none" spc="0" normalizeH="0" baseline="0" noProof="0" dirty="0" err="1">
                <a:ln>
                  <a:noFill/>
                </a:ln>
                <a:effectLst/>
                <a:uLnTx/>
                <a:uFillTx/>
                <a:latin typeface="+mn-lt"/>
                <a:ea typeface="MS PGothic" charset="-128"/>
              </a:rPr>
              <a:t>behaviours</a:t>
            </a:r>
            <a:r>
              <a:rPr kumimoji="0" lang="en-US" altLang="en-US" sz="1200" b="0" i="0" u="none" strike="noStrike" kern="1200" cap="none" spc="0" normalizeH="0" baseline="0" noProof="0" dirty="0">
                <a:ln>
                  <a:noFill/>
                </a:ln>
                <a:effectLst/>
                <a:uLnTx/>
                <a:uFillTx/>
                <a:latin typeface="+mn-lt"/>
                <a:ea typeface="MS PGothic" charset="-128"/>
              </a:rPr>
              <a:t> are under close scrutiny from others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mn-lt"/>
                <a:ea typeface="MS PGothic" charset="-128"/>
              </a:rPr>
              <a:t>Crisis and distribution areas – including centralized aid distribution areas and aid queues where identity cards, family composition and adherence to gender norms may be scrutinized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As you can see, the </a:t>
            </a:r>
            <a:r>
              <a:rPr kumimoji="0" lang="en-US" altLang="en-US" sz="1200" b="1" i="0" u="none" strike="noStrike" kern="1200" cap="none" spc="0" normalizeH="0" baseline="0" noProof="0" dirty="0">
                <a:ln>
                  <a:noFill/>
                </a:ln>
                <a:effectLst/>
                <a:uLnTx/>
                <a:uFillTx/>
                <a:latin typeface="+mn-lt"/>
                <a:ea typeface="MS PGothic" charset="-128"/>
              </a:rPr>
              <a:t>common thread </a:t>
            </a:r>
            <a:r>
              <a:rPr kumimoji="0" lang="en-US" altLang="en-US" sz="1200" b="0" i="0" u="none" strike="noStrike" kern="1200" cap="none" spc="0" normalizeH="0" baseline="0" noProof="0" dirty="0">
                <a:ln>
                  <a:noFill/>
                </a:ln>
                <a:effectLst/>
                <a:uLnTx/>
                <a:uFillTx/>
                <a:latin typeface="+mn-lt"/>
                <a:ea typeface="MS PGothic" charset="-128"/>
              </a:rPr>
              <a:t>here is situations in which someone’s identity card, body, family or adherence to gender norms might be scrutinized by others, such as officials, staff of organizations or community members.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Are there any </a:t>
            </a:r>
            <a:r>
              <a:rPr kumimoji="0" lang="en-US" altLang="en-US" sz="1200" b="1" i="0" u="none" strike="noStrike" kern="1200" cap="none" spc="0" normalizeH="0" baseline="0" noProof="0" dirty="0">
                <a:ln>
                  <a:noFill/>
                </a:ln>
                <a:effectLst/>
                <a:uLnTx/>
                <a:uFillTx/>
                <a:latin typeface="+mn-lt"/>
                <a:ea typeface="MS PGothic" charset="-128"/>
              </a:rPr>
              <a:t>other risk points </a:t>
            </a:r>
            <a:r>
              <a:rPr kumimoji="0" lang="en-US" altLang="en-US" sz="1200" b="0" i="0" u="none" strike="noStrike" kern="1200" cap="none" spc="0" normalizeH="0" baseline="0" noProof="0" dirty="0">
                <a:ln>
                  <a:noFill/>
                </a:ln>
                <a:effectLst/>
                <a:uLnTx/>
                <a:uFillTx/>
                <a:latin typeface="+mn-lt"/>
                <a:ea typeface="MS PGothic" charset="-128"/>
              </a:rPr>
              <a:t>you can think of that aren’t represented here and that we didn’t state before?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Tx/>
              <a:buNone/>
              <a:tabLst/>
              <a:defRPr/>
            </a:pPr>
            <a:r>
              <a:rPr kumimoji="0" lang="en-US" altLang="en-US" sz="1200" b="0" i="1" u="none" strike="noStrike" kern="1200" cap="none" spc="0" normalizeH="0" baseline="0" noProof="0" dirty="0">
                <a:ln>
                  <a:noFill/>
                </a:ln>
                <a:effectLst/>
                <a:uLnTx/>
                <a:uFillTx/>
                <a:latin typeface="+mn-lt"/>
                <a:ea typeface="MS PGothic" charset="-128"/>
              </a:rPr>
              <a:t>----</a:t>
            </a:r>
          </a:p>
          <a:p>
            <a:pPr marL="0" marR="0" lvl="0" indent="0" algn="l" defTabSz="914400" rtl="0" eaLnBrk="0" fontAlgn="base" latinLnBrk="0" hangingPunct="0">
              <a:lnSpc>
                <a:spcPct val="100000"/>
              </a:lnSpc>
              <a:spcAft>
                <a:spcPct val="0"/>
              </a:spcAft>
              <a:buClr>
                <a:srgbClr val="2F6CC2"/>
              </a:buClr>
              <a:buSzTx/>
              <a:buFontTx/>
              <a:buNone/>
              <a:tabLst/>
              <a:defRPr/>
            </a:pPr>
            <a:endParaRPr kumimoji="0" lang="en-US" altLang="en-US" sz="1200" b="0" i="1"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1" u="none" strike="noStrike" kern="1200" cap="none" spc="0" normalizeH="0" baseline="0" noProof="0" dirty="0">
                <a:ln>
                  <a:noFill/>
                </a:ln>
                <a:effectLst/>
                <a:uLnTx/>
                <a:uFillTx/>
                <a:latin typeface="+mn-lt"/>
                <a:ea typeface="MS PGothic" charset="-128"/>
              </a:rPr>
              <a:t>Time: </a:t>
            </a:r>
            <a:r>
              <a:rPr kumimoji="0" lang="en-US" altLang="en-US" sz="1200" b="0" i="1" u="none" strike="noStrike" kern="1200" cap="none" spc="0" normalizeH="0" baseline="0" noProof="0" dirty="0">
                <a:ln>
                  <a:noFill/>
                </a:ln>
                <a:effectLst/>
                <a:uLnTx/>
                <a:uFillTx/>
                <a:latin typeface="+mn-lt"/>
                <a:ea typeface="MS PGothic" charset="-128"/>
              </a:rPr>
              <a:t>5 minutes for “Where Do Risks Occur for People with Diverse SOGIESC?” slides.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dirty="0">
              <a:ln>
                <a:noFill/>
              </a:ln>
              <a:effectLst/>
              <a:uLnTx/>
              <a:uFillTx/>
              <a:latin typeface="+mn-lt"/>
              <a:ea typeface="MS PGothic" charset="-128"/>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B2CE5007-08C9-2A4C-9E49-194023C8FB34}" type="slidenum">
              <a:rPr lang="en-US" altLang="en-US" sz="1200">
                <a:latin typeface="Calibri Regular"/>
              </a:rPr>
              <a:pPr/>
              <a:t>32</a:t>
            </a:fld>
            <a:endParaRPr lang="en-US" altLang="en-US" sz="1200" dirty="0">
              <a:latin typeface="Calibri Regular"/>
            </a:endParaRPr>
          </a:p>
        </p:txBody>
      </p:sp>
    </p:spTree>
    <p:extLst>
      <p:ext uri="{BB962C8B-B14F-4D97-AF65-F5344CB8AC3E}">
        <p14:creationId xmlns:p14="http://schemas.microsoft.com/office/powerpoint/2010/main" val="38199214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2226" name="Notes Placeholder 2"/>
          <p:cNvSpPr>
            <a:spLocks noGrp="1"/>
          </p:cNvSpPr>
          <p:nvPr>
            <p:ph type="body" idx="1"/>
          </p:nvPr>
        </p:nvSpPr>
        <p:spPr bwMode="auto">
          <a:xfrm>
            <a:off x="685800" y="4035971"/>
            <a:ext cx="5486400" cy="49636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Aft>
                <a:spcPct val="0"/>
              </a:spcAft>
              <a:buClrTx/>
              <a:buSzTx/>
              <a:buFontTx/>
              <a:buNone/>
              <a:tabLst/>
              <a:defRPr/>
            </a:pPr>
            <a:r>
              <a:rPr kumimoji="0" lang="en-US" altLang="en-US" sz="1200" b="1" i="0" u="sng" strike="noStrike" kern="1200" cap="none" spc="0" normalizeH="0" baseline="0" noProof="0" dirty="0">
                <a:ln>
                  <a:noFill/>
                </a:ln>
                <a:solidFill>
                  <a:schemeClr val="tx1"/>
                </a:solidFill>
                <a:effectLst/>
                <a:uLnTx/>
                <a:uFillTx/>
                <a:latin typeface="+mn-lt"/>
                <a:ea typeface="MS PGothic" charset="-128"/>
              </a:rPr>
              <a:t>Where Do Risk Points Occur for Peop</a:t>
            </a:r>
            <a:r>
              <a:rPr kumimoji="0" lang="en-US" sz="1200" b="1" i="0" u="sng" strike="noStrike" kern="1200" cap="none" spc="0" normalizeH="0" baseline="0" noProof="0" dirty="0">
                <a:ln>
                  <a:noFill/>
                </a:ln>
                <a:solidFill>
                  <a:schemeClr val="tx1"/>
                </a:solidFill>
                <a:effectLst/>
                <a:uLnTx/>
                <a:uFillTx/>
                <a:latin typeface="+mn-lt"/>
                <a:ea typeface="MS PGothic" charset="0"/>
              </a:rPr>
              <a:t>l</a:t>
            </a:r>
            <a:r>
              <a:rPr kumimoji="0" lang="en-US" altLang="en-US" sz="1200" b="1" i="0" u="sng" strike="noStrike" kern="1200" cap="none" spc="0" normalizeH="0" baseline="0" noProof="0" dirty="0">
                <a:ln>
                  <a:noFill/>
                </a:ln>
                <a:solidFill>
                  <a:schemeClr val="tx1"/>
                </a:solidFill>
                <a:effectLst/>
                <a:uLnTx/>
                <a:uFillTx/>
                <a:latin typeface="+mn-lt"/>
                <a:ea typeface="MS PGothic" charset="-128"/>
              </a:rPr>
              <a:t>e with Diverse SOGIESC?</a:t>
            </a:r>
            <a:r>
              <a:rPr kumimoji="0" lang="en-US" altLang="en-US" sz="1200" b="1" i="0" u="sng" strike="noStrike" kern="1200" cap="none" spc="0" normalizeH="0" baseline="0" noProof="0" dirty="0">
                <a:ln>
                  <a:noFill/>
                </a:ln>
                <a:solidFill>
                  <a:prstClr val="black"/>
                </a:solidFill>
                <a:effectLst/>
                <a:uLnTx/>
                <a:uFillTx/>
                <a:latin typeface="+mn-lt"/>
                <a:ea typeface="MS PGothic" charset="-128"/>
              </a:rPr>
              <a:t> continued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0"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Let’s take a moment to highlight the risks for people in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detention</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They include: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Physical, mental and sexual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abuse</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discrimination, separation from partners, denial of conjugal visits and quarters inappropriate for self-identified gender. For instance, a woman who was assigned the sex of male at birth may be housed with men rather than women based on the sex marker on their identity, leading to harassment, abuse and possibly violence.</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Denial of critical medical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care</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including HIV treatment, hormonal therapy or care related to sexual violence or reproductive health.</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Lack of access to legal and social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support</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justice systems, appropriate counselling and sufficiently trained staff.</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1" i="0" u="none" strike="noStrike" kern="1200" cap="none" spc="0" normalizeH="0" baseline="0" noProof="0" dirty="0">
                <a:ln>
                  <a:noFill/>
                </a:ln>
                <a:solidFill>
                  <a:prstClr val="black"/>
                </a:solidFill>
                <a:effectLst/>
                <a:uLnTx/>
                <a:uFillTx/>
                <a:latin typeface="+mn-lt"/>
                <a:ea typeface="MS PGothic" charset="-128"/>
              </a:rPr>
              <a:t>Isolation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or solitary confinement used as a means of protection, rather than release or referral alternatives. </a:t>
            </a: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See UNHCR detention-related guidance links in the Workbook for more information on</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 detention</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5 minutes for “Where Do Risks Occur for People with Diverse SOGIESC?” slides. </a:t>
            </a: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B2CE5007-08C9-2A4C-9E49-194023C8FB34}" type="slidenum">
              <a:rPr lang="en-US" altLang="en-US" sz="1200">
                <a:latin typeface="Calibri Regular"/>
              </a:rPr>
              <a:pPr/>
              <a:t>33</a:t>
            </a:fld>
            <a:endParaRPr lang="en-US" altLang="en-US" sz="1200" dirty="0">
              <a:latin typeface="Calibri Regular"/>
            </a:endParaRPr>
          </a:p>
        </p:txBody>
      </p:sp>
    </p:spTree>
    <p:extLst>
      <p:ext uri="{BB962C8B-B14F-4D97-AF65-F5344CB8AC3E}">
        <p14:creationId xmlns:p14="http://schemas.microsoft.com/office/powerpoint/2010/main" val="27660304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a:prstGeom prst="rect">
            <a:avLst/>
          </a:prstGeom>
        </p:spPr>
      </p:sp>
      <p:sp>
        <p:nvSpPr>
          <p:cNvPr id="3" name="Notes Placeholder 2"/>
          <p:cNvSpPr>
            <a:spLocks noGrp="1"/>
          </p:cNvSpPr>
          <p:nvPr>
            <p:ph type="body" idx="1"/>
          </p:nvPr>
        </p:nvSpPr>
        <p:spPr>
          <a:xfrm>
            <a:off x="674556" y="4414344"/>
            <a:ext cx="5441431" cy="4410679"/>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Video</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Before we look at the barriers faced by different individuals with diverse SOGIESC, we’ll watch a video about how one organization is providing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safe shelter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to LGBTIQ+ migrants in Mexico while they wait to apply for asylum in the United States.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Video Link: </a:t>
            </a:r>
            <a:r>
              <a:rPr kumimoji="0" lang="en-US" sz="1200" b="0" i="1" u="none" strike="noStrike" kern="1200" cap="none" spc="0" normalizeH="0" baseline="0" noProof="0" dirty="0">
                <a:ln>
                  <a:noFill/>
                </a:ln>
                <a:solidFill>
                  <a:prstClr val="black"/>
                </a:solidFill>
                <a:effectLst/>
                <a:uLnTx/>
                <a:uFillTx/>
                <a:latin typeface="+mn-lt"/>
                <a:ea typeface="MS PGothic" pitchFamily="34" charset="-128"/>
                <a:hlinkClick r:id="rId3">
                  <a:extLst>
                    <a:ext uri="{A12FA001-AC4F-418D-AE19-62706E023703}">
                      <ahyp:hlinkClr xmlns:ahyp="http://schemas.microsoft.com/office/drawing/2018/hyperlinkcolor" val="tx"/>
                    </a:ext>
                  </a:extLst>
                </a:hlinkClick>
              </a:rPr>
              <a:t>https://www.bing.com/videos/search?q=video+about+protection+of+lgbti+migrants&amp;docid=608048214058863396&amp;mid=088CDAB288AE69492C01088CDAB288AE69492C01&amp;view=detail&amp;FORM=VIRE</a:t>
            </a:r>
            <a:r>
              <a:rPr kumimoji="0" lang="en-US" sz="1200" b="0" i="1" u="none" strike="noStrike" kern="1200" cap="none" spc="0" normalizeH="0" baseline="0" noProof="0" dirty="0">
                <a:ln>
                  <a:noFill/>
                </a:ln>
                <a:solidFill>
                  <a:prstClr val="black"/>
                </a:solidFill>
                <a:effectLst/>
                <a:uLnTx/>
                <a:uFillTx/>
                <a:latin typeface="+mn-lt"/>
                <a:ea typeface="MS PGothic" pitchFamily="34" charset="-128"/>
              </a:rPr>
              <a:t> OR </a:t>
            </a:r>
            <a:r>
              <a:rPr kumimoji="0" lang="en-US" sz="1200" b="0" i="1" u="none" strike="noStrike" kern="1200" cap="none" spc="0" normalizeH="0" baseline="0" noProof="0" dirty="0">
                <a:ln>
                  <a:noFill/>
                </a:ln>
                <a:solidFill>
                  <a:prstClr val="black"/>
                </a:solidFill>
                <a:effectLst/>
                <a:uLnTx/>
                <a:uFillTx/>
                <a:latin typeface="+mn-lt"/>
                <a:ea typeface="MS PGothic" pitchFamily="34" charset="-128"/>
                <a:hlinkClick r:id="rId4">
                  <a:extLst>
                    <a:ext uri="{A12FA001-AC4F-418D-AE19-62706E023703}">
                      <ahyp:hlinkClr xmlns:ahyp="http://schemas.microsoft.com/office/drawing/2018/hyperlinkcolor" val="tx"/>
                    </a:ext>
                  </a:extLst>
                </a:hlinkClick>
              </a:rPr>
              <a:t>https://www.dailymotion.com/video/x7dccj9</a:t>
            </a:r>
            <a:r>
              <a:rPr kumimoji="0" lang="en-US" sz="1200" b="0" i="1" u="none" strike="noStrike" kern="1200" cap="none" spc="0" normalizeH="0" baseline="0" noProof="0" dirty="0">
                <a:ln>
                  <a:noFill/>
                </a:ln>
                <a:solidFill>
                  <a:prstClr val="black"/>
                </a:solidFill>
                <a:effectLst/>
                <a:uLnTx/>
                <a:uFillTx/>
                <a:latin typeface="+mn-lt"/>
                <a:ea typeface="MS PGothic" pitchFamily="34" charset="-128"/>
              </a:rPr>
              <a:t>. </a:t>
            </a:r>
            <a:endParaRPr kumimoji="0" lang="en-US" altLang="en-US" sz="1200" b="0" i="1"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 5 minutes.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p:cNvSpPr>
            <a:spLocks noGrp="1"/>
          </p:cNvSpPr>
          <p:nvPr>
            <p:ph type="sldNum" sz="quarter" idx="10"/>
          </p:nvPr>
        </p:nvSpPr>
        <p:spPr/>
        <p:txBody>
          <a:bodyPr/>
          <a:lstStyle/>
          <a:p>
            <a:fld id="{0ED8A9B0-80EF-A34D-B345-E2DEC5501E01}" type="slidenum">
              <a:rPr lang="en-US" smtClean="0"/>
              <a:t>34</a:t>
            </a:fld>
            <a:endParaRPr lang="en-US"/>
          </a:p>
        </p:txBody>
      </p:sp>
    </p:spTree>
    <p:extLst>
      <p:ext uri="{BB962C8B-B14F-4D97-AF65-F5344CB8AC3E}">
        <p14:creationId xmlns:p14="http://schemas.microsoft.com/office/powerpoint/2010/main" val="34696773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2226" name="Notes Placeholder 2"/>
          <p:cNvSpPr>
            <a:spLocks noGrp="1"/>
          </p:cNvSpPr>
          <p:nvPr>
            <p:ph type="body" idx="1"/>
          </p:nvPr>
        </p:nvSpPr>
        <p:spPr bwMode="auto">
          <a:xfrm>
            <a:off x="685800" y="4035971"/>
            <a:ext cx="5486400" cy="46492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effectLst/>
                <a:uLnTx/>
                <a:uFillTx/>
                <a:latin typeface="+mn-lt"/>
                <a:ea typeface="MS PGothic" charset="-128"/>
              </a:rPr>
              <a:t>What Are the Barriers to Protection for Specific People?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Now, let’s think about the </a:t>
            </a:r>
            <a:r>
              <a:rPr kumimoji="0" lang="en-US" altLang="en-US" sz="1200" b="1" i="0" u="none" strike="noStrike" kern="1200" cap="none" spc="0" normalizeH="0" baseline="0" noProof="0" dirty="0">
                <a:ln>
                  <a:noFill/>
                </a:ln>
                <a:effectLst/>
                <a:uLnTx/>
                <a:uFillTx/>
                <a:latin typeface="+mn-lt"/>
                <a:ea typeface="MS PGothic" charset="-128"/>
                <a:cs typeface="Calibri" charset="0"/>
              </a:rPr>
              <a:t>barriers </a:t>
            </a:r>
            <a:r>
              <a:rPr kumimoji="0" lang="en-US" altLang="en-US" sz="1200" b="0" i="0" u="none" strike="noStrike" kern="1200" cap="none" spc="0" normalizeH="0" baseline="0" noProof="0" dirty="0">
                <a:ln>
                  <a:noFill/>
                </a:ln>
                <a:effectLst/>
                <a:uLnTx/>
                <a:uFillTx/>
                <a:latin typeface="+mn-lt"/>
                <a:ea typeface="MS PGothic" charset="-128"/>
                <a:cs typeface="Calibri" charset="0"/>
              </a:rPr>
              <a:t>to protection for specific individua</a:t>
            </a:r>
            <a:r>
              <a:rPr kumimoji="0" lang="en-US" altLang="en-US" sz="1200" b="0" i="0" u="none" strike="noStrike" kern="1200" cap="none" spc="0" normalizeH="0" baseline="0" noProof="0" dirty="0">
                <a:ln>
                  <a:noFill/>
                </a:ln>
                <a:effectLst/>
                <a:uLnTx/>
                <a:uFillTx/>
                <a:latin typeface="+mn-lt"/>
                <a:ea typeface="MS PGothic" charset="-128"/>
              </a:rPr>
              <a:t>ls in the context of</a:t>
            </a:r>
            <a:r>
              <a:rPr kumimoji="0" lang="en-US" altLang="en-US" sz="1200" b="0" i="1" u="none" strike="noStrike" kern="1200" cap="none" spc="0" normalizeH="0" baseline="0" noProof="0" dirty="0">
                <a:ln>
                  <a:noFill/>
                </a:ln>
                <a:effectLst/>
                <a:uLnTx/>
                <a:uFillTx/>
                <a:latin typeface="+mn-lt"/>
                <a:ea typeface="MS PGothic" charset="-128"/>
                <a:cs typeface="Calibri" charset="0"/>
              </a:rPr>
              <a:t> </a:t>
            </a:r>
            <a:r>
              <a:rPr kumimoji="0" lang="en-US" altLang="en-US" sz="1200" b="0" i="0" u="none" strike="noStrike" kern="1200" cap="none" spc="0" normalizeH="0" baseline="0" noProof="0" dirty="0">
                <a:ln>
                  <a:noFill/>
                </a:ln>
                <a:effectLst/>
                <a:uLnTx/>
                <a:uFillTx/>
                <a:latin typeface="+mn-lt"/>
                <a:ea typeface="MS PGothic" charset="-128"/>
                <a:cs typeface="Calibri" charset="0"/>
              </a:rPr>
              <a:t>migration, forced disp</a:t>
            </a:r>
            <a:r>
              <a:rPr kumimoji="0" lang="en-US" altLang="en-US" sz="1200" b="0" i="0" u="none" strike="noStrike" kern="1200" cap="none" spc="0" normalizeH="0" baseline="0" noProof="0" dirty="0">
                <a:ln>
                  <a:noFill/>
                </a:ln>
                <a:effectLst/>
                <a:uLnTx/>
                <a:uFillTx/>
                <a:latin typeface="+mn-lt"/>
                <a:ea typeface="MS PGothic" charset="-128"/>
              </a:rPr>
              <a:t>lacement and crisis situations</a:t>
            </a:r>
            <a:r>
              <a:rPr kumimoji="0" lang="en-US" altLang="en-US" sz="1200" b="0" i="0" u="none" strike="noStrike" kern="1200" cap="none" spc="0" normalizeH="0" baseline="0" noProof="0" dirty="0">
                <a:ln>
                  <a:noFill/>
                </a:ln>
                <a:effectLst/>
                <a:uLnTx/>
                <a:uFillTx/>
                <a:latin typeface="+mn-lt"/>
                <a:ea typeface="MS PGothic" charset="-128"/>
                <a:cs typeface="Calibri" charset="0"/>
              </a:rPr>
              <a:t>. As we did in the Safe Spaces modu</a:t>
            </a:r>
            <a:r>
              <a:rPr kumimoji="0" lang="en-US" altLang="en-US" sz="1200" b="0" i="0" u="none" strike="noStrike" kern="1200" cap="none" spc="0" normalizeH="0" baseline="0" noProof="0" dirty="0">
                <a:ln>
                  <a:noFill/>
                </a:ln>
                <a:effectLst/>
                <a:uLnTx/>
                <a:uFillTx/>
                <a:latin typeface="+mn-lt"/>
                <a:ea typeface="MS PGothic" charset="-128"/>
              </a:rPr>
              <a:t>le</a:t>
            </a:r>
            <a:r>
              <a:rPr kumimoji="0" lang="en-US" altLang="en-US" sz="1200" b="0" i="0" u="none" strike="noStrike" kern="1200" cap="none" spc="0" normalizeH="0" baseline="0" noProof="0" dirty="0">
                <a:ln>
                  <a:noFill/>
                </a:ln>
                <a:effectLst/>
                <a:uLnTx/>
                <a:uFillTx/>
                <a:latin typeface="+mn-lt"/>
                <a:ea typeface="MS PGothic" charset="-128"/>
                <a:cs typeface="Calibri" charset="0"/>
              </a:rPr>
              <a:t>, we’</a:t>
            </a:r>
            <a:r>
              <a:rPr kumimoji="0" lang="en-US" altLang="en-US" sz="1200" b="0" i="0" u="none" strike="noStrike" kern="1200" cap="none" spc="0" normalizeH="0" baseline="0" noProof="0" dirty="0">
                <a:ln>
                  <a:noFill/>
                </a:ln>
                <a:effectLst/>
                <a:uLnTx/>
                <a:uFillTx/>
                <a:latin typeface="+mn-lt"/>
                <a:ea typeface="MS PGothic" charset="-128"/>
              </a:rPr>
              <a:t>ll draw on the disability inc</a:t>
            </a:r>
            <a:r>
              <a:rPr kumimoji="0" lang="en-US" sz="1200" b="0" i="0" u="none" strike="noStrike" kern="1200" cap="none" spc="0" normalizeH="0" baseline="0" noProof="0" dirty="0">
                <a:ln>
                  <a:noFill/>
                </a:ln>
                <a:effectLst/>
                <a:uLnTx/>
                <a:uFillTx/>
                <a:latin typeface="+mn-lt"/>
                <a:ea typeface="MS PGothic" pitchFamily="34" charset="-128"/>
                <a:cs typeface="MS PGothic" charset="0"/>
              </a:rPr>
              <a:t>l</a:t>
            </a:r>
            <a:r>
              <a:rPr kumimoji="0" lang="en-US" altLang="en-US" sz="1200" b="0" i="0" u="none" strike="noStrike" kern="1200" cap="none" spc="0" normalizeH="0" baseline="0" noProof="0" dirty="0">
                <a:ln>
                  <a:noFill/>
                </a:ln>
                <a:effectLst/>
                <a:uLnTx/>
                <a:uFillTx/>
                <a:latin typeface="+mn-lt"/>
                <a:ea typeface="MS PGothic" charset="-128"/>
              </a:rPr>
              <a:t>usion model to app</a:t>
            </a:r>
            <a:r>
              <a:rPr kumimoji="0" lang="en-US" sz="1200" b="0" i="0" u="none" strike="noStrike" kern="1200" cap="none" spc="0" normalizeH="0" baseline="0" noProof="0" dirty="0">
                <a:ln>
                  <a:noFill/>
                </a:ln>
                <a:effectLst/>
                <a:uLnTx/>
                <a:uFillTx/>
                <a:latin typeface="+mn-lt"/>
                <a:ea typeface="MS PGothic" pitchFamily="34" charset="-128"/>
                <a:cs typeface="MS PGothic" charset="0"/>
              </a:rPr>
              <a:t>l</a:t>
            </a:r>
            <a:r>
              <a:rPr kumimoji="0" lang="en-US" altLang="en-US" sz="1200" b="0" i="0" u="none" strike="noStrike" kern="1200" cap="none" spc="0" normalizeH="0" baseline="0" noProof="0" dirty="0">
                <a:ln>
                  <a:noFill/>
                </a:ln>
                <a:effectLst/>
                <a:uLnTx/>
                <a:uFillTx/>
                <a:latin typeface="+mn-lt"/>
                <a:ea typeface="MS PGothic" charset="-128"/>
              </a:rPr>
              <a:t>y the concept of barriers here. </a:t>
            </a:r>
            <a:r>
              <a:rPr kumimoji="0" lang="en-US" sz="1200" b="0" i="0" u="none" strike="noStrike" kern="1200" cap="none" spc="0" normalizeH="0" baseline="0" noProof="0" dirty="0">
                <a:ln>
                  <a:noFill/>
                </a:ln>
                <a:effectLst/>
                <a:uLnTx/>
                <a:uFillTx/>
                <a:latin typeface="+mn-lt"/>
                <a:ea typeface="MS PGothic" pitchFamily="34" charset="-128"/>
              </a:rPr>
              <a:t>What is a barrier?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a:ln>
                  <a:noFill/>
                </a:ln>
                <a:effectLst/>
                <a:uLnTx/>
                <a:uFillTx/>
                <a:latin typeface="+mn-lt"/>
                <a:ea typeface="MS PGothic" charset="-128"/>
              </a:rPr>
              <a:t>Pause to allow learners to answer. </a:t>
            </a: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effectLst/>
                <a:uLnTx/>
                <a:uFillTx/>
                <a:latin typeface="+mn-lt"/>
                <a:ea typeface="MS PGothic" pitchFamily="34" charset="-128"/>
              </a:rPr>
              <a:t>In the </a:t>
            </a:r>
            <a:r>
              <a:rPr kumimoji="0" lang="en-US" sz="1200" b="1" i="0" u="none" strike="noStrike" kern="1200" cap="none" spc="0" normalizeH="0" baseline="0" noProof="0" dirty="0">
                <a:ln>
                  <a:noFill/>
                </a:ln>
                <a:effectLst/>
                <a:uLnTx/>
                <a:uFillTx/>
                <a:latin typeface="+mn-lt"/>
                <a:ea typeface="MS PGothic" pitchFamily="34" charset="-128"/>
              </a:rPr>
              <a:t>disabi</a:t>
            </a:r>
            <a:r>
              <a:rPr kumimoji="0" lang="en-US" sz="1200" b="1" i="0" u="none" strike="noStrike" kern="1200" cap="none" spc="0" normalizeH="0" baseline="0" noProof="0" dirty="0">
                <a:ln>
                  <a:noFill/>
                </a:ln>
                <a:effectLst/>
                <a:uLnTx/>
                <a:uFillTx/>
                <a:latin typeface="+mn-lt"/>
                <a:ea typeface="MS PGothic" pitchFamily="34" charset="-128"/>
                <a:cs typeface="MS PGothic" charset="0"/>
              </a:rPr>
              <a:t>lity inclusion </a:t>
            </a:r>
            <a:r>
              <a:rPr kumimoji="0" lang="en-US" sz="1200" b="0" i="0" u="none" strike="noStrike" kern="1200" cap="none" spc="0" normalizeH="0" baseline="0" noProof="0" dirty="0">
                <a:ln>
                  <a:noFill/>
                </a:ln>
                <a:effectLst/>
                <a:uLnTx/>
                <a:uFillTx/>
                <a:latin typeface="+mn-lt"/>
                <a:ea typeface="MS PGothic" pitchFamily="34" charset="-128"/>
                <a:cs typeface="MS PGothic" charset="0"/>
              </a:rPr>
              <a:t>context, a</a:t>
            </a:r>
            <a:r>
              <a:rPr kumimoji="0" lang="en-US" sz="1200" b="0" i="0" u="none" strike="noStrike" kern="1200" cap="none" spc="0" normalizeH="0" baseline="0" noProof="0" dirty="0">
                <a:ln>
                  <a:noFill/>
                </a:ln>
                <a:effectLst/>
                <a:uLnTx/>
                <a:uFillTx/>
                <a:latin typeface="+mn-lt"/>
                <a:ea typeface="MS PGothic" pitchFamily="34" charset="-128"/>
              </a:rPr>
              <a:t> barrier is </a:t>
            </a:r>
            <a:r>
              <a:rPr kumimoji="0" lang="en-US" sz="1200" b="0" i="0" u="none" strike="noStrike" kern="1200" cap="none" spc="0" normalizeH="0" baseline="0" noProof="0" dirty="0">
                <a:ln>
                  <a:noFill/>
                </a:ln>
                <a:effectLst/>
                <a:uLnTx/>
                <a:uFillTx/>
                <a:latin typeface="+mn-lt"/>
                <a:ea typeface="MS PGothic" pitchFamily="34" charset="-128"/>
                <a:cs typeface="MS PGothic" charset="0"/>
              </a:rPr>
              <a:t>anything that prevents a person with a disability from fully participating in all aspects of society because of their disability. Applying this to people with diverse SOGIESC, we can say that a barrier is anything that prevents a person with diverse SOGIESC from fully accessing assistance or participating in </a:t>
            </a:r>
            <a:r>
              <a:rPr kumimoji="0" lang="en-US" sz="1200" b="0" i="0" u="none" strike="noStrike" kern="1200" cap="none" spc="0" normalizeH="0" baseline="0" noProof="0" dirty="0" err="1">
                <a:ln>
                  <a:noFill/>
                </a:ln>
                <a:effectLst/>
                <a:uLnTx/>
                <a:uFillTx/>
                <a:latin typeface="+mn-lt"/>
                <a:ea typeface="MS PGothic" pitchFamily="34" charset="-128"/>
                <a:cs typeface="MS PGothic" charset="0"/>
              </a:rPr>
              <a:t>programmes</a:t>
            </a:r>
            <a:r>
              <a:rPr kumimoji="0" lang="en-US" sz="1200" b="0" i="0" u="none" strike="noStrike" kern="1200" cap="none" spc="0" normalizeH="0" baseline="0" noProof="0" dirty="0">
                <a:ln>
                  <a:noFill/>
                </a:ln>
                <a:effectLst/>
                <a:uLnTx/>
                <a:uFillTx/>
                <a:latin typeface="+mn-lt"/>
                <a:ea typeface="MS PGothic" pitchFamily="34" charset="-128"/>
                <a:cs typeface="MS PGothic" charset="0"/>
              </a:rPr>
              <a:t> and services because of their diverse SOGIESC. </a:t>
            </a:r>
            <a:endParaRPr kumimoji="0" lang="en-US" sz="1200" b="0" i="0"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effectLst/>
                <a:uLnTx/>
                <a:uFillTx/>
                <a:latin typeface="+mn-lt"/>
                <a:ea typeface="MS PGothic" pitchFamily="34" charset="-128"/>
              </a:rPr>
              <a:t>Barriers can be attitudinal, institutional or environmental. What are examp</a:t>
            </a:r>
            <a:r>
              <a:rPr kumimoji="0" lang="en-US" sz="1200" b="0" i="0" u="none" strike="noStrike" kern="1200" cap="none" spc="0" normalizeH="0" baseline="0" noProof="0" dirty="0">
                <a:ln>
                  <a:noFill/>
                </a:ln>
                <a:effectLst/>
                <a:uLnTx/>
                <a:uFillTx/>
                <a:latin typeface="+mn-lt"/>
                <a:ea typeface="MS PGothic" pitchFamily="34" charset="-128"/>
                <a:cs typeface="MS PGothic" charset="0"/>
              </a:rPr>
              <a:t>les of </a:t>
            </a:r>
            <a:r>
              <a:rPr kumimoji="0" lang="en-US" sz="1200" b="1" i="0" u="none" strike="noStrike" kern="1200" cap="none" spc="0" normalizeH="0" baseline="0" noProof="0" dirty="0">
                <a:ln>
                  <a:noFill/>
                </a:ln>
                <a:effectLst/>
                <a:uLnTx/>
                <a:uFillTx/>
                <a:latin typeface="+mn-lt"/>
                <a:ea typeface="MS PGothic" pitchFamily="34" charset="-128"/>
                <a:cs typeface="MS PGothic" charset="0"/>
              </a:rPr>
              <a:t>attitudinal </a:t>
            </a:r>
            <a:r>
              <a:rPr kumimoji="0" lang="en-US" sz="1200" b="0" i="0" u="none" strike="noStrike" kern="1200" cap="none" spc="0" normalizeH="0" baseline="0" noProof="0" dirty="0">
                <a:ln>
                  <a:noFill/>
                </a:ln>
                <a:effectLst/>
                <a:uLnTx/>
                <a:uFillTx/>
                <a:latin typeface="+mn-lt"/>
                <a:ea typeface="MS PGothic" pitchFamily="34" charset="-128"/>
                <a:cs typeface="MS PGothic" charset="0"/>
              </a:rPr>
              <a:t>barriers?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a:ln>
                  <a:noFill/>
                </a:ln>
                <a:effectLst/>
                <a:uLnTx/>
                <a:uFillTx/>
                <a:latin typeface="+mn-lt"/>
                <a:ea typeface="MS PGothic" charset="-128"/>
              </a:rPr>
              <a:t>Pause to allow learners to answer. </a:t>
            </a:r>
            <a:r>
              <a:rPr kumimoji="0" lang="en-US" sz="1200" b="0" i="1" u="none" strike="noStrike" kern="1200" cap="none" spc="0" normalizeH="0" baseline="0" noProof="0" dirty="0">
                <a:ln>
                  <a:noFill/>
                </a:ln>
                <a:effectLst/>
                <a:uLnTx/>
                <a:uFillTx/>
                <a:latin typeface="+mn-lt"/>
                <a:ea typeface="MS PGothic" pitchFamily="34" charset="-128"/>
              </a:rPr>
              <a:t>Examp</a:t>
            </a:r>
            <a:r>
              <a:rPr kumimoji="0" lang="en-US" sz="1200" b="0" i="1" u="none" strike="noStrike" kern="1200" cap="none" spc="0" normalizeH="0" baseline="0" noProof="0" dirty="0">
                <a:ln>
                  <a:noFill/>
                </a:ln>
                <a:effectLst/>
                <a:uLnTx/>
                <a:uFillTx/>
                <a:latin typeface="+mn-lt"/>
                <a:ea typeface="MS PGothic" pitchFamily="34" charset="-128"/>
                <a:cs typeface="MS PGothic" charset="0"/>
              </a:rPr>
              <a:t>les: Community members believing that people with diverse SOGIESC are evil, against the predominant religion, sick or cursed; employers believing that people with diverse SOGIESC are not fit to work at their business; teachers having homophobic, transphobic, </a:t>
            </a:r>
            <a:r>
              <a:rPr kumimoji="0" lang="en-US" sz="1200" b="0" i="1" u="none" strike="noStrike" kern="1200" cap="none" spc="0" normalizeH="0" baseline="0" noProof="0" dirty="0" err="1">
                <a:ln>
                  <a:noFill/>
                </a:ln>
                <a:effectLst/>
                <a:uLnTx/>
                <a:uFillTx/>
                <a:latin typeface="+mn-lt"/>
                <a:ea typeface="MS PGothic" pitchFamily="34" charset="-128"/>
                <a:cs typeface="MS PGothic" charset="0"/>
              </a:rPr>
              <a:t>biphobic</a:t>
            </a:r>
            <a:r>
              <a:rPr kumimoji="0" lang="en-US" sz="1200" b="0" i="1" u="none" strike="noStrike" kern="1200" cap="none" spc="0" normalizeH="0" baseline="0" noProof="0" dirty="0">
                <a:ln>
                  <a:noFill/>
                </a:ln>
                <a:effectLst/>
                <a:uLnTx/>
                <a:uFillTx/>
                <a:latin typeface="+mn-lt"/>
                <a:ea typeface="MS PGothic" pitchFamily="34" charset="-128"/>
                <a:cs typeface="MS PGothic" charset="0"/>
              </a:rPr>
              <a:t> or </a:t>
            </a:r>
            <a:r>
              <a:rPr kumimoji="0" lang="en-US" sz="1200" b="0" i="1" u="none" strike="noStrike" kern="1200" cap="none" spc="0" normalizeH="0" baseline="0" noProof="0" dirty="0" err="1">
                <a:ln>
                  <a:noFill/>
                </a:ln>
                <a:effectLst/>
                <a:uLnTx/>
                <a:uFillTx/>
                <a:latin typeface="+mn-lt"/>
                <a:ea typeface="MS PGothic" pitchFamily="34" charset="-128"/>
                <a:cs typeface="MS PGothic" charset="0"/>
              </a:rPr>
              <a:t>intersexphobic</a:t>
            </a:r>
            <a:r>
              <a:rPr kumimoji="0" lang="en-US" sz="1200" b="0" i="1" u="none" strike="noStrike" kern="1200" cap="none" spc="0" normalizeH="0" baseline="0" noProof="0" dirty="0">
                <a:ln>
                  <a:noFill/>
                </a:ln>
                <a:effectLst/>
                <a:uLnTx/>
                <a:uFillTx/>
                <a:latin typeface="+mn-lt"/>
                <a:ea typeface="MS PGothic" pitchFamily="34" charset="-128"/>
                <a:cs typeface="MS PGothic" charset="0"/>
              </a:rPr>
              <a:t> attitudes against their students.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1"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effectLst/>
                <a:uLnTx/>
                <a:uFillTx/>
                <a:latin typeface="+mn-lt"/>
                <a:ea typeface="MS PGothic" pitchFamily="34" charset="-128"/>
              </a:rPr>
              <a:t>What are examp</a:t>
            </a:r>
            <a:r>
              <a:rPr kumimoji="0" lang="en-US" sz="1200" b="0" i="0" u="none" strike="noStrike" kern="1200" cap="none" spc="0" normalizeH="0" baseline="0" noProof="0" dirty="0">
                <a:ln>
                  <a:noFill/>
                </a:ln>
                <a:effectLst/>
                <a:uLnTx/>
                <a:uFillTx/>
                <a:latin typeface="+mn-lt"/>
                <a:ea typeface="MS PGothic" pitchFamily="34" charset="-128"/>
                <a:cs typeface="MS PGothic" charset="0"/>
              </a:rPr>
              <a:t>les of </a:t>
            </a:r>
            <a:r>
              <a:rPr kumimoji="0" lang="en-US" sz="1200" b="1" i="0" u="none" strike="noStrike" kern="1200" cap="none" spc="0" normalizeH="0" baseline="0" noProof="0" dirty="0">
                <a:ln>
                  <a:noFill/>
                </a:ln>
                <a:effectLst/>
                <a:uLnTx/>
                <a:uFillTx/>
                <a:latin typeface="+mn-lt"/>
                <a:ea typeface="MS PGothic" pitchFamily="34" charset="-128"/>
                <a:cs typeface="MS PGothic" charset="0"/>
              </a:rPr>
              <a:t>institutional </a:t>
            </a:r>
            <a:r>
              <a:rPr kumimoji="0" lang="en-US" sz="1200" b="0" i="0" u="none" strike="noStrike" kern="1200" cap="none" spc="0" normalizeH="0" baseline="0" noProof="0" dirty="0">
                <a:ln>
                  <a:noFill/>
                </a:ln>
                <a:effectLst/>
                <a:uLnTx/>
                <a:uFillTx/>
                <a:latin typeface="+mn-lt"/>
                <a:ea typeface="MS PGothic" pitchFamily="34" charset="-128"/>
                <a:cs typeface="MS PGothic" charset="0"/>
              </a:rPr>
              <a:t>barriers?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a:ln>
                  <a:noFill/>
                </a:ln>
                <a:effectLst/>
                <a:uLnTx/>
                <a:uFillTx/>
                <a:latin typeface="+mn-lt"/>
                <a:ea typeface="MS PGothic" charset="-128"/>
              </a:rPr>
              <a:t>Pause to allow learners to answer. </a:t>
            </a:r>
            <a:r>
              <a:rPr kumimoji="0" lang="en-US" sz="1200" b="0" i="1" u="none" strike="noStrike" kern="1200" cap="none" spc="0" normalizeH="0" baseline="0" noProof="0" dirty="0">
                <a:ln>
                  <a:noFill/>
                </a:ln>
                <a:effectLst/>
                <a:uLnTx/>
                <a:uFillTx/>
                <a:latin typeface="+mn-lt"/>
                <a:ea typeface="MS PGothic" pitchFamily="34" charset="-128"/>
              </a:rPr>
              <a:t>Examp</a:t>
            </a:r>
            <a:r>
              <a:rPr kumimoji="0" lang="en-US" sz="1200" b="0" i="1" u="none" strike="noStrike" kern="1200" cap="none" spc="0" normalizeH="0" baseline="0" noProof="0" dirty="0">
                <a:ln>
                  <a:noFill/>
                </a:ln>
                <a:effectLst/>
                <a:uLnTx/>
                <a:uFillTx/>
                <a:latin typeface="+mn-lt"/>
                <a:ea typeface="MS PGothic" pitchFamily="34" charset="-128"/>
                <a:cs typeface="MS PGothic" charset="0"/>
              </a:rPr>
              <a:t>les: Policies excluding people with diverse SOGIESC; laws that criminalize same-gender relationships or people with diverse gender expressions; laws that prevent same-gender couples from marrying or adopting children; documentation rules that disallow changes in sex or gender markers; health insurance plans that do not cover transition care.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1"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effectLst/>
                <a:uLnTx/>
                <a:uFillTx/>
                <a:latin typeface="+mn-lt"/>
                <a:ea typeface="MS PGothic" pitchFamily="34" charset="-128"/>
              </a:rPr>
              <a:t>What are examp</a:t>
            </a:r>
            <a:r>
              <a:rPr kumimoji="0" lang="en-US" sz="1200" b="0" i="0" u="none" strike="noStrike" kern="1200" cap="none" spc="0" normalizeH="0" baseline="0" noProof="0" dirty="0">
                <a:ln>
                  <a:noFill/>
                </a:ln>
                <a:effectLst/>
                <a:uLnTx/>
                <a:uFillTx/>
                <a:latin typeface="+mn-lt"/>
                <a:ea typeface="MS PGothic" pitchFamily="34" charset="-128"/>
                <a:cs typeface="MS PGothic" charset="0"/>
              </a:rPr>
              <a:t>les of </a:t>
            </a:r>
            <a:r>
              <a:rPr kumimoji="0" lang="en-US" sz="1200" b="1" i="0" u="none" strike="noStrike" kern="1200" cap="none" spc="0" normalizeH="0" baseline="0" noProof="0" dirty="0">
                <a:ln>
                  <a:noFill/>
                </a:ln>
                <a:effectLst/>
                <a:uLnTx/>
                <a:uFillTx/>
                <a:latin typeface="+mn-lt"/>
                <a:ea typeface="MS PGothic" pitchFamily="34" charset="-128"/>
                <a:cs typeface="MS PGothic" charset="0"/>
              </a:rPr>
              <a:t>environmental </a:t>
            </a:r>
            <a:r>
              <a:rPr kumimoji="0" lang="en-US" sz="1200" b="0" i="0" u="none" strike="noStrike" kern="1200" cap="none" spc="0" normalizeH="0" baseline="0" noProof="0" dirty="0">
                <a:ln>
                  <a:noFill/>
                </a:ln>
                <a:effectLst/>
                <a:uLnTx/>
                <a:uFillTx/>
                <a:latin typeface="+mn-lt"/>
                <a:ea typeface="MS PGothic" pitchFamily="34" charset="-128"/>
                <a:cs typeface="MS PGothic" charset="0"/>
              </a:rPr>
              <a:t>barriers?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a:ln>
                  <a:noFill/>
                </a:ln>
                <a:effectLst/>
                <a:uLnTx/>
                <a:uFillTx/>
                <a:latin typeface="+mn-lt"/>
                <a:ea typeface="MS PGothic" charset="-128"/>
              </a:rPr>
              <a:t>Pause to allow learners to answer. </a:t>
            </a:r>
            <a:r>
              <a:rPr kumimoji="0" lang="en-US" sz="1200" b="0" i="1" u="none" strike="noStrike" kern="1200" cap="none" spc="0" normalizeH="0" baseline="0" noProof="0" dirty="0">
                <a:ln>
                  <a:noFill/>
                </a:ln>
                <a:effectLst/>
                <a:uLnTx/>
                <a:uFillTx/>
                <a:latin typeface="+mn-lt"/>
                <a:ea typeface="MS PGothic" pitchFamily="34" charset="-128"/>
              </a:rPr>
              <a:t>Examp</a:t>
            </a:r>
            <a:r>
              <a:rPr kumimoji="0" lang="en-US" sz="1200" b="0" i="1" u="none" strike="noStrike" kern="1200" cap="none" spc="0" normalizeH="0" baseline="0" noProof="0" dirty="0">
                <a:ln>
                  <a:noFill/>
                </a:ln>
                <a:effectLst/>
                <a:uLnTx/>
                <a:uFillTx/>
                <a:latin typeface="+mn-lt"/>
                <a:ea typeface="MS PGothic" pitchFamily="34" charset="-128"/>
                <a:cs typeface="MS PGothic" charset="0"/>
              </a:rPr>
              <a:t>les: Gender-binary toilets and showers; gender-binary housing facilities; gender-segregated security checks; gender-segregated schools.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effectLst/>
                <a:uLnTx/>
                <a:uFillTx/>
                <a:latin typeface="+mn-lt"/>
                <a:ea typeface="MS PGothic" pitchFamily="34"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b="1" i="1"/>
            </a:pPr>
            <a:br>
              <a:rPr kumimoji="0" lang="en-US" sz="1200" b="1" i="1" u="none" strike="noStrike" kern="1200" cap="none" spc="0" normalizeH="0" baseline="0" noProof="0" dirty="0">
                <a:ln>
                  <a:noFill/>
                </a:ln>
                <a:effectLst/>
                <a:uLnTx/>
                <a:uFillTx/>
                <a:latin typeface="+mn-lt"/>
                <a:ea typeface="MS PGothic" pitchFamily="34" charset="-128"/>
              </a:rPr>
            </a:br>
            <a:r>
              <a:rPr kumimoji="0" lang="en-US" sz="1200" b="1" i="1" u="none" strike="noStrike" kern="1200" cap="none" spc="0" normalizeH="0" baseline="0" noProof="0" dirty="0">
                <a:ln>
                  <a:noFill/>
                </a:ln>
                <a:effectLst/>
                <a:uLnTx/>
                <a:uFillTx/>
                <a:latin typeface="+mn-lt"/>
                <a:ea typeface="MS PGothic" pitchFamily="34" charset="-128"/>
              </a:rPr>
              <a:t>Time: </a:t>
            </a:r>
            <a:r>
              <a:rPr kumimoji="0" lang="en-US" sz="1200" b="0" i="1" u="none" strike="noStrike" kern="1200" cap="none" spc="0" normalizeH="0" baseline="0" noProof="0" dirty="0">
                <a:ln>
                  <a:noFill/>
                </a:ln>
                <a:effectLst/>
                <a:uLnTx/>
                <a:uFillTx/>
                <a:latin typeface="+mn-lt"/>
                <a:ea typeface="MS PGothic" pitchFamily="34" charset="-128"/>
              </a:rPr>
              <a:t>2 minutes.</a:t>
            </a:r>
          </a:p>
          <a:p>
            <a:pPr marL="0" marR="0" lvl="0" indent="0" algn="l" defTabSz="914400" rtl="0" eaLnBrk="0" fontAlgn="base" latinLnBrk="0" hangingPunct="0">
              <a:lnSpc>
                <a:spcPct val="100000"/>
              </a:lnSpc>
              <a:spcBef>
                <a:spcPct val="30000"/>
              </a:spcBef>
              <a:spcAft>
                <a:spcPct val="0"/>
              </a:spcAft>
              <a:buClrTx/>
              <a:buSzTx/>
              <a:buFontTx/>
              <a:buNone/>
              <a:tabLst/>
              <a:defRPr b="1" i="1"/>
            </a:pPr>
            <a:endParaRPr kumimoji="0" lang="en-US" sz="1200" b="0" i="1"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A collection of images representing barriers, including a classroom that is designated for boys only, a bathroom with three toilet stalls, an officer looking at paperwork and passports, a long line of men, and a person sitting on their suitcase.]</a:t>
            </a:r>
            <a:endParaRPr lang="en-US" altLang="en-US" sz="1200" i="0" dirty="0">
              <a:ea typeface="MS PGothic" charset="-128"/>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B2CE5007-08C9-2A4C-9E49-194023C8FB34}" type="slidenum">
              <a:rPr lang="en-US" altLang="en-US" sz="1200">
                <a:latin typeface="Calibri Regular"/>
              </a:rPr>
              <a:pPr/>
              <a:t>35</a:t>
            </a:fld>
            <a:endParaRPr lang="en-US" altLang="en-US" sz="1200" dirty="0">
              <a:latin typeface="Calibri Regular"/>
            </a:endParaRPr>
          </a:p>
        </p:txBody>
      </p:sp>
    </p:spTree>
    <p:extLst>
      <p:ext uri="{BB962C8B-B14F-4D97-AF65-F5344CB8AC3E}">
        <p14:creationId xmlns:p14="http://schemas.microsoft.com/office/powerpoint/2010/main" val="40995212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2226" name="Notes Placeholder 2"/>
          <p:cNvSpPr>
            <a:spLocks noGrp="1"/>
          </p:cNvSpPr>
          <p:nvPr>
            <p:ph type="body" idx="1"/>
          </p:nvPr>
        </p:nvSpPr>
        <p:spPr bwMode="auto">
          <a:xfrm>
            <a:off x="685799" y="4035972"/>
            <a:ext cx="5934785" cy="47871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Aft>
                <a:spcPct val="0"/>
              </a:spcAft>
              <a:buClrTx/>
              <a:buSzTx/>
              <a:buFontTx/>
              <a:buNone/>
              <a:tabLst/>
              <a:defRPr/>
            </a:pPr>
            <a:r>
              <a:rPr kumimoji="0" lang="en-US" altLang="en-US" sz="1200" b="1" i="0" u="sng" strike="noStrike" kern="1200" cap="none" spc="0" normalizeH="0" baseline="0" noProof="0" dirty="0">
                <a:ln>
                  <a:noFill/>
                </a:ln>
                <a:effectLst/>
                <a:uLnTx/>
                <a:uFillTx/>
                <a:latin typeface="+mn-lt"/>
                <a:ea typeface="MS PGothic" charset="-128"/>
              </a:rPr>
              <a:t>What Are the Barriers to Protection for Specific People? continued</a:t>
            </a:r>
          </a:p>
          <a:p>
            <a:pPr marL="0" marR="0" lvl="0" indent="0" algn="l" defTabSz="914400" rtl="0" eaLnBrk="0" fontAlgn="base" latinLnBrk="0" hangingPunct="0">
              <a:lnSpc>
                <a:spcPct val="100000"/>
              </a:lnSpc>
              <a:spcAft>
                <a:spcPct val="0"/>
              </a:spcAft>
              <a:buClrTx/>
              <a:buSzTx/>
              <a:buFontTx/>
              <a:buNone/>
              <a:tabLst/>
              <a:defRPr/>
            </a:pPr>
            <a:endParaRPr kumimoji="0" lang="en-US" altLang="en-US" sz="6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People with </a:t>
            </a:r>
            <a:r>
              <a:rPr kumimoji="0" lang="en-US" altLang="en-US" sz="1200" b="1" i="0" u="none" strike="noStrike" kern="1200" cap="none" spc="0" normalizeH="0" baseline="0" noProof="0" dirty="0">
                <a:ln>
                  <a:noFill/>
                </a:ln>
                <a:effectLst/>
                <a:uLnTx/>
                <a:uFillTx/>
                <a:latin typeface="+mn-lt"/>
                <a:ea typeface="MS PGothic" charset="-128"/>
                <a:cs typeface="Calibri" charset="0"/>
              </a:rPr>
              <a:t>diverse SOGIESC </a:t>
            </a:r>
            <a:r>
              <a:rPr kumimoji="0" lang="en-US" altLang="en-US" sz="1200" b="0" i="0" u="none" strike="noStrike" kern="1200" cap="none" spc="0" normalizeH="0" baseline="0" noProof="0" dirty="0">
                <a:ln>
                  <a:noFill/>
                </a:ln>
                <a:effectLst/>
                <a:uLnTx/>
                <a:uFillTx/>
                <a:latin typeface="+mn-lt"/>
                <a:ea typeface="MS PGothic" charset="-128"/>
                <a:cs typeface="Calibri" charset="0"/>
              </a:rPr>
              <a:t>as a group are affected in migration, forced disp</a:t>
            </a:r>
            <a:r>
              <a:rPr kumimoji="0" lang="en-US" altLang="en-US" sz="1200" b="0" i="0" u="none" strike="noStrike" kern="1200" cap="none" spc="0" normalizeH="0" baseline="0" noProof="0" dirty="0">
                <a:ln>
                  <a:noFill/>
                </a:ln>
                <a:effectLst/>
                <a:uLnTx/>
                <a:uFillTx/>
                <a:latin typeface="+mn-lt"/>
                <a:ea typeface="MS PGothic" charset="-128"/>
              </a:rPr>
              <a:t>lacement and crisis situations in</a:t>
            </a:r>
            <a:r>
              <a:rPr kumimoji="0" lang="en-US" altLang="en-US" sz="1200" b="0" i="0" u="none" strike="noStrike" kern="1200" cap="none" spc="0" normalizeH="0" baseline="0" noProof="0" dirty="0">
                <a:ln>
                  <a:noFill/>
                </a:ln>
                <a:effectLst/>
                <a:uLnTx/>
                <a:uFillTx/>
                <a:latin typeface="+mn-lt"/>
                <a:ea typeface="MS PGothic" charset="-128"/>
                <a:cs typeface="Calibri" charset="0"/>
              </a:rPr>
              <a:t> many of the same ways. However, different populations face different barriers to receiving assistance and accessing our </a:t>
            </a:r>
            <a:r>
              <a:rPr kumimoji="0" lang="en-US" altLang="en-US" sz="1200" b="0" i="0" u="none" strike="noStrike" kern="1200" cap="none" spc="0" normalizeH="0" baseline="0" noProof="0" dirty="0" err="1">
                <a:ln>
                  <a:noFill/>
                </a:ln>
                <a:effectLst/>
                <a:uLnTx/>
                <a:uFillTx/>
                <a:latin typeface="+mn-lt"/>
                <a:ea typeface="MS PGothic" charset="-128"/>
                <a:cs typeface="Calibri" charset="0"/>
              </a:rPr>
              <a:t>programmes</a:t>
            </a:r>
            <a:r>
              <a:rPr kumimoji="0" lang="en-US" altLang="en-US" sz="1200" b="0" i="0" u="none" strike="noStrike" kern="1200" cap="none" spc="0" normalizeH="0" baseline="0" noProof="0" dirty="0">
                <a:ln>
                  <a:noFill/>
                </a:ln>
                <a:effectLst/>
                <a:uLnTx/>
                <a:uFillTx/>
                <a:latin typeface="+mn-lt"/>
                <a:ea typeface="MS PGothic" charset="-128"/>
                <a:cs typeface="Calibri" charset="0"/>
              </a:rPr>
              <a:t> and services.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For instance, people with diverse </a:t>
            </a:r>
            <a:r>
              <a:rPr kumimoji="0" lang="en-US" altLang="en-US" sz="1200" b="1" i="0" u="none" strike="noStrike" kern="1200" cap="none" spc="0" normalizeH="0" baseline="0" noProof="0" dirty="0">
                <a:ln>
                  <a:noFill/>
                </a:ln>
                <a:effectLst/>
                <a:uLnTx/>
                <a:uFillTx/>
                <a:latin typeface="+mn-lt"/>
                <a:ea typeface="MS PGothic" charset="-128"/>
              </a:rPr>
              <a:t>sexual orientation </a:t>
            </a:r>
            <a:r>
              <a:rPr kumimoji="0" lang="en-US" altLang="en-US" sz="1200" b="0" i="0" u="none" strike="noStrike" kern="1200" cap="none" spc="0" normalizeH="0" baseline="0" noProof="0" dirty="0">
                <a:ln>
                  <a:noFill/>
                </a:ln>
                <a:effectLst/>
                <a:uLnTx/>
                <a:uFillTx/>
                <a:latin typeface="+mn-lt"/>
                <a:ea typeface="MS PGothic" charset="-128"/>
              </a:rPr>
              <a:t>may face barriers </a:t>
            </a:r>
            <a:r>
              <a:rPr kumimoji="0" lang="en-US" altLang="zh-CN" sz="1200" b="0" i="0" u="none" strike="noStrike" kern="1200" cap="none" spc="0" normalizeH="0" baseline="0" noProof="0" dirty="0">
                <a:ln>
                  <a:noFill/>
                </a:ln>
                <a:effectLst/>
                <a:uLnTx/>
                <a:uFillTx/>
                <a:latin typeface="+mn-lt"/>
                <a:ea typeface="Calibri" charset="0"/>
                <a:cs typeface="Calibri" charset="0"/>
              </a:rPr>
              <a:t>in gaining dignified employment and shelter, accessing respectful healthcare and maintaining family unity</a:t>
            </a:r>
            <a:r>
              <a:rPr kumimoji="0" lang="en-US" altLang="en-US" sz="1200" b="0" i="0" u="none" strike="noStrike" kern="1200" cap="none" spc="0" normalizeH="0" baseline="0" noProof="0" dirty="0">
                <a:ln>
                  <a:noFill/>
                </a:ln>
                <a:effectLst/>
                <a:uLnTx/>
                <a:uFillTx/>
                <a:latin typeface="+mn-lt"/>
                <a:ea typeface="MS PGothic" charset="-128"/>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1" i="1"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People with diverse </a:t>
            </a:r>
            <a:r>
              <a:rPr kumimoji="0" lang="en-US" altLang="en-US" sz="1200" b="1" i="0" u="none" strike="noStrike" kern="1200" cap="none" spc="0" normalizeH="0" baseline="0" noProof="0" dirty="0">
                <a:ln>
                  <a:noFill/>
                </a:ln>
                <a:effectLst/>
                <a:uLnTx/>
                <a:uFillTx/>
                <a:latin typeface="+mn-lt"/>
                <a:ea typeface="MS PGothic" charset="-128"/>
              </a:rPr>
              <a:t>gender identity and/or expression </a:t>
            </a:r>
            <a:r>
              <a:rPr kumimoji="0" lang="en-US" altLang="zh-CN" sz="1200" b="0" i="0" u="none" strike="noStrike" kern="1200" cap="none" spc="0" normalizeH="0" baseline="0" noProof="0" dirty="0">
                <a:ln>
                  <a:noFill/>
                </a:ln>
                <a:effectLst/>
                <a:uLnTx/>
                <a:uFillTx/>
                <a:latin typeface="+mn-lt"/>
                <a:ea typeface="Calibri" charset="0"/>
                <a:cs typeface="Calibri" charset="0"/>
              </a:rPr>
              <a:t>face many attitudina</a:t>
            </a:r>
            <a:r>
              <a:rPr kumimoji="0" lang="en-US" altLang="en-US" sz="1200" b="0" i="0" u="none" strike="noStrike" kern="1200" cap="none" spc="0" normalizeH="0" baseline="0" noProof="0" dirty="0">
                <a:ln>
                  <a:noFill/>
                </a:ln>
                <a:effectLst/>
                <a:uLnTx/>
                <a:uFillTx/>
                <a:latin typeface="+mn-lt"/>
                <a:ea typeface="MS PGothic" charset="-128"/>
              </a:rPr>
              <a:t>l, institutional and environmental </a:t>
            </a:r>
            <a:r>
              <a:rPr kumimoji="0" lang="en-US" altLang="zh-CN" sz="1200" b="0" i="0" u="none" strike="noStrike" kern="1200" cap="none" spc="0" normalizeH="0" baseline="0" noProof="0" dirty="0">
                <a:ln>
                  <a:noFill/>
                </a:ln>
                <a:effectLst/>
                <a:uLnTx/>
                <a:uFillTx/>
                <a:latin typeface="+mn-lt"/>
                <a:ea typeface="Calibri" charset="0"/>
                <a:cs typeface="Calibri" charset="0"/>
              </a:rPr>
              <a:t>barriers accessing justice </a:t>
            </a:r>
            <a:r>
              <a:rPr kumimoji="0" lang="en-US" altLang="en-US" sz="1200" b="0" i="0" u="none" strike="noStrike" kern="1200" cap="none" spc="0" normalizeH="0" baseline="0" noProof="0" dirty="0">
                <a:ln>
                  <a:noFill/>
                </a:ln>
                <a:effectLst/>
                <a:uLnTx/>
                <a:uFillTx/>
                <a:latin typeface="+mn-lt"/>
                <a:ea typeface="MS PGothic" charset="-128"/>
              </a:rPr>
              <a:t>systems, education, employment, housing and health care, may be more susceptible to poverty and may have difficulty accessing documents.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6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 typeface="Arial" panose="020B0604020202020204" pitchFamily="34" charset="0"/>
              <a:buNone/>
              <a:tabLst/>
              <a:defRPr/>
            </a:pPr>
            <a:r>
              <a:rPr kumimoji="0" lang="en-US" altLang="en-US" sz="1200" b="0" i="0" u="none" strike="noStrike" kern="1200" cap="none" spc="0" normalizeH="0" baseline="0" noProof="0" dirty="0">
                <a:ln>
                  <a:noFill/>
                </a:ln>
                <a:effectLst/>
                <a:uLnTx/>
                <a:uFillTx/>
                <a:latin typeface="+mn-lt"/>
                <a:ea typeface="MS PGothic" charset="-128"/>
                <a:cs typeface="Calibri" charset="0"/>
              </a:rPr>
              <a:t>Peop</a:t>
            </a:r>
            <a:r>
              <a:rPr kumimoji="0" lang="en-US" altLang="en-US" sz="1200" b="0" i="0" u="none" strike="noStrike" kern="1200" cap="none" spc="0" normalizeH="0" baseline="0" noProof="0" dirty="0">
                <a:ln>
                  <a:noFill/>
                </a:ln>
                <a:effectLst/>
                <a:uLnTx/>
                <a:uFillTx/>
                <a:latin typeface="+mn-lt"/>
                <a:ea typeface="MS PGothic" charset="-128"/>
              </a:rPr>
              <a:t>l</a:t>
            </a:r>
            <a:r>
              <a:rPr kumimoji="0" lang="en-US" altLang="en-US" sz="1200" b="0" i="0" u="none" strike="noStrike" kern="1200" cap="none" spc="0" normalizeH="0" baseline="0" noProof="0" dirty="0">
                <a:ln>
                  <a:noFill/>
                </a:ln>
                <a:effectLst/>
                <a:uLnTx/>
                <a:uFillTx/>
                <a:latin typeface="+mn-lt"/>
                <a:ea typeface="MS PGothic" charset="-128"/>
                <a:cs typeface="Calibri" charset="0"/>
              </a:rPr>
              <a:t>e with diverse </a:t>
            </a:r>
            <a:r>
              <a:rPr kumimoji="0" lang="en-US" altLang="en-US" sz="1200" b="1" i="0" u="none" strike="noStrike" kern="1200" cap="none" spc="0" normalizeH="0" baseline="0" noProof="0" dirty="0">
                <a:ln>
                  <a:noFill/>
                </a:ln>
                <a:effectLst/>
                <a:uLnTx/>
                <a:uFillTx/>
                <a:latin typeface="+mn-lt"/>
                <a:ea typeface="MS PGothic" charset="-128"/>
                <a:cs typeface="Calibri" charset="0"/>
              </a:rPr>
              <a:t>sex characteristics</a:t>
            </a:r>
            <a:r>
              <a:rPr kumimoji="0" lang="en-US" altLang="en-US" sz="1200" b="0" i="0" u="none" strike="noStrike" kern="1200" cap="none" spc="0" normalizeH="0" baseline="0" noProof="0" dirty="0">
                <a:ln>
                  <a:noFill/>
                </a:ln>
                <a:effectLst/>
                <a:uLnTx/>
                <a:uFillTx/>
                <a:latin typeface="+mn-lt"/>
                <a:ea typeface="MS PGothic" charset="-128"/>
                <a:cs typeface="Calibri" charset="0"/>
              </a:rPr>
              <a:t> face attitudina</a:t>
            </a:r>
            <a:r>
              <a:rPr kumimoji="0" lang="en-US" altLang="en-US" sz="1200" b="0" i="0" u="none" strike="noStrike" kern="1200" cap="none" spc="0" normalizeH="0" baseline="0" noProof="0" dirty="0">
                <a:ln>
                  <a:noFill/>
                </a:ln>
                <a:effectLst/>
                <a:uLnTx/>
                <a:uFillTx/>
                <a:latin typeface="+mn-lt"/>
                <a:ea typeface="MS PGothic" charset="-128"/>
              </a:rPr>
              <a:t>l barriers from health providers, families and communities, and have difficulty accessing dignified and appropriate health care due to both attitudinal and institutional factors.</a:t>
            </a: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6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0" u="none" strike="noStrike" kern="1200" cap="none" spc="0" normalizeH="0" baseline="0" noProof="0" dirty="0">
                <a:ln>
                  <a:noFill/>
                </a:ln>
                <a:effectLst/>
                <a:uLnTx/>
                <a:uFillTx/>
                <a:latin typeface="+mn-lt"/>
                <a:ea typeface="MS PGothic" charset="-128"/>
              </a:rPr>
              <a:t>Intersectionality </a:t>
            </a:r>
            <a:r>
              <a:rPr kumimoji="0" lang="en-US" altLang="en-US" sz="1200" b="0" i="0" u="none" strike="noStrike" kern="1200" cap="none" spc="0" normalizeH="0" baseline="0" noProof="0" dirty="0">
                <a:ln>
                  <a:noFill/>
                </a:ln>
                <a:effectLst/>
                <a:uLnTx/>
                <a:uFillTx/>
                <a:latin typeface="+mn-lt"/>
                <a:ea typeface="MS PGothic" charset="-128"/>
              </a:rPr>
              <a:t>plays a critical role in which barriers an individual may face. There are intersections between diverse sexual orientation, gender identity, gender expression, sex characteristics and many other factors, including age, gender, ethnicity, class and disability. </a:t>
            </a:r>
          </a:p>
          <a:p>
            <a:pPr marL="0" marR="0" lvl="0" indent="0" algn="l" defTabSz="914400" rtl="0" eaLnBrk="0" fontAlgn="base" latinLnBrk="0" hangingPunct="0">
              <a:lnSpc>
                <a:spcPct val="100000"/>
              </a:lnSpc>
              <a:spcAft>
                <a:spcPct val="0"/>
              </a:spcAft>
              <a:buClrTx/>
              <a:buSzTx/>
              <a:buFontTx/>
              <a:buNone/>
              <a:tabLst/>
              <a:defRPr/>
            </a:pPr>
            <a:endParaRPr kumimoji="0" lang="en-US" altLang="en-US" sz="6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600" b="0" i="1"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1" u="none" strike="noStrike" kern="1200" cap="none" spc="0" normalizeH="0" baseline="0" noProof="0" dirty="0">
                <a:ln>
                  <a:noFill/>
                </a:ln>
                <a:effectLst/>
                <a:uLnTx/>
                <a:uFillTx/>
                <a:latin typeface="+mn-lt"/>
                <a:ea typeface="MS PGothic" charset="-128"/>
              </a:rPr>
              <a:t>Time: </a:t>
            </a:r>
            <a:r>
              <a:rPr kumimoji="0" lang="en-US" altLang="en-US" sz="1200" b="0" i="1" u="none" strike="noStrike" kern="1200" cap="none" spc="0" normalizeH="0" baseline="0" noProof="0" dirty="0">
                <a:ln>
                  <a:noFill/>
                </a:ln>
                <a:effectLst/>
                <a:uLnTx/>
                <a:uFillTx/>
                <a:latin typeface="+mn-lt"/>
                <a:ea typeface="MS PGothic" charset="-128"/>
              </a:rPr>
              <a:t>10 minutes for “What Are the Barriers to Protection for Specific People?” </a:t>
            </a: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B2CE5007-08C9-2A4C-9E49-194023C8FB34}" type="slidenum">
              <a:rPr lang="en-US" altLang="en-US" sz="1200">
                <a:latin typeface="Calibri Regular"/>
              </a:rPr>
              <a:pPr/>
              <a:t>36</a:t>
            </a:fld>
            <a:endParaRPr lang="en-US" altLang="en-US" sz="1200" dirty="0">
              <a:latin typeface="Calibri Regular"/>
            </a:endParaRPr>
          </a:p>
        </p:txBody>
      </p:sp>
    </p:spTree>
    <p:extLst>
      <p:ext uri="{BB962C8B-B14F-4D97-AF65-F5344CB8AC3E}">
        <p14:creationId xmlns:p14="http://schemas.microsoft.com/office/powerpoint/2010/main" val="36814616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2226" name="Notes Placeholder 2"/>
          <p:cNvSpPr>
            <a:spLocks noGrp="1"/>
          </p:cNvSpPr>
          <p:nvPr>
            <p:ph type="body" idx="1"/>
          </p:nvPr>
        </p:nvSpPr>
        <p:spPr bwMode="auto">
          <a:xfrm>
            <a:off x="685800" y="4035972"/>
            <a:ext cx="5486400" cy="41936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What Are the Barriers to Protection for Specific People? continued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srgbClr val="595959"/>
              </a:solidFill>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Let’s now </a:t>
            </a:r>
            <a:r>
              <a:rPr kumimoji="0" lang="en-US" altLang="zh-CN" sz="1200" b="0" i="0" u="none" strike="noStrike" kern="1200" cap="none" spc="0" normalizeH="0" baseline="0" noProof="0" dirty="0">
                <a:ln>
                  <a:noFill/>
                </a:ln>
                <a:solidFill>
                  <a:prstClr val="black"/>
                </a:solidFill>
                <a:effectLst/>
                <a:uLnTx/>
                <a:uFillTx/>
                <a:latin typeface="+mn-lt"/>
                <a:ea typeface="Calibri" charset="0"/>
                <a:cs typeface="Calibri" charset="0"/>
              </a:rPr>
              <a:t>look at the intersectional </a:t>
            </a:r>
            <a:r>
              <a:rPr kumimoji="0" lang="en-US" altLang="zh-CN" sz="1200" b="1" i="0" u="none" strike="noStrike" kern="1200" cap="none" spc="0" normalizeH="0" baseline="0" noProof="0" dirty="0">
                <a:ln>
                  <a:noFill/>
                </a:ln>
                <a:solidFill>
                  <a:prstClr val="black"/>
                </a:solidFill>
                <a:effectLst/>
                <a:uLnTx/>
                <a:uFillTx/>
                <a:latin typeface="+mn-lt"/>
                <a:ea typeface="Calibri" charset="0"/>
                <a:cs typeface="Calibri" charset="0"/>
              </a:rPr>
              <a:t>factors</a:t>
            </a:r>
            <a:r>
              <a:rPr kumimoji="0" lang="en-US" altLang="zh-CN" sz="1200" b="0" i="0" u="none" strike="noStrike" kern="1200" cap="none" spc="0" normalizeH="0" baseline="0" noProof="0" dirty="0">
                <a:ln>
                  <a:noFill/>
                </a:ln>
                <a:solidFill>
                  <a:prstClr val="black"/>
                </a:solidFill>
                <a:effectLst/>
                <a:uLnTx/>
                <a:uFillTx/>
                <a:latin typeface="+mn-lt"/>
                <a:ea typeface="Calibri" charset="0"/>
                <a:cs typeface="Calibri" charset="0"/>
              </a:rPr>
              <a:t> of gender, age and disability, and think about how those factors create barriers for individuals with diverse SOGIESC.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S PGothic" charset="-128"/>
                <a:cs typeface="Calibri" charset="0"/>
              </a:rPr>
              <a:t>Binary gender: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1" i="0" u="none" strike="noStrike" kern="1200" cap="none" spc="0" normalizeH="0" baseline="0" noProof="0" dirty="0">
                <a:ln>
                  <a:noFill/>
                </a:ln>
                <a:solidFill>
                  <a:prstClr val="black"/>
                </a:solidFill>
                <a:effectLst/>
                <a:uLnTx/>
                <a:uFillTx/>
                <a:latin typeface="+mn-lt"/>
                <a:ea typeface="MS PGothic" charset="-128"/>
                <a:cs typeface="Calibri" charset="0"/>
              </a:rPr>
              <a:t>Men:</a:t>
            </a:r>
            <a:r>
              <a:rPr kumimoji="0" lang="en-US" altLang="en-US" sz="1200" b="0" i="0" u="none" strike="noStrike" kern="1200" cap="none" spc="0" normalizeH="0" baseline="0" noProof="0" dirty="0">
                <a:ln>
                  <a:noFill/>
                </a:ln>
                <a:solidFill>
                  <a:prstClr val="black"/>
                </a:solidFill>
                <a:effectLst/>
                <a:uLnTx/>
                <a:uFillTx/>
                <a:latin typeface="+mn-lt"/>
                <a:ea typeface="MS PGothic" charset="-128"/>
                <a:cs typeface="Calibri" charset="0"/>
              </a:rPr>
              <a:t> face many attitudina</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l and institutional barriers, including difficulty in reporting sexual violence, laws criminalizing homosexuality and stereotypes by international organizations and NGOs about how they should look or act in order to be believed to be gay, bisexual  or transgender.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1" i="0" u="none" strike="noStrike" kern="1200" cap="none" spc="0" normalizeH="0" baseline="0" noProof="0" dirty="0">
                <a:ln>
                  <a:noFill/>
                </a:ln>
                <a:solidFill>
                  <a:prstClr val="black"/>
                </a:solidFill>
                <a:effectLst/>
                <a:uLnTx/>
                <a:uFillTx/>
                <a:latin typeface="+mn-lt"/>
                <a:ea typeface="MS PGothic" charset="-128"/>
                <a:cs typeface="Calibri" charset="0"/>
              </a:rPr>
              <a:t>Women:</a:t>
            </a:r>
            <a:r>
              <a:rPr kumimoji="0" lang="en-US" altLang="en-US" sz="1200" b="0" i="0" u="none" strike="noStrike" kern="1200" cap="none" spc="0" normalizeH="0" baseline="0" noProof="0" dirty="0">
                <a:ln>
                  <a:noFill/>
                </a:ln>
                <a:solidFill>
                  <a:prstClr val="black"/>
                </a:solidFill>
                <a:effectLst/>
                <a:uLnTx/>
                <a:uFillTx/>
                <a:latin typeface="+mn-lt"/>
                <a:ea typeface="MS PGothic" charset="-128"/>
                <a:cs typeface="Calibri" charset="0"/>
              </a:rPr>
              <a:t>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are often less mobile and less economically independent, which can affect their ability to relocate or to leave a difficult situation at home. They may also face societal pressure to get married and have a family by a particular age, which can further inhibit their mobility and independence. Like men, women may be</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stereotyped by organizations for not looking or acting “gay” or “lesbian”, which can lead to assistance providers believing they are lying in order to receive special treatment. </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S PGothic" charset="-128"/>
                <a:cs typeface="Calibri" charset="0"/>
              </a:rPr>
              <a:t>Age: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1" i="0" u="none" strike="noStrike" kern="1200" cap="none" spc="0" normalizeH="0" baseline="0" noProof="0" dirty="0">
                <a:ln>
                  <a:noFill/>
                </a:ln>
                <a:solidFill>
                  <a:prstClr val="black"/>
                </a:solidFill>
                <a:effectLst/>
                <a:uLnTx/>
                <a:uFillTx/>
                <a:latin typeface="+mn-lt"/>
                <a:ea typeface="MS PGothic" charset="-128"/>
                <a:cs typeface="Calibri" charset="0"/>
              </a:rPr>
              <a:t>Chi</a:t>
            </a:r>
            <a:r>
              <a:rPr kumimoji="0" lang="en-US" altLang="zh-CN" sz="1200" b="1" i="0" u="none" strike="noStrike" kern="1200" cap="none" spc="0" normalizeH="0" baseline="0" noProof="0" dirty="0">
                <a:ln>
                  <a:noFill/>
                </a:ln>
                <a:solidFill>
                  <a:prstClr val="black"/>
                </a:solidFill>
                <a:effectLst/>
                <a:uLnTx/>
                <a:uFillTx/>
                <a:latin typeface="+mn-lt"/>
                <a:ea typeface="Calibri" charset="0"/>
                <a:cs typeface="Calibri" charset="0"/>
              </a:rPr>
              <a:t>ldren:</a:t>
            </a:r>
            <a:r>
              <a:rPr kumimoji="0" lang="en-US" altLang="zh-CN" sz="1200" b="0" i="0" u="none" strike="noStrike" kern="1200" cap="none" spc="0" normalizeH="0" baseline="0" noProof="0" dirty="0">
                <a:ln>
                  <a:noFill/>
                </a:ln>
                <a:solidFill>
                  <a:prstClr val="black"/>
                </a:solidFill>
                <a:effectLst/>
                <a:uLnTx/>
                <a:uFillTx/>
                <a:latin typeface="+mn-lt"/>
                <a:ea typeface="Calibri" charset="0"/>
                <a:cs typeface="Calibri" charset="0"/>
              </a:rPr>
              <a:t> face the attitudinal barrier that they are not old enough to have a clear understanding of their SOGIESC, therefore their persecution on the basis of their SOGIESC may be overlooked. They also face institutional barriers in seeking support outside their families. In the United States, studies have shown that chi</a:t>
            </a:r>
            <a:r>
              <a:rPr kumimoji="0" lang="en-CA" sz="1200" b="0" i="0" u="none" strike="noStrike" kern="1200" cap="none" spc="0" normalizeH="0" baseline="0" noProof="0" dirty="0" err="1">
                <a:ln>
                  <a:noFill/>
                </a:ln>
                <a:solidFill>
                  <a:prstClr val="black"/>
                </a:solidFill>
                <a:effectLst/>
                <a:uLnTx/>
                <a:uFillTx/>
                <a:latin typeface="+mn-lt"/>
                <a:ea typeface="MS PGothic" pitchFamily="34" charset="-128"/>
                <a:cs typeface="Calibri" panose="020F0502020204030204" pitchFamily="34" charset="0"/>
              </a:rPr>
              <a:t>ldren</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Calibri" panose="020F0502020204030204" pitchFamily="34" charset="0"/>
              </a:rPr>
              <a:t> with diverse SOGIESC are over-represented in the juvenile justice systems, and that the majority of those youth are from marginalized ethnic backgrounds. </a:t>
            </a:r>
            <a:endParaRPr kumimoji="0" lang="en-US" altLang="zh-CN" sz="1200" b="0" i="0" u="none" strike="noStrike" kern="1200" cap="none" spc="0" normalizeH="0" baseline="0" noProof="0" dirty="0">
              <a:ln>
                <a:noFill/>
              </a:ln>
              <a:solidFill>
                <a:prstClr val="black"/>
              </a:solidFill>
              <a:effectLst/>
              <a:uLnTx/>
              <a:uFillTx/>
              <a:latin typeface="+mn-lt"/>
              <a:ea typeface="Calibri" charset="0"/>
              <a:cs typeface="Calibri" charset="0"/>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1" i="0" u="none" strike="noStrike" kern="1200" cap="none" spc="0" normalizeH="0" baseline="0" noProof="0" dirty="0">
                <a:ln>
                  <a:noFill/>
                </a:ln>
                <a:solidFill>
                  <a:prstClr val="black"/>
                </a:solidFill>
                <a:effectLst/>
                <a:uLnTx/>
                <a:uFillTx/>
                <a:latin typeface="+mn-lt"/>
                <a:ea typeface="MS PGothic" charset="-128"/>
                <a:cs typeface="Calibri" charset="0"/>
              </a:rPr>
              <a:t>O</a:t>
            </a:r>
            <a:r>
              <a:rPr kumimoji="0" lang="en-US" altLang="zh-CN" sz="1200" b="1" i="0" u="none" strike="noStrike" kern="1200" cap="none" spc="0" normalizeH="0" baseline="0" noProof="0" dirty="0">
                <a:ln>
                  <a:noFill/>
                </a:ln>
                <a:solidFill>
                  <a:prstClr val="black"/>
                </a:solidFill>
                <a:effectLst/>
                <a:uLnTx/>
                <a:uFillTx/>
                <a:latin typeface="+mn-lt"/>
                <a:ea typeface="Calibri" charset="0"/>
                <a:cs typeface="Calibri" charset="0"/>
              </a:rPr>
              <a:t>lder people: </a:t>
            </a:r>
            <a:r>
              <a:rPr kumimoji="0" lang="en-US" altLang="zh-CN" sz="1200" b="0" i="0" u="none" strike="noStrike" kern="1200" cap="none" spc="0" normalizeH="0" baseline="0" noProof="0" dirty="0">
                <a:ln>
                  <a:noFill/>
                </a:ln>
                <a:solidFill>
                  <a:prstClr val="black"/>
                </a:solidFill>
                <a:effectLst/>
                <a:uLnTx/>
                <a:uFillTx/>
                <a:latin typeface="+mn-lt"/>
                <a:ea typeface="Calibri" charset="0"/>
                <a:cs typeface="Calibri" charset="0"/>
              </a:rPr>
              <a:t>with diverse SOGIESC may be less visible to assistance providers and may be more likely to have to conceal their SOGIESC – even if they previously did not conceal – due to their dependence on individuals, institutions and systems that are discriminatory or unsafe. </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S PGothic" charset="-128"/>
                <a:cs typeface="Calibri" charset="0"/>
              </a:rPr>
              <a:t>Disabi</a:t>
            </a:r>
            <a:r>
              <a:rPr kumimoji="0" lang="en-US" altLang="zh-CN" sz="1200" b="1" i="0" u="none" strike="noStrike" kern="1200" cap="none" spc="0" normalizeH="0" baseline="0" noProof="0" dirty="0">
                <a:ln>
                  <a:noFill/>
                </a:ln>
                <a:solidFill>
                  <a:prstClr val="black"/>
                </a:solidFill>
                <a:effectLst/>
                <a:uLnTx/>
                <a:uFillTx/>
                <a:latin typeface="+mn-lt"/>
                <a:ea typeface="Calibri" charset="0"/>
                <a:cs typeface="Calibri" charset="0"/>
              </a:rPr>
              <a:t>lity: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CA" sz="1200" b="1" i="0" u="none" strike="noStrike" kern="1200" cap="none" spc="0" normalizeH="0" baseline="0" noProof="0" dirty="0" err="1">
                <a:ln>
                  <a:noFill/>
                </a:ln>
                <a:solidFill>
                  <a:prstClr val="black"/>
                </a:solidFill>
                <a:effectLst/>
                <a:uLnTx/>
                <a:uFillTx/>
                <a:latin typeface="+mn-lt"/>
                <a:ea typeface="MS PGothic" pitchFamily="34" charset="-128"/>
                <a:cs typeface="Calibri" panose="020F0502020204030204" pitchFamily="34" charset="0"/>
              </a:rPr>
              <a:t>Preva</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l</a:t>
            </a:r>
            <a:r>
              <a:rPr kumimoji="0" lang="en-CA" sz="1200" b="1" i="0" u="none" strike="noStrike" kern="1200" cap="none" spc="0" normalizeH="0" baseline="0" noProof="0" dirty="0">
                <a:ln>
                  <a:noFill/>
                </a:ln>
                <a:solidFill>
                  <a:prstClr val="black"/>
                </a:solidFill>
                <a:effectLst/>
                <a:uLnTx/>
                <a:uFillTx/>
                <a:latin typeface="+mn-lt"/>
                <a:ea typeface="MS PGothic" pitchFamily="34" charset="-128"/>
                <a:cs typeface="Calibri" panose="020F0502020204030204" pitchFamily="34" charset="0"/>
              </a:rPr>
              <a:t>ence: </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Calibri" panose="020F0502020204030204" pitchFamily="34" charset="0"/>
              </a:rPr>
              <a:t>It’s important that we think about disability as an intersectional factor because so many people with diverse SOGIESC live with disabilities.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Calibri" panose="020F0502020204030204" pitchFamily="34" charset="0"/>
              </a:rPr>
              <a:t>For instance, a study in the US found that two out of every five transgender </a:t>
            </a:r>
            <a:r>
              <a:rPr kumimoji="0" lang="en-US" sz="1200" b="0" i="0" u="none" strike="noStrike" kern="1200" cap="none" spc="0" normalizeH="0" baseline="0" noProof="0" dirty="0" err="1">
                <a:ln>
                  <a:noFill/>
                </a:ln>
                <a:solidFill>
                  <a:prstClr val="black"/>
                </a:solidFill>
                <a:effectLst/>
                <a:uLnTx/>
                <a:uFillTx/>
                <a:latin typeface="+mn-lt"/>
                <a:ea typeface="MS PGothic" pitchFamily="34" charset="-128"/>
                <a:cs typeface="Calibri" panose="020F0502020204030204" pitchFamily="34" charset="0"/>
              </a:rPr>
              <a:t>peop</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Calibri" panose="020F0502020204030204" pitchFamily="34" charset="0"/>
              </a:rPr>
              <a:t>le (40 per cent) had a disability. In Washington State, 40 per cent of bisexual men, 36 per cent of lesbian women, 36 per cent of bisexual women and 26 per cent of gay men reported having a disability, compared with 27.2 per cent of the general population. </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1" i="0" u="none" strike="noStrike" kern="1200" cap="none" spc="0" normalizeH="0" baseline="0" noProof="0" dirty="0">
                <a:ln>
                  <a:noFill/>
                </a:ln>
                <a:solidFill>
                  <a:prstClr val="black"/>
                </a:solidFill>
                <a:effectLst/>
                <a:uLnTx/>
                <a:uFillTx/>
                <a:latin typeface="+mn-lt"/>
                <a:ea typeface="MS PGothic" charset="-128"/>
                <a:cs typeface="Calibri" charset="0"/>
              </a:rPr>
              <a:t>Peop</a:t>
            </a:r>
            <a:r>
              <a:rPr kumimoji="0" lang="en-US" altLang="zh-CN" sz="1200" b="1" i="0" u="none" strike="noStrike" kern="1200" cap="none" spc="0" normalizeH="0" baseline="0" noProof="0" dirty="0">
                <a:ln>
                  <a:noFill/>
                </a:ln>
                <a:solidFill>
                  <a:prstClr val="black"/>
                </a:solidFill>
                <a:effectLst/>
                <a:uLnTx/>
                <a:uFillTx/>
                <a:latin typeface="+mn-lt"/>
                <a:ea typeface="Calibri" charset="0"/>
                <a:cs typeface="Calibri" charset="0"/>
              </a:rPr>
              <a:t>le with disabilities:</a:t>
            </a:r>
            <a:r>
              <a:rPr kumimoji="0" lang="en-US" altLang="zh-CN" sz="1200" b="0" i="0" u="none" strike="noStrike" kern="1200" cap="none" spc="0" normalizeH="0" baseline="0" noProof="0" dirty="0">
                <a:ln>
                  <a:noFill/>
                </a:ln>
                <a:solidFill>
                  <a:prstClr val="black"/>
                </a:solidFill>
                <a:effectLst/>
                <a:uLnTx/>
                <a:uFillTx/>
                <a:latin typeface="+mn-lt"/>
                <a:ea typeface="Calibri" charset="0"/>
                <a:cs typeface="Calibri" charset="0"/>
              </a:rPr>
              <a:t> face compounded sets of barriers based on their gender, age and SOGIESC. Depending on their disability</a:t>
            </a:r>
            <a:r>
              <a:rPr kumimoji="0" lang="en-US" altLang="zh-CN" sz="1200" b="0" i="0" u="none" strike="noStrike" kern="1200" cap="none" spc="0" normalizeH="0" baseline="0" noProof="0" dirty="0">
                <a:ln>
                  <a:noFill/>
                </a:ln>
                <a:solidFill>
                  <a:srgbClr val="4BACC6"/>
                </a:solidFill>
                <a:effectLst/>
                <a:uLnTx/>
                <a:uFillTx/>
                <a:latin typeface="+mn-lt"/>
                <a:ea typeface="Microsoft YaHei UI Light" panose="020B0502040204020203" pitchFamily="34" charset="-122"/>
                <a:cs typeface="Arial" panose="020B0604020202020204" pitchFamily="34" charset="0"/>
              </a:rPr>
              <a:t>, they may have more reliance on individuals, institutions, organizations and systems that are discriminatory against diverse SOGIESC, which can </a:t>
            </a:r>
            <a:r>
              <a:rPr kumimoji="0" lang="en-US" altLang="zh-CN" sz="1200" b="0" i="0" u="none" strike="noStrike" kern="1200" cap="none" spc="0" normalizeH="0" baseline="0" noProof="0" dirty="0">
                <a:ln>
                  <a:noFill/>
                </a:ln>
                <a:solidFill>
                  <a:prstClr val="black"/>
                </a:solidFill>
                <a:effectLst/>
                <a:uLnTx/>
                <a:uFillTx/>
                <a:latin typeface="+mn-lt"/>
                <a:ea typeface="Calibri" charset="0"/>
                <a:cs typeface="Calibri" charset="0"/>
              </a:rPr>
              <a:t>l</a:t>
            </a:r>
            <a:r>
              <a:rPr kumimoji="0" lang="en-US" altLang="zh-CN" sz="1200" b="0" i="0" u="none" strike="noStrike" kern="1200" cap="none" spc="0" normalizeH="0" baseline="0" noProof="0" dirty="0">
                <a:ln>
                  <a:noFill/>
                </a:ln>
                <a:solidFill>
                  <a:srgbClr val="4BACC6"/>
                </a:solidFill>
                <a:effectLst/>
                <a:uLnTx/>
                <a:uFillTx/>
                <a:latin typeface="+mn-lt"/>
                <a:ea typeface="Microsoft YaHei UI Light" panose="020B0502040204020203" pitchFamily="34" charset="-122"/>
                <a:cs typeface="Arial" panose="020B0604020202020204" pitchFamily="34" charset="0"/>
              </a:rPr>
              <a:t>ead either to concealment or heightened possibility of abuse.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10 minutes for “What Are the Barriers to Protection for Specific People?”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Facilitation Note: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One report from the US noted: </a:t>
            </a:r>
            <a:r>
              <a:rPr kumimoji="0" lang="en-CA" altLang="en-US" sz="1200" b="0" i="1" u="none" strike="noStrike" kern="1200" cap="none" spc="0" normalizeH="0" baseline="0" noProof="0" dirty="0">
                <a:ln>
                  <a:noFill/>
                </a:ln>
                <a:solidFill>
                  <a:prstClr val="black"/>
                </a:solidFill>
                <a:effectLst/>
                <a:uLnTx/>
                <a:uFillTx/>
                <a:latin typeface="+mn-lt"/>
                <a:ea typeface="MS PGothic" pitchFamily="34" charset="-128"/>
                <a:cs typeface="Calibri" panose="020F0502020204030204" pitchFamily="34" charset="0"/>
              </a:rPr>
              <a:t>”O</a:t>
            </a:r>
            <a:r>
              <a:rPr kumimoji="0" lang="en-US" sz="1200" b="0" i="1" u="none" strike="noStrike" kern="1200" cap="none" spc="0" normalizeH="0" baseline="0" noProof="0" dirty="0" err="1">
                <a:ln>
                  <a:noFill/>
                </a:ln>
                <a:solidFill>
                  <a:prstClr val="black"/>
                </a:solidFill>
                <a:effectLst/>
                <a:uLnTx/>
                <a:uFillTx/>
                <a:latin typeface="+mn-lt"/>
                <a:ea typeface="MS PGothic" pitchFamily="34" charset="-128"/>
              </a:rPr>
              <a:t>ver</a:t>
            </a:r>
            <a:r>
              <a:rPr kumimoji="0" lang="en-US" sz="1200" b="0" i="1" u="none" strike="noStrike" kern="1200" cap="none" spc="0" normalizeH="0" baseline="0" noProof="0" dirty="0">
                <a:ln>
                  <a:noFill/>
                </a:ln>
                <a:solidFill>
                  <a:prstClr val="black"/>
                </a:solidFill>
                <a:effectLst/>
                <a:uLnTx/>
                <a:uFillTx/>
                <a:latin typeface="+mn-lt"/>
                <a:ea typeface="MS PGothic" pitchFamily="34" charset="-128"/>
              </a:rPr>
              <a:t> 40 per cent of incarcerated women and nearly 60 per cent of girls in juvenile justice facilities are sexual minorities, with as many as 85 per cent of LGBTQ youth being youth of color. And recent estimates show that 32 per cent of people in prison and 40 per cent of those in jails have at least one disability.” The same report is the source of the above statistics on SOGIESC and disability: </a:t>
            </a:r>
            <a:r>
              <a:rPr kumimoji="0" lang="en-US" sz="1200" b="0" i="1" u="none" strike="noStrike" kern="1200" cap="none" spc="0" normalizeH="0" baseline="0" noProof="0" dirty="0">
                <a:ln>
                  <a:noFill/>
                </a:ln>
                <a:solidFill>
                  <a:prstClr val="black"/>
                </a:solidFill>
                <a:effectLst/>
                <a:uLnTx/>
                <a:uFillTx/>
                <a:latin typeface="+mn-lt"/>
                <a:ea typeface="MS PGothic" pitchFamily="34" charset="-128"/>
                <a:hlinkClick r:id="rId3">
                  <a:extLst>
                    <a:ext uri="{A12FA001-AC4F-418D-AE19-62706E023703}">
                      <ahyp:hlinkClr xmlns:ahyp="http://schemas.microsoft.com/office/drawing/2018/hyperlinkcolor" val="tx"/>
                    </a:ext>
                  </a:extLst>
                </a:hlinkClick>
              </a:rPr>
              <a:t>Movement Advancement Project | LGBT PEOPLE WITH DISABILITIES (lgbtmap.org)</a:t>
            </a:r>
            <a:r>
              <a:rPr kumimoji="0" lang="en-US" sz="1200" b="0" i="1" u="none" strike="noStrike" kern="1200" cap="none" spc="0" normalizeH="0" baseline="0" noProof="0" dirty="0">
                <a:ln>
                  <a:noFill/>
                </a:ln>
                <a:solidFill>
                  <a:prstClr val="black"/>
                </a:solidFill>
                <a:effectLst/>
                <a:uLnTx/>
                <a:uFillTx/>
                <a:latin typeface="+mn-lt"/>
                <a:ea typeface="MS PGothic" pitchFamily="34" charset="-128"/>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B2CE5007-08C9-2A4C-9E49-194023C8FB34}" type="slidenum">
              <a:rPr lang="en-US" altLang="en-US" sz="1200">
                <a:latin typeface="Calibri Regular"/>
              </a:rPr>
              <a:pPr/>
              <a:t>37</a:t>
            </a:fld>
            <a:endParaRPr lang="en-US" altLang="en-US" sz="1200" dirty="0">
              <a:latin typeface="Calibri Regular"/>
            </a:endParaRPr>
          </a:p>
        </p:txBody>
      </p:sp>
    </p:spTree>
    <p:extLst>
      <p:ext uri="{BB962C8B-B14F-4D97-AF65-F5344CB8AC3E}">
        <p14:creationId xmlns:p14="http://schemas.microsoft.com/office/powerpoint/2010/main" val="8271702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2226" name="Notes Placeholder 2"/>
          <p:cNvSpPr>
            <a:spLocks noGrp="1"/>
          </p:cNvSpPr>
          <p:nvPr>
            <p:ph type="body" idx="1"/>
          </p:nvPr>
        </p:nvSpPr>
        <p:spPr bwMode="auto">
          <a:xfrm>
            <a:off x="685800" y="4035972"/>
            <a:ext cx="5682916" cy="41936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Ten Key Challenge Areas</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Let’s now look at the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ten key challenge areas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for people with diverse SOGIESC in migration, forced displacement and crisis situations. These are the key challenge areas we’ll be focusing on for the rest of the module. They are:</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1. Participation and Outreach</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This area relates to the inclusion of migrants and forcibly displaced people with diverse SOGIESC in our </a:t>
            </a:r>
            <a:r>
              <a:rPr kumimoji="0" lang="en-US" altLang="en-US" sz="1200" b="0" i="0" u="none" strike="noStrike" kern="1200" cap="none" spc="0" normalizeH="0" baseline="0" noProof="0" dirty="0" err="1">
                <a:ln>
                  <a:noFill/>
                </a:ln>
                <a:solidFill>
                  <a:prstClr val="black"/>
                </a:solidFill>
                <a:effectLst/>
                <a:uLnTx/>
                <a:uFillTx/>
                <a:latin typeface="+mn-lt"/>
                <a:ea typeface="MS PGothic" charset="-128"/>
              </a:rPr>
              <a:t>programmes</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as well as our ability to reach them and provide appropriate assistance and services. This is also related to the reality that often we’re already assisting individuals with diverse SOGIESC, but they don’t feel comfortable sharing their identity with us, meaning that we are unable to provide them with tailored assistance.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2. Individual Documentation</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This area relates to documents such as national identity cards, passports, birth certificates, travel documents, registration certificates, and refugee and IDP identity cards. Particularly for migrants or forcibly displaced people with diverse gender identity and expression, including those who are transgender, non-binary and gender non-conforming, not having identification that matches their physical appearance can be a significant risk point during their migration or displacement and if they attempt to return to their home country.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3. Gender-Based Violence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This area relates to private or public harmful acts specifically perpetrated on the basis of an individual’s gender, including physical, mental or sexual harm, threats of such acts, coercion and other deprivations of liberty. We know that people with diverse SOGIESC face disproportionately high rates of GBV.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4. Other Issues of Safety and Security</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This area relates to any act that threatens or violates a person’s physical, emotional or mental safety or security, including acts of discrimination, harassment, abuse or violence.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5. Access to Justice</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This area relates to an individual’s ability to access dignified and respectful legal assistance and judicial systems, as well as to receive assistance from government representatives, such as police officers, when experiencing issues related to GBV or safety and security.</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6. Material Assistance</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This area relates to the receipt of aid, including water, food and non-food items, such as fuel, soap, shelter material or cash for subsistence goods.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7. Shelter and Sanitation</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 </a:t>
            </a:r>
            <a:br>
              <a:rPr kumimoji="0" lang="en-US" altLang="en-US" sz="1200" b="1" i="0" u="none" strike="noStrike" kern="1200" cap="none" spc="0" normalizeH="0" baseline="0" noProof="0" dirty="0">
                <a:ln>
                  <a:noFill/>
                </a:ln>
                <a:solidFill>
                  <a:prstClr val="black"/>
                </a:solidFill>
                <a:effectLst/>
                <a:uLnTx/>
                <a:uFillTx/>
                <a:latin typeface="+mn-lt"/>
                <a:ea typeface="MS PGothic" charset="-128"/>
              </a:rPr>
            </a:b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This area relates to housing, including temporary settlements, urban housing and sanitation facilities, including toilets and showers.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8. Education</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This area relates to schooling, primarily for children.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9. Livelihoods</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This area relates to employment and business assistance </a:t>
            </a:r>
            <a:r>
              <a:rPr kumimoji="0" lang="en-US" altLang="en-US" sz="1200" b="0" i="0" u="none" strike="noStrike" kern="1200" cap="none" spc="0" normalizeH="0" baseline="0" noProof="0" dirty="0" err="1">
                <a:ln>
                  <a:noFill/>
                </a:ln>
                <a:solidFill>
                  <a:prstClr val="black"/>
                </a:solidFill>
                <a:effectLst/>
                <a:uLnTx/>
                <a:uFillTx/>
                <a:latin typeface="+mn-lt"/>
                <a:ea typeface="MS PGothic" charset="-128"/>
              </a:rPr>
              <a:t>programmes</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including skills training </a:t>
            </a:r>
            <a:r>
              <a:rPr kumimoji="0" lang="en-US" altLang="en-US" sz="1200" b="0" i="0" u="none" strike="noStrike" kern="1200" cap="none" spc="0" normalizeH="0" baseline="0" noProof="0" dirty="0" err="1">
                <a:ln>
                  <a:noFill/>
                </a:ln>
                <a:solidFill>
                  <a:prstClr val="black"/>
                </a:solidFill>
                <a:effectLst/>
                <a:uLnTx/>
                <a:uFillTx/>
                <a:latin typeface="+mn-lt"/>
                <a:ea typeface="MS PGothic" charset="-128"/>
              </a:rPr>
              <a:t>programmes</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10. Health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This area relates to any services supporting mental or physical health care, including private doctors or hospitals and private, government and NGO-operated health clinics. Health can be one of the most significant issues that people of diverse SOGIESC face, because there are so few health providers globally who are skilled in providing appropriate and dignified care to people with diverse SOGIESC. This includes international organizations such as IOM and UNHCR.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Which of these areas do you feel are most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important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to your work?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4 minutes. </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B2CE5007-08C9-2A4C-9E49-194023C8FB34}" type="slidenum">
              <a:rPr lang="en-US" altLang="en-US" sz="1200">
                <a:latin typeface="Calibri Regular"/>
              </a:rPr>
              <a:pPr/>
              <a:t>38</a:t>
            </a:fld>
            <a:endParaRPr lang="en-US" altLang="en-US" sz="1200" dirty="0">
              <a:latin typeface="Calibri Regular"/>
            </a:endParaRPr>
          </a:p>
        </p:txBody>
      </p:sp>
    </p:spTree>
    <p:extLst>
      <p:ext uri="{BB962C8B-B14F-4D97-AF65-F5344CB8AC3E}">
        <p14:creationId xmlns:p14="http://schemas.microsoft.com/office/powerpoint/2010/main" val="5187048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082" name="Notes Placeholder 2"/>
          <p:cNvSpPr>
            <a:spLocks noGrp="1"/>
          </p:cNvSpPr>
          <p:nvPr>
            <p:ph type="body" idx="1"/>
          </p:nvPr>
        </p:nvSpPr>
        <p:spPr bwMode="auto">
          <a:xfrm>
            <a:off x="685800" y="4035971"/>
            <a:ext cx="5486400" cy="46492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Exercise: Risk Points and Barriers Assessment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1"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We’ll now do the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Risk Points and Barriers Assessment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exercise. Please turn to the page in your Workbook that is on the screen.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For this exercise, you’ll split into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six teams</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Please divide yourselves into six. I’ve placed the numbers one through six on the tables. Please go to your number.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In your Workbook are the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Risk Point and Barrier Assessment Profiles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and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Risk Point and Barrier Assessment Worksheet</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Read the profile that corresponds to your team number, then turn to the worksheet.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Fill in the most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important</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risk point and the most important barrier you believe the individual faces in each key challenge area. Keep in mind we are thinking about the risk points and barriers these individuals face in all aspects of their daily lives.</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When you determine the top risk point and top barrier for each key challenge area, ensure you take into account the</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 full information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in the profile and other factors like location and age.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You should consider the risk points and barriers the individual faces not only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today,</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but also in the future – three months from now, six months from now, a year from now and beyond. If you need ideas, please turn to the guidance section after your worksheet.</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After you have read your profile and filled in the worksheet, we’ll hold a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group discussion.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I’ll ask you to briefly describe your profile and go through the top risk points and barriers, explaining why you chose them.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You have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40 minutes</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to complete your worksheets. If you complete your sheet early, you can turn to the bonus chart on the next page, where you will consider how visibility changes the situation for your individual. </a:t>
            </a: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After 40 minutes have passed:</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Now that you have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completed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your assessment, let’s discuss them. Listen closely while each group discusses their profile. If you believe the individual profiled may face risks the team has not considered, please raise this so we can discuss as a group. Please nominate a team spokesperson.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mn-lt"/>
                <a:ea typeface="MS PGothic" pitchFamily="34" charset="-128"/>
                <a:cs typeface="MS PGothic" charset="0"/>
              </a:rPr>
              <a:t>Facilitation Note: </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While the teams are presenting, the Facilitator should display the relevant profile slides. The Facilitator should then use the blank slide following the profile to list the risk points and barriers identified by the team. After the team presents, the Facilitator should ask the group for initial ideas on how these risk points and barriers can be addressed and write them next to the identified risk points.</a:t>
            </a:r>
            <a:r>
              <a:rPr kumimoji="0" lang="en-US" sz="1200" b="0" i="0" u="none" strike="noStrike" kern="1200" cap="none" spc="0" normalizeH="0" baseline="0" noProof="0" dirty="0">
                <a:ln>
                  <a:noFill/>
                </a:ln>
                <a:solidFill>
                  <a:prstClr val="black"/>
                </a:solidFill>
                <a:effectLst/>
                <a:uLnTx/>
                <a:uFillTx/>
                <a:latin typeface="+mn-lt"/>
                <a:ea typeface="MS PGothic" charset="-128"/>
                <a:cs typeface="MS PGothic" charset="0"/>
              </a:rPr>
              <a:t>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See the Facilitation Guide </a:t>
            </a:r>
            <a:r>
              <a:rPr kumimoji="0" lang="en-US" altLang="en-US" sz="1200" b="1" i="1" u="none" strike="noStrike" kern="1200" cap="none" spc="0" normalizeH="0" baseline="0" noProof="0" dirty="0">
                <a:ln>
                  <a:noFill/>
                </a:ln>
                <a:solidFill>
                  <a:prstClr val="black"/>
                </a:solidFill>
                <a:effectLst/>
                <a:uLnTx/>
                <a:uFillTx/>
                <a:latin typeface="+mn-lt"/>
                <a:ea typeface="MS PGothic" charset="-128"/>
              </a:rPr>
              <a:t>page 181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for more information about this exercise and alternative facilitation ideas.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 1 hour 40 minutes.</a:t>
            </a:r>
            <a:r>
              <a:rPr kumimoji="0" lang="en-US" altLang="en-US" sz="1200" b="1" i="1" u="none" strike="noStrike" kern="1200" cap="none" spc="0" normalizeH="0" baseline="0" noProof="0" dirty="0">
                <a:ln>
                  <a:noFill/>
                </a:ln>
                <a:solidFill>
                  <a:prstClr val="black"/>
                </a:solidFill>
                <a:effectLst/>
                <a:uLnTx/>
                <a:uFillTx/>
                <a:latin typeface="+mn-lt"/>
                <a:ea typeface="MS PGothic" charset="-128"/>
              </a:rPr>
              <a:t>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Forty minutes for team activity, 60 minutes for discussion.</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a:spcBef>
                <a:spcPct val="0"/>
              </a:spcBef>
            </a:pPr>
            <a:fld id="{A6C2C697-EF0F-6E4C-BD43-EEDCC66C4249}" type="slidenum">
              <a:rPr lang="en-US" altLang="en-US" sz="1200">
                <a:solidFill>
                  <a:srgbClr val="000000"/>
                </a:solidFill>
                <a:latin typeface="Calibri Regular"/>
                <a:ea typeface="ヒラギノ角ゴ ProN W3" charset="-128"/>
              </a:rPr>
              <a:pPr>
                <a:spcBef>
                  <a:spcPct val="0"/>
                </a:spcBef>
              </a:pPr>
              <a:t>39</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4162837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8370" name="Notes Placeholder 2"/>
          <p:cNvSpPr>
            <a:spLocks noGrp="1"/>
          </p:cNvSpPr>
          <p:nvPr>
            <p:ph type="body" idx="1"/>
          </p:nvPr>
        </p:nvSpPr>
        <p:spPr bwMode="auto">
          <a:xfrm>
            <a:off x="685799" y="4035971"/>
            <a:ext cx="5934785" cy="4963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Module 10 Overview</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05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Protection is at the core of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our mandate</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Regardless of the work we are doing within the organization, we have a responsibility to protect every person who walks through our door, including people with diverse SOGIESC. </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05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Moreover, we have a responsibility to ensure that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SOGIESC issues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are proactively identified and discussed within our work – including in our guidance, our standard operating procedures, our training sessions and our staff meetings – and to not limit protection topics to age, nationality, disability and binary gender. We also have a responsibility to identify risks and barriers for people with diverse SOGIESC, and to put in place solutions and enablers that address those risks and barriers. </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05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As we’ve learned, individuals with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diverse SOGIESC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work in our offices around the world and are within every population we assist. When their needs and challenges are not a consideration in our planning or actions, we further marginalize some of the most vulnerable populations in the world and may even cause them harm. </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05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In this module, you’ll learn how the protection needs of people with diverse SOGIESC are impacted by migration and forced displacement and learn some of the specific issues that affect different populations. </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05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 2 minutes.</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7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Total Module 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6 hours 30 minutes.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B4A31E5A-B7FC-E945-B897-86AFF9DB5541}" type="slidenum">
              <a:rPr lang="en-US" altLang="en-US" sz="1200">
                <a:latin typeface="Calibri Regular"/>
              </a:rPr>
              <a:pPr/>
              <a:t>4</a:t>
            </a:fld>
            <a:endParaRPr lang="en-US" altLang="en-US" sz="1200" dirty="0">
              <a:latin typeface="Calibri Regular"/>
            </a:endParaRPr>
          </a:p>
        </p:txBody>
      </p:sp>
    </p:spTree>
    <p:extLst>
      <p:ext uri="{BB962C8B-B14F-4D97-AF65-F5344CB8AC3E}">
        <p14:creationId xmlns:p14="http://schemas.microsoft.com/office/powerpoint/2010/main" val="31410676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Exercise: Risk Points and Barriers Assessment, continued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We’ll start with the first profile, Ava. Please start by reading your profile.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Facilitation Note: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Display during the team’s presentation on this profile.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 1 hour 40 minutes.</a:t>
            </a:r>
            <a:r>
              <a:rPr kumimoji="0" lang="en-US" altLang="en-US" sz="1200" b="1" i="1" u="none" strike="noStrike" kern="1200" cap="none" spc="0" normalizeH="0" baseline="0" noProof="0" dirty="0">
                <a:ln>
                  <a:noFill/>
                </a:ln>
                <a:solidFill>
                  <a:prstClr val="black"/>
                </a:solidFill>
                <a:effectLst/>
                <a:uLnTx/>
                <a:uFillTx/>
                <a:latin typeface="+mn-lt"/>
                <a:ea typeface="MS PGothic" charset="-128"/>
              </a:rPr>
              <a:t>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Forty minutes for team activity, 60 minutes for discussion.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A close-up of a person with feminine gender expression, wearing small reading glasses.]</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40</a:t>
            </a:fld>
            <a:endParaRPr lang="en-US"/>
          </a:p>
        </p:txBody>
      </p:sp>
    </p:spTree>
    <p:extLst>
      <p:ext uri="{BB962C8B-B14F-4D97-AF65-F5344CB8AC3E}">
        <p14:creationId xmlns:p14="http://schemas.microsoft.com/office/powerpoint/2010/main" val="23890556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Exercise: Risk Points and Barriers Assessment, continued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We’ll start with the first profile, Ava. Please start by reading your profile.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Facilitation Note: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Display during the team’s presentation on this profile.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 1 hour 40 minutes.</a:t>
            </a:r>
            <a:r>
              <a:rPr kumimoji="0" lang="en-US" altLang="en-US" sz="1200" b="1" i="1" u="none" strike="noStrike" kern="1200" cap="none" spc="0" normalizeH="0" baseline="0" noProof="0" dirty="0">
                <a:ln>
                  <a:noFill/>
                </a:ln>
                <a:solidFill>
                  <a:prstClr val="black"/>
                </a:solidFill>
                <a:effectLst/>
                <a:uLnTx/>
                <a:uFillTx/>
                <a:latin typeface="+mn-lt"/>
                <a:ea typeface="MS PGothic" charset="-128"/>
              </a:rPr>
              <a:t>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Forty minutes for team activity, 60 minutes for discussion.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A close-up of a person with feminine gender expression, wearing small reading glasses.]</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41</a:t>
            </a:fld>
            <a:endParaRPr lang="en-US"/>
          </a:p>
        </p:txBody>
      </p:sp>
    </p:spTree>
    <p:extLst>
      <p:ext uri="{BB962C8B-B14F-4D97-AF65-F5344CB8AC3E}">
        <p14:creationId xmlns:p14="http://schemas.microsoft.com/office/powerpoint/2010/main" val="11677208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Exercise: Risk Points and Barriers Assessment, continued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We’ll start with the first profile, Ava. Please start by reading your profile.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Facilitation Note: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Display during the team’s presentation on this profile.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 1 hour 40 minutes.</a:t>
            </a:r>
            <a:r>
              <a:rPr kumimoji="0" lang="en-US" altLang="en-US" sz="1200" b="1" i="1" u="none" strike="noStrike" kern="1200" cap="none" spc="0" normalizeH="0" baseline="0" noProof="0" dirty="0">
                <a:ln>
                  <a:noFill/>
                </a:ln>
                <a:solidFill>
                  <a:prstClr val="black"/>
                </a:solidFill>
                <a:effectLst/>
                <a:uLnTx/>
                <a:uFillTx/>
                <a:latin typeface="+mn-lt"/>
                <a:ea typeface="MS PGothic" charset="-128"/>
              </a:rPr>
              <a:t>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Forty minutes for team activity, 60 minutes for discussion.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A close-up of a person with feminine gender expression, wearing small reading glasses.]</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42</a:t>
            </a:fld>
            <a:endParaRPr lang="en-US"/>
          </a:p>
        </p:txBody>
      </p:sp>
    </p:spTree>
    <p:extLst>
      <p:ext uri="{BB962C8B-B14F-4D97-AF65-F5344CB8AC3E}">
        <p14:creationId xmlns:p14="http://schemas.microsoft.com/office/powerpoint/2010/main" val="7387180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Exercise: Risk Points and Barriers Assessment, continued</a:t>
            </a:r>
          </a:p>
          <a:p>
            <a:endParaRPr lang="en-US" altLang="en-US" sz="1200" b="1" u="sng" dirty="0">
              <a:ea typeface="MS PGothic" charset="-128"/>
            </a:endParaRPr>
          </a:p>
          <a:p>
            <a:r>
              <a:rPr lang="en-US" altLang="en-US" sz="1200" b="0" i="0" u="none" dirty="0">
                <a:ea typeface="MS PGothic" charset="-128"/>
              </a:rPr>
              <a:t>Now p</a:t>
            </a:r>
            <a:r>
              <a:rPr lang="en-US" altLang="en-US" sz="1200" i="0" dirty="0">
                <a:ea typeface="MS PGothic" charset="-128"/>
              </a:rPr>
              <a:t>lease </a:t>
            </a:r>
            <a:r>
              <a:rPr lang="en-US" altLang="en-US" sz="1200" b="1" i="0" dirty="0">
                <a:ea typeface="MS PGothic" charset="-128"/>
              </a:rPr>
              <a:t>share </a:t>
            </a:r>
            <a:r>
              <a:rPr lang="en-US" altLang="en-US" sz="1200" i="0" dirty="0">
                <a:ea typeface="MS PGothic" charset="-128"/>
              </a:rPr>
              <a:t>the top risk point and barrier in each key challenge area. </a:t>
            </a:r>
          </a:p>
          <a:p>
            <a:endParaRPr lang="en-US" altLang="en-US" sz="1200" i="0" dirty="0">
              <a:ea typeface="MS PGothic" charset="-128"/>
            </a:endParaRPr>
          </a:p>
          <a:p>
            <a:r>
              <a:rPr lang="en-US" altLang="en-US" sz="1200" i="1" dirty="0">
                <a:ea typeface="MS PGothic" charset="-128"/>
              </a:rPr>
              <a:t>Once all risk points and barriers are shared and noted on the screen:</a:t>
            </a:r>
          </a:p>
          <a:p>
            <a:endParaRPr lang="en-US" altLang="en-US" sz="1200" i="0" dirty="0">
              <a:ea typeface="MS PGothic" charset="-128"/>
            </a:endParaRPr>
          </a:p>
          <a:p>
            <a:r>
              <a:rPr lang="en-US" altLang="en-US" sz="1200" i="0" dirty="0">
                <a:ea typeface="MS PGothic" charset="-128"/>
              </a:rPr>
              <a:t>What are some of the ways you think we could </a:t>
            </a:r>
            <a:r>
              <a:rPr lang="en-US" altLang="en-US" sz="1200" b="1" i="0" dirty="0">
                <a:ea typeface="MS PGothic" charset="-128"/>
              </a:rPr>
              <a:t>address</a:t>
            </a:r>
            <a:r>
              <a:rPr lang="en-US" altLang="en-US" sz="1200" i="0" dirty="0">
                <a:ea typeface="MS PGothic" charset="-128"/>
              </a:rPr>
              <a:t> these risk points and barriers? </a:t>
            </a:r>
            <a:endParaRPr lang="en-US" altLang="en-US" sz="1200" i="1" dirty="0">
              <a:ea typeface="MS PGothic" charset="-128"/>
            </a:endParaRPr>
          </a:p>
          <a:p>
            <a:endParaRPr lang="en-US" altLang="en-US" sz="1200" b="1" i="1" u="sng" dirty="0">
              <a:ea typeface="MS PGothic" charset="-128"/>
            </a:endParaRPr>
          </a:p>
          <a:p>
            <a:r>
              <a:rPr lang="en-US" altLang="en-US" sz="1200" b="0" i="1" u="none" dirty="0">
                <a:ea typeface="MS PGothic" charset="-128"/>
              </a:rPr>
              <a:t>----</a:t>
            </a:r>
          </a:p>
          <a:p>
            <a:endParaRPr lang="en-US" altLang="en-US" sz="1200" b="1" i="1" u="sng" dirty="0">
              <a:ea typeface="MS PGothic" charset="-128"/>
            </a:endParaRPr>
          </a:p>
          <a:p>
            <a:r>
              <a:rPr lang="en-US" altLang="en-US" sz="1200" b="1" i="1" dirty="0">
                <a:ea typeface="MS PGothic" charset="-128"/>
              </a:rPr>
              <a:t>Facilitation Note: </a:t>
            </a:r>
            <a:r>
              <a:rPr lang="en-US" altLang="en-US" sz="1200" i="1" dirty="0">
                <a:ea typeface="MS PGothic" charset="-128"/>
              </a:rPr>
              <a:t>Use this slide to input the risk points the profile faces, as articulated by the team presenting on the profile, as well as potential responses.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a:t>
            </a:r>
            <a:r>
              <a:rPr lang="en-US" altLang="en-US" sz="1200" b="1" i="1" dirty="0">
                <a:solidFill>
                  <a:schemeClr val="tx1"/>
                </a:solidFill>
                <a:ea typeface="MS PGothic" charset="-128"/>
              </a:rPr>
              <a:t>:</a:t>
            </a:r>
            <a:r>
              <a:rPr lang="en-US" altLang="en-US" sz="1200" i="1" dirty="0">
                <a:solidFill>
                  <a:schemeClr val="tx1"/>
                </a:solidFill>
                <a:ea typeface="MS PGothic" charset="-128"/>
              </a:rPr>
              <a:t> </a:t>
            </a:r>
            <a:r>
              <a:rPr lang="en-US" altLang="en-US" sz="1200" i="1" dirty="0">
                <a:ea typeface="MS PGothic" charset="-128"/>
              </a:rPr>
              <a:t>1 hour 40 minutes.</a:t>
            </a:r>
            <a:r>
              <a:rPr lang="en-US" altLang="en-US" sz="1200" b="1" i="1" dirty="0">
                <a:ea typeface="MS PGothic" charset="-128"/>
              </a:rPr>
              <a:t> </a:t>
            </a:r>
            <a:r>
              <a:rPr lang="en-US" altLang="en-US" sz="1200" b="0" i="1" dirty="0">
                <a:ea typeface="MS PGothic" charset="-128"/>
              </a:rPr>
              <a:t>Forty</a:t>
            </a:r>
            <a:r>
              <a:rPr lang="en-US" altLang="en-US" sz="1200" i="1" dirty="0">
                <a:ea typeface="MS PGothic" charset="-128"/>
              </a:rPr>
              <a:t> minutes for team activity; 60 minutes for discussion</a:t>
            </a:r>
            <a:r>
              <a:rPr lang="en-US" altLang="en-US" sz="1200" i="1" dirty="0">
                <a:solidFill>
                  <a:schemeClr val="tx1"/>
                </a:solidFill>
                <a:ea typeface="MS PGothic" charset="-128"/>
              </a:rPr>
              <a:t>.</a:t>
            </a:r>
            <a:endParaRPr lang="en-US" altLang="en-US" sz="1200" dirty="0">
              <a:ea typeface="MS PGothic" charset="-128"/>
            </a:endParaRPr>
          </a:p>
          <a:p>
            <a:endParaRPr lang="en-US" altLang="en-US" sz="1200"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43</a:t>
            </a:fld>
            <a:endParaRPr lang="en-US"/>
          </a:p>
        </p:txBody>
      </p:sp>
    </p:spTree>
    <p:extLst>
      <p:ext uri="{BB962C8B-B14F-4D97-AF65-F5344CB8AC3E}">
        <p14:creationId xmlns:p14="http://schemas.microsoft.com/office/powerpoint/2010/main" val="27880779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Exercise: Risk Points and Barriers Assessment, continued</a:t>
            </a:r>
          </a:p>
          <a:p>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ea typeface="MS PGothic" charset="-128"/>
              </a:rPr>
              <a:t>Now </a:t>
            </a:r>
            <a:r>
              <a:rPr lang="en-US" altLang="en-US" sz="1200" i="0" dirty="0">
                <a:ea typeface="MS PGothic" charset="-128"/>
              </a:rPr>
              <a:t>let’s look at the </a:t>
            </a:r>
            <a:r>
              <a:rPr lang="en-US" altLang="en-US" sz="1200" b="1" i="0" dirty="0">
                <a:ea typeface="MS PGothic" charset="-128"/>
              </a:rPr>
              <a:t>second</a:t>
            </a:r>
            <a:r>
              <a:rPr lang="en-US" altLang="en-US" sz="1200" i="0" dirty="0">
                <a:ea typeface="MS PGothic" charset="-128"/>
              </a:rPr>
              <a:t> profile. Please start by reading your profile. </a:t>
            </a:r>
          </a:p>
          <a:p>
            <a:endParaRPr lang="en-US" altLang="en-US" sz="1200" b="0" i="1" u="none" dirty="0">
              <a:ea typeface="MS PGothic" charset="-128"/>
            </a:endParaRPr>
          </a:p>
          <a:p>
            <a:r>
              <a:rPr lang="en-US" altLang="en-US" sz="1200" b="0" i="1" u="none" dirty="0">
                <a:ea typeface="MS PGothic" charset="-128"/>
              </a:rPr>
              <a:t>----</a:t>
            </a:r>
          </a:p>
          <a:p>
            <a:endParaRPr lang="en-US" altLang="en-US" sz="1200" b="1" i="1" u="sng" dirty="0">
              <a:ea typeface="MS PGothic" charset="-128"/>
            </a:endParaRPr>
          </a:p>
          <a:p>
            <a:r>
              <a:rPr lang="en-US" altLang="en-US" sz="1200" b="1" i="1" dirty="0">
                <a:ea typeface="MS PGothic" charset="-128"/>
              </a:rPr>
              <a:t>Facilitation Note: </a:t>
            </a:r>
            <a:r>
              <a:rPr lang="en-US" altLang="en-US" sz="1200" i="1" dirty="0">
                <a:ea typeface="MS PGothic" charset="-128"/>
              </a:rPr>
              <a:t>Display during the team’s presentation on this profile.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a:t>
            </a:r>
            <a:r>
              <a:rPr lang="en-US" altLang="en-US" sz="1200" b="1" i="1" dirty="0">
                <a:solidFill>
                  <a:schemeClr val="tx1"/>
                </a:solidFill>
                <a:ea typeface="MS PGothic" charset="-128"/>
              </a:rPr>
              <a:t>:</a:t>
            </a:r>
            <a:r>
              <a:rPr lang="en-US" altLang="en-US" sz="1200" i="1" dirty="0">
                <a:solidFill>
                  <a:schemeClr val="tx1"/>
                </a:solidFill>
                <a:ea typeface="MS PGothic" charset="-128"/>
              </a:rPr>
              <a:t> </a:t>
            </a:r>
            <a:r>
              <a:rPr lang="en-US" altLang="en-US" sz="1200" i="1" dirty="0">
                <a:ea typeface="MS PGothic" charset="-128"/>
              </a:rPr>
              <a:t>1 hour 40 minutes.</a:t>
            </a:r>
            <a:r>
              <a:rPr lang="en-US" altLang="en-US" sz="1200" b="1" i="1" dirty="0">
                <a:ea typeface="MS PGothic" charset="-128"/>
              </a:rPr>
              <a:t> </a:t>
            </a:r>
            <a:r>
              <a:rPr lang="en-US" altLang="en-US" sz="1200" b="0" i="1" dirty="0">
                <a:ea typeface="MS PGothic" charset="-128"/>
              </a:rPr>
              <a:t>Forty</a:t>
            </a:r>
            <a:r>
              <a:rPr lang="en-US" altLang="en-US" sz="1200" i="1" dirty="0">
                <a:ea typeface="MS PGothic" charset="-128"/>
              </a:rPr>
              <a:t> minutes for team activity, 60 minutes for discussion</a:t>
            </a:r>
            <a:r>
              <a:rPr lang="en-US" altLang="en-US" sz="1200" i="1" dirty="0">
                <a:solidFill>
                  <a:schemeClr val="tx1"/>
                </a:solidFill>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dirty="0">
              <a:solidFill>
                <a:schemeClr val="tx1"/>
              </a:solidFill>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A man walking down an alleyway between two buildings.]</a:t>
            </a: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44</a:t>
            </a:fld>
            <a:endParaRPr lang="en-US"/>
          </a:p>
        </p:txBody>
      </p:sp>
    </p:spTree>
    <p:extLst>
      <p:ext uri="{BB962C8B-B14F-4D97-AF65-F5344CB8AC3E}">
        <p14:creationId xmlns:p14="http://schemas.microsoft.com/office/powerpoint/2010/main" val="7301716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Exercise: Risk Points and Barriers Assessment, continued</a:t>
            </a:r>
          </a:p>
          <a:p>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ea typeface="MS PGothic" charset="-128"/>
              </a:rPr>
              <a:t>Now </a:t>
            </a:r>
            <a:r>
              <a:rPr lang="en-US" altLang="en-US" sz="1200" i="0" dirty="0">
                <a:ea typeface="MS PGothic" charset="-128"/>
              </a:rPr>
              <a:t>let’s look at the </a:t>
            </a:r>
            <a:r>
              <a:rPr lang="en-US" altLang="en-US" sz="1200" b="1" i="0" dirty="0">
                <a:ea typeface="MS PGothic" charset="-128"/>
              </a:rPr>
              <a:t>second</a:t>
            </a:r>
            <a:r>
              <a:rPr lang="en-US" altLang="en-US" sz="1200" i="0" dirty="0">
                <a:ea typeface="MS PGothic" charset="-128"/>
              </a:rPr>
              <a:t> profile. Please start by reading your profile. </a:t>
            </a:r>
          </a:p>
          <a:p>
            <a:endParaRPr lang="en-US" altLang="en-US" sz="1200" b="0" i="1" u="none" dirty="0">
              <a:ea typeface="MS PGothic" charset="-128"/>
            </a:endParaRPr>
          </a:p>
          <a:p>
            <a:r>
              <a:rPr lang="en-US" altLang="en-US" sz="1200" b="0" i="1" u="none" dirty="0">
                <a:ea typeface="MS PGothic" charset="-128"/>
              </a:rPr>
              <a:t>----</a:t>
            </a:r>
          </a:p>
          <a:p>
            <a:endParaRPr lang="en-US" altLang="en-US" sz="1200" b="1" i="1" u="sng" dirty="0">
              <a:ea typeface="MS PGothic" charset="-128"/>
            </a:endParaRPr>
          </a:p>
          <a:p>
            <a:r>
              <a:rPr lang="en-US" altLang="en-US" sz="1200" b="1" i="1" dirty="0">
                <a:ea typeface="MS PGothic" charset="-128"/>
              </a:rPr>
              <a:t>Facilitation Note: </a:t>
            </a:r>
            <a:r>
              <a:rPr lang="en-US" altLang="en-US" sz="1200" i="1" dirty="0">
                <a:ea typeface="MS PGothic" charset="-128"/>
              </a:rPr>
              <a:t>Display during the team’s presentation on this profile.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a:t>
            </a:r>
            <a:r>
              <a:rPr lang="en-US" altLang="en-US" sz="1200" b="1" i="1" dirty="0">
                <a:solidFill>
                  <a:schemeClr val="tx1"/>
                </a:solidFill>
                <a:ea typeface="MS PGothic" charset="-128"/>
              </a:rPr>
              <a:t>:</a:t>
            </a:r>
            <a:r>
              <a:rPr lang="en-US" altLang="en-US" sz="1200" i="1" dirty="0">
                <a:solidFill>
                  <a:schemeClr val="tx1"/>
                </a:solidFill>
                <a:ea typeface="MS PGothic" charset="-128"/>
              </a:rPr>
              <a:t> </a:t>
            </a:r>
            <a:r>
              <a:rPr lang="en-US" altLang="en-US" sz="1200" i="1" dirty="0">
                <a:ea typeface="MS PGothic" charset="-128"/>
              </a:rPr>
              <a:t>1 hour 40 minutes.</a:t>
            </a:r>
            <a:r>
              <a:rPr lang="en-US" altLang="en-US" sz="1200" b="1" i="1" dirty="0">
                <a:ea typeface="MS PGothic" charset="-128"/>
              </a:rPr>
              <a:t> </a:t>
            </a:r>
            <a:r>
              <a:rPr lang="en-US" altLang="en-US" sz="1200" b="0" i="1" dirty="0">
                <a:ea typeface="MS PGothic" charset="-128"/>
              </a:rPr>
              <a:t>Forty</a:t>
            </a:r>
            <a:r>
              <a:rPr lang="en-US" altLang="en-US" sz="1200" i="1" dirty="0">
                <a:ea typeface="MS PGothic" charset="-128"/>
              </a:rPr>
              <a:t> minutes for team activity, 60 minutes for discussion</a:t>
            </a:r>
            <a:r>
              <a:rPr lang="en-US" altLang="en-US" sz="1200" i="1" dirty="0">
                <a:solidFill>
                  <a:schemeClr val="tx1"/>
                </a:solidFill>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dirty="0">
              <a:solidFill>
                <a:schemeClr val="tx1"/>
              </a:solidFill>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A man walking down an alleyway between two buildings.]</a:t>
            </a: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45</a:t>
            </a:fld>
            <a:endParaRPr lang="en-US"/>
          </a:p>
        </p:txBody>
      </p:sp>
    </p:spTree>
    <p:extLst>
      <p:ext uri="{BB962C8B-B14F-4D97-AF65-F5344CB8AC3E}">
        <p14:creationId xmlns:p14="http://schemas.microsoft.com/office/powerpoint/2010/main" val="10400402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Exercise: Risk Points and Barriers Assessment, continued</a:t>
            </a:r>
          </a:p>
          <a:p>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ea typeface="MS PGothic" charset="-128"/>
              </a:rPr>
              <a:t>Now </a:t>
            </a:r>
            <a:r>
              <a:rPr lang="en-US" altLang="en-US" sz="1200" i="0" dirty="0">
                <a:ea typeface="MS PGothic" charset="-128"/>
              </a:rPr>
              <a:t>let’s look at the </a:t>
            </a:r>
            <a:r>
              <a:rPr lang="en-US" altLang="en-US" sz="1200" b="1" i="0" dirty="0">
                <a:ea typeface="MS PGothic" charset="-128"/>
              </a:rPr>
              <a:t>second</a:t>
            </a:r>
            <a:r>
              <a:rPr lang="en-US" altLang="en-US" sz="1200" i="0" dirty="0">
                <a:ea typeface="MS PGothic" charset="-128"/>
              </a:rPr>
              <a:t> profile. Please start by reading your profile. </a:t>
            </a:r>
          </a:p>
          <a:p>
            <a:endParaRPr lang="en-US" altLang="en-US" sz="1200" b="0" i="1" u="none" dirty="0">
              <a:ea typeface="MS PGothic" charset="-128"/>
            </a:endParaRPr>
          </a:p>
          <a:p>
            <a:r>
              <a:rPr lang="en-US" altLang="en-US" sz="1200" b="0" i="1" u="none" dirty="0">
                <a:ea typeface="MS PGothic" charset="-128"/>
              </a:rPr>
              <a:t>----</a:t>
            </a:r>
          </a:p>
          <a:p>
            <a:endParaRPr lang="en-US" altLang="en-US" sz="1200" b="1" i="1" u="sng" dirty="0">
              <a:ea typeface="MS PGothic" charset="-128"/>
            </a:endParaRPr>
          </a:p>
          <a:p>
            <a:r>
              <a:rPr lang="en-US" altLang="en-US" sz="1200" b="1" i="1" dirty="0">
                <a:ea typeface="MS PGothic" charset="-128"/>
              </a:rPr>
              <a:t>Facilitation Note: </a:t>
            </a:r>
            <a:r>
              <a:rPr lang="en-US" altLang="en-US" sz="1200" i="1" dirty="0">
                <a:ea typeface="MS PGothic" charset="-128"/>
              </a:rPr>
              <a:t>Display during the team’s presentation on this profile.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a:t>
            </a:r>
            <a:r>
              <a:rPr lang="en-US" altLang="en-US" sz="1200" b="1" i="1" dirty="0">
                <a:solidFill>
                  <a:schemeClr val="tx1"/>
                </a:solidFill>
                <a:ea typeface="MS PGothic" charset="-128"/>
              </a:rPr>
              <a:t>:</a:t>
            </a:r>
            <a:r>
              <a:rPr lang="en-US" altLang="en-US" sz="1200" i="1" dirty="0">
                <a:solidFill>
                  <a:schemeClr val="tx1"/>
                </a:solidFill>
                <a:ea typeface="MS PGothic" charset="-128"/>
              </a:rPr>
              <a:t> </a:t>
            </a:r>
            <a:r>
              <a:rPr lang="en-US" altLang="en-US" sz="1200" i="1" dirty="0">
                <a:ea typeface="MS PGothic" charset="-128"/>
              </a:rPr>
              <a:t>1 hour 40 minutes.</a:t>
            </a:r>
            <a:r>
              <a:rPr lang="en-US" altLang="en-US" sz="1200" b="1" i="1" dirty="0">
                <a:ea typeface="MS PGothic" charset="-128"/>
              </a:rPr>
              <a:t> </a:t>
            </a:r>
            <a:r>
              <a:rPr lang="en-US" altLang="en-US" sz="1200" b="0" i="1" dirty="0">
                <a:ea typeface="MS PGothic" charset="-128"/>
              </a:rPr>
              <a:t>Forty</a:t>
            </a:r>
            <a:r>
              <a:rPr lang="en-US" altLang="en-US" sz="1200" i="1" dirty="0">
                <a:ea typeface="MS PGothic" charset="-128"/>
              </a:rPr>
              <a:t> minutes for team activity, 60 minutes for discussion</a:t>
            </a:r>
            <a:r>
              <a:rPr lang="en-US" altLang="en-US" sz="1200" i="1" dirty="0">
                <a:solidFill>
                  <a:schemeClr val="tx1"/>
                </a:solidFill>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dirty="0">
              <a:solidFill>
                <a:schemeClr val="tx1"/>
              </a:solidFill>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A man walking down an alleyway between two buildings.]</a:t>
            </a: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46</a:t>
            </a:fld>
            <a:endParaRPr lang="en-US"/>
          </a:p>
        </p:txBody>
      </p:sp>
    </p:spTree>
    <p:extLst>
      <p:ext uri="{BB962C8B-B14F-4D97-AF65-F5344CB8AC3E}">
        <p14:creationId xmlns:p14="http://schemas.microsoft.com/office/powerpoint/2010/main" val="29903249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Exercise: Risk Points and Barriers Assessment, continued</a:t>
            </a:r>
          </a:p>
          <a:p>
            <a:endParaRPr lang="en-US" altLang="en-US" sz="1200" b="1" u="sng" dirty="0">
              <a:ea typeface="MS PGothic" charset="-128"/>
            </a:endParaRPr>
          </a:p>
          <a:p>
            <a:r>
              <a:rPr lang="en-US" altLang="en-US" sz="1200" b="0" i="0" u="none" dirty="0">
                <a:ea typeface="MS PGothic" charset="-128"/>
              </a:rPr>
              <a:t>Now p</a:t>
            </a:r>
            <a:r>
              <a:rPr lang="en-US" altLang="en-US" sz="1200" i="0" dirty="0">
                <a:ea typeface="MS PGothic" charset="-128"/>
              </a:rPr>
              <a:t>lease </a:t>
            </a:r>
            <a:r>
              <a:rPr lang="en-US" altLang="en-US" sz="1200" b="1" i="0" dirty="0">
                <a:ea typeface="MS PGothic" charset="-128"/>
              </a:rPr>
              <a:t>share </a:t>
            </a:r>
            <a:r>
              <a:rPr lang="en-US" altLang="en-US" sz="1200" i="0" dirty="0">
                <a:ea typeface="MS PGothic" charset="-128"/>
              </a:rPr>
              <a:t>the top risk point and barrier in each key challenge area. </a:t>
            </a:r>
          </a:p>
          <a:p>
            <a:endParaRPr lang="en-US" altLang="en-US" sz="1200" i="0" dirty="0">
              <a:ea typeface="MS PGothic" charset="-128"/>
            </a:endParaRPr>
          </a:p>
          <a:p>
            <a:r>
              <a:rPr lang="en-US" altLang="en-US" sz="1200" i="1" dirty="0">
                <a:ea typeface="MS PGothic" charset="-128"/>
              </a:rPr>
              <a:t>Once all risk points and barriers are shared and noted on the screen-</a:t>
            </a:r>
          </a:p>
          <a:p>
            <a:endParaRPr lang="en-US" altLang="en-US" sz="1200" i="0" dirty="0">
              <a:ea typeface="MS PGothic" charset="-128"/>
            </a:endParaRPr>
          </a:p>
          <a:p>
            <a:r>
              <a:rPr lang="en-US" altLang="en-US" sz="1200" i="0" dirty="0">
                <a:ea typeface="MS PGothic" charset="-128"/>
              </a:rPr>
              <a:t>What are some of the ways you think we could </a:t>
            </a:r>
            <a:r>
              <a:rPr lang="en-US" altLang="en-US" sz="1200" b="1" i="0" dirty="0">
                <a:ea typeface="MS PGothic" charset="-128"/>
              </a:rPr>
              <a:t>address</a:t>
            </a:r>
            <a:r>
              <a:rPr lang="en-US" altLang="en-US" sz="1200" i="0" dirty="0">
                <a:ea typeface="MS PGothic" charset="-128"/>
              </a:rPr>
              <a:t> these risk points and barriers? </a:t>
            </a:r>
            <a:endParaRPr lang="en-US" altLang="en-US" sz="1200" i="1" dirty="0">
              <a:ea typeface="MS PGothic" charset="-128"/>
            </a:endParaRPr>
          </a:p>
          <a:p>
            <a:endParaRPr lang="en-US" altLang="en-US" sz="1200" b="1" i="1" u="sng" dirty="0">
              <a:ea typeface="MS PGothic" charset="-128"/>
            </a:endParaRPr>
          </a:p>
          <a:p>
            <a:r>
              <a:rPr lang="en-US" altLang="en-US" sz="1200" b="0" i="1" u="none" dirty="0">
                <a:ea typeface="MS PGothic" charset="-128"/>
              </a:rPr>
              <a:t>----</a:t>
            </a:r>
          </a:p>
          <a:p>
            <a:endParaRPr lang="en-US" altLang="en-US" sz="1200" b="1" i="1" u="sng" dirty="0">
              <a:ea typeface="MS PGothic" charset="-128"/>
            </a:endParaRPr>
          </a:p>
          <a:p>
            <a:r>
              <a:rPr lang="en-US" altLang="en-US" sz="1200" b="1" i="1" dirty="0">
                <a:ea typeface="MS PGothic" charset="-128"/>
              </a:rPr>
              <a:t>Facilitation Note: </a:t>
            </a:r>
            <a:r>
              <a:rPr lang="en-US" altLang="en-US" sz="1200" i="1" dirty="0">
                <a:ea typeface="MS PGothic" charset="-128"/>
              </a:rPr>
              <a:t>Use this slide to input the risk points the profile faces, as articulated by the team presenting on the profile, as well as potential responses.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a:t>
            </a:r>
            <a:r>
              <a:rPr lang="en-US" altLang="en-US" sz="1200" b="1" i="1" dirty="0">
                <a:solidFill>
                  <a:schemeClr val="tx1"/>
                </a:solidFill>
                <a:ea typeface="MS PGothic" charset="-128"/>
              </a:rPr>
              <a:t>:</a:t>
            </a:r>
            <a:r>
              <a:rPr lang="en-US" altLang="en-US" sz="1200" i="1" dirty="0">
                <a:solidFill>
                  <a:schemeClr val="tx1"/>
                </a:solidFill>
                <a:ea typeface="MS PGothic" charset="-128"/>
              </a:rPr>
              <a:t> </a:t>
            </a:r>
            <a:r>
              <a:rPr lang="en-US" altLang="en-US" sz="1200" i="1" dirty="0">
                <a:ea typeface="MS PGothic" charset="-128"/>
              </a:rPr>
              <a:t>1 hour 40 minutes.</a:t>
            </a:r>
            <a:r>
              <a:rPr lang="en-US" altLang="en-US" sz="1200" b="1" i="1" dirty="0">
                <a:ea typeface="MS PGothic" charset="-128"/>
              </a:rPr>
              <a:t> </a:t>
            </a:r>
            <a:r>
              <a:rPr lang="en-US" altLang="en-US" sz="1200" b="0" i="1" dirty="0">
                <a:ea typeface="MS PGothic" charset="-128"/>
              </a:rPr>
              <a:t>Forty</a:t>
            </a:r>
            <a:r>
              <a:rPr lang="en-US" altLang="en-US" sz="1200" i="1" dirty="0">
                <a:ea typeface="MS PGothic" charset="-128"/>
              </a:rPr>
              <a:t> minutes for team activity, 60 minutes for discussion</a:t>
            </a:r>
            <a:r>
              <a:rPr lang="en-US" altLang="en-US" sz="1200" i="1" dirty="0">
                <a:solidFill>
                  <a:schemeClr val="tx1"/>
                </a:solidFill>
                <a:ea typeface="MS PGothic" charset="-128"/>
              </a:rPr>
              <a:t>.</a:t>
            </a:r>
            <a:endParaRPr lang="en-US" altLang="en-US" sz="1200" dirty="0">
              <a:ea typeface="MS PGothic" charset="-128"/>
            </a:endParaRPr>
          </a:p>
          <a:p>
            <a:endParaRPr lang="en-US" altLang="en-US" sz="1200"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47</a:t>
            </a:fld>
            <a:endParaRPr lang="en-US"/>
          </a:p>
        </p:txBody>
      </p:sp>
    </p:spTree>
    <p:extLst>
      <p:ext uri="{BB962C8B-B14F-4D97-AF65-F5344CB8AC3E}">
        <p14:creationId xmlns:p14="http://schemas.microsoft.com/office/powerpoint/2010/main" val="2194843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Exercise: Risk Points and Barriers Assessment, continued</a:t>
            </a:r>
          </a:p>
          <a:p>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ea typeface="MS PGothic" charset="-128"/>
              </a:rPr>
              <a:t>Now </a:t>
            </a:r>
            <a:r>
              <a:rPr lang="en-US" altLang="en-US" sz="1200" i="0" dirty="0">
                <a:ea typeface="MS PGothic" charset="-128"/>
              </a:rPr>
              <a:t>let’s look at the </a:t>
            </a:r>
            <a:r>
              <a:rPr lang="en-US" altLang="en-US" sz="1200" b="1" i="0" dirty="0">
                <a:ea typeface="MS PGothic" charset="-128"/>
              </a:rPr>
              <a:t>third</a:t>
            </a:r>
            <a:r>
              <a:rPr lang="en-US" altLang="en-US" sz="1200" i="0" dirty="0">
                <a:ea typeface="MS PGothic" charset="-128"/>
              </a:rPr>
              <a:t> profile. Please start by reading your profile.</a:t>
            </a:r>
          </a:p>
          <a:p>
            <a:endParaRPr lang="en-US" altLang="en-US" sz="1200" b="1" i="1" u="sng" dirty="0">
              <a:ea typeface="MS PGothic" charset="-128"/>
            </a:endParaRPr>
          </a:p>
          <a:p>
            <a:r>
              <a:rPr lang="en-US" altLang="en-US" sz="1200" b="0" i="1" u="none" dirty="0">
                <a:ea typeface="MS PGothic" charset="-128"/>
              </a:rPr>
              <a:t>----</a:t>
            </a:r>
          </a:p>
          <a:p>
            <a:endParaRPr lang="en-US" altLang="en-US" sz="1200" b="1" i="1" u="sng" dirty="0">
              <a:ea typeface="MS PGothic" charset="-128"/>
            </a:endParaRPr>
          </a:p>
          <a:p>
            <a:r>
              <a:rPr lang="en-US" altLang="en-US" sz="1200" b="1" i="1" dirty="0">
                <a:ea typeface="MS PGothic" charset="-128"/>
              </a:rPr>
              <a:t>Facilitation Note: </a:t>
            </a:r>
            <a:r>
              <a:rPr lang="en-US" altLang="en-US" sz="1200" i="1" dirty="0">
                <a:ea typeface="MS PGothic" charset="-128"/>
              </a:rPr>
              <a:t>Display during the team’s presentation on this profile.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a:t>
            </a:r>
            <a:r>
              <a:rPr lang="en-US" altLang="en-US" sz="1200" b="1" i="1" dirty="0">
                <a:solidFill>
                  <a:schemeClr val="tx1"/>
                </a:solidFill>
                <a:ea typeface="MS PGothic" charset="-128"/>
              </a:rPr>
              <a:t>:</a:t>
            </a:r>
            <a:r>
              <a:rPr lang="en-US" altLang="en-US" sz="1200" i="1" dirty="0">
                <a:solidFill>
                  <a:schemeClr val="tx1"/>
                </a:solidFill>
                <a:ea typeface="MS PGothic" charset="-128"/>
              </a:rPr>
              <a:t> </a:t>
            </a:r>
            <a:r>
              <a:rPr lang="en-US" altLang="en-US" sz="1200" i="1" dirty="0">
                <a:ea typeface="MS PGothic" charset="-128"/>
              </a:rPr>
              <a:t>1 hour 40 minutes.</a:t>
            </a:r>
            <a:r>
              <a:rPr lang="en-US" altLang="en-US" sz="1200" b="1" i="1" dirty="0">
                <a:ea typeface="MS PGothic" charset="-128"/>
              </a:rPr>
              <a:t> </a:t>
            </a:r>
            <a:r>
              <a:rPr lang="en-US" altLang="en-US" sz="1200" b="0" i="1" dirty="0">
                <a:ea typeface="MS PGothic" charset="-128"/>
              </a:rPr>
              <a:t>Forty</a:t>
            </a:r>
            <a:r>
              <a:rPr lang="en-US" altLang="en-US" sz="1200" i="1" dirty="0">
                <a:ea typeface="MS PGothic" charset="-128"/>
              </a:rPr>
              <a:t> minutes for team activity, 60 minutes for discussion</a:t>
            </a:r>
            <a:r>
              <a:rPr lang="en-US" altLang="en-US" sz="1200" i="1" dirty="0">
                <a:solidFill>
                  <a:schemeClr val="tx1"/>
                </a:solidFill>
                <a:ea typeface="MS PGothic" charset="-128"/>
              </a:rPr>
              <a:t>.</a:t>
            </a:r>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dirty="0">
              <a:solidFill>
                <a:schemeClr val="tx1"/>
              </a:solidFill>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A young woman looks directly at the camera.]</a:t>
            </a:r>
            <a:endParaRPr lang="en-US" sz="1200" b="0" i="0" kern="1200" dirty="0">
              <a:solidFill>
                <a:schemeClr val="tx1"/>
              </a:solidFill>
              <a:effectLst/>
              <a:latin typeface="+mn-lt"/>
              <a:ea typeface="+mn-ea"/>
              <a:cs typeface="+mn-cs"/>
            </a:endParaRPr>
          </a:p>
          <a:p>
            <a:endParaRPr lang="en-US" altLang="en-US" sz="1200" b="1" i="1" u="sng" dirty="0">
              <a:ea typeface="MS PGothic" charset="-128"/>
            </a:endParaRPr>
          </a:p>
          <a:p>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48</a:t>
            </a:fld>
            <a:endParaRPr lang="en-US"/>
          </a:p>
        </p:txBody>
      </p:sp>
    </p:spTree>
    <p:extLst>
      <p:ext uri="{BB962C8B-B14F-4D97-AF65-F5344CB8AC3E}">
        <p14:creationId xmlns:p14="http://schemas.microsoft.com/office/powerpoint/2010/main" val="1301880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Exercise: Risk Points and Barriers Assessment, continued</a:t>
            </a:r>
          </a:p>
          <a:p>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ea typeface="MS PGothic" charset="-128"/>
              </a:rPr>
              <a:t>Now </a:t>
            </a:r>
            <a:r>
              <a:rPr lang="en-US" altLang="en-US" sz="1200" i="0" dirty="0">
                <a:ea typeface="MS PGothic" charset="-128"/>
              </a:rPr>
              <a:t>let’s look at the </a:t>
            </a:r>
            <a:r>
              <a:rPr lang="en-US" altLang="en-US" sz="1200" b="1" i="0" dirty="0">
                <a:ea typeface="MS PGothic" charset="-128"/>
              </a:rPr>
              <a:t>third</a:t>
            </a:r>
            <a:r>
              <a:rPr lang="en-US" altLang="en-US" sz="1200" i="0" dirty="0">
                <a:ea typeface="MS PGothic" charset="-128"/>
              </a:rPr>
              <a:t> profile. Please start by reading your profile. </a:t>
            </a:r>
          </a:p>
          <a:p>
            <a:endParaRPr lang="en-US" altLang="en-US" sz="1200" b="1" i="1" u="sng" dirty="0">
              <a:ea typeface="MS PGothic" charset="-128"/>
            </a:endParaRPr>
          </a:p>
          <a:p>
            <a:r>
              <a:rPr lang="en-US" altLang="en-US" sz="1200" b="0" i="1" u="none" dirty="0">
                <a:ea typeface="MS PGothic" charset="-128"/>
              </a:rPr>
              <a:t>----</a:t>
            </a:r>
          </a:p>
          <a:p>
            <a:endParaRPr lang="en-US" altLang="en-US" sz="1200" b="1" i="1" u="sng" dirty="0">
              <a:ea typeface="MS PGothic" charset="-128"/>
            </a:endParaRPr>
          </a:p>
          <a:p>
            <a:r>
              <a:rPr lang="en-US" altLang="en-US" sz="1200" b="1" i="1" dirty="0">
                <a:ea typeface="MS PGothic" charset="-128"/>
              </a:rPr>
              <a:t>Facilitation Note: </a:t>
            </a:r>
            <a:r>
              <a:rPr lang="en-US" altLang="en-US" sz="1200" i="1" dirty="0">
                <a:ea typeface="MS PGothic" charset="-128"/>
              </a:rPr>
              <a:t>Display during the team’s presentation on this profile.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a:t>
            </a:r>
            <a:r>
              <a:rPr lang="en-US" altLang="en-US" sz="1200" b="1" i="1" dirty="0">
                <a:solidFill>
                  <a:schemeClr val="tx1"/>
                </a:solidFill>
                <a:ea typeface="MS PGothic" charset="-128"/>
              </a:rPr>
              <a:t>:</a:t>
            </a:r>
            <a:r>
              <a:rPr lang="en-US" altLang="en-US" sz="1200" i="1" dirty="0">
                <a:solidFill>
                  <a:schemeClr val="tx1"/>
                </a:solidFill>
                <a:ea typeface="MS PGothic" charset="-128"/>
              </a:rPr>
              <a:t> </a:t>
            </a:r>
            <a:r>
              <a:rPr lang="en-US" altLang="en-US" sz="1200" i="1" dirty="0">
                <a:ea typeface="MS PGothic" charset="-128"/>
              </a:rPr>
              <a:t>1 hour 40 minutes.</a:t>
            </a:r>
            <a:r>
              <a:rPr lang="en-US" altLang="en-US" sz="1200" b="1" i="1" dirty="0">
                <a:ea typeface="MS PGothic" charset="-128"/>
              </a:rPr>
              <a:t> </a:t>
            </a:r>
            <a:r>
              <a:rPr lang="en-US" altLang="en-US" sz="1200" b="0" i="1" dirty="0">
                <a:ea typeface="MS PGothic" charset="-128"/>
              </a:rPr>
              <a:t>Forty</a:t>
            </a:r>
            <a:r>
              <a:rPr lang="en-US" altLang="en-US" sz="1200" i="1" dirty="0">
                <a:ea typeface="MS PGothic" charset="-128"/>
              </a:rPr>
              <a:t> minutes for team activity, 60 minutes for discussion</a:t>
            </a:r>
            <a:r>
              <a:rPr lang="en-US" altLang="en-US" sz="1200" i="1" dirty="0">
                <a:solidFill>
                  <a:schemeClr val="tx1"/>
                </a:solidFill>
                <a:ea typeface="MS PGothic" charset="-128"/>
              </a:rPr>
              <a:t>.</a:t>
            </a:r>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dirty="0">
              <a:solidFill>
                <a:schemeClr val="tx1"/>
              </a:solidFill>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A young woman looks directly at the camera.]</a:t>
            </a: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49</a:t>
            </a:fld>
            <a:endParaRPr lang="en-US"/>
          </a:p>
        </p:txBody>
      </p:sp>
    </p:spTree>
    <p:extLst>
      <p:ext uri="{BB962C8B-B14F-4D97-AF65-F5344CB8AC3E}">
        <p14:creationId xmlns:p14="http://schemas.microsoft.com/office/powerpoint/2010/main" val="3175466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800" y="4035972"/>
            <a:ext cx="5486400" cy="43850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Aft>
                <a:spcPct val="0"/>
              </a:spcAft>
              <a:buClrTx/>
              <a:buSzTx/>
              <a:buFontTx/>
              <a:buNone/>
              <a:tabLst/>
              <a:defRPr/>
            </a:pPr>
            <a:r>
              <a:rPr kumimoji="0" lang="en-US" altLang="en-US" sz="1200" b="1" i="0" u="sng" strike="noStrike" kern="1200" cap="none" spc="0" normalizeH="0" baseline="0" noProof="0" dirty="0">
                <a:ln>
                  <a:noFill/>
                </a:ln>
                <a:effectLst/>
                <a:uLnTx/>
                <a:uFillTx/>
                <a:latin typeface="+mn-lt"/>
                <a:ea typeface="MS PGothic" charset="-128"/>
              </a:rPr>
              <a:t>Objectives</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Let’s review our objectives for Module 10. By the end of this module, you should be able to: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pitchFamily="34" charset="-128"/>
            </a:endParaRPr>
          </a:p>
          <a:p>
            <a:pPr marL="285750" marR="0" lvl="0" indent="-285750" algn="l" defTabSz="914400" rtl="0" eaLnBrk="1" fontAlgn="base" latinLnBrk="0" hangingPunct="1">
              <a:lnSpc>
                <a:spcPct val="100000"/>
              </a:lnSpc>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mn-lt"/>
                <a:ea typeface="MS PGothic" charset="-128"/>
              </a:rPr>
              <a:t>Describe the core </a:t>
            </a:r>
            <a:r>
              <a:rPr kumimoji="0" lang="en-US" altLang="en-US" sz="1200" b="1" i="0" u="none" strike="noStrike" kern="1200" cap="none" spc="0" normalizeH="0" baseline="0" noProof="0" dirty="0">
                <a:ln>
                  <a:noFill/>
                </a:ln>
                <a:effectLst/>
                <a:uLnTx/>
                <a:uFillTx/>
                <a:latin typeface="+mn-lt"/>
                <a:ea typeface="MS PGothic" charset="-128"/>
              </a:rPr>
              <a:t>protection challenges </a:t>
            </a:r>
            <a:r>
              <a:rPr kumimoji="0" lang="en-US" altLang="en-US" sz="1200" b="0" i="0" u="none" strike="noStrike" kern="1200" cap="none" spc="0" normalizeH="0" baseline="0" noProof="0" dirty="0">
                <a:ln>
                  <a:noFill/>
                </a:ln>
                <a:effectLst/>
                <a:uLnTx/>
                <a:uFillTx/>
                <a:latin typeface="+mn-lt"/>
                <a:ea typeface="MS PGothic" charset="-128"/>
              </a:rPr>
              <a:t>that</a:t>
            </a:r>
            <a:r>
              <a:rPr kumimoji="0" lang="en-US" altLang="en-US" sz="1200" b="1" i="0" u="none" strike="noStrike" kern="1200" cap="none" spc="0" normalizeH="0" baseline="0" noProof="0" dirty="0">
                <a:ln>
                  <a:noFill/>
                </a:ln>
                <a:effectLst/>
                <a:uLnTx/>
                <a:uFillTx/>
                <a:latin typeface="+mn-lt"/>
                <a:ea typeface="MS PGothic" charset="-128"/>
              </a:rPr>
              <a:t> </a:t>
            </a:r>
            <a:r>
              <a:rPr kumimoji="0" lang="en-US" altLang="en-US" sz="1200" b="0" i="0" u="none" strike="noStrike" kern="1200" cap="none" spc="0" normalizeH="0" baseline="0" noProof="0" dirty="0">
                <a:ln>
                  <a:noFill/>
                </a:ln>
                <a:effectLst/>
                <a:uLnTx/>
                <a:uFillTx/>
                <a:latin typeface="+mn-lt"/>
                <a:ea typeface="MS PGothic" charset="-128"/>
              </a:rPr>
              <a:t>people with diverse SOGIESC face during migration and in forced displacement. </a:t>
            </a:r>
          </a:p>
          <a:p>
            <a:pPr marL="285750" marR="0" lvl="0" indent="-285750" algn="l" defTabSz="914400" rtl="0" eaLnBrk="1" fontAlgn="base" latinLnBrk="0" hangingPunct="1">
              <a:lnSpc>
                <a:spcPct val="100000"/>
              </a:lnSpc>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mn-lt"/>
                <a:ea typeface="MS PGothic" charset="-128"/>
              </a:rPr>
              <a:t>Detail the unique </a:t>
            </a:r>
            <a:r>
              <a:rPr kumimoji="0" lang="en-US" altLang="en-US" sz="1200" b="1" i="0" u="none" strike="noStrike" kern="1200" cap="none" spc="0" normalizeH="0" baseline="0" noProof="0" dirty="0">
                <a:ln>
                  <a:noFill/>
                </a:ln>
                <a:effectLst/>
                <a:uLnTx/>
                <a:uFillTx/>
                <a:latin typeface="+mn-lt"/>
                <a:ea typeface="MS PGothic" charset="-128"/>
              </a:rPr>
              <a:t>risk points and barriers </a:t>
            </a:r>
            <a:r>
              <a:rPr kumimoji="0" lang="en-US" altLang="en-US" sz="1200" b="0" i="0" u="none" strike="noStrike" kern="1200" cap="none" spc="0" normalizeH="0" baseline="0" noProof="0" dirty="0">
                <a:ln>
                  <a:noFill/>
                </a:ln>
                <a:effectLst/>
                <a:uLnTx/>
                <a:uFillTx/>
                <a:latin typeface="+mn-lt"/>
                <a:ea typeface="MS PGothic" charset="-128"/>
              </a:rPr>
              <a:t>faced by individuals within the SOGIESC spectrum. </a:t>
            </a:r>
          </a:p>
          <a:p>
            <a:pPr marL="285750" marR="0" lvl="0" indent="-285750" algn="l" defTabSz="914400" rtl="0" eaLnBrk="0" fontAlgn="base" latinLnBrk="0" hangingPunct="0">
              <a:lnSpc>
                <a:spcPct val="100000"/>
              </a:lnSpc>
              <a:spcAft>
                <a:spcPct val="0"/>
              </a:spcAft>
              <a:buClr>
                <a:srgbClr val="2F6CC2"/>
              </a:buClr>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mn-lt"/>
                <a:ea typeface="MS PGothic"/>
                <a:cs typeface="Calibri"/>
              </a:rPr>
              <a:t>Explain how </a:t>
            </a:r>
            <a:r>
              <a:rPr kumimoji="0" lang="en-US" altLang="en-US" sz="1200" b="1" i="0" u="none" strike="noStrike" kern="1200" cap="none" spc="0" normalizeH="0" baseline="0" noProof="0" dirty="0">
                <a:ln>
                  <a:noFill/>
                </a:ln>
                <a:effectLst/>
                <a:uLnTx/>
                <a:uFillTx/>
                <a:latin typeface="+mn-lt"/>
                <a:ea typeface="MS PGothic"/>
                <a:cs typeface="Calibri"/>
              </a:rPr>
              <a:t>inclusive programming</a:t>
            </a:r>
            <a:r>
              <a:rPr kumimoji="0" lang="en-US" altLang="en-US" sz="1200" b="0" i="0" u="none" strike="noStrike" kern="1200" cap="none" spc="0" normalizeH="0" baseline="0" noProof="0" dirty="0">
                <a:ln>
                  <a:noFill/>
                </a:ln>
                <a:effectLst/>
                <a:uLnTx/>
                <a:uFillTx/>
                <a:latin typeface="+mn-lt"/>
                <a:ea typeface="MS PGothic"/>
                <a:cs typeface="Calibri"/>
              </a:rPr>
              <a:t> and </a:t>
            </a:r>
            <a:r>
              <a:rPr kumimoji="0" lang="en-US" altLang="en-US" sz="1200" b="1" i="0" u="none" strike="noStrike" kern="1200" cap="none" spc="0" normalizeH="0" baseline="0" noProof="0" dirty="0">
                <a:ln>
                  <a:noFill/>
                </a:ln>
                <a:effectLst/>
                <a:uLnTx/>
                <a:uFillTx/>
                <a:latin typeface="+mn-lt"/>
                <a:ea typeface="MS PGothic"/>
                <a:cs typeface="Calibri"/>
              </a:rPr>
              <a:t>enablers </a:t>
            </a:r>
            <a:r>
              <a:rPr kumimoji="0" lang="en-US" altLang="en-US" sz="1200" b="0" i="0" u="none" strike="noStrike" kern="1200" cap="none" spc="0" normalizeH="0" baseline="0" noProof="0" dirty="0">
                <a:ln>
                  <a:noFill/>
                </a:ln>
                <a:effectLst/>
                <a:uLnTx/>
                <a:uFillTx/>
                <a:latin typeface="+mn-lt"/>
                <a:ea typeface="MS PGothic"/>
                <a:cs typeface="Calibri"/>
              </a:rPr>
              <a:t>can help to address the risk points and barriers in protection spaces.</a:t>
            </a:r>
            <a:br>
              <a:rPr kumimoji="0" lang="en-US" altLang="en-US" sz="1200" b="0" i="0" u="none" strike="noStrike" kern="1200" cap="none" spc="0" normalizeH="0" baseline="0" noProof="0" dirty="0">
                <a:ln>
                  <a:noFill/>
                </a:ln>
                <a:effectLst/>
                <a:uLnTx/>
                <a:uFillTx/>
                <a:latin typeface="+mn-lt"/>
                <a:ea typeface="MS PGothic"/>
                <a:cs typeface="Calibri"/>
              </a:rPr>
            </a:b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Arial" panose="020B0604020202020204" pitchFamily="34" charset="0"/>
              <a:buNone/>
              <a:tabLst/>
              <a:defRPr/>
            </a:pPr>
            <a:r>
              <a:rPr kumimoji="0" lang="en-US" altLang="en-US" sz="1200" b="0" i="0" u="none" strike="noStrike" kern="1200" cap="none" spc="0" normalizeH="0" baseline="0" noProof="0" dirty="0">
                <a:ln>
                  <a:noFill/>
                </a:ln>
                <a:effectLst/>
                <a:uLnTx/>
                <a:uFillTx/>
                <a:latin typeface="+mn-lt"/>
                <a:ea typeface="MS PGothic" charset="-128"/>
              </a:rPr>
              <a:t>We’ll achieve these objectives by first </a:t>
            </a:r>
            <a:r>
              <a:rPr kumimoji="0" lang="en-US" altLang="en-US" sz="1200" b="1" i="0" u="none" strike="noStrike" kern="1200" cap="none" spc="0" normalizeH="0" baseline="0" noProof="0" dirty="0">
                <a:ln>
                  <a:noFill/>
                </a:ln>
                <a:effectLst/>
                <a:uLnTx/>
                <a:uFillTx/>
                <a:latin typeface="+mn-lt"/>
                <a:ea typeface="MS PGothic" charset="-128"/>
              </a:rPr>
              <a:t>reviewing</a:t>
            </a:r>
            <a:r>
              <a:rPr kumimoji="0" lang="en-US" altLang="en-US" sz="1200" b="0" i="0" u="none" strike="noStrike" kern="1200" cap="none" spc="0" normalizeH="0" baseline="0" noProof="0" dirty="0">
                <a:ln>
                  <a:noFill/>
                </a:ln>
                <a:effectLst/>
                <a:uLnTx/>
                <a:uFillTx/>
                <a:latin typeface="+mn-lt"/>
                <a:ea typeface="MS PGothic" charset="-128"/>
              </a:rPr>
              <a:t> the general subject of people with diverse SOGIESC in protection spaces and introducing the ten key challenge areas. We’ll then work on identifying the risk points and barriers. And finally, we’ll identify potential ways to address these risk points and barriers. </a:t>
            </a:r>
          </a:p>
          <a:p>
            <a:pPr marL="0" marR="0" lvl="0" indent="0" algn="l" defTabSz="914400" rtl="0" eaLnBrk="0" fontAlgn="base" latinLnBrk="0" hangingPunct="0">
              <a:lnSpc>
                <a:spcPct val="100000"/>
              </a:lnSpc>
              <a:spcAft>
                <a:spcPct val="0"/>
              </a:spcAft>
              <a:buClr>
                <a:srgbClr val="2F6CC2"/>
              </a:buClr>
              <a:buSzTx/>
              <a:buFont typeface="Arial" panose="020B0604020202020204" pitchFamily="34" charset="0"/>
              <a:buNone/>
              <a:tabLst/>
              <a:defRPr/>
            </a:pPr>
            <a:endParaRPr kumimoji="0" lang="en-US" altLang="en-US" sz="1200" b="0" i="0"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pitchFamily="34" charset="-128"/>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1" u="none" strike="noStrike" kern="1200" cap="none" spc="0" normalizeH="0" baseline="0" noProof="0" dirty="0">
                <a:ln>
                  <a:noFill/>
                </a:ln>
                <a:effectLst/>
                <a:uLnTx/>
                <a:uFillTx/>
                <a:latin typeface="+mn-lt"/>
                <a:ea typeface="MS PGothic" pitchFamily="34" charset="-128"/>
              </a:rPr>
              <a:t>Time: </a:t>
            </a:r>
            <a:r>
              <a:rPr kumimoji="0" lang="en-US" altLang="en-US" sz="1200" b="0" i="1" u="none" strike="noStrike" kern="1200" cap="none" spc="0" normalizeH="0" baseline="0" noProof="0" dirty="0">
                <a:ln>
                  <a:noFill/>
                </a:ln>
                <a:effectLst/>
                <a:uLnTx/>
                <a:uFillTx/>
                <a:latin typeface="+mn-lt"/>
                <a:ea typeface="MS PGothic" pitchFamily="34" charset="-128"/>
              </a:rPr>
              <a:t>2 minutes.</a:t>
            </a:r>
          </a:p>
          <a:p>
            <a:pPr marL="0" marR="0" lvl="0" indent="0" algn="l" defTabSz="914400" rtl="0" eaLnBrk="0" fontAlgn="base" latinLnBrk="0" hangingPunct="0">
              <a:lnSpc>
                <a:spcPct val="100000"/>
              </a:lnSpc>
              <a:spcAft>
                <a:spcPct val="0"/>
              </a:spcAft>
              <a:buClr>
                <a:srgbClr val="2F6CC2"/>
              </a:buClr>
              <a:buSzTx/>
              <a:buFontTx/>
              <a:buNone/>
              <a:tabLst/>
              <a:defRPr/>
            </a:pPr>
            <a:endParaRPr kumimoji="0" lang="en-US" altLang="en-US" sz="1200" b="0" i="1" u="none" strike="noStrike" kern="1200" cap="none" spc="0" normalizeH="0" baseline="0" noProof="0" dirty="0">
              <a:ln>
                <a:noFill/>
              </a:ln>
              <a:effectLst/>
              <a:uLnTx/>
              <a:uFillTx/>
              <a:latin typeface="+mn-lt"/>
              <a:ea typeface="MS PGothic" charset="-128"/>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a:spcBef>
                  <a:spcPct val="0"/>
                </a:spcBef>
              </a:pPr>
              <a:t>5</a:t>
            </a:fld>
            <a:endParaRPr lang="en-US" altLang="en-US" sz="1200" dirty="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20430054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Exercise: Risk Points and Barriers Assessment, continued</a:t>
            </a:r>
          </a:p>
          <a:p>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ea typeface="MS PGothic" charset="-128"/>
              </a:rPr>
              <a:t>Now </a:t>
            </a:r>
            <a:r>
              <a:rPr lang="en-US" altLang="en-US" sz="1200" i="0" dirty="0">
                <a:ea typeface="MS PGothic" charset="-128"/>
              </a:rPr>
              <a:t>let’s look at the </a:t>
            </a:r>
            <a:r>
              <a:rPr lang="en-US" altLang="en-US" sz="1200" b="1" i="0" dirty="0">
                <a:ea typeface="MS PGothic" charset="-128"/>
              </a:rPr>
              <a:t>third</a:t>
            </a:r>
            <a:r>
              <a:rPr lang="en-US" altLang="en-US" sz="1200" i="0" dirty="0">
                <a:ea typeface="MS PGothic" charset="-128"/>
              </a:rPr>
              <a:t> profile. Please start by reading your profile. </a:t>
            </a:r>
          </a:p>
          <a:p>
            <a:endParaRPr lang="en-US" altLang="en-US" sz="1200" b="1" i="1" u="sng" dirty="0">
              <a:ea typeface="MS PGothic" charset="-128"/>
            </a:endParaRPr>
          </a:p>
          <a:p>
            <a:r>
              <a:rPr lang="en-US" altLang="en-US" sz="1200" b="0" i="1" u="none" dirty="0">
                <a:ea typeface="MS PGothic" charset="-128"/>
              </a:rPr>
              <a:t>----</a:t>
            </a:r>
          </a:p>
          <a:p>
            <a:endParaRPr lang="en-US" altLang="en-US" sz="1200" b="1" i="1" u="sng" dirty="0">
              <a:ea typeface="MS PGothic" charset="-128"/>
            </a:endParaRPr>
          </a:p>
          <a:p>
            <a:r>
              <a:rPr lang="en-US" altLang="en-US" sz="1200" b="1" i="1" dirty="0">
                <a:ea typeface="MS PGothic" charset="-128"/>
              </a:rPr>
              <a:t>Facilitation Note: </a:t>
            </a:r>
            <a:r>
              <a:rPr lang="en-US" altLang="en-US" sz="1200" i="1" dirty="0">
                <a:ea typeface="MS PGothic" charset="-128"/>
              </a:rPr>
              <a:t>Display during the team’s presentation on this profile.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a:t>
            </a:r>
            <a:r>
              <a:rPr lang="en-US" altLang="en-US" sz="1200" b="1" i="1" dirty="0">
                <a:solidFill>
                  <a:schemeClr val="tx1"/>
                </a:solidFill>
                <a:ea typeface="MS PGothic" charset="-128"/>
              </a:rPr>
              <a:t>:</a:t>
            </a:r>
            <a:r>
              <a:rPr lang="en-US" altLang="en-US" sz="1200" i="1" dirty="0">
                <a:solidFill>
                  <a:schemeClr val="tx1"/>
                </a:solidFill>
                <a:ea typeface="MS PGothic" charset="-128"/>
              </a:rPr>
              <a:t> </a:t>
            </a:r>
            <a:r>
              <a:rPr lang="en-US" altLang="en-US" sz="1200" i="1" dirty="0">
                <a:ea typeface="MS PGothic" charset="-128"/>
              </a:rPr>
              <a:t>1 hour 40 minutes.</a:t>
            </a:r>
            <a:r>
              <a:rPr lang="en-US" altLang="en-US" sz="1200" b="1" i="1" dirty="0">
                <a:ea typeface="MS PGothic" charset="-128"/>
              </a:rPr>
              <a:t> </a:t>
            </a:r>
            <a:r>
              <a:rPr lang="en-US" altLang="en-US" sz="1200" b="0" i="1" dirty="0">
                <a:ea typeface="MS PGothic" charset="-128"/>
              </a:rPr>
              <a:t>Forty</a:t>
            </a:r>
            <a:r>
              <a:rPr lang="en-US" altLang="en-US" sz="1200" i="1" dirty="0">
                <a:ea typeface="MS PGothic" charset="-128"/>
              </a:rPr>
              <a:t> minutes for team activity, 60 minutes for discussion</a:t>
            </a:r>
            <a:r>
              <a:rPr lang="en-US" altLang="en-US" sz="1200" i="1" dirty="0">
                <a:solidFill>
                  <a:schemeClr val="tx1"/>
                </a:solidFill>
                <a:ea typeface="MS PGothic" charset="-128"/>
              </a:rPr>
              <a:t>.</a:t>
            </a:r>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dirty="0">
              <a:solidFill>
                <a:schemeClr val="tx1"/>
              </a:solidFill>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A young woman looks directly at the camera.]</a:t>
            </a: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50</a:t>
            </a:fld>
            <a:endParaRPr lang="en-US"/>
          </a:p>
        </p:txBody>
      </p:sp>
    </p:spTree>
    <p:extLst>
      <p:ext uri="{BB962C8B-B14F-4D97-AF65-F5344CB8AC3E}">
        <p14:creationId xmlns:p14="http://schemas.microsoft.com/office/powerpoint/2010/main" val="7440055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Exercise: Risk Points and Barriers Assessment, continued</a:t>
            </a:r>
          </a:p>
          <a:p>
            <a:endParaRPr lang="en-US" altLang="en-US" sz="1200" b="1" i="0" u="sng" dirty="0">
              <a:ea typeface="MS PGothic" charset="-128"/>
            </a:endParaRPr>
          </a:p>
          <a:p>
            <a:r>
              <a:rPr lang="en-US" altLang="en-US" sz="1200" b="0" i="0" u="none" dirty="0">
                <a:ea typeface="MS PGothic" charset="-128"/>
              </a:rPr>
              <a:t>Now p</a:t>
            </a:r>
            <a:r>
              <a:rPr lang="en-US" altLang="en-US" sz="1200" i="0" dirty="0">
                <a:ea typeface="MS PGothic" charset="-128"/>
              </a:rPr>
              <a:t>lease </a:t>
            </a:r>
            <a:r>
              <a:rPr lang="en-US" altLang="en-US" sz="1200" b="1" i="0" dirty="0">
                <a:ea typeface="MS PGothic" charset="-128"/>
              </a:rPr>
              <a:t>share </a:t>
            </a:r>
            <a:r>
              <a:rPr lang="en-US" altLang="en-US" sz="1200" i="0" dirty="0">
                <a:ea typeface="MS PGothic" charset="-128"/>
              </a:rPr>
              <a:t>the top risk point and barrier in each key challenge area. </a:t>
            </a:r>
          </a:p>
          <a:p>
            <a:endParaRPr lang="en-US" altLang="en-US" sz="1200" i="0" dirty="0">
              <a:ea typeface="MS PGothic" charset="-128"/>
            </a:endParaRPr>
          </a:p>
          <a:p>
            <a:r>
              <a:rPr lang="en-US" altLang="en-US" sz="1200" i="1" dirty="0">
                <a:ea typeface="MS PGothic" charset="-128"/>
              </a:rPr>
              <a:t>Once all risk points and barriers are shared and noted on the screen:</a:t>
            </a:r>
          </a:p>
          <a:p>
            <a:endParaRPr lang="en-US" altLang="en-US" sz="1200" i="0" dirty="0">
              <a:ea typeface="MS PGothic" charset="-128"/>
            </a:endParaRPr>
          </a:p>
          <a:p>
            <a:r>
              <a:rPr lang="en-US" altLang="en-US" sz="1200" i="0" dirty="0">
                <a:ea typeface="MS PGothic" charset="-128"/>
              </a:rPr>
              <a:t>What are some of the ways you think we could </a:t>
            </a:r>
            <a:r>
              <a:rPr lang="en-US" altLang="en-US" sz="1200" b="1" i="0" dirty="0">
                <a:ea typeface="MS PGothic" charset="-128"/>
              </a:rPr>
              <a:t>address</a:t>
            </a:r>
            <a:r>
              <a:rPr lang="en-US" altLang="en-US" sz="1200" i="0" dirty="0">
                <a:ea typeface="MS PGothic" charset="-128"/>
              </a:rPr>
              <a:t> these risk points and barriers? </a:t>
            </a:r>
            <a:endParaRPr lang="en-US" altLang="en-US" sz="1200" i="1" dirty="0">
              <a:ea typeface="MS PGothic" charset="-128"/>
            </a:endParaRPr>
          </a:p>
          <a:p>
            <a:endParaRPr lang="en-US" altLang="en-US" sz="1200" b="1" i="1" u="sng" dirty="0">
              <a:ea typeface="MS PGothic" charset="-128"/>
            </a:endParaRPr>
          </a:p>
          <a:p>
            <a:r>
              <a:rPr lang="en-US" altLang="en-US" sz="1200" b="0" i="0" dirty="0">
                <a:ea typeface="MS PGothic" charset="-128"/>
              </a:rPr>
              <a:t>----</a:t>
            </a:r>
          </a:p>
          <a:p>
            <a:endParaRPr lang="en-US" altLang="en-US" sz="1200" b="1" i="1" dirty="0">
              <a:ea typeface="MS PGothic" charset="-128"/>
            </a:endParaRPr>
          </a:p>
          <a:p>
            <a:r>
              <a:rPr lang="en-US" altLang="en-US" sz="1200" b="1" i="1" dirty="0">
                <a:ea typeface="MS PGothic" charset="-128"/>
              </a:rPr>
              <a:t>Facilitation Note: </a:t>
            </a:r>
            <a:r>
              <a:rPr lang="en-US" altLang="en-US" sz="1200" i="1" dirty="0">
                <a:ea typeface="MS PGothic" charset="-128"/>
              </a:rPr>
              <a:t>Use this slide to input the risk points the profile faces, as articulated by the team presenting on the profile, as well as potential responses.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a:t>
            </a:r>
            <a:r>
              <a:rPr lang="en-US" altLang="en-US" sz="1200" b="1" i="1" dirty="0">
                <a:solidFill>
                  <a:schemeClr val="tx1"/>
                </a:solidFill>
                <a:ea typeface="MS PGothic" charset="-128"/>
              </a:rPr>
              <a:t>:</a:t>
            </a:r>
            <a:r>
              <a:rPr lang="en-US" altLang="en-US" sz="1200" i="1" dirty="0">
                <a:solidFill>
                  <a:schemeClr val="tx1"/>
                </a:solidFill>
                <a:ea typeface="MS PGothic" charset="-128"/>
              </a:rPr>
              <a:t> </a:t>
            </a:r>
            <a:r>
              <a:rPr lang="en-US" altLang="en-US" sz="1200" i="1" dirty="0">
                <a:ea typeface="MS PGothic" charset="-128"/>
              </a:rPr>
              <a:t>1 hour 40 minutes.</a:t>
            </a:r>
            <a:r>
              <a:rPr lang="en-US" altLang="en-US" sz="1200" b="1" i="1" dirty="0">
                <a:ea typeface="MS PGothic" charset="-128"/>
              </a:rPr>
              <a:t> </a:t>
            </a:r>
            <a:r>
              <a:rPr lang="en-US" altLang="en-US" sz="1200" i="1" dirty="0">
                <a:ea typeface="MS PGothic" charset="-128"/>
              </a:rPr>
              <a:t>Forty minutes for team activity, 60 minutes for discussion</a:t>
            </a:r>
            <a:r>
              <a:rPr lang="en-US" altLang="en-US" sz="1200" i="1" dirty="0">
                <a:solidFill>
                  <a:schemeClr val="tx1"/>
                </a:solidFill>
                <a:ea typeface="MS PGothic" charset="-128"/>
              </a:rPr>
              <a:t>.</a:t>
            </a:r>
            <a:endParaRPr lang="en-US" altLang="en-US" sz="1200"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51</a:t>
            </a:fld>
            <a:endParaRPr lang="en-US"/>
          </a:p>
        </p:txBody>
      </p:sp>
    </p:spTree>
    <p:extLst>
      <p:ext uri="{BB962C8B-B14F-4D97-AF65-F5344CB8AC3E}">
        <p14:creationId xmlns:p14="http://schemas.microsoft.com/office/powerpoint/2010/main" val="20562204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Exercise: Risk Points and Barriers Assessment, continued</a:t>
            </a:r>
          </a:p>
          <a:p>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ea typeface="MS PGothic" charset="-128"/>
              </a:rPr>
              <a:t>Now </a:t>
            </a:r>
            <a:r>
              <a:rPr lang="en-US" altLang="en-US" sz="1200" i="0" dirty="0">
                <a:ea typeface="MS PGothic" charset="-128"/>
              </a:rPr>
              <a:t>let’s look at the </a:t>
            </a:r>
            <a:r>
              <a:rPr lang="en-US" altLang="en-US" sz="1200" b="1" i="0" dirty="0">
                <a:ea typeface="MS PGothic" charset="-128"/>
              </a:rPr>
              <a:t>fourth</a:t>
            </a:r>
            <a:r>
              <a:rPr lang="en-US" altLang="en-US" sz="1200" i="0" dirty="0">
                <a:ea typeface="MS PGothic" charset="-128"/>
              </a:rPr>
              <a:t> profile. Please start by reading your profile. </a:t>
            </a:r>
          </a:p>
          <a:p>
            <a:endParaRPr lang="en-US" altLang="en-US" sz="1200" b="1" i="1" u="sng" dirty="0">
              <a:ea typeface="MS PGothic" charset="-128"/>
            </a:endParaRPr>
          </a:p>
          <a:p>
            <a:r>
              <a:rPr lang="en-US" altLang="en-US" sz="1200" b="0" i="0" dirty="0">
                <a:ea typeface="MS PGothic" charset="-128"/>
              </a:rPr>
              <a:t>----</a:t>
            </a:r>
          </a:p>
          <a:p>
            <a:endParaRPr lang="en-US" altLang="en-US" sz="1200" b="1" i="1" dirty="0">
              <a:ea typeface="MS PGothic" charset="-128"/>
            </a:endParaRPr>
          </a:p>
          <a:p>
            <a:r>
              <a:rPr lang="en-US" altLang="en-US" sz="1200" b="1" i="1" dirty="0">
                <a:ea typeface="MS PGothic" charset="-128"/>
              </a:rPr>
              <a:t>Facilitation Note: </a:t>
            </a:r>
            <a:r>
              <a:rPr lang="en-US" altLang="en-US" sz="1200" i="1" dirty="0">
                <a:ea typeface="MS PGothic" charset="-128"/>
              </a:rPr>
              <a:t>Display during the team’s presentation on this profile.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a:t>
            </a:r>
            <a:r>
              <a:rPr lang="en-US" altLang="en-US" sz="1200" b="1" i="1" dirty="0">
                <a:solidFill>
                  <a:schemeClr val="tx1"/>
                </a:solidFill>
                <a:ea typeface="MS PGothic" charset="-128"/>
              </a:rPr>
              <a:t>:</a:t>
            </a:r>
            <a:r>
              <a:rPr lang="en-US" altLang="en-US" sz="1200" i="1" dirty="0">
                <a:solidFill>
                  <a:schemeClr val="tx1"/>
                </a:solidFill>
                <a:ea typeface="MS PGothic" charset="-128"/>
              </a:rPr>
              <a:t> </a:t>
            </a:r>
            <a:r>
              <a:rPr lang="en-US" altLang="en-US" sz="1200" i="1" dirty="0">
                <a:ea typeface="MS PGothic" charset="-128"/>
              </a:rPr>
              <a:t>1 hour 40 minutes.</a:t>
            </a:r>
            <a:r>
              <a:rPr lang="en-US" altLang="en-US" sz="1200" b="1" i="1" dirty="0">
                <a:ea typeface="MS PGothic" charset="-128"/>
              </a:rPr>
              <a:t> </a:t>
            </a:r>
            <a:r>
              <a:rPr lang="en-US" altLang="en-US" sz="1200" b="0" i="1" dirty="0">
                <a:ea typeface="MS PGothic" charset="-128"/>
              </a:rPr>
              <a:t>F</a:t>
            </a:r>
            <a:r>
              <a:rPr lang="en-US" altLang="en-US" sz="1200" i="1" dirty="0">
                <a:ea typeface="MS PGothic" charset="-128"/>
              </a:rPr>
              <a:t>orty minutes for team activity; 60 minutes for discussion</a:t>
            </a:r>
            <a:r>
              <a:rPr lang="en-US" altLang="en-US" sz="1200" i="1" dirty="0">
                <a:solidFill>
                  <a:schemeClr val="tx1"/>
                </a:solidFill>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0"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A close-up of a person’s face.]</a:t>
            </a: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52</a:t>
            </a:fld>
            <a:endParaRPr lang="en-US"/>
          </a:p>
        </p:txBody>
      </p:sp>
    </p:spTree>
    <p:extLst>
      <p:ext uri="{BB962C8B-B14F-4D97-AF65-F5344CB8AC3E}">
        <p14:creationId xmlns:p14="http://schemas.microsoft.com/office/powerpoint/2010/main" val="7157573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Exercise: Risk Points and Barriers Assessment, continued</a:t>
            </a:r>
          </a:p>
          <a:p>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ea typeface="MS PGothic" charset="-128"/>
              </a:rPr>
              <a:t>Now </a:t>
            </a:r>
            <a:r>
              <a:rPr lang="en-US" altLang="en-US" sz="1200" i="0" dirty="0">
                <a:ea typeface="MS PGothic" charset="-128"/>
              </a:rPr>
              <a:t>let’s look at the </a:t>
            </a:r>
            <a:r>
              <a:rPr lang="en-US" altLang="en-US" sz="1200" b="1" i="0" dirty="0">
                <a:ea typeface="MS PGothic" charset="-128"/>
              </a:rPr>
              <a:t>fourth</a:t>
            </a:r>
            <a:r>
              <a:rPr lang="en-US" altLang="en-US" sz="1200" i="0" dirty="0">
                <a:ea typeface="MS PGothic" charset="-128"/>
              </a:rPr>
              <a:t> profile. Please start by reading your profile. </a:t>
            </a:r>
          </a:p>
          <a:p>
            <a:endParaRPr lang="en-US" altLang="en-US" sz="1200" b="1" i="1" u="sng" dirty="0">
              <a:ea typeface="MS PGothic" charset="-128"/>
            </a:endParaRPr>
          </a:p>
          <a:p>
            <a:r>
              <a:rPr lang="en-US" altLang="en-US" sz="1200" b="0" i="0" dirty="0">
                <a:ea typeface="MS PGothic" charset="-128"/>
              </a:rPr>
              <a:t>----</a:t>
            </a:r>
          </a:p>
          <a:p>
            <a:endParaRPr lang="en-US" altLang="en-US" sz="1200" b="1" i="1" dirty="0">
              <a:ea typeface="MS PGothic" charset="-128"/>
            </a:endParaRPr>
          </a:p>
          <a:p>
            <a:r>
              <a:rPr lang="en-US" altLang="en-US" sz="1200" b="1" i="1" dirty="0">
                <a:ea typeface="MS PGothic" charset="-128"/>
              </a:rPr>
              <a:t>Facilitation Note: </a:t>
            </a:r>
            <a:r>
              <a:rPr lang="en-US" altLang="en-US" sz="1200" i="1" dirty="0">
                <a:ea typeface="MS PGothic" charset="-128"/>
              </a:rPr>
              <a:t>Display during the team’s presentation on this profile.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a:t>
            </a:r>
            <a:r>
              <a:rPr lang="en-US" altLang="en-US" sz="1200" b="1" i="1" dirty="0">
                <a:solidFill>
                  <a:schemeClr val="tx1"/>
                </a:solidFill>
                <a:ea typeface="MS PGothic" charset="-128"/>
              </a:rPr>
              <a:t>:</a:t>
            </a:r>
            <a:r>
              <a:rPr lang="en-US" altLang="en-US" sz="1200" i="1" dirty="0">
                <a:solidFill>
                  <a:schemeClr val="tx1"/>
                </a:solidFill>
                <a:ea typeface="MS PGothic" charset="-128"/>
              </a:rPr>
              <a:t> </a:t>
            </a:r>
            <a:r>
              <a:rPr lang="en-US" altLang="en-US" sz="1200" i="1" dirty="0">
                <a:ea typeface="MS PGothic" charset="-128"/>
              </a:rPr>
              <a:t>1 hour 40 minutes.</a:t>
            </a:r>
            <a:r>
              <a:rPr lang="en-US" altLang="en-US" sz="1200" b="1" i="1" dirty="0">
                <a:ea typeface="MS PGothic" charset="-128"/>
              </a:rPr>
              <a:t> </a:t>
            </a:r>
            <a:r>
              <a:rPr lang="en-US" altLang="en-US" sz="1200" b="0" i="1" dirty="0">
                <a:ea typeface="MS PGothic" charset="-128"/>
              </a:rPr>
              <a:t>F</a:t>
            </a:r>
            <a:r>
              <a:rPr lang="en-US" altLang="en-US" sz="1200" i="1" dirty="0">
                <a:ea typeface="MS PGothic" charset="-128"/>
              </a:rPr>
              <a:t>orty minutes for team activity; 60 minutes for discussion</a:t>
            </a:r>
            <a:r>
              <a:rPr lang="en-US" altLang="en-US" sz="1200" i="1" dirty="0">
                <a:solidFill>
                  <a:schemeClr val="tx1"/>
                </a:solidFill>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0"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A close-up of a person’s face.]</a:t>
            </a: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53</a:t>
            </a:fld>
            <a:endParaRPr lang="en-US"/>
          </a:p>
        </p:txBody>
      </p:sp>
    </p:spTree>
    <p:extLst>
      <p:ext uri="{BB962C8B-B14F-4D97-AF65-F5344CB8AC3E}">
        <p14:creationId xmlns:p14="http://schemas.microsoft.com/office/powerpoint/2010/main" val="17643334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Exercise: Risk Points and Barriers Assessment, continued</a:t>
            </a:r>
          </a:p>
          <a:p>
            <a:endParaRPr lang="en-US" altLang="en-US" sz="1200" b="1" i="0" u="sng" dirty="0">
              <a:ea typeface="MS PGothic" charset="-128"/>
            </a:endParaRPr>
          </a:p>
          <a:p>
            <a:r>
              <a:rPr lang="en-US" altLang="en-US" sz="1200" b="0" i="0" u="none" dirty="0">
                <a:ea typeface="MS PGothic" charset="-128"/>
              </a:rPr>
              <a:t>Now p</a:t>
            </a:r>
            <a:r>
              <a:rPr lang="en-US" altLang="en-US" sz="1200" i="0" dirty="0">
                <a:ea typeface="MS PGothic" charset="-128"/>
              </a:rPr>
              <a:t>lease </a:t>
            </a:r>
            <a:r>
              <a:rPr lang="en-US" altLang="en-US" sz="1200" b="1" i="0" dirty="0">
                <a:ea typeface="MS PGothic" charset="-128"/>
              </a:rPr>
              <a:t>share </a:t>
            </a:r>
            <a:r>
              <a:rPr lang="en-US" altLang="en-US" sz="1200" i="0" dirty="0">
                <a:ea typeface="MS PGothic" charset="-128"/>
              </a:rPr>
              <a:t>the top risk point and barrier in each key challenge area. </a:t>
            </a:r>
          </a:p>
          <a:p>
            <a:endParaRPr lang="en-US" altLang="en-US" sz="1200" i="0" dirty="0">
              <a:ea typeface="MS PGothic" charset="-128"/>
            </a:endParaRPr>
          </a:p>
          <a:p>
            <a:r>
              <a:rPr lang="en-US" altLang="en-US" sz="1200" i="1" dirty="0">
                <a:ea typeface="MS PGothic" charset="-128"/>
              </a:rPr>
              <a:t>Once all risk points and barriers are shared and noted on the screen:</a:t>
            </a:r>
          </a:p>
          <a:p>
            <a:endParaRPr lang="en-US" altLang="en-US" sz="1200" i="0" dirty="0">
              <a:ea typeface="MS PGothic" charset="-128"/>
            </a:endParaRPr>
          </a:p>
          <a:p>
            <a:r>
              <a:rPr lang="en-US" altLang="en-US" sz="1200" i="0" dirty="0">
                <a:ea typeface="MS PGothic" charset="-128"/>
              </a:rPr>
              <a:t>What are some of the ways you think we could </a:t>
            </a:r>
            <a:r>
              <a:rPr lang="en-US" altLang="en-US" sz="1200" b="1" i="0" dirty="0">
                <a:ea typeface="MS PGothic" charset="-128"/>
              </a:rPr>
              <a:t>address</a:t>
            </a:r>
            <a:r>
              <a:rPr lang="en-US" altLang="en-US" sz="1200" i="0" dirty="0">
                <a:ea typeface="MS PGothic" charset="-128"/>
              </a:rPr>
              <a:t> these risk points and barriers? </a:t>
            </a:r>
            <a:endParaRPr lang="en-US" altLang="en-US" sz="1200" i="1" dirty="0">
              <a:ea typeface="MS PGothic" charset="-128"/>
            </a:endParaRPr>
          </a:p>
          <a:p>
            <a:endParaRPr lang="en-US" altLang="en-US" sz="1200" b="1" i="1" u="sng" dirty="0">
              <a:ea typeface="MS PGothic" charset="-128"/>
            </a:endParaRPr>
          </a:p>
          <a:p>
            <a:r>
              <a:rPr lang="en-US" altLang="en-US" sz="1200" b="0" i="0" dirty="0">
                <a:ea typeface="MS PGothic" charset="-128"/>
              </a:rPr>
              <a:t>----</a:t>
            </a:r>
          </a:p>
          <a:p>
            <a:endParaRPr lang="en-US" altLang="en-US" sz="1200" b="1" i="1" dirty="0">
              <a:ea typeface="MS PGothic" charset="-128"/>
            </a:endParaRPr>
          </a:p>
          <a:p>
            <a:r>
              <a:rPr lang="en-US" altLang="en-US" sz="1200" b="1" i="1" dirty="0">
                <a:ea typeface="MS PGothic" charset="-128"/>
              </a:rPr>
              <a:t>Facilitation Note: </a:t>
            </a:r>
            <a:r>
              <a:rPr lang="en-US" altLang="en-US" sz="1200" i="1" dirty="0">
                <a:ea typeface="MS PGothic" charset="-128"/>
              </a:rPr>
              <a:t>Use this slide to enter the risk points the profile faces, as articulated by the team presenting on the profile, as well as potential responses.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a:t>
            </a:r>
            <a:r>
              <a:rPr lang="en-US" altLang="en-US" sz="1200" b="1" i="1" dirty="0">
                <a:solidFill>
                  <a:schemeClr val="tx1"/>
                </a:solidFill>
                <a:ea typeface="MS PGothic" charset="-128"/>
              </a:rPr>
              <a:t>:</a:t>
            </a:r>
            <a:r>
              <a:rPr lang="en-US" altLang="en-US" sz="1200" i="1" dirty="0">
                <a:solidFill>
                  <a:schemeClr val="tx1"/>
                </a:solidFill>
                <a:ea typeface="MS PGothic" charset="-128"/>
              </a:rPr>
              <a:t> </a:t>
            </a:r>
            <a:r>
              <a:rPr lang="en-US" altLang="en-US" sz="1200" i="1" dirty="0">
                <a:ea typeface="MS PGothic" charset="-128"/>
              </a:rPr>
              <a:t>1 hour 40 minutes.</a:t>
            </a:r>
            <a:r>
              <a:rPr lang="en-US" altLang="en-US" sz="1200" b="1" i="1" dirty="0">
                <a:ea typeface="MS PGothic" charset="-128"/>
              </a:rPr>
              <a:t> </a:t>
            </a:r>
            <a:r>
              <a:rPr lang="en-US" altLang="en-US" sz="1200" i="1" dirty="0">
                <a:ea typeface="MS PGothic" charset="-128"/>
              </a:rPr>
              <a:t>Forty minutes for team activity, 60 minutes for discussion</a:t>
            </a:r>
            <a:r>
              <a:rPr lang="en-US" altLang="en-US" sz="1200" i="1" dirty="0">
                <a:solidFill>
                  <a:schemeClr val="tx1"/>
                </a:solidFill>
                <a:ea typeface="MS PGothic" charset="-128"/>
              </a:rPr>
              <a:t>.</a:t>
            </a:r>
            <a:endParaRPr lang="en-US" altLang="en-US" sz="1200"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54</a:t>
            </a:fld>
            <a:endParaRPr lang="en-US"/>
          </a:p>
        </p:txBody>
      </p:sp>
    </p:spTree>
    <p:extLst>
      <p:ext uri="{BB962C8B-B14F-4D97-AF65-F5344CB8AC3E}">
        <p14:creationId xmlns:p14="http://schemas.microsoft.com/office/powerpoint/2010/main" val="11094516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Exercise: Risk Points and Barriers Assessment, continued</a:t>
            </a:r>
          </a:p>
          <a:p>
            <a:endParaRPr lang="en-US" altLang="en-US" sz="1200" b="1" u="sng" dirty="0">
              <a:ea typeface="MS PGothic" charset="-128"/>
            </a:endParaRPr>
          </a:p>
          <a:p>
            <a:r>
              <a:rPr lang="en-US" altLang="en-US" sz="1200" dirty="0">
                <a:ea typeface="MS PGothic" charset="-128"/>
              </a:rPr>
              <a:t>Now </a:t>
            </a:r>
            <a:r>
              <a:rPr lang="en-US" altLang="en-US" sz="1200" i="0" dirty="0">
                <a:ea typeface="MS PGothic" charset="-128"/>
              </a:rPr>
              <a:t>let’s look at the </a:t>
            </a:r>
            <a:r>
              <a:rPr lang="en-US" altLang="en-US" sz="1200" b="1" i="0" dirty="0">
                <a:ea typeface="MS PGothic" charset="-128"/>
              </a:rPr>
              <a:t>fifth</a:t>
            </a:r>
            <a:r>
              <a:rPr lang="en-US" altLang="en-US" sz="1200" i="0" dirty="0">
                <a:ea typeface="MS PGothic" charset="-128"/>
              </a:rPr>
              <a:t> profile. Please start by reading your profile. </a:t>
            </a:r>
          </a:p>
          <a:p>
            <a:endParaRPr lang="en-US" altLang="en-US" sz="1200" b="1" i="1" u="sng" dirty="0">
              <a:ea typeface="MS PGothic" charset="-128"/>
            </a:endParaRPr>
          </a:p>
          <a:p>
            <a:r>
              <a:rPr lang="en-US" altLang="en-US" sz="1200" b="0" i="0" dirty="0">
                <a:ea typeface="MS PGothic" charset="-128"/>
              </a:rPr>
              <a:t>----</a:t>
            </a:r>
          </a:p>
          <a:p>
            <a:endParaRPr lang="en-US" altLang="en-US" sz="1200" b="1" i="1" dirty="0">
              <a:ea typeface="MS PGothic" charset="-128"/>
            </a:endParaRPr>
          </a:p>
          <a:p>
            <a:r>
              <a:rPr lang="en-US" altLang="en-US" sz="1200" b="1" i="1" dirty="0">
                <a:ea typeface="MS PGothic" charset="-128"/>
              </a:rPr>
              <a:t>Facilitation Note: </a:t>
            </a:r>
            <a:r>
              <a:rPr lang="en-US" altLang="en-US" sz="1200" i="1" dirty="0">
                <a:ea typeface="MS PGothic" charset="-128"/>
              </a:rPr>
              <a:t>Display during the team’s presentation on this profile.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a:t>
            </a:r>
            <a:r>
              <a:rPr lang="en-US" altLang="en-US" sz="1200" b="1" i="1" dirty="0">
                <a:solidFill>
                  <a:schemeClr val="tx1"/>
                </a:solidFill>
                <a:ea typeface="MS PGothic" charset="-128"/>
              </a:rPr>
              <a:t>:</a:t>
            </a:r>
            <a:r>
              <a:rPr lang="en-US" altLang="en-US" sz="1200" i="1" dirty="0">
                <a:solidFill>
                  <a:schemeClr val="tx1"/>
                </a:solidFill>
                <a:ea typeface="MS PGothic" charset="-128"/>
              </a:rPr>
              <a:t> </a:t>
            </a:r>
            <a:r>
              <a:rPr lang="en-US" altLang="en-US" sz="1200" i="1" dirty="0">
                <a:ea typeface="MS PGothic" charset="-128"/>
              </a:rPr>
              <a:t>1 hour 40 minutes.</a:t>
            </a:r>
            <a:r>
              <a:rPr lang="en-US" altLang="en-US" sz="1200" b="1" i="1" dirty="0">
                <a:ea typeface="MS PGothic" charset="-128"/>
              </a:rPr>
              <a:t> </a:t>
            </a:r>
            <a:r>
              <a:rPr lang="en-US" altLang="en-US" sz="1200" i="1" dirty="0">
                <a:ea typeface="MS PGothic" charset="-128"/>
              </a:rPr>
              <a:t>Forty minutes for team activity, 60 minutes for discussion</a:t>
            </a:r>
            <a:r>
              <a:rPr lang="en-US" altLang="en-US" sz="1200" i="1" dirty="0">
                <a:solidFill>
                  <a:schemeClr val="tx1"/>
                </a:solidFill>
                <a:ea typeface="MS PGothic" charset="-128"/>
              </a:rPr>
              <a:t>.</a:t>
            </a:r>
          </a:p>
          <a:p>
            <a:endParaRPr lang="en-US" altLang="en-US" sz="1200" i="0"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sz="1200" b="0" i="1" kern="1200" dirty="0">
                <a:solidFill>
                  <a:schemeClr val="tx1"/>
                </a:solidFill>
                <a:effectLst/>
                <a:latin typeface="+mn-lt"/>
                <a:ea typeface="+mn-ea"/>
                <a:cs typeface="+mn-cs"/>
              </a:rPr>
              <a:t>[Image description: A young woman stands in a shelter with a friend in Cox’s Bazar, </a:t>
            </a:r>
            <a:r>
              <a:rPr lang="en-US" sz="1200" b="0" i="1" kern="1200" dirty="0" err="1">
                <a:solidFill>
                  <a:schemeClr val="tx1"/>
                </a:solidFill>
                <a:effectLst/>
                <a:latin typeface="+mn-lt"/>
                <a:ea typeface="+mn-ea"/>
                <a:cs typeface="+mn-cs"/>
              </a:rPr>
              <a:t>Bangalessh</a:t>
            </a:r>
            <a:r>
              <a:rPr lang="en-US" sz="1200" b="0" i="1" kern="12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55</a:t>
            </a:fld>
            <a:endParaRPr lang="en-US"/>
          </a:p>
        </p:txBody>
      </p:sp>
    </p:spTree>
    <p:extLst>
      <p:ext uri="{BB962C8B-B14F-4D97-AF65-F5344CB8AC3E}">
        <p14:creationId xmlns:p14="http://schemas.microsoft.com/office/powerpoint/2010/main" val="25172129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Exercise: Risk Points and Barriers Assessment, continued</a:t>
            </a:r>
          </a:p>
          <a:p>
            <a:endParaRPr lang="en-US" altLang="en-US" sz="1200" b="1" u="sng" dirty="0">
              <a:ea typeface="MS PGothic" charset="-128"/>
            </a:endParaRPr>
          </a:p>
          <a:p>
            <a:r>
              <a:rPr lang="en-US" altLang="en-US" sz="1200" dirty="0">
                <a:ea typeface="MS PGothic" charset="-128"/>
              </a:rPr>
              <a:t>Now </a:t>
            </a:r>
            <a:r>
              <a:rPr lang="en-US" altLang="en-US" sz="1200" i="0" dirty="0">
                <a:ea typeface="MS PGothic" charset="-128"/>
              </a:rPr>
              <a:t>let’s look at the </a:t>
            </a:r>
            <a:r>
              <a:rPr lang="en-US" altLang="en-US" sz="1200" b="1" i="0" dirty="0">
                <a:ea typeface="MS PGothic" charset="-128"/>
              </a:rPr>
              <a:t>fifth</a:t>
            </a:r>
            <a:r>
              <a:rPr lang="en-US" altLang="en-US" sz="1200" i="0" dirty="0">
                <a:ea typeface="MS PGothic" charset="-128"/>
              </a:rPr>
              <a:t> profile. Please start by reading your profile. </a:t>
            </a:r>
            <a:endParaRPr lang="en-US" sz="1200" b="0" i="0" kern="1200" dirty="0">
              <a:solidFill>
                <a:schemeClr val="tx1"/>
              </a:solidFill>
              <a:effectLst/>
              <a:latin typeface="+mn-lt"/>
              <a:ea typeface="+mn-ea"/>
              <a:cs typeface="+mn-cs"/>
            </a:endParaRPr>
          </a:p>
          <a:p>
            <a:endParaRPr lang="en-US" altLang="en-US" sz="1200" b="1" i="1" u="sng" dirty="0">
              <a:ea typeface="MS PGothic" charset="-128"/>
            </a:endParaRPr>
          </a:p>
          <a:p>
            <a:r>
              <a:rPr lang="en-US" altLang="en-US" sz="1200" b="0" i="0" dirty="0">
                <a:ea typeface="MS PGothic" charset="-128"/>
              </a:rPr>
              <a:t>----</a:t>
            </a:r>
          </a:p>
          <a:p>
            <a:endParaRPr lang="en-US" altLang="en-US" sz="1200" b="1" i="1" dirty="0">
              <a:ea typeface="MS PGothic" charset="-128"/>
            </a:endParaRPr>
          </a:p>
          <a:p>
            <a:r>
              <a:rPr lang="en-US" altLang="en-US" sz="1200" b="1" i="1" dirty="0">
                <a:ea typeface="MS PGothic" charset="-128"/>
              </a:rPr>
              <a:t>Facilitation Note: </a:t>
            </a:r>
            <a:r>
              <a:rPr lang="en-US" altLang="en-US" sz="1200" i="1" dirty="0">
                <a:ea typeface="MS PGothic" charset="-128"/>
              </a:rPr>
              <a:t>Display during the team’s presentation on this profile.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a:t>
            </a:r>
            <a:r>
              <a:rPr lang="en-US" altLang="en-US" sz="1200" b="1" i="1" dirty="0">
                <a:solidFill>
                  <a:schemeClr val="tx1"/>
                </a:solidFill>
                <a:ea typeface="MS PGothic" charset="-128"/>
              </a:rPr>
              <a:t>:</a:t>
            </a:r>
            <a:r>
              <a:rPr lang="en-US" altLang="en-US" sz="1200" i="1" dirty="0">
                <a:solidFill>
                  <a:schemeClr val="tx1"/>
                </a:solidFill>
                <a:ea typeface="MS PGothic" charset="-128"/>
              </a:rPr>
              <a:t> </a:t>
            </a:r>
            <a:r>
              <a:rPr lang="en-US" altLang="en-US" sz="1200" i="1" dirty="0">
                <a:ea typeface="MS PGothic" charset="-128"/>
              </a:rPr>
              <a:t>1 hour 40 minutes.</a:t>
            </a:r>
            <a:r>
              <a:rPr lang="en-US" altLang="en-US" sz="1200" b="1" i="1" dirty="0">
                <a:ea typeface="MS PGothic" charset="-128"/>
              </a:rPr>
              <a:t> </a:t>
            </a:r>
            <a:r>
              <a:rPr lang="en-US" altLang="en-US" sz="1200" i="1" dirty="0">
                <a:ea typeface="MS PGothic" charset="-128"/>
              </a:rPr>
              <a:t>Forty minutes for team activity, 60 minutes for discussion</a:t>
            </a:r>
            <a:r>
              <a:rPr lang="en-US" altLang="en-US" sz="1200" i="1" dirty="0">
                <a:solidFill>
                  <a:schemeClr val="tx1"/>
                </a:solidFill>
                <a:ea typeface="MS PGothic" charset="-128"/>
              </a:rPr>
              <a:t>.</a:t>
            </a:r>
          </a:p>
          <a:p>
            <a:endParaRPr lang="en-US" altLang="en-US" sz="1200" i="0"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sz="1200" b="0" i="1" kern="1200" dirty="0">
                <a:solidFill>
                  <a:schemeClr val="tx1"/>
                </a:solidFill>
                <a:effectLst/>
                <a:latin typeface="+mn-lt"/>
                <a:ea typeface="+mn-ea"/>
                <a:cs typeface="+mn-cs"/>
              </a:rPr>
              <a:t>[Image description: A young woman stands in a shelter with a friend in Cox’s Bazar, </a:t>
            </a:r>
            <a:r>
              <a:rPr lang="en-US" sz="1200" b="0" i="1" kern="1200" dirty="0" err="1">
                <a:solidFill>
                  <a:schemeClr val="tx1"/>
                </a:solidFill>
                <a:effectLst/>
                <a:latin typeface="+mn-lt"/>
                <a:ea typeface="+mn-ea"/>
                <a:cs typeface="+mn-cs"/>
              </a:rPr>
              <a:t>Bangalessh</a:t>
            </a:r>
            <a:r>
              <a:rPr lang="en-US" sz="1200" b="0" i="1" kern="12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56</a:t>
            </a:fld>
            <a:endParaRPr lang="en-US"/>
          </a:p>
        </p:txBody>
      </p:sp>
    </p:spTree>
    <p:extLst>
      <p:ext uri="{BB962C8B-B14F-4D97-AF65-F5344CB8AC3E}">
        <p14:creationId xmlns:p14="http://schemas.microsoft.com/office/powerpoint/2010/main" val="9965521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Exercise: Risk Points and Barriers Assessment, continued</a:t>
            </a:r>
          </a:p>
          <a:p>
            <a:endParaRPr lang="en-US" altLang="en-US" sz="1200" b="1" u="sng" dirty="0">
              <a:ea typeface="MS PGothic" charset="-128"/>
            </a:endParaRPr>
          </a:p>
          <a:p>
            <a:r>
              <a:rPr lang="en-US" altLang="en-US" sz="1200" dirty="0">
                <a:ea typeface="MS PGothic" charset="-128"/>
              </a:rPr>
              <a:t>Now </a:t>
            </a:r>
            <a:r>
              <a:rPr lang="en-US" altLang="en-US" sz="1200" i="0" dirty="0">
                <a:ea typeface="MS PGothic" charset="-128"/>
              </a:rPr>
              <a:t>let’s look at the </a:t>
            </a:r>
            <a:r>
              <a:rPr lang="en-US" altLang="en-US" sz="1200" b="1" i="0" dirty="0">
                <a:ea typeface="MS PGothic" charset="-128"/>
              </a:rPr>
              <a:t>fifth</a:t>
            </a:r>
            <a:r>
              <a:rPr lang="en-US" altLang="en-US" sz="1200" i="0" dirty="0">
                <a:ea typeface="MS PGothic" charset="-128"/>
              </a:rPr>
              <a:t> profile. Please start by reading your profile. </a:t>
            </a:r>
          </a:p>
          <a:p>
            <a:endParaRPr lang="en-US" altLang="en-US" sz="1200" b="1" i="1" u="sng" dirty="0">
              <a:ea typeface="MS PGothic" charset="-128"/>
            </a:endParaRPr>
          </a:p>
          <a:p>
            <a:r>
              <a:rPr lang="en-US" altLang="en-US" sz="1200" b="0" i="0" dirty="0">
                <a:ea typeface="MS PGothic" charset="-128"/>
              </a:rPr>
              <a:t>----</a:t>
            </a:r>
          </a:p>
          <a:p>
            <a:endParaRPr lang="en-US" altLang="en-US" sz="1200" b="1" i="1" dirty="0">
              <a:ea typeface="MS PGothic" charset="-128"/>
            </a:endParaRPr>
          </a:p>
          <a:p>
            <a:r>
              <a:rPr lang="en-US" altLang="en-US" sz="1200" b="1" i="1" dirty="0">
                <a:ea typeface="MS PGothic" charset="-128"/>
              </a:rPr>
              <a:t>Facilitation Note: </a:t>
            </a:r>
            <a:r>
              <a:rPr lang="en-US" altLang="en-US" sz="1200" i="1" dirty="0">
                <a:ea typeface="MS PGothic" charset="-128"/>
              </a:rPr>
              <a:t>Display during the team’s presentation on this profile.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a:t>
            </a:r>
            <a:r>
              <a:rPr lang="en-US" altLang="en-US" sz="1200" b="1" i="1" dirty="0">
                <a:solidFill>
                  <a:schemeClr val="tx1"/>
                </a:solidFill>
                <a:ea typeface="MS PGothic" charset="-128"/>
              </a:rPr>
              <a:t>:</a:t>
            </a:r>
            <a:r>
              <a:rPr lang="en-US" altLang="en-US" sz="1200" i="1" dirty="0">
                <a:solidFill>
                  <a:schemeClr val="tx1"/>
                </a:solidFill>
                <a:ea typeface="MS PGothic" charset="-128"/>
              </a:rPr>
              <a:t> </a:t>
            </a:r>
            <a:r>
              <a:rPr lang="en-US" altLang="en-US" sz="1200" i="1" dirty="0">
                <a:ea typeface="MS PGothic" charset="-128"/>
              </a:rPr>
              <a:t>1 hour 40 minutes.</a:t>
            </a:r>
            <a:r>
              <a:rPr lang="en-US" altLang="en-US" sz="1200" b="1" i="1" dirty="0">
                <a:ea typeface="MS PGothic" charset="-128"/>
              </a:rPr>
              <a:t> </a:t>
            </a:r>
            <a:r>
              <a:rPr lang="en-US" altLang="en-US" sz="1200" i="1" dirty="0">
                <a:ea typeface="MS PGothic" charset="-128"/>
              </a:rPr>
              <a:t>Forty minutes for team activity, 60 minutes for discussion</a:t>
            </a:r>
            <a:r>
              <a:rPr lang="en-US" altLang="en-US" sz="1200" i="1" dirty="0">
                <a:solidFill>
                  <a:schemeClr val="tx1"/>
                </a:solidFill>
                <a:ea typeface="MS PGothic" charset="-128"/>
              </a:rPr>
              <a:t>.</a:t>
            </a:r>
          </a:p>
          <a:p>
            <a:endParaRPr lang="en-US" altLang="en-US" sz="1200" i="0"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sz="1200" b="0" i="1" kern="1200" dirty="0">
                <a:solidFill>
                  <a:schemeClr val="tx1"/>
                </a:solidFill>
                <a:effectLst/>
                <a:latin typeface="+mn-lt"/>
                <a:ea typeface="+mn-ea"/>
                <a:cs typeface="+mn-cs"/>
              </a:rPr>
              <a:t>[Image description: A young woman stands in a shelter with a friend in Cox’s Bazar, </a:t>
            </a:r>
            <a:r>
              <a:rPr lang="en-US" sz="1200" b="0" i="1" kern="1200" dirty="0" err="1">
                <a:solidFill>
                  <a:schemeClr val="tx1"/>
                </a:solidFill>
                <a:effectLst/>
                <a:latin typeface="+mn-lt"/>
                <a:ea typeface="+mn-ea"/>
                <a:cs typeface="+mn-cs"/>
              </a:rPr>
              <a:t>Bangalessh</a:t>
            </a:r>
            <a:r>
              <a:rPr lang="en-US" sz="1200" b="0" i="1" kern="12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57</a:t>
            </a:fld>
            <a:endParaRPr lang="en-US"/>
          </a:p>
        </p:txBody>
      </p:sp>
    </p:spTree>
    <p:extLst>
      <p:ext uri="{BB962C8B-B14F-4D97-AF65-F5344CB8AC3E}">
        <p14:creationId xmlns:p14="http://schemas.microsoft.com/office/powerpoint/2010/main" val="7886560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Exercise: Risk Points and Barriers Assessment, continued</a:t>
            </a:r>
          </a:p>
          <a:p>
            <a:endParaRPr lang="en-US" altLang="en-US" sz="1200" b="1" i="0" u="sng" dirty="0">
              <a:ea typeface="MS PGothic" charset="-128"/>
            </a:endParaRPr>
          </a:p>
          <a:p>
            <a:r>
              <a:rPr lang="en-US" altLang="en-US" sz="1200" b="0" i="0" u="none" dirty="0">
                <a:ea typeface="MS PGothic" charset="-128"/>
              </a:rPr>
              <a:t>Now p</a:t>
            </a:r>
            <a:r>
              <a:rPr lang="en-US" altLang="en-US" sz="1200" i="0" dirty="0">
                <a:ea typeface="MS PGothic" charset="-128"/>
              </a:rPr>
              <a:t>lease </a:t>
            </a:r>
            <a:r>
              <a:rPr lang="en-US" altLang="en-US" sz="1200" b="1" i="0" dirty="0">
                <a:ea typeface="MS PGothic" charset="-128"/>
              </a:rPr>
              <a:t>share </a:t>
            </a:r>
            <a:r>
              <a:rPr lang="en-US" altLang="en-US" sz="1200" i="0" dirty="0">
                <a:ea typeface="MS PGothic" charset="-128"/>
              </a:rPr>
              <a:t>the top risk point and barrier in each key challenge area. </a:t>
            </a:r>
          </a:p>
          <a:p>
            <a:endParaRPr lang="en-US" altLang="en-US" sz="1200" i="0" dirty="0">
              <a:ea typeface="MS PGothic" charset="-128"/>
            </a:endParaRPr>
          </a:p>
          <a:p>
            <a:r>
              <a:rPr lang="en-US" altLang="en-US" sz="1200" i="1" dirty="0">
                <a:ea typeface="MS PGothic" charset="-128"/>
              </a:rPr>
              <a:t>Once all risk points and barriers are shared and noted on the screen:</a:t>
            </a:r>
          </a:p>
          <a:p>
            <a:endParaRPr lang="en-US" altLang="en-US" sz="1200" i="0" dirty="0">
              <a:ea typeface="MS PGothic" charset="-128"/>
            </a:endParaRPr>
          </a:p>
          <a:p>
            <a:r>
              <a:rPr lang="en-US" altLang="en-US" sz="1200" i="0" dirty="0">
                <a:ea typeface="MS PGothic" charset="-128"/>
              </a:rPr>
              <a:t>What are some of the ways you think we could </a:t>
            </a:r>
            <a:r>
              <a:rPr lang="en-US" altLang="en-US" sz="1200" b="1" i="0" dirty="0">
                <a:ea typeface="MS PGothic" charset="-128"/>
              </a:rPr>
              <a:t>address</a:t>
            </a:r>
            <a:r>
              <a:rPr lang="en-US" altLang="en-US" sz="1200" i="0" dirty="0">
                <a:ea typeface="MS PGothic" charset="-128"/>
              </a:rPr>
              <a:t> these risk points and barriers? </a:t>
            </a:r>
            <a:endParaRPr lang="en-US" altLang="en-US" sz="1200" i="1" dirty="0">
              <a:ea typeface="MS PGothic" charset="-128"/>
            </a:endParaRPr>
          </a:p>
          <a:p>
            <a:endParaRPr lang="en-US" altLang="en-US" sz="1200" b="1" i="1" u="sng" dirty="0">
              <a:ea typeface="MS PGothic" charset="-128"/>
            </a:endParaRPr>
          </a:p>
          <a:p>
            <a:r>
              <a:rPr lang="en-US" altLang="en-US" sz="1200" b="0" i="0" dirty="0">
                <a:ea typeface="MS PGothic" charset="-128"/>
              </a:rPr>
              <a:t>----</a:t>
            </a:r>
          </a:p>
          <a:p>
            <a:endParaRPr lang="en-US" altLang="en-US" sz="1200" b="1" i="1" dirty="0">
              <a:ea typeface="MS PGothic" charset="-128"/>
            </a:endParaRPr>
          </a:p>
          <a:p>
            <a:r>
              <a:rPr lang="en-US" altLang="en-US" sz="1200" b="1" i="1" dirty="0">
                <a:ea typeface="MS PGothic" charset="-128"/>
              </a:rPr>
              <a:t>Facilitation Note: </a:t>
            </a:r>
            <a:r>
              <a:rPr lang="en-US" altLang="en-US" sz="1200" i="1" dirty="0">
                <a:ea typeface="MS PGothic" charset="-128"/>
              </a:rPr>
              <a:t>Use this slide to input the risk points the profile faces, as articulated by the team presenting on the profile, as well as potential responses.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a:t>
            </a:r>
            <a:r>
              <a:rPr lang="en-US" altLang="en-US" sz="1200" b="1" i="1" dirty="0">
                <a:solidFill>
                  <a:schemeClr val="tx1"/>
                </a:solidFill>
                <a:ea typeface="MS PGothic" charset="-128"/>
              </a:rPr>
              <a:t>:</a:t>
            </a:r>
            <a:r>
              <a:rPr lang="en-US" altLang="en-US" sz="1200" i="1" dirty="0">
                <a:solidFill>
                  <a:schemeClr val="tx1"/>
                </a:solidFill>
                <a:ea typeface="MS PGothic" charset="-128"/>
              </a:rPr>
              <a:t> </a:t>
            </a:r>
            <a:r>
              <a:rPr lang="en-US" altLang="en-US" sz="1200" i="1" dirty="0">
                <a:ea typeface="MS PGothic" charset="-128"/>
              </a:rPr>
              <a:t>1 hour 40 minutes.</a:t>
            </a:r>
            <a:r>
              <a:rPr lang="en-US" altLang="en-US" sz="1200" b="1" i="1" dirty="0">
                <a:ea typeface="MS PGothic" charset="-128"/>
              </a:rPr>
              <a:t> </a:t>
            </a:r>
            <a:r>
              <a:rPr lang="en-US" altLang="en-US" sz="1200" b="0" i="1" dirty="0">
                <a:ea typeface="MS PGothic" charset="-128"/>
              </a:rPr>
              <a:t>Forty</a:t>
            </a:r>
            <a:r>
              <a:rPr lang="en-US" altLang="en-US" sz="1200" i="1" dirty="0">
                <a:ea typeface="MS PGothic" charset="-128"/>
              </a:rPr>
              <a:t> minutes for team activity, 60 minutes for discussion</a:t>
            </a:r>
            <a:r>
              <a:rPr lang="en-US" altLang="en-US" sz="1200" i="1" dirty="0">
                <a:solidFill>
                  <a:schemeClr val="tx1"/>
                </a:solidFill>
                <a:ea typeface="MS PGothic" charset="-128"/>
              </a:rPr>
              <a:t>.</a:t>
            </a:r>
            <a:endParaRPr lang="en-US" altLang="en-US" sz="1200"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58</a:t>
            </a:fld>
            <a:endParaRPr lang="en-US"/>
          </a:p>
        </p:txBody>
      </p:sp>
    </p:spTree>
    <p:extLst>
      <p:ext uri="{BB962C8B-B14F-4D97-AF65-F5344CB8AC3E}">
        <p14:creationId xmlns:p14="http://schemas.microsoft.com/office/powerpoint/2010/main" val="31422839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Exercise: Risk Points and Barriers Assessment, continued</a:t>
            </a:r>
          </a:p>
          <a:p>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ea typeface="MS PGothic" charset="-128"/>
              </a:rPr>
              <a:t>Now </a:t>
            </a:r>
            <a:r>
              <a:rPr lang="en-US" altLang="en-US" sz="1200" i="0" dirty="0">
                <a:ea typeface="MS PGothic" charset="-128"/>
              </a:rPr>
              <a:t>let’s look at the </a:t>
            </a:r>
            <a:r>
              <a:rPr lang="en-US" altLang="en-US" sz="1200" b="1" i="0" dirty="0">
                <a:ea typeface="MS PGothic" charset="-128"/>
              </a:rPr>
              <a:t>sixth</a:t>
            </a:r>
            <a:r>
              <a:rPr lang="en-US" altLang="en-US" sz="1200" i="0" dirty="0">
                <a:ea typeface="MS PGothic" charset="-128"/>
              </a:rPr>
              <a:t> profile. Please start by reading your profile. </a:t>
            </a:r>
          </a:p>
          <a:p>
            <a:endParaRPr lang="en-US" altLang="en-US" sz="1200" b="1" i="1" u="sng" dirty="0">
              <a:ea typeface="MS PGothic" charset="-128"/>
            </a:endParaRPr>
          </a:p>
          <a:p>
            <a:r>
              <a:rPr lang="en-US" altLang="en-US" sz="1200" b="0" i="0" dirty="0">
                <a:ea typeface="MS PGothic" charset="-128"/>
              </a:rPr>
              <a:t>----</a:t>
            </a:r>
          </a:p>
          <a:p>
            <a:endParaRPr lang="en-US" altLang="en-US" sz="1200" b="1" i="1" dirty="0">
              <a:ea typeface="MS PGothic" charset="-128"/>
            </a:endParaRPr>
          </a:p>
          <a:p>
            <a:r>
              <a:rPr lang="en-US" altLang="en-US" sz="1200" b="1" i="1" dirty="0">
                <a:ea typeface="MS PGothic" charset="-128"/>
              </a:rPr>
              <a:t>Facilitation Note: </a:t>
            </a:r>
            <a:r>
              <a:rPr lang="en-US" altLang="en-US" sz="1200" i="1" dirty="0">
                <a:ea typeface="MS PGothic" charset="-128"/>
              </a:rPr>
              <a:t>Display during the team’s presentation on this profile.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a:t>
            </a:r>
            <a:r>
              <a:rPr lang="en-US" altLang="en-US" sz="1200" b="1" i="1" dirty="0">
                <a:solidFill>
                  <a:schemeClr val="tx1"/>
                </a:solidFill>
                <a:ea typeface="MS PGothic" charset="-128"/>
              </a:rPr>
              <a:t>:</a:t>
            </a:r>
            <a:r>
              <a:rPr lang="en-US" altLang="en-US" sz="1200" i="1" dirty="0">
                <a:solidFill>
                  <a:schemeClr val="tx1"/>
                </a:solidFill>
                <a:ea typeface="MS PGothic" charset="-128"/>
              </a:rPr>
              <a:t> </a:t>
            </a:r>
            <a:r>
              <a:rPr lang="en-US" altLang="en-US" sz="1200" i="1" dirty="0">
                <a:ea typeface="MS PGothic" charset="-128"/>
              </a:rPr>
              <a:t>1 hour 40 minutes.</a:t>
            </a:r>
            <a:r>
              <a:rPr lang="en-US" altLang="en-US" sz="1200" b="1" i="1" dirty="0">
                <a:ea typeface="MS PGothic" charset="-128"/>
              </a:rPr>
              <a:t> </a:t>
            </a:r>
            <a:r>
              <a:rPr lang="en-US" altLang="en-US" sz="1200" i="1" dirty="0">
                <a:ea typeface="MS PGothic" charset="-128"/>
              </a:rPr>
              <a:t>Forty minutes for team activity, 60 minutes for discussion</a:t>
            </a:r>
            <a:r>
              <a:rPr lang="en-US" altLang="en-US" sz="1200" i="1" dirty="0">
                <a:solidFill>
                  <a:schemeClr val="tx1"/>
                </a:solidFill>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solidFill>
                <a:schemeClr val="tx1"/>
              </a:solidFill>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The silhouettes of three young children standing in a doorway.]</a:t>
            </a:r>
            <a:endParaRPr lang="en-US" altLang="en-US" sz="1200" i="0"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59</a:t>
            </a:fld>
            <a:endParaRPr lang="en-US"/>
          </a:p>
        </p:txBody>
      </p:sp>
    </p:spTree>
    <p:extLst>
      <p:ext uri="{BB962C8B-B14F-4D97-AF65-F5344CB8AC3E}">
        <p14:creationId xmlns:p14="http://schemas.microsoft.com/office/powerpoint/2010/main" val="883244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800" y="4035972"/>
            <a:ext cx="5486400" cy="43850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What Challenges Do People with Diverse SOGIESC Experience?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Let’s start by looking at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three issues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that</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individuals with diverse SOGIESC experience during migration and forced displacement.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The first issue is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compounded marginalization.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Who can tell us what compounded marginalization is?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Pause to allow learners to answer.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7 minutes for “What Challenges Do People with Diverse SOGIESC Experience?” slides.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Central American migrants pass Chiapas, Mexico on their way to the United States. One holds a rainbow flag. Others have backpacks and a child in a stroller.]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a:spcBef>
                  <a:spcPct val="0"/>
                </a:spcBef>
              </a:pPr>
              <a:t>6</a:t>
            </a:fld>
            <a:endParaRPr lang="en-US" altLang="en-US" sz="1200" dirty="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6808617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Exercise: Risk Points and Barriers Assessment, continued</a:t>
            </a:r>
          </a:p>
          <a:p>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ea typeface="MS PGothic" charset="-128"/>
              </a:rPr>
              <a:t>Now </a:t>
            </a:r>
            <a:r>
              <a:rPr lang="en-US" altLang="en-US" sz="1200" i="0" dirty="0">
                <a:ea typeface="MS PGothic" charset="-128"/>
              </a:rPr>
              <a:t>let’s look at the </a:t>
            </a:r>
            <a:r>
              <a:rPr lang="en-US" altLang="en-US" sz="1200" b="1" i="0" dirty="0">
                <a:ea typeface="MS PGothic" charset="-128"/>
              </a:rPr>
              <a:t>sixth</a:t>
            </a:r>
            <a:r>
              <a:rPr lang="en-US" altLang="en-US" sz="1200" i="0" dirty="0">
                <a:ea typeface="MS PGothic" charset="-128"/>
              </a:rPr>
              <a:t> profile. Please start by reading your profile. </a:t>
            </a:r>
          </a:p>
          <a:p>
            <a:endParaRPr lang="en-US" altLang="en-US" sz="1200" b="1" i="1" u="sng" dirty="0">
              <a:ea typeface="MS PGothic" charset="-128"/>
            </a:endParaRPr>
          </a:p>
          <a:p>
            <a:r>
              <a:rPr lang="en-US" altLang="en-US" sz="1200" b="0" i="0" dirty="0">
                <a:ea typeface="MS PGothic" charset="-128"/>
              </a:rPr>
              <a:t>----</a:t>
            </a:r>
          </a:p>
          <a:p>
            <a:endParaRPr lang="en-US" altLang="en-US" sz="1200" b="1" i="1" dirty="0">
              <a:ea typeface="MS PGothic" charset="-128"/>
            </a:endParaRPr>
          </a:p>
          <a:p>
            <a:r>
              <a:rPr lang="en-US" altLang="en-US" sz="1200" b="1" i="1" dirty="0">
                <a:ea typeface="MS PGothic" charset="-128"/>
              </a:rPr>
              <a:t>Facilitation Note: </a:t>
            </a:r>
            <a:r>
              <a:rPr lang="en-US" altLang="en-US" sz="1200" i="1" dirty="0">
                <a:ea typeface="MS PGothic" charset="-128"/>
              </a:rPr>
              <a:t>Display during the team’s presentation on this profile.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a:t>
            </a:r>
            <a:r>
              <a:rPr lang="en-US" altLang="en-US" sz="1200" b="1" i="1" dirty="0">
                <a:solidFill>
                  <a:schemeClr val="tx1"/>
                </a:solidFill>
                <a:ea typeface="MS PGothic" charset="-128"/>
              </a:rPr>
              <a:t>:</a:t>
            </a:r>
            <a:r>
              <a:rPr lang="en-US" altLang="en-US" sz="1200" i="1" dirty="0">
                <a:solidFill>
                  <a:schemeClr val="tx1"/>
                </a:solidFill>
                <a:ea typeface="MS PGothic" charset="-128"/>
              </a:rPr>
              <a:t> </a:t>
            </a:r>
            <a:r>
              <a:rPr lang="en-US" altLang="en-US" sz="1200" i="1" dirty="0">
                <a:ea typeface="MS PGothic" charset="-128"/>
              </a:rPr>
              <a:t>1 hour 40 minutes.</a:t>
            </a:r>
            <a:r>
              <a:rPr lang="en-US" altLang="en-US" sz="1200" b="1" i="1" dirty="0">
                <a:ea typeface="MS PGothic" charset="-128"/>
              </a:rPr>
              <a:t> </a:t>
            </a:r>
            <a:r>
              <a:rPr lang="en-US" altLang="en-US" sz="1200" i="1" dirty="0">
                <a:ea typeface="MS PGothic" charset="-128"/>
              </a:rPr>
              <a:t>Forty minutes for team activity, 60 minutes for discussion</a:t>
            </a:r>
            <a:r>
              <a:rPr lang="en-US" altLang="en-US" sz="1200" i="1" dirty="0">
                <a:solidFill>
                  <a:schemeClr val="tx1"/>
                </a:solidFill>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solidFill>
                <a:schemeClr val="tx1"/>
              </a:solidFill>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The silhouettes of three young children standing in a doorway.]</a:t>
            </a:r>
            <a:endParaRPr lang="en-US" altLang="en-US" sz="1200" i="0"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60</a:t>
            </a:fld>
            <a:endParaRPr lang="en-US"/>
          </a:p>
        </p:txBody>
      </p:sp>
    </p:spTree>
    <p:extLst>
      <p:ext uri="{BB962C8B-B14F-4D97-AF65-F5344CB8AC3E}">
        <p14:creationId xmlns:p14="http://schemas.microsoft.com/office/powerpoint/2010/main" val="34968218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Exercise: Risk Points and Barriers Assessment, continued</a:t>
            </a:r>
          </a:p>
          <a:p>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ea typeface="MS PGothic" charset="-128"/>
              </a:rPr>
              <a:t>Now </a:t>
            </a:r>
            <a:r>
              <a:rPr lang="en-US" altLang="en-US" sz="1200" i="0" dirty="0">
                <a:ea typeface="MS PGothic" charset="-128"/>
              </a:rPr>
              <a:t>let’s look at the </a:t>
            </a:r>
            <a:r>
              <a:rPr lang="en-US" altLang="en-US" sz="1200" b="1" i="0" dirty="0">
                <a:ea typeface="MS PGothic" charset="-128"/>
              </a:rPr>
              <a:t>sixth</a:t>
            </a:r>
            <a:r>
              <a:rPr lang="en-US" altLang="en-US" sz="1200" i="0" dirty="0">
                <a:ea typeface="MS PGothic" charset="-128"/>
              </a:rPr>
              <a:t> profile. Please start by reading your profile. </a:t>
            </a:r>
          </a:p>
          <a:p>
            <a:endParaRPr lang="en-US" altLang="en-US" sz="1200" b="1" i="1" u="sng" dirty="0">
              <a:ea typeface="MS PGothic" charset="-128"/>
            </a:endParaRPr>
          </a:p>
          <a:p>
            <a:r>
              <a:rPr lang="en-US" altLang="en-US" sz="1200" b="0" i="0" dirty="0">
                <a:ea typeface="MS PGothic" charset="-128"/>
              </a:rPr>
              <a:t>----</a:t>
            </a:r>
          </a:p>
          <a:p>
            <a:endParaRPr lang="en-US" altLang="en-US" sz="1200" b="1" i="1" dirty="0">
              <a:ea typeface="MS PGothic" charset="-128"/>
            </a:endParaRPr>
          </a:p>
          <a:p>
            <a:r>
              <a:rPr lang="en-US" altLang="en-US" sz="1200" b="1" i="1" dirty="0">
                <a:ea typeface="MS PGothic" charset="-128"/>
              </a:rPr>
              <a:t>Facilitation Note: </a:t>
            </a:r>
            <a:r>
              <a:rPr lang="en-US" altLang="en-US" sz="1200" i="1" dirty="0">
                <a:ea typeface="MS PGothic" charset="-128"/>
              </a:rPr>
              <a:t>Display during the team’s presentation on this profile.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a:t>
            </a:r>
            <a:r>
              <a:rPr lang="en-US" altLang="en-US" sz="1200" b="1" i="1" dirty="0">
                <a:solidFill>
                  <a:schemeClr val="tx1"/>
                </a:solidFill>
                <a:ea typeface="MS PGothic" charset="-128"/>
              </a:rPr>
              <a:t>:</a:t>
            </a:r>
            <a:r>
              <a:rPr lang="en-US" altLang="en-US" sz="1200" i="1" dirty="0">
                <a:solidFill>
                  <a:schemeClr val="tx1"/>
                </a:solidFill>
                <a:ea typeface="MS PGothic" charset="-128"/>
              </a:rPr>
              <a:t> </a:t>
            </a:r>
            <a:r>
              <a:rPr lang="en-US" altLang="en-US" sz="1200" i="1" dirty="0">
                <a:ea typeface="MS PGothic" charset="-128"/>
              </a:rPr>
              <a:t>1 hour 40 minutes.</a:t>
            </a:r>
            <a:r>
              <a:rPr lang="en-US" altLang="en-US" sz="1200" b="1" i="1" dirty="0">
                <a:ea typeface="MS PGothic" charset="-128"/>
              </a:rPr>
              <a:t> </a:t>
            </a:r>
            <a:r>
              <a:rPr lang="en-US" altLang="en-US" sz="1200" i="1" dirty="0">
                <a:ea typeface="MS PGothic" charset="-128"/>
              </a:rPr>
              <a:t>Forty minutes for team activity, 60 minutes for discussion</a:t>
            </a:r>
            <a:r>
              <a:rPr lang="en-US" altLang="en-US" sz="1200" i="1" dirty="0">
                <a:solidFill>
                  <a:schemeClr val="tx1"/>
                </a:solidFill>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solidFill>
                <a:schemeClr val="tx1"/>
              </a:solidFill>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The silhouettes of three young children standing in a doorway.]</a:t>
            </a:r>
            <a:endParaRPr lang="en-US" altLang="en-US" sz="1200" i="0"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61</a:t>
            </a:fld>
            <a:endParaRPr lang="en-US"/>
          </a:p>
        </p:txBody>
      </p:sp>
    </p:spTree>
    <p:extLst>
      <p:ext uri="{BB962C8B-B14F-4D97-AF65-F5344CB8AC3E}">
        <p14:creationId xmlns:p14="http://schemas.microsoft.com/office/powerpoint/2010/main" val="23697611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10"/>
            <a:ext cx="5681272" cy="4114800"/>
          </a:xfrm>
          <a:prstGeom prst="rect">
            <a:avLst/>
          </a:prstGeom>
        </p:spPr>
        <p:txBody>
          <a:bodyPr/>
          <a:lstStyle/>
          <a:p>
            <a:r>
              <a:rPr lang="en-US" altLang="en-US" sz="1200" b="1" u="sng" dirty="0">
                <a:ea typeface="MS PGothic" charset="-128"/>
              </a:rPr>
              <a:t>Exercise: Risk Points and Barriers Assessment, continued</a:t>
            </a:r>
          </a:p>
          <a:p>
            <a:endParaRPr lang="en-US" altLang="en-US" sz="1200" b="1" i="0" u="sng" dirty="0">
              <a:ea typeface="MS PGothic" charset="-128"/>
            </a:endParaRPr>
          </a:p>
          <a:p>
            <a:r>
              <a:rPr lang="en-US" altLang="en-US" sz="1200" b="0" i="0" u="none" dirty="0">
                <a:ea typeface="MS PGothic" charset="-128"/>
              </a:rPr>
              <a:t>Now p</a:t>
            </a:r>
            <a:r>
              <a:rPr lang="en-US" altLang="en-US" sz="1200" i="0" dirty="0">
                <a:ea typeface="MS PGothic" charset="-128"/>
              </a:rPr>
              <a:t>lease </a:t>
            </a:r>
            <a:r>
              <a:rPr lang="en-US" altLang="en-US" sz="1200" b="1" i="0" dirty="0">
                <a:ea typeface="MS PGothic" charset="-128"/>
              </a:rPr>
              <a:t>share </a:t>
            </a:r>
            <a:r>
              <a:rPr lang="en-US" altLang="en-US" sz="1200" i="0" dirty="0">
                <a:ea typeface="MS PGothic" charset="-128"/>
              </a:rPr>
              <a:t>the top risk point and barrier in each key challenge area. </a:t>
            </a:r>
          </a:p>
          <a:p>
            <a:endParaRPr lang="en-US" altLang="en-US" sz="1200" i="0" dirty="0">
              <a:ea typeface="MS PGothic" charset="-128"/>
            </a:endParaRPr>
          </a:p>
          <a:p>
            <a:r>
              <a:rPr lang="en-US" altLang="en-US" sz="1200" i="1" dirty="0">
                <a:ea typeface="MS PGothic" charset="-128"/>
              </a:rPr>
              <a:t>Once all risk points and barriers are shared and noted on the screen-</a:t>
            </a:r>
          </a:p>
          <a:p>
            <a:endParaRPr lang="en-US" altLang="en-US" sz="1200" i="0" dirty="0">
              <a:ea typeface="MS PGothic" charset="-128"/>
            </a:endParaRPr>
          </a:p>
          <a:p>
            <a:r>
              <a:rPr lang="en-US" altLang="en-US" sz="1200" i="0" dirty="0">
                <a:ea typeface="MS PGothic" charset="-128"/>
              </a:rPr>
              <a:t>What are some of the ways you think we could </a:t>
            </a:r>
            <a:r>
              <a:rPr lang="en-US" altLang="en-US" sz="1200" b="1" i="0" dirty="0">
                <a:ea typeface="MS PGothic" charset="-128"/>
              </a:rPr>
              <a:t>address</a:t>
            </a:r>
            <a:r>
              <a:rPr lang="en-US" altLang="en-US" sz="1200" i="0" dirty="0">
                <a:ea typeface="MS PGothic" charset="-128"/>
              </a:rPr>
              <a:t> these risk points and barriers? </a:t>
            </a:r>
            <a:endParaRPr lang="en-US" altLang="en-US" sz="1200" i="1" dirty="0">
              <a:ea typeface="MS PGothic" charset="-128"/>
            </a:endParaRPr>
          </a:p>
          <a:p>
            <a:endParaRPr lang="en-US" altLang="en-US" sz="1200" b="1" i="1" u="sng" dirty="0">
              <a:ea typeface="MS PGothic" charset="-128"/>
            </a:endParaRPr>
          </a:p>
          <a:p>
            <a:r>
              <a:rPr lang="en-US" altLang="en-US" sz="1200" b="0" i="0" dirty="0">
                <a:ea typeface="MS PGothic" charset="-128"/>
              </a:rPr>
              <a:t>----</a:t>
            </a:r>
          </a:p>
          <a:p>
            <a:endParaRPr lang="en-US" altLang="en-US" sz="1200" b="1" i="1" dirty="0">
              <a:ea typeface="MS PGothic" charset="-128"/>
            </a:endParaRPr>
          </a:p>
          <a:p>
            <a:r>
              <a:rPr lang="en-US" altLang="en-US" sz="1200" b="1" i="1" dirty="0">
                <a:ea typeface="MS PGothic" charset="-128"/>
              </a:rPr>
              <a:t>Facilitation Note: </a:t>
            </a:r>
            <a:r>
              <a:rPr lang="en-US" altLang="en-US" sz="1200" i="1" dirty="0">
                <a:ea typeface="MS PGothic" charset="-128"/>
              </a:rPr>
              <a:t>Use this slide to input the risk points the profile faces, as articulated by the team presenting on the profile, as well as potential responses.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Time</a:t>
            </a:r>
            <a:r>
              <a:rPr lang="en-US" altLang="en-US" sz="1200" b="1" i="1" dirty="0">
                <a:solidFill>
                  <a:schemeClr val="tx1"/>
                </a:solidFill>
                <a:ea typeface="MS PGothic" charset="-128"/>
              </a:rPr>
              <a:t>:</a:t>
            </a:r>
            <a:r>
              <a:rPr lang="en-US" altLang="en-US" sz="1200" i="1" dirty="0">
                <a:solidFill>
                  <a:schemeClr val="tx1"/>
                </a:solidFill>
                <a:ea typeface="MS PGothic" charset="-128"/>
              </a:rPr>
              <a:t> </a:t>
            </a:r>
            <a:r>
              <a:rPr lang="en-US" altLang="en-US" sz="1200" i="1" dirty="0">
                <a:ea typeface="MS PGothic" charset="-128"/>
              </a:rPr>
              <a:t>1 hour 40 minutes.</a:t>
            </a:r>
            <a:r>
              <a:rPr lang="en-US" altLang="en-US" sz="1200" b="1" i="1" dirty="0">
                <a:ea typeface="MS PGothic" charset="-128"/>
              </a:rPr>
              <a:t> </a:t>
            </a:r>
            <a:r>
              <a:rPr lang="en-US" altLang="en-US" sz="1200" i="1" dirty="0">
                <a:ea typeface="MS PGothic" charset="-128"/>
              </a:rPr>
              <a:t>Forty minutes for team activity, 60 minutes for discussion</a:t>
            </a:r>
            <a:r>
              <a:rPr lang="en-US" altLang="en-US" sz="1200" i="1" dirty="0">
                <a:solidFill>
                  <a:schemeClr val="tx1"/>
                </a:solidFill>
                <a:ea typeface="MS PGothic" charset="-128"/>
              </a:rPr>
              <a:t>.</a:t>
            </a:r>
            <a:endParaRPr lang="en-US" altLang="en-US" sz="1200"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62</a:t>
            </a:fld>
            <a:endParaRPr lang="en-US"/>
          </a:p>
        </p:txBody>
      </p:sp>
    </p:spTree>
    <p:extLst>
      <p:ext uri="{BB962C8B-B14F-4D97-AF65-F5344CB8AC3E}">
        <p14:creationId xmlns:p14="http://schemas.microsoft.com/office/powerpoint/2010/main" val="21022524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082" name="Notes Placeholder 2"/>
          <p:cNvSpPr>
            <a:spLocks noGrp="1"/>
          </p:cNvSpPr>
          <p:nvPr>
            <p:ph type="body" idx="1"/>
          </p:nvPr>
        </p:nvSpPr>
        <p:spPr bwMode="auto">
          <a:xfrm>
            <a:off x="685800" y="4035971"/>
            <a:ext cx="5486400" cy="46492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b="1" u="sng" dirty="0">
                <a:ea typeface="MS PGothic" charset="-128"/>
              </a:rPr>
              <a:t>Exercise: Protection Responses</a:t>
            </a:r>
          </a:p>
          <a:p>
            <a:endParaRPr lang="en-US" altLang="en-US" sz="1200" dirty="0">
              <a:ea typeface="MS PGothic" charset="-128"/>
            </a:endParaRPr>
          </a:p>
          <a:p>
            <a:r>
              <a:rPr lang="en-US" altLang="en-US" sz="1200" dirty="0">
                <a:ea typeface="MS PGothic" charset="-128"/>
              </a:rPr>
              <a:t>We’ll now do the </a:t>
            </a:r>
            <a:r>
              <a:rPr lang="en-US" altLang="en-US" sz="1200" b="1" dirty="0">
                <a:ea typeface="MS PGothic" charset="-128"/>
              </a:rPr>
              <a:t>Protection Responses </a:t>
            </a:r>
            <a:r>
              <a:rPr lang="en-US" altLang="en-US" sz="1200" dirty="0">
                <a:ea typeface="MS PGothic" charset="-128"/>
              </a:rPr>
              <a:t>exercise.</a:t>
            </a:r>
          </a:p>
          <a:p>
            <a:endParaRPr lang="en-US" altLang="en-US" sz="1200" dirty="0">
              <a:ea typeface="MS PGothic" charset="-128"/>
            </a:endParaRPr>
          </a:p>
          <a:p>
            <a:r>
              <a:rPr lang="en-US" altLang="en-US" sz="1200" dirty="0">
                <a:ea typeface="MS PGothic" charset="-128"/>
              </a:rPr>
              <a:t>In the previous exercise, we </a:t>
            </a:r>
            <a:r>
              <a:rPr lang="en-US" altLang="en-US" sz="1200" b="1" dirty="0">
                <a:ea typeface="MS PGothic" charset="-128"/>
              </a:rPr>
              <a:t>analyzed </a:t>
            </a:r>
            <a:r>
              <a:rPr lang="en-US" altLang="en-US" sz="1200" b="0" dirty="0">
                <a:ea typeface="MS PGothic" charset="-128"/>
              </a:rPr>
              <a:t>risk</a:t>
            </a:r>
            <a:r>
              <a:rPr lang="en-US" altLang="en-US" sz="1200" b="1" dirty="0">
                <a:ea typeface="MS PGothic" charset="-128"/>
              </a:rPr>
              <a:t> </a:t>
            </a:r>
            <a:r>
              <a:rPr lang="en-US" altLang="en-US" sz="1200" b="0" dirty="0">
                <a:ea typeface="MS PGothic" charset="-128"/>
              </a:rPr>
              <a:t>points and barriers by looking at key challenge areas and various profiles people with diverse SOGIESC. In this exercise, we’ll identify potential responses by looking at a specific scenario in which people with diverse SOGIESC are at risk. </a:t>
            </a:r>
          </a:p>
          <a:p>
            <a:endParaRPr lang="en-US" altLang="en-US" sz="1200" dirty="0">
              <a:ea typeface="MS PGothic" charset="-128"/>
            </a:endParaRPr>
          </a:p>
          <a:p>
            <a:pPr lvl="0"/>
            <a:r>
              <a:rPr lang="en-US" sz="1200" kern="1200" dirty="0">
                <a:solidFill>
                  <a:schemeClr val="tx1"/>
                </a:solidFill>
                <a:effectLst/>
                <a:latin typeface="+mn-lt"/>
                <a:ea typeface="MS PGothic" pitchFamily="34" charset="-128"/>
                <a:cs typeface="MS PGothic" charset="0"/>
              </a:rPr>
              <a:t>For this exercise, we’ll form three new teams. Please </a:t>
            </a:r>
            <a:r>
              <a:rPr lang="en-US" sz="1200" b="0" kern="1200" dirty="0">
                <a:solidFill>
                  <a:schemeClr val="tx1"/>
                </a:solidFill>
                <a:effectLst/>
                <a:latin typeface="+mn-lt"/>
                <a:ea typeface="MS PGothic" pitchFamily="34" charset="-128"/>
                <a:cs typeface="MS PGothic" charset="0"/>
              </a:rPr>
              <a:t>divide yourselves into groups of </a:t>
            </a:r>
            <a:r>
              <a:rPr lang="en-US" sz="1200" b="1" kern="1200" dirty="0">
                <a:solidFill>
                  <a:schemeClr val="tx1"/>
                </a:solidFill>
                <a:effectLst/>
                <a:latin typeface="+mn-lt"/>
                <a:ea typeface="MS PGothic" pitchFamily="34" charset="-128"/>
                <a:cs typeface="MS PGothic" charset="0"/>
              </a:rPr>
              <a:t>three</a:t>
            </a:r>
            <a:r>
              <a:rPr lang="en-US" sz="1200" kern="1200" dirty="0">
                <a:solidFill>
                  <a:schemeClr val="tx1"/>
                </a:solidFill>
                <a:effectLst/>
                <a:latin typeface="+mn-lt"/>
                <a:ea typeface="MS PGothic" pitchFamily="34" charset="-128"/>
                <a:cs typeface="MS PGothic" charset="0"/>
              </a:rPr>
              <a:t>. I’ve laid out team number table cards.</a:t>
            </a:r>
            <a:r>
              <a:rPr lang="en-US" sz="1200" i="1" kern="1200" dirty="0">
                <a:solidFill>
                  <a:schemeClr val="tx1"/>
                </a:solidFill>
                <a:effectLst/>
                <a:latin typeface="+mn-lt"/>
                <a:ea typeface="MS PGothic" pitchFamily="34" charset="-128"/>
                <a:cs typeface="MS PGothic" charset="0"/>
              </a:rPr>
              <a:t> </a:t>
            </a:r>
          </a:p>
          <a:p>
            <a:pPr lvl="0"/>
            <a:endParaRPr lang="en-US"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In your Workbooks are a set of scenarios and a </a:t>
            </a:r>
            <a:r>
              <a:rPr lang="en-US" sz="1200" b="1" kern="1200" dirty="0">
                <a:solidFill>
                  <a:schemeClr val="tx1"/>
                </a:solidFill>
                <a:effectLst/>
                <a:latin typeface="+mn-lt"/>
                <a:ea typeface="MS PGothic" pitchFamily="34" charset="-128"/>
                <a:cs typeface="MS PGothic" charset="0"/>
              </a:rPr>
              <a:t>worksheet</a:t>
            </a:r>
            <a:r>
              <a:rPr lang="en-US" sz="1200" kern="1200" dirty="0">
                <a:solidFill>
                  <a:schemeClr val="tx1"/>
                </a:solidFill>
                <a:effectLst/>
                <a:latin typeface="+mn-lt"/>
                <a:ea typeface="MS PGothic" pitchFamily="34" charset="-128"/>
                <a:cs typeface="MS PGothic" charset="0"/>
              </a:rPr>
              <a:t>. Read the scenario that corresponds to your team number, then turn to the worksheet. Your goal is to come up with </a:t>
            </a:r>
            <a:r>
              <a:rPr lang="en-US" sz="1200" b="0" kern="1200" dirty="0">
                <a:solidFill>
                  <a:schemeClr val="tx1"/>
                </a:solidFill>
                <a:effectLst/>
                <a:latin typeface="+mn-lt"/>
                <a:ea typeface="MS PGothic" pitchFamily="34" charset="-128"/>
                <a:cs typeface="MS PGothic" charset="0"/>
              </a:rPr>
              <a:t>specific and actionable responses</a:t>
            </a:r>
            <a:r>
              <a:rPr lang="en-US" sz="1200" kern="1200" dirty="0">
                <a:solidFill>
                  <a:schemeClr val="tx1"/>
                </a:solidFill>
                <a:effectLst/>
                <a:latin typeface="+mn-lt"/>
                <a:ea typeface="MS PGothic" pitchFamily="34" charset="-128"/>
                <a:cs typeface="MS PGothic" charset="0"/>
              </a:rPr>
              <a:t> to each key challenge area</a:t>
            </a:r>
            <a:r>
              <a:rPr lang="en-US" sz="1200" b="1" kern="1200" dirty="0">
                <a:solidFill>
                  <a:schemeClr val="tx1"/>
                </a:solidFill>
                <a:effectLst/>
                <a:latin typeface="+mn-lt"/>
                <a:ea typeface="MS PGothic" pitchFamily="34" charset="-128"/>
                <a:cs typeface="MS PGothic" charset="0"/>
              </a:rPr>
              <a:t> </a:t>
            </a:r>
            <a:r>
              <a:rPr lang="en-US" sz="1200" kern="1200" dirty="0">
                <a:solidFill>
                  <a:schemeClr val="tx1"/>
                </a:solidFill>
                <a:effectLst/>
                <a:latin typeface="+mn-lt"/>
                <a:ea typeface="MS PGothic" pitchFamily="34" charset="-128"/>
                <a:cs typeface="MS PGothic" charset="0"/>
              </a:rPr>
              <a:t>within</a:t>
            </a:r>
            <a:r>
              <a:rPr lang="en-US" sz="1200" b="1" kern="1200" dirty="0">
                <a:solidFill>
                  <a:schemeClr val="tx1"/>
                </a:solidFill>
                <a:effectLst/>
                <a:latin typeface="+mn-lt"/>
                <a:ea typeface="MS PGothic" pitchFamily="34" charset="-128"/>
                <a:cs typeface="MS PGothic" charset="0"/>
              </a:rPr>
              <a:t> </a:t>
            </a:r>
            <a:r>
              <a:rPr lang="en-US" sz="1200" kern="1200" dirty="0">
                <a:solidFill>
                  <a:schemeClr val="tx1"/>
                </a:solidFill>
                <a:effectLst/>
                <a:latin typeface="+mn-lt"/>
                <a:ea typeface="MS PGothic" pitchFamily="34" charset="-128"/>
                <a:cs typeface="MS PGothic" charset="0"/>
              </a:rPr>
              <a:t>the scenario, keeping in mind the various needs of different people with diverse SOGIESC. </a:t>
            </a:r>
          </a:p>
          <a:p>
            <a:pPr lvl="0"/>
            <a:endParaRPr lang="en-US"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Once you have </a:t>
            </a:r>
            <a:r>
              <a:rPr lang="en-US" sz="1200" b="1" kern="1200" dirty="0">
                <a:solidFill>
                  <a:schemeClr val="tx1"/>
                </a:solidFill>
                <a:effectLst/>
                <a:latin typeface="+mn-lt"/>
                <a:ea typeface="MS PGothic" pitchFamily="34" charset="-128"/>
                <a:cs typeface="MS PGothic" charset="0"/>
              </a:rPr>
              <a:t>formulated </a:t>
            </a:r>
            <a:r>
              <a:rPr lang="en-US" sz="1200" b="0" kern="1200" dirty="0">
                <a:solidFill>
                  <a:schemeClr val="tx1"/>
                </a:solidFill>
                <a:effectLst/>
                <a:latin typeface="+mn-lt"/>
                <a:ea typeface="MS PGothic" pitchFamily="34" charset="-128"/>
                <a:cs typeface="MS PGothic" charset="0"/>
              </a:rPr>
              <a:t>response</a:t>
            </a:r>
            <a:r>
              <a:rPr lang="en-US" sz="1200" b="1" kern="1200" dirty="0">
                <a:solidFill>
                  <a:schemeClr val="tx1"/>
                </a:solidFill>
                <a:effectLst/>
                <a:latin typeface="+mn-lt"/>
                <a:ea typeface="MS PGothic" pitchFamily="34" charset="-128"/>
                <a:cs typeface="MS PGothic" charset="0"/>
              </a:rPr>
              <a:t>s</a:t>
            </a:r>
            <a:r>
              <a:rPr lang="en-US" sz="1200" kern="1200" dirty="0">
                <a:solidFill>
                  <a:schemeClr val="tx1"/>
                </a:solidFill>
                <a:effectLst/>
                <a:latin typeface="+mn-lt"/>
                <a:ea typeface="MS PGothic" pitchFamily="34" charset="-128"/>
                <a:cs typeface="MS PGothic" charset="0"/>
              </a:rPr>
              <a:t>, you should write them on the post-it notes I’ve distributed and place them on the wall under the corresponding key challenge area. Write one response per post-it note only. If you need inspiration, please see the guidance section in your Workbook or look at the other team’s responses. </a:t>
            </a:r>
          </a:p>
          <a:p>
            <a:pPr lvl="0"/>
            <a:endParaRPr lang="en-US"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Keep in mind that your responses should be </a:t>
            </a:r>
            <a:r>
              <a:rPr lang="en-US" sz="1200" b="1" kern="1200" dirty="0">
                <a:solidFill>
                  <a:schemeClr val="tx1"/>
                </a:solidFill>
                <a:effectLst/>
                <a:latin typeface="+mn-lt"/>
                <a:ea typeface="MS PGothic" pitchFamily="34" charset="-128"/>
                <a:cs typeface="MS PGothic" charset="0"/>
              </a:rPr>
              <a:t>specific </a:t>
            </a:r>
            <a:r>
              <a:rPr lang="en-US" sz="1200" kern="1200" dirty="0">
                <a:solidFill>
                  <a:schemeClr val="tx1"/>
                </a:solidFill>
                <a:effectLst/>
                <a:latin typeface="+mn-lt"/>
                <a:ea typeface="MS PGothic" pitchFamily="34" charset="-128"/>
                <a:cs typeface="MS PGothic" charset="0"/>
              </a:rPr>
              <a:t>and </a:t>
            </a:r>
            <a:r>
              <a:rPr lang="en-US" sz="1200" b="0" kern="1200" dirty="0">
                <a:solidFill>
                  <a:schemeClr val="tx1"/>
                </a:solidFill>
                <a:effectLst/>
                <a:latin typeface="+mn-lt"/>
                <a:ea typeface="MS PGothic" pitchFamily="34" charset="-128"/>
                <a:cs typeface="MS PGothic" charset="0"/>
              </a:rPr>
              <a:t>reasonable</a:t>
            </a:r>
            <a:r>
              <a:rPr lang="en-US" sz="1200" kern="1200" dirty="0">
                <a:solidFill>
                  <a:schemeClr val="tx1"/>
                </a:solidFill>
                <a:effectLst/>
                <a:latin typeface="+mn-lt"/>
                <a:ea typeface="MS PGothic" pitchFamily="34" charset="-128"/>
                <a:cs typeface="MS PGothic" charset="0"/>
              </a:rPr>
              <a:t>. Use plenty of detail to explain how you will achieve your responses. If you finish early or need extra help, I will give you new information </a:t>
            </a:r>
          </a:p>
          <a:p>
            <a:pPr lvl="0"/>
            <a:endParaRPr lang="en-US"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You have </a:t>
            </a:r>
            <a:r>
              <a:rPr lang="en-US" sz="1200" b="1" kern="1200" dirty="0">
                <a:solidFill>
                  <a:schemeClr val="tx1"/>
                </a:solidFill>
                <a:effectLst/>
                <a:latin typeface="+mn-lt"/>
                <a:ea typeface="MS PGothic" pitchFamily="34" charset="-128"/>
                <a:cs typeface="MS PGothic" charset="0"/>
              </a:rPr>
              <a:t>60 minutes </a:t>
            </a:r>
            <a:r>
              <a:rPr lang="en-US" sz="1200" kern="1200" dirty="0">
                <a:solidFill>
                  <a:schemeClr val="tx1"/>
                </a:solidFill>
                <a:effectLst/>
                <a:latin typeface="+mn-lt"/>
                <a:ea typeface="MS PGothic" pitchFamily="34" charset="-128"/>
                <a:cs typeface="MS PGothic" charset="0"/>
              </a:rPr>
              <a:t>to complete the exercise, then we will discuss. </a:t>
            </a:r>
          </a:p>
          <a:p>
            <a:r>
              <a:rPr lang="en-US" sz="1200" kern="1200" dirty="0">
                <a:solidFill>
                  <a:schemeClr val="tx1"/>
                </a:solidFill>
                <a:effectLst/>
                <a:latin typeface="+mn-lt"/>
                <a:ea typeface="MS PGothic" pitchFamily="34" charset="-128"/>
                <a:cs typeface="MS PGothic" charset="0"/>
              </a:rPr>
              <a:t> </a:t>
            </a:r>
          </a:p>
          <a:p>
            <a:r>
              <a:rPr lang="en-US" sz="1200" i="1" kern="1200" dirty="0">
                <a:solidFill>
                  <a:schemeClr val="tx1"/>
                </a:solidFill>
                <a:effectLst/>
                <a:latin typeface="+mn-lt"/>
                <a:ea typeface="MS PGothic" pitchFamily="34" charset="-128"/>
                <a:cs typeface="MS PGothic" charset="0"/>
              </a:rPr>
              <a:t>After 60 minutes have passed:</a:t>
            </a:r>
          </a:p>
          <a:p>
            <a:endParaRPr lang="en-US"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Now we’ll </a:t>
            </a:r>
            <a:r>
              <a:rPr lang="en-US" sz="1200" b="1" kern="1200" dirty="0">
                <a:solidFill>
                  <a:schemeClr val="tx1"/>
                </a:solidFill>
                <a:effectLst/>
                <a:latin typeface="+mn-lt"/>
                <a:ea typeface="MS PGothic" pitchFamily="34" charset="-128"/>
                <a:cs typeface="MS PGothic" charset="0"/>
              </a:rPr>
              <a:t>look at </a:t>
            </a:r>
            <a:r>
              <a:rPr lang="en-US" sz="1200" kern="1200" dirty="0">
                <a:solidFill>
                  <a:schemeClr val="tx1"/>
                </a:solidFill>
                <a:effectLst/>
                <a:latin typeface="+mn-lt"/>
                <a:ea typeface="MS PGothic" pitchFamily="34" charset="-128"/>
                <a:cs typeface="MS PGothic" charset="0"/>
              </a:rPr>
              <a:t>all of the responses. Let’s all stand up and go to the first key challenge area. Each group will tell us in turn what your responses were in that area.</a:t>
            </a:r>
            <a:r>
              <a:rPr lang="en-US" sz="1200" i="1" kern="1200" dirty="0">
                <a:solidFill>
                  <a:schemeClr val="tx1"/>
                </a:solidFill>
                <a:effectLst/>
                <a:latin typeface="+mn-lt"/>
                <a:ea typeface="MS PGothic" pitchFamily="34" charset="-128"/>
                <a:cs typeface="MS PGothic" charset="0"/>
              </a:rPr>
              <a:t> </a:t>
            </a:r>
            <a:r>
              <a:rPr lang="en-US" sz="1200" kern="1200" dirty="0">
                <a:solidFill>
                  <a:schemeClr val="tx1"/>
                </a:solidFill>
                <a:effectLst/>
                <a:latin typeface="+mn-lt"/>
                <a:ea typeface="MS PGothic" pitchFamily="34" charset="-128"/>
                <a:cs typeface="MS PGothic" charset="0"/>
              </a:rPr>
              <a:t>We’ll go through each area one by one.   </a:t>
            </a:r>
          </a:p>
          <a:p>
            <a:endParaRPr lang="en-US" sz="1200" kern="1200" dirty="0">
              <a:solidFill>
                <a:schemeClr val="tx1"/>
              </a:solidFill>
              <a:effectLst/>
              <a:latin typeface="+mn-lt"/>
              <a:ea typeface="MS PGothic" pitchFamily="34" charset="-128"/>
              <a:cs typeface="MS PGothic" charset="0"/>
            </a:endParaRPr>
          </a:p>
          <a:p>
            <a:r>
              <a:rPr lang="en-US" sz="1200" kern="1200" dirty="0">
                <a:solidFill>
                  <a:schemeClr val="tx1"/>
                </a:solidFill>
                <a:effectLst/>
                <a:latin typeface="+mn-lt"/>
                <a:ea typeface="MS PGothic" pitchFamily="34" charset="-128"/>
                <a:cs typeface="MS PGothic" charset="0"/>
              </a:rPr>
              <a:t>----</a:t>
            </a:r>
            <a:br>
              <a:rPr lang="en-US" sz="1200" kern="1200" dirty="0">
                <a:solidFill>
                  <a:schemeClr val="tx1"/>
                </a:solidFill>
                <a:effectLst/>
                <a:latin typeface="+mn-lt"/>
                <a:ea typeface="MS PGothic" pitchFamily="34" charset="-128"/>
                <a:cs typeface="MS PGothic" charset="0"/>
              </a:rPr>
            </a:br>
            <a:endParaRPr lang="en-US" altLang="en-US" sz="1200"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Facilitation Note: </a:t>
            </a:r>
            <a:r>
              <a:rPr lang="en-US" sz="1200" i="1" kern="1200" dirty="0">
                <a:solidFill>
                  <a:schemeClr val="tx1"/>
                </a:solidFill>
                <a:effectLst/>
                <a:latin typeface="+mn-lt"/>
                <a:ea typeface="MS PGothic" pitchFamily="34" charset="-128"/>
                <a:cs typeface="MS PGothic" charset="0"/>
              </a:rPr>
              <a:t>Hand Alert Cards to teams that finish early and Response Example Cards to teams that need assistance</a:t>
            </a:r>
            <a:r>
              <a:rPr lang="en-US" sz="1200" kern="1200" dirty="0">
                <a:solidFill>
                  <a:schemeClr val="tx1"/>
                </a:solidFill>
                <a:effectLst/>
                <a:latin typeface="+mn-lt"/>
                <a:ea typeface="MS PGothic" pitchFamily="34" charset="-128"/>
                <a:cs typeface="MS PGothic" charset="0"/>
              </a:rPr>
              <a:t>.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See the Facilitation Guide </a:t>
            </a:r>
            <a:r>
              <a:rPr kumimoji="0" lang="en-US" altLang="en-US" sz="1200" b="1" i="1" u="none" strike="noStrike" kern="1200" cap="none" spc="0" normalizeH="0" baseline="0" noProof="0" dirty="0">
                <a:ln>
                  <a:noFill/>
                </a:ln>
                <a:solidFill>
                  <a:prstClr val="black"/>
                </a:solidFill>
                <a:effectLst/>
                <a:uLnTx/>
                <a:uFillTx/>
                <a:latin typeface="+mn-lt"/>
                <a:ea typeface="MS PGothic" charset="-128"/>
              </a:rPr>
              <a:t>page 193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for more information about this exercise and alternative facilitation ideas</a:t>
            </a:r>
            <a:r>
              <a:rPr lang="en-US" altLang="en-US" sz="1200" i="1" dirty="0">
                <a:ea typeface="MS PGothic" charset="-128"/>
              </a:rPr>
              <a:t>. </a:t>
            </a:r>
          </a:p>
          <a:p>
            <a:endParaRPr lang="en-US" altLang="en-US" sz="1200" b="1" i="1" dirty="0">
              <a:ea typeface="MS PGothic" charset="-128"/>
            </a:endParaRPr>
          </a:p>
          <a:p>
            <a:r>
              <a:rPr lang="en-US" altLang="en-US" sz="1200" b="1" i="1" dirty="0">
                <a:ea typeface="MS PGothic" charset="-128"/>
              </a:rPr>
              <a:t>Time: </a:t>
            </a:r>
            <a:r>
              <a:rPr lang="en-US" altLang="en-US" sz="1200" i="1" dirty="0">
                <a:ea typeface="MS PGothic" charset="-128"/>
              </a:rPr>
              <a:t>2 hours 10 minutes.</a:t>
            </a:r>
            <a:r>
              <a:rPr lang="en-US" altLang="en-US" sz="1200" b="1" i="1" dirty="0">
                <a:ea typeface="MS PGothic" charset="-128"/>
              </a:rPr>
              <a:t> </a:t>
            </a:r>
            <a:r>
              <a:rPr lang="en-US" altLang="en-US" sz="1200" b="0" i="1" dirty="0">
                <a:ea typeface="MS PGothic" charset="-128"/>
              </a:rPr>
              <a:t>Sixty</a:t>
            </a:r>
            <a:r>
              <a:rPr lang="en-US" altLang="en-US" sz="1200" i="1" dirty="0">
                <a:ea typeface="MS PGothic" charset="-128"/>
              </a:rPr>
              <a:t> minutes for team activity, 70</a:t>
            </a:r>
            <a:r>
              <a:rPr lang="en-US" altLang="en-US" sz="1200" i="1" baseline="0" dirty="0">
                <a:ea typeface="MS PGothic" charset="-128"/>
              </a:rPr>
              <a:t> </a:t>
            </a:r>
            <a:r>
              <a:rPr lang="en-US" altLang="en-US" sz="1200" i="1" dirty="0">
                <a:ea typeface="MS PGothic" charset="-128"/>
              </a:rPr>
              <a:t>minutes for group discussion. </a:t>
            </a: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a:spcBef>
                <a:spcPct val="0"/>
              </a:spcBef>
            </a:pPr>
            <a:fld id="{A6C2C697-EF0F-6E4C-BD43-EEDCC66C4249}" type="slidenum">
              <a:rPr lang="en-US" altLang="en-US" sz="1200">
                <a:solidFill>
                  <a:srgbClr val="000000"/>
                </a:solidFill>
                <a:latin typeface="Calibri Regular"/>
                <a:ea typeface="ヒラギノ角ゴ ProN W3" charset="-128"/>
              </a:rPr>
              <a:pPr>
                <a:spcBef>
                  <a:spcPct val="0"/>
                </a:spcBef>
              </a:pPr>
              <a:t>63</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31033549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082" name="Notes Placeholder 2"/>
          <p:cNvSpPr>
            <a:spLocks noGrp="1"/>
          </p:cNvSpPr>
          <p:nvPr>
            <p:ph type="body" idx="1"/>
          </p:nvPr>
        </p:nvSpPr>
        <p:spPr bwMode="auto">
          <a:xfrm>
            <a:off x="685800" y="4035971"/>
            <a:ext cx="5486400" cy="46492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u="sng" dirty="0">
                <a:ea typeface="MS PGothic" charset="-128"/>
              </a:rPr>
              <a:t>Exercise: Building</a:t>
            </a:r>
            <a:r>
              <a:rPr lang="en-US" altLang="en-US" sz="1200" b="1" u="sng" baseline="0" dirty="0">
                <a:ea typeface="MS PGothic" charset="-128"/>
              </a:rPr>
              <a:t> Service Networks</a:t>
            </a:r>
            <a:endParaRPr lang="en-US" altLang="en-US" sz="1200" b="1" u="sng" dirty="0">
              <a:ea typeface="MS PGothic" charset="-128"/>
            </a:endParaRPr>
          </a:p>
          <a:p>
            <a:endParaRPr lang="en-US" altLang="en-US" sz="1200" dirty="0">
              <a:ea typeface="MS PGothic" charset="-128"/>
            </a:endParaRPr>
          </a:p>
          <a:p>
            <a:r>
              <a:rPr lang="en-US" altLang="en-US" sz="1200" dirty="0">
                <a:ea typeface="MS PGothic" charset="-128"/>
              </a:rPr>
              <a:t>We’ll now do an</a:t>
            </a:r>
            <a:r>
              <a:rPr lang="en-US" altLang="en-US" sz="1200" b="1" dirty="0">
                <a:ea typeface="MS PGothic" charset="-128"/>
              </a:rPr>
              <a:t> exercise </a:t>
            </a:r>
            <a:r>
              <a:rPr lang="en-US" altLang="en-US" sz="1200" b="0" dirty="0">
                <a:ea typeface="MS PGothic" charset="-128"/>
              </a:rPr>
              <a:t>on Building</a:t>
            </a:r>
            <a:r>
              <a:rPr lang="en-US" altLang="en-US" sz="1200" b="0" baseline="0" dirty="0">
                <a:ea typeface="MS PGothic" charset="-128"/>
              </a:rPr>
              <a:t> Service Networks.</a:t>
            </a:r>
            <a:r>
              <a:rPr lang="en-US" altLang="en-US" sz="1200" dirty="0">
                <a:ea typeface="MS PGothic" charset="-128"/>
              </a:rPr>
              <a:t> </a:t>
            </a:r>
          </a:p>
          <a:p>
            <a:endParaRPr lang="en-US" altLang="en-US" sz="1200" dirty="0">
              <a:ea typeface="MS PGothic" charset="-128"/>
            </a:endParaRPr>
          </a:p>
          <a:p>
            <a:pPr lvl="0"/>
            <a:r>
              <a:rPr lang="en-US" sz="1200" kern="1200" dirty="0">
                <a:solidFill>
                  <a:schemeClr val="tx1"/>
                </a:solidFill>
                <a:effectLst/>
                <a:latin typeface="+mn-lt"/>
                <a:ea typeface="MS PGothic" pitchFamily="34" charset="-128"/>
                <a:cs typeface="MS PGothic" charset="0"/>
              </a:rPr>
              <a:t>For this exercise, we’ll form new teams. Please </a:t>
            </a:r>
            <a:r>
              <a:rPr lang="en-US" sz="1200" b="0" kern="1200" dirty="0">
                <a:solidFill>
                  <a:schemeClr val="tx1"/>
                </a:solidFill>
                <a:effectLst/>
                <a:latin typeface="+mn-lt"/>
                <a:ea typeface="MS PGothic" pitchFamily="34" charset="-128"/>
                <a:cs typeface="MS PGothic" charset="0"/>
              </a:rPr>
              <a:t>group </a:t>
            </a:r>
            <a:r>
              <a:rPr lang="en-US" sz="1200" b="1" kern="1200" dirty="0">
                <a:solidFill>
                  <a:schemeClr val="tx1"/>
                </a:solidFill>
                <a:effectLst/>
                <a:latin typeface="+mn-lt"/>
                <a:ea typeface="MS PGothic" pitchFamily="34" charset="-128"/>
                <a:cs typeface="MS PGothic" charset="0"/>
              </a:rPr>
              <a:t>together</a:t>
            </a:r>
            <a:r>
              <a:rPr lang="en-US" sz="1200" kern="1200" dirty="0">
                <a:solidFill>
                  <a:schemeClr val="tx1"/>
                </a:solidFill>
                <a:effectLst/>
                <a:latin typeface="+mn-lt"/>
                <a:ea typeface="MS PGothic" pitchFamily="34" charset="-128"/>
                <a:cs typeface="MS PGothic" charset="0"/>
              </a:rPr>
              <a:t> by mission, </a:t>
            </a:r>
            <a:r>
              <a:rPr lang="en-US" sz="1200" kern="1200" dirty="0" err="1">
                <a:solidFill>
                  <a:schemeClr val="tx1"/>
                </a:solidFill>
                <a:effectLst/>
                <a:latin typeface="+mn-lt"/>
                <a:ea typeface="MS PGothic" pitchFamily="34" charset="-128"/>
                <a:cs typeface="MS PGothic" charset="0"/>
              </a:rPr>
              <a:t>programme</a:t>
            </a:r>
            <a:r>
              <a:rPr lang="en-US" sz="1200" kern="1200" dirty="0">
                <a:solidFill>
                  <a:schemeClr val="tx1"/>
                </a:solidFill>
                <a:effectLst/>
                <a:latin typeface="+mn-lt"/>
                <a:ea typeface="MS PGothic" pitchFamily="34" charset="-128"/>
                <a:cs typeface="MS PGothic" charset="0"/>
              </a:rPr>
              <a:t> or organization. If you are the </a:t>
            </a:r>
            <a:r>
              <a:rPr lang="en-US" sz="1200" b="0" kern="1200" dirty="0">
                <a:solidFill>
                  <a:schemeClr val="tx1"/>
                </a:solidFill>
                <a:effectLst/>
                <a:latin typeface="+mn-lt"/>
                <a:ea typeface="MS PGothic" pitchFamily="34" charset="-128"/>
                <a:cs typeface="MS PGothic" charset="0"/>
              </a:rPr>
              <a:t>only individual </a:t>
            </a:r>
            <a:r>
              <a:rPr lang="en-US" sz="1200" kern="1200" dirty="0">
                <a:solidFill>
                  <a:schemeClr val="tx1"/>
                </a:solidFill>
                <a:effectLst/>
                <a:latin typeface="+mn-lt"/>
                <a:ea typeface="MS PGothic" pitchFamily="34" charset="-128"/>
                <a:cs typeface="MS PGothic" charset="0"/>
              </a:rPr>
              <a:t>from your organization, you may join individuals from another organization – ideally those who partner with you – or work on your own. </a:t>
            </a:r>
          </a:p>
          <a:p>
            <a:pPr lvl="0"/>
            <a:endParaRPr lang="en-US"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In your Workbook is a </a:t>
            </a:r>
            <a:r>
              <a:rPr lang="en-US" sz="1200" b="0" kern="1200" dirty="0">
                <a:solidFill>
                  <a:schemeClr val="tx1"/>
                </a:solidFill>
                <a:effectLst/>
                <a:latin typeface="+mn-lt"/>
                <a:ea typeface="MS PGothic" pitchFamily="34" charset="-128"/>
                <a:cs typeface="MS PGothic" charset="0"/>
              </a:rPr>
              <a:t>Building Service Networks </a:t>
            </a:r>
            <a:r>
              <a:rPr lang="en-US" sz="1200" b="1" kern="1200" dirty="0">
                <a:solidFill>
                  <a:schemeClr val="tx1"/>
                </a:solidFill>
                <a:effectLst/>
                <a:latin typeface="+mn-lt"/>
                <a:ea typeface="MS PGothic" pitchFamily="34" charset="-128"/>
                <a:cs typeface="MS PGothic" charset="0"/>
              </a:rPr>
              <a:t>worksheet</a:t>
            </a:r>
            <a:r>
              <a:rPr lang="en-US" sz="1200" kern="1200" dirty="0">
                <a:solidFill>
                  <a:schemeClr val="tx1"/>
                </a:solidFill>
                <a:effectLst/>
                <a:latin typeface="+mn-lt"/>
                <a:ea typeface="MS PGothic" pitchFamily="34" charset="-128"/>
                <a:cs typeface="MS PGothic" charset="0"/>
              </a:rPr>
              <a:t>. During the next 20 minutes, you should fill out this worksheet with the organizations you might be able to work with in each thematic area. </a:t>
            </a:r>
          </a:p>
          <a:p>
            <a:pPr lvl="0"/>
            <a:endParaRPr lang="en-US"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If you are </a:t>
            </a:r>
            <a:r>
              <a:rPr lang="en-US" sz="1200" b="1" kern="1200" dirty="0">
                <a:solidFill>
                  <a:schemeClr val="tx1"/>
                </a:solidFill>
                <a:effectLst/>
                <a:latin typeface="+mn-lt"/>
                <a:ea typeface="MS PGothic" pitchFamily="34" charset="-128"/>
                <a:cs typeface="MS PGothic" charset="0"/>
              </a:rPr>
              <a:t>unsure</a:t>
            </a:r>
            <a:r>
              <a:rPr lang="en-US" sz="1200" kern="1200" dirty="0">
                <a:solidFill>
                  <a:schemeClr val="tx1"/>
                </a:solidFill>
                <a:effectLst/>
                <a:latin typeface="+mn-lt"/>
                <a:ea typeface="MS PGothic" pitchFamily="34" charset="-128"/>
                <a:cs typeface="MS PGothic" charset="0"/>
              </a:rPr>
              <a:t> of any organizations that are LGBTIQ+ friendly, list organizations you may be able to work with and specify in the notes area what might be done to increase their readiness of LGBTIQ+ competency, such as training or information sessions. Once you are finished, we will </a:t>
            </a:r>
            <a:r>
              <a:rPr lang="en-US" sz="1200" b="0" kern="1200" dirty="0">
                <a:solidFill>
                  <a:schemeClr val="tx1"/>
                </a:solidFill>
                <a:effectLst/>
                <a:latin typeface="+mn-lt"/>
                <a:ea typeface="MS PGothic" pitchFamily="34" charset="-128"/>
                <a:cs typeface="MS PGothic" charset="0"/>
              </a:rPr>
              <a:t>share</a:t>
            </a:r>
            <a:r>
              <a:rPr lang="en-US" sz="1200" kern="1200" dirty="0">
                <a:solidFill>
                  <a:schemeClr val="tx1"/>
                </a:solidFill>
                <a:effectLst/>
                <a:latin typeface="+mn-lt"/>
                <a:ea typeface="MS PGothic" pitchFamily="34" charset="-128"/>
                <a:cs typeface="MS PGothic" charset="0"/>
              </a:rPr>
              <a:t> with one another. </a:t>
            </a:r>
          </a:p>
          <a:p>
            <a:pPr lvl="0"/>
            <a:endParaRPr lang="en-US" sz="1200" kern="1200" dirty="0">
              <a:solidFill>
                <a:schemeClr val="tx1"/>
              </a:solidFill>
              <a:effectLst/>
              <a:latin typeface="+mn-lt"/>
              <a:ea typeface="MS PGothic" pitchFamily="34" charset="-128"/>
              <a:cs typeface="MS PGothic" charset="0"/>
            </a:endParaRPr>
          </a:p>
          <a:p>
            <a:pPr lvl="0"/>
            <a:r>
              <a:rPr lang="en-US" sz="1200" i="1" kern="1200" dirty="0">
                <a:solidFill>
                  <a:schemeClr val="tx1"/>
                </a:solidFill>
                <a:effectLst/>
                <a:latin typeface="+mn-lt"/>
                <a:ea typeface="MS PGothic" pitchFamily="34" charset="-128"/>
                <a:cs typeface="MS PGothic" charset="0"/>
              </a:rPr>
              <a:t>After 20 minutes have passed:</a:t>
            </a:r>
          </a:p>
          <a:p>
            <a:r>
              <a:rPr lang="en-US" sz="1200" kern="1200" dirty="0">
                <a:solidFill>
                  <a:schemeClr val="tx1"/>
                </a:solidFill>
                <a:effectLst/>
                <a:latin typeface="+mn-lt"/>
                <a:ea typeface="MS PGothic" pitchFamily="34" charset="-128"/>
                <a:cs typeface="MS PGothic" charset="0"/>
              </a:rPr>
              <a:t> </a:t>
            </a:r>
          </a:p>
          <a:p>
            <a:pPr lvl="0"/>
            <a:r>
              <a:rPr lang="en-US" sz="1200" kern="1200" dirty="0">
                <a:solidFill>
                  <a:schemeClr val="tx1"/>
                </a:solidFill>
                <a:effectLst/>
                <a:latin typeface="+mn-lt"/>
                <a:ea typeface="MS PGothic" pitchFamily="34" charset="-128"/>
                <a:cs typeface="MS PGothic" charset="0"/>
              </a:rPr>
              <a:t>Now that you have </a:t>
            </a:r>
            <a:r>
              <a:rPr lang="en-US" sz="1200" b="1" kern="1200" dirty="0">
                <a:solidFill>
                  <a:schemeClr val="tx1"/>
                </a:solidFill>
                <a:effectLst/>
                <a:latin typeface="+mn-lt"/>
                <a:ea typeface="MS PGothic" pitchFamily="34" charset="-128"/>
                <a:cs typeface="MS PGothic" charset="0"/>
              </a:rPr>
              <a:t>completed </a:t>
            </a:r>
            <a:r>
              <a:rPr lang="en-US" sz="1200" b="0" kern="1200" dirty="0">
                <a:solidFill>
                  <a:schemeClr val="tx1"/>
                </a:solidFill>
                <a:effectLst/>
                <a:latin typeface="+mn-lt"/>
                <a:ea typeface="MS PGothic" pitchFamily="34" charset="-128"/>
                <a:cs typeface="MS PGothic" charset="0"/>
              </a:rPr>
              <a:t>your worksheet, </a:t>
            </a:r>
            <a:r>
              <a:rPr lang="en-US" sz="1200" kern="1200" dirty="0">
                <a:solidFill>
                  <a:schemeClr val="tx1"/>
                </a:solidFill>
                <a:effectLst/>
                <a:latin typeface="+mn-lt"/>
                <a:ea typeface="MS PGothic" pitchFamily="34" charset="-128"/>
                <a:cs typeface="MS PGothic" charset="0"/>
              </a:rPr>
              <a:t>let’s hear about it. Tell us about your proposed list of organizations and share with us any challenges or action items you foresee. Where are the gaps in service?</a:t>
            </a:r>
          </a:p>
          <a:p>
            <a:pPr lvl="0"/>
            <a:endParaRPr lang="en-US"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a:t>
            </a:r>
          </a:p>
          <a:p>
            <a:endParaRPr lang="en-US" altLang="en-US" sz="1200" b="1" i="1" dirty="0">
              <a:ea typeface="MS PGothic" charset="-128"/>
            </a:endParaRPr>
          </a:p>
          <a:p>
            <a:r>
              <a:rPr lang="en-US" altLang="en-US" sz="1200" b="1" i="1" dirty="0">
                <a:ea typeface="MS PGothic" charset="-128"/>
              </a:rPr>
              <a:t>Facilitation Note: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See the Facilitation Guide </a:t>
            </a:r>
            <a:r>
              <a:rPr kumimoji="0" lang="en-US" altLang="en-US" sz="1200" b="1" i="1" u="none" strike="noStrike" kern="1200" cap="none" spc="0" normalizeH="0" baseline="0" noProof="0" dirty="0">
                <a:ln>
                  <a:noFill/>
                </a:ln>
                <a:solidFill>
                  <a:prstClr val="black"/>
                </a:solidFill>
                <a:effectLst/>
                <a:uLnTx/>
                <a:uFillTx/>
                <a:latin typeface="+mn-lt"/>
                <a:ea typeface="MS PGothic" charset="-128"/>
              </a:rPr>
              <a:t>page 214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for more information about this exercise and alternative facilitation ideas</a:t>
            </a:r>
            <a:r>
              <a:rPr lang="en-US" altLang="en-US" sz="1200" i="1" dirty="0">
                <a:ea typeface="MS PGothic" charset="-128"/>
              </a:rPr>
              <a:t>. </a:t>
            </a:r>
          </a:p>
          <a:p>
            <a:endParaRPr lang="en-US" altLang="en-US" sz="1200" b="1" i="1" dirty="0">
              <a:ea typeface="MS PGothic" charset="-128"/>
            </a:endParaRPr>
          </a:p>
          <a:p>
            <a:r>
              <a:rPr lang="en-US" altLang="en-US" sz="1200" b="1" i="1" dirty="0">
                <a:ea typeface="MS PGothic" charset="-128"/>
              </a:rPr>
              <a:t>Time</a:t>
            </a:r>
            <a:r>
              <a:rPr lang="en-US" altLang="en-US" sz="1200" i="1" dirty="0">
                <a:ea typeface="MS PGothic" charset="-128"/>
              </a:rPr>
              <a:t>:</a:t>
            </a:r>
            <a:r>
              <a:rPr lang="en-US" altLang="en-US" sz="1200" b="1" i="1" dirty="0">
                <a:ea typeface="MS PGothic" charset="-128"/>
              </a:rPr>
              <a:t> </a:t>
            </a:r>
            <a:r>
              <a:rPr lang="en-US" altLang="en-US" sz="1200" b="0" i="1" dirty="0">
                <a:ea typeface="MS PGothic" charset="-128"/>
              </a:rPr>
              <a:t>4</a:t>
            </a:r>
            <a:r>
              <a:rPr lang="en-US" altLang="en-US" sz="1200" i="1" dirty="0">
                <a:ea typeface="MS PGothic" charset="-128"/>
              </a:rPr>
              <a:t>0 minutes.</a:t>
            </a:r>
            <a:r>
              <a:rPr lang="en-US" altLang="en-US" sz="1200" b="1" i="1" dirty="0">
                <a:ea typeface="MS PGothic" charset="-128"/>
              </a:rPr>
              <a:t> </a:t>
            </a:r>
            <a:r>
              <a:rPr lang="en-US" altLang="en-US" sz="1200" b="0" i="1" dirty="0">
                <a:ea typeface="MS PGothic" charset="-128"/>
              </a:rPr>
              <a:t>Twenty</a:t>
            </a:r>
            <a:r>
              <a:rPr lang="en-US" altLang="en-US" sz="1200" i="1" baseline="0" dirty="0">
                <a:ea typeface="MS PGothic" charset="-128"/>
              </a:rPr>
              <a:t> </a:t>
            </a:r>
            <a:r>
              <a:rPr lang="en-US" altLang="en-US" sz="1200" i="1" dirty="0">
                <a:ea typeface="MS PGothic" charset="-128"/>
              </a:rPr>
              <a:t>minutes for team activity, 20</a:t>
            </a:r>
            <a:r>
              <a:rPr lang="en-US" altLang="en-US" sz="1200" i="1" baseline="0" dirty="0">
                <a:ea typeface="MS PGothic" charset="-128"/>
              </a:rPr>
              <a:t> </a:t>
            </a:r>
            <a:r>
              <a:rPr lang="en-US" altLang="en-US" sz="1200" i="1" dirty="0">
                <a:ea typeface="MS PGothic" charset="-128"/>
              </a:rPr>
              <a:t>minutes for group discussion.</a:t>
            </a: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a:spcBef>
                <a:spcPct val="0"/>
              </a:spcBef>
            </a:pPr>
            <a:fld id="{A6C2C697-EF0F-6E4C-BD43-EEDCC66C4249}" type="slidenum">
              <a:rPr lang="en-US" altLang="en-US" sz="1200">
                <a:solidFill>
                  <a:srgbClr val="000000"/>
                </a:solidFill>
                <a:latin typeface="Calibri Regular"/>
                <a:ea typeface="ヒラギノ角ゴ ProN W3" charset="-128"/>
              </a:rPr>
              <a:pPr>
                <a:spcBef>
                  <a:spcPct val="0"/>
                </a:spcBef>
              </a:pPr>
              <a:t>64</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18215065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082" name="Notes Placeholder 2"/>
          <p:cNvSpPr>
            <a:spLocks noGrp="1"/>
          </p:cNvSpPr>
          <p:nvPr>
            <p:ph type="body" idx="1"/>
          </p:nvPr>
        </p:nvSpPr>
        <p:spPr bwMode="auto">
          <a:xfrm>
            <a:off x="685800" y="4035971"/>
            <a:ext cx="5486400" cy="46492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u="sng" dirty="0">
                <a:ea typeface="MS PGothic" charset="-128"/>
              </a:rPr>
              <a:t>Exercise: Action Plan</a:t>
            </a:r>
          </a:p>
          <a:p>
            <a:endParaRPr lang="en-US" altLang="en-US" sz="1200" dirty="0">
              <a:ea typeface="MS PGothic" charset="-128"/>
            </a:endParaRPr>
          </a:p>
          <a:p>
            <a:r>
              <a:rPr lang="en-US" altLang="en-US" sz="1200" dirty="0">
                <a:ea typeface="MS PGothic" charset="-128"/>
              </a:rPr>
              <a:t>We’ll now do our </a:t>
            </a:r>
            <a:r>
              <a:rPr lang="en-US" altLang="en-US" sz="1200" b="0" dirty="0">
                <a:ea typeface="MS PGothic" charset="-128"/>
              </a:rPr>
              <a:t>final </a:t>
            </a:r>
            <a:r>
              <a:rPr lang="en-US" altLang="en-US" sz="1200" b="1" dirty="0">
                <a:ea typeface="MS PGothic" charset="-128"/>
              </a:rPr>
              <a:t>exercise</a:t>
            </a:r>
            <a:r>
              <a:rPr lang="en-US" altLang="en-US" sz="1200" dirty="0">
                <a:ea typeface="MS PGothic" charset="-128"/>
              </a:rPr>
              <a:t>, which is creating an action plan to take back to your office. Please turn to the Action Plan exercise worksheet. </a:t>
            </a:r>
          </a:p>
          <a:p>
            <a:endParaRPr lang="en-US" altLang="en-US" sz="1200" dirty="0">
              <a:ea typeface="MS PGothic" charset="-128"/>
            </a:endParaRPr>
          </a:p>
          <a:p>
            <a:pPr lvl="0"/>
            <a:r>
              <a:rPr lang="en-US" sz="1200" kern="1200" dirty="0">
                <a:solidFill>
                  <a:schemeClr val="tx1"/>
                </a:solidFill>
                <a:effectLst/>
                <a:latin typeface="+mn-lt"/>
                <a:ea typeface="MS PGothic" pitchFamily="34" charset="-128"/>
                <a:cs typeface="MS PGothic" charset="0"/>
              </a:rPr>
              <a:t>For this exercise, we’ll form new teams. Please </a:t>
            </a:r>
            <a:r>
              <a:rPr lang="en-US" sz="1200" b="1" kern="1200" dirty="0">
                <a:solidFill>
                  <a:schemeClr val="tx1"/>
                </a:solidFill>
                <a:effectLst/>
                <a:latin typeface="+mn-lt"/>
                <a:ea typeface="MS PGothic" pitchFamily="34" charset="-128"/>
                <a:cs typeface="MS PGothic" charset="0"/>
              </a:rPr>
              <a:t>group </a:t>
            </a:r>
            <a:r>
              <a:rPr lang="en-US" sz="1200" kern="1200" dirty="0">
                <a:solidFill>
                  <a:schemeClr val="tx1"/>
                </a:solidFill>
                <a:effectLst/>
                <a:latin typeface="+mn-lt"/>
                <a:ea typeface="MS PGothic" pitchFamily="34" charset="-128"/>
                <a:cs typeface="MS PGothic" charset="0"/>
              </a:rPr>
              <a:t>together by mission, </a:t>
            </a:r>
            <a:r>
              <a:rPr lang="en-US" sz="1200" kern="1200" dirty="0" err="1">
                <a:solidFill>
                  <a:schemeClr val="tx1"/>
                </a:solidFill>
                <a:effectLst/>
                <a:latin typeface="+mn-lt"/>
                <a:ea typeface="MS PGothic" pitchFamily="34" charset="-128"/>
                <a:cs typeface="MS PGothic" charset="0"/>
              </a:rPr>
              <a:t>programme</a:t>
            </a:r>
            <a:r>
              <a:rPr lang="en-US" sz="1200" kern="1200" dirty="0">
                <a:solidFill>
                  <a:schemeClr val="tx1"/>
                </a:solidFill>
                <a:effectLst/>
                <a:latin typeface="+mn-lt"/>
                <a:ea typeface="MS PGothic" pitchFamily="34" charset="-128"/>
                <a:cs typeface="MS PGothic" charset="0"/>
              </a:rPr>
              <a:t> or organization. If you are </a:t>
            </a:r>
            <a:r>
              <a:rPr lang="en-US" sz="1200" b="0" kern="1200" dirty="0">
                <a:solidFill>
                  <a:schemeClr val="tx1"/>
                </a:solidFill>
                <a:effectLst/>
                <a:latin typeface="+mn-lt"/>
                <a:ea typeface="MS PGothic" pitchFamily="34" charset="-128"/>
                <a:cs typeface="MS PGothic" charset="0"/>
              </a:rPr>
              <a:t>the only </a:t>
            </a:r>
            <a:r>
              <a:rPr lang="en-US" sz="1200" kern="1200" dirty="0">
                <a:solidFill>
                  <a:schemeClr val="tx1"/>
                </a:solidFill>
                <a:effectLst/>
                <a:latin typeface="+mn-lt"/>
                <a:ea typeface="MS PGothic" pitchFamily="34" charset="-128"/>
                <a:cs typeface="MS PGothic" charset="0"/>
              </a:rPr>
              <a:t>individual from your organization, you may join individuals from another organization – ideally those who partner with you – or work on your own. </a:t>
            </a:r>
          </a:p>
          <a:p>
            <a:pPr lvl="0"/>
            <a:endParaRPr lang="en-US"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In your Workbook is an </a:t>
            </a:r>
            <a:r>
              <a:rPr lang="en-US" sz="1200" b="0" kern="1200" dirty="0">
                <a:solidFill>
                  <a:schemeClr val="tx1"/>
                </a:solidFill>
                <a:effectLst/>
                <a:latin typeface="+mn-lt"/>
                <a:ea typeface="MS PGothic" pitchFamily="34" charset="-128"/>
                <a:cs typeface="MS PGothic" charset="0"/>
              </a:rPr>
              <a:t>Action Plan </a:t>
            </a:r>
            <a:r>
              <a:rPr lang="en-US" sz="1200" b="1" kern="1200" dirty="0">
                <a:solidFill>
                  <a:schemeClr val="tx1"/>
                </a:solidFill>
                <a:effectLst/>
                <a:latin typeface="+mn-lt"/>
                <a:ea typeface="MS PGothic" pitchFamily="34" charset="-128"/>
                <a:cs typeface="MS PGothic" charset="0"/>
              </a:rPr>
              <a:t>worksheet</a:t>
            </a:r>
            <a:r>
              <a:rPr lang="en-US" sz="1200" kern="1200" dirty="0">
                <a:solidFill>
                  <a:schemeClr val="tx1"/>
                </a:solidFill>
                <a:effectLst/>
                <a:latin typeface="+mn-lt"/>
                <a:ea typeface="MS PGothic" pitchFamily="34" charset="-128"/>
                <a:cs typeface="MS PGothic" charset="0"/>
              </a:rPr>
              <a:t>. During the next 15 minutes, you should fill out this worksheet with actionable items you can implement in your office when you return after this training. </a:t>
            </a:r>
          </a:p>
          <a:p>
            <a:pPr lvl="0"/>
            <a:endParaRPr lang="en-US"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The</a:t>
            </a:r>
            <a:r>
              <a:rPr lang="en-US" sz="1200" b="1" kern="1200" dirty="0">
                <a:solidFill>
                  <a:schemeClr val="tx1"/>
                </a:solidFill>
                <a:effectLst/>
                <a:latin typeface="+mn-lt"/>
                <a:ea typeface="MS PGothic" pitchFamily="34" charset="-128"/>
                <a:cs typeface="MS PGothic" charset="0"/>
              </a:rPr>
              <a:t> items </a:t>
            </a:r>
            <a:r>
              <a:rPr lang="en-US" sz="1200" kern="1200" dirty="0">
                <a:solidFill>
                  <a:schemeClr val="tx1"/>
                </a:solidFill>
                <a:effectLst/>
                <a:latin typeface="+mn-lt"/>
                <a:ea typeface="MS PGothic" pitchFamily="34" charset="-128"/>
                <a:cs typeface="MS PGothic" charset="0"/>
              </a:rPr>
              <a:t>should be appropriate, achievable in a reasonable time frame, and directly related to the risk points that people with diverse SOGIESC face in your location or </a:t>
            </a:r>
            <a:r>
              <a:rPr lang="en-US" sz="1200" kern="1200" dirty="0" err="1">
                <a:solidFill>
                  <a:schemeClr val="tx1"/>
                </a:solidFill>
                <a:effectLst/>
                <a:latin typeface="+mn-lt"/>
                <a:ea typeface="MS PGothic" pitchFamily="34" charset="-128"/>
                <a:cs typeface="MS PGothic" charset="0"/>
              </a:rPr>
              <a:t>programmes</a:t>
            </a:r>
            <a:r>
              <a:rPr lang="en-US" sz="1200" kern="1200" dirty="0">
                <a:solidFill>
                  <a:schemeClr val="tx1"/>
                </a:solidFill>
                <a:effectLst/>
                <a:latin typeface="+mn-lt"/>
                <a:ea typeface="MS PGothic" pitchFamily="34" charset="-128"/>
                <a:cs typeface="MS PGothic" charset="0"/>
              </a:rPr>
              <a:t>. Set a timeline you think is reasonable to implement each item. Also note any barriers or obstacles you foresee and how you will overcome those challenges. </a:t>
            </a:r>
          </a:p>
          <a:p>
            <a:pPr lvl="0"/>
            <a:endParaRPr lang="en-US"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The goal is to create a list of </a:t>
            </a:r>
            <a:r>
              <a:rPr lang="en-US" sz="1200" b="1" kern="1200" dirty="0">
                <a:solidFill>
                  <a:schemeClr val="tx1"/>
                </a:solidFill>
                <a:effectLst/>
                <a:latin typeface="+mn-lt"/>
                <a:ea typeface="MS PGothic" pitchFamily="34" charset="-128"/>
                <a:cs typeface="MS PGothic" charset="0"/>
              </a:rPr>
              <a:t>actionable</a:t>
            </a:r>
            <a:r>
              <a:rPr lang="en-US" sz="1200" kern="1200" dirty="0">
                <a:solidFill>
                  <a:schemeClr val="tx1"/>
                </a:solidFill>
                <a:effectLst/>
                <a:latin typeface="+mn-lt"/>
                <a:ea typeface="MS PGothic" pitchFamily="34" charset="-128"/>
                <a:cs typeface="MS PGothic" charset="0"/>
              </a:rPr>
              <a:t> items you can realistically implement in the coming months and that you think will address the </a:t>
            </a:r>
            <a:r>
              <a:rPr lang="en-US" sz="1200" b="0" kern="1200" dirty="0">
                <a:solidFill>
                  <a:schemeClr val="tx1"/>
                </a:solidFill>
                <a:effectLst/>
                <a:latin typeface="+mn-lt"/>
                <a:ea typeface="MS PGothic" pitchFamily="34" charset="-128"/>
                <a:cs typeface="MS PGothic" charset="0"/>
              </a:rPr>
              <a:t>major risk points</a:t>
            </a:r>
            <a:r>
              <a:rPr lang="en-US" sz="1200" kern="1200" dirty="0">
                <a:solidFill>
                  <a:schemeClr val="tx1"/>
                </a:solidFill>
                <a:effectLst/>
                <a:latin typeface="+mn-lt"/>
                <a:ea typeface="MS PGothic" pitchFamily="34" charset="-128"/>
                <a:cs typeface="MS PGothic" charset="0"/>
              </a:rPr>
              <a:t> for people with diverse SOGIESC where you work. If you need inspiration, you can look at the guidance following the worksheet.  </a:t>
            </a:r>
          </a:p>
          <a:p>
            <a:r>
              <a:rPr lang="en-US" sz="1200" kern="1200" dirty="0">
                <a:solidFill>
                  <a:schemeClr val="tx1"/>
                </a:solidFill>
                <a:effectLst/>
                <a:latin typeface="+mn-lt"/>
                <a:ea typeface="MS PGothic" pitchFamily="34" charset="-128"/>
                <a:cs typeface="MS PGothic" charset="0"/>
              </a:rPr>
              <a:t> </a:t>
            </a:r>
          </a:p>
          <a:p>
            <a:r>
              <a:rPr lang="en-US" sz="1200" i="1" kern="1200" dirty="0">
                <a:solidFill>
                  <a:schemeClr val="tx1"/>
                </a:solidFill>
                <a:effectLst/>
                <a:latin typeface="+mn-lt"/>
                <a:ea typeface="MS PGothic" pitchFamily="34" charset="-128"/>
                <a:cs typeface="MS PGothic" charset="0"/>
              </a:rPr>
              <a:t>After 15 minutes have passed:</a:t>
            </a:r>
          </a:p>
          <a:p>
            <a:r>
              <a:rPr lang="en-US" sz="1200" kern="1200" dirty="0">
                <a:solidFill>
                  <a:schemeClr val="tx1"/>
                </a:solidFill>
                <a:effectLst/>
                <a:latin typeface="+mn-lt"/>
                <a:ea typeface="MS PGothic" pitchFamily="34" charset="-128"/>
                <a:cs typeface="MS PGothic" charset="0"/>
              </a:rPr>
              <a:t> </a:t>
            </a:r>
          </a:p>
          <a:p>
            <a:pPr lvl="0"/>
            <a:r>
              <a:rPr lang="en-US" sz="1200" kern="1200" dirty="0">
                <a:solidFill>
                  <a:schemeClr val="tx1"/>
                </a:solidFill>
                <a:effectLst/>
                <a:latin typeface="+mn-lt"/>
                <a:ea typeface="MS PGothic" pitchFamily="34" charset="-128"/>
                <a:cs typeface="MS PGothic" charset="0"/>
              </a:rPr>
              <a:t>Now that you have </a:t>
            </a:r>
            <a:r>
              <a:rPr lang="en-US" sz="1200" b="1" kern="1200" dirty="0">
                <a:solidFill>
                  <a:schemeClr val="tx1"/>
                </a:solidFill>
                <a:effectLst/>
                <a:latin typeface="+mn-lt"/>
                <a:ea typeface="MS PGothic" pitchFamily="34" charset="-128"/>
                <a:cs typeface="MS PGothic" charset="0"/>
              </a:rPr>
              <a:t>completed </a:t>
            </a:r>
            <a:r>
              <a:rPr lang="en-US" sz="1200" b="0" kern="1200" dirty="0">
                <a:solidFill>
                  <a:schemeClr val="tx1"/>
                </a:solidFill>
                <a:effectLst/>
                <a:latin typeface="+mn-lt"/>
                <a:ea typeface="MS PGothic" pitchFamily="34" charset="-128"/>
                <a:cs typeface="MS PGothic" charset="0"/>
              </a:rPr>
              <a:t>your plan</a:t>
            </a:r>
            <a:r>
              <a:rPr lang="en-US" sz="1200" kern="1200" dirty="0">
                <a:solidFill>
                  <a:schemeClr val="tx1"/>
                </a:solidFill>
                <a:effectLst/>
                <a:latin typeface="+mn-lt"/>
                <a:ea typeface="MS PGothic" pitchFamily="34" charset="-128"/>
                <a:cs typeface="MS PGothic" charset="0"/>
              </a:rPr>
              <a:t>, let’s hear about it. Tell us about your proposed list of action items, including the timelines and the potential challenges.</a:t>
            </a:r>
          </a:p>
          <a:p>
            <a:pPr lvl="0"/>
            <a:endParaRPr lang="en-US"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a:t>
            </a:r>
          </a:p>
          <a:p>
            <a:endParaRPr lang="en-US" altLang="en-US" sz="1200" dirty="0">
              <a:ea typeface="MS PGothic" charset="-128"/>
            </a:endParaRPr>
          </a:p>
          <a:p>
            <a:r>
              <a:rPr lang="en-US" altLang="en-US" sz="1200" b="1" i="1" dirty="0">
                <a:ea typeface="MS PGothic" charset="-128"/>
              </a:rPr>
              <a:t>Facilitation Note: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See the Facilitation Guide </a:t>
            </a:r>
            <a:r>
              <a:rPr kumimoji="0" lang="en-US" altLang="en-US" sz="1200" b="1" i="1" u="none" strike="noStrike" kern="1200" cap="none" spc="0" normalizeH="0" baseline="0" noProof="0" dirty="0">
                <a:ln>
                  <a:noFill/>
                </a:ln>
                <a:solidFill>
                  <a:prstClr val="black"/>
                </a:solidFill>
                <a:effectLst/>
                <a:uLnTx/>
                <a:uFillTx/>
                <a:latin typeface="+mn-lt"/>
                <a:ea typeface="MS PGothic" charset="-128"/>
              </a:rPr>
              <a:t>page 218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for more information about this exercise and alternative facilitation ideas</a:t>
            </a:r>
            <a:r>
              <a:rPr lang="en-US" altLang="en-US" sz="1200" i="1" dirty="0">
                <a:ea typeface="MS PGothic" charset="-128"/>
              </a:rPr>
              <a:t>. </a:t>
            </a:r>
          </a:p>
          <a:p>
            <a:endParaRPr lang="en-US" altLang="en-US" sz="1200" b="1" i="1" dirty="0">
              <a:ea typeface="MS PGothic" charset="-128"/>
            </a:endParaRPr>
          </a:p>
          <a:p>
            <a:r>
              <a:rPr lang="en-US" altLang="en-US" sz="1200" b="1" i="1" dirty="0">
                <a:ea typeface="MS PGothic" charset="-128"/>
              </a:rPr>
              <a:t>Time</a:t>
            </a:r>
            <a:r>
              <a:rPr lang="en-US" altLang="en-US" sz="1200" i="1" dirty="0">
                <a:ea typeface="MS PGothic" charset="-128"/>
              </a:rPr>
              <a:t>:</a:t>
            </a:r>
            <a:r>
              <a:rPr lang="en-US" altLang="en-US" sz="1200" b="1" i="1" dirty="0">
                <a:ea typeface="MS PGothic" charset="-128"/>
              </a:rPr>
              <a:t> </a:t>
            </a:r>
            <a:r>
              <a:rPr lang="en-US" altLang="en-US" sz="1200" b="0" i="1" dirty="0">
                <a:ea typeface="MS PGothic" charset="-128"/>
              </a:rPr>
              <a:t>25</a:t>
            </a:r>
            <a:r>
              <a:rPr lang="en-US" altLang="en-US" sz="1200" i="1" dirty="0">
                <a:ea typeface="MS PGothic" charset="-128"/>
              </a:rPr>
              <a:t> minutes.</a:t>
            </a:r>
            <a:r>
              <a:rPr lang="en-US" altLang="en-US" sz="1200" b="1" i="1" dirty="0">
                <a:ea typeface="MS PGothic" charset="-128"/>
              </a:rPr>
              <a:t> </a:t>
            </a:r>
            <a:r>
              <a:rPr lang="en-US" altLang="en-US" sz="1200" b="0" i="1" dirty="0">
                <a:ea typeface="MS PGothic" charset="-128"/>
              </a:rPr>
              <a:t>Fifteen</a:t>
            </a:r>
            <a:r>
              <a:rPr lang="en-US" altLang="en-US" sz="1200" b="0" i="1" baseline="0" dirty="0">
                <a:ea typeface="MS PGothic" charset="-128"/>
              </a:rPr>
              <a:t> </a:t>
            </a:r>
            <a:r>
              <a:rPr lang="en-US" altLang="en-US" sz="1200" i="1" dirty="0">
                <a:ea typeface="MS PGothic" charset="-128"/>
              </a:rPr>
              <a:t>minutes for team activity, 10 minutes for group discussion. </a:t>
            </a: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a:spcBef>
                <a:spcPct val="0"/>
              </a:spcBef>
            </a:pPr>
            <a:fld id="{A6C2C697-EF0F-6E4C-BD43-EEDCC66C4249}" type="slidenum">
              <a:rPr lang="en-US" altLang="en-US" sz="1200">
                <a:solidFill>
                  <a:srgbClr val="000000"/>
                </a:solidFill>
                <a:latin typeface="Calibri Regular"/>
                <a:ea typeface="ヒラギノ角ゴ ProN W3" charset="-128"/>
              </a:rPr>
              <a:pPr>
                <a:spcBef>
                  <a:spcPct val="0"/>
                </a:spcBef>
              </a:pPr>
              <a:t>65</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29090234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a:prstGeom prst="rect">
            <a:avLst/>
          </a:prstGeom>
        </p:spPr>
      </p:sp>
      <p:sp>
        <p:nvSpPr>
          <p:cNvPr id="3" name="Notes Placeholder 2"/>
          <p:cNvSpPr>
            <a:spLocks noGrp="1"/>
          </p:cNvSpPr>
          <p:nvPr>
            <p:ph type="body" idx="1"/>
          </p:nvPr>
        </p:nvSpPr>
        <p:spPr>
          <a:xfrm>
            <a:off x="674556" y="4414344"/>
            <a:ext cx="5441431" cy="4410679"/>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u="sng" dirty="0"/>
              <a:t>Video</a:t>
            </a:r>
          </a:p>
          <a:p>
            <a:endParaRPr lang="en-US" altLang="en-US" sz="1200" b="0" dirty="0">
              <a:ea typeface="MS PGothic" charset="-128"/>
            </a:endParaRPr>
          </a:p>
          <a:p>
            <a:r>
              <a:rPr lang="en-US" altLang="en-US" sz="1200" b="0" dirty="0">
                <a:ea typeface="MS PGothic" charset="-128"/>
              </a:rPr>
              <a:t>Before we wrap up this module, we’</a:t>
            </a:r>
            <a:r>
              <a:rPr lang="en-US" altLang="en-US" sz="1200" b="0" i="0" u="none" dirty="0">
                <a:ea typeface="MS PGothic" charset="-128"/>
              </a:rPr>
              <a:t>ll</a:t>
            </a:r>
            <a:r>
              <a:rPr lang="en-US" altLang="en-US" sz="1200" b="0" dirty="0">
                <a:ea typeface="MS PGothic" charset="-128"/>
              </a:rPr>
              <a:t> learn about the lived experiences of someone with diverse SOGIESC. This </a:t>
            </a:r>
            <a:r>
              <a:rPr lang="en-US" altLang="en-US" sz="1200" b="1" dirty="0">
                <a:ea typeface="MS PGothic" charset="-128"/>
              </a:rPr>
              <a:t>video </a:t>
            </a:r>
            <a:r>
              <a:rPr lang="en-US" altLang="en-US" sz="1200" b="0" dirty="0">
                <a:ea typeface="MS PGothic" charset="-128"/>
              </a:rPr>
              <a:t>is </a:t>
            </a:r>
            <a:r>
              <a:rPr lang="en-US" altLang="en-US" sz="1200" dirty="0">
                <a:ea typeface="MS PGothic" charset="-128"/>
              </a:rPr>
              <a:t>about a refugee from the Democratic Republic of Congo. </a:t>
            </a:r>
          </a:p>
          <a:p>
            <a:endParaRPr lang="en-US" altLang="en-US" sz="1200" dirty="0">
              <a:ea typeface="MS PGothic" charset="-128"/>
            </a:endParaRPr>
          </a:p>
          <a:p>
            <a:r>
              <a:rPr lang="en-US" altLang="en-US" sz="1200" dirty="0">
                <a:ea typeface="MS PGothic" charset="-128"/>
              </a:rPr>
              <a:t>----</a:t>
            </a:r>
          </a:p>
          <a:p>
            <a:endParaRPr lang="en-US" altLang="en-US" sz="1200"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Video Link: </a:t>
            </a:r>
            <a:r>
              <a:rPr lang="en-US" altLang="en-US" sz="1200" b="0" i="1" dirty="0">
                <a:ea typeface="MS PGothic" charset="-128"/>
              </a:rPr>
              <a:t>Play from 4:35 – 7:40 (2:55): </a:t>
            </a:r>
            <a:r>
              <a:rPr lang="en-US" altLang="en-US" sz="1200" b="0" i="1" u="sng" dirty="0">
                <a:ea typeface="MS PGothic" charset="-128"/>
              </a:rPr>
              <a:t>https://</a:t>
            </a:r>
            <a:r>
              <a:rPr lang="en-US" altLang="en-US" sz="1200" b="0" i="1" u="sng" dirty="0" err="1">
                <a:ea typeface="MS PGothic" charset="-128"/>
              </a:rPr>
              <a:t>vimeo.com</a:t>
            </a:r>
            <a:r>
              <a:rPr lang="en-US" altLang="en-US" sz="1200" b="0" i="1" u="sng" dirty="0">
                <a:ea typeface="MS PGothic" charset="-128"/>
              </a:rPr>
              <a:t>/58754985</a:t>
            </a:r>
            <a:endParaRPr lang="en-US" altLang="en-US" sz="1200" b="1" i="1" dirty="0">
              <a:ea typeface="MS PGothic" charset="-128"/>
            </a:endParaRPr>
          </a:p>
          <a:p>
            <a:endParaRPr lang="en-US" altLang="en-US" sz="1200" b="1" i="1" dirty="0">
              <a:ea typeface="MS PGothic" charset="-128"/>
            </a:endParaRPr>
          </a:p>
          <a:p>
            <a:r>
              <a:rPr lang="en-US" altLang="en-US" sz="1200" b="1" i="1" dirty="0">
                <a:ea typeface="MS PGothic" charset="-128"/>
              </a:rPr>
              <a:t>Time:</a:t>
            </a:r>
            <a:r>
              <a:rPr lang="en-US" altLang="en-US" sz="1200" i="1" dirty="0">
                <a:ea typeface="MS PGothic" charset="-128"/>
              </a:rPr>
              <a:t> 3 minutes. </a:t>
            </a:r>
          </a:p>
        </p:txBody>
      </p:sp>
      <p:sp>
        <p:nvSpPr>
          <p:cNvPr id="4" name="Slide Number Placeholder 3"/>
          <p:cNvSpPr>
            <a:spLocks noGrp="1"/>
          </p:cNvSpPr>
          <p:nvPr>
            <p:ph type="sldNum" sz="quarter" idx="10"/>
          </p:nvPr>
        </p:nvSpPr>
        <p:spPr/>
        <p:txBody>
          <a:bodyPr/>
          <a:lstStyle/>
          <a:p>
            <a:fld id="{0ED8A9B0-80EF-A34D-B345-E2DEC5501E01}" type="slidenum">
              <a:rPr lang="en-US" smtClean="0"/>
              <a:t>66</a:t>
            </a:fld>
            <a:endParaRPr lang="en-US"/>
          </a:p>
        </p:txBody>
      </p:sp>
    </p:spTree>
    <p:extLst>
      <p:ext uri="{BB962C8B-B14F-4D97-AF65-F5344CB8AC3E}">
        <p14:creationId xmlns:p14="http://schemas.microsoft.com/office/powerpoint/2010/main" val="38389446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800" y="4035972"/>
            <a:ext cx="5486400" cy="43850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b="1" i="0" u="sng" dirty="0">
                <a:ea typeface="MS PGothic" charset="-128"/>
              </a:rPr>
              <a:t>Considerations for IOM Programming</a:t>
            </a:r>
          </a:p>
          <a:p>
            <a:endParaRPr lang="en-US" altLang="en-US" sz="1200" b="1" i="0" u="sng" dirty="0">
              <a:ea typeface="MS PGothic" charset="-128"/>
            </a:endParaRPr>
          </a:p>
          <a:p>
            <a:r>
              <a:rPr lang="en-US" altLang="en-US" sz="1200" b="0" i="0" u="none" dirty="0">
                <a:ea typeface="MS PGothic" charset="-128"/>
              </a:rPr>
              <a:t>We’ll wrap up this module by thinking about some of the protection considerations for various types of IOM programming. IOM has a wide range of </a:t>
            </a:r>
            <a:r>
              <a:rPr lang="en-US" altLang="en-US" sz="1200" b="0" i="0" u="none" dirty="0" err="1">
                <a:ea typeface="MS PGothic" charset="-128"/>
              </a:rPr>
              <a:t>programmes</a:t>
            </a:r>
            <a:r>
              <a:rPr lang="en-US" altLang="en-US" sz="1200" b="0" i="0" u="none" dirty="0">
                <a:ea typeface="MS PGothic" charset="-128"/>
              </a:rPr>
              <a:t>, so these are just a few highlights relating to some of our work. </a:t>
            </a:r>
          </a:p>
          <a:p>
            <a:endParaRPr lang="en-US" altLang="en-US" sz="1200" b="0" i="0" u="none" dirty="0">
              <a:ea typeface="MS PGothic" charset="-128"/>
            </a:endParaRPr>
          </a:p>
          <a:p>
            <a:pPr marL="285750" indent="-285750">
              <a:buFont typeface="Arial" panose="020B0604020202020204" pitchFamily="34" charset="0"/>
              <a:buChar char="•"/>
            </a:pPr>
            <a:r>
              <a:rPr lang="en-US" altLang="en-US" sz="1200" b="1" i="0" u="none" dirty="0">
                <a:ea typeface="MS PGothic" charset="-128"/>
              </a:rPr>
              <a:t>Emergencies and Assistance to Vulnerable Migrants:</a:t>
            </a:r>
            <a:r>
              <a:rPr lang="en-US" altLang="en-US" sz="1200" b="0" i="0" u="none" dirty="0">
                <a:ea typeface="MS PGothic" charset="-128"/>
              </a:rPr>
              <a:t> Emergency response teams and programs offering assistance to vulnerable migrants typically include gender specialists and/or protection specialists. Those personnel should be trained to understand the issues people with diverse SOGIESC face, and should understand how to make their work inclusive, participatory and confidential. The needs of people with diverse SOGIESC are unique and relevant to every sector of emergency response, from shelter and NFIs to WASH to health, as well as to all IOM programming for vulnerable migrants. Those needs are often different from, and in some cases contrary to, the needs of other vulnerable populations. For teams with little experience working with people with diverse SOGIESC, webinars can be arranged through the IOM LGBTIQ+ Focal Point. When designing settlements and facilities, teams should refer to the IOM Guidance on Inclusive Facilities. That guidance is available on the IOM intranet under “About Us” and “Diversity and Inclusion in IOM Programming”.</a:t>
            </a:r>
          </a:p>
          <a:p>
            <a:pPr marL="0" indent="0">
              <a:buFont typeface="Arial" panose="020B0604020202020204" pitchFamily="34" charset="0"/>
              <a:buNone/>
            </a:pPr>
            <a:endParaRPr lang="en-US" altLang="en-US" sz="1200" b="0" i="0" u="none" dirty="0">
              <a:ea typeface="MS PGothic" charset="-128"/>
            </a:endParaRPr>
          </a:p>
          <a:p>
            <a:pPr marL="285750" indent="-285750">
              <a:buFont typeface="Arial" panose="020B0604020202020204" pitchFamily="34" charset="0"/>
              <a:buChar char="•"/>
            </a:pPr>
            <a:r>
              <a:rPr lang="en-US" altLang="en-US" sz="1200" b="1" i="0" u="none" dirty="0">
                <a:ea typeface="MS PGothic" charset="-128"/>
              </a:rPr>
              <a:t>Assisted Voluntary Return and Reintegration (AVRR) and Victims of Trafficking Who Have Returned Home: </a:t>
            </a:r>
            <a:r>
              <a:rPr lang="en-US" altLang="en-US" sz="1200" b="0" i="0" u="none" dirty="0">
                <a:ea typeface="MS PGothic" charset="-128"/>
              </a:rPr>
              <a:t>Migrants accessing IOM’s assisted voluntary return and reintegration </a:t>
            </a:r>
            <a:r>
              <a:rPr lang="en-US" altLang="en-US" sz="1200" b="0" i="0" u="none" dirty="0" err="1">
                <a:ea typeface="MS PGothic" charset="-128"/>
              </a:rPr>
              <a:t>programmes</a:t>
            </a:r>
            <a:r>
              <a:rPr lang="en-US" altLang="en-US" sz="1200" b="0" i="0" u="none" dirty="0">
                <a:ea typeface="MS PGothic" charset="-128"/>
              </a:rPr>
              <a:t> should be given clear information on the circumstances related to diverse SOGIESC in their country. Migrants who have returned home through AVRR programs, including those who are victims of trafficking, may have unique needs related to shelter and community support. It is important to keep in mind that they may have left their countries, in whole or in part, in order to escape SOGIESC-related discrimination and persecution, and they may not be able to return to their communities of origin in the same way other migrants would. During migration, they may have become disconnected with normal coping mechanisms in their home country and need support in reconnecting to organizations who can assist them. </a:t>
            </a:r>
          </a:p>
          <a:p>
            <a:pPr marL="0" indent="0">
              <a:buFont typeface="Arial" panose="020B0604020202020204" pitchFamily="34" charset="0"/>
              <a:buNone/>
            </a:pPr>
            <a:endParaRPr lang="en-US" altLang="en-US" sz="1200" b="0" i="0" u="none" dirty="0">
              <a:ea typeface="MS PGothic" charset="-128"/>
            </a:endParaRPr>
          </a:p>
          <a:p>
            <a:pPr marL="285750" indent="-285750">
              <a:buFont typeface="Arial" panose="020B0604020202020204" pitchFamily="34" charset="0"/>
              <a:buChar char="•"/>
            </a:pPr>
            <a:r>
              <a:rPr lang="en-US" altLang="en-US" sz="1200" b="1" i="0" u="none" dirty="0">
                <a:ea typeface="MS PGothic" charset="-128"/>
              </a:rPr>
              <a:t>International Border Management and Security Points: </a:t>
            </a:r>
            <a:r>
              <a:rPr lang="en-US" altLang="en-US" sz="1200" b="0" i="0" u="none" dirty="0">
                <a:ea typeface="MS PGothic" charset="-128"/>
              </a:rPr>
              <a:t>A key factor to keep in mind in relation to IOM’s work at borders, as well as IOM-managed security points, is that how migrants with diverse SOGIESC are treated by security, border and immigration officials matters in terms of their willingness to share information later. IOM is often tasked with training security, border and immigration officials. In our trainings, we should emphasize that it is critical all migrants are treated with dignity and respect, regardless of their appearance or incongruencies between their gender expression and official documentation. Even in countries where SOGIESC topics are sensitive, we can convey the message that everyone should be treated respectfully, no matter how they look or behave. This can help deter officials from laughing at, making fun of, exposing or turning away an individual with diverse SOGIESC. </a:t>
            </a:r>
          </a:p>
          <a:p>
            <a:pPr marL="0" indent="0">
              <a:buNone/>
            </a:pPr>
            <a:endParaRPr lang="en-US" altLang="en-US" sz="1200" b="0" i="0" u="none" dirty="0">
              <a:ea typeface="MS PGothic" charset="-128"/>
            </a:endParaRPr>
          </a:p>
          <a:p>
            <a:pPr marL="0" indent="0">
              <a:buNone/>
            </a:pPr>
            <a:r>
              <a:rPr lang="en-US" altLang="en-US" sz="1200" b="0" i="0" u="none" dirty="0">
                <a:ea typeface="MS PGothic" charset="-128"/>
              </a:rPr>
              <a:t>----</a:t>
            </a:r>
          </a:p>
          <a:p>
            <a:pPr marL="0" indent="0">
              <a:buNone/>
            </a:pPr>
            <a:endParaRPr lang="en-US" altLang="en-US" sz="1200" b="0" i="0" u="none" dirty="0">
              <a:ea typeface="MS PGothic" charset="-128"/>
            </a:endParaRPr>
          </a:p>
          <a:p>
            <a:pPr marL="0" indent="0">
              <a:buNone/>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Facilitation Note: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This slide is optional depending on the audience. If using this slide for an IOM or partner audience, un-hide it by moving your arrow to the left navigation pane, right-clicking on this slide and choosing “Hide Slide”. The slide colour in the navigation pane will become clearer and the slide will appear when the presentation is in Slide Show mode. If you later wish to hide it again, you can do so by moving your arrow to the left navigation pane, right-clicking on this slide and choosing “Hide Slide”. Do not delete this slide, as the slide numbers in the remainder of the presentation will then be incorrect in reference to the Facilitation Guide Timing Charts. </a:t>
            </a:r>
          </a:p>
          <a:p>
            <a:pPr marL="0" indent="0">
              <a:buNone/>
            </a:pPr>
            <a:endParaRPr lang="en-US" altLang="en-US" sz="1200" b="0" i="0" u="none" dirty="0">
              <a:ea typeface="MS PGothic" charset="-128"/>
            </a:endParaRPr>
          </a:p>
          <a:p>
            <a:pPr marL="0" indent="0">
              <a:buNone/>
            </a:pPr>
            <a:r>
              <a:rPr lang="en-US" altLang="en-US" sz="1200" b="1" i="1" u="none" dirty="0">
                <a:ea typeface="MS PGothic" charset="-128"/>
              </a:rPr>
              <a:t>Time: </a:t>
            </a:r>
            <a:r>
              <a:rPr lang="en-US" altLang="en-US" sz="1200" b="0" i="1" u="none" dirty="0">
                <a:ea typeface="MS PGothic" charset="-128"/>
              </a:rPr>
              <a:t>3 minutes. </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a:spcBef>
                  <a:spcPct val="0"/>
                </a:spcBef>
              </a:pPr>
              <a:t>67</a:t>
            </a:fld>
            <a:endParaRPr lang="en-US" altLang="en-US" sz="1200" dirty="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14637757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8546" name="Notes Placeholder 2"/>
          <p:cNvSpPr>
            <a:spLocks noGrp="1"/>
          </p:cNvSpPr>
          <p:nvPr>
            <p:ph type="body" idx="1"/>
          </p:nvPr>
        </p:nvSpPr>
        <p:spPr bwMode="auto">
          <a:xfrm>
            <a:off x="685800" y="4035971"/>
            <a:ext cx="5486400" cy="4980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u="sng" dirty="0">
                <a:ea typeface="MS PGothic" charset="-128"/>
              </a:rPr>
              <a:t>Key Learning Points</a:t>
            </a:r>
          </a:p>
          <a:p>
            <a:endParaRPr lang="en-US" altLang="en-US" sz="1200" dirty="0">
              <a:ea typeface="MS PGothic" charset="-128"/>
            </a:endParaRPr>
          </a:p>
          <a:p>
            <a:r>
              <a:rPr lang="en-US" altLang="en-US" sz="1200" dirty="0">
                <a:ea typeface="MS PGothic" charset="-128"/>
              </a:rPr>
              <a:t>The </a:t>
            </a:r>
            <a:r>
              <a:rPr lang="en-US" altLang="en-US" sz="1200" b="1" dirty="0">
                <a:ea typeface="MS PGothic" charset="-128"/>
              </a:rPr>
              <a:t>key learning points </a:t>
            </a:r>
            <a:r>
              <a:rPr lang="en-US" altLang="en-US" sz="1200" dirty="0">
                <a:ea typeface="MS PGothic" charset="-128"/>
              </a:rPr>
              <a:t>from this modu</a:t>
            </a:r>
            <a:r>
              <a:rPr lang="en-US" altLang="en-US" sz="1200" i="0" dirty="0">
                <a:ea typeface="MS PGothic" charset="-128"/>
              </a:rPr>
              <a:t>l</a:t>
            </a:r>
            <a:r>
              <a:rPr lang="en-US" altLang="en-US" sz="1200" dirty="0">
                <a:ea typeface="MS PGothic" charset="-128"/>
              </a:rPr>
              <a:t>e are:</a:t>
            </a:r>
          </a:p>
          <a:p>
            <a:endParaRPr lang="en-US" altLang="en-US" sz="1200" dirty="0">
              <a:ea typeface="MS PGothic" charset="-128"/>
            </a:endParaRPr>
          </a:p>
          <a:p>
            <a:pPr marL="285750" indent="-285750">
              <a:buClr>
                <a:srgbClr val="2F6CC2"/>
              </a:buClr>
              <a:buFont typeface="Arial" panose="020B0604020202020204" pitchFamily="34" charset="0"/>
              <a:buChar char="•"/>
            </a:pPr>
            <a:r>
              <a:rPr lang="en-US" altLang="en-US" sz="1200" i="0" dirty="0">
                <a:ea typeface="MS PGothic" charset="-128"/>
              </a:rPr>
              <a:t>The protection needs of people with diverse SOGIESC are </a:t>
            </a:r>
            <a:r>
              <a:rPr lang="en-US" altLang="en-US" sz="1200" b="1" i="0" dirty="0">
                <a:ea typeface="MS PGothic" charset="-128"/>
              </a:rPr>
              <a:t>myriad</a:t>
            </a:r>
            <a:r>
              <a:rPr lang="en-US" altLang="en-US" sz="1200" i="0" dirty="0">
                <a:ea typeface="MS PGothic" charset="-128"/>
              </a:rPr>
              <a:t> and often </a:t>
            </a:r>
            <a:r>
              <a:rPr lang="en-US" altLang="en-US" sz="1200" b="0" i="0" dirty="0">
                <a:ea typeface="MS PGothic" charset="-128"/>
              </a:rPr>
              <a:t>severe</a:t>
            </a:r>
            <a:r>
              <a:rPr lang="en-US" altLang="en-US" sz="1200" i="0" dirty="0">
                <a:ea typeface="MS PGothic" charset="-128"/>
              </a:rPr>
              <a:t>, and may span the entire cycle of migration, displacement or a crisis.</a:t>
            </a:r>
          </a:p>
          <a:p>
            <a:pPr marL="285750" indent="-285750">
              <a:buClr>
                <a:srgbClr val="2F6CC2"/>
              </a:buClr>
              <a:buFont typeface="Arial" panose="020B0604020202020204" pitchFamily="34" charset="0"/>
              <a:buChar char="•"/>
            </a:pPr>
            <a:r>
              <a:rPr lang="en-US" altLang="en-US" sz="1200" i="0" dirty="0">
                <a:ea typeface="MS PGothic" charset="-128"/>
              </a:rPr>
              <a:t>An individual’s needs may be dependent on </a:t>
            </a:r>
            <a:r>
              <a:rPr lang="en-US" altLang="en-US" sz="1200" b="1" i="0" dirty="0">
                <a:ea typeface="MS PGothic" charset="-128"/>
              </a:rPr>
              <a:t>factors</a:t>
            </a:r>
            <a:r>
              <a:rPr lang="en-US" altLang="en-US" sz="1200" i="0" dirty="0">
                <a:ea typeface="MS PGothic" charset="-128"/>
              </a:rPr>
              <a:t> such as location, age, gender identity, sexual orientation and whether the individual has a partner or children.</a:t>
            </a:r>
          </a:p>
          <a:p>
            <a:pPr marL="285750" indent="-285750">
              <a:buClr>
                <a:srgbClr val="2F6CC2"/>
              </a:buClr>
              <a:buFont typeface="Arial" panose="020B0604020202020204" pitchFamily="34" charset="0"/>
              <a:buChar char="•"/>
            </a:pPr>
            <a:r>
              <a:rPr lang="en-US" altLang="en-US" sz="1200" i="0" dirty="0">
                <a:ea typeface="MS PGothic" charset="-128"/>
              </a:rPr>
              <a:t>Particular risks are faced by </a:t>
            </a:r>
            <a:r>
              <a:rPr lang="en-US" altLang="en-US" sz="1200" b="1" i="0" dirty="0">
                <a:ea typeface="MS PGothic" charset="-128"/>
              </a:rPr>
              <a:t>single </a:t>
            </a:r>
            <a:r>
              <a:rPr lang="en-US" altLang="en-US" sz="1200" b="0" i="0" dirty="0">
                <a:ea typeface="MS PGothic" charset="-128"/>
              </a:rPr>
              <a:t>women, transgender </a:t>
            </a:r>
            <a:r>
              <a:rPr lang="en-US" altLang="en-US" sz="1200" i="0" dirty="0">
                <a:ea typeface="MS PGothic" charset="-128"/>
              </a:rPr>
              <a:t>people, same-gender partners, people with disabilities and people </a:t>
            </a:r>
            <a:r>
              <a:rPr lang="en-US" altLang="en-US" sz="1200" b="0" i="0" dirty="0">
                <a:ea typeface="MS PGothic" charset="-128"/>
              </a:rPr>
              <a:t>in detention, </a:t>
            </a:r>
            <a:r>
              <a:rPr lang="en-US" altLang="en-US" sz="1200" i="0" dirty="0">
                <a:ea typeface="MS PGothic" charset="-128"/>
              </a:rPr>
              <a:t>although everyone is potentially vulnerable.</a:t>
            </a:r>
          </a:p>
          <a:p>
            <a:pPr marL="285750" indent="-285750">
              <a:buClr>
                <a:srgbClr val="2F6CC2"/>
              </a:buClr>
              <a:buFont typeface="Arial" panose="020B0604020202020204" pitchFamily="34" charset="0"/>
              <a:buChar char="•"/>
            </a:pPr>
            <a:r>
              <a:rPr lang="en-US" altLang="en-US" sz="1200" i="0" dirty="0">
                <a:ea typeface="MS PGothic" charset="-128"/>
              </a:rPr>
              <a:t>The </a:t>
            </a:r>
            <a:r>
              <a:rPr lang="en-US" altLang="en-US" sz="1200" b="1" i="0" dirty="0">
                <a:ea typeface="MS PGothic" charset="-128"/>
              </a:rPr>
              <a:t>benefits</a:t>
            </a:r>
            <a:r>
              <a:rPr lang="en-US" altLang="en-US" sz="1200" i="0" dirty="0">
                <a:ea typeface="MS PGothic" charset="-128"/>
              </a:rPr>
              <a:t> and </a:t>
            </a:r>
            <a:r>
              <a:rPr lang="en-US" altLang="en-US" sz="1200" b="0" i="0" dirty="0">
                <a:ea typeface="MS PGothic" charset="-128"/>
              </a:rPr>
              <a:t>risks o</a:t>
            </a:r>
            <a:r>
              <a:rPr lang="en-US" altLang="en-US" sz="1200" i="0" dirty="0">
                <a:ea typeface="MS PGothic" charset="-128"/>
              </a:rPr>
              <a:t>f normal protection tools should be weighed carefully, as people with diverse SOGIESC may have different needs.</a:t>
            </a:r>
          </a:p>
          <a:p>
            <a:pPr marL="285750" indent="-285750">
              <a:buFont typeface="Arial" panose="020B0604020202020204" pitchFamily="34" charset="0"/>
              <a:buChar char="•"/>
            </a:pPr>
            <a:endParaRPr lang="en-US" altLang="en-US" sz="1200" i="1" dirty="0">
              <a:ea typeface="MS PGothic" charset="-128"/>
            </a:endParaRPr>
          </a:p>
          <a:p>
            <a:pPr marL="0" indent="0">
              <a:buFont typeface="Arial" panose="020B0604020202020204" pitchFamily="34" charset="0"/>
              <a:buNone/>
            </a:pPr>
            <a:r>
              <a:rPr lang="en-US" altLang="en-US" sz="1200" i="1" dirty="0">
                <a:ea typeface="MS PGothic" charset="-128"/>
              </a:rPr>
              <a:t>----</a:t>
            </a:r>
          </a:p>
          <a:p>
            <a:pPr marL="0" indent="0">
              <a:buFont typeface="Arial" panose="020B0604020202020204" pitchFamily="34" charset="0"/>
              <a:buNone/>
            </a:pPr>
            <a:endParaRPr lang="en-US" altLang="en-US" sz="1200" i="1" dirty="0">
              <a:ea typeface="MS PGothic" charset="-128"/>
            </a:endParaRPr>
          </a:p>
          <a:p>
            <a:pPr marL="0" indent="0">
              <a:buFont typeface="Arial" panose="020B0604020202020204" pitchFamily="34" charset="0"/>
              <a:buNone/>
            </a:pPr>
            <a:r>
              <a:rPr lang="en-US" altLang="en-US" sz="1200" b="1" i="1" dirty="0">
                <a:ea typeface="MS PGothic" charset="-128"/>
              </a:rPr>
              <a:t>Time: </a:t>
            </a:r>
            <a:r>
              <a:rPr lang="en-US" altLang="en-US" sz="1200" b="0" i="1" dirty="0">
                <a:ea typeface="MS PGothic" charset="-128"/>
              </a:rPr>
              <a:t>1</a:t>
            </a:r>
            <a:r>
              <a:rPr lang="en-US" altLang="en-US" sz="1200" i="1" dirty="0">
                <a:ea typeface="MS PGothic" charset="-128"/>
              </a:rPr>
              <a:t> minute.</a:t>
            </a:r>
          </a:p>
          <a:p>
            <a:pPr>
              <a:buClr>
                <a:srgbClr val="2F6CC2"/>
              </a:buClr>
            </a:pPr>
            <a:endParaRPr lang="en-US" altLang="en-US" sz="1200" i="1" dirty="0">
              <a:ea typeface="MS PGothic" charset="-128"/>
            </a:endParaRPr>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710162DD-07BE-5646-97EA-012889A97BA4}" type="slidenum">
              <a:rPr lang="en-US" altLang="en-US" sz="1200">
                <a:latin typeface="Calibri Regular"/>
              </a:rPr>
              <a:pPr/>
              <a:t>68</a:t>
            </a:fld>
            <a:endParaRPr lang="en-US" altLang="en-US" sz="1200" dirty="0">
              <a:latin typeface="Calibri Regular"/>
            </a:endParaRPr>
          </a:p>
        </p:txBody>
      </p:sp>
    </p:spTree>
    <p:extLst>
      <p:ext uri="{BB962C8B-B14F-4D97-AF65-F5344CB8AC3E}">
        <p14:creationId xmlns:p14="http://schemas.microsoft.com/office/powerpoint/2010/main" val="14954724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8546" name="Notes Placeholder 2"/>
          <p:cNvSpPr>
            <a:spLocks noGrp="1"/>
          </p:cNvSpPr>
          <p:nvPr>
            <p:ph type="body" idx="1"/>
          </p:nvPr>
        </p:nvSpPr>
        <p:spPr bwMode="auto">
          <a:xfrm>
            <a:off x="685800" y="4035971"/>
            <a:ext cx="5486400" cy="4980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u="sng" dirty="0">
                <a:ea typeface="MS PGothic" charset="-128"/>
              </a:rPr>
              <a:t>Key Learning Points, continued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0" u="sng" dirty="0">
              <a:ea typeface="MS PGothic" charset="-128"/>
            </a:endParaRPr>
          </a:p>
          <a:p>
            <a:pPr marL="285750" indent="-285750">
              <a:buFont typeface="Arial" panose="020B0604020202020204" pitchFamily="34" charset="0"/>
              <a:buChar char="•"/>
            </a:pPr>
            <a:r>
              <a:rPr lang="en-US" altLang="en-US" sz="1200" i="0" dirty="0">
                <a:ea typeface="MS PGothic" charset="-128"/>
              </a:rPr>
              <a:t>Remember that addressing </a:t>
            </a:r>
            <a:r>
              <a:rPr lang="en-US" altLang="en-US" sz="1200" b="1" i="0" dirty="0">
                <a:ea typeface="MS PGothic" charset="-128"/>
              </a:rPr>
              <a:t>risk points and barriers </a:t>
            </a:r>
            <a:r>
              <a:rPr lang="en-US" altLang="en-US" sz="1200" i="0" dirty="0">
                <a:ea typeface="MS PGothic" charset="-128"/>
              </a:rPr>
              <a:t>for people with diverse SOGIESC takes time and </a:t>
            </a:r>
            <a:r>
              <a:rPr lang="en-US" altLang="en-US" sz="1200" b="0" i="0" dirty="0">
                <a:ea typeface="MS PGothic" charset="-128"/>
              </a:rPr>
              <a:t>requires creative solutions </a:t>
            </a:r>
            <a:r>
              <a:rPr lang="en-US" altLang="en-US" sz="1200" i="0" dirty="0">
                <a:ea typeface="MS PGothic" charset="-128"/>
              </a:rPr>
              <a:t>tailored to the available resources and environment.</a:t>
            </a:r>
          </a:p>
          <a:p>
            <a:pPr marL="285750" indent="-285750">
              <a:buFont typeface="Arial" panose="020B0604020202020204" pitchFamily="34" charset="0"/>
              <a:buChar char="•"/>
            </a:pPr>
            <a:r>
              <a:rPr lang="en-US" altLang="en-US" sz="1200" b="0" i="0" dirty="0">
                <a:ea typeface="MS PGothic" charset="-128"/>
              </a:rPr>
              <a:t>Establish</a:t>
            </a:r>
            <a:r>
              <a:rPr lang="en-US" altLang="en-US" sz="1200" b="1" i="0" dirty="0">
                <a:ea typeface="MS PGothic" charset="-128"/>
              </a:rPr>
              <a:t> trust </a:t>
            </a:r>
            <a:r>
              <a:rPr lang="en-US" altLang="en-US" sz="1200" i="0" dirty="0">
                <a:ea typeface="MS PGothic" charset="-128"/>
              </a:rPr>
              <a:t>with people with diverse SOGIESC and relevant organizations and </a:t>
            </a:r>
            <a:r>
              <a:rPr lang="en-US" altLang="en-US" sz="1200" b="0" i="0" dirty="0">
                <a:ea typeface="MS PGothic" charset="-128"/>
              </a:rPr>
              <a:t>listen</a:t>
            </a:r>
            <a:r>
              <a:rPr lang="en-US" altLang="en-US" sz="1200" i="0" dirty="0">
                <a:ea typeface="MS PGothic" charset="-128"/>
              </a:rPr>
              <a:t> to their ideas about how you can best address risk points and barriers. </a:t>
            </a:r>
          </a:p>
          <a:p>
            <a:pPr marL="285750" indent="-285750">
              <a:buFont typeface="Arial" panose="020B0604020202020204" pitchFamily="34" charset="0"/>
              <a:buChar char="•"/>
            </a:pPr>
            <a:r>
              <a:rPr lang="en-US" altLang="en-US" sz="1200" i="0" dirty="0">
                <a:ea typeface="MS PGothic" charset="-128"/>
              </a:rPr>
              <a:t>Seek ways to </a:t>
            </a:r>
            <a:r>
              <a:rPr lang="en-US" altLang="en-US" sz="1200" b="1" i="0" dirty="0">
                <a:ea typeface="MS PGothic" charset="-128"/>
              </a:rPr>
              <a:t>mainstream</a:t>
            </a:r>
            <a:r>
              <a:rPr lang="en-US" altLang="en-US" sz="1200" i="0" dirty="0">
                <a:ea typeface="MS PGothic" charset="-128"/>
              </a:rPr>
              <a:t> the </a:t>
            </a:r>
            <a:r>
              <a:rPr lang="en-US" altLang="en-US" sz="1200" b="0" i="0" dirty="0">
                <a:ea typeface="MS PGothic" charset="-128"/>
              </a:rPr>
              <a:t>protection of people with diverse SOGIESC </a:t>
            </a:r>
            <a:r>
              <a:rPr lang="en-US" altLang="en-US" sz="1200" i="0" dirty="0">
                <a:ea typeface="MS PGothic" charset="-128"/>
              </a:rPr>
              <a:t>into all services and </a:t>
            </a:r>
            <a:r>
              <a:rPr lang="en-US" altLang="en-US" sz="1200" i="0" dirty="0" err="1">
                <a:ea typeface="MS PGothic" charset="-128"/>
              </a:rPr>
              <a:t>programmes</a:t>
            </a:r>
            <a:r>
              <a:rPr lang="en-US" altLang="en-US" sz="1200" i="0" dirty="0">
                <a:ea typeface="MS PGothic" charset="-128"/>
              </a:rPr>
              <a:t> in your office.</a:t>
            </a:r>
          </a:p>
          <a:p>
            <a:pPr marL="285750" indent="-285750">
              <a:buFont typeface="Arial" panose="020B0604020202020204" pitchFamily="34" charset="0"/>
              <a:buChar char="•"/>
            </a:pPr>
            <a:r>
              <a:rPr lang="en-US" altLang="en-US" sz="1200" i="0" dirty="0">
                <a:ea typeface="MS PGothic" charset="-128"/>
              </a:rPr>
              <a:t>Approach safe spaces in a </a:t>
            </a:r>
            <a:r>
              <a:rPr lang="en-US" altLang="en-US" sz="1200" b="1" i="0" dirty="0">
                <a:ea typeface="MS PGothic" charset="-128"/>
              </a:rPr>
              <a:t>holistic manner</a:t>
            </a:r>
            <a:r>
              <a:rPr lang="en-US" altLang="en-US" sz="1200" i="0" dirty="0">
                <a:ea typeface="MS PGothic" charset="-128"/>
              </a:rPr>
              <a:t>: establish them in your own office while encouraging others to do the same.</a:t>
            </a:r>
          </a:p>
          <a:p>
            <a:pPr marL="285750" indent="-285750">
              <a:buFont typeface="Arial" panose="020B0604020202020204" pitchFamily="34" charset="0"/>
              <a:buChar char="•"/>
            </a:pPr>
            <a:endParaRPr lang="en-US" altLang="en-US" sz="1200" i="1" dirty="0">
              <a:ea typeface="MS PGothic" charset="-128"/>
            </a:endParaRPr>
          </a:p>
          <a:p>
            <a:pPr marL="0" indent="0">
              <a:buFont typeface="Arial" panose="020B0604020202020204" pitchFamily="34" charset="0"/>
              <a:buNone/>
            </a:pPr>
            <a:r>
              <a:rPr lang="en-US" altLang="en-US" sz="1200" i="1" dirty="0">
                <a:ea typeface="MS PGothic" charset="-128"/>
              </a:rPr>
              <a:t>----</a:t>
            </a:r>
          </a:p>
          <a:p>
            <a:pPr marL="0" indent="0">
              <a:buFont typeface="Arial" panose="020B0604020202020204" pitchFamily="34" charset="0"/>
              <a:buNone/>
            </a:pPr>
            <a:endParaRPr lang="en-US" altLang="en-US" sz="1200" i="1" dirty="0">
              <a:ea typeface="MS PGothic" charset="-128"/>
            </a:endParaRPr>
          </a:p>
          <a:p>
            <a:pPr marL="0" indent="0">
              <a:buFont typeface="Arial" panose="020B0604020202020204" pitchFamily="34" charset="0"/>
              <a:buNone/>
            </a:pPr>
            <a:r>
              <a:rPr lang="en-US" altLang="en-US" sz="1200" b="1" i="1" dirty="0">
                <a:ea typeface="MS PGothic" charset="-128"/>
              </a:rPr>
              <a:t>Time: </a:t>
            </a:r>
            <a:r>
              <a:rPr lang="en-US" altLang="en-US" sz="1200" b="0" i="1" dirty="0">
                <a:ea typeface="MS PGothic" charset="-128"/>
              </a:rPr>
              <a:t>1</a:t>
            </a:r>
            <a:r>
              <a:rPr lang="en-US" altLang="en-US" sz="1200" i="1" dirty="0">
                <a:ea typeface="MS PGothic" charset="-128"/>
              </a:rPr>
              <a:t> minute.</a:t>
            </a:r>
          </a:p>
          <a:p>
            <a:endParaRPr lang="en-US" altLang="en-US" sz="1200" i="1" dirty="0">
              <a:ea typeface="MS PGothic" charset="-128"/>
            </a:endParaRPr>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710162DD-07BE-5646-97EA-012889A97BA4}" type="slidenum">
              <a:rPr lang="en-US" altLang="en-US" sz="1200">
                <a:latin typeface="Calibri Regular"/>
              </a:rPr>
              <a:pPr/>
              <a:t>69</a:t>
            </a:fld>
            <a:endParaRPr lang="en-US" altLang="en-US" sz="1200" dirty="0">
              <a:latin typeface="Calibri Regular"/>
            </a:endParaRPr>
          </a:p>
        </p:txBody>
      </p:sp>
    </p:spTree>
    <p:extLst>
      <p:ext uri="{BB962C8B-B14F-4D97-AF65-F5344CB8AC3E}">
        <p14:creationId xmlns:p14="http://schemas.microsoft.com/office/powerpoint/2010/main" val="2709536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800" y="4035972"/>
            <a:ext cx="5486400" cy="41615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ts val="300"/>
              </a:spcBef>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What Challenges Do People with Diverse SOGIESC Experience? continued</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S PGothic" charset="-128"/>
              </a:rPr>
              <a:t>Compounded marginalization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means that individuals with diverse SOGIESC may be marginalized both because of their sexual orientation, gender identity, gender expression or sex characteristics AND because they are migrants or have been forcibly displaced. Other intersectional factors can further compound their marginalization, such as age, gender, disability and employment status.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Why do you think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compounded marginalization</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might be important to understand in relation to our work?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Pause to allow learners to answer. If the below has already been covered by learners, skip to the next facilitated text – if it has not, go through it before moving on.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1"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S PGothic"/>
                <a:cs typeface="Calibri"/>
              </a:rPr>
              <a:t>Compounded marginalization</a:t>
            </a:r>
            <a:r>
              <a:rPr kumimoji="0" lang="en-US" altLang="en-US" sz="1200" b="0" i="0" u="none" strike="noStrike" kern="1200" cap="none" spc="0" normalizeH="0" baseline="0" noProof="0" dirty="0">
                <a:ln>
                  <a:noFill/>
                </a:ln>
                <a:solidFill>
                  <a:prstClr val="black"/>
                </a:solidFill>
                <a:effectLst/>
                <a:uLnTx/>
                <a:uFillTx/>
                <a:latin typeface="+mn-lt"/>
                <a:ea typeface="MS PGothic"/>
                <a:cs typeface="Calibri"/>
              </a:rPr>
              <a:t> is important to understand in our work because it can affect an individual’s visibility to us, their vulnerability and their ability to access dignified employment, health care and other services, and the solutions that are considered for them. Often, the most vulnerable populations are the most invisible. Understanding compound marginalization helps us understand the importance of outreach and why individuals with diverse SOGIESC require special assistance that does not always align with the assistance we give to other populations, such as women and girls.</a:t>
            </a:r>
            <a:endParaRPr kumimoji="0" lang="en-US" altLang="en-US" sz="1200" b="0" i="1" u="none" strike="noStrike" kern="1200" cap="none" spc="0" normalizeH="0" baseline="0" noProof="0" dirty="0">
              <a:ln>
                <a:noFill/>
              </a:ln>
              <a:solidFill>
                <a:prstClr val="black"/>
              </a:solidFill>
              <a:effectLst/>
              <a:uLnTx/>
              <a:uFillTx/>
              <a:latin typeface="+mn-lt"/>
              <a:ea typeface="MS PGothic"/>
              <a:cs typeface="Calibri"/>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Let’s now look at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evolving needs.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Who can tell us what we mean by evolving needs?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Pause to allow learners to answer.</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7 minutes for “What Challenges Do People with Diverse SOGIESC Experience?” slides.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Central American migrants pass Chiapas, Mexico on their way to the United States. One holds a rainbow flag. Others have backpacks and a child in a stroller.]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a:spcBef>
                  <a:spcPct val="0"/>
                </a:spcBef>
              </a:pPr>
              <a:t>7</a:t>
            </a:fld>
            <a:endParaRPr lang="en-US" altLang="en-US" sz="1200" dirty="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41151131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8370" name="Notes Placeholder 2"/>
          <p:cNvSpPr>
            <a:spLocks noGrp="1"/>
          </p:cNvSpPr>
          <p:nvPr>
            <p:ph type="body" idx="1"/>
          </p:nvPr>
        </p:nvSpPr>
        <p:spPr bwMode="auto">
          <a:xfrm>
            <a:off x="685799" y="4035971"/>
            <a:ext cx="5934785" cy="4963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b="1" u="sng" dirty="0">
                <a:ea typeface="MS PGothic" charset="-128"/>
              </a:rPr>
              <a:t>Module 11 Overview</a:t>
            </a:r>
          </a:p>
          <a:p>
            <a:endParaRPr lang="en-US" altLang="en-US" sz="1200" dirty="0">
              <a:ea typeface="MS PGothic" charset="-128"/>
            </a:endParaRPr>
          </a:p>
          <a:p>
            <a:r>
              <a:rPr lang="en-US" altLang="en-US" sz="1200" dirty="0">
                <a:ea typeface="MS PGothic" charset="-128"/>
              </a:rPr>
              <a:t>In this module, you’ll learn how to use the UNHCR </a:t>
            </a:r>
            <a:r>
              <a:rPr lang="en-US" altLang="en-US" sz="1200" b="1" dirty="0">
                <a:ea typeface="MS PGothic" charset="-128"/>
              </a:rPr>
              <a:t>High Risk Identification Tool (HRIT) </a:t>
            </a:r>
            <a:r>
              <a:rPr lang="en-US" altLang="en-US" sz="1200" dirty="0">
                <a:ea typeface="MS PGothic" charset="-128"/>
              </a:rPr>
              <a:t>and apply it to different scenarios involving people with diverse SOGIESC. </a:t>
            </a:r>
          </a:p>
          <a:p>
            <a:endParaRPr lang="en-US" altLang="en-US" sz="1200" dirty="0">
              <a:ea typeface="MS PGothic" charset="-128"/>
            </a:endParaRPr>
          </a:p>
          <a:p>
            <a:r>
              <a:rPr lang="en-US" altLang="en-US" sz="1200" dirty="0">
                <a:ea typeface="MS PGothic" charset="-128"/>
              </a:rPr>
              <a:t>----</a:t>
            </a:r>
          </a:p>
          <a:p>
            <a:endParaRPr lang="en-US" altLang="en-US" sz="1200" b="1" i="1" dirty="0">
              <a:ea typeface="MS PGothic" charset="-128"/>
            </a:endParaRPr>
          </a:p>
          <a:p>
            <a:r>
              <a:rPr lang="en-US" altLang="en-US" sz="1200" b="1" i="1" dirty="0">
                <a:ea typeface="MS PGothic" charset="-128"/>
              </a:rPr>
              <a:t>Total Module Time: </a:t>
            </a:r>
            <a:r>
              <a:rPr lang="en-US" altLang="en-US" sz="1200" b="0" i="1" dirty="0">
                <a:ea typeface="MS PGothic" charset="-128"/>
              </a:rPr>
              <a:t>2</a:t>
            </a:r>
            <a:r>
              <a:rPr lang="en-US" altLang="en-US" sz="1200" i="1" dirty="0">
                <a:ea typeface="MS PGothic" charset="-128"/>
              </a:rPr>
              <a:t> hours 5 minutes.</a:t>
            </a:r>
          </a:p>
          <a:p>
            <a:endParaRPr lang="en-US" altLang="en-US" sz="1200" i="1" dirty="0">
              <a:ea typeface="MS PGothic" charset="-128"/>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B4A31E5A-B7FC-E945-B897-86AFF9DB5541}" type="slidenum">
              <a:rPr lang="en-US" altLang="en-US" sz="1200">
                <a:latin typeface="Calibri Regular"/>
              </a:rPr>
              <a:pPr/>
              <a:t>70</a:t>
            </a:fld>
            <a:endParaRPr lang="en-US" altLang="en-US" sz="1200" dirty="0">
              <a:latin typeface="Calibri Regular"/>
            </a:endParaRPr>
          </a:p>
        </p:txBody>
      </p:sp>
    </p:spTree>
    <p:extLst>
      <p:ext uri="{BB962C8B-B14F-4D97-AF65-F5344CB8AC3E}">
        <p14:creationId xmlns:p14="http://schemas.microsoft.com/office/powerpoint/2010/main" val="10996821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800" y="4035972"/>
            <a:ext cx="5486400" cy="43850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b="1" u="sng" dirty="0">
                <a:ea typeface="MS PGothic" charset="-128"/>
              </a:rPr>
              <a:t>Objectives</a:t>
            </a:r>
          </a:p>
          <a:p>
            <a:endParaRPr lang="en-US" altLang="en-US" sz="1200" b="1" u="sng" dirty="0">
              <a:ea typeface="MS PGothic" charset="-128"/>
            </a:endParaRPr>
          </a:p>
          <a:p>
            <a:r>
              <a:rPr lang="en-US" altLang="en-US" sz="1200" dirty="0">
                <a:ea typeface="MS PGothic" charset="-128"/>
              </a:rPr>
              <a:t>The </a:t>
            </a:r>
            <a:r>
              <a:rPr lang="en-US" altLang="en-US" sz="1200" b="1" dirty="0">
                <a:ea typeface="MS PGothic" charset="-128"/>
              </a:rPr>
              <a:t>objectives</a:t>
            </a:r>
            <a:r>
              <a:rPr lang="en-US" altLang="en-US" sz="1200" dirty="0">
                <a:ea typeface="MS PGothic" charset="-128"/>
              </a:rPr>
              <a:t> of this module are to:</a:t>
            </a:r>
          </a:p>
          <a:p>
            <a:pPr marL="285750" indent="-285750">
              <a:buFont typeface="Arial" panose="020B0604020202020204" pitchFamily="34" charset="0"/>
              <a:buChar char="•"/>
            </a:pPr>
            <a:r>
              <a:rPr lang="en-US" altLang="en-US" sz="1200" i="0" dirty="0">
                <a:ea typeface="MS PGothic" charset="-128"/>
              </a:rPr>
              <a:t>Review common </a:t>
            </a:r>
            <a:r>
              <a:rPr lang="en-US" altLang="en-US" sz="1200" b="0" i="0" dirty="0">
                <a:ea typeface="MS PGothic" charset="-128"/>
              </a:rPr>
              <a:t>protection</a:t>
            </a:r>
            <a:r>
              <a:rPr lang="en-US" altLang="en-US" sz="1200" b="1" i="0" dirty="0">
                <a:ea typeface="MS PGothic" charset="-128"/>
              </a:rPr>
              <a:t> issues </a:t>
            </a:r>
            <a:r>
              <a:rPr lang="en-US" altLang="en-US" sz="1200" i="0" dirty="0">
                <a:ea typeface="MS PGothic" charset="-128"/>
              </a:rPr>
              <a:t>faced by people with diverse SOGIESC.</a:t>
            </a:r>
          </a:p>
          <a:p>
            <a:pPr marL="285750" indent="-285750">
              <a:buFont typeface="Arial" panose="020B0604020202020204" pitchFamily="34" charset="0"/>
              <a:buChar char="•"/>
            </a:pPr>
            <a:r>
              <a:rPr lang="en-US" altLang="en-US" sz="1200" i="0" dirty="0">
                <a:ea typeface="MS PGothic" charset="-128"/>
              </a:rPr>
              <a:t>Explore how to use the </a:t>
            </a:r>
            <a:r>
              <a:rPr lang="en-US" altLang="en-US" sz="1200" b="1" i="0" dirty="0">
                <a:ea typeface="MS PGothic" charset="-128"/>
              </a:rPr>
              <a:t>Heightened Risk Identification Tool</a:t>
            </a:r>
            <a:r>
              <a:rPr lang="en-US" altLang="en-US" sz="1200" i="0" dirty="0">
                <a:ea typeface="MS PGothic" charset="-128"/>
              </a:rPr>
              <a:t>, or HRIT, for people with diverse SOGIESC. </a:t>
            </a:r>
          </a:p>
          <a:p>
            <a:endParaRPr lang="en-US" altLang="en-US" sz="1200" i="1" dirty="0">
              <a:ea typeface="MS PGothic" charset="-128"/>
            </a:endParaRPr>
          </a:p>
          <a:p>
            <a:r>
              <a:rPr lang="en-US" altLang="en-US" sz="1200" i="1" dirty="0">
                <a:ea typeface="MS PGothic" charset="-128"/>
              </a:rPr>
              <a:t>----</a:t>
            </a:r>
          </a:p>
          <a:p>
            <a:endParaRPr lang="en-US" altLang="en-US" sz="1200" i="1" dirty="0">
              <a:ea typeface="MS PGothic" charset="-128"/>
            </a:endParaRPr>
          </a:p>
          <a:p>
            <a:r>
              <a:rPr lang="en-US" altLang="en-US" sz="1200" b="1" i="1" dirty="0">
                <a:ea typeface="MS PGothic" charset="-128"/>
              </a:rPr>
              <a:t>Time: </a:t>
            </a:r>
            <a:r>
              <a:rPr lang="en-US" altLang="en-US" sz="1200" b="0" i="1" dirty="0">
                <a:ea typeface="MS PGothic" charset="-128"/>
              </a:rPr>
              <a:t>1</a:t>
            </a:r>
            <a:r>
              <a:rPr lang="en-US" altLang="en-US" sz="1200" i="1" dirty="0">
                <a:ea typeface="MS PGothic" charset="-128"/>
              </a:rPr>
              <a:t> minute.</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a:spcBef>
                  <a:spcPct val="0"/>
                </a:spcBef>
              </a:pPr>
              <a:t>71</a:t>
            </a:fld>
            <a:endParaRPr lang="en-US" altLang="en-US" sz="1200" dirty="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11745319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2226" name="Notes Placeholder 2"/>
          <p:cNvSpPr>
            <a:spLocks noGrp="1"/>
          </p:cNvSpPr>
          <p:nvPr>
            <p:ph type="body" idx="1"/>
          </p:nvPr>
        </p:nvSpPr>
        <p:spPr bwMode="auto">
          <a:xfrm>
            <a:off x="685800" y="4035972"/>
            <a:ext cx="5486400" cy="41936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b="1" u="sng" dirty="0">
                <a:ea typeface="MS PGothic" charset="-128"/>
              </a:rPr>
              <a:t>Review: Common Protection Issues </a:t>
            </a:r>
          </a:p>
          <a:p>
            <a:endParaRPr lang="en-US" altLang="en-US" sz="1200" dirty="0">
              <a:ea typeface="MS PGothic" charset="-128"/>
            </a:endParaRPr>
          </a:p>
          <a:p>
            <a:r>
              <a:rPr lang="en-US" altLang="en-US" sz="1200" dirty="0">
                <a:ea typeface="MS PGothic" charset="-128"/>
              </a:rPr>
              <a:t>Before we turn to the exercise for this module, let’s quickly review the </a:t>
            </a:r>
            <a:r>
              <a:rPr lang="en-US" altLang="en-US" sz="1200" b="1" dirty="0">
                <a:ea typeface="MS PGothic" charset="-128"/>
              </a:rPr>
              <a:t>common </a:t>
            </a:r>
            <a:r>
              <a:rPr lang="en-US" altLang="en-US" sz="1200" b="0" dirty="0">
                <a:ea typeface="MS PGothic" charset="-128"/>
              </a:rPr>
              <a:t>protection issues </a:t>
            </a:r>
            <a:r>
              <a:rPr lang="en-US" altLang="en-US" sz="1200" dirty="0">
                <a:ea typeface="MS PGothic" charset="-128"/>
              </a:rPr>
              <a:t>faced by people with diverse SOGIESC.</a:t>
            </a:r>
          </a:p>
          <a:p>
            <a:endParaRPr lang="en-US" altLang="en-US" sz="1200" dirty="0">
              <a:ea typeface="MS PGothic" charset="-128"/>
            </a:endParaRPr>
          </a:p>
          <a:p>
            <a:r>
              <a:rPr lang="en-US" altLang="en-US" sz="1200" i="0" dirty="0">
                <a:ea typeface="MS PGothic" charset="-128"/>
              </a:rPr>
              <a:t>In displacement and during the asylum process, peop</a:t>
            </a:r>
            <a:r>
              <a:rPr lang="en-US" sz="1200" kern="0" dirty="0">
                <a:solidFill>
                  <a:srgbClr val="595959"/>
                </a:solidFill>
                <a:latin typeface="+mn-lt"/>
                <a:ea typeface="Lucida Grande"/>
                <a:cs typeface="Calibri"/>
              </a:rPr>
              <a:t>l</a:t>
            </a:r>
            <a:r>
              <a:rPr lang="en-US" altLang="en-US" sz="1200" i="0" dirty="0">
                <a:ea typeface="MS PGothic" charset="-128"/>
              </a:rPr>
              <a:t>e with diverse SOGIESC face:</a:t>
            </a:r>
          </a:p>
          <a:p>
            <a:pPr marL="285750" indent="-285750">
              <a:buFont typeface="Arial" panose="020B0604020202020204" pitchFamily="34" charset="0"/>
              <a:buChar char="•"/>
            </a:pPr>
            <a:r>
              <a:rPr lang="en-US" altLang="en-US" sz="1200" b="0" i="0" dirty="0">
                <a:ea typeface="MS PGothic" charset="-128"/>
              </a:rPr>
              <a:t>Threats to their physical safety</a:t>
            </a:r>
          </a:p>
          <a:p>
            <a:pPr marL="285750" indent="-285750">
              <a:buFont typeface="Arial" panose="020B0604020202020204" pitchFamily="34" charset="0"/>
              <a:buChar char="•"/>
            </a:pPr>
            <a:r>
              <a:rPr lang="en-US" altLang="en-US" sz="1200" b="0" i="0" dirty="0">
                <a:ea typeface="MS PGothic" charset="-128"/>
              </a:rPr>
              <a:t>Attacks and harassment by local people, asylum-seekers and refugees</a:t>
            </a:r>
          </a:p>
          <a:p>
            <a:pPr marL="285750" indent="-285750">
              <a:buFont typeface="Arial" panose="020B0604020202020204" pitchFamily="34" charset="0"/>
              <a:buChar char="•"/>
            </a:pPr>
            <a:r>
              <a:rPr lang="en-US" altLang="en-US" sz="1200" b="0" i="0" dirty="0">
                <a:ea typeface="MS PGothic" charset="-128"/>
              </a:rPr>
              <a:t>Sexual violence, detention and </a:t>
            </a:r>
            <a:r>
              <a:rPr lang="en-US" altLang="en-US" sz="1200" b="0" i="1" dirty="0" err="1">
                <a:ea typeface="MS PGothic" charset="-128"/>
              </a:rPr>
              <a:t>refoulement</a:t>
            </a:r>
            <a:endParaRPr lang="en-US" altLang="en-US" sz="1200" b="0" i="1" dirty="0">
              <a:ea typeface="MS PGothic" charset="-128"/>
            </a:endParaRPr>
          </a:p>
          <a:p>
            <a:pPr marL="285750" indent="-285750">
              <a:buFont typeface="Arial" panose="020B0604020202020204" pitchFamily="34" charset="0"/>
              <a:buChar char="•"/>
            </a:pPr>
            <a:r>
              <a:rPr lang="en-US" altLang="en-US" sz="1200" b="0" i="0" dirty="0">
                <a:ea typeface="MS PGothic" charset="-128"/>
              </a:rPr>
              <a:t>Criminal penalties</a:t>
            </a:r>
          </a:p>
          <a:p>
            <a:pPr marL="285750" indent="-285750">
              <a:buFont typeface="Arial" panose="020B0604020202020204" pitchFamily="34" charset="0"/>
              <a:buChar char="•"/>
            </a:pPr>
            <a:r>
              <a:rPr lang="en-US" altLang="en-US" sz="1200" b="0" i="0" dirty="0">
                <a:ea typeface="MS PGothic" charset="-128"/>
              </a:rPr>
              <a:t>A lack of support from police or security entities</a:t>
            </a:r>
          </a:p>
          <a:p>
            <a:endParaRPr lang="en-US" altLang="en-US" sz="1200" dirty="0">
              <a:ea typeface="MS PGothic" charset="-128"/>
            </a:endParaRPr>
          </a:p>
          <a:p>
            <a:r>
              <a:rPr lang="en-US" altLang="en-US" sz="1200" dirty="0">
                <a:ea typeface="MS PGothic" charset="-128"/>
              </a:rPr>
              <a:t>----</a:t>
            </a:r>
          </a:p>
          <a:p>
            <a:endParaRPr lang="en-US" altLang="en-US" sz="1200" dirty="0">
              <a:ea typeface="MS PGothic" charset="-128"/>
            </a:endParaRPr>
          </a:p>
          <a:p>
            <a:r>
              <a:rPr lang="en-US" altLang="en-US" sz="1200" b="1" i="1" dirty="0">
                <a:ea typeface="MS PGothic" charset="-128"/>
              </a:rPr>
              <a:t>Time: </a:t>
            </a:r>
            <a:r>
              <a:rPr lang="en-US" altLang="en-US" sz="1200" b="0" i="1" dirty="0">
                <a:ea typeface="MS PGothic" charset="-128"/>
              </a:rPr>
              <a:t>2</a:t>
            </a:r>
            <a:r>
              <a:rPr lang="en-US" altLang="en-US" sz="1200" i="1" dirty="0">
                <a:ea typeface="MS PGothic" charset="-128"/>
              </a:rPr>
              <a:t> minutes. </a:t>
            </a: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B2CE5007-08C9-2A4C-9E49-194023C8FB34}" type="slidenum">
              <a:rPr lang="en-US" altLang="en-US" sz="1200">
                <a:latin typeface="Calibri Regular"/>
              </a:rPr>
              <a:pPr/>
              <a:t>72</a:t>
            </a:fld>
            <a:endParaRPr lang="en-US" altLang="en-US" sz="1200" dirty="0">
              <a:latin typeface="Calibri Regular"/>
            </a:endParaRPr>
          </a:p>
        </p:txBody>
      </p:sp>
    </p:spTree>
    <p:extLst>
      <p:ext uri="{BB962C8B-B14F-4D97-AF65-F5344CB8AC3E}">
        <p14:creationId xmlns:p14="http://schemas.microsoft.com/office/powerpoint/2010/main" val="8605755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2226" name="Notes Placeholder 2"/>
          <p:cNvSpPr>
            <a:spLocks noGrp="1"/>
          </p:cNvSpPr>
          <p:nvPr>
            <p:ph type="body" idx="1"/>
          </p:nvPr>
        </p:nvSpPr>
        <p:spPr bwMode="auto">
          <a:xfrm>
            <a:off x="685800" y="4035971"/>
            <a:ext cx="5486400" cy="48994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u="sng" dirty="0">
                <a:ea typeface="MS PGothic" charset="-128"/>
              </a:rPr>
              <a:t>Review: Common Protection Issues, continued</a:t>
            </a:r>
          </a:p>
          <a:p>
            <a:endParaRPr lang="en-US" altLang="en-US" sz="1200" i="1" dirty="0">
              <a:ea typeface="MS PGothic" charset="-128"/>
            </a:endParaRPr>
          </a:p>
          <a:p>
            <a:r>
              <a:rPr lang="en-US" altLang="en-US" sz="1200" i="0" dirty="0">
                <a:ea typeface="MS PGothic" charset="-128"/>
              </a:rPr>
              <a:t>Exacerbating factors include:</a:t>
            </a:r>
          </a:p>
          <a:p>
            <a:pPr marL="285750" indent="-285750">
              <a:buFont typeface="Arial" panose="020B0604020202020204" pitchFamily="34" charset="0"/>
              <a:buChar char="•"/>
            </a:pPr>
            <a:endParaRPr lang="en-US" altLang="en-US" sz="600" i="0" dirty="0">
              <a:ea typeface="MS PGothic" charset="-128"/>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i="0" dirty="0">
                <a:ea typeface="MS PGothic" charset="-128"/>
              </a:rPr>
              <a:t>A lack of </a:t>
            </a:r>
            <a:r>
              <a:rPr lang="en-US" altLang="en-US" sz="1200" b="0" i="0" dirty="0">
                <a:ea typeface="MS PGothic" charset="-128"/>
              </a:rPr>
              <a:t>family and community </a:t>
            </a:r>
            <a:r>
              <a:rPr lang="en-US" altLang="en-US" sz="1200" b="1" i="0" dirty="0">
                <a:ea typeface="MS PGothic" charset="-128"/>
              </a:rPr>
              <a:t>support</a:t>
            </a:r>
            <a:r>
              <a:rPr lang="en-US" altLang="en-US" sz="1200" i="0" dirty="0">
                <a:ea typeface="MS PGothic" charset="-128"/>
              </a:rPr>
              <a:t>. This is sometimes called </a:t>
            </a:r>
            <a:r>
              <a:rPr lang="en-US" altLang="en-US" sz="1200" b="1" i="0" dirty="0">
                <a:ea typeface="MS PGothic" charset="-128"/>
              </a:rPr>
              <a:t>double </a:t>
            </a:r>
            <a:r>
              <a:rPr lang="en-US" altLang="en-US" sz="1200" i="0" dirty="0">
                <a:ea typeface="MS PGothic" charset="-128"/>
              </a:rPr>
              <a:t>marginalization, which means individuals are marginalized both because they are migrants, refugees or asylum-seekers and because they have diverse SOGIESC.</a:t>
            </a:r>
          </a:p>
          <a:p>
            <a:pPr marL="285750" indent="-285750">
              <a:buFont typeface="Arial" panose="020B0604020202020204" pitchFamily="34" charset="0"/>
              <a:buChar char="•"/>
            </a:pPr>
            <a:r>
              <a:rPr lang="en-US" altLang="en-US" sz="1200" i="0" dirty="0">
                <a:ea typeface="MS PGothic" charset="-128"/>
              </a:rPr>
              <a:t>Difficulty </a:t>
            </a:r>
            <a:r>
              <a:rPr lang="en-US" altLang="en-US" sz="1200" b="1" i="0" dirty="0">
                <a:ea typeface="MS PGothic" charset="-128"/>
              </a:rPr>
              <a:t>accessing</a:t>
            </a:r>
            <a:r>
              <a:rPr lang="en-US" altLang="en-US" sz="1200" i="0" dirty="0">
                <a:ea typeface="MS PGothic" charset="-128"/>
              </a:rPr>
              <a:t> housing, employment, education, health, psychological care and social services.</a:t>
            </a:r>
          </a:p>
          <a:p>
            <a:pPr marL="285750" indent="-285750">
              <a:buFont typeface="Arial" panose="020B0604020202020204" pitchFamily="34" charset="0"/>
              <a:buChar char="•"/>
            </a:pPr>
            <a:r>
              <a:rPr lang="en-US" altLang="en-US" sz="1200" i="0" dirty="0">
                <a:ea typeface="MS PGothic" charset="-128"/>
              </a:rPr>
              <a:t>Eviction from </a:t>
            </a:r>
            <a:r>
              <a:rPr lang="en-US" altLang="en-US" sz="1200" b="1" i="0" dirty="0">
                <a:ea typeface="MS PGothic" charset="-128"/>
              </a:rPr>
              <a:t>housing</a:t>
            </a:r>
            <a:r>
              <a:rPr lang="en-US" altLang="en-US" sz="1200" i="0" dirty="0">
                <a:ea typeface="MS PGothic" charset="-128"/>
              </a:rPr>
              <a:t> and firing from </a:t>
            </a:r>
            <a:r>
              <a:rPr lang="en-US" altLang="en-US" sz="1200" b="1" i="0" dirty="0">
                <a:ea typeface="MS PGothic" charset="-128"/>
              </a:rPr>
              <a:t>employment </a:t>
            </a:r>
            <a:r>
              <a:rPr lang="en-US" altLang="en-US" sz="1200" i="0" dirty="0">
                <a:ea typeface="MS PGothic" charset="-128"/>
              </a:rPr>
              <a:t>– individuals may resort to sex work to survive.</a:t>
            </a:r>
          </a:p>
          <a:p>
            <a:pPr marL="285750" indent="-285750">
              <a:buFont typeface="Arial" panose="020B0604020202020204" pitchFamily="34" charset="0"/>
              <a:buChar char="•"/>
            </a:pPr>
            <a:r>
              <a:rPr lang="en-US" altLang="en-US" sz="1200" i="0" dirty="0">
                <a:ea typeface="MS PGothic" charset="-128"/>
              </a:rPr>
              <a:t>Negative attitudes and </a:t>
            </a:r>
            <a:r>
              <a:rPr lang="en-US" altLang="en-US" sz="1200" b="1" i="0" dirty="0">
                <a:ea typeface="MS PGothic" charset="-128"/>
              </a:rPr>
              <a:t>prejudice</a:t>
            </a:r>
            <a:r>
              <a:rPr lang="en-US" altLang="en-US" sz="1200" i="0" dirty="0">
                <a:ea typeface="MS PGothic" charset="-128"/>
              </a:rPr>
              <a:t> from staff of service organizations.</a:t>
            </a:r>
          </a:p>
          <a:p>
            <a:pPr marL="0" indent="0">
              <a:buFont typeface="Arial" panose="020B0604020202020204" pitchFamily="34" charset="0"/>
              <a:buNone/>
            </a:pPr>
            <a:endParaRPr lang="en-US" altLang="en-US" sz="1200" i="0" dirty="0">
              <a:ea typeface="MS PGothic" charset="-128"/>
            </a:endParaRPr>
          </a:p>
          <a:p>
            <a:pPr marL="0" indent="0">
              <a:buFont typeface="Arial" panose="020B0604020202020204" pitchFamily="34" charset="0"/>
              <a:buNone/>
            </a:pPr>
            <a:r>
              <a:rPr lang="en-US" altLang="en-US" sz="1200" i="0" dirty="0">
                <a:ea typeface="MS PGothic" charset="-128"/>
              </a:rPr>
              <a:t>Exacerbating factors also include:</a:t>
            </a:r>
          </a:p>
          <a:p>
            <a:pPr marL="0" indent="0">
              <a:buFont typeface="Arial" panose="020B0604020202020204" pitchFamily="34" charset="0"/>
              <a:buNone/>
            </a:pPr>
            <a:endParaRPr lang="en-US" altLang="en-US" sz="1200" i="0" dirty="0">
              <a:ea typeface="MS PGothic" charset="-128"/>
            </a:endParaRPr>
          </a:p>
          <a:p>
            <a:pPr marL="285750" indent="-285750">
              <a:buFont typeface="Arial" panose="020B0604020202020204" pitchFamily="34" charset="0"/>
              <a:buChar char="•"/>
            </a:pPr>
            <a:r>
              <a:rPr lang="en-US" altLang="en-US" sz="1200" i="0" dirty="0">
                <a:ea typeface="MS PGothic" charset="-128"/>
              </a:rPr>
              <a:t>The length of the </a:t>
            </a:r>
            <a:r>
              <a:rPr lang="en-US" altLang="en-US" sz="1200" b="1" i="0" dirty="0">
                <a:ea typeface="MS PGothic" charset="-128"/>
              </a:rPr>
              <a:t>asylum</a:t>
            </a:r>
            <a:r>
              <a:rPr lang="en-US" altLang="en-US" sz="1200" i="0" dirty="0">
                <a:ea typeface="MS PGothic" charset="-128"/>
              </a:rPr>
              <a:t> process.</a:t>
            </a:r>
          </a:p>
          <a:p>
            <a:pPr marL="285750" indent="-285750">
              <a:buFont typeface="Arial" panose="020B0604020202020204" pitchFamily="34" charset="0"/>
              <a:buChar char="•"/>
            </a:pPr>
            <a:r>
              <a:rPr lang="en-US" altLang="en-US" sz="1200" i="0" dirty="0">
                <a:ea typeface="MS PGothic" charset="-128"/>
              </a:rPr>
              <a:t>The length of the </a:t>
            </a:r>
            <a:r>
              <a:rPr lang="en-US" altLang="en-US" sz="1200" b="1" i="0" dirty="0">
                <a:ea typeface="MS PGothic" charset="-128"/>
              </a:rPr>
              <a:t>resettlement </a:t>
            </a:r>
            <a:r>
              <a:rPr lang="en-US" altLang="en-US" sz="1200" i="0" dirty="0">
                <a:ea typeface="MS PGothic" charset="-128"/>
              </a:rPr>
              <a:t>process, if it is an option.</a:t>
            </a:r>
          </a:p>
          <a:p>
            <a:pPr marL="285750" indent="-285750">
              <a:buFont typeface="Arial" panose="020B0604020202020204" pitchFamily="34" charset="0"/>
              <a:buChar char="•"/>
            </a:pPr>
            <a:r>
              <a:rPr lang="en-US" altLang="en-US" sz="1200" i="0" dirty="0">
                <a:ea typeface="MS PGothic" charset="-128"/>
              </a:rPr>
              <a:t>Poor resettlement </a:t>
            </a:r>
            <a:r>
              <a:rPr lang="en-US" altLang="en-US" sz="1200" b="1" i="0" dirty="0">
                <a:ea typeface="MS PGothic" charset="-128"/>
              </a:rPr>
              <a:t>placement</a:t>
            </a:r>
            <a:r>
              <a:rPr lang="en-US" altLang="en-US" sz="1200" i="0" dirty="0">
                <a:ea typeface="MS PGothic" charset="-128"/>
              </a:rPr>
              <a:t>, continuing the cycle of marginalization and victimization, or a resettlement </a:t>
            </a:r>
            <a:r>
              <a:rPr lang="en-US" altLang="en-US" sz="1200" b="1" i="0" dirty="0">
                <a:ea typeface="MS PGothic" charset="-128"/>
              </a:rPr>
              <a:t>destination</a:t>
            </a:r>
            <a:r>
              <a:rPr lang="en-US" altLang="en-US" sz="1200" i="0" dirty="0">
                <a:ea typeface="MS PGothic" charset="-128"/>
              </a:rPr>
              <a:t> that does not provide adequate medical care.</a:t>
            </a:r>
          </a:p>
          <a:p>
            <a:endParaRPr lang="en-US" altLang="en-US" sz="200" i="1" dirty="0">
              <a:ea typeface="MS PGothic" charset="-128"/>
            </a:endParaRPr>
          </a:p>
          <a:p>
            <a:r>
              <a:rPr lang="en-US" altLang="en-US" sz="1200" i="1" dirty="0">
                <a:ea typeface="MS PGothic" charset="-128"/>
              </a:rPr>
              <a:t>----</a:t>
            </a:r>
          </a:p>
          <a:p>
            <a:endParaRPr lang="en-US" altLang="en-US" sz="100" dirty="0">
              <a:ea typeface="MS PGothic" charset="-128"/>
            </a:endParaRPr>
          </a:p>
          <a:p>
            <a:r>
              <a:rPr lang="en-US" altLang="en-US" sz="1200" b="1" i="1" dirty="0">
                <a:ea typeface="MS PGothic" charset="-128"/>
              </a:rPr>
              <a:t>Time: </a:t>
            </a:r>
            <a:r>
              <a:rPr lang="en-US" altLang="en-US" sz="1200" b="0" i="1" dirty="0">
                <a:ea typeface="MS PGothic" charset="-128"/>
              </a:rPr>
              <a:t>3</a:t>
            </a:r>
            <a:r>
              <a:rPr lang="en-US" altLang="en-US" sz="1200" i="1" dirty="0">
                <a:ea typeface="MS PGothic" charset="-128"/>
              </a:rPr>
              <a:t> minutes.</a:t>
            </a:r>
          </a:p>
          <a:p>
            <a:endParaRPr lang="en-US" altLang="en-US" sz="1200" i="0" dirty="0">
              <a:ea typeface="MS PGothic" charset="-128"/>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B2CE5007-08C9-2A4C-9E49-194023C8FB34}" type="slidenum">
              <a:rPr lang="en-US" altLang="en-US" sz="1200">
                <a:latin typeface="Calibri Regular"/>
              </a:rPr>
              <a:pPr/>
              <a:t>73</a:t>
            </a:fld>
            <a:endParaRPr lang="en-US" altLang="en-US" sz="1200" dirty="0">
              <a:latin typeface="Calibri Regular"/>
            </a:endParaRPr>
          </a:p>
        </p:txBody>
      </p:sp>
    </p:spTree>
    <p:extLst>
      <p:ext uri="{BB962C8B-B14F-4D97-AF65-F5344CB8AC3E}">
        <p14:creationId xmlns:p14="http://schemas.microsoft.com/office/powerpoint/2010/main" val="29307564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082" name="Notes Placeholder 2"/>
          <p:cNvSpPr>
            <a:spLocks noGrp="1"/>
          </p:cNvSpPr>
          <p:nvPr>
            <p:ph type="body" idx="1"/>
          </p:nvPr>
        </p:nvSpPr>
        <p:spPr bwMode="auto">
          <a:xfrm>
            <a:off x="685800" y="4035971"/>
            <a:ext cx="5486400" cy="46492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u="sng" dirty="0">
                <a:ea typeface="MS PGothic" charset="-128"/>
              </a:rPr>
              <a:t>Exercise: Case Study Assessment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u="sng" dirty="0">
              <a:ea typeface="MS PGothic" charset="-128"/>
            </a:endParaRPr>
          </a:p>
          <a:p>
            <a:pPr lvl="0"/>
            <a:r>
              <a:rPr lang="en-US" sz="1200" kern="1200" dirty="0">
                <a:solidFill>
                  <a:schemeClr val="tx1"/>
                </a:solidFill>
                <a:effectLst/>
                <a:latin typeface="+mn-lt"/>
                <a:ea typeface="MS PGothic" pitchFamily="34" charset="-128"/>
                <a:cs typeface="MS PGothic" charset="0"/>
              </a:rPr>
              <a:t>We'll now do an </a:t>
            </a:r>
            <a:r>
              <a:rPr lang="en-US" sz="1200" b="1" kern="1200" dirty="0">
                <a:solidFill>
                  <a:schemeClr val="tx1"/>
                </a:solidFill>
                <a:effectLst/>
                <a:latin typeface="+mn-lt"/>
                <a:ea typeface="MS PGothic" pitchFamily="34" charset="-128"/>
                <a:cs typeface="MS PGothic" charset="0"/>
              </a:rPr>
              <a:t>exercise</a:t>
            </a:r>
            <a:r>
              <a:rPr lang="en-US" sz="1200" kern="1200" dirty="0">
                <a:solidFill>
                  <a:schemeClr val="tx1"/>
                </a:solidFill>
                <a:effectLst/>
                <a:latin typeface="+mn-lt"/>
                <a:ea typeface="MS PGothic" pitchFamily="34" charset="-128"/>
                <a:cs typeface="MS PGothic" charset="0"/>
              </a:rPr>
              <a:t> that will help us learn about assessing protection needs. It will also provide you with the opportunity to use the </a:t>
            </a:r>
            <a:r>
              <a:rPr lang="en-US" sz="1200" b="0" kern="1200" dirty="0">
                <a:solidFill>
                  <a:schemeClr val="tx1"/>
                </a:solidFill>
                <a:effectLst/>
                <a:latin typeface="+mn-lt"/>
                <a:ea typeface="MS PGothic" pitchFamily="34" charset="-128"/>
                <a:cs typeface="MS PGothic" charset="0"/>
              </a:rPr>
              <a:t>Heightened Risk Identification Tool </a:t>
            </a:r>
            <a:r>
              <a:rPr lang="en-US" sz="1200" kern="1200" dirty="0">
                <a:solidFill>
                  <a:schemeClr val="tx1"/>
                </a:solidFill>
                <a:effectLst/>
                <a:latin typeface="+mn-lt"/>
                <a:ea typeface="MS PGothic" pitchFamily="34" charset="-128"/>
                <a:cs typeface="MS PGothic" charset="0"/>
              </a:rPr>
              <a:t>for a person with diverse SOGIESC.</a:t>
            </a:r>
          </a:p>
          <a:p>
            <a:pPr lvl="0"/>
            <a:endParaRPr lang="en-US"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I have distributed to you the </a:t>
            </a:r>
            <a:r>
              <a:rPr lang="en-US" sz="1200" b="1" kern="1200" dirty="0">
                <a:solidFill>
                  <a:schemeClr val="tx1"/>
                </a:solidFill>
                <a:effectLst/>
                <a:latin typeface="+mn-lt"/>
                <a:ea typeface="MS PGothic" pitchFamily="34" charset="-128"/>
                <a:cs typeface="MS PGothic" charset="0"/>
              </a:rPr>
              <a:t>HRIT</a:t>
            </a:r>
            <a:r>
              <a:rPr lang="en-US" sz="1200" kern="1200" dirty="0">
                <a:solidFill>
                  <a:schemeClr val="tx1"/>
                </a:solidFill>
                <a:effectLst/>
                <a:latin typeface="+mn-lt"/>
                <a:ea typeface="MS PGothic" pitchFamily="34" charset="-128"/>
                <a:cs typeface="MS PGothic" charset="0"/>
              </a:rPr>
              <a:t> and </a:t>
            </a:r>
            <a:r>
              <a:rPr lang="en-US" sz="1200" b="1" kern="1200" dirty="0">
                <a:solidFill>
                  <a:schemeClr val="tx1"/>
                </a:solidFill>
                <a:effectLst/>
                <a:latin typeface="+mn-lt"/>
                <a:ea typeface="MS PGothic" pitchFamily="34" charset="-128"/>
                <a:cs typeface="MS PGothic" charset="0"/>
              </a:rPr>
              <a:t>HRIT User Guide</a:t>
            </a:r>
            <a:r>
              <a:rPr lang="en-US" sz="1200" kern="1200" dirty="0">
                <a:solidFill>
                  <a:schemeClr val="tx1"/>
                </a:solidFill>
                <a:effectLst/>
                <a:latin typeface="+mn-lt"/>
                <a:ea typeface="MS PGothic" pitchFamily="34" charset="-128"/>
                <a:cs typeface="MS PGothic" charset="0"/>
              </a:rPr>
              <a:t>. You will first thoroughly read the HRIT and the HRIT User Guide. Take 30 minutes to do this.</a:t>
            </a:r>
          </a:p>
          <a:p>
            <a:pPr lvl="0"/>
            <a:endParaRPr lang="en-US" sz="1200" kern="1200" dirty="0">
              <a:solidFill>
                <a:schemeClr val="tx1"/>
              </a:solidFill>
              <a:effectLst/>
              <a:latin typeface="+mn-lt"/>
              <a:ea typeface="MS PGothic" pitchFamily="34" charset="-128"/>
              <a:cs typeface="MS PGothic" charset="0"/>
            </a:endParaRPr>
          </a:p>
          <a:p>
            <a:pPr lvl="0"/>
            <a:r>
              <a:rPr lang="en-US" sz="1200" i="1" kern="1200" dirty="0">
                <a:solidFill>
                  <a:schemeClr val="tx1"/>
                </a:solidFill>
                <a:effectLst/>
                <a:latin typeface="+mn-lt"/>
                <a:ea typeface="MS PGothic" pitchFamily="34" charset="-128"/>
                <a:cs typeface="MS PGothic" charset="0"/>
              </a:rPr>
              <a:t>After 30 minutes:</a:t>
            </a:r>
            <a:endParaRPr lang="en-US" sz="1200" kern="1200" dirty="0">
              <a:solidFill>
                <a:schemeClr val="tx1"/>
              </a:solidFill>
              <a:effectLst/>
              <a:latin typeface="+mn-lt"/>
              <a:ea typeface="MS PGothic" pitchFamily="34" charset="-128"/>
              <a:cs typeface="MS PGothic" charset="0"/>
            </a:endParaRPr>
          </a:p>
          <a:p>
            <a:pPr lvl="0"/>
            <a:endParaRPr lang="en-US"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You should now turn to the exercise worksheet in your </a:t>
            </a:r>
            <a:r>
              <a:rPr lang="en-US" sz="1200" b="1" kern="1200" dirty="0">
                <a:solidFill>
                  <a:schemeClr val="tx1"/>
                </a:solidFill>
                <a:effectLst/>
                <a:latin typeface="+mn-lt"/>
                <a:ea typeface="MS PGothic" pitchFamily="34" charset="-128"/>
                <a:cs typeface="MS PGothic" charset="0"/>
              </a:rPr>
              <a:t>Workbook. </a:t>
            </a:r>
            <a:r>
              <a:rPr lang="en-US" sz="1200" b="0" kern="1200" dirty="0">
                <a:solidFill>
                  <a:schemeClr val="tx1"/>
                </a:solidFill>
                <a:effectLst/>
                <a:latin typeface="+mn-lt"/>
                <a:ea typeface="MS PGothic" pitchFamily="34" charset="-128"/>
                <a:cs typeface="MS PGothic" charset="0"/>
              </a:rPr>
              <a:t>We’ll start with the case study of Amal. Read the case study and then fill out the worksheet. It will prompt you when you need to use the HRIT. You have 20 minutes to work on this case study.</a:t>
            </a:r>
          </a:p>
          <a:p>
            <a:pPr lvl="0"/>
            <a:endParaRPr lang="en-US" sz="1200" kern="1200" dirty="0">
              <a:solidFill>
                <a:schemeClr val="tx1"/>
              </a:solidFill>
              <a:effectLst/>
              <a:latin typeface="+mn-lt"/>
              <a:ea typeface="MS PGothic" pitchFamily="34" charset="-128"/>
              <a:cs typeface="MS PGothic" charset="0"/>
            </a:endParaRPr>
          </a:p>
          <a:p>
            <a:pPr lvl="0"/>
            <a:r>
              <a:rPr lang="en-US" sz="1200" i="1" kern="1200" dirty="0">
                <a:solidFill>
                  <a:schemeClr val="tx1"/>
                </a:solidFill>
                <a:effectLst/>
                <a:latin typeface="+mn-lt"/>
                <a:ea typeface="MS PGothic" pitchFamily="34" charset="-128"/>
                <a:cs typeface="MS PGothic" charset="0"/>
              </a:rPr>
              <a:t>After 20 minutes:</a:t>
            </a:r>
            <a:endParaRPr lang="en-US" sz="1200" kern="1200" dirty="0">
              <a:solidFill>
                <a:schemeClr val="tx1"/>
              </a:solidFill>
              <a:effectLst/>
              <a:latin typeface="+mn-lt"/>
              <a:ea typeface="MS PGothic" pitchFamily="34" charset="-128"/>
              <a:cs typeface="MS PGothic" charset="0"/>
            </a:endParaRPr>
          </a:p>
          <a:p>
            <a:pPr lvl="0"/>
            <a:endParaRPr lang="en-US"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Let’s now </a:t>
            </a:r>
            <a:r>
              <a:rPr lang="en-US" sz="1200" b="1" kern="1200" dirty="0">
                <a:solidFill>
                  <a:schemeClr val="tx1"/>
                </a:solidFill>
                <a:effectLst/>
                <a:latin typeface="+mn-lt"/>
                <a:ea typeface="MS PGothic" pitchFamily="34" charset="-128"/>
                <a:cs typeface="MS PGothic" charset="0"/>
              </a:rPr>
              <a:t>discuss </a:t>
            </a:r>
            <a:r>
              <a:rPr lang="en-US" sz="1200" kern="1200" dirty="0">
                <a:solidFill>
                  <a:schemeClr val="tx1"/>
                </a:solidFill>
                <a:effectLst/>
                <a:latin typeface="+mn-lt"/>
                <a:ea typeface="MS PGothic" pitchFamily="34" charset="-128"/>
                <a:cs typeface="MS PGothic" charset="0"/>
              </a:rPr>
              <a:t>Amal. Let’s go through the </a:t>
            </a:r>
            <a:r>
              <a:rPr lang="en-US" sz="1200" b="0" kern="1200" dirty="0">
                <a:solidFill>
                  <a:schemeClr val="tx1"/>
                </a:solidFill>
                <a:effectLst/>
                <a:latin typeface="+mn-lt"/>
                <a:ea typeface="MS PGothic" pitchFamily="34" charset="-128"/>
                <a:cs typeface="MS PGothic" charset="0"/>
              </a:rPr>
              <a:t>worksheet question by question. What did you put for #1? (</a:t>
            </a:r>
            <a:r>
              <a:rPr lang="en-US" sz="1200" b="0" i="1" kern="1200" dirty="0">
                <a:solidFill>
                  <a:schemeClr val="tx1"/>
                </a:solidFill>
                <a:effectLst/>
                <a:latin typeface="+mn-lt"/>
                <a:ea typeface="MS PGothic" pitchFamily="34" charset="-128"/>
                <a:cs typeface="MS PGothic" charset="0"/>
              </a:rPr>
              <a:t>Discuss each question with the group in turn.) </a:t>
            </a:r>
            <a:r>
              <a:rPr lang="en-US" sz="1200" b="0" kern="1200" dirty="0">
                <a:solidFill>
                  <a:schemeClr val="tx1"/>
                </a:solidFill>
                <a:effectLst/>
                <a:latin typeface="+mn-lt"/>
                <a:ea typeface="MS PGothic" pitchFamily="34" charset="-128"/>
                <a:cs typeface="MS PGothic" charset="0"/>
              </a:rPr>
              <a:t>Overall, what do you think about Amal’s risk level?</a:t>
            </a:r>
          </a:p>
          <a:p>
            <a:pPr lvl="0"/>
            <a:endParaRPr lang="en-US" sz="1200" kern="1200" dirty="0">
              <a:solidFill>
                <a:schemeClr val="tx1"/>
              </a:solidFill>
              <a:effectLst/>
              <a:latin typeface="+mn-lt"/>
              <a:ea typeface="MS PGothic" pitchFamily="34" charset="-128"/>
              <a:cs typeface="MS PGothic" charset="0"/>
            </a:endParaRPr>
          </a:p>
          <a:p>
            <a:pPr lvl="0"/>
            <a:r>
              <a:rPr lang="en-US" sz="1200" i="1" kern="1200" dirty="0">
                <a:solidFill>
                  <a:schemeClr val="tx1"/>
                </a:solidFill>
                <a:effectLst/>
                <a:latin typeface="+mn-lt"/>
                <a:ea typeface="MS PGothic" pitchFamily="34" charset="-128"/>
                <a:cs typeface="MS PGothic" charset="0"/>
              </a:rPr>
              <a:t>After 20 minutes:</a:t>
            </a:r>
            <a:endParaRPr lang="en-US" sz="1200" kern="1200" dirty="0">
              <a:solidFill>
                <a:schemeClr val="tx1"/>
              </a:solidFill>
              <a:effectLst/>
              <a:latin typeface="+mn-lt"/>
              <a:ea typeface="MS PGothic" pitchFamily="34" charset="-128"/>
              <a:cs typeface="MS PGothic" charset="0"/>
            </a:endParaRPr>
          </a:p>
          <a:p>
            <a:pPr lvl="0"/>
            <a:endParaRPr lang="en-US"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Let’s now turn to the case study for </a:t>
            </a:r>
            <a:r>
              <a:rPr lang="en-US" sz="1200" b="1" kern="1200" dirty="0">
                <a:solidFill>
                  <a:schemeClr val="tx1"/>
                </a:solidFill>
                <a:effectLst/>
                <a:latin typeface="+mn-lt"/>
                <a:ea typeface="MS PGothic" pitchFamily="34" charset="-128"/>
                <a:cs typeface="MS PGothic" charset="0"/>
              </a:rPr>
              <a:t>Nur</a:t>
            </a:r>
            <a:r>
              <a:rPr lang="en-US" sz="1200" kern="1200" dirty="0">
                <a:solidFill>
                  <a:schemeClr val="tx1"/>
                </a:solidFill>
                <a:effectLst/>
                <a:latin typeface="+mn-lt"/>
                <a:ea typeface="MS PGothic" pitchFamily="34" charset="-128"/>
                <a:cs typeface="MS PGothic" charset="0"/>
              </a:rPr>
              <a:t>. Read the case study and fill out the worksheet for Nur.</a:t>
            </a:r>
          </a:p>
          <a:p>
            <a:pPr lvl="0"/>
            <a:endParaRPr lang="en-US" sz="1200" i="1" kern="1200" dirty="0">
              <a:solidFill>
                <a:schemeClr val="tx1"/>
              </a:solidFill>
              <a:effectLst/>
              <a:latin typeface="+mn-lt"/>
              <a:ea typeface="MS PGothic" pitchFamily="34" charset="-128"/>
              <a:cs typeface="MS PGothic" charset="0"/>
            </a:endParaRPr>
          </a:p>
          <a:p>
            <a:pPr lvl="0"/>
            <a:r>
              <a:rPr lang="en-US" sz="1200" i="1" kern="1200" dirty="0">
                <a:solidFill>
                  <a:schemeClr val="tx1"/>
                </a:solidFill>
                <a:effectLst/>
                <a:latin typeface="+mn-lt"/>
                <a:ea typeface="MS PGothic" pitchFamily="34" charset="-128"/>
                <a:cs typeface="MS PGothic" charset="0"/>
              </a:rPr>
              <a:t>After 20 minutes:</a:t>
            </a:r>
            <a:endParaRPr lang="en-US" sz="1200" kern="1200" dirty="0">
              <a:solidFill>
                <a:schemeClr val="tx1"/>
              </a:solidFill>
              <a:effectLst/>
              <a:latin typeface="+mn-lt"/>
              <a:ea typeface="MS PGothic" pitchFamily="34" charset="-128"/>
              <a:cs typeface="MS PGothic" charset="0"/>
            </a:endParaRPr>
          </a:p>
          <a:p>
            <a:pPr lvl="0"/>
            <a:endParaRPr lang="en-US"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Let’s now </a:t>
            </a:r>
            <a:r>
              <a:rPr lang="en-US" sz="1200" b="1" kern="1200" dirty="0">
                <a:solidFill>
                  <a:schemeClr val="tx1"/>
                </a:solidFill>
                <a:effectLst/>
                <a:latin typeface="+mn-lt"/>
                <a:ea typeface="MS PGothic" pitchFamily="34" charset="-128"/>
                <a:cs typeface="MS PGothic" charset="0"/>
              </a:rPr>
              <a:t>discuss </a:t>
            </a:r>
            <a:r>
              <a:rPr lang="en-US" sz="1200" kern="1200" dirty="0">
                <a:solidFill>
                  <a:schemeClr val="tx1"/>
                </a:solidFill>
                <a:effectLst/>
                <a:latin typeface="+mn-lt"/>
                <a:ea typeface="MS PGothic" pitchFamily="34" charset="-128"/>
                <a:cs typeface="MS PGothic" charset="0"/>
              </a:rPr>
              <a:t>Nur. Let’s go through the worksheet </a:t>
            </a:r>
            <a:r>
              <a:rPr lang="en-US" sz="1200" b="1" kern="1200" dirty="0">
                <a:solidFill>
                  <a:schemeClr val="tx1"/>
                </a:solidFill>
                <a:effectLst/>
                <a:latin typeface="+mn-lt"/>
                <a:ea typeface="MS PGothic" pitchFamily="34" charset="-128"/>
                <a:cs typeface="MS PGothic" charset="0"/>
              </a:rPr>
              <a:t>question by question</a:t>
            </a:r>
            <a:r>
              <a:rPr lang="en-US" sz="1200" kern="1200" dirty="0">
                <a:solidFill>
                  <a:schemeClr val="tx1"/>
                </a:solidFill>
                <a:effectLst/>
                <a:latin typeface="+mn-lt"/>
                <a:ea typeface="MS PGothic" pitchFamily="34" charset="-128"/>
                <a:cs typeface="MS PGothic" charset="0"/>
              </a:rPr>
              <a:t>. What did you put for #1? (</a:t>
            </a:r>
            <a:r>
              <a:rPr lang="en-US" sz="1200" i="1" kern="1200" dirty="0">
                <a:solidFill>
                  <a:schemeClr val="tx1"/>
                </a:solidFill>
                <a:effectLst/>
                <a:latin typeface="+mn-lt"/>
                <a:ea typeface="MS PGothic" pitchFamily="34" charset="-128"/>
                <a:cs typeface="MS PGothic" charset="0"/>
              </a:rPr>
              <a:t>Discuss each question with the group in turn.) </a:t>
            </a:r>
            <a:r>
              <a:rPr lang="en-US" sz="1200" kern="1200" dirty="0">
                <a:solidFill>
                  <a:schemeClr val="tx1"/>
                </a:solidFill>
                <a:effectLst/>
                <a:latin typeface="+mn-lt"/>
                <a:ea typeface="MS PGothic" pitchFamily="34" charset="-128"/>
                <a:cs typeface="MS PGothic" charset="0"/>
              </a:rPr>
              <a:t>Overall, what do you think about Nur’s </a:t>
            </a:r>
            <a:r>
              <a:rPr lang="en-US" sz="1200" b="1" kern="1200" dirty="0">
                <a:solidFill>
                  <a:schemeClr val="tx1"/>
                </a:solidFill>
                <a:effectLst/>
                <a:latin typeface="+mn-lt"/>
                <a:ea typeface="MS PGothic" pitchFamily="34" charset="-128"/>
                <a:cs typeface="MS PGothic" charset="0"/>
              </a:rPr>
              <a:t>risk level</a:t>
            </a:r>
            <a:r>
              <a:rPr lang="en-US" sz="1200" kern="1200" dirty="0">
                <a:solidFill>
                  <a:schemeClr val="tx1"/>
                </a:solidFill>
                <a:effectLst/>
                <a:latin typeface="+mn-lt"/>
                <a:ea typeface="MS PGothic" pitchFamily="34" charset="-128"/>
                <a:cs typeface="MS PGothic" charset="0"/>
              </a:rPr>
              <a:t>? </a:t>
            </a:r>
          </a:p>
          <a:p>
            <a:pPr lvl="0"/>
            <a:endParaRPr lang="en-US" sz="1200" kern="1200" dirty="0">
              <a:solidFill>
                <a:schemeClr val="tx1"/>
              </a:solidFill>
              <a:effectLst/>
              <a:latin typeface="+mn-lt"/>
              <a:ea typeface="MS PGothic" pitchFamily="34" charset="-128"/>
              <a:cs typeface="MS PGothic" charset="0"/>
            </a:endParaRPr>
          </a:p>
          <a:p>
            <a:r>
              <a:rPr lang="en-US" sz="1200" i="1" kern="1200" dirty="0">
                <a:solidFill>
                  <a:schemeClr val="tx1"/>
                </a:solidFill>
                <a:effectLst/>
                <a:latin typeface="+mn-lt"/>
                <a:ea typeface="MS PGothic" pitchFamily="34" charset="-128"/>
                <a:cs typeface="MS PGothic" charset="0"/>
              </a:rPr>
              <a:t>After you have discussed both Amal and Nur, ask the </a:t>
            </a:r>
            <a:r>
              <a:rPr lang="en-US" sz="1200" b="0" i="1" kern="1200" dirty="0">
                <a:solidFill>
                  <a:schemeClr val="tx1"/>
                </a:solidFill>
                <a:effectLst/>
                <a:latin typeface="+mn-lt"/>
                <a:ea typeface="MS PGothic" pitchFamily="34" charset="-128"/>
                <a:cs typeface="MS PGothic" charset="0"/>
              </a:rPr>
              <a:t>l</a:t>
            </a:r>
            <a:r>
              <a:rPr lang="en-US" sz="1200" i="1" kern="1200" dirty="0">
                <a:solidFill>
                  <a:schemeClr val="tx1"/>
                </a:solidFill>
                <a:effectLst/>
                <a:latin typeface="+mn-lt"/>
                <a:ea typeface="MS PGothic" pitchFamily="34" charset="-128"/>
                <a:cs typeface="MS PGothic" charset="0"/>
              </a:rPr>
              <a:t>earners to compare the two cases.</a:t>
            </a:r>
            <a:endParaRPr lang="en-US" altLang="en-US" sz="1200" b="1" u="none"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u="none"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u="none" dirty="0">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u="none" dirty="0">
              <a:ea typeface="MS PGothic" charset="-128"/>
            </a:endParaRPr>
          </a:p>
          <a:p>
            <a:r>
              <a:rPr lang="en-US" altLang="en-US" sz="1200" b="1" i="1" dirty="0">
                <a:ea typeface="MS PGothic" charset="-128"/>
              </a:rPr>
              <a:t>Facilitation Note: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See the Facilitation Guide </a:t>
            </a:r>
            <a:r>
              <a:rPr kumimoji="0" lang="en-US" altLang="en-US" sz="1200" b="1" i="1" u="none" strike="noStrike" kern="1200" cap="none" spc="0" normalizeH="0" baseline="0" noProof="0" dirty="0">
                <a:ln>
                  <a:noFill/>
                </a:ln>
                <a:solidFill>
                  <a:prstClr val="black"/>
                </a:solidFill>
                <a:effectLst/>
                <a:uLnTx/>
                <a:uFillTx/>
                <a:latin typeface="+mn-lt"/>
                <a:ea typeface="MS PGothic" charset="-128"/>
              </a:rPr>
              <a:t>page 223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for more information about this exercise and alternative facilitation ideas</a:t>
            </a:r>
            <a:r>
              <a:rPr lang="en-US" altLang="en-US" sz="1200" i="1" dirty="0">
                <a:ea typeface="MS PGothic" charset="-128"/>
              </a:rPr>
              <a:t>. </a:t>
            </a:r>
          </a:p>
          <a:p>
            <a:endParaRPr lang="en-US" altLang="en-US" sz="1200" dirty="0">
              <a:ea typeface="MS PGothic" charset="-128"/>
            </a:endParaRPr>
          </a:p>
          <a:p>
            <a:r>
              <a:rPr lang="en-US" altLang="en-US" sz="1200" b="1" i="1" dirty="0">
                <a:ea typeface="MS PGothic" charset="-128"/>
              </a:rPr>
              <a:t>Time: </a:t>
            </a:r>
            <a:r>
              <a:rPr lang="en-US" altLang="en-US" sz="1200" i="1" dirty="0">
                <a:ea typeface="MS PGothic" charset="-128"/>
              </a:rPr>
              <a:t>1 hour 50 minutes. Thirty minutes to read HRIT and HRIT User Guide, 40 minutes for team activity (20 minutes for each case study), 40 minutes for group discussion (20 minutes for each case study). </a:t>
            </a:r>
          </a:p>
          <a:p>
            <a:endParaRPr lang="en-US" altLang="en-US" sz="1200" i="1" dirty="0">
              <a:ea typeface="MS PGothic" charset="-128"/>
            </a:endParaRP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a:spcBef>
                <a:spcPct val="0"/>
              </a:spcBef>
            </a:pPr>
            <a:fld id="{A6C2C697-EF0F-6E4C-BD43-EEDCC66C4249}" type="slidenum">
              <a:rPr lang="en-US" altLang="en-US" sz="1200">
                <a:solidFill>
                  <a:srgbClr val="000000"/>
                </a:solidFill>
                <a:latin typeface="Calibri Regular"/>
                <a:ea typeface="ヒラギノ角ゴ ProN W3" charset="-128"/>
              </a:rPr>
              <a:pPr>
                <a:spcBef>
                  <a:spcPct val="0"/>
                </a:spcBef>
              </a:pPr>
              <a:t>74</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27717946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a:prstGeom prst="rect">
            <a:avLst/>
          </a:prstGeom>
        </p:spPr>
      </p:sp>
      <p:sp>
        <p:nvSpPr>
          <p:cNvPr id="3" name="Notes Placeholder 2"/>
          <p:cNvSpPr>
            <a:spLocks noGrp="1"/>
          </p:cNvSpPr>
          <p:nvPr>
            <p:ph type="body" idx="1"/>
          </p:nvPr>
        </p:nvSpPr>
        <p:spPr>
          <a:xfrm>
            <a:off x="674556" y="4414344"/>
            <a:ext cx="5441431" cy="4410679"/>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u="sng" dirty="0"/>
              <a:t>Video</a:t>
            </a:r>
          </a:p>
          <a:p>
            <a:endParaRPr lang="en-US" altLang="en-US" sz="1200" b="0" dirty="0">
              <a:ea typeface="MS PGothic" charset="-128"/>
            </a:endParaRPr>
          </a:p>
          <a:p>
            <a:r>
              <a:rPr lang="en-US" altLang="en-US" sz="1200" b="0" dirty="0">
                <a:ea typeface="MS PGothic" charset="-128"/>
              </a:rPr>
              <a:t>Before we wrap up this module, we’</a:t>
            </a:r>
            <a:r>
              <a:rPr lang="en-US" altLang="en-US" sz="1200" b="0" i="0" u="none" dirty="0">
                <a:ea typeface="MS PGothic" charset="-128"/>
              </a:rPr>
              <a:t>ll</a:t>
            </a:r>
            <a:r>
              <a:rPr lang="en-US" altLang="en-US" sz="1200" b="0" dirty="0">
                <a:ea typeface="MS PGothic" charset="-128"/>
              </a:rPr>
              <a:t> learn about the lived experiences of people with diverse SOGIESC. This </a:t>
            </a:r>
            <a:r>
              <a:rPr lang="en-US" altLang="en-US" sz="1200" b="1" dirty="0">
                <a:ea typeface="MS PGothic" charset="-128"/>
              </a:rPr>
              <a:t>video </a:t>
            </a:r>
            <a:r>
              <a:rPr lang="en-US" altLang="en-US" sz="1200" b="0" dirty="0">
                <a:ea typeface="MS PGothic" charset="-128"/>
              </a:rPr>
              <a:t>is </a:t>
            </a:r>
            <a:r>
              <a:rPr lang="en-US" altLang="en-US" sz="1200" dirty="0">
                <a:ea typeface="MS PGothic" charset="-128"/>
              </a:rPr>
              <a:t>about transgender and gender diverse individua</a:t>
            </a:r>
            <a:r>
              <a:rPr lang="en-US" altLang="en-US" sz="1200" b="0" dirty="0">
                <a:ea typeface="MS PGothic" charset="-128"/>
              </a:rPr>
              <a:t>ls in Bangladesh</a:t>
            </a:r>
            <a:r>
              <a:rPr lang="en-US" altLang="en-US" sz="1200" dirty="0">
                <a:ea typeface="MS PGothic" charset="-128"/>
              </a:rPr>
              <a:t>. </a:t>
            </a:r>
          </a:p>
          <a:p>
            <a:endParaRPr lang="en-US" altLang="en-US" sz="1200" dirty="0">
              <a:ea typeface="MS PGothic" charset="-128"/>
            </a:endParaRPr>
          </a:p>
          <a:p>
            <a:r>
              <a:rPr lang="en-US" altLang="en-US" sz="1200" dirty="0">
                <a:ea typeface="MS PGothic" charset="-128"/>
              </a:rPr>
              <a:t>----</a:t>
            </a:r>
          </a:p>
          <a:p>
            <a:endParaRPr lang="en-US" altLang="en-US" sz="1200"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i="1" dirty="0">
                <a:ea typeface="MS PGothic" charset="-128"/>
              </a:rPr>
              <a:t>Video Link: </a:t>
            </a:r>
            <a:r>
              <a:rPr lang="en-US" altLang="en-US" sz="1200" b="0" i="1" u="sng" dirty="0">
                <a:ea typeface="MS PGothic" charset="-128"/>
              </a:rPr>
              <a:t>https://</a:t>
            </a:r>
            <a:r>
              <a:rPr lang="en-US" altLang="en-US" sz="1200" b="0" i="1" u="sng" dirty="0" err="1">
                <a:ea typeface="MS PGothic" charset="-128"/>
              </a:rPr>
              <a:t>drive.google.com</a:t>
            </a:r>
            <a:r>
              <a:rPr lang="en-US" altLang="en-US" sz="1200" b="0" i="1" u="sng" dirty="0">
                <a:ea typeface="MS PGothic" charset="-128"/>
              </a:rPr>
              <a:t>/file/d/1x-BUcxndyEK3fzQNAqNLFFWFo2fe8TtX/view</a:t>
            </a:r>
            <a:r>
              <a:rPr lang="en-US" altLang="en-US" sz="1200" b="0" i="1" u="none" dirty="0">
                <a:ea typeface="MS PGothic" charset="-128"/>
              </a:rPr>
              <a:t> or </a:t>
            </a:r>
            <a:r>
              <a:rPr lang="en-US" altLang="en-US" sz="1200" b="0" i="1" u="sng" dirty="0">
                <a:ea typeface="MS PGothic" charset="-128"/>
              </a:rPr>
              <a:t>https://</a:t>
            </a:r>
            <a:r>
              <a:rPr lang="en-US" altLang="en-US" sz="1200" b="0" i="1" u="sng" dirty="0" err="1">
                <a:ea typeface="MS PGothic" charset="-128"/>
              </a:rPr>
              <a:t>iomint-my.sharepoint.com</a:t>
            </a:r>
            <a:r>
              <a:rPr lang="en-US" altLang="en-US" sz="1200" b="0" i="1" u="sng" dirty="0">
                <a:ea typeface="MS PGothic" charset="-128"/>
              </a:rPr>
              <a:t>/:v:/g/personal/</a:t>
            </a:r>
            <a:r>
              <a:rPr lang="en-US" altLang="en-US" sz="1200" b="0" i="1" u="sng" dirty="0" err="1">
                <a:ea typeface="MS PGothic" charset="-128"/>
              </a:rPr>
              <a:t>jrumbach_iom_int</a:t>
            </a:r>
            <a:r>
              <a:rPr lang="en-US" altLang="en-US" sz="1200" b="0" i="1" u="sng" dirty="0">
                <a:ea typeface="MS PGothic" charset="-128"/>
              </a:rPr>
              <a:t>/EdxhNeergwpPlkrkgUWoX9oBD2m3-17eu5ozDuCKgXDrTg?e=5ytZ8v</a:t>
            </a:r>
            <a:r>
              <a:rPr lang="en-US" altLang="en-US" sz="1200" b="0" i="1" dirty="0">
                <a:ea typeface="MS PGothic" charset="-128"/>
              </a:rPr>
              <a:t> (7:00)</a:t>
            </a:r>
            <a:endParaRPr lang="en-US" altLang="en-US" sz="1200" b="1" i="1" dirty="0">
              <a:ea typeface="MS PGothic" charset="-128"/>
            </a:endParaRPr>
          </a:p>
          <a:p>
            <a:endParaRPr lang="en-US" altLang="en-US" sz="1200" b="1" i="1" dirty="0">
              <a:ea typeface="MS PGothic" charset="-128"/>
            </a:endParaRPr>
          </a:p>
          <a:p>
            <a:r>
              <a:rPr lang="en-US" altLang="en-US" sz="1200" b="1" i="1" dirty="0">
                <a:ea typeface="MS PGothic" charset="-128"/>
              </a:rPr>
              <a:t>Time:</a:t>
            </a:r>
            <a:r>
              <a:rPr lang="en-US" altLang="en-US" sz="1200" i="1" dirty="0">
                <a:ea typeface="MS PGothic" charset="-128"/>
              </a:rPr>
              <a:t> 7 minutes. </a:t>
            </a:r>
          </a:p>
        </p:txBody>
      </p:sp>
      <p:sp>
        <p:nvSpPr>
          <p:cNvPr id="4" name="Slide Number Placeholder 3"/>
          <p:cNvSpPr>
            <a:spLocks noGrp="1"/>
          </p:cNvSpPr>
          <p:nvPr>
            <p:ph type="sldNum" sz="quarter" idx="10"/>
          </p:nvPr>
        </p:nvSpPr>
        <p:spPr/>
        <p:txBody>
          <a:bodyPr/>
          <a:lstStyle/>
          <a:p>
            <a:fld id="{0ED8A9B0-80EF-A34D-B345-E2DEC5501E01}" type="slidenum">
              <a:rPr lang="en-US" smtClean="0"/>
              <a:t>75</a:t>
            </a:fld>
            <a:endParaRPr lang="en-US"/>
          </a:p>
        </p:txBody>
      </p:sp>
    </p:spTree>
    <p:extLst>
      <p:ext uri="{BB962C8B-B14F-4D97-AF65-F5344CB8AC3E}">
        <p14:creationId xmlns:p14="http://schemas.microsoft.com/office/powerpoint/2010/main" val="13498977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8546" name="Notes Placeholder 2"/>
          <p:cNvSpPr>
            <a:spLocks noGrp="1"/>
          </p:cNvSpPr>
          <p:nvPr>
            <p:ph type="body" idx="1"/>
          </p:nvPr>
        </p:nvSpPr>
        <p:spPr bwMode="auto">
          <a:xfrm>
            <a:off x="685800" y="4035971"/>
            <a:ext cx="5486400" cy="4980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u="sng" dirty="0">
                <a:ea typeface="MS PGothic" charset="-128"/>
              </a:rPr>
              <a:t>Key Learning Points</a:t>
            </a:r>
          </a:p>
          <a:p>
            <a:endParaRPr lang="en-US" altLang="en-US" sz="1200" dirty="0">
              <a:ea typeface="MS PGothic" charset="-128"/>
            </a:endParaRPr>
          </a:p>
          <a:p>
            <a:r>
              <a:rPr lang="en-US" altLang="en-US" sz="1200" dirty="0">
                <a:ea typeface="MS PGothic" charset="-128"/>
              </a:rPr>
              <a:t>Here are the </a:t>
            </a:r>
            <a:r>
              <a:rPr lang="en-US" altLang="en-US" sz="1200" b="1" dirty="0">
                <a:ea typeface="MS PGothic" charset="-128"/>
              </a:rPr>
              <a:t>key learning points</a:t>
            </a:r>
            <a:r>
              <a:rPr lang="en-US" altLang="en-US" sz="1200" dirty="0">
                <a:ea typeface="MS PGothic" charset="-128"/>
              </a:rPr>
              <a:t> from this module:</a:t>
            </a:r>
          </a:p>
          <a:p>
            <a:endParaRPr lang="en-US" altLang="en-US" sz="1200" dirty="0">
              <a:ea typeface="MS PGothic" charset="-128"/>
            </a:endParaRPr>
          </a:p>
          <a:p>
            <a:pPr marL="285750" indent="-285750">
              <a:buFont typeface="Arial" panose="020B0604020202020204" pitchFamily="34" charset="0"/>
              <a:buChar char="•"/>
            </a:pPr>
            <a:r>
              <a:rPr lang="en-US" altLang="en-US" sz="1200" dirty="0">
                <a:ea typeface="MS PGothic" charset="-128"/>
              </a:rPr>
              <a:t>The protection needs of people with diverse SOGIESC can be quickly identified by using the HRIT. </a:t>
            </a:r>
          </a:p>
          <a:p>
            <a:pPr marL="285750" indent="-285750">
              <a:buFont typeface="Arial" panose="020B0604020202020204" pitchFamily="34" charset="0"/>
              <a:buChar char="•"/>
            </a:pPr>
            <a:r>
              <a:rPr lang="en-US" altLang="en-US" sz="1200" dirty="0">
                <a:ea typeface="MS PGothic"/>
                <a:cs typeface="Calibri"/>
              </a:rPr>
              <a:t>There is no one size fits all solution. Every individual is unique in the risks they experience, and responses should be tailored to those needs based on a sound understanding of risks. </a:t>
            </a:r>
            <a:endParaRPr lang="en-US" altLang="en-US" sz="1200" dirty="0">
              <a:ea typeface="MS PGothic" charset="-128"/>
              <a:cs typeface="Calibri"/>
            </a:endParaRPr>
          </a:p>
          <a:p>
            <a:pPr marL="285750" indent="-285750">
              <a:buFont typeface="Arial" panose="020B0604020202020204" pitchFamily="34" charset="0"/>
              <a:buChar char="•"/>
            </a:pPr>
            <a:r>
              <a:rPr lang="en-US" altLang="en-US" sz="1200" dirty="0">
                <a:ea typeface="MS PGothic"/>
                <a:cs typeface="Calibri"/>
              </a:rPr>
              <a:t>Proper identification of individual risks is important to identify the most appropriate solutions.</a:t>
            </a:r>
            <a:endParaRPr lang="en-US" altLang="en-US" sz="1200" dirty="0">
              <a:ea typeface="MS PGothic" charset="-128"/>
              <a:cs typeface="Calibri"/>
            </a:endParaRPr>
          </a:p>
          <a:p>
            <a:endParaRPr lang="en-US" altLang="en-US" sz="1200" dirty="0">
              <a:ea typeface="MS PGothic" charset="-128"/>
            </a:endParaRPr>
          </a:p>
          <a:p>
            <a:r>
              <a:rPr lang="en-US" altLang="en-US" sz="1200" i="1" dirty="0">
                <a:ea typeface="MS PGothic" charset="-128"/>
              </a:rPr>
              <a:t>----</a:t>
            </a:r>
            <a:endParaRPr lang="en-US" altLang="en-US" sz="1200"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u="none" dirty="0">
              <a:ea typeface="MS PGothic" charset="-128"/>
            </a:endParaRPr>
          </a:p>
          <a:p>
            <a:r>
              <a:rPr lang="en-US" altLang="en-US" sz="1200" b="1" i="1" dirty="0">
                <a:ea typeface="MS PGothic" charset="-128"/>
              </a:rPr>
              <a:t>Time: </a:t>
            </a:r>
            <a:r>
              <a:rPr lang="en-US" altLang="en-US" sz="1200" b="0" i="1" dirty="0">
                <a:ea typeface="MS PGothic" charset="-128"/>
              </a:rPr>
              <a:t>2</a:t>
            </a:r>
            <a:r>
              <a:rPr lang="en-US" altLang="en-US" sz="1200" i="1" dirty="0">
                <a:ea typeface="MS PGothic" charset="-128"/>
              </a:rPr>
              <a:t> minutes. </a:t>
            </a:r>
          </a:p>
          <a:p>
            <a:endParaRPr lang="en-US" altLang="en-US" sz="1200" i="1" dirty="0">
              <a:ea typeface="MS PGothic" charset="-128"/>
            </a:endParaRPr>
          </a:p>
          <a:p>
            <a:endParaRPr lang="en-US" altLang="en-US" sz="1200" i="1" dirty="0">
              <a:ea typeface="MS PGothic" charset="-128"/>
            </a:endParaRPr>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710162DD-07BE-5646-97EA-012889A97BA4}" type="slidenum">
              <a:rPr lang="en-US" altLang="en-US" sz="1200">
                <a:latin typeface="Calibri Regular"/>
              </a:rPr>
              <a:pPr/>
              <a:t>76</a:t>
            </a:fld>
            <a:endParaRPr lang="en-US" altLang="en-US" sz="1200" dirty="0">
              <a:latin typeface="Calibri Regular"/>
            </a:endParaRPr>
          </a:p>
        </p:txBody>
      </p:sp>
    </p:spTree>
    <p:extLst>
      <p:ext uri="{BB962C8B-B14F-4D97-AF65-F5344CB8AC3E}">
        <p14:creationId xmlns:p14="http://schemas.microsoft.com/office/powerpoint/2010/main" val="37933327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8370" name="Notes Placeholder 2"/>
          <p:cNvSpPr>
            <a:spLocks noGrp="1"/>
          </p:cNvSpPr>
          <p:nvPr>
            <p:ph type="body" idx="1"/>
          </p:nvPr>
        </p:nvSpPr>
        <p:spPr bwMode="auto">
          <a:xfrm>
            <a:off x="685799" y="4035971"/>
            <a:ext cx="5934785" cy="4963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Module 12: Solutions</a:t>
            </a:r>
          </a:p>
          <a:p>
            <a:endParaRPr lang="en-US" altLang="en-US" sz="1200" dirty="0">
              <a:ea typeface="MS PGothic" charset="-128"/>
            </a:endParaRPr>
          </a:p>
          <a:p>
            <a:r>
              <a:rPr lang="en-US" altLang="en-US" sz="1200" dirty="0">
                <a:ea typeface="MS PGothic" charset="-128"/>
              </a:rPr>
              <a:t>Module 12 is </a:t>
            </a:r>
            <a:r>
              <a:rPr lang="en-US" altLang="en-US" sz="1200" b="1" dirty="0">
                <a:ea typeface="MS PGothic" charset="-128"/>
              </a:rPr>
              <a:t>Solutions. </a:t>
            </a:r>
          </a:p>
          <a:p>
            <a:endParaRPr lang="en-US" altLang="en-US" sz="1200" b="1" i="1" dirty="0">
              <a:ea typeface="MS PGothic" charset="-128"/>
            </a:endParaRPr>
          </a:p>
          <a:p>
            <a:r>
              <a:rPr lang="en-US" altLang="en-US" sz="1200" b="1" i="1" dirty="0">
                <a:ea typeface="MS PGothic" charset="-128"/>
              </a:rPr>
              <a:t>Total Module Time: </a:t>
            </a:r>
            <a:r>
              <a:rPr lang="en-US" altLang="en-US" sz="1200" i="1" dirty="0">
                <a:ea typeface="MS PGothic" charset="-128"/>
              </a:rPr>
              <a:t>2 hours 45 minutes. </a:t>
            </a: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B4A31E5A-B7FC-E945-B897-86AFF9DB5541}" type="slidenum">
              <a:rPr lang="en-US" altLang="en-US" sz="1200">
                <a:latin typeface="Calibri Regular"/>
              </a:rPr>
              <a:pPr/>
              <a:t>77</a:t>
            </a:fld>
            <a:endParaRPr lang="en-US" altLang="en-US" sz="1200" dirty="0">
              <a:latin typeface="Calibri Regular"/>
            </a:endParaRPr>
          </a:p>
        </p:txBody>
      </p:sp>
    </p:spTree>
    <p:extLst>
      <p:ext uri="{BB962C8B-B14F-4D97-AF65-F5344CB8AC3E}">
        <p14:creationId xmlns:p14="http://schemas.microsoft.com/office/powerpoint/2010/main" val="5482761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800" y="4035972"/>
            <a:ext cx="5486400" cy="43850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Aft>
                <a:spcPct val="0"/>
              </a:spcAft>
              <a:buClrTx/>
              <a:buSzTx/>
              <a:buFontTx/>
              <a:buNone/>
              <a:tabLst/>
              <a:defRPr/>
            </a:pPr>
            <a:r>
              <a:rPr kumimoji="0" lang="en-US" altLang="en-US" sz="1200" b="1" i="0" u="sng" strike="noStrike" kern="1200" cap="none" spc="0" normalizeH="0" baseline="0" noProof="0" dirty="0">
                <a:ln>
                  <a:noFill/>
                </a:ln>
                <a:effectLst/>
                <a:uLnTx/>
                <a:uFillTx/>
                <a:latin typeface="+mn-lt"/>
                <a:ea typeface="MS PGothic" charset="-128"/>
              </a:rPr>
              <a:t>Objectives</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effectLst/>
                <a:uLnTx/>
                <a:uFillTx/>
                <a:latin typeface="+mn-lt"/>
                <a:ea typeface="MS PGothic" charset="-128"/>
              </a:rPr>
              <a:t>Let’s review our objectives for Module 12. By the end of this module, you should be able to: </a:t>
            </a:r>
          </a:p>
          <a:p>
            <a:endParaRPr lang="en-US" altLang="en-US" sz="1200" dirty="0">
              <a:ea typeface="MS PGothic" charset="-128"/>
            </a:endParaRPr>
          </a:p>
          <a:p>
            <a:pPr marL="171450" indent="-171450">
              <a:buFont typeface="Arial" panose="020B0604020202020204" pitchFamily="34" charset="0"/>
              <a:buChar char="•"/>
            </a:pPr>
            <a:r>
              <a:rPr lang="en-US" altLang="en-US" sz="1200" b="1" i="1" dirty="0">
                <a:ea typeface="MS PGothic" charset="-128"/>
              </a:rPr>
              <a:t>Review</a:t>
            </a:r>
            <a:r>
              <a:rPr lang="en-US" altLang="en-US" sz="1200" i="1" dirty="0">
                <a:ea typeface="MS PGothic" charset="-128"/>
              </a:rPr>
              <a:t> the traditional solution</a:t>
            </a:r>
            <a:r>
              <a:rPr lang="en-US" altLang="en-US" sz="1200" b="1" i="1" dirty="0">
                <a:solidFill>
                  <a:srgbClr val="FF0000"/>
                </a:solidFill>
                <a:ea typeface="MS PGothic" charset="-128"/>
              </a:rPr>
              <a:t>s</a:t>
            </a:r>
            <a:r>
              <a:rPr lang="en-US" altLang="en-US" sz="1200" i="1" dirty="0">
                <a:ea typeface="MS PGothic" charset="-128"/>
              </a:rPr>
              <a:t> options available to LGBTIQ+ persons of concern </a:t>
            </a:r>
            <a:r>
              <a:rPr lang="en-US" altLang="en-US" sz="1200" dirty="0">
                <a:ea typeface="MS PGothic" charset="-128"/>
              </a:rPr>
              <a:t>–</a:t>
            </a:r>
            <a:r>
              <a:rPr lang="en-US" altLang="en-US" sz="1200" i="1" dirty="0">
                <a:ea typeface="MS PGothic" charset="-128"/>
              </a:rPr>
              <a:t> voluntary repatriation, local integration and resettlement – </a:t>
            </a:r>
            <a:r>
              <a:rPr lang="en-US" altLang="en-US" sz="1200" dirty="0">
                <a:ea typeface="MS PGothic" charset="-128"/>
              </a:rPr>
              <a:t>keeping in mind that an individual assessment should be done to analyze the protection risks the individual faces, and to identify the appropriate protection and solutions response in each case.</a:t>
            </a:r>
          </a:p>
          <a:p>
            <a:pPr marL="171450" indent="-171450">
              <a:buFont typeface="Arial" panose="020B0604020202020204" pitchFamily="34" charset="0"/>
              <a:buChar char="•"/>
            </a:pPr>
            <a:r>
              <a:rPr lang="en-US" altLang="en-US" sz="1200" b="1" i="1" dirty="0">
                <a:ea typeface="MS PGothic" charset="-128"/>
              </a:rPr>
              <a:t>Explore</a:t>
            </a:r>
            <a:r>
              <a:rPr lang="en-US" altLang="en-US" sz="1200" i="1" dirty="0">
                <a:ea typeface="MS PGothic" charset="-128"/>
              </a:rPr>
              <a:t> how resettlement needs and priorities are determined for LGBTIQ+ individuals.</a:t>
            </a:r>
          </a:p>
          <a:p>
            <a:endParaRPr lang="en-US" altLang="en-US" sz="1200" dirty="0">
              <a:ea typeface="MS PGothic" charset="-128"/>
            </a:endParaRPr>
          </a:p>
          <a:p>
            <a:r>
              <a:rPr lang="en-US" altLang="en-US" sz="1200" dirty="0">
                <a:ea typeface="MS PGothic" charset="-128"/>
              </a:rPr>
              <a:t>----</a:t>
            </a:r>
          </a:p>
          <a:p>
            <a:endParaRPr lang="en-US" altLang="en-US" sz="1200" dirty="0">
              <a:ea typeface="MS PGothic" charset="-128"/>
            </a:endParaRPr>
          </a:p>
          <a:p>
            <a:r>
              <a:rPr lang="en-US" altLang="en-US" sz="1200" b="1" i="1" dirty="0">
                <a:ea typeface="MS PGothic" charset="-128"/>
              </a:rPr>
              <a:t>Time: </a:t>
            </a:r>
            <a:r>
              <a:rPr lang="en-US" altLang="en-US" sz="1200" i="1" dirty="0">
                <a:ea typeface="MS PGothic" charset="-128"/>
              </a:rPr>
              <a:t>2 minutes.</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a:spcBef>
                  <a:spcPct val="0"/>
                </a:spcBef>
              </a:pPr>
              <a:t>78</a:t>
            </a:fld>
            <a:endParaRPr lang="en-US" altLang="en-US" sz="1200" dirty="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8562690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anchor="t" anchorCtr="0">
            <a:noAutofit/>
          </a:bodyPr>
          <a:lstStyle/>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altLang="en-US" sz="1200" b="1" i="0" u="sng" strike="noStrike" kern="1200" cap="none" spc="0" normalizeH="0" baseline="0" noProof="0" dirty="0">
                <a:ln>
                  <a:noFill/>
                </a:ln>
                <a:effectLst/>
                <a:uLnTx/>
                <a:uFillTx/>
                <a:latin typeface="+mn-lt"/>
                <a:ea typeface="MS PGothic" charset="-128"/>
              </a:rPr>
              <a:t>Voluntary Repatriation</a:t>
            </a:r>
          </a:p>
          <a:p>
            <a:pPr>
              <a:defRPr/>
            </a:pPr>
            <a:endParaRPr lang="en-US" altLang="en-US" sz="1200" dirty="0"/>
          </a:p>
          <a:p>
            <a:pPr>
              <a:defRPr/>
            </a:pPr>
            <a:r>
              <a:rPr lang="en-US" altLang="en-US" sz="1200" i="0" dirty="0"/>
              <a:t>Let's first consider </a:t>
            </a:r>
            <a:r>
              <a:rPr lang="en-US" altLang="en-US" sz="1200" b="1" i="0" dirty="0"/>
              <a:t>voluntary repatriation</a:t>
            </a:r>
            <a:r>
              <a:rPr lang="en-US" altLang="en-US" sz="1200" i="0" dirty="0"/>
              <a:t>. Voluntary repatriation must be based on a </a:t>
            </a:r>
            <a:r>
              <a:rPr lang="en-US" altLang="en-US" sz="1200" b="0" i="0" dirty="0"/>
              <a:t>free and informed decision and take place in conditions of safety and dignity. It should be a freely expressed wish – not implied or assumed – and an individual decision.  </a:t>
            </a:r>
          </a:p>
          <a:p>
            <a:pPr>
              <a:defRPr/>
            </a:pPr>
            <a:endParaRPr lang="en-US" altLang="en-US" sz="1200" i="0" dirty="0"/>
          </a:p>
          <a:p>
            <a:pPr>
              <a:defRPr/>
            </a:pPr>
            <a:r>
              <a:rPr lang="en-US" altLang="en-US" sz="1200" i="0" dirty="0"/>
              <a:t>The decision should be made on the basis of </a:t>
            </a:r>
            <a:r>
              <a:rPr lang="en-US" altLang="en-US" sz="1200" b="0" i="0" dirty="0"/>
              <a:t>relevant and reliable information about the situation in the country of origin (</a:t>
            </a:r>
            <a:r>
              <a:rPr lang="en-US" altLang="en-US" sz="1200" b="0" i="0" dirty="0" err="1"/>
              <a:t>CoO</a:t>
            </a:r>
            <a:r>
              <a:rPr lang="en-US" altLang="en-US" sz="1200" b="0" i="0" dirty="0"/>
              <a:t>). </a:t>
            </a:r>
            <a:r>
              <a:rPr lang="en-US" altLang="en-US" sz="1200" b="0" i="0" kern="0" dirty="0">
                <a:ea typeface="MS PGothic" charset="-128"/>
                <a:cs typeface="Calibri" charset="0"/>
              </a:rPr>
              <a:t>An LGBTIQ+ person cannot be expected to return </a:t>
            </a:r>
            <a:r>
              <a:rPr lang="en-US" altLang="en-US" sz="1200" i="0" kern="0" dirty="0">
                <a:ea typeface="MS PGothic" charset="-128"/>
                <a:cs typeface="Calibri" charset="0"/>
              </a:rPr>
              <a:t>to their </a:t>
            </a:r>
            <a:r>
              <a:rPr lang="en-US" altLang="en-US" sz="1200" i="0" kern="0" dirty="0" err="1">
                <a:ea typeface="MS PGothic" charset="-128"/>
                <a:cs typeface="Calibri" charset="0"/>
              </a:rPr>
              <a:t>CoO</a:t>
            </a:r>
            <a:r>
              <a:rPr lang="en-US" altLang="en-US" sz="1200" i="0" kern="0" dirty="0">
                <a:ea typeface="MS PGothic" charset="-128"/>
                <a:cs typeface="Calibri" charset="0"/>
              </a:rPr>
              <a:t> if they would have to exercise </a:t>
            </a:r>
            <a:r>
              <a:rPr lang="en-US" altLang="en-US" sz="1200" b="1" i="0" kern="0" dirty="0">
                <a:ea typeface="MS PGothic" charset="-128"/>
                <a:cs typeface="Calibri" charset="0"/>
              </a:rPr>
              <a:t>discretion</a:t>
            </a:r>
            <a:r>
              <a:rPr lang="en-US" altLang="en-US" sz="1200" i="0" kern="0" dirty="0">
                <a:ea typeface="MS PGothic" charset="-128"/>
                <a:cs typeface="Calibri" charset="0"/>
              </a:rPr>
              <a:t> or conceal. </a:t>
            </a:r>
          </a:p>
          <a:p>
            <a:pPr>
              <a:defRPr/>
            </a:pPr>
            <a:endParaRPr lang="en-US" altLang="en-US" sz="1200" b="1" i="0" kern="0" dirty="0">
              <a:ea typeface="MS PGothic" charset="-128"/>
              <a:cs typeface="Calibri" charset="0"/>
            </a:endParaRPr>
          </a:p>
          <a:p>
            <a:pPr>
              <a:defRPr/>
            </a:pPr>
            <a:r>
              <a:rPr lang="en-US" altLang="en-US" sz="1200" b="0" i="0" kern="0" dirty="0">
                <a:ea typeface="MS PGothic" charset="-128"/>
                <a:cs typeface="Calibri" charset="0"/>
              </a:rPr>
              <a:t>Local integration </a:t>
            </a:r>
            <a:r>
              <a:rPr lang="en-US" altLang="en-US" sz="1200" b="1" i="0" kern="0" dirty="0">
                <a:ea typeface="MS PGothic" charset="-128"/>
                <a:cs typeface="Calibri" charset="0"/>
              </a:rPr>
              <a:t>options </a:t>
            </a:r>
            <a:r>
              <a:rPr lang="en-US" altLang="en-US" sz="1200" i="0" kern="0" dirty="0">
                <a:ea typeface="MS PGothic" charset="-128"/>
                <a:cs typeface="Calibri" charset="0"/>
              </a:rPr>
              <a:t>may thus be limited or non-existent. This option should be carefully reviewed.</a:t>
            </a:r>
          </a:p>
          <a:p>
            <a:pPr>
              <a:defRPr/>
            </a:pPr>
            <a:endParaRPr lang="en-US" altLang="en-US" sz="1200" b="1" i="0" kern="0" dirty="0">
              <a:ea typeface="MS PGothic" charset="-128"/>
              <a:cs typeface="Calibri" charset="0"/>
            </a:endParaRPr>
          </a:p>
          <a:p>
            <a:pPr>
              <a:defRPr/>
            </a:pPr>
            <a:r>
              <a:rPr lang="en-US" altLang="en-US" sz="1200" b="0" i="0" kern="0" dirty="0">
                <a:ea typeface="MS PGothic" charset="-128"/>
                <a:cs typeface="Calibri" charset="0"/>
              </a:rPr>
              <a:t>Returnee </a:t>
            </a:r>
            <a:r>
              <a:rPr lang="en-US" altLang="en-US" sz="1200" b="1" i="0" kern="0" dirty="0">
                <a:ea typeface="MS PGothic" charset="-128"/>
                <a:cs typeface="Calibri" charset="0"/>
              </a:rPr>
              <a:t>monitoring </a:t>
            </a:r>
            <a:r>
              <a:rPr lang="en-US" altLang="en-US" sz="1200" i="0" kern="0" dirty="0">
                <a:ea typeface="MS PGothic" charset="-128"/>
                <a:cs typeface="Calibri" charset="0"/>
              </a:rPr>
              <a:t>should include supporting LGBTIQ+ returnees to ensure they enjoy basic human rights.</a:t>
            </a:r>
          </a:p>
          <a:p>
            <a:pPr>
              <a:defRPr/>
            </a:pPr>
            <a:endParaRPr lang="en-US" altLang="en-US" sz="1200" i="1" kern="0" dirty="0">
              <a:ea typeface="MS PGothic" charset="-128"/>
              <a:cs typeface="Calibri" charset="0"/>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ltLang="en-US" sz="1200" b="1" u="none" dirty="0">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u="none" dirty="0">
              <a:ea typeface="MS PGothic" charset="-128"/>
            </a:endParaRPr>
          </a:p>
          <a:p>
            <a:r>
              <a:rPr lang="en-US" altLang="en-US" sz="1200" b="1" i="1" dirty="0">
                <a:ea typeface="MS PGothic" charset="-128"/>
              </a:rPr>
              <a:t>Time: </a:t>
            </a:r>
            <a:r>
              <a:rPr lang="en-US" altLang="en-US" sz="1200" b="0" i="1" dirty="0">
                <a:ea typeface="MS PGothic" charset="-128"/>
              </a:rPr>
              <a:t>2 </a:t>
            </a:r>
            <a:r>
              <a:rPr lang="en-US" altLang="en-US" sz="1200" i="1" dirty="0">
                <a:ea typeface="MS PGothic" charset="-128"/>
              </a:rPr>
              <a:t>minutes.</a:t>
            </a:r>
          </a:p>
          <a:p>
            <a:pPr>
              <a:defRPr/>
            </a:pPr>
            <a:endParaRPr lang="en-US" altLang="en-US" sz="1200" i="1" kern="0" dirty="0">
              <a:ea typeface="MS PGothic" charset="-128"/>
              <a:cs typeface="Calibri" charset="0"/>
            </a:endParaRPr>
          </a:p>
          <a:p>
            <a:pPr>
              <a:defRPr/>
            </a:pPr>
            <a:r>
              <a:rPr lang="en-US" altLang="en-US" sz="1200" i="1" kern="0" dirty="0">
                <a:ea typeface="MS PGothic" charset="-128"/>
                <a:cs typeface="Calibri" charset="0"/>
              </a:rPr>
              <a:t>[Image description: A long line of UNHCR trucks on the road.]</a:t>
            </a: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79</a:t>
            </a:fld>
            <a:endParaRPr lang="en-US"/>
          </a:p>
        </p:txBody>
      </p:sp>
    </p:spTree>
    <p:extLst>
      <p:ext uri="{BB962C8B-B14F-4D97-AF65-F5344CB8AC3E}">
        <p14:creationId xmlns:p14="http://schemas.microsoft.com/office/powerpoint/2010/main" val="1697293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799" y="4035971"/>
            <a:ext cx="5934785" cy="51080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ts val="300"/>
              </a:spcBef>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What Challenges Do People with Diverse SOGIESC Experience? continued</a:t>
            </a:r>
          </a:p>
          <a:p>
            <a:pPr marL="0" marR="0" lvl="0" indent="0" algn="l" defTabSz="914400" rtl="0" eaLnBrk="0" fontAlgn="base" latinLnBrk="0" hangingPunct="0">
              <a:lnSpc>
                <a:spcPct val="100000"/>
              </a:lnSpc>
              <a:spcAft>
                <a:spcPct val="0"/>
              </a:spcAft>
              <a:buClrTx/>
              <a:buSzTx/>
              <a:buFontTx/>
              <a:buNone/>
              <a:tabLst/>
              <a:defRPr/>
            </a:pPr>
            <a:endParaRPr kumimoji="0" lang="en-US" altLang="en-US" sz="7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Migration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journeys</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and forced displacement can last months, years or decades. This means people with diverse SOGIESC will have different needs at different points as their sexual orientation, gender identity, gender expression or sex characteristics intersect with their age, educational experience, health needs, marital and family status, employment status, disabilities and other factors.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7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Why do you think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evolving needs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might be important to understand in relation to our work? </a:t>
            </a:r>
          </a:p>
          <a:p>
            <a:pPr marL="0" marR="0" lvl="0" indent="0" algn="l" defTabSz="914400" rtl="0" eaLnBrk="0" fontAlgn="base" latinLnBrk="0" hangingPunct="0">
              <a:lnSpc>
                <a:spcPct val="100000"/>
              </a:lnSpc>
              <a:spcAft>
                <a:spcPct val="0"/>
              </a:spcAft>
              <a:buClrTx/>
              <a:buSzTx/>
              <a:buFontTx/>
              <a:buNone/>
              <a:tabLst/>
              <a:defRPr/>
            </a:pPr>
            <a:endParaRPr kumimoji="0" lang="en-US" altLang="en-US" sz="7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Pause to allow learners to answer. If the below has already been covered by learners, skip to the next facilitated text – if it has not, go through it before moving on. </a:t>
            </a:r>
          </a:p>
          <a:p>
            <a:pPr marL="0" marR="0" lvl="0" indent="0" algn="l" defTabSz="914400" rtl="0" eaLnBrk="0" fontAlgn="base" latinLnBrk="0" hangingPunct="0">
              <a:lnSpc>
                <a:spcPct val="100000"/>
              </a:lnSpc>
              <a:spcAft>
                <a:spcPct val="0"/>
              </a:spcAft>
              <a:buClrTx/>
              <a:buSzTx/>
              <a:buFontTx/>
              <a:buNone/>
              <a:tabLst/>
              <a:defRPr/>
            </a:pPr>
            <a:endParaRPr kumimoji="0" lang="en-US" altLang="en-US" sz="700" b="1"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S PGothic"/>
                <a:cs typeface="Calibri"/>
              </a:rPr>
              <a:t>Evolving needs </a:t>
            </a:r>
            <a:r>
              <a:rPr kumimoji="0" lang="en-US" altLang="en-US" sz="1200" b="0" i="0" u="none" strike="noStrike" kern="1200" cap="none" spc="0" normalizeH="0" baseline="0" noProof="0" dirty="0">
                <a:ln>
                  <a:noFill/>
                </a:ln>
                <a:solidFill>
                  <a:prstClr val="black"/>
                </a:solidFill>
                <a:effectLst/>
                <a:uLnTx/>
                <a:uFillTx/>
                <a:latin typeface="+mn-lt"/>
                <a:ea typeface="MS PGothic"/>
                <a:cs typeface="Calibri"/>
              </a:rPr>
              <a:t>are important to understand because we must be ready to offer a variety of different services at different points during our interactions with individuals of diverse SOGIESC, especially if the individual is transgender and undergoing transition. It is also important to understand that individuals with diverse SOGIESC who are displaced or migrate may experience new risks and challenges and may end up in a worse situation than the one they fled or migrated from.</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cs typeface="Calibri"/>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Finally, let’s look at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high-risk situations.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Who can tell us what we mean by high-risk situations?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7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Pause to allow learners to answer.</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3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7 minutes for “What Challenges Do People with Diverse SOGIESC Experience?” slides.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Central American migrants pass Chiapas, Mexico on their way to the United States. One holds a rainbow flag. Others have backpacks and a child in a stroller.]</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a:spcBef>
                  <a:spcPct val="0"/>
                </a:spcBef>
              </a:pPr>
              <a:t>8</a:t>
            </a:fld>
            <a:endParaRPr lang="en-US" altLang="en-US" sz="1200" dirty="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31991380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082" name="Notes Placeholder 2"/>
          <p:cNvSpPr>
            <a:spLocks noGrp="1"/>
          </p:cNvSpPr>
          <p:nvPr>
            <p:ph type="body" idx="1"/>
          </p:nvPr>
        </p:nvSpPr>
        <p:spPr bwMode="auto">
          <a:xfrm>
            <a:off x="685800" y="4035971"/>
            <a:ext cx="5486400" cy="46492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1092434" rtl="0" eaLnBrk="1" fontAlgn="auto" latinLnBrk="0" hangingPunct="1">
              <a:lnSpc>
                <a:spcPct val="100000"/>
              </a:lnSpc>
              <a:spcBef>
                <a:spcPct val="0"/>
              </a:spcBef>
              <a:spcAft>
                <a:spcPts val="300"/>
              </a:spcAft>
              <a:buClrTx/>
              <a:buSzTx/>
              <a:buFont typeface="Arial" panose="020B0604020202020204" pitchFamily="34" charset="0"/>
              <a:buNone/>
              <a:tabLst/>
              <a:defRPr/>
            </a:pPr>
            <a:r>
              <a:rPr lang="en-US" altLang="en-US" sz="1200" b="1" u="sng" dirty="0">
                <a:latin typeface="+mn-lt"/>
                <a:ea typeface="MS PGothic" charset="-128"/>
              </a:rPr>
              <a:t>Exercise: Considering Voluntary Repatriation</a:t>
            </a:r>
          </a:p>
          <a:p>
            <a:pPr marL="0" marR="0" lvl="0" indent="0" algn="just">
              <a:lnSpc>
                <a:spcPct val="110000"/>
              </a:lnSpc>
              <a:spcBef>
                <a:spcPts val="800"/>
              </a:spcBef>
              <a:spcAft>
                <a:spcPts val="800"/>
              </a:spcAft>
              <a:buClr>
                <a:srgbClr val="358DDE"/>
              </a:buClr>
              <a:buFont typeface="Symbol" panose="05050102010706020507" pitchFamily="18" charset="2"/>
              <a:buNone/>
            </a:pPr>
            <a:endParaRPr lang="en-US" sz="1200" i="1" dirty="0">
              <a:effectLst/>
              <a:latin typeface="+mn-lt"/>
              <a:ea typeface="MS PGothic" charset="-128"/>
            </a:endParaRPr>
          </a:p>
          <a:p>
            <a:pPr marL="0" marR="0" lvl="0" indent="0" algn="just">
              <a:lnSpc>
                <a:spcPct val="110000"/>
              </a:lnSpc>
              <a:spcBef>
                <a:spcPts val="800"/>
              </a:spcBef>
              <a:spcAft>
                <a:spcPts val="800"/>
              </a:spcAft>
              <a:buClr>
                <a:srgbClr val="358DDE"/>
              </a:buClr>
              <a:buFont typeface="Symbol" panose="05050102010706020507" pitchFamily="18" charset="2"/>
              <a:buNone/>
            </a:pPr>
            <a:r>
              <a:rPr lang="en-US" sz="1200" dirty="0">
                <a:effectLst/>
                <a:latin typeface="+mn-lt"/>
                <a:ea typeface="Calibri" panose="020F0502020204030204" pitchFamily="34" charset="0"/>
              </a:rPr>
              <a:t>We'll now do an </a:t>
            </a:r>
            <a:r>
              <a:rPr lang="en-US" sz="1200" b="1" dirty="0">
                <a:effectLst/>
                <a:latin typeface="+mn-lt"/>
                <a:ea typeface="Calibri" panose="020F0502020204030204" pitchFamily="34" charset="0"/>
              </a:rPr>
              <a:t>exercise</a:t>
            </a:r>
            <a:r>
              <a:rPr lang="en-US" sz="1200" dirty="0">
                <a:effectLst/>
                <a:latin typeface="+mn-lt"/>
                <a:ea typeface="Calibri" panose="020F0502020204030204" pitchFamily="34" charset="0"/>
              </a:rPr>
              <a:t> that will highlight considerations associated with voluntary repatriation. Please turn to the worksheet in your </a:t>
            </a:r>
            <a:r>
              <a:rPr lang="en-US" sz="1200" b="0" dirty="0">
                <a:effectLst/>
                <a:latin typeface="+mn-lt"/>
                <a:ea typeface="Calibri" panose="020F0502020204030204" pitchFamily="34" charset="0"/>
              </a:rPr>
              <a:t>Workbook. </a:t>
            </a:r>
          </a:p>
          <a:p>
            <a:pPr marL="0" marR="0" lvl="0" indent="0" algn="just">
              <a:lnSpc>
                <a:spcPct val="110000"/>
              </a:lnSpc>
              <a:spcBef>
                <a:spcPts val="800"/>
              </a:spcBef>
              <a:spcAft>
                <a:spcPts val="800"/>
              </a:spcAft>
              <a:buClr>
                <a:srgbClr val="358DDE"/>
              </a:buClr>
              <a:buFont typeface="Symbol" panose="05050102010706020507" pitchFamily="18" charset="2"/>
              <a:buNone/>
            </a:pPr>
            <a:endParaRPr lang="en-US" sz="1200" dirty="0">
              <a:effectLst/>
              <a:latin typeface="+mn-lt"/>
              <a:ea typeface="Calibri" panose="020F0502020204030204" pitchFamily="34" charset="0"/>
            </a:endParaRPr>
          </a:p>
          <a:p>
            <a:pPr marL="0" marR="0" lvl="0" indent="0" algn="just">
              <a:lnSpc>
                <a:spcPct val="110000"/>
              </a:lnSpc>
              <a:spcBef>
                <a:spcPts val="800"/>
              </a:spcBef>
              <a:spcAft>
                <a:spcPts val="800"/>
              </a:spcAft>
              <a:buClr>
                <a:srgbClr val="358DDE"/>
              </a:buClr>
              <a:buFont typeface="Symbol" panose="05050102010706020507" pitchFamily="18" charset="2"/>
              <a:buNone/>
            </a:pPr>
            <a:r>
              <a:rPr lang="en-US" sz="1200" dirty="0">
                <a:effectLst/>
                <a:latin typeface="+mn-lt"/>
                <a:ea typeface="Calibri" panose="020F0502020204030204" pitchFamily="34" charset="0"/>
              </a:rPr>
              <a:t>Using the </a:t>
            </a:r>
            <a:r>
              <a:rPr lang="en-US" sz="1200" b="0" dirty="0">
                <a:effectLst/>
                <a:latin typeface="+mn-lt"/>
                <a:ea typeface="Calibri" panose="020F0502020204030204" pitchFamily="34" charset="0"/>
              </a:rPr>
              <a:t>case study </a:t>
            </a:r>
            <a:r>
              <a:rPr lang="en-US" sz="1200" dirty="0">
                <a:effectLst/>
                <a:latin typeface="+mn-lt"/>
                <a:ea typeface="Calibri" panose="020F0502020204030204" pitchFamily="34" charset="0"/>
              </a:rPr>
              <a:t>of Jean-Pierre, fill out the worksheet. Please raise your hand if you have any questions. You have </a:t>
            </a:r>
            <a:r>
              <a:rPr lang="en-US" sz="1200" b="1" dirty="0">
                <a:effectLst/>
                <a:latin typeface="+mn-lt"/>
                <a:ea typeface="Calibri" panose="020F0502020204030204" pitchFamily="34" charset="0"/>
              </a:rPr>
              <a:t>20 minutes </a:t>
            </a:r>
            <a:r>
              <a:rPr lang="en-US" sz="1200" dirty="0">
                <a:effectLst/>
                <a:latin typeface="+mn-lt"/>
                <a:ea typeface="Calibri" panose="020F0502020204030204" pitchFamily="34" charset="0"/>
              </a:rPr>
              <a:t>to complete the exercise.</a:t>
            </a:r>
          </a:p>
          <a:p>
            <a:pPr marL="0" marR="0" lvl="0" indent="0" algn="just">
              <a:lnSpc>
                <a:spcPct val="110000"/>
              </a:lnSpc>
              <a:spcBef>
                <a:spcPts val="800"/>
              </a:spcBef>
              <a:spcAft>
                <a:spcPts val="800"/>
              </a:spcAft>
              <a:buClr>
                <a:srgbClr val="358DDE"/>
              </a:buClr>
              <a:buFont typeface="Symbol" panose="05050102010706020507" pitchFamily="18" charset="2"/>
              <a:buNone/>
            </a:pPr>
            <a:endParaRPr lang="en-US" sz="1200" dirty="0">
              <a:effectLst/>
              <a:latin typeface="+mn-lt"/>
              <a:ea typeface="Calibri" panose="020F0502020204030204" pitchFamily="34" charset="0"/>
            </a:endParaRPr>
          </a:p>
          <a:p>
            <a:pPr marL="0" marR="0" lvl="0" indent="0" algn="just">
              <a:lnSpc>
                <a:spcPct val="110000"/>
              </a:lnSpc>
              <a:spcBef>
                <a:spcPts val="800"/>
              </a:spcBef>
              <a:spcAft>
                <a:spcPts val="800"/>
              </a:spcAft>
              <a:buClr>
                <a:srgbClr val="358DDE"/>
              </a:buClr>
              <a:buFont typeface="Symbol" panose="05050102010706020507" pitchFamily="18" charset="2"/>
              <a:buNone/>
            </a:pPr>
            <a:r>
              <a:rPr lang="en-US" sz="1200" dirty="0">
                <a:effectLst/>
                <a:latin typeface="+mn-lt"/>
                <a:ea typeface="Calibri" panose="020F0502020204030204" pitchFamily="34" charset="0"/>
              </a:rPr>
              <a:t>Now, let’s go through the exercise worksheet together. What did you </a:t>
            </a:r>
            <a:r>
              <a:rPr lang="en-US" sz="1200" b="1" dirty="0">
                <a:effectLst/>
                <a:latin typeface="+mn-lt"/>
                <a:ea typeface="Calibri" panose="020F0502020204030204" pitchFamily="34" charset="0"/>
              </a:rPr>
              <a:t>answer</a:t>
            </a:r>
            <a:r>
              <a:rPr lang="en-US" sz="1200" dirty="0">
                <a:effectLst/>
                <a:latin typeface="+mn-lt"/>
                <a:ea typeface="Calibri" panose="020F0502020204030204" pitchFamily="34" charset="0"/>
              </a:rPr>
              <a:t> for question number one? </a:t>
            </a:r>
          </a:p>
          <a:p>
            <a:pPr marL="0" marR="0" lvl="0" indent="0" algn="just">
              <a:lnSpc>
                <a:spcPct val="110000"/>
              </a:lnSpc>
              <a:spcBef>
                <a:spcPts val="800"/>
              </a:spcBef>
              <a:spcAft>
                <a:spcPts val="800"/>
              </a:spcAft>
              <a:buClr>
                <a:srgbClr val="358DDE"/>
              </a:buClr>
              <a:buFont typeface="Symbol" panose="05050102010706020507" pitchFamily="18" charset="2"/>
              <a:buNone/>
            </a:pPr>
            <a:endParaRPr lang="en-US" sz="1200" i="1" dirty="0">
              <a:effectLst/>
              <a:latin typeface="+mn-lt"/>
              <a:ea typeface="Calibri" panose="020F0502020204030204" pitchFamily="34" charset="0"/>
            </a:endParaRPr>
          </a:p>
          <a:p>
            <a:pPr marL="0" marR="0" lvl="0" indent="0" algn="just">
              <a:lnSpc>
                <a:spcPct val="110000"/>
              </a:lnSpc>
              <a:spcBef>
                <a:spcPts val="800"/>
              </a:spcBef>
              <a:spcAft>
                <a:spcPts val="800"/>
              </a:spcAft>
              <a:buClr>
                <a:srgbClr val="358DDE"/>
              </a:buClr>
              <a:buFont typeface="Symbol" panose="05050102010706020507" pitchFamily="18" charset="2"/>
              <a:buNone/>
            </a:pPr>
            <a:r>
              <a:rPr lang="en-US" sz="1200" i="1" dirty="0">
                <a:effectLst/>
                <a:latin typeface="+mn-lt"/>
                <a:ea typeface="Calibri" panose="020F0502020204030204" pitchFamily="34" charset="0"/>
              </a:rPr>
              <a:t>Go through the questions in turn, ensuring everyone in the group has the opportunity to share their opinion.</a:t>
            </a:r>
            <a:r>
              <a:rPr lang="en-US" sz="1200" i="0" dirty="0">
                <a:effectLst/>
                <a:latin typeface="+mn-lt"/>
                <a:ea typeface="Calibri" panose="020F0502020204030204" pitchFamily="34" charset="0"/>
              </a:rPr>
              <a:t> </a:t>
            </a:r>
            <a:r>
              <a:rPr lang="en-US" sz="1200" i="1" dirty="0">
                <a:effectLst/>
                <a:latin typeface="+mn-lt"/>
                <a:ea typeface="Calibri" panose="020F0502020204030204" pitchFamily="34" charset="0"/>
              </a:rPr>
              <a:t>After you have gone through all five questions:</a:t>
            </a:r>
          </a:p>
          <a:p>
            <a:pPr marL="0" marR="0" lvl="0" indent="0" algn="just">
              <a:lnSpc>
                <a:spcPct val="110000"/>
              </a:lnSpc>
              <a:spcBef>
                <a:spcPts val="800"/>
              </a:spcBef>
              <a:spcAft>
                <a:spcPts val="800"/>
              </a:spcAft>
              <a:buClr>
                <a:srgbClr val="358DDE"/>
              </a:buClr>
              <a:buFont typeface="Symbol" panose="05050102010706020507" pitchFamily="18" charset="2"/>
              <a:buNone/>
            </a:pPr>
            <a:endParaRPr lang="en-US" sz="1200" i="1" dirty="0">
              <a:effectLst/>
              <a:latin typeface="+mn-lt"/>
              <a:ea typeface="Calibri" panose="020F0502020204030204" pitchFamily="34" charset="0"/>
            </a:endParaRPr>
          </a:p>
          <a:p>
            <a:pPr marL="0" marR="0" lvl="0" indent="0" algn="just">
              <a:lnSpc>
                <a:spcPct val="110000"/>
              </a:lnSpc>
              <a:spcBef>
                <a:spcPts val="800"/>
              </a:spcBef>
              <a:spcAft>
                <a:spcPts val="800"/>
              </a:spcAft>
              <a:buClr>
                <a:srgbClr val="358DDE"/>
              </a:buClr>
              <a:buFont typeface="Symbol" panose="05050102010706020507" pitchFamily="18" charset="2"/>
              <a:buNone/>
            </a:pPr>
            <a:r>
              <a:rPr lang="en-US" sz="1200" dirty="0">
                <a:effectLst/>
                <a:latin typeface="+mn-lt"/>
                <a:ea typeface="Calibri" panose="020F0502020204030204" pitchFamily="34" charset="0"/>
              </a:rPr>
              <a:t>Let’s consider some additional diversity factors in relation to question number five. How would your assessment change if Jean-Pierre was female? What if Jean-Pierre was older? Or had a disability? </a:t>
            </a:r>
          </a:p>
          <a:p>
            <a:pPr eaLnBrk="1" hangingPunct="1">
              <a:spcBef>
                <a:spcPct val="0"/>
              </a:spcBef>
            </a:pPr>
            <a:endParaRPr lang="en-US" altLang="en-US" sz="1200" i="1" dirty="0">
              <a:latin typeface="+mn-lt"/>
              <a:ea typeface="MS PGothic" charset="-128"/>
            </a:endParaRPr>
          </a:p>
          <a:p>
            <a:pPr marL="0" marR="0" lvl="0" indent="0" algn="l" defTabSz="1092434" rtl="0" eaLnBrk="1" fontAlgn="auto" latinLnBrk="0" hangingPunct="1">
              <a:lnSpc>
                <a:spcPct val="100000"/>
              </a:lnSpc>
              <a:spcBef>
                <a:spcPct val="0"/>
              </a:spcBef>
              <a:spcAft>
                <a:spcPts val="300"/>
              </a:spcAft>
              <a:buClrTx/>
              <a:buSzTx/>
              <a:buFont typeface="Arial" panose="020B0604020202020204" pitchFamily="34" charset="0"/>
              <a:buNone/>
              <a:tabLst/>
              <a:defRPr/>
            </a:pPr>
            <a:r>
              <a:rPr lang="en-US" altLang="en-US" sz="1200" b="1" u="none" dirty="0">
                <a:latin typeface="+mn-lt"/>
                <a:ea typeface="MS PGothic" charset="-128"/>
              </a:rPr>
              <a:t>----</a:t>
            </a:r>
          </a:p>
          <a:p>
            <a:pPr eaLnBrk="1" hangingPunct="1">
              <a:spcBef>
                <a:spcPct val="0"/>
              </a:spcBef>
            </a:pPr>
            <a:endParaRPr lang="en-US" altLang="en-US" sz="1200" i="1" dirty="0">
              <a:latin typeface="+mn-lt"/>
              <a:ea typeface="MS PGothic" charset="-128"/>
            </a:endParaRPr>
          </a:p>
          <a:p>
            <a:pPr eaLnBrk="1" hangingPunct="1">
              <a:spcBef>
                <a:spcPct val="0"/>
              </a:spcBef>
            </a:pPr>
            <a:r>
              <a:rPr lang="en-US" altLang="en-US" sz="1200" b="1" i="1" dirty="0">
                <a:latin typeface="+mn-lt"/>
                <a:ea typeface="MS PGothic" charset="-128"/>
              </a:rPr>
              <a:t>Facilitation Note: </a:t>
            </a:r>
            <a:r>
              <a:rPr lang="en-US" altLang="en-US" sz="1200" i="1" dirty="0">
                <a:latin typeface="+mn-lt"/>
                <a:ea typeface="MS PGothic" charset="-128"/>
              </a:rPr>
              <a:t>See the Facilitation Guide </a:t>
            </a:r>
            <a:r>
              <a:rPr lang="en-US" altLang="en-US" sz="1200" b="1" i="1" dirty="0">
                <a:latin typeface="+mn-lt"/>
                <a:ea typeface="MS PGothic" charset="-128"/>
              </a:rPr>
              <a:t>page 234 </a:t>
            </a:r>
            <a:r>
              <a:rPr lang="en-US" altLang="en-US" sz="1200" i="1" dirty="0">
                <a:latin typeface="+mn-lt"/>
                <a:ea typeface="MS PGothic" charset="-128"/>
              </a:rPr>
              <a:t>for exercise instructions. </a:t>
            </a:r>
          </a:p>
          <a:p>
            <a:endParaRPr lang="en-US" altLang="en-US" sz="1200" dirty="0">
              <a:latin typeface="+mn-lt"/>
              <a:ea typeface="MS PGothic" charset="-128"/>
            </a:endParaRPr>
          </a:p>
          <a:p>
            <a:r>
              <a:rPr lang="en-US" altLang="en-US" sz="1200" b="1" i="1" dirty="0">
                <a:latin typeface="+mn-lt"/>
                <a:ea typeface="MS PGothic" charset="-128"/>
              </a:rPr>
              <a:t>Time: </a:t>
            </a:r>
            <a:r>
              <a:rPr lang="en-US" altLang="en-US" sz="1200" i="1" dirty="0">
                <a:latin typeface="+mn-lt"/>
                <a:ea typeface="MS PGothic" charset="-128"/>
              </a:rPr>
              <a:t>45 minutes. Five minutes for activity description,</a:t>
            </a:r>
            <a:r>
              <a:rPr lang="en-US" altLang="en-US" sz="1200" b="1" i="1" dirty="0">
                <a:latin typeface="+mn-lt"/>
                <a:ea typeface="MS PGothic" charset="-128"/>
              </a:rPr>
              <a:t> </a:t>
            </a:r>
            <a:r>
              <a:rPr lang="en-US" altLang="en-US" sz="1200" i="1" dirty="0">
                <a:latin typeface="+mn-lt"/>
                <a:ea typeface="MS PGothic" charset="-128"/>
              </a:rPr>
              <a:t>20 minutes for activity, 20 minutes for discussion.</a:t>
            </a: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a:spcBef>
                <a:spcPct val="0"/>
              </a:spcBef>
            </a:pPr>
            <a:fld id="{A6C2C697-EF0F-6E4C-BD43-EEDCC66C4249}" type="slidenum">
              <a:rPr lang="en-US" altLang="en-US" sz="1200">
                <a:solidFill>
                  <a:srgbClr val="000000"/>
                </a:solidFill>
                <a:latin typeface="Calibri Regular"/>
                <a:ea typeface="ヒラギノ角ゴ ProN W3" charset="-128"/>
              </a:rPr>
              <a:pPr>
                <a:spcBef>
                  <a:spcPct val="0"/>
                </a:spcBef>
              </a:pPr>
              <a:t>80</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8744003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anchor="t" anchorCtr="0">
            <a:noAutofit/>
          </a:bodyPr>
          <a:lstStyle/>
          <a:p>
            <a:r>
              <a:rPr lang="en-US" altLang="en-US" sz="1200" b="1" u="sng" dirty="0">
                <a:ea typeface="MS PGothic" charset="-128"/>
              </a:rPr>
              <a:t>Local Integration</a:t>
            </a:r>
          </a:p>
          <a:p>
            <a:endParaRPr lang="en-US" altLang="en-US" sz="1200" dirty="0">
              <a:ea typeface="MS PGothic" charset="-128"/>
            </a:endParaRPr>
          </a:p>
          <a:p>
            <a:r>
              <a:rPr lang="en-US" altLang="en-US" sz="1200" dirty="0">
                <a:ea typeface="MS PGothic" charset="-128"/>
              </a:rPr>
              <a:t>Let's now consider the solution of </a:t>
            </a:r>
            <a:r>
              <a:rPr lang="en-US" altLang="en-US" sz="1200" b="1" dirty="0">
                <a:ea typeface="MS PGothic" charset="-128"/>
              </a:rPr>
              <a:t>local integration</a:t>
            </a:r>
            <a:r>
              <a:rPr lang="en-US" altLang="en-US" sz="1200" dirty="0">
                <a:ea typeface="MS PGothic" charset="-128"/>
              </a:rPr>
              <a:t>. Often, people of concern </a:t>
            </a:r>
            <a:r>
              <a:rPr lang="en-US" altLang="en-US" sz="1200" b="1" dirty="0">
                <a:ea typeface="MS PGothic" charset="-128"/>
              </a:rPr>
              <a:t>flee </a:t>
            </a:r>
            <a:r>
              <a:rPr lang="en-US" altLang="en-US" sz="1200" dirty="0">
                <a:ea typeface="MS PGothic" charset="-128"/>
              </a:rPr>
              <a:t>from one country with discriminatory laws and practices to another country with discriminatory laws and practices. </a:t>
            </a:r>
            <a:br>
              <a:rPr lang="en-US" altLang="en-US" sz="1200" dirty="0">
                <a:ea typeface="MS PGothic" charset="-128"/>
              </a:rPr>
            </a:br>
            <a:endParaRPr lang="en-US" altLang="en-US" sz="1200" b="0" i="0" dirty="0">
              <a:ea typeface="MS PGothic" charset="-128"/>
            </a:endParaRPr>
          </a:p>
          <a:p>
            <a:pPr marL="171450" indent="-171450">
              <a:buFont typeface="Arial" panose="020B0604020202020204" pitchFamily="34" charset="0"/>
              <a:buChar char="•"/>
            </a:pPr>
            <a:r>
              <a:rPr lang="en-US" altLang="en-US" sz="1200" b="0" i="0" dirty="0">
                <a:ea typeface="MS PGothic" charset="-128"/>
              </a:rPr>
              <a:t>Countries of asylum (</a:t>
            </a:r>
            <a:r>
              <a:rPr lang="en-US" altLang="en-US" sz="1200" b="0" i="0" dirty="0" err="1">
                <a:ea typeface="MS PGothic" charset="-128"/>
              </a:rPr>
              <a:t>CoAs</a:t>
            </a:r>
            <a:r>
              <a:rPr lang="en-US" altLang="en-US" sz="1200" b="0" i="0" dirty="0">
                <a:ea typeface="MS PGothic" charset="-128"/>
              </a:rPr>
              <a:t>) may not be welcoming or may have discriminatory or persecutory laws or practices, including abuse and </a:t>
            </a:r>
            <a:r>
              <a:rPr lang="en-US" altLang="en-US" sz="1200" b="0" i="0" dirty="0" err="1">
                <a:ea typeface="MS PGothic" charset="-128"/>
              </a:rPr>
              <a:t>refoulement</a:t>
            </a:r>
            <a:r>
              <a:rPr lang="en-US" altLang="en-US" sz="1200" b="0" i="0" dirty="0">
                <a:ea typeface="MS PGothic" charset="-128"/>
              </a:rPr>
              <a:t>.  </a:t>
            </a:r>
          </a:p>
          <a:p>
            <a:pPr marL="171450" indent="-171450">
              <a:buFont typeface="Arial" panose="020B0604020202020204" pitchFamily="34" charset="0"/>
              <a:buChar char="•"/>
            </a:pPr>
            <a:r>
              <a:rPr lang="en-US" altLang="en-US" sz="1200" b="0" i="0" dirty="0">
                <a:ea typeface="MS PGothic" charset="-128"/>
              </a:rPr>
              <a:t>In many cases, LGBTIQ+ people struggle to access the same services in the CoA as other people of concern, such as health care, education and self-reliance assistance due to discrimination.</a:t>
            </a:r>
          </a:p>
          <a:p>
            <a:pPr marL="171450" indent="-171450">
              <a:buFont typeface="Arial" panose="020B0604020202020204" pitchFamily="34" charset="0"/>
              <a:buChar char="•"/>
            </a:pPr>
            <a:r>
              <a:rPr lang="en-US" altLang="en-US" sz="1200" b="0" i="0" dirty="0">
                <a:ea typeface="MS PGothic" charset="-128"/>
              </a:rPr>
              <a:t>They may also struggle to access and maintain employment and safe housing and may face greater security issues due to discrimination.</a:t>
            </a:r>
          </a:p>
          <a:p>
            <a:pPr marL="171450" indent="-171450">
              <a:buFont typeface="Arial" panose="020B0604020202020204" pitchFamily="34" charset="0"/>
              <a:buChar char="•"/>
            </a:pPr>
            <a:r>
              <a:rPr lang="en-US" altLang="en-US" sz="1200" b="0" i="0" dirty="0">
                <a:ea typeface="MS PGothic" charset="-128"/>
              </a:rPr>
              <a:t>Local integration options may thus be limited or non-existent. This option should be carefully reviewed.</a:t>
            </a:r>
          </a:p>
          <a:p>
            <a:endParaRPr lang="en-US" altLang="en-US" sz="1200" i="1"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ltLang="en-US" sz="1200" b="1" u="none" dirty="0">
                <a:ea typeface="MS PGothic" charset="-128"/>
              </a:rPr>
              <a:t>----</a:t>
            </a:r>
          </a:p>
          <a:p>
            <a:endParaRPr lang="en-US" altLang="en-US" sz="1200" i="1" dirty="0">
              <a:ea typeface="MS PGothic" charset="-128"/>
            </a:endParaRPr>
          </a:p>
          <a:p>
            <a:r>
              <a:rPr lang="en-US" altLang="en-US" sz="1200" b="1" i="1" dirty="0">
                <a:ea typeface="MS PGothic" charset="-128"/>
              </a:rPr>
              <a:t>Time:</a:t>
            </a:r>
            <a:r>
              <a:rPr lang="en-US" altLang="en-US" sz="1200" i="1" dirty="0">
                <a:ea typeface="MS PGothic" charset="-128"/>
              </a:rPr>
              <a:t> 30 minutes for slides 81-90. </a:t>
            </a:r>
          </a:p>
          <a:p>
            <a:endParaRPr lang="en-US" altLang="en-US" sz="1200" i="1"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ltLang="en-US" sz="1200" i="1" kern="0" dirty="0">
                <a:ea typeface="MS PGothic" charset="-128"/>
                <a:cs typeface="Calibri" charset="0"/>
              </a:rPr>
              <a:t>[Image description: View of a city, with mountains in the background.]</a:t>
            </a:r>
          </a:p>
          <a:p>
            <a:endParaRPr lang="en-US" altLang="en-US" sz="1200" i="1" dirty="0">
              <a:ea typeface="MS PGothic" charset="-128"/>
            </a:endParaRP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81</a:t>
            </a:fld>
            <a:endParaRPr lang="en-US"/>
          </a:p>
        </p:txBody>
      </p:sp>
    </p:spTree>
    <p:extLst>
      <p:ext uri="{BB962C8B-B14F-4D97-AF65-F5344CB8AC3E}">
        <p14:creationId xmlns:p14="http://schemas.microsoft.com/office/powerpoint/2010/main" val="337982143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5"/>
            <a:ext cx="5486399" cy="4549147"/>
          </a:xfrm>
          <a:prstGeom prst="rect">
            <a:avLst/>
          </a:prstGeom>
        </p:spPr>
        <p:txBody>
          <a:bodyPr lIns="91425" tIns="91425" rIns="91425" bIns="91425" anchor="t" anchorCtr="0">
            <a:noAutofit/>
          </a:bodyPr>
          <a:lstStyle/>
          <a:p>
            <a:pPr marL="0" marR="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altLang="en-US" sz="1200" b="1" i="0" u="sng" strike="noStrike" kern="1200" cap="none" spc="0" normalizeH="0" baseline="0" noProof="0" dirty="0">
                <a:ln>
                  <a:noFill/>
                </a:ln>
                <a:effectLst/>
                <a:uLnTx/>
                <a:uFillTx/>
                <a:latin typeface="+mn-lt"/>
                <a:ea typeface="MS PGothic" charset="-128"/>
              </a:rPr>
              <a:t>Resettlement </a:t>
            </a:r>
            <a:endParaRPr lang="en-US" altLang="en-US" sz="1200" dirty="0"/>
          </a:p>
          <a:p>
            <a:pPr>
              <a:defRPr/>
            </a:pPr>
            <a:endParaRPr lang="en-US" altLang="en-US" sz="1200" dirty="0"/>
          </a:p>
          <a:p>
            <a:pPr>
              <a:defRPr/>
            </a:pPr>
            <a:r>
              <a:rPr lang="en-US" altLang="en-US" sz="1200" dirty="0"/>
              <a:t>Now let's consider the third solution, </a:t>
            </a:r>
            <a:r>
              <a:rPr lang="en-US" altLang="en-US" sz="1200" b="1" dirty="0"/>
              <a:t>resettlement</a:t>
            </a:r>
            <a:r>
              <a:rPr lang="en-US" altLang="en-US" sz="1200" dirty="0"/>
              <a:t>. </a:t>
            </a:r>
            <a:r>
              <a:rPr lang="en-US" altLang="en-US" sz="1200" b="0" dirty="0"/>
              <a:t>According to the UNHCR Resettlement Handbook</a:t>
            </a:r>
            <a:r>
              <a:rPr lang="en-US" altLang="en-US" sz="1200" b="0" i="1" dirty="0"/>
              <a:t>: “</a:t>
            </a:r>
            <a:r>
              <a:rPr lang="en-US" altLang="en-US" sz="1200" i="1" dirty="0"/>
              <a:t>Resettlement involves the selection and transfer of refugees from a State in which they have sought protection to a third State that has agreed to admit them – as refugees – with permanent residence status.” </a:t>
            </a:r>
          </a:p>
          <a:p>
            <a:pPr>
              <a:defRPr/>
            </a:pPr>
            <a:endParaRPr lang="en-US" altLang="en-US" sz="1200" b="0" i="0" dirty="0"/>
          </a:p>
          <a:p>
            <a:pPr>
              <a:defRPr/>
            </a:pPr>
            <a:r>
              <a:rPr lang="en-US" altLang="en-US" sz="1200" b="0" i="0" dirty="0"/>
              <a:t>While not all LGBTIQ+ people of concern will be in need of and </a:t>
            </a:r>
            <a:r>
              <a:rPr lang="en-US" altLang="en-US" sz="1200" b="1" i="0" dirty="0"/>
              <a:t>eligible</a:t>
            </a:r>
            <a:r>
              <a:rPr lang="en-US" altLang="en-US" sz="1200" b="0" i="0" dirty="0"/>
              <a:t> for resettlement, it may be a viable solution and protection tool for those most at risk. In some instances, resettlement may be the only viable solution. </a:t>
            </a:r>
          </a:p>
          <a:p>
            <a:pPr>
              <a:defRPr/>
            </a:pPr>
            <a:endParaRPr lang="en-US" altLang="en-US" sz="1200" b="0" i="0" dirty="0"/>
          </a:p>
          <a:p>
            <a:pPr>
              <a:defRPr/>
            </a:pPr>
            <a:r>
              <a:rPr lang="en-US" altLang="en-US" sz="1200" b="0" i="0" kern="0" dirty="0">
                <a:ea typeface="MS PGothic" charset="-128"/>
                <a:cs typeface="Calibri" charset="0"/>
              </a:rPr>
              <a:t>Mechanisms should be in place for </a:t>
            </a:r>
            <a:r>
              <a:rPr lang="en-US" altLang="en-US" sz="1200" b="1" i="0" kern="0" dirty="0">
                <a:ea typeface="MS PGothic" charset="-128"/>
                <a:cs typeface="Calibri" charset="0"/>
              </a:rPr>
              <a:t>partner</a:t>
            </a:r>
            <a:r>
              <a:rPr lang="en-US" altLang="en-US" sz="1200" b="0" i="0" kern="0" dirty="0">
                <a:ea typeface="MS PGothic" charset="-128"/>
                <a:cs typeface="Calibri" charset="0"/>
              </a:rPr>
              <a:t> organizations to make referrals following the principles of informed consent, confidentiality and "need-to-know" information sharing safeguards to protect information, and data protection.</a:t>
            </a:r>
          </a:p>
          <a:p>
            <a:pPr>
              <a:defRPr/>
            </a:pPr>
            <a:endParaRPr lang="en-US" altLang="en-US" sz="1200" b="0" i="0" dirty="0">
              <a:cs typeface="Calibri" pitchFamily="34" charset="0"/>
            </a:endParaRPr>
          </a:p>
          <a:p>
            <a:pPr>
              <a:defRPr/>
            </a:pPr>
            <a:r>
              <a:rPr lang="en-US" altLang="en-US" sz="1200" b="0" i="0" dirty="0">
                <a:cs typeface="Calibri" pitchFamily="34" charset="0"/>
              </a:rPr>
              <a:t>Eligibility and priority level of LGBTIQ+ cases should be </a:t>
            </a:r>
            <a:r>
              <a:rPr lang="en-US" altLang="en-US" sz="1200" b="1" i="0" dirty="0">
                <a:cs typeface="Calibri" pitchFamily="34" charset="0"/>
              </a:rPr>
              <a:t>verified</a:t>
            </a:r>
            <a:r>
              <a:rPr lang="en-US" altLang="en-US" sz="1200" b="0" i="0" dirty="0">
                <a:cs typeface="Calibri" pitchFamily="34" charset="0"/>
              </a:rPr>
              <a:t> and determined through a resettlement interview and assessment.</a:t>
            </a:r>
          </a:p>
          <a:p>
            <a:endParaRPr lang="en-US" altLang="en-US" sz="1200" i="1"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ltLang="en-US" sz="1200" b="1" u="none" dirty="0">
                <a:ea typeface="MS PGothic" charset="-128"/>
              </a:rPr>
              <a:t>----</a:t>
            </a:r>
          </a:p>
          <a:p>
            <a:endParaRPr lang="en-US" altLang="en-US" sz="1200" i="1" dirty="0">
              <a:ea typeface="MS PGothic" charset="-128"/>
            </a:endParaRPr>
          </a:p>
          <a:p>
            <a:r>
              <a:rPr lang="en-US" altLang="en-US" sz="1200" b="1" i="1" dirty="0">
                <a:ea typeface="MS PGothic" charset="-128"/>
              </a:rPr>
              <a:t>Time:</a:t>
            </a:r>
            <a:r>
              <a:rPr lang="en-US" altLang="en-US" sz="1200" i="1" dirty="0">
                <a:ea typeface="MS PGothic" charset="-128"/>
              </a:rPr>
              <a:t> 30 minutes for slides 81-90.</a:t>
            </a:r>
          </a:p>
          <a:p>
            <a:endParaRPr lang="en-US" altLang="en-US" sz="1200" i="1" dirty="0">
              <a:cs typeface="Calibri" pitchFamily="34" charset="0"/>
            </a:endParaRPr>
          </a:p>
          <a:p>
            <a:pPr rtl="0" latinLnBrk="0"/>
            <a:r>
              <a:rPr lang="en-US" sz="1200" b="0" i="1" kern="1200" dirty="0">
                <a:solidFill>
                  <a:schemeClr val="tx1"/>
                </a:solidFill>
                <a:effectLst/>
                <a:latin typeface="+mn-lt"/>
                <a:ea typeface="+mn-ea"/>
                <a:cs typeface="+mn-cs"/>
              </a:rPr>
              <a:t>[Image description: The wing of an airplane on the runway.]</a:t>
            </a:r>
            <a:endParaRPr lang="en-US" sz="1200" b="0" i="0" kern="1200" dirty="0">
              <a:solidFill>
                <a:schemeClr val="tx1"/>
              </a:solidFill>
              <a:effectLst/>
              <a:latin typeface="+mn-lt"/>
              <a:ea typeface="+mn-ea"/>
              <a:cs typeface="+mn-cs"/>
            </a:endParaRP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82</a:t>
            </a:fld>
            <a:endParaRPr lang="en-US"/>
          </a:p>
        </p:txBody>
      </p:sp>
    </p:spTree>
    <p:extLst>
      <p:ext uri="{BB962C8B-B14F-4D97-AF65-F5344CB8AC3E}">
        <p14:creationId xmlns:p14="http://schemas.microsoft.com/office/powerpoint/2010/main" val="11208378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a:lstStyle/>
          <a:p>
            <a:endParaRPr dirty="0"/>
          </a:p>
        </p:txBody>
      </p:sp>
      <p:sp>
        <p:nvSpPr>
          <p:cNvPr id="662" name="Shape 662"/>
          <p:cNvSpPr>
            <a:spLocks noGrp="1"/>
          </p:cNvSpPr>
          <p:nvPr>
            <p:ph type="body" sz="quarter" idx="1"/>
          </p:nvPr>
        </p:nvSpPr>
        <p:spPr>
          <a:xfrm>
            <a:off x="644577" y="4478309"/>
            <a:ext cx="5681272" cy="4248595"/>
          </a:xfrm>
          <a:prstGeom prst="rect">
            <a:avLst/>
          </a:prstGeom>
        </p:spPr>
        <p:txBody>
          <a:bodyPr/>
          <a:lstStyle/>
          <a:p>
            <a:pPr marL="0" marR="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altLang="en-US" sz="1200" b="1" i="0" u="sng" strike="noStrike" kern="1200" cap="none" spc="0" normalizeH="0" baseline="0" noProof="0" dirty="0">
                <a:ln>
                  <a:noFill/>
                </a:ln>
                <a:effectLst/>
                <a:uLnTx/>
                <a:uFillTx/>
                <a:latin typeface="+mn-lt"/>
                <a:ea typeface="MS PGothic" charset="-128"/>
              </a:rPr>
              <a:t>Resettlement Referrals</a:t>
            </a:r>
            <a:endParaRPr lang="en-US" altLang="en-US" sz="1200" dirty="0"/>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r>
              <a:rPr lang="en-US" altLang="en-US" sz="1200" i="0" dirty="0">
                <a:ea typeface="MS PGothic" charset="-128"/>
              </a:rPr>
              <a:t>Specific vulnerabilities and protection needs of LGBTIQ+ persons of concern are </a:t>
            </a:r>
            <a:r>
              <a:rPr lang="en-US" altLang="en-US" sz="1200" b="1" i="0" dirty="0">
                <a:ea typeface="MS PGothic" charset="-128"/>
              </a:rPr>
              <a:t>mainstreamed </a:t>
            </a:r>
            <a:r>
              <a:rPr lang="en-US" altLang="en-US" sz="1200" b="0" i="0" dirty="0">
                <a:ea typeface="MS PGothic" charset="-128"/>
              </a:rPr>
              <a:t>and addressed </a:t>
            </a:r>
            <a:r>
              <a:rPr lang="en-US" altLang="en-US" sz="1200" i="0" dirty="0">
                <a:ea typeface="MS PGothic" charset="-128"/>
              </a:rPr>
              <a:t>through existing resettlement categories. In other words, there are </a:t>
            </a:r>
            <a:r>
              <a:rPr lang="en-US" altLang="en-US" sz="1200" b="0" i="0" dirty="0">
                <a:ea typeface="MS PGothic" charset="-128"/>
              </a:rPr>
              <a:t>no special categories </a:t>
            </a:r>
            <a:r>
              <a:rPr lang="en-US" altLang="en-US" sz="1200" i="0" dirty="0">
                <a:ea typeface="MS PGothic" charset="-128"/>
              </a:rPr>
              <a:t>related exclusively to sexual orientation, gender identity, gender expression and sex characteristics.</a:t>
            </a:r>
          </a:p>
          <a:p>
            <a:endParaRPr lang="en-US" altLang="en-US" sz="1200" i="0" dirty="0">
              <a:ea typeface="MS PGothic" charset="-128"/>
            </a:endParaRPr>
          </a:p>
          <a:p>
            <a:r>
              <a:rPr lang="en-US" altLang="en-US" sz="1200" i="0" dirty="0">
                <a:ea typeface="MS PGothic" charset="-128"/>
              </a:rPr>
              <a:t>LGBTIQ+ cases in need of resettlement should fit one of the following more specific categories for submission for resettlement consideration. Depending on the circumstances, LGBTIQ+ people seeking international protection </a:t>
            </a:r>
            <a:r>
              <a:rPr lang="en-US" altLang="en-US" sz="1200" b="1" i="0" dirty="0">
                <a:ea typeface="MS PGothic" charset="-128"/>
              </a:rPr>
              <a:t>may qualify </a:t>
            </a:r>
            <a:r>
              <a:rPr lang="en-US" altLang="en-US" sz="1200" b="0" i="0" dirty="0">
                <a:ea typeface="MS PGothic" charset="-128"/>
              </a:rPr>
              <a:t>for third-country resettlement under the following categories: </a:t>
            </a:r>
          </a:p>
          <a:p>
            <a:endParaRPr lang="en-US" altLang="en-US" sz="1200" i="0" dirty="0">
              <a:ea typeface="MS PGothic" charset="-128"/>
            </a:endParaRPr>
          </a:p>
          <a:p>
            <a:pPr marL="171450" indent="-171450">
              <a:buFont typeface="Arial" panose="020B0604020202020204" pitchFamily="34" charset="0"/>
              <a:buChar char="•"/>
            </a:pPr>
            <a:r>
              <a:rPr lang="en-US" altLang="en-US" sz="1200" i="0" dirty="0">
                <a:ea typeface="MS PGothic" charset="-128"/>
              </a:rPr>
              <a:t>Legal and/or physical protection needs; </a:t>
            </a:r>
          </a:p>
          <a:p>
            <a:pPr marL="171450" indent="-171450">
              <a:buFont typeface="Arial" panose="020B0604020202020204" pitchFamily="34" charset="0"/>
              <a:buChar char="•"/>
            </a:pPr>
            <a:r>
              <a:rPr lang="en-US" altLang="en-US" sz="1200" i="0" dirty="0">
                <a:ea typeface="MS PGothic" charset="-128"/>
              </a:rPr>
              <a:t>Survivors of violence and/or torture;</a:t>
            </a:r>
          </a:p>
          <a:p>
            <a:pPr marL="171450" indent="-171450">
              <a:buFont typeface="Arial" panose="020B0604020202020204" pitchFamily="34" charset="0"/>
              <a:buChar char="•"/>
            </a:pPr>
            <a:r>
              <a:rPr lang="en-US" altLang="en-US" sz="1200" i="0" dirty="0">
                <a:ea typeface="MS PGothic" charset="-128"/>
              </a:rPr>
              <a:t>Women and girls at risk;</a:t>
            </a:r>
          </a:p>
          <a:p>
            <a:pPr marL="171450" indent="-171450">
              <a:buFont typeface="Arial" panose="020B0604020202020204" pitchFamily="34" charset="0"/>
              <a:buChar char="•"/>
            </a:pPr>
            <a:r>
              <a:rPr lang="en-US" altLang="en-US" sz="1200" i="0" dirty="0">
                <a:ea typeface="MS PGothic" charset="-128"/>
              </a:rPr>
              <a:t>Children or adolescents at risk;</a:t>
            </a:r>
          </a:p>
          <a:p>
            <a:pPr marL="171450" indent="-171450">
              <a:buFont typeface="Arial" panose="020B0604020202020204" pitchFamily="34" charset="0"/>
              <a:buChar char="•"/>
            </a:pPr>
            <a:r>
              <a:rPr lang="en-US" altLang="en-US" sz="1200" i="0" dirty="0">
                <a:ea typeface="MS PGothic" charset="-128"/>
              </a:rPr>
              <a:t>Family reunification; and</a:t>
            </a:r>
          </a:p>
          <a:p>
            <a:pPr marL="171450" indent="-171450">
              <a:buFont typeface="Arial" panose="020B0604020202020204" pitchFamily="34" charset="0"/>
              <a:buChar char="•"/>
            </a:pPr>
            <a:r>
              <a:rPr lang="en-US" altLang="en-US" sz="1200" i="0" dirty="0">
                <a:ea typeface="MS PGothic" charset="-128"/>
              </a:rPr>
              <a:t>Medical needs category.</a:t>
            </a:r>
          </a:p>
          <a:p>
            <a:endParaRPr lang="en-US" altLang="en-US" sz="1200" i="1"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ltLang="en-US" sz="1200" b="1" u="none" dirty="0">
                <a:ea typeface="MS PGothic" charset="-128"/>
              </a:rPr>
              <a:t>----</a:t>
            </a:r>
          </a:p>
          <a:p>
            <a:endParaRPr lang="en-US" altLang="en-US" sz="1200" i="1" dirty="0">
              <a:ea typeface="MS PGothic" charset="-128"/>
            </a:endParaRPr>
          </a:p>
          <a:p>
            <a:r>
              <a:rPr lang="en-US" altLang="en-US" sz="1200" b="1" i="1" dirty="0">
                <a:ea typeface="MS PGothic" charset="-128"/>
              </a:rPr>
              <a:t>Time:</a:t>
            </a:r>
            <a:r>
              <a:rPr lang="en-US" altLang="en-US" sz="1200" i="1" dirty="0">
                <a:ea typeface="MS PGothic" charset="-128"/>
              </a:rPr>
              <a:t> 30 minutes for slides 81-90.</a:t>
            </a:r>
          </a:p>
          <a:p>
            <a:endParaRPr lang="en-US" altLang="en-US" sz="1200" i="1" dirty="0">
              <a:ea typeface="MS PGothic" charset="-128"/>
            </a:endParaRPr>
          </a:p>
          <a:p>
            <a:r>
              <a:rPr lang="en-US" altLang="en-US" sz="1200" i="1" dirty="0">
                <a:ea typeface="MS PGothic" charset="-128"/>
              </a:rPr>
              <a:t>[Image description: Images of UNHCR and IOM staff members assisting migrants and forcibly displaced people in a variety of settings.]</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p:txBody>
      </p:sp>
      <p:sp>
        <p:nvSpPr>
          <p:cNvPr id="4" name="Slide Number Placeholder 3">
            <a:extLst>
              <a:ext uri="{FF2B5EF4-FFF2-40B4-BE49-F238E27FC236}">
                <a16:creationId xmlns:a16="http://schemas.microsoft.com/office/drawing/2014/main" id="{6BEF12BD-0053-1C43-9FB3-B6DA9A791C5B}"/>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83</a:t>
            </a:fld>
            <a:endParaRPr lang="en-US"/>
          </a:p>
        </p:txBody>
      </p:sp>
    </p:spTree>
    <p:extLst>
      <p:ext uri="{BB962C8B-B14F-4D97-AF65-F5344CB8AC3E}">
        <p14:creationId xmlns:p14="http://schemas.microsoft.com/office/powerpoint/2010/main" val="24070061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anchor="t" anchorCtr="0">
            <a:noAutofit/>
          </a:bodyPr>
          <a:lstStyle/>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altLang="en-US" sz="1200" b="1" i="0" u="sng" strike="noStrike" kern="1200" cap="none" spc="0" normalizeH="0" baseline="0" noProof="0" dirty="0">
                <a:ln>
                  <a:noFill/>
                </a:ln>
                <a:effectLst/>
                <a:uLnTx/>
                <a:uFillTx/>
                <a:latin typeface="+mn-lt"/>
                <a:ea typeface="MS PGothic" charset="-128"/>
              </a:rPr>
              <a:t>Resettlement Priorities</a:t>
            </a:r>
            <a:endParaRPr lang="en-US" altLang="en-US" sz="1200" dirty="0"/>
          </a:p>
          <a:p>
            <a:pPr>
              <a:defRPr/>
            </a:pPr>
            <a:endParaRPr lang="en-US" altLang="en-US" sz="1200" dirty="0"/>
          </a:p>
          <a:p>
            <a:pPr>
              <a:defRPr/>
            </a:pPr>
            <a:r>
              <a:rPr lang="en-US" altLang="en-US" sz="1200" i="0" dirty="0"/>
              <a:t>When we're assessing an LGBTIQ+ applicant’s </a:t>
            </a:r>
            <a:r>
              <a:rPr lang="en-US" altLang="en-US" sz="1200" b="1" i="0" dirty="0"/>
              <a:t>resettlement priority</a:t>
            </a:r>
            <a:r>
              <a:rPr lang="en-US" altLang="en-US" sz="1200" i="0" dirty="0"/>
              <a:t>, we should keep in mind that: </a:t>
            </a:r>
          </a:p>
          <a:p>
            <a:pPr>
              <a:defRPr/>
            </a:pPr>
            <a:endParaRPr lang="en-US" altLang="en-US" sz="1200" i="0" dirty="0"/>
          </a:p>
          <a:p>
            <a:pPr>
              <a:defRPr/>
            </a:pPr>
            <a:r>
              <a:rPr lang="en-US" altLang="en-US" sz="1200" i="0" dirty="0"/>
              <a:t>Although some LGBTIQ+ cases will warrant </a:t>
            </a:r>
            <a:r>
              <a:rPr lang="en-US" altLang="en-US" sz="1200" b="1" i="0" dirty="0"/>
              <a:t>urgent</a:t>
            </a:r>
            <a:r>
              <a:rPr lang="en-US" altLang="en-US" sz="1200" i="0" dirty="0"/>
              <a:t> or </a:t>
            </a:r>
            <a:r>
              <a:rPr lang="en-US" altLang="en-US" sz="1200" b="0" i="0" dirty="0"/>
              <a:t>emergency </a:t>
            </a:r>
            <a:r>
              <a:rPr lang="en-US" altLang="en-US" sz="1200" i="0" dirty="0"/>
              <a:t>referral, each case should be evaluated on its own merit. This is subject to the LGBTIQ+ individual’s specific circumstances and the context in the country of asylum. Staff can use the </a:t>
            </a:r>
            <a:r>
              <a:rPr lang="en-US" altLang="en-US" sz="1200" b="0" i="0" u="none" dirty="0"/>
              <a:t>UNHCR Heightened Risk Identification Tool (HRIT) </a:t>
            </a:r>
            <a:r>
              <a:rPr lang="en-US" altLang="en-US" sz="1200" i="0" dirty="0"/>
              <a:t>when they undertake priority processing for resettlement. </a:t>
            </a:r>
          </a:p>
          <a:p>
            <a:pPr>
              <a:defRPr/>
            </a:pPr>
            <a:endParaRPr lang="en-US" altLang="en-US" sz="1200" i="0" dirty="0"/>
          </a:p>
          <a:p>
            <a:pPr>
              <a:defRPr/>
            </a:pPr>
            <a:r>
              <a:rPr lang="en-US" altLang="en-US" sz="1200" i="0" dirty="0"/>
              <a:t>We should </a:t>
            </a:r>
            <a:r>
              <a:rPr lang="en-US" altLang="en-US" sz="1200" b="1" i="0" dirty="0"/>
              <a:t>keep </a:t>
            </a:r>
            <a:r>
              <a:rPr lang="en-US" altLang="en-US" sz="1200" b="0" i="0" dirty="0"/>
              <a:t>in mind </a:t>
            </a:r>
            <a:r>
              <a:rPr lang="en-US" altLang="en-US" sz="1200" i="0" dirty="0"/>
              <a:t>that emergency resettlement may be necessary to ensure the security of persons who face serious threats to their physical safety or lives in the country of asylum, by either State or non-State actors. As noted in the </a:t>
            </a:r>
            <a:r>
              <a:rPr lang="en-US" altLang="en-US" sz="1200" b="0" i="0" u="none" dirty="0"/>
              <a:t>UNHCR Resettlement Handbook:</a:t>
            </a:r>
            <a:r>
              <a:rPr lang="en-US" altLang="en-US" sz="1200" i="0" dirty="0"/>
              <a:t> “Emergency processing or evacuation may be required as lengthy processing can exacerbate the security risks</a:t>
            </a:r>
            <a:r>
              <a:rPr lang="en-US" altLang="en-US" sz="1200" i="0" dirty="0">
                <a:highlight>
                  <a:srgbClr val="FFFF00"/>
                </a:highlight>
              </a:rPr>
              <a:t>.”</a:t>
            </a:r>
          </a:p>
          <a:p>
            <a:pPr>
              <a:defRPr/>
            </a:pPr>
            <a:endParaRPr lang="en-US" altLang="en-US" sz="1200" i="0" dirty="0"/>
          </a:p>
          <a:p>
            <a:pPr>
              <a:defRPr/>
            </a:pPr>
            <a:r>
              <a:rPr lang="en-US" altLang="en-US" sz="1200" i="0" dirty="0"/>
              <a:t>Please keep in mind that the HRIT is a tool for identifying refugees at risk. It is not determinative for assessing the resettlement needs and priority of cases of refugees who have already been identified as experiencing heightened risks. If eligibility for and acceptance by a resettlement State is confirmed, some individuals may require </a:t>
            </a:r>
            <a:r>
              <a:rPr lang="en-US" altLang="en-US" sz="1200" b="1" i="0" dirty="0"/>
              <a:t>temporary </a:t>
            </a:r>
            <a:r>
              <a:rPr lang="en-US" altLang="en-US" sz="1200" b="0" i="0" dirty="0"/>
              <a:t>protective measures</a:t>
            </a:r>
            <a:r>
              <a:rPr lang="en-US" altLang="en-US" sz="1200" i="0" dirty="0"/>
              <a:t>, such as safe shelter or relocation to an urban </a:t>
            </a:r>
            <a:r>
              <a:rPr lang="en-US" altLang="en-US" sz="1200" i="0" dirty="0" err="1"/>
              <a:t>centre</a:t>
            </a:r>
            <a:r>
              <a:rPr lang="en-US" altLang="en-US" sz="1200" i="0" dirty="0"/>
              <a:t> or evacuation to emergency transit facilities (ETF).</a:t>
            </a:r>
          </a:p>
          <a:p>
            <a:pPr>
              <a:defRPr/>
            </a:pPr>
            <a:endParaRPr lang="en-US" altLang="en-US" sz="1200" i="0" dirty="0"/>
          </a:p>
          <a:p>
            <a:pPr>
              <a:defRPr/>
            </a:pPr>
            <a:r>
              <a:rPr lang="en-US" altLang="en-US" sz="1200" i="0" dirty="0"/>
              <a:t>However, UNHCR resettlement guidance does not view this as part of the resettlement needs assessment. It is more relevant to the overall protection response in the Country of Asylum and to resettlement arrangements if the LGBTIQ+ person of concern was found eligible for resettlement and accepted by the resettlement country. Note there are often other people from the </a:t>
            </a:r>
            <a:r>
              <a:rPr lang="en-US" altLang="en-US" sz="1200" b="0" i="0" dirty="0"/>
              <a:t>same </a:t>
            </a:r>
            <a:r>
              <a:rPr lang="en-US" altLang="en-US" sz="1200" b="1" i="0" dirty="0"/>
              <a:t>Country of Origin </a:t>
            </a:r>
            <a:r>
              <a:rPr lang="en-US" altLang="en-US" sz="1200" i="0" dirty="0"/>
              <a:t>at the transit and emergency transit facility or </a:t>
            </a:r>
            <a:r>
              <a:rPr lang="en-US" altLang="en-US" sz="1200" i="0" dirty="0" err="1"/>
              <a:t>centre</a:t>
            </a:r>
            <a:r>
              <a:rPr lang="en-US" altLang="en-US" sz="1200" i="0" dirty="0"/>
              <a:t>. </a:t>
            </a:r>
          </a:p>
          <a:p>
            <a:pPr>
              <a:defRPr/>
            </a:pPr>
            <a:endParaRPr lang="en-US" altLang="en-US" sz="1200" i="0" dirty="0"/>
          </a:p>
          <a:p>
            <a:pPr>
              <a:defRPr/>
            </a:pPr>
            <a:r>
              <a:rPr lang="en-US" altLang="en-US" sz="1200" i="0" dirty="0"/>
              <a:t>We therefore have to </a:t>
            </a:r>
            <a:r>
              <a:rPr lang="en-US" altLang="en-US" sz="1200" b="1" i="0" dirty="0"/>
              <a:t>weigh </a:t>
            </a:r>
            <a:r>
              <a:rPr lang="en-US" altLang="en-US" sz="1200" i="0" dirty="0"/>
              <a:t>whether sending an LGBTIQ+ person to a particular transit facility will put them at further risk. In many instances, it may be better to send them directly to the country of resettlement. </a:t>
            </a:r>
            <a:r>
              <a:rPr lang="en-US" altLang="en-US" sz="1200" i="0" kern="0" dirty="0">
                <a:cs typeface="Calibri" pitchFamily="34" charset="0"/>
              </a:rPr>
              <a:t>An individual’s SOGIESC may be material to their RSD or resettlement case or shared later in the process. Some individuals flee their countries for mixed reasons but have serious protection risks related to their SOGIESC.</a:t>
            </a:r>
          </a:p>
          <a:p>
            <a:pPr>
              <a:defRPr/>
            </a:pPr>
            <a:endParaRPr lang="en-US" altLang="en-US" sz="1200" i="0" kern="0" dirty="0">
              <a:cs typeface="Calibri" pitchFamily="34" charset="0"/>
            </a:endParaRPr>
          </a:p>
          <a:p>
            <a:pPr>
              <a:defRPr/>
            </a:pPr>
            <a:r>
              <a:rPr lang="en-US" altLang="en-US" sz="1200" i="0" dirty="0">
                <a:cs typeface="Calibri" pitchFamily="34" charset="0"/>
              </a:rPr>
              <a:t>Resettlement needs should be </a:t>
            </a:r>
            <a:r>
              <a:rPr lang="en-US" altLang="en-US" sz="1200" b="1" i="0" dirty="0">
                <a:cs typeface="Calibri" pitchFamily="34" charset="0"/>
              </a:rPr>
              <a:t>assessed </a:t>
            </a:r>
            <a:r>
              <a:rPr lang="en-US" altLang="en-US" sz="1200" b="0" i="0" dirty="0">
                <a:cs typeface="Calibri" pitchFamily="34" charset="0"/>
              </a:rPr>
              <a:t>without reference to discretion </a:t>
            </a:r>
            <a:r>
              <a:rPr lang="en-US" altLang="en-US" sz="1200" i="0" dirty="0">
                <a:cs typeface="Calibri" pitchFamily="34" charset="0"/>
              </a:rPr>
              <a:t>or what a person could “reasonably tolerate” if returned to the </a:t>
            </a:r>
            <a:r>
              <a:rPr lang="en-US" altLang="en-US" sz="1200" i="0" dirty="0" err="1">
                <a:cs typeface="Calibri" pitchFamily="34" charset="0"/>
              </a:rPr>
              <a:t>CoO</a:t>
            </a:r>
            <a:r>
              <a:rPr lang="en-US" altLang="en-US" sz="1200" i="0" dirty="0">
                <a:cs typeface="Calibri" pitchFamily="34" charset="0"/>
              </a:rPr>
              <a:t>. Both bars have been </a:t>
            </a:r>
            <a:r>
              <a:rPr lang="en-US" altLang="en-US" sz="1200" b="0" i="0" dirty="0">
                <a:cs typeface="Calibri" pitchFamily="34" charset="0"/>
              </a:rPr>
              <a:t>discredited as violating </a:t>
            </a:r>
            <a:r>
              <a:rPr lang="en-US" altLang="en-US" sz="1200" i="0" dirty="0">
                <a:cs typeface="Calibri" pitchFamily="34" charset="0"/>
              </a:rPr>
              <a:t>basic and fundamental human rights.</a:t>
            </a:r>
          </a:p>
          <a:p>
            <a:endParaRPr lang="en-US" altLang="en-US" sz="1200" i="1"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ltLang="en-US" sz="1200" b="1" u="none" dirty="0">
                <a:ea typeface="MS PGothic" charset="-128"/>
              </a:rPr>
              <a:t>----</a:t>
            </a:r>
          </a:p>
          <a:p>
            <a:endParaRPr lang="en-US" altLang="en-US" sz="1200" i="1" dirty="0">
              <a:ea typeface="MS PGothic" charset="-128"/>
            </a:endParaRPr>
          </a:p>
          <a:p>
            <a:r>
              <a:rPr lang="en-US" altLang="en-US" sz="1200" b="1" i="1" dirty="0">
                <a:ea typeface="MS PGothic" charset="-128"/>
              </a:rPr>
              <a:t>Time:</a:t>
            </a:r>
            <a:r>
              <a:rPr lang="en-US" altLang="en-US" sz="1200" i="1" dirty="0">
                <a:ea typeface="MS PGothic" charset="-128"/>
              </a:rPr>
              <a:t> 30 minutes for slides 81-90. </a:t>
            </a:r>
          </a:p>
          <a:p>
            <a:pPr>
              <a:defRPr/>
            </a:pPr>
            <a:endParaRPr lang="en-US" altLang="en-US" sz="1200" i="1" dirty="0">
              <a:cs typeface="Calibri" pitchFamily="34" charset="0"/>
            </a:endParaRPr>
          </a:p>
          <a:p>
            <a:pPr rtl="0" latinLnBrk="0"/>
            <a:r>
              <a:rPr lang="en-US" sz="1200" b="0" i="1" kern="1200" dirty="0">
                <a:solidFill>
                  <a:schemeClr val="tx1"/>
                </a:solidFill>
                <a:effectLst/>
                <a:latin typeface="+mn-lt"/>
                <a:ea typeface="+mn-ea"/>
                <a:cs typeface="+mn-cs"/>
              </a:rPr>
              <a:t>[Image description: Close-up of someone writing in a notebook.]</a:t>
            </a:r>
            <a:endParaRPr lang="en-US" altLang="en-US" sz="1200" i="1" dirty="0">
              <a:cs typeface="Calibri" pitchFamily="34" charset="0"/>
            </a:endParaRP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84</a:t>
            </a:fld>
            <a:endParaRPr lang="en-US"/>
          </a:p>
        </p:txBody>
      </p:sp>
    </p:spTree>
    <p:extLst>
      <p:ext uri="{BB962C8B-B14F-4D97-AF65-F5344CB8AC3E}">
        <p14:creationId xmlns:p14="http://schemas.microsoft.com/office/powerpoint/2010/main" val="23935075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anchor="t" anchorCtr="0">
            <a:noAutofit/>
          </a:bodyPr>
          <a:lstStyle/>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altLang="en-US" sz="1200" b="1" i="0" u="sng" strike="noStrike" kern="1200" cap="none" spc="0" normalizeH="0" baseline="0" noProof="0" dirty="0">
                <a:ln>
                  <a:noFill/>
                </a:ln>
                <a:solidFill>
                  <a:schemeClr val="tx1"/>
                </a:solidFill>
                <a:effectLst/>
                <a:uLnTx/>
                <a:uFillTx/>
                <a:latin typeface="+mn-lt"/>
                <a:ea typeface="MS PGothic" charset="-128"/>
              </a:rPr>
              <a:t>RRF</a:t>
            </a:r>
            <a:endParaRPr lang="en-US" altLang="en-US" sz="1200" dirty="0">
              <a:solidFill>
                <a:schemeClr val="tx1"/>
              </a:solidFill>
            </a:endParaRPr>
          </a:p>
          <a:p>
            <a:pPr>
              <a:defRPr/>
            </a:pPr>
            <a:endParaRPr lang="en-US" altLang="en-US" sz="1200" dirty="0">
              <a:solidFill>
                <a:schemeClr val="tx1"/>
              </a:solidFill>
            </a:endParaRPr>
          </a:p>
          <a:p>
            <a:pPr>
              <a:defRPr/>
            </a:pPr>
            <a:r>
              <a:rPr lang="en-US" altLang="en-US" sz="1200" dirty="0">
                <a:solidFill>
                  <a:schemeClr val="tx1"/>
                </a:solidFill>
              </a:rPr>
              <a:t>Let's now discuss the Resettlement Registration Form, or </a:t>
            </a:r>
            <a:r>
              <a:rPr lang="en-US" altLang="en-US" sz="1200" b="1" dirty="0">
                <a:solidFill>
                  <a:schemeClr val="tx1"/>
                </a:solidFill>
              </a:rPr>
              <a:t>RRF</a:t>
            </a:r>
            <a:r>
              <a:rPr lang="en-US" altLang="en-US" sz="1200" dirty="0">
                <a:solidFill>
                  <a:schemeClr val="tx1"/>
                </a:solidFill>
              </a:rPr>
              <a:t>.</a:t>
            </a:r>
          </a:p>
          <a:p>
            <a:pPr marL="171450" indent="-171450">
              <a:buFont typeface="Arial" panose="020B0604020202020204" pitchFamily="34" charset="0"/>
              <a:buChar char="•"/>
              <a:defRPr/>
            </a:pPr>
            <a:endParaRPr lang="en-US" altLang="en-US" sz="1200" i="0" dirty="0">
              <a:solidFill>
                <a:schemeClr val="tx1"/>
              </a:solidFill>
            </a:endParaRPr>
          </a:p>
          <a:p>
            <a:pPr marL="171450" indent="-171450">
              <a:buFont typeface="Arial" panose="020B0604020202020204" pitchFamily="34" charset="0"/>
              <a:buChar char="•"/>
              <a:defRPr/>
            </a:pPr>
            <a:r>
              <a:rPr lang="en-US" altLang="en-US" sz="1200" i="0" dirty="0">
                <a:solidFill>
                  <a:schemeClr val="tx1"/>
                </a:solidFill>
              </a:rPr>
              <a:t>Protection and resettlement </a:t>
            </a:r>
            <a:r>
              <a:rPr lang="en-US" altLang="en-US" sz="1200" b="1" i="0" dirty="0">
                <a:solidFill>
                  <a:schemeClr val="tx1"/>
                </a:solidFill>
              </a:rPr>
              <a:t>needs</a:t>
            </a:r>
            <a:r>
              <a:rPr lang="en-US" altLang="en-US" sz="1200" i="0" dirty="0">
                <a:solidFill>
                  <a:schemeClr val="tx1"/>
                </a:solidFill>
              </a:rPr>
              <a:t> that are specific to the </a:t>
            </a:r>
            <a:r>
              <a:rPr lang="en-US" altLang="en-US" sz="1200" b="0" i="0" dirty="0">
                <a:solidFill>
                  <a:schemeClr val="tx1"/>
                </a:solidFill>
              </a:rPr>
              <a:t>individual's perceived or self-identified SOGIESC should be clearly reflected in the RRF.</a:t>
            </a:r>
          </a:p>
          <a:p>
            <a:pPr marL="171450" indent="-171450">
              <a:buFont typeface="Arial" panose="020B0604020202020204" pitchFamily="34" charset="0"/>
              <a:buChar char="•"/>
              <a:defRPr/>
            </a:pPr>
            <a:r>
              <a:rPr lang="en-US" altLang="en-US" sz="1200" b="0" i="0" dirty="0">
                <a:solidFill>
                  <a:schemeClr val="tx1"/>
                </a:solidFill>
              </a:rPr>
              <a:t>This includes legal and protection-related </a:t>
            </a:r>
            <a:r>
              <a:rPr lang="en-US" altLang="en-US" sz="1200" b="1" i="0" dirty="0">
                <a:solidFill>
                  <a:schemeClr val="tx1"/>
                </a:solidFill>
              </a:rPr>
              <a:t>information</a:t>
            </a:r>
            <a:r>
              <a:rPr lang="en-US" altLang="en-US" sz="1200" b="0" i="0" dirty="0">
                <a:solidFill>
                  <a:schemeClr val="tx1"/>
                </a:solidFill>
              </a:rPr>
              <a:t> on the treatment of LGBTIQ+ people in the </a:t>
            </a:r>
            <a:r>
              <a:rPr lang="en-US" altLang="en-US" sz="1200" b="0" i="0" dirty="0" err="1">
                <a:solidFill>
                  <a:schemeClr val="tx1"/>
                </a:solidFill>
              </a:rPr>
              <a:t>CoO</a:t>
            </a:r>
            <a:r>
              <a:rPr lang="en-US" altLang="en-US" sz="1200" b="0" i="0" dirty="0">
                <a:solidFill>
                  <a:schemeClr val="tx1"/>
                </a:solidFill>
              </a:rPr>
              <a:t> and CoA. </a:t>
            </a:r>
          </a:p>
          <a:p>
            <a:pPr marL="171450" indent="-171450">
              <a:buFont typeface="Arial" panose="020B0604020202020204" pitchFamily="34" charset="0"/>
              <a:buChar char="•"/>
              <a:defRPr/>
            </a:pPr>
            <a:r>
              <a:rPr lang="en-US" altLang="en-US" sz="1200" b="0" i="0" dirty="0">
                <a:solidFill>
                  <a:schemeClr val="tx1"/>
                </a:solidFill>
              </a:rPr>
              <a:t>Any other concerns that the individual has in common with other people from the </a:t>
            </a:r>
            <a:r>
              <a:rPr lang="en-US" altLang="en-US" sz="1200" b="0" i="0" dirty="0" err="1">
                <a:solidFill>
                  <a:schemeClr val="tx1"/>
                </a:solidFill>
              </a:rPr>
              <a:t>CoO</a:t>
            </a:r>
            <a:r>
              <a:rPr lang="en-US" altLang="en-US" sz="1200" b="0" i="0" dirty="0">
                <a:solidFill>
                  <a:schemeClr val="tx1"/>
                </a:solidFill>
              </a:rPr>
              <a:t>/CoA should also be </a:t>
            </a:r>
            <a:r>
              <a:rPr lang="en-US" altLang="en-US" sz="1200" b="1" i="0" dirty="0">
                <a:solidFill>
                  <a:schemeClr val="tx1"/>
                </a:solidFill>
              </a:rPr>
              <a:t>reflected</a:t>
            </a:r>
            <a:r>
              <a:rPr lang="en-US" altLang="en-US" sz="1200" b="0" i="0" dirty="0">
                <a:solidFill>
                  <a:schemeClr val="tx1"/>
                </a:solidFill>
              </a:rPr>
              <a:t>.</a:t>
            </a:r>
          </a:p>
          <a:p>
            <a:pPr marL="171450" indent="-171450">
              <a:buFont typeface="Arial" panose="020B0604020202020204" pitchFamily="34" charset="0"/>
              <a:buChar char="•"/>
              <a:defRPr/>
            </a:pPr>
            <a:r>
              <a:rPr lang="en-US" altLang="en-US" sz="1200" b="0" i="0" kern="0" dirty="0">
                <a:solidFill>
                  <a:schemeClr val="tx1"/>
                </a:solidFill>
                <a:ea typeface="MS PGothic" charset="-128"/>
                <a:cs typeface="Calibri" charset="0"/>
              </a:rPr>
              <a:t>The concept of </a:t>
            </a:r>
            <a:r>
              <a:rPr lang="en-US" altLang="en-US" sz="1200" b="1" i="0" kern="0" dirty="0">
                <a:solidFill>
                  <a:schemeClr val="tx1"/>
                </a:solidFill>
                <a:ea typeface="MS PGothic" charset="-128"/>
                <a:cs typeface="Calibri" charset="0"/>
              </a:rPr>
              <a:t>dependency </a:t>
            </a:r>
            <a:r>
              <a:rPr lang="en-US" altLang="en-US" sz="1200" b="0" i="0" kern="0" dirty="0">
                <a:solidFill>
                  <a:schemeClr val="tx1"/>
                </a:solidFill>
                <a:ea typeface="MS PGothic" charset="-128"/>
                <a:cs typeface="Calibri" charset="0"/>
              </a:rPr>
              <a:t>is central to who is considered a member of the family. Same-gender couples are recognized as a family unit for the purposes of resettlement processing. They should be submitted as one case, not linked cases. </a:t>
            </a:r>
          </a:p>
          <a:p>
            <a:pPr marL="171450" indent="-171450">
              <a:buFont typeface="Arial" panose="020B0604020202020204" pitchFamily="34" charset="0"/>
              <a:buChar char="•"/>
              <a:defRPr/>
            </a:pPr>
            <a:r>
              <a:rPr lang="en-US" altLang="en-US" sz="1200" b="0" i="0" kern="0" dirty="0">
                <a:solidFill>
                  <a:schemeClr val="tx1"/>
                </a:solidFill>
                <a:ea typeface="MS PGothic" charset="-128"/>
                <a:cs typeface="Calibri" charset="0"/>
              </a:rPr>
              <a:t>Both individuals should be listed under </a:t>
            </a:r>
            <a:r>
              <a:rPr lang="en-US" altLang="en-US" sz="1200" b="1" i="0" kern="0" dirty="0">
                <a:solidFill>
                  <a:schemeClr val="tx1"/>
                </a:solidFill>
                <a:ea typeface="MS PGothic" charset="-128"/>
                <a:cs typeface="Calibri" charset="0"/>
              </a:rPr>
              <a:t>Section 2</a:t>
            </a:r>
            <a:r>
              <a:rPr lang="en-US" altLang="en-US" sz="1200" b="0" i="0" kern="0" dirty="0">
                <a:solidFill>
                  <a:schemeClr val="tx1"/>
                </a:solidFill>
                <a:ea typeface="MS PGothic" charset="-128"/>
                <a:cs typeface="Calibri" charset="0"/>
              </a:rPr>
              <a:t>. If they do not live together, it should be noted why in Section 7.</a:t>
            </a:r>
            <a:endParaRPr lang="en-US" sz="1200" b="0" i="0" kern="1200" dirty="0">
              <a:solidFill>
                <a:schemeClr val="tx1"/>
              </a:solidFill>
              <a:effectLst/>
              <a:latin typeface="+mn-lt"/>
              <a:ea typeface="+mn-ea"/>
              <a:cs typeface="+mn-cs"/>
            </a:endParaRPr>
          </a:p>
          <a:p>
            <a:endParaRPr lang="en-US" altLang="en-US" sz="1200" i="1"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ltLang="en-US" sz="1200" b="1" u="none" dirty="0">
                <a:ea typeface="MS PGothic" charset="-128"/>
              </a:rPr>
              <a:t>----</a:t>
            </a:r>
          </a:p>
          <a:p>
            <a:endParaRPr lang="en-US" altLang="en-US" sz="1200" i="1" dirty="0">
              <a:ea typeface="MS PGothic" charset="-128"/>
            </a:endParaRPr>
          </a:p>
          <a:p>
            <a:r>
              <a:rPr lang="en-US" altLang="en-US" sz="1200" b="1" i="1" dirty="0">
                <a:ea typeface="MS PGothic" charset="-128"/>
              </a:rPr>
              <a:t>Time:</a:t>
            </a:r>
            <a:r>
              <a:rPr lang="en-US" altLang="en-US" sz="1200" i="1" dirty="0">
                <a:ea typeface="MS PGothic" charset="-128"/>
              </a:rPr>
              <a:t> 30 minutes for slides 81-90. </a:t>
            </a:r>
          </a:p>
          <a:p>
            <a:pPr>
              <a:defRPr/>
            </a:pPr>
            <a:endParaRPr lang="en-US" altLang="en-US" sz="1200" i="1" dirty="0">
              <a:cs typeface="Calibri" pitchFamily="34" charset="0"/>
            </a:endParaRPr>
          </a:p>
          <a:p>
            <a:pPr rtl="0" latinLnBrk="0"/>
            <a:r>
              <a:rPr lang="en-US" sz="1200" b="0" i="1" kern="1200" dirty="0">
                <a:solidFill>
                  <a:schemeClr val="tx1"/>
                </a:solidFill>
                <a:effectLst/>
                <a:latin typeface="+mn-lt"/>
                <a:ea typeface="+mn-ea"/>
                <a:cs typeface="+mn-cs"/>
              </a:rPr>
              <a:t>[Image description: Close-up of someone filling in a form.]</a:t>
            </a:r>
            <a:endParaRPr lang="en-US" altLang="en-US" sz="1200" i="1" dirty="0">
              <a:cs typeface="Calibri" pitchFamily="34" charset="0"/>
            </a:endParaRPr>
          </a:p>
          <a:p>
            <a:pPr>
              <a:defRPr/>
            </a:pPr>
            <a:endParaRPr lang="en-US" altLang="en-US" sz="1200" i="1" kern="0" dirty="0">
              <a:solidFill>
                <a:schemeClr val="tx1"/>
              </a:solidFill>
              <a:ea typeface="MS PGothic" charset="-128"/>
              <a:cs typeface="Calibri" charset="0"/>
            </a:endParaRP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85</a:t>
            </a:fld>
            <a:endParaRPr lang="en-US"/>
          </a:p>
        </p:txBody>
      </p:sp>
    </p:spTree>
    <p:extLst>
      <p:ext uri="{BB962C8B-B14F-4D97-AF65-F5344CB8AC3E}">
        <p14:creationId xmlns:p14="http://schemas.microsoft.com/office/powerpoint/2010/main" val="288845503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anchor="t" anchorCtr="0">
            <a:noAutofit/>
          </a:bodyPr>
          <a:lstStyle/>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altLang="en-US" sz="1200" b="1" i="0" u="sng" strike="noStrike" kern="1200" cap="none" spc="0" normalizeH="0" baseline="0" noProof="0" dirty="0">
                <a:ln>
                  <a:noFill/>
                </a:ln>
                <a:effectLst/>
                <a:uLnTx/>
                <a:uFillTx/>
                <a:latin typeface="+mn-lt"/>
                <a:ea typeface="MS PGothic" charset="-128"/>
              </a:rPr>
              <a:t>RRF continued</a:t>
            </a: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endParaRPr lang="en-US" altLang="en-US" sz="1200" i="1" kern="0" dirty="0">
              <a:ea typeface="MS PGothic" charset="-128"/>
              <a:cs typeface="Calibri" charset="0"/>
            </a:endParaRPr>
          </a:p>
          <a:p>
            <a:pPr marL="171450" indent="-171450">
              <a:buFont typeface="Arial" panose="020B0604020202020204" pitchFamily="34" charset="0"/>
              <a:buChar char="•"/>
              <a:defRPr/>
            </a:pPr>
            <a:r>
              <a:rPr lang="en-US" altLang="en-US" sz="1200" i="0" kern="0" dirty="0">
                <a:ea typeface="MS PGothic" charset="-128"/>
                <a:cs typeface="Calibri" charset="0"/>
              </a:rPr>
              <a:t>Not all resettlement countries </a:t>
            </a:r>
            <a:r>
              <a:rPr lang="en-US" altLang="en-US" sz="1200" b="1" i="0" kern="0" dirty="0">
                <a:ea typeface="MS PGothic" charset="-128"/>
                <a:cs typeface="Calibri" charset="0"/>
              </a:rPr>
              <a:t>accept </a:t>
            </a:r>
            <a:r>
              <a:rPr lang="en-US" altLang="en-US" sz="1200" b="0" i="0" kern="0" dirty="0">
                <a:ea typeface="MS PGothic" charset="-128"/>
                <a:cs typeface="Calibri" charset="0"/>
              </a:rPr>
              <a:t>same-gender partners </a:t>
            </a:r>
            <a:r>
              <a:rPr lang="en-US" altLang="en-US" sz="1200" i="0" kern="0" dirty="0">
                <a:ea typeface="MS PGothic" charset="-128"/>
                <a:cs typeface="Calibri" charset="0"/>
              </a:rPr>
              <a:t>for the purposes of immigration based on family reunification. Some require proof of co-habitation or legal registration. </a:t>
            </a:r>
          </a:p>
          <a:p>
            <a:pPr marL="171450" indent="-171450">
              <a:buFont typeface="Arial" panose="020B0604020202020204" pitchFamily="34" charset="0"/>
              <a:buChar char="•"/>
              <a:defRPr/>
            </a:pPr>
            <a:r>
              <a:rPr lang="en-US" altLang="en-US" sz="1200" i="0" dirty="0"/>
              <a:t>Transgender people </a:t>
            </a:r>
            <a:r>
              <a:rPr lang="en-US" altLang="en-US" sz="1200" b="1" i="0" dirty="0"/>
              <a:t>should be asked </a:t>
            </a:r>
            <a:r>
              <a:rPr lang="en-US" altLang="en-US" sz="1200" i="0" dirty="0"/>
              <a:t>if they have a name, gender, title and pronoun with which they identify. </a:t>
            </a:r>
          </a:p>
          <a:p>
            <a:pPr marL="171450" indent="-171450">
              <a:buFont typeface="Arial" panose="020B0604020202020204" pitchFamily="34" charset="0"/>
              <a:buChar char="•"/>
              <a:defRPr/>
            </a:pPr>
            <a:r>
              <a:rPr lang="en-US" altLang="en-US" sz="1200" i="0" dirty="0"/>
              <a:t>Recall that </a:t>
            </a:r>
            <a:r>
              <a:rPr lang="en-US" altLang="en-US" sz="1200" b="0" i="0" dirty="0"/>
              <a:t>self-defined</a:t>
            </a:r>
            <a:r>
              <a:rPr lang="en-US" altLang="en-US" sz="1200" b="1" i="0" dirty="0"/>
              <a:t> gender identity </a:t>
            </a:r>
            <a:r>
              <a:rPr lang="en-US" altLang="en-US" sz="1200" i="0" dirty="0"/>
              <a:t>is accepted without regard to legal documentation, hormone therapy or surgery.</a:t>
            </a:r>
          </a:p>
          <a:p>
            <a:pPr marL="171450" indent="-171450">
              <a:buFont typeface="Arial" panose="020B0604020202020204" pitchFamily="34" charset="0"/>
              <a:buChar char="•"/>
              <a:defRPr/>
            </a:pPr>
            <a:r>
              <a:rPr lang="en-US" altLang="en-US" sz="1200" i="0" dirty="0"/>
              <a:t>The correct </a:t>
            </a:r>
            <a:r>
              <a:rPr lang="en-US" altLang="en-US" sz="1200" b="1" i="0" dirty="0"/>
              <a:t>name, gender and pronoun </a:t>
            </a:r>
            <a:r>
              <a:rPr lang="en-US" altLang="en-US" sz="1200" i="0" dirty="0"/>
              <a:t>should be reflected in the RRF, registration and other documentation. </a:t>
            </a:r>
          </a:p>
          <a:p>
            <a:endParaRPr lang="en-US" altLang="en-US" sz="1200" i="1"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ltLang="en-US" sz="1200" b="1" u="none" dirty="0">
                <a:ea typeface="MS PGothic" charset="-128"/>
              </a:rPr>
              <a:t>----</a:t>
            </a:r>
          </a:p>
          <a:p>
            <a:endParaRPr lang="en-US" altLang="en-US" sz="1200" i="1" dirty="0">
              <a:ea typeface="MS PGothic" charset="-128"/>
            </a:endParaRPr>
          </a:p>
          <a:p>
            <a:r>
              <a:rPr lang="en-US" altLang="en-US" sz="1200" b="1" i="1" dirty="0">
                <a:ea typeface="MS PGothic" charset="-128"/>
              </a:rPr>
              <a:t>Time:</a:t>
            </a:r>
            <a:r>
              <a:rPr lang="en-US" altLang="en-US" sz="1200" i="1" dirty="0">
                <a:ea typeface="MS PGothic" charset="-128"/>
              </a:rPr>
              <a:t> 30 minutes for slides 81-90.</a:t>
            </a:r>
          </a:p>
          <a:p>
            <a:r>
              <a:rPr lang="en-US" altLang="en-US" sz="1200" i="1" dirty="0">
                <a:ea typeface="MS PGothic" charset="-128"/>
              </a:rPr>
              <a:t> </a:t>
            </a:r>
          </a:p>
          <a:p>
            <a:pPr>
              <a:defRPr/>
            </a:pPr>
            <a:endParaRPr lang="en-US" altLang="en-US" sz="1200" i="1" dirty="0">
              <a:cs typeface="Calibri" pitchFamily="34" charset="0"/>
            </a:endParaRPr>
          </a:p>
          <a:p>
            <a:pPr rtl="0" latinLnBrk="0"/>
            <a:r>
              <a:rPr lang="en-US" sz="1200" b="0" i="1" kern="1200" dirty="0">
                <a:solidFill>
                  <a:schemeClr val="tx1"/>
                </a:solidFill>
                <a:effectLst/>
                <a:latin typeface="+mn-lt"/>
                <a:ea typeface="+mn-ea"/>
                <a:cs typeface="+mn-cs"/>
              </a:rPr>
              <a:t>[Image description: Close-up of someone filling in a form.]</a:t>
            </a:r>
            <a:endParaRPr lang="en-US" altLang="en-US" sz="1200" i="1" dirty="0">
              <a:cs typeface="Calibri" pitchFamily="34" charset="0"/>
            </a:endParaRPr>
          </a:p>
          <a:p>
            <a:pPr>
              <a:defRPr/>
            </a:pPr>
            <a:endParaRPr lang="en-US" altLang="en-US" sz="1200" i="1" dirty="0"/>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86</a:t>
            </a:fld>
            <a:endParaRPr lang="en-US"/>
          </a:p>
        </p:txBody>
      </p:sp>
    </p:spTree>
    <p:extLst>
      <p:ext uri="{BB962C8B-B14F-4D97-AF65-F5344CB8AC3E}">
        <p14:creationId xmlns:p14="http://schemas.microsoft.com/office/powerpoint/2010/main" val="14546841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anchor="t" anchorCtr="0">
            <a:noAutofit/>
          </a:bodyPr>
          <a:lstStyle/>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altLang="en-US" sz="1200" b="1" i="0" u="sng" strike="noStrike" kern="1200" cap="none" spc="0" normalizeH="0" baseline="0" noProof="0" dirty="0">
                <a:ln>
                  <a:noFill/>
                </a:ln>
                <a:effectLst/>
                <a:uLnTx/>
                <a:uFillTx/>
                <a:latin typeface="+mn-lt"/>
                <a:ea typeface="MS PGothic" charset="-128"/>
              </a:rPr>
              <a:t>RRF continued</a:t>
            </a:r>
            <a:endParaRPr lang="en-US" altLang="en-US" sz="1200" dirty="0"/>
          </a:p>
          <a:p>
            <a:endParaRPr lang="en-US" altLang="en-US" sz="1200" dirty="0">
              <a:ea typeface="MS PGothic" charset="-128"/>
            </a:endParaRPr>
          </a:p>
          <a:p>
            <a:r>
              <a:rPr lang="en-US" altLang="en-US" sz="1200" dirty="0">
                <a:ea typeface="MS PGothic" charset="-128"/>
              </a:rPr>
              <a:t>The </a:t>
            </a:r>
            <a:r>
              <a:rPr lang="en-US" altLang="en-US" sz="1200" b="0" dirty="0">
                <a:ea typeface="MS PGothic" charset="-128"/>
              </a:rPr>
              <a:t>following </a:t>
            </a:r>
            <a:r>
              <a:rPr lang="en-US" altLang="en-US" sz="1200" b="1" dirty="0">
                <a:ea typeface="MS PGothic" charset="-128"/>
              </a:rPr>
              <a:t>directive </a:t>
            </a:r>
            <a:r>
              <a:rPr lang="en-US" altLang="en-US" sz="1200" dirty="0">
                <a:ea typeface="MS PGothic" charset="-128"/>
              </a:rPr>
              <a:t>on how to list name, pronoun, title and gender information for transgender people is from the UNHCR Resettlement Assessment Tool: </a:t>
            </a:r>
          </a:p>
          <a:p>
            <a:endParaRPr lang="en-US" altLang="en-US" sz="1200" dirty="0">
              <a:ea typeface="MS PGothic" charset="-128"/>
            </a:endParaRPr>
          </a:p>
          <a:p>
            <a:pPr marL="171450" indent="-171450">
              <a:buFont typeface="Arial" panose="020B0604020202020204" pitchFamily="34" charset="0"/>
              <a:buChar char="•"/>
            </a:pPr>
            <a:r>
              <a:rPr lang="en-US" altLang="en-US" sz="1200" i="0" u="none" dirty="0">
                <a:ea typeface="MS PGothic" charset="-128"/>
              </a:rPr>
              <a:t>Where legal documents from the CoA or </a:t>
            </a:r>
            <a:r>
              <a:rPr lang="en-US" altLang="en-US" sz="1200" i="0" u="none" dirty="0" err="1">
                <a:ea typeface="MS PGothic" charset="-128"/>
              </a:rPr>
              <a:t>CoO</a:t>
            </a:r>
            <a:r>
              <a:rPr lang="en-US" altLang="en-US" sz="1200" i="0" u="none" dirty="0">
                <a:ea typeface="MS PGothic" charset="-128"/>
              </a:rPr>
              <a:t> </a:t>
            </a:r>
            <a:r>
              <a:rPr lang="en-US" altLang="en-US" sz="1200" b="0" i="0" u="none" dirty="0">
                <a:ea typeface="MS PGothic" charset="-128"/>
              </a:rPr>
              <a:t>reflect the </a:t>
            </a:r>
            <a:r>
              <a:rPr lang="en-US" altLang="en-US" sz="1200" b="1" i="0" u="none" dirty="0">
                <a:ea typeface="MS PGothic" charset="-128"/>
              </a:rPr>
              <a:t>correct </a:t>
            </a:r>
            <a:r>
              <a:rPr lang="en-US" altLang="en-US" sz="1200" b="0" i="0" u="none" dirty="0">
                <a:ea typeface="MS PGothic" charset="-128"/>
              </a:rPr>
              <a:t>name and gender</a:t>
            </a:r>
            <a:r>
              <a:rPr lang="en-US" altLang="en-US" sz="1200" i="0" u="none" dirty="0">
                <a:ea typeface="MS PGothic" charset="-128"/>
              </a:rPr>
              <a:t>, it should be recorded under bio-data in “first name” and “sex” and used throughout the RRF.</a:t>
            </a:r>
          </a:p>
          <a:p>
            <a:pPr marL="171450" indent="-171450">
              <a:buFont typeface="Arial" panose="020B0604020202020204" pitchFamily="34" charset="0"/>
              <a:buChar char="•"/>
            </a:pPr>
            <a:r>
              <a:rPr lang="en-US" altLang="en-US" sz="1200" i="0" u="none" dirty="0">
                <a:ea typeface="MS PGothic" charset="-128"/>
              </a:rPr>
              <a:t>Where legal documents from the CoA or </a:t>
            </a:r>
            <a:r>
              <a:rPr lang="en-US" altLang="en-US" sz="1200" i="0" u="none" dirty="0" err="1">
                <a:ea typeface="MS PGothic" charset="-128"/>
              </a:rPr>
              <a:t>CoO</a:t>
            </a:r>
            <a:r>
              <a:rPr lang="en-US" altLang="en-US" sz="1200" i="0" u="none" dirty="0">
                <a:ea typeface="MS PGothic" charset="-128"/>
              </a:rPr>
              <a:t> </a:t>
            </a:r>
            <a:r>
              <a:rPr lang="en-US" altLang="en-US" sz="1200" b="0" i="0" u="none" dirty="0">
                <a:ea typeface="MS PGothic" charset="-128"/>
              </a:rPr>
              <a:t>reflect the </a:t>
            </a:r>
            <a:r>
              <a:rPr lang="en-US" altLang="en-US" sz="1200" b="1" i="0" u="none" dirty="0">
                <a:ea typeface="MS PGothic" charset="-128"/>
              </a:rPr>
              <a:t>birth (or incorrect) </a:t>
            </a:r>
            <a:r>
              <a:rPr lang="en-US" altLang="en-US" sz="1200" b="0" i="0" u="none" dirty="0">
                <a:ea typeface="MS PGothic" charset="-128"/>
              </a:rPr>
              <a:t>name and sex, </a:t>
            </a:r>
            <a:r>
              <a:rPr lang="en-US" altLang="en-US" sz="1200" i="0" u="none" dirty="0">
                <a:ea typeface="MS PGothic" charset="-128"/>
              </a:rPr>
              <a:t>this information should be recorded under bio-data in “first name” and “sex”. </a:t>
            </a:r>
          </a:p>
          <a:p>
            <a:pPr marL="171450" indent="-171450">
              <a:buFont typeface="Arial" panose="020B0604020202020204" pitchFamily="34" charset="0"/>
              <a:buChar char="•"/>
            </a:pPr>
            <a:r>
              <a:rPr lang="en-US" altLang="en-US" sz="1200" i="0" u="none" dirty="0">
                <a:ea typeface="MS PGothic" charset="-128"/>
              </a:rPr>
              <a:t>The </a:t>
            </a:r>
            <a:r>
              <a:rPr lang="en-US" altLang="en-US" sz="1200" b="1" i="0" u="none" dirty="0">
                <a:ea typeface="MS PGothic" charset="-128"/>
              </a:rPr>
              <a:t>current</a:t>
            </a:r>
            <a:r>
              <a:rPr lang="en-US" altLang="en-US" sz="1200" b="0" i="0" u="none" dirty="0">
                <a:ea typeface="MS PGothic" charset="-128"/>
              </a:rPr>
              <a:t> name</a:t>
            </a:r>
            <a:r>
              <a:rPr lang="en-US" altLang="en-US" sz="1200" b="1" i="0" u="none" dirty="0">
                <a:ea typeface="MS PGothic" charset="-128"/>
              </a:rPr>
              <a:t> </a:t>
            </a:r>
            <a:r>
              <a:rPr lang="en-US" altLang="en-US" sz="1200" i="0" u="none" dirty="0">
                <a:ea typeface="MS PGothic" charset="-128"/>
              </a:rPr>
              <a:t>should be recorded under “Alias Names” and the chosen pronoun and gender should be used throughout the rest of the RRF. </a:t>
            </a:r>
          </a:p>
          <a:p>
            <a:pPr marL="171450" indent="-171450">
              <a:buFont typeface="Arial" panose="020B0604020202020204" pitchFamily="34" charset="0"/>
              <a:buChar char="•"/>
            </a:pPr>
            <a:r>
              <a:rPr lang="en-US" altLang="en-US" sz="1200" i="0" u="none" dirty="0">
                <a:ea typeface="MS PGothic" charset="-128"/>
              </a:rPr>
              <a:t>If a case member who is </a:t>
            </a:r>
            <a:r>
              <a:rPr lang="en-US" altLang="en-US" sz="1200" b="0" i="0" u="none" dirty="0">
                <a:ea typeface="MS PGothic" charset="-128"/>
              </a:rPr>
              <a:t>not the </a:t>
            </a:r>
            <a:r>
              <a:rPr lang="en-US" altLang="en-US" sz="1200" b="1" i="0" u="none" dirty="0">
                <a:ea typeface="MS PGothic" charset="-128"/>
              </a:rPr>
              <a:t>head of household </a:t>
            </a:r>
            <a:r>
              <a:rPr lang="en-US" altLang="en-US" sz="1200" i="0" u="none" dirty="0">
                <a:ea typeface="MS PGothic" charset="-128"/>
              </a:rPr>
              <a:t>expresses a diverse SOGIESC, you must keep the </a:t>
            </a:r>
            <a:r>
              <a:rPr lang="en-US" altLang="en-US" sz="1200" b="0" i="0" u="none" dirty="0">
                <a:ea typeface="MS PGothic" charset="-128"/>
              </a:rPr>
              <a:t>information confidential from </a:t>
            </a:r>
            <a:r>
              <a:rPr lang="en-US" altLang="en-US" sz="1200" i="0" u="none" dirty="0">
                <a:ea typeface="MS PGothic" charset="-128"/>
              </a:rPr>
              <a:t>the case members, if requested – even if the individual is a child.</a:t>
            </a:r>
          </a:p>
          <a:p>
            <a:endParaRPr lang="en-US" altLang="en-US" sz="1200" i="1"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ltLang="en-US" sz="1200" b="1" u="none" dirty="0">
                <a:ea typeface="MS PGothic" charset="-128"/>
              </a:rPr>
              <a:t>----</a:t>
            </a:r>
          </a:p>
          <a:p>
            <a:endParaRPr lang="en-US" altLang="en-US" sz="1200" i="1" dirty="0">
              <a:ea typeface="MS PGothic" charset="-128"/>
            </a:endParaRPr>
          </a:p>
          <a:p>
            <a:r>
              <a:rPr lang="en-US" altLang="en-US" sz="1200" b="1" i="1" dirty="0">
                <a:ea typeface="MS PGothic" charset="-128"/>
              </a:rPr>
              <a:t>Time:</a:t>
            </a:r>
            <a:r>
              <a:rPr lang="en-US" altLang="en-US" sz="1200" i="1" dirty="0">
                <a:ea typeface="MS PGothic" charset="-128"/>
              </a:rPr>
              <a:t> 30 minutes for slides 81-90. </a:t>
            </a:r>
          </a:p>
          <a:p>
            <a:pPr>
              <a:defRPr/>
            </a:pPr>
            <a:endParaRPr lang="en-US" altLang="en-US" sz="1200" i="1" dirty="0">
              <a:cs typeface="Calibri" pitchFamily="34" charset="0"/>
            </a:endParaRPr>
          </a:p>
          <a:p>
            <a:pPr rtl="0" latinLnBrk="0"/>
            <a:r>
              <a:rPr lang="en-US" sz="1200" b="0" i="1" kern="1200" dirty="0">
                <a:solidFill>
                  <a:schemeClr val="tx1"/>
                </a:solidFill>
                <a:effectLst/>
                <a:latin typeface="+mn-lt"/>
                <a:ea typeface="+mn-ea"/>
                <a:cs typeface="+mn-cs"/>
              </a:rPr>
              <a:t>[Image description: Close-up of someone filling in a form.]</a:t>
            </a:r>
            <a:endParaRPr lang="en-US" altLang="en-US" sz="1200" i="1" dirty="0">
              <a:cs typeface="Calibri" pitchFamily="34" charset="0"/>
            </a:endParaRPr>
          </a:p>
          <a:p>
            <a:endParaRPr lang="en-US" altLang="en-US" sz="1200" i="1" dirty="0">
              <a:ea typeface="MS PGothic" charset="-128"/>
            </a:endParaRP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87</a:t>
            </a:fld>
            <a:endParaRPr lang="en-US"/>
          </a:p>
        </p:txBody>
      </p:sp>
    </p:spTree>
    <p:extLst>
      <p:ext uri="{BB962C8B-B14F-4D97-AF65-F5344CB8AC3E}">
        <p14:creationId xmlns:p14="http://schemas.microsoft.com/office/powerpoint/2010/main" val="321210456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anchor="t" anchorCtr="0">
            <a:noAutofit/>
          </a:bodyPr>
          <a:lstStyle/>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altLang="en-US" sz="1200" b="1" i="0" u="sng" strike="noStrike" kern="1200" cap="none" spc="0" normalizeH="0" baseline="0" noProof="0" dirty="0">
                <a:ln>
                  <a:noFill/>
                </a:ln>
                <a:effectLst/>
                <a:uLnTx/>
                <a:uFillTx/>
                <a:latin typeface="+mn-lt"/>
                <a:ea typeface="MS PGothic" charset="-128"/>
              </a:rPr>
              <a:t>Counseling for Refugees with Complex Family Situations</a:t>
            </a:r>
            <a:endParaRPr lang="en-US" altLang="en-US" sz="1200" dirty="0"/>
          </a:p>
          <a:p>
            <a:endParaRPr lang="en-US" altLang="en-US" sz="1200" kern="1200" dirty="0">
              <a:latin typeface="+mn-lt"/>
              <a:ea typeface="MS PGothic" charset="-128"/>
              <a:cs typeface="+mn-cs"/>
            </a:endParaRPr>
          </a:p>
          <a:p>
            <a:r>
              <a:rPr lang="en-US" altLang="en-US" sz="1200" kern="1200" dirty="0">
                <a:latin typeface="+mn-lt"/>
                <a:ea typeface="MS PGothic" charset="-128"/>
                <a:cs typeface="+mn-cs"/>
              </a:rPr>
              <a:t>The </a:t>
            </a:r>
            <a:r>
              <a:rPr lang="en-US" altLang="en-US" sz="1200" b="0" i="0" kern="1200" dirty="0">
                <a:latin typeface="+mn-lt"/>
                <a:ea typeface="MS PGothic" charset="-128"/>
                <a:cs typeface="+mn-cs"/>
              </a:rPr>
              <a:t>following guidance concerns counseling needed for LGBTIQ+ refugees who may be involved in relationships with partners of a different gender (such as through a forced marriage) and who have children: </a:t>
            </a:r>
          </a:p>
          <a:p>
            <a:endParaRPr lang="en-US" altLang="en-US" sz="1200" b="0" i="0" kern="1200" dirty="0">
              <a:latin typeface="+mn-lt"/>
              <a:ea typeface="MS PGothic" charset="-128"/>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b="0" i="0" kern="0" dirty="0">
                <a:latin typeface="+mn-lt"/>
                <a:ea typeface="MS PGothic" charset="-128"/>
                <a:cs typeface="Calibri" charset="0"/>
                <a:sym typeface="Gill Sans" charset="0"/>
              </a:rPr>
              <a:t>Some LGBTIQ+ refugees may have been or currently be involved in </a:t>
            </a:r>
            <a:r>
              <a:rPr lang="en-US" altLang="en-US" sz="1200" b="1" i="0" kern="0" dirty="0">
                <a:latin typeface="+mn-lt"/>
                <a:ea typeface="MS PGothic" charset="-128"/>
                <a:cs typeface="Calibri" charset="0"/>
                <a:sym typeface="Gill Sans" charset="0"/>
              </a:rPr>
              <a:t>forced or compulsory </a:t>
            </a:r>
            <a:r>
              <a:rPr lang="en-US" altLang="en-US" sz="1200" b="0" i="0" kern="0" dirty="0">
                <a:latin typeface="+mn-lt"/>
                <a:ea typeface="MS PGothic" charset="-128"/>
                <a:cs typeface="Calibri" charset="0"/>
                <a:sym typeface="Gill Sans" charset="0"/>
              </a:rPr>
              <a:t>relationships with partners from a different gender, with whom they have children. </a:t>
            </a:r>
            <a:r>
              <a:rPr lang="en-US" altLang="en-US" sz="1200" b="0" i="0" kern="1200" dirty="0">
                <a:latin typeface="+mn-lt"/>
                <a:ea typeface="MS PGothic" charset="-128"/>
                <a:cs typeface="+mn-cs"/>
              </a:rPr>
              <a:t>This applies to any LGBTIQ+ refugee, regardless of their gender. </a:t>
            </a:r>
            <a:endParaRPr lang="en-US" altLang="en-US" sz="1200" b="0" i="0" kern="0" dirty="0">
              <a:latin typeface="+mn-lt"/>
              <a:ea typeface="MS PGothic" charset="-128"/>
              <a:cs typeface="Calibri" charset="0"/>
              <a:sym typeface="Gill Sans"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b="0" i="0" kern="0" dirty="0">
                <a:latin typeface="+mn-lt"/>
                <a:ea typeface="MS PGothic" charset="-128"/>
                <a:cs typeface="Calibri" charset="0"/>
                <a:sym typeface="Gill Sans" charset="0"/>
              </a:rPr>
              <a:t>It is essential to counsel refugees to be entirely </a:t>
            </a:r>
            <a:r>
              <a:rPr lang="en-US" altLang="en-US" sz="1200" b="1" i="0" kern="0" dirty="0">
                <a:latin typeface="+mn-lt"/>
                <a:ea typeface="MS PGothic" charset="-128"/>
                <a:cs typeface="Calibri" charset="0"/>
                <a:sym typeface="Gill Sans" charset="0"/>
              </a:rPr>
              <a:t>transparent</a:t>
            </a:r>
            <a:r>
              <a:rPr lang="en-US" altLang="en-US" sz="1200" b="0" i="0" kern="0" dirty="0">
                <a:latin typeface="+mn-lt"/>
                <a:ea typeface="MS PGothic" charset="-128"/>
                <a:cs typeface="Calibri" charset="0"/>
                <a:sym typeface="Gill Sans" charset="0"/>
              </a:rPr>
              <a:t> about their family composition from the very beginning.</a:t>
            </a:r>
            <a:endParaRPr lang="en-US" altLang="en-US" sz="1200" i="0" kern="0" dirty="0">
              <a:latin typeface="+mn-lt"/>
              <a:ea typeface="MS PGothic" charset="-128"/>
              <a:cs typeface="Calibri" charset="0"/>
              <a:sym typeface="Gill Sans"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i="0" kern="0" dirty="0">
                <a:latin typeface="+mn-lt"/>
                <a:ea typeface="MS PGothic" charset="-128"/>
                <a:cs typeface="Calibri" charset="0"/>
                <a:sym typeface="Gill Sans" charset="0"/>
              </a:rPr>
              <a:t>When their relationships with different-gender </a:t>
            </a:r>
            <a:r>
              <a:rPr lang="en-US" altLang="en-US" sz="1200" b="1" i="0" kern="0" dirty="0">
                <a:latin typeface="+mn-lt"/>
                <a:ea typeface="MS PGothic" charset="-128"/>
                <a:cs typeface="Calibri" charset="0"/>
                <a:sym typeface="Gill Sans" charset="0"/>
              </a:rPr>
              <a:t>partners </a:t>
            </a:r>
            <a:r>
              <a:rPr lang="en-US" altLang="en-US" sz="1200" i="0" kern="0" dirty="0">
                <a:latin typeface="+mn-lt"/>
                <a:ea typeface="MS PGothic" charset="-128"/>
                <a:cs typeface="Calibri" charset="0"/>
                <a:sym typeface="Gill Sans" charset="0"/>
              </a:rPr>
              <a:t>or with children through these partners is disclosed late in the process, it may hurt the credibility of their case.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i="0" kern="0" dirty="0">
                <a:latin typeface="+mn-lt"/>
                <a:ea typeface="MS PGothic" charset="-128"/>
                <a:cs typeface="Calibri" charset="0"/>
                <a:sym typeface="Gill Sans" charset="0"/>
              </a:rPr>
              <a:t>It may also make it harder to </a:t>
            </a:r>
            <a:r>
              <a:rPr lang="en-US" altLang="en-US" sz="1200" b="1" i="0" kern="0" dirty="0">
                <a:latin typeface="+mn-lt"/>
                <a:ea typeface="MS PGothic" charset="-128"/>
                <a:cs typeface="Calibri" charset="0"/>
                <a:sym typeface="Gill Sans" charset="0"/>
              </a:rPr>
              <a:t>reunify</a:t>
            </a:r>
            <a:r>
              <a:rPr lang="en-US" altLang="en-US" sz="1200" i="0" kern="0" dirty="0">
                <a:latin typeface="+mn-lt"/>
                <a:ea typeface="MS PGothic" charset="-128"/>
                <a:cs typeface="Calibri" charset="0"/>
                <a:sym typeface="Gill Sans" charset="0"/>
              </a:rPr>
              <a:t> their family if they have already been resettled.</a:t>
            </a:r>
          </a:p>
          <a:p>
            <a:endParaRPr lang="en-US" altLang="en-US" sz="1200" i="1"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ltLang="en-US" sz="1200" b="1" u="none" dirty="0">
                <a:ea typeface="MS PGothic" charset="-128"/>
              </a:rPr>
              <a:t>----</a:t>
            </a:r>
          </a:p>
          <a:p>
            <a:endParaRPr lang="en-US" altLang="en-US" sz="1200" i="1" dirty="0">
              <a:ea typeface="MS PGothic" charset="-128"/>
            </a:endParaRPr>
          </a:p>
          <a:p>
            <a:r>
              <a:rPr lang="en-US" altLang="en-US" sz="1200" b="1" i="1" dirty="0">
                <a:ea typeface="MS PGothic" charset="-128"/>
              </a:rPr>
              <a:t>Time:</a:t>
            </a:r>
            <a:r>
              <a:rPr lang="en-US" altLang="en-US" sz="1200" i="1" dirty="0">
                <a:ea typeface="MS PGothic" charset="-128"/>
              </a:rPr>
              <a:t> 30 minutes for slides 81-90.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kern="0" dirty="0">
              <a:latin typeface="+mn-lt"/>
              <a:ea typeface="MS PGothic" charset="-128"/>
              <a:cs typeface="Calibri" charset="0"/>
              <a:sym typeface="Gill Sans"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UNHCR Goodwill Ambassador Kristin Davis speaks with a person of concern who is holding a baby.]</a:t>
            </a:r>
            <a:endParaRPr lang="en-US" sz="1200" b="0" i="0" kern="1200" dirty="0">
              <a:solidFill>
                <a:schemeClr val="tx1"/>
              </a:solidFill>
              <a:effectLst/>
              <a:latin typeface="+mn-lt"/>
              <a:ea typeface="+mn-ea"/>
              <a:cs typeface="+mn-cs"/>
            </a:endParaRPr>
          </a:p>
          <a:p>
            <a:endParaRPr lang="en-US" altLang="en-US" sz="1200" kern="1200" dirty="0">
              <a:latin typeface="+mn-lt"/>
              <a:ea typeface="MS PGothic" charset="-128"/>
              <a:cs typeface="+mn-cs"/>
            </a:endParaRP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88</a:t>
            </a:fld>
            <a:endParaRPr lang="en-US"/>
          </a:p>
        </p:txBody>
      </p:sp>
    </p:spTree>
    <p:extLst>
      <p:ext uri="{BB962C8B-B14F-4D97-AF65-F5344CB8AC3E}">
        <p14:creationId xmlns:p14="http://schemas.microsoft.com/office/powerpoint/2010/main" val="411696299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anchor="t" anchorCtr="0">
            <a:noAutofit/>
          </a:bodyPr>
          <a:lstStyle/>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altLang="en-US" sz="1200" b="1" i="0" u="sng" strike="noStrike" kern="1200" cap="none" spc="0" normalizeH="0" baseline="0" noProof="0" dirty="0">
                <a:ln>
                  <a:noFill/>
                </a:ln>
                <a:effectLst/>
                <a:uLnTx/>
                <a:uFillTx/>
                <a:latin typeface="+mn-lt"/>
                <a:ea typeface="MS PGothic" charset="-128"/>
              </a:rPr>
              <a:t>Resettlement Country Considerations</a:t>
            </a:r>
            <a:endParaRPr lang="en-US" altLang="en-US" sz="1200" dirty="0"/>
          </a:p>
          <a:p>
            <a:endParaRPr lang="en-US" altLang="en-US" sz="1200" dirty="0">
              <a:ea typeface="MS PGothic" charset="-128"/>
            </a:endParaRPr>
          </a:p>
          <a:p>
            <a:r>
              <a:rPr lang="en-US" altLang="en-US" sz="1200" i="0" dirty="0">
                <a:ea typeface="MS PGothic" charset="-128"/>
              </a:rPr>
              <a:t>There are </a:t>
            </a:r>
            <a:r>
              <a:rPr lang="en-US" altLang="en-US" sz="1200" b="1" i="0" dirty="0">
                <a:ea typeface="MS PGothic" charset="-128"/>
              </a:rPr>
              <a:t>several </a:t>
            </a:r>
            <a:r>
              <a:rPr lang="en-US" altLang="en-US" sz="1200" b="0" i="0" dirty="0">
                <a:ea typeface="MS PGothic" charset="-128"/>
              </a:rPr>
              <a:t>things</a:t>
            </a:r>
            <a:r>
              <a:rPr lang="en-US" altLang="en-US" sz="1200" b="1" i="0" dirty="0">
                <a:ea typeface="MS PGothic" charset="-128"/>
              </a:rPr>
              <a:t> </a:t>
            </a:r>
            <a:r>
              <a:rPr lang="en-US" altLang="en-US" sz="1200" i="0" dirty="0">
                <a:ea typeface="MS PGothic" charset="-128"/>
              </a:rPr>
              <a:t>to keep in mind when you are considering which resettlement country might best fit the needs of a person with diverse SOGIESC.</a:t>
            </a:r>
          </a:p>
          <a:p>
            <a:endParaRPr lang="en-US" altLang="en-US" sz="1200" i="0" dirty="0">
              <a:ea typeface="MS PGothic" charset="-128"/>
            </a:endParaRPr>
          </a:p>
          <a:p>
            <a:pPr marL="171450" indent="-171450">
              <a:buFont typeface="Arial" panose="020B0604020202020204" pitchFamily="34" charset="0"/>
              <a:buChar char="•"/>
            </a:pPr>
            <a:r>
              <a:rPr lang="en-US" altLang="en-US" sz="1200" i="0" dirty="0">
                <a:ea typeface="MS PGothic" charset="-128"/>
              </a:rPr>
              <a:t>LGBTIQ+ people often undergo the </a:t>
            </a:r>
            <a:r>
              <a:rPr lang="en-US" altLang="en-US" sz="1200" b="0" i="0" dirty="0">
                <a:ea typeface="MS PGothic" charset="-128"/>
              </a:rPr>
              <a:t>integration process </a:t>
            </a:r>
            <a:r>
              <a:rPr lang="en-US" altLang="en-US" sz="1200" b="1" i="0" dirty="0">
                <a:ea typeface="MS PGothic" charset="-128"/>
              </a:rPr>
              <a:t>alone</a:t>
            </a:r>
            <a:r>
              <a:rPr lang="en-US" altLang="en-US" sz="1200" b="0" i="0" dirty="0">
                <a:ea typeface="MS PGothic" charset="-128"/>
              </a:rPr>
              <a:t>. </a:t>
            </a:r>
            <a:r>
              <a:rPr lang="en-US" altLang="en-US" sz="1200" i="0" dirty="0">
                <a:ea typeface="MS PGothic" charset="-128"/>
              </a:rPr>
              <a:t>They should not be resettled where they may be isolated or re-victimized. </a:t>
            </a:r>
          </a:p>
          <a:p>
            <a:pPr marL="171450" indent="-171450">
              <a:buFont typeface="Arial" panose="020B0604020202020204" pitchFamily="34" charset="0"/>
              <a:buChar char="•"/>
            </a:pPr>
            <a:r>
              <a:rPr lang="en-US" altLang="en-US" sz="1200" i="0" dirty="0">
                <a:ea typeface="MS PGothic" charset="-128"/>
              </a:rPr>
              <a:t>Some individuals </a:t>
            </a:r>
            <a:r>
              <a:rPr lang="en-US" altLang="en-US" sz="1200" b="0" i="0" dirty="0">
                <a:ea typeface="MS PGothic" charset="-128"/>
              </a:rPr>
              <a:t>have specific mental health care, medical and financial assistance </a:t>
            </a:r>
            <a:r>
              <a:rPr lang="en-US" altLang="en-US" sz="1200" b="1" i="0" dirty="0">
                <a:ea typeface="MS PGothic" charset="-128"/>
              </a:rPr>
              <a:t>needs.</a:t>
            </a:r>
            <a:r>
              <a:rPr lang="en-US" altLang="en-US" sz="1200" i="0" dirty="0">
                <a:ea typeface="MS PGothic" charset="-128"/>
              </a:rPr>
              <a:t> Clarify the assistance available. </a:t>
            </a:r>
          </a:p>
          <a:p>
            <a:pPr marL="171450" indent="-171450">
              <a:buFont typeface="Arial" panose="020B0604020202020204" pitchFamily="34" charset="0"/>
              <a:buChar char="•"/>
            </a:pPr>
            <a:r>
              <a:rPr lang="en-US" altLang="en-US" sz="1200" i="0" dirty="0">
                <a:ea typeface="MS PGothic" charset="-128"/>
              </a:rPr>
              <a:t>States with a positive </a:t>
            </a:r>
            <a:r>
              <a:rPr lang="en-US" altLang="en-US" sz="1200" b="1" i="0" dirty="0">
                <a:ea typeface="MS PGothic" charset="-128"/>
              </a:rPr>
              <a:t>focus</a:t>
            </a:r>
            <a:r>
              <a:rPr lang="en-US" altLang="en-US" sz="1200" i="0" dirty="0">
                <a:ea typeface="MS PGothic" charset="-128"/>
              </a:rPr>
              <a:t> on LGBTIQ+ persons of concern may better meet their needs.</a:t>
            </a:r>
          </a:p>
          <a:p>
            <a:pPr marL="171450" indent="-171450">
              <a:buFont typeface="Arial" panose="020B0604020202020204" pitchFamily="34" charset="0"/>
              <a:buChar char="•"/>
            </a:pPr>
            <a:r>
              <a:rPr lang="en-US" altLang="en-US" sz="1200" i="0" dirty="0">
                <a:ea typeface="MS PGothic" charset="-128"/>
              </a:rPr>
              <a:t>Consider whether same-gender family reunification rights are recognized if the individual is </a:t>
            </a:r>
            <a:r>
              <a:rPr lang="en-US" altLang="en-US" sz="1200" b="1" i="0" dirty="0">
                <a:ea typeface="MS PGothic" charset="-128"/>
              </a:rPr>
              <a:t>separated</a:t>
            </a:r>
            <a:r>
              <a:rPr lang="en-US" altLang="en-US" sz="1200" i="0" dirty="0">
                <a:ea typeface="MS PGothic" charset="-128"/>
              </a:rPr>
              <a:t> from a spouse or partner. </a:t>
            </a:r>
          </a:p>
          <a:p>
            <a:pPr marL="171450" indent="-171450">
              <a:buFont typeface="Arial" panose="020B0604020202020204" pitchFamily="34" charset="0"/>
              <a:buChar char="•"/>
            </a:pPr>
            <a:r>
              <a:rPr lang="en-US" altLang="en-US" sz="1200" i="0" dirty="0">
                <a:ea typeface="MS PGothic" charset="-128"/>
              </a:rPr>
              <a:t>Consider situations where the individual was previously involved in relationships with partners from a different gender (for example, in a forced heterosexual marriage) and has children.</a:t>
            </a:r>
          </a:p>
          <a:p>
            <a:pPr marL="171450" indent="-171450">
              <a:buFont typeface="Arial" panose="020B0604020202020204" pitchFamily="34" charset="0"/>
              <a:buChar char="•"/>
            </a:pPr>
            <a:r>
              <a:rPr lang="en-US" altLang="en-US" sz="1200" i="0" dirty="0">
                <a:ea typeface="MS PGothic" charset="-128"/>
              </a:rPr>
              <a:t>The </a:t>
            </a:r>
            <a:r>
              <a:rPr lang="en-US" altLang="en-US" sz="1200" b="1" i="0" dirty="0">
                <a:ea typeface="MS PGothic" charset="-128"/>
              </a:rPr>
              <a:t>length</a:t>
            </a:r>
            <a:r>
              <a:rPr lang="en-US" altLang="en-US" sz="1200" b="0" i="0" dirty="0">
                <a:ea typeface="MS PGothic" charset="-128"/>
              </a:rPr>
              <a:t> of processing time </a:t>
            </a:r>
            <a:r>
              <a:rPr lang="en-US" altLang="en-US" sz="1200" i="0" dirty="0">
                <a:ea typeface="MS PGothic" charset="-128"/>
              </a:rPr>
              <a:t>should be considered.</a:t>
            </a:r>
          </a:p>
          <a:p>
            <a:pPr marL="171450" indent="-171450">
              <a:buFont typeface="Arial" panose="020B0604020202020204" pitchFamily="34" charset="0"/>
              <a:buChar char="•"/>
            </a:pPr>
            <a:r>
              <a:rPr lang="en-US" altLang="en-US" sz="1200" i="0" dirty="0">
                <a:ea typeface="MS PGothic" charset="-128"/>
              </a:rPr>
              <a:t>Also note past involvement in </a:t>
            </a:r>
            <a:r>
              <a:rPr lang="en-US" altLang="en-US" sz="1200" b="1" i="0" dirty="0">
                <a:ea typeface="MS PGothic" charset="-128"/>
              </a:rPr>
              <a:t>sex work</a:t>
            </a:r>
            <a:r>
              <a:rPr lang="en-US" altLang="en-US" sz="1200" i="0" dirty="0">
                <a:ea typeface="MS PGothic" charset="-128"/>
              </a:rPr>
              <a:t> can be an obstacle to resettlement. Such activity should be considered an indication of vulnerability. </a:t>
            </a:r>
          </a:p>
          <a:p>
            <a:endParaRPr lang="en-US" altLang="en-US" sz="1200" i="1"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ltLang="en-US" sz="1200" b="1" u="none" dirty="0">
                <a:ea typeface="MS PGothic" charset="-128"/>
              </a:rPr>
              <a:t>----</a:t>
            </a:r>
          </a:p>
          <a:p>
            <a:endParaRPr lang="en-US" altLang="en-US" sz="1200" i="1" dirty="0">
              <a:ea typeface="MS PGothic" charset="-128"/>
            </a:endParaRPr>
          </a:p>
          <a:p>
            <a:r>
              <a:rPr lang="en-US" altLang="en-US" sz="1200" b="1" i="1" dirty="0">
                <a:ea typeface="MS PGothic" charset="-128"/>
              </a:rPr>
              <a:t>Time:</a:t>
            </a:r>
            <a:r>
              <a:rPr lang="en-US" altLang="en-US" sz="1200" i="1" dirty="0">
                <a:ea typeface="MS PGothic" charset="-128"/>
              </a:rPr>
              <a:t> 30 minutes for slides 81-90. </a:t>
            </a:r>
          </a:p>
          <a:p>
            <a:endParaRPr lang="en-US" altLang="en-US" sz="1200"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sz="1200" b="0" i="1" kern="1200" dirty="0">
                <a:solidFill>
                  <a:schemeClr val="tx1"/>
                </a:solidFill>
                <a:effectLst/>
                <a:latin typeface="+mn-lt"/>
                <a:ea typeface="+mn-ea"/>
                <a:cs typeface="+mn-cs"/>
              </a:rPr>
              <a:t>[Image description: A close-up of a world map and a passport.]</a:t>
            </a:r>
            <a:endParaRPr lang="en-US" altLang="en-US" sz="1200" i="1" dirty="0">
              <a:ea typeface="MS PGothic" charset="-128"/>
            </a:endParaRPr>
          </a:p>
          <a:p>
            <a:endParaRPr lang="en-US" altLang="en-US" sz="1200" dirty="0">
              <a:ea typeface="MS PGothic" charset="-128"/>
            </a:endParaRP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89</a:t>
            </a:fld>
            <a:endParaRPr lang="en-US"/>
          </a:p>
        </p:txBody>
      </p:sp>
    </p:spTree>
    <p:extLst>
      <p:ext uri="{BB962C8B-B14F-4D97-AF65-F5344CB8AC3E}">
        <p14:creationId xmlns:p14="http://schemas.microsoft.com/office/powerpoint/2010/main" val="753915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800" y="4035972"/>
            <a:ext cx="5486400" cy="43850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ts val="300"/>
              </a:spcBef>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What Challenges Do People with Diverse SOGIESC Experience? continued</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1"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S PGothic" charset="-128"/>
              </a:rPr>
              <a:t>Movement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and especially movement that takes place across borders – can be a high-risk situation for people with diverse SOGIESC. This is especially true for same-gender partners and people with diverse gender identity and expression, including people who are transgender, non-binary and gender non-conforming.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7 minutes for “What Challenges Do People with Diverse SOGIESC Experience?” slides.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a:solidFill>
                  <a:schemeClr val="tx1"/>
                </a:solidFill>
                <a:effectLst/>
                <a:latin typeface="+mn-lt"/>
                <a:ea typeface="+mn-ea"/>
                <a:cs typeface="+mn-cs"/>
              </a:rPr>
              <a:t>[Image description: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Central American migrants pass Chiapas, Mexico on their way to the United States. One holds a rainbow flag. Others have backpacks and a child in a stroller.]</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a:spcBef>
                  <a:spcPct val="0"/>
                </a:spcBef>
              </a:pPr>
              <a:t>9</a:t>
            </a:fld>
            <a:endParaRPr lang="en-US" altLang="en-US" sz="1200" dirty="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362637044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5"/>
            <a:ext cx="5486399" cy="4783345"/>
          </a:xfrm>
          <a:prstGeom prst="rect">
            <a:avLst/>
          </a:prstGeom>
        </p:spPr>
        <p:txBody>
          <a:bodyPr lIns="91425" tIns="91425" rIns="91425" bIns="91425" anchor="t" anchorCtr="0">
            <a:noAutofit/>
          </a:bodyPr>
          <a:lstStyle/>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US" altLang="en-US" sz="1200" b="1" i="0" u="sng" strike="noStrike" kern="1200" cap="none" spc="0" normalizeH="0" baseline="0" noProof="0" dirty="0">
                <a:ln>
                  <a:noFill/>
                </a:ln>
                <a:effectLst/>
                <a:uLnTx/>
                <a:uFillTx/>
                <a:latin typeface="+mn-lt"/>
                <a:ea typeface="MS PGothic" charset="-128"/>
              </a:rPr>
              <a:t>Resettlement Country Considerations (Continued)</a:t>
            </a:r>
            <a:endParaRPr lang="en-US" altLang="en-US" sz="1200" dirty="0"/>
          </a:p>
          <a:p>
            <a:endParaRPr lang="en-US" altLang="en-US" sz="1200" dirty="0">
              <a:ea typeface="MS PGothic" charset="-128"/>
            </a:endParaRPr>
          </a:p>
          <a:p>
            <a:r>
              <a:rPr lang="en-US" altLang="en-US" sz="1200" dirty="0">
                <a:ea typeface="MS PGothic" charset="-128"/>
              </a:rPr>
              <a:t>Here are </a:t>
            </a:r>
            <a:r>
              <a:rPr lang="en-US" altLang="en-US" sz="1200" b="1" dirty="0">
                <a:ea typeface="MS PGothic" charset="-128"/>
              </a:rPr>
              <a:t>questions </a:t>
            </a:r>
            <a:r>
              <a:rPr lang="en-US" altLang="en-US" sz="1200" dirty="0">
                <a:ea typeface="MS PGothic" charset="-128"/>
              </a:rPr>
              <a:t>we might ask when considering which resettlement country is the most appropriate:</a:t>
            </a:r>
          </a:p>
          <a:p>
            <a:endParaRPr lang="en-US" altLang="en-US" sz="1200" i="1" dirty="0">
              <a:ea typeface="MS PGothic" charset="-128"/>
            </a:endParaRPr>
          </a:p>
          <a:p>
            <a:pPr marL="171450" indent="-171450">
              <a:buClr>
                <a:srgbClr val="451E56"/>
              </a:buClr>
              <a:buFont typeface="Arial" panose="020B0604020202020204" pitchFamily="34" charset="0"/>
              <a:buChar char="•"/>
            </a:pPr>
            <a:r>
              <a:rPr lang="en-US" altLang="en-US" sz="1200" i="0" dirty="0">
                <a:ea typeface="MS PGothic" charset="-128"/>
              </a:rPr>
              <a:t>Are SOGIESC-</a:t>
            </a:r>
            <a:r>
              <a:rPr lang="en-US" altLang="en-US" sz="1200" b="1" i="0" dirty="0">
                <a:ea typeface="MS PGothic" charset="-128"/>
              </a:rPr>
              <a:t>related laws </a:t>
            </a:r>
            <a:r>
              <a:rPr lang="en-US" altLang="en-US" sz="1200" i="0" dirty="0">
                <a:ea typeface="MS PGothic" charset="-128"/>
              </a:rPr>
              <a:t>and policies non-discriminatory and friendly?</a:t>
            </a:r>
          </a:p>
          <a:p>
            <a:pPr marL="171450" indent="-171450">
              <a:buClr>
                <a:srgbClr val="451E56"/>
              </a:buClr>
              <a:buFont typeface="Arial" panose="020B0604020202020204" pitchFamily="34" charset="0"/>
              <a:buChar char="•"/>
            </a:pPr>
            <a:r>
              <a:rPr lang="en-US" altLang="en-US" sz="1200" i="0" dirty="0">
                <a:ea typeface="MS PGothic" charset="-128"/>
              </a:rPr>
              <a:t>Is accessing </a:t>
            </a:r>
            <a:r>
              <a:rPr lang="en-US" altLang="en-US" sz="1200" b="1" i="0" dirty="0">
                <a:ea typeface="MS PGothic" charset="-128"/>
              </a:rPr>
              <a:t>police protection</a:t>
            </a:r>
            <a:r>
              <a:rPr lang="en-US" altLang="en-US" sz="1200" i="0" dirty="0">
                <a:ea typeface="MS PGothic" charset="-128"/>
              </a:rPr>
              <a:t>, </a:t>
            </a:r>
            <a:r>
              <a:rPr lang="en-US" altLang="en-US" sz="1200" b="1" i="0" dirty="0">
                <a:ea typeface="MS PGothic" charset="-128"/>
              </a:rPr>
              <a:t>employment, health care, education </a:t>
            </a:r>
            <a:r>
              <a:rPr lang="en-US" altLang="en-US" sz="1200" i="0" dirty="0">
                <a:ea typeface="MS PGothic" charset="-128"/>
              </a:rPr>
              <a:t>and other </a:t>
            </a:r>
            <a:r>
              <a:rPr lang="en-US" altLang="en-US" sz="1200" b="1" i="0" dirty="0">
                <a:ea typeface="MS PGothic" charset="-128"/>
              </a:rPr>
              <a:t>services </a:t>
            </a:r>
            <a:r>
              <a:rPr lang="en-US" altLang="en-US" sz="1200" i="0" dirty="0">
                <a:ea typeface="MS PGothic" charset="-128"/>
              </a:rPr>
              <a:t>non-discriminatory and friendly?</a:t>
            </a:r>
          </a:p>
          <a:p>
            <a:pPr marL="171450" indent="-171450">
              <a:buClr>
                <a:srgbClr val="451E56"/>
              </a:buClr>
              <a:buFont typeface="Arial" panose="020B0604020202020204" pitchFamily="34" charset="0"/>
              <a:buChar char="•"/>
            </a:pPr>
            <a:r>
              <a:rPr lang="en-US" altLang="en-US" sz="1200" i="0" dirty="0">
                <a:ea typeface="MS PGothic" charset="-128"/>
              </a:rPr>
              <a:t>What are the predominant </a:t>
            </a:r>
            <a:r>
              <a:rPr lang="en-US" altLang="en-US" sz="1200" b="1" i="0" dirty="0">
                <a:ea typeface="MS PGothic" charset="-128"/>
              </a:rPr>
              <a:t>social attitudes </a:t>
            </a:r>
            <a:r>
              <a:rPr lang="en-US" altLang="en-US" sz="1200" i="0" dirty="0">
                <a:ea typeface="MS PGothic" charset="-128"/>
              </a:rPr>
              <a:t>towards LGBTIQ+ people? </a:t>
            </a:r>
          </a:p>
          <a:p>
            <a:pPr marL="171450" indent="-171450">
              <a:buClr>
                <a:srgbClr val="451E56"/>
              </a:buClr>
              <a:buFont typeface="Arial" panose="020B0604020202020204" pitchFamily="34" charset="0"/>
              <a:buChar char="•"/>
            </a:pPr>
            <a:r>
              <a:rPr lang="en-US" altLang="en-US" sz="1200" i="0" dirty="0">
                <a:ea typeface="MS PGothic" charset="-128"/>
              </a:rPr>
              <a:t>Are there </a:t>
            </a:r>
            <a:r>
              <a:rPr lang="en-US" altLang="en-US" sz="1200" b="1" i="0" dirty="0">
                <a:ea typeface="MS PGothic" charset="-128"/>
              </a:rPr>
              <a:t>immigration provisions </a:t>
            </a:r>
            <a:r>
              <a:rPr lang="en-US" altLang="en-US" sz="1200" i="0" dirty="0">
                <a:ea typeface="MS PGothic" charset="-128"/>
              </a:rPr>
              <a:t>allowing for the reunification of partners/spouses?</a:t>
            </a:r>
          </a:p>
          <a:p>
            <a:pPr marL="171450" indent="-171450">
              <a:buClr>
                <a:srgbClr val="451E56"/>
              </a:buClr>
              <a:buFont typeface="Arial" panose="020B0604020202020204" pitchFamily="34" charset="0"/>
              <a:buChar char="•"/>
            </a:pPr>
            <a:r>
              <a:rPr lang="en-US" altLang="en-US" sz="1200" i="0" dirty="0">
                <a:ea typeface="MS PGothic" charset="-128"/>
              </a:rPr>
              <a:t>Are </a:t>
            </a:r>
            <a:r>
              <a:rPr lang="en-US" altLang="en-US" sz="1200" b="1" i="0" dirty="0">
                <a:ea typeface="MS PGothic" charset="-128"/>
              </a:rPr>
              <a:t>post-arrival services </a:t>
            </a:r>
            <a:r>
              <a:rPr lang="en-US" altLang="en-US" sz="1200" i="0" dirty="0">
                <a:ea typeface="MS PGothic" charset="-128"/>
              </a:rPr>
              <a:t>for LGBTIQ+ refugees with specific needs available?</a:t>
            </a:r>
          </a:p>
          <a:p>
            <a:pPr marL="171450" indent="-171450">
              <a:buClr>
                <a:srgbClr val="451E56"/>
              </a:buClr>
              <a:buFont typeface="Arial" panose="020B0604020202020204" pitchFamily="34" charset="0"/>
              <a:buChar char="•"/>
            </a:pPr>
            <a:r>
              <a:rPr lang="en-US" altLang="en-US" sz="1200" i="0" dirty="0">
                <a:ea typeface="MS PGothic" charset="-128"/>
              </a:rPr>
              <a:t>Have NGOs and other </a:t>
            </a:r>
            <a:r>
              <a:rPr lang="en-US" altLang="en-US" sz="1200" b="1" i="0" dirty="0">
                <a:ea typeface="MS PGothic" charset="-128"/>
              </a:rPr>
              <a:t>service providers </a:t>
            </a:r>
            <a:r>
              <a:rPr lang="en-US" altLang="en-US" sz="1200" i="0" dirty="0">
                <a:ea typeface="MS PGothic" charset="-128"/>
              </a:rPr>
              <a:t>been trained to assist LGBTIQ+ refugees?</a:t>
            </a:r>
          </a:p>
          <a:p>
            <a:pPr marL="171450" indent="-171450">
              <a:buClr>
                <a:srgbClr val="451E56"/>
              </a:buClr>
              <a:buFont typeface="Arial" panose="020B0604020202020204" pitchFamily="34" charset="0"/>
              <a:buChar char="•"/>
            </a:pPr>
            <a:r>
              <a:rPr lang="en-US" altLang="en-US" sz="1200" i="0" dirty="0">
                <a:ea typeface="MS PGothic" charset="-128"/>
              </a:rPr>
              <a:t>Are there related </a:t>
            </a:r>
            <a:r>
              <a:rPr lang="en-US" altLang="en-US" sz="1200" b="1" i="0" dirty="0">
                <a:ea typeface="MS PGothic" charset="-128"/>
              </a:rPr>
              <a:t>LGBTIQ+ community organizations</a:t>
            </a:r>
            <a:r>
              <a:rPr lang="en-US" altLang="en-US" sz="1200" i="0" dirty="0">
                <a:ea typeface="MS PGothic" charset="-128"/>
              </a:rPr>
              <a:t>? Are they linked with refugee-serving organizations?</a:t>
            </a:r>
          </a:p>
          <a:p>
            <a:pPr marL="171450" indent="-171450">
              <a:buClr>
                <a:srgbClr val="451E56"/>
              </a:buClr>
              <a:buFont typeface="Arial" panose="020B0604020202020204" pitchFamily="34" charset="0"/>
              <a:buChar char="•"/>
            </a:pPr>
            <a:r>
              <a:rPr lang="en-US" altLang="en-US" sz="1200" i="0" dirty="0">
                <a:ea typeface="MS PGothic" charset="-128"/>
              </a:rPr>
              <a:t>Is there an </a:t>
            </a:r>
            <a:r>
              <a:rPr lang="en-US" altLang="en-US" sz="1200" b="1" i="0" dirty="0">
                <a:ea typeface="MS PGothic" charset="-128"/>
              </a:rPr>
              <a:t>existing community </a:t>
            </a:r>
            <a:r>
              <a:rPr lang="en-US" altLang="en-US" sz="1200" i="0" dirty="0">
                <a:ea typeface="MS PGothic" charset="-128"/>
              </a:rPr>
              <a:t>from the same </a:t>
            </a:r>
            <a:r>
              <a:rPr lang="en-US" altLang="en-US" sz="1200" i="0" dirty="0" err="1">
                <a:ea typeface="MS PGothic" charset="-128"/>
              </a:rPr>
              <a:t>CoO</a:t>
            </a:r>
            <a:r>
              <a:rPr lang="en-US" altLang="en-US" sz="1200" i="0" dirty="0">
                <a:ea typeface="MS PGothic" charset="-128"/>
              </a:rPr>
              <a:t>? Would this be a source of support or further persecution?</a:t>
            </a:r>
          </a:p>
          <a:p>
            <a:pPr>
              <a:buClr>
                <a:srgbClr val="451E56"/>
              </a:buClr>
              <a:buFontTx/>
              <a:buNone/>
            </a:pPr>
            <a:endParaRPr lang="en-US" altLang="en-US" sz="800" i="1" dirty="0">
              <a:ea typeface="MS PGothic" charset="-128"/>
            </a:endParaRPr>
          </a:p>
          <a:p>
            <a:pPr>
              <a:buClr>
                <a:srgbClr val="451E56"/>
              </a:buClr>
              <a:buFontTx/>
              <a:buNone/>
            </a:pPr>
            <a:r>
              <a:rPr lang="en-US" altLang="en-US" sz="1200" i="0" dirty="0">
                <a:ea typeface="MS PGothic" charset="-128"/>
              </a:rPr>
              <a:t>If a country does not fulfill all of the above requirements, it may still offer protection and a solution, as well as adequate reception conditions for a LGBTIQ+ refugee. But the receiving country’s overall conditions and integration infrastructure for LGBTIQ+ resettled refugees need to be taken into consideration when recommending LGBTIQ+ refugees for resettlement in specific countries. </a:t>
            </a:r>
          </a:p>
          <a:p>
            <a:endParaRPr lang="en-US" altLang="en-US" sz="1200" i="1"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ltLang="en-US" sz="1200" b="1" u="none" dirty="0">
                <a:ea typeface="MS PGothic" charset="-128"/>
              </a:rPr>
              <a:t>----</a:t>
            </a:r>
          </a:p>
          <a:p>
            <a:endParaRPr lang="en-US" altLang="en-US" sz="1200" i="1" dirty="0">
              <a:ea typeface="MS PGothic" charset="-128"/>
            </a:endParaRPr>
          </a:p>
          <a:p>
            <a:r>
              <a:rPr lang="en-US" altLang="en-US" sz="1200" b="1" i="1" dirty="0">
                <a:ea typeface="MS PGothic" charset="-128"/>
              </a:rPr>
              <a:t>Time:</a:t>
            </a:r>
            <a:r>
              <a:rPr lang="en-US" altLang="en-US" sz="1200" i="1" dirty="0">
                <a:ea typeface="MS PGothic" charset="-128"/>
              </a:rPr>
              <a:t> 30 minutes for slides 81-90. </a:t>
            </a:r>
          </a:p>
          <a:p>
            <a:pPr>
              <a:buClr>
                <a:srgbClr val="451E56"/>
              </a:buClr>
              <a:buFontTx/>
              <a:buNone/>
            </a:pPr>
            <a:endParaRPr lang="en-US" altLang="en-US" sz="1200" i="1" dirty="0">
              <a:ea typeface="MS PGothic" charset="-128"/>
            </a:endParaRPr>
          </a:p>
          <a:p>
            <a:pPr marL="0" marR="0" lvl="0" indent="0" algn="l" defTabSz="1092434" rtl="0" eaLnBrk="1" fontAlgn="auto" latinLnBrk="0" hangingPunct="1">
              <a:lnSpc>
                <a:spcPct val="100000"/>
              </a:lnSpc>
              <a:spcBef>
                <a:spcPts val="300"/>
              </a:spcBef>
              <a:spcAft>
                <a:spcPts val="300"/>
              </a:spcAft>
              <a:buClr>
                <a:srgbClr val="451E56"/>
              </a:buClr>
              <a:buSzTx/>
              <a:buFontTx/>
              <a:buNone/>
              <a:tabLst/>
              <a:defRPr/>
            </a:pPr>
            <a:r>
              <a:rPr lang="en-US" sz="1200" b="0" i="1" kern="1200" dirty="0">
                <a:solidFill>
                  <a:schemeClr val="tx1"/>
                </a:solidFill>
                <a:effectLst/>
                <a:latin typeface="+mn-lt"/>
                <a:ea typeface="+mn-ea"/>
                <a:cs typeface="+mn-cs"/>
              </a:rPr>
              <a:t>[Image description: A close-up of a world map and a passport.]</a:t>
            </a:r>
            <a:endParaRPr lang="en-US" sz="1200" b="0" i="0" kern="1200" dirty="0">
              <a:solidFill>
                <a:schemeClr val="tx1"/>
              </a:solidFill>
              <a:effectLst/>
              <a:latin typeface="+mn-lt"/>
              <a:ea typeface="+mn-ea"/>
              <a:cs typeface="+mn-cs"/>
            </a:endParaRPr>
          </a:p>
          <a:p>
            <a:pPr>
              <a:buClr>
                <a:srgbClr val="451E56"/>
              </a:buClr>
              <a:buFontTx/>
              <a:buNone/>
            </a:pPr>
            <a:endParaRPr lang="en-US" altLang="en-US" sz="1200" i="1" dirty="0">
              <a:ea typeface="MS PGothic" charset="-128"/>
            </a:endParaRP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a:lstStyle/>
          <a:p>
            <a:fld id="{5A1C418D-F57B-4D55-9538-618CF6F95F18}" type="slidenum">
              <a:rPr lang="en-US" smtClean="0"/>
              <a:t>90</a:t>
            </a:fld>
            <a:endParaRPr lang="en-US"/>
          </a:p>
        </p:txBody>
      </p:sp>
    </p:spTree>
    <p:extLst>
      <p:ext uri="{BB962C8B-B14F-4D97-AF65-F5344CB8AC3E}">
        <p14:creationId xmlns:p14="http://schemas.microsoft.com/office/powerpoint/2010/main" val="3353408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082" name="Notes Placeholder 2"/>
          <p:cNvSpPr>
            <a:spLocks noGrp="1"/>
          </p:cNvSpPr>
          <p:nvPr>
            <p:ph type="body" idx="1"/>
          </p:nvPr>
        </p:nvSpPr>
        <p:spPr bwMode="auto">
          <a:xfrm>
            <a:off x="685800" y="4035971"/>
            <a:ext cx="5486400" cy="46492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altLang="en-US" sz="1200" b="1" u="sng" dirty="0">
                <a:latin typeface="+mn-lt"/>
                <a:ea typeface="MS PGothic" charset="-128"/>
              </a:rPr>
              <a:t>Exercise: Considering Resettlement</a:t>
            </a:r>
          </a:p>
          <a:p>
            <a:endParaRPr lang="en-US" altLang="en-US" sz="1200" dirty="0">
              <a:latin typeface="+mn-lt"/>
              <a:ea typeface="MS PGothic" charset="-128"/>
            </a:endParaRPr>
          </a:p>
          <a:p>
            <a:r>
              <a:rPr lang="en-US" altLang="en-US" sz="1200" dirty="0">
                <a:latin typeface="+mn-lt"/>
                <a:ea typeface="MS PGothic" charset="-128"/>
              </a:rPr>
              <a:t>We'll now do an </a:t>
            </a:r>
            <a:r>
              <a:rPr lang="en-US" altLang="en-US" sz="1200" b="0" dirty="0">
                <a:latin typeface="+mn-lt"/>
                <a:ea typeface="MS PGothic" charset="-128"/>
              </a:rPr>
              <a:t>exercise </a:t>
            </a:r>
            <a:r>
              <a:rPr lang="en-US" altLang="en-US" sz="1200" dirty="0">
                <a:latin typeface="+mn-lt"/>
                <a:ea typeface="MS PGothic" charset="-128"/>
              </a:rPr>
              <a:t>that will help you when considering resettlement as a solution for a LGBTIQ+ refugee and </a:t>
            </a:r>
            <a:r>
              <a:rPr lang="en-CA" sz="1200" dirty="0">
                <a:effectLst/>
                <a:latin typeface="+mn-lt"/>
                <a:ea typeface="Calibri" panose="020F0502020204030204" pitchFamily="34" charset="0"/>
                <a:cs typeface="Arial" panose="020B0604020202020204" pitchFamily="34" charset="0"/>
              </a:rPr>
              <a:t>will help you become familiar with the </a:t>
            </a:r>
            <a:r>
              <a:rPr lang="en-CA" sz="1200" b="1" dirty="0">
                <a:effectLst/>
                <a:latin typeface="+mn-lt"/>
                <a:ea typeface="Calibri" panose="020F0502020204030204" pitchFamily="34" charset="0"/>
                <a:cs typeface="Arial" panose="020B0604020202020204" pitchFamily="34" charset="0"/>
              </a:rPr>
              <a:t>Resettlement Assessment Tool</a:t>
            </a:r>
            <a:r>
              <a:rPr lang="en-CA" sz="1200" dirty="0">
                <a:effectLst/>
                <a:latin typeface="+mn-lt"/>
                <a:ea typeface="Calibri" panose="020F0502020204030204" pitchFamily="34" charset="0"/>
                <a:cs typeface="Arial" panose="020B0604020202020204" pitchFamily="34" charset="0"/>
              </a:rPr>
              <a:t>.</a:t>
            </a:r>
            <a:endParaRPr lang="en-US" sz="1200" dirty="0">
              <a:effectLst/>
              <a:latin typeface="+mn-lt"/>
              <a:ea typeface="Calibri" panose="020F0502020204030204" pitchFamily="34" charset="0"/>
              <a:cs typeface="Arial" panose="020B0604020202020204" pitchFamily="34" charset="0"/>
            </a:endParaRPr>
          </a:p>
          <a:p>
            <a:pPr marL="0" marR="0" lvl="0" indent="0">
              <a:lnSpc>
                <a:spcPct val="115000"/>
              </a:lnSpc>
              <a:spcBef>
                <a:spcPts val="0"/>
              </a:spcBef>
              <a:spcAft>
                <a:spcPts val="0"/>
              </a:spcAft>
              <a:buClr>
                <a:srgbClr val="358DDE"/>
              </a:buClr>
              <a:buFont typeface="Symbol" panose="05050102010706020507" pitchFamily="18" charset="2"/>
              <a:buNone/>
            </a:pPr>
            <a:endParaRPr lang="en-CA" sz="1200" dirty="0">
              <a:effectLst/>
              <a:latin typeface="+mn-lt"/>
              <a:ea typeface="Calibri" panose="020F0502020204030204" pitchFamily="34" charset="0"/>
              <a:cs typeface="Arial" panose="020B0604020202020204" pitchFamily="34" charset="0"/>
            </a:endParaRPr>
          </a:p>
          <a:p>
            <a:pPr marL="0" marR="0" lvl="0" indent="0">
              <a:lnSpc>
                <a:spcPct val="115000"/>
              </a:lnSpc>
              <a:spcBef>
                <a:spcPts val="0"/>
              </a:spcBef>
              <a:spcAft>
                <a:spcPts val="0"/>
              </a:spcAft>
              <a:buClr>
                <a:srgbClr val="358DDE"/>
              </a:buClr>
              <a:buFont typeface="Symbol" panose="05050102010706020507" pitchFamily="18" charset="2"/>
              <a:buNone/>
            </a:pPr>
            <a:r>
              <a:rPr lang="en-CA" sz="1200" dirty="0">
                <a:effectLst/>
                <a:latin typeface="+mn-lt"/>
                <a:ea typeface="Calibri" panose="020F0502020204030204" pitchFamily="34" charset="0"/>
                <a:cs typeface="Arial" panose="020B0604020202020204" pitchFamily="34" charset="0"/>
              </a:rPr>
              <a:t>I have </a:t>
            </a:r>
            <a:r>
              <a:rPr lang="en-CA" sz="1200" b="0" dirty="0">
                <a:effectLst/>
                <a:latin typeface="+mn-lt"/>
                <a:ea typeface="Calibri" panose="020F0502020204030204" pitchFamily="34" charset="0"/>
                <a:cs typeface="Arial" panose="020B0604020202020204" pitchFamily="34" charset="0"/>
              </a:rPr>
              <a:t>distributed </a:t>
            </a:r>
            <a:r>
              <a:rPr lang="en-CA" sz="1200" dirty="0">
                <a:effectLst/>
                <a:latin typeface="+mn-lt"/>
                <a:ea typeface="Calibri" panose="020F0502020204030204" pitchFamily="34" charset="0"/>
                <a:cs typeface="Arial" panose="020B0604020202020204" pitchFamily="34" charset="0"/>
              </a:rPr>
              <a:t>two Resettlement Assessment Tools to each of you. You can turn your </a:t>
            </a:r>
            <a:r>
              <a:rPr lang="en-CA" sz="1200" b="1" dirty="0">
                <a:effectLst/>
                <a:latin typeface="+mn-lt"/>
                <a:ea typeface="Calibri" panose="020F0502020204030204" pitchFamily="34" charset="0"/>
                <a:cs typeface="Arial" panose="020B0604020202020204" pitchFamily="34" charset="0"/>
              </a:rPr>
              <a:t>Workbooks </a:t>
            </a:r>
            <a:r>
              <a:rPr lang="en-CA" sz="1200" dirty="0">
                <a:effectLst/>
                <a:latin typeface="+mn-lt"/>
                <a:ea typeface="Calibri" panose="020F0502020204030204" pitchFamily="34" charset="0"/>
                <a:cs typeface="Arial" panose="020B0604020202020204" pitchFamily="34" charset="0"/>
              </a:rPr>
              <a:t>to the exercise worksheets and Country Office Facts sheet. Using the </a:t>
            </a:r>
            <a:r>
              <a:rPr lang="en-CA" sz="1200" b="1" dirty="0">
                <a:effectLst/>
                <a:latin typeface="+mn-lt"/>
                <a:ea typeface="Calibri" panose="020F0502020204030204" pitchFamily="34" charset="0"/>
                <a:cs typeface="Arial" panose="020B0604020202020204" pitchFamily="34" charset="0"/>
              </a:rPr>
              <a:t>case studies</a:t>
            </a:r>
            <a:r>
              <a:rPr lang="en-CA" sz="1200" dirty="0">
                <a:effectLst/>
                <a:latin typeface="+mn-lt"/>
                <a:ea typeface="Calibri" panose="020F0502020204030204" pitchFamily="34" charset="0"/>
                <a:cs typeface="Arial" panose="020B0604020202020204" pitchFamily="34" charset="0"/>
              </a:rPr>
              <a:t> of Amal and Nur, as well as the set of country office facts, fill out the Resettlement Assessment Tools and worksheets. </a:t>
            </a:r>
            <a:endParaRPr lang="en-US" sz="1200" dirty="0">
              <a:effectLst/>
              <a:latin typeface="+mn-lt"/>
              <a:ea typeface="Calibri" panose="020F0502020204030204" pitchFamily="34" charset="0"/>
              <a:cs typeface="Arial" panose="020B0604020202020204" pitchFamily="34" charset="0"/>
            </a:endParaRPr>
          </a:p>
          <a:p>
            <a:pPr marL="0" marR="0" lvl="0" indent="0">
              <a:lnSpc>
                <a:spcPct val="115000"/>
              </a:lnSpc>
              <a:spcBef>
                <a:spcPts val="0"/>
              </a:spcBef>
              <a:spcAft>
                <a:spcPts val="0"/>
              </a:spcAft>
              <a:buClr>
                <a:srgbClr val="358DDE"/>
              </a:buClr>
              <a:buFont typeface="Symbol" panose="05050102010706020507" pitchFamily="18" charset="2"/>
              <a:buNone/>
            </a:pPr>
            <a:endParaRPr lang="en-CA" sz="1200" dirty="0">
              <a:effectLst/>
              <a:latin typeface="+mn-lt"/>
              <a:ea typeface="Calibri" panose="020F0502020204030204" pitchFamily="34" charset="0"/>
              <a:cs typeface="Arial" panose="020B0604020202020204" pitchFamily="34" charset="0"/>
            </a:endParaRPr>
          </a:p>
          <a:p>
            <a:pPr marL="0" marR="0" lvl="0" indent="0">
              <a:lnSpc>
                <a:spcPct val="115000"/>
              </a:lnSpc>
              <a:spcBef>
                <a:spcPts val="0"/>
              </a:spcBef>
              <a:spcAft>
                <a:spcPts val="0"/>
              </a:spcAft>
              <a:buClr>
                <a:srgbClr val="358DDE"/>
              </a:buClr>
              <a:buFont typeface="Symbol" panose="05050102010706020507" pitchFamily="18" charset="2"/>
              <a:buNone/>
            </a:pPr>
            <a:r>
              <a:rPr lang="en-CA" sz="1200" dirty="0">
                <a:effectLst/>
                <a:latin typeface="+mn-lt"/>
                <a:ea typeface="Calibri" panose="020F0502020204030204" pitchFamily="34" charset="0"/>
                <a:cs typeface="Arial" panose="020B0604020202020204" pitchFamily="34" charset="0"/>
              </a:rPr>
              <a:t>For </a:t>
            </a:r>
            <a:r>
              <a:rPr lang="en-CA" sz="1200" b="1" dirty="0">
                <a:effectLst/>
                <a:latin typeface="+mn-lt"/>
                <a:ea typeface="Calibri" panose="020F0502020204030204" pitchFamily="34" charset="0"/>
                <a:cs typeface="Arial" panose="020B0604020202020204" pitchFamily="34" charset="0"/>
              </a:rPr>
              <a:t>Step 3 </a:t>
            </a:r>
            <a:r>
              <a:rPr lang="en-CA" sz="1200" b="0" dirty="0">
                <a:effectLst/>
                <a:latin typeface="+mn-lt"/>
                <a:ea typeface="Calibri" panose="020F0502020204030204" pitchFamily="34" charset="0"/>
                <a:cs typeface="Arial" panose="020B0604020202020204" pitchFamily="34" charset="0"/>
              </a:rPr>
              <a:t>of the tool, you can fill in what you know from the facts and create the rest based on best practices and how you would complete the RRF if this were a case you were interviewing.</a:t>
            </a:r>
            <a:r>
              <a:rPr lang="en-US" sz="1200" b="0" dirty="0">
                <a:effectLst/>
                <a:latin typeface="+mn-lt"/>
                <a:ea typeface="Calibri" panose="020F0502020204030204" pitchFamily="34" charset="0"/>
                <a:cs typeface="Arial" panose="020B0604020202020204" pitchFamily="34" charset="0"/>
              </a:rPr>
              <a:t> </a:t>
            </a:r>
            <a:r>
              <a:rPr lang="en-CA" sz="1200" b="0" dirty="0">
                <a:effectLst/>
                <a:latin typeface="+mn-lt"/>
                <a:ea typeface="Calibri" panose="020F0502020204030204" pitchFamily="34" charset="0"/>
                <a:cs typeface="Arial" panose="020B0604020202020204" pitchFamily="34" charset="0"/>
              </a:rPr>
              <a:t>You have 40 minutes to </a:t>
            </a:r>
            <a:r>
              <a:rPr lang="en-CA" sz="1200" dirty="0">
                <a:effectLst/>
                <a:latin typeface="+mn-lt"/>
                <a:ea typeface="Calibri" panose="020F0502020204030204" pitchFamily="34" charset="0"/>
                <a:cs typeface="Arial" panose="020B0604020202020204" pitchFamily="34" charset="0"/>
              </a:rPr>
              <a:t>complete the exercise, or 20 minutes for each case study. </a:t>
            </a:r>
          </a:p>
          <a:p>
            <a:pPr marL="0" marR="0" lvl="0" indent="0">
              <a:lnSpc>
                <a:spcPct val="115000"/>
              </a:lnSpc>
              <a:spcBef>
                <a:spcPts val="0"/>
              </a:spcBef>
              <a:spcAft>
                <a:spcPts val="0"/>
              </a:spcAft>
              <a:buClr>
                <a:srgbClr val="358DDE"/>
              </a:buClr>
              <a:buFont typeface="Symbol" panose="05050102010706020507" pitchFamily="18" charset="2"/>
              <a:buNone/>
            </a:pPr>
            <a:endParaRPr lang="en-CA" sz="1200" dirty="0">
              <a:effectLst/>
              <a:latin typeface="+mn-lt"/>
              <a:ea typeface="Calibri" panose="020F0502020204030204" pitchFamily="34" charset="0"/>
              <a:cs typeface="Arial" panose="020B0604020202020204" pitchFamily="34" charset="0"/>
            </a:endParaRPr>
          </a:p>
          <a:p>
            <a:pPr marL="0" marR="0" lvl="0" indent="0">
              <a:lnSpc>
                <a:spcPct val="130000"/>
              </a:lnSpc>
              <a:spcBef>
                <a:spcPts val="0"/>
              </a:spcBef>
              <a:spcAft>
                <a:spcPts val="0"/>
              </a:spcAft>
              <a:buClr>
                <a:srgbClr val="358DDE"/>
              </a:buClr>
              <a:buFont typeface="Symbol" panose="05050102010706020507" pitchFamily="18" charset="2"/>
              <a:buNone/>
            </a:pPr>
            <a:r>
              <a:rPr lang="en-CA" sz="1200" dirty="0">
                <a:effectLst/>
                <a:latin typeface="+mn-lt"/>
                <a:ea typeface="Calibri" panose="020F0502020204030204" pitchFamily="34" charset="0"/>
                <a:cs typeface="Arial" panose="020B0604020202020204" pitchFamily="34" charset="0"/>
              </a:rPr>
              <a:t>Now that you </a:t>
            </a:r>
            <a:r>
              <a:rPr lang="en-CA" sz="1200" b="0" dirty="0">
                <a:effectLst/>
                <a:latin typeface="+mn-lt"/>
                <a:ea typeface="Calibri" panose="020F0502020204030204" pitchFamily="34" charset="0"/>
                <a:cs typeface="Arial" panose="020B0604020202020204" pitchFamily="34" charset="0"/>
              </a:rPr>
              <a:t>have completed your worksheets and Tools, let’s </a:t>
            </a:r>
            <a:r>
              <a:rPr lang="en-CA" sz="1200" dirty="0">
                <a:effectLst/>
                <a:latin typeface="+mn-lt"/>
                <a:ea typeface="Calibri" panose="020F0502020204030204" pitchFamily="34" charset="0"/>
                <a:cs typeface="Arial" panose="020B0604020202020204" pitchFamily="34" charset="0"/>
              </a:rPr>
              <a:t>discuss them. Let’s start with </a:t>
            </a:r>
            <a:r>
              <a:rPr lang="en-CA" sz="1200" b="1" dirty="0">
                <a:effectLst/>
                <a:latin typeface="+mn-lt"/>
                <a:ea typeface="Calibri" panose="020F0502020204030204" pitchFamily="34" charset="0"/>
                <a:cs typeface="Arial" panose="020B0604020202020204" pitchFamily="34" charset="0"/>
              </a:rPr>
              <a:t>Amal</a:t>
            </a:r>
            <a:r>
              <a:rPr lang="en-CA" sz="1200" dirty="0">
                <a:effectLst/>
                <a:latin typeface="+mn-lt"/>
                <a:ea typeface="Calibri" panose="020F0502020204030204" pitchFamily="34" charset="0"/>
                <a:cs typeface="Arial" panose="020B0604020202020204" pitchFamily="34" charset="0"/>
              </a:rPr>
              <a:t>. What would be the focus or highlight of a resettlement interview with Amal? </a:t>
            </a:r>
            <a:endParaRPr lang="en-US" sz="1200" dirty="0">
              <a:effectLst/>
              <a:latin typeface="+mn-lt"/>
              <a:ea typeface="Calibri" panose="020F0502020204030204" pitchFamily="34" charset="0"/>
              <a:cs typeface="Arial" panose="020B0604020202020204" pitchFamily="34" charset="0"/>
            </a:endParaRPr>
          </a:p>
          <a:p>
            <a:pPr marL="0" marR="0" lvl="0" indent="0">
              <a:lnSpc>
                <a:spcPct val="130000"/>
              </a:lnSpc>
              <a:spcBef>
                <a:spcPts val="0"/>
              </a:spcBef>
              <a:spcAft>
                <a:spcPts val="0"/>
              </a:spcAft>
              <a:buClr>
                <a:srgbClr val="358DDE"/>
              </a:buClr>
              <a:buFont typeface="Symbol" panose="05050102010706020507" pitchFamily="18" charset="2"/>
              <a:buNone/>
            </a:pPr>
            <a:endParaRPr lang="en-CA" sz="1200" dirty="0">
              <a:effectLst/>
              <a:latin typeface="+mn-lt"/>
              <a:ea typeface="Calibri" panose="020F0502020204030204" pitchFamily="34" charset="0"/>
              <a:cs typeface="Arial" panose="020B0604020202020204" pitchFamily="34" charset="0"/>
            </a:endParaRPr>
          </a:p>
          <a:p>
            <a:pPr marL="0" marR="0" lvl="0" indent="0">
              <a:lnSpc>
                <a:spcPct val="130000"/>
              </a:lnSpc>
              <a:spcBef>
                <a:spcPts val="0"/>
              </a:spcBef>
              <a:spcAft>
                <a:spcPts val="0"/>
              </a:spcAft>
              <a:buClr>
                <a:srgbClr val="358DDE"/>
              </a:buClr>
              <a:buFont typeface="Symbol" panose="05050102010706020507" pitchFamily="18" charset="2"/>
              <a:buNone/>
            </a:pPr>
            <a:r>
              <a:rPr lang="en-CA" sz="1200" dirty="0">
                <a:effectLst/>
                <a:latin typeface="+mn-lt"/>
                <a:ea typeface="Calibri" panose="020F0502020204030204" pitchFamily="34" charset="0"/>
                <a:cs typeface="Arial" panose="020B0604020202020204" pitchFamily="34" charset="0"/>
              </a:rPr>
              <a:t>What </a:t>
            </a:r>
            <a:r>
              <a:rPr lang="en-CA" sz="1200" b="1" dirty="0">
                <a:effectLst/>
                <a:latin typeface="+mn-lt"/>
                <a:ea typeface="Calibri" panose="020F0502020204030204" pitchFamily="34" charset="0"/>
                <a:cs typeface="Arial" panose="020B0604020202020204" pitchFamily="34" charset="0"/>
              </a:rPr>
              <a:t>considerations</a:t>
            </a:r>
            <a:r>
              <a:rPr lang="en-CA" sz="1200" dirty="0">
                <a:effectLst/>
                <a:latin typeface="+mn-lt"/>
                <a:ea typeface="Calibri" panose="020F0502020204030204" pitchFamily="34" charset="0"/>
                <a:cs typeface="Arial" panose="020B0604020202020204" pitchFamily="34" charset="0"/>
              </a:rPr>
              <a:t> should be made when identifying a resettlement country for Amal?</a:t>
            </a:r>
            <a:r>
              <a:rPr lang="en-US" sz="1200" dirty="0">
                <a:effectLst/>
                <a:latin typeface="+mn-lt"/>
                <a:ea typeface="Calibri" panose="020F0502020204030204" pitchFamily="34" charset="0"/>
                <a:cs typeface="Arial" panose="020B0604020202020204" pitchFamily="34" charset="0"/>
              </a:rPr>
              <a:t> </a:t>
            </a:r>
            <a:r>
              <a:rPr lang="en-CA" sz="1200" dirty="0">
                <a:effectLst/>
                <a:latin typeface="+mn-lt"/>
                <a:ea typeface="Calibri" panose="020F0502020204030204" pitchFamily="34" charset="0"/>
                <a:cs typeface="Arial" panose="020B0604020202020204" pitchFamily="34" charset="0"/>
              </a:rPr>
              <a:t>What did you learn while </a:t>
            </a:r>
            <a:r>
              <a:rPr lang="en-CA" sz="1200" b="0" dirty="0">
                <a:effectLst/>
                <a:latin typeface="+mn-lt"/>
                <a:ea typeface="Calibri" panose="020F0502020204030204" pitchFamily="34" charset="0"/>
                <a:cs typeface="Arial" panose="020B0604020202020204" pitchFamily="34" charset="0"/>
              </a:rPr>
              <a:t>filling out </a:t>
            </a:r>
            <a:r>
              <a:rPr lang="en-CA" sz="1200" dirty="0">
                <a:effectLst/>
                <a:latin typeface="+mn-lt"/>
                <a:ea typeface="Calibri" panose="020F0502020204030204" pitchFamily="34" charset="0"/>
                <a:cs typeface="Arial" panose="020B0604020202020204" pitchFamily="34" charset="0"/>
              </a:rPr>
              <a:t>the Resettlement Assessment Tool for Amal?</a:t>
            </a:r>
            <a:endParaRPr lang="en-US" sz="1200" dirty="0">
              <a:effectLst/>
              <a:latin typeface="+mn-lt"/>
              <a:ea typeface="Calibri" panose="020F0502020204030204" pitchFamily="34" charset="0"/>
              <a:cs typeface="Arial" panose="020B0604020202020204" pitchFamily="34" charset="0"/>
            </a:endParaRPr>
          </a:p>
          <a:p>
            <a:pPr marL="0" marR="0" lvl="0" indent="0">
              <a:lnSpc>
                <a:spcPct val="130000"/>
              </a:lnSpc>
              <a:spcBef>
                <a:spcPts val="0"/>
              </a:spcBef>
              <a:spcAft>
                <a:spcPts val="0"/>
              </a:spcAft>
              <a:buClr>
                <a:srgbClr val="358DDE"/>
              </a:buClr>
              <a:buFont typeface="Symbol" panose="05050102010706020507" pitchFamily="18" charset="2"/>
              <a:buNone/>
            </a:pPr>
            <a:endParaRPr lang="en-CA" sz="1200" dirty="0">
              <a:effectLst/>
              <a:latin typeface="+mn-lt"/>
              <a:ea typeface="Calibri" panose="020F0502020204030204" pitchFamily="34" charset="0"/>
              <a:cs typeface="Arial" panose="020B0604020202020204" pitchFamily="34" charset="0"/>
            </a:endParaRPr>
          </a:p>
          <a:p>
            <a:pPr marL="0" marR="0" lvl="0" indent="0">
              <a:lnSpc>
                <a:spcPct val="130000"/>
              </a:lnSpc>
              <a:spcBef>
                <a:spcPts val="0"/>
              </a:spcBef>
              <a:spcAft>
                <a:spcPts val="0"/>
              </a:spcAft>
              <a:buClr>
                <a:srgbClr val="358DDE"/>
              </a:buClr>
              <a:buFont typeface="Symbol" panose="05050102010706020507" pitchFamily="18" charset="2"/>
              <a:buNone/>
            </a:pPr>
            <a:r>
              <a:rPr lang="en-CA" sz="1200" dirty="0">
                <a:effectLst/>
                <a:latin typeface="+mn-lt"/>
                <a:ea typeface="Calibri" panose="020F0502020204030204" pitchFamily="34" charset="0"/>
                <a:cs typeface="Arial" panose="020B0604020202020204" pitchFamily="34" charset="0"/>
              </a:rPr>
              <a:t>Now let’s turn to </a:t>
            </a:r>
            <a:r>
              <a:rPr lang="en-CA" sz="1200" b="1" dirty="0">
                <a:effectLst/>
                <a:latin typeface="+mn-lt"/>
                <a:ea typeface="Calibri" panose="020F0502020204030204" pitchFamily="34" charset="0"/>
                <a:cs typeface="Arial" panose="020B0604020202020204" pitchFamily="34" charset="0"/>
              </a:rPr>
              <a:t>Nur</a:t>
            </a:r>
            <a:r>
              <a:rPr lang="en-CA" sz="1200" dirty="0">
                <a:effectLst/>
                <a:latin typeface="+mn-lt"/>
                <a:ea typeface="Calibri" panose="020F0502020204030204" pitchFamily="34" charset="0"/>
                <a:cs typeface="Arial" panose="020B0604020202020204" pitchFamily="34" charset="0"/>
              </a:rPr>
              <a:t>. What would be the focus or highlight of a resettlement interview with Nur? What </a:t>
            </a:r>
            <a:r>
              <a:rPr lang="en-CA" sz="1200" b="1" dirty="0">
                <a:effectLst/>
                <a:latin typeface="+mn-lt"/>
                <a:ea typeface="Calibri" panose="020F0502020204030204" pitchFamily="34" charset="0"/>
                <a:cs typeface="Arial" panose="020B0604020202020204" pitchFamily="34" charset="0"/>
              </a:rPr>
              <a:t>considerations</a:t>
            </a:r>
            <a:r>
              <a:rPr lang="en-CA" sz="1200" dirty="0">
                <a:effectLst/>
                <a:latin typeface="+mn-lt"/>
                <a:ea typeface="Calibri" panose="020F0502020204030204" pitchFamily="34" charset="0"/>
                <a:cs typeface="Arial" panose="020B0604020202020204" pitchFamily="34" charset="0"/>
              </a:rPr>
              <a:t> should be made when identifying a resettlement country for Nur?</a:t>
            </a:r>
            <a:r>
              <a:rPr lang="en-US" sz="1200" dirty="0">
                <a:effectLst/>
                <a:latin typeface="+mn-lt"/>
                <a:ea typeface="Calibri" panose="020F0502020204030204" pitchFamily="34" charset="0"/>
                <a:cs typeface="Arial" panose="020B0604020202020204" pitchFamily="34" charset="0"/>
              </a:rPr>
              <a:t> </a:t>
            </a:r>
            <a:r>
              <a:rPr lang="en-CA" sz="1200" dirty="0">
                <a:effectLst/>
                <a:latin typeface="+mn-lt"/>
                <a:ea typeface="Calibri" panose="020F0502020204030204" pitchFamily="34" charset="0"/>
                <a:cs typeface="Arial" panose="020B0604020202020204" pitchFamily="34" charset="0"/>
              </a:rPr>
              <a:t>What did you learn </a:t>
            </a:r>
            <a:r>
              <a:rPr lang="en-CA" sz="1200" b="0" dirty="0">
                <a:effectLst/>
                <a:latin typeface="+mn-lt"/>
                <a:ea typeface="Calibri" panose="020F0502020204030204" pitchFamily="34" charset="0"/>
                <a:cs typeface="Arial" panose="020B0604020202020204" pitchFamily="34" charset="0"/>
              </a:rPr>
              <a:t>while filling out the Resettlement Assessment Tool for Nur?</a:t>
            </a:r>
            <a:r>
              <a:rPr lang="en-US" sz="1200" b="0" dirty="0">
                <a:effectLst/>
                <a:latin typeface="+mn-lt"/>
                <a:ea typeface="Calibri" panose="020F0502020204030204" pitchFamily="34" charset="0"/>
                <a:cs typeface="Arial" panose="020B0604020202020204" pitchFamily="34" charset="0"/>
              </a:rPr>
              <a:t> </a:t>
            </a:r>
            <a:r>
              <a:rPr lang="en-CA" sz="1200" b="0" dirty="0">
                <a:effectLst/>
                <a:latin typeface="+mn-lt"/>
                <a:ea typeface="Calibri" panose="020F0502020204030204" pitchFamily="34" charset="0"/>
                <a:cs typeface="Arial" panose="020B0604020202020204" pitchFamily="34" charset="0"/>
              </a:rPr>
              <a:t>How does the resettlement picture differ for Amal and Nur?</a:t>
            </a:r>
            <a:endParaRPr lang="en-US" sz="1200" b="0" dirty="0">
              <a:effectLst/>
              <a:latin typeface="+mn-lt"/>
              <a:ea typeface="Calibri" panose="020F0502020204030204" pitchFamily="34" charset="0"/>
              <a:cs typeface="Arial" panose="020B0604020202020204" pitchFamily="34" charset="0"/>
            </a:endParaRPr>
          </a:p>
          <a:p>
            <a:pPr marL="0" marR="0" lvl="0" indent="0">
              <a:lnSpc>
                <a:spcPct val="130000"/>
              </a:lnSpc>
              <a:spcBef>
                <a:spcPts val="600"/>
              </a:spcBef>
              <a:spcAft>
                <a:spcPts val="0"/>
              </a:spcAft>
              <a:buClr>
                <a:srgbClr val="358DDE"/>
              </a:buClr>
              <a:buFont typeface="Symbol" panose="05050102010706020507" pitchFamily="18" charset="2"/>
              <a:buNone/>
            </a:pPr>
            <a:endParaRPr lang="en-CA" sz="1200" dirty="0">
              <a:effectLst/>
              <a:latin typeface="+mn-lt"/>
              <a:ea typeface="Calibri" panose="020F0502020204030204" pitchFamily="34" charset="0"/>
              <a:cs typeface="Arial" panose="020B0604020202020204" pitchFamily="34" charset="0"/>
            </a:endParaRPr>
          </a:p>
          <a:p>
            <a:pPr marL="0" marR="0" lvl="0" indent="0">
              <a:lnSpc>
                <a:spcPct val="130000"/>
              </a:lnSpc>
              <a:spcBef>
                <a:spcPts val="600"/>
              </a:spcBef>
              <a:spcAft>
                <a:spcPts val="0"/>
              </a:spcAft>
              <a:buClr>
                <a:srgbClr val="358DDE"/>
              </a:buClr>
              <a:buFont typeface="Symbol" panose="05050102010706020507" pitchFamily="18" charset="2"/>
              <a:buNone/>
            </a:pPr>
            <a:r>
              <a:rPr lang="en-CA" sz="1200" dirty="0">
                <a:effectLst/>
                <a:latin typeface="+mn-lt"/>
                <a:ea typeface="Calibri" panose="020F0502020204030204" pitchFamily="34" charset="0"/>
                <a:cs typeface="Arial" panose="020B0604020202020204" pitchFamily="34" charset="0"/>
              </a:rPr>
              <a:t>What questions or concerns would you have about </a:t>
            </a:r>
            <a:r>
              <a:rPr lang="en-CA" sz="1200" b="1" dirty="0">
                <a:effectLst/>
                <a:latin typeface="+mn-lt"/>
                <a:ea typeface="Calibri" panose="020F0502020204030204" pitchFamily="34" charset="0"/>
                <a:cs typeface="Arial" panose="020B0604020202020204" pitchFamily="34" charset="0"/>
              </a:rPr>
              <a:t>using </a:t>
            </a:r>
            <a:r>
              <a:rPr lang="en-CA" sz="1200" b="0" dirty="0">
                <a:effectLst/>
                <a:latin typeface="+mn-lt"/>
                <a:ea typeface="Calibri" panose="020F0502020204030204" pitchFamily="34" charset="0"/>
                <a:cs typeface="Arial" panose="020B0604020202020204" pitchFamily="34" charset="0"/>
              </a:rPr>
              <a:t>the Resettlement Assessment Tool in your offices? </a:t>
            </a:r>
            <a:r>
              <a:rPr lang="en-US" sz="1200" b="0" dirty="0">
                <a:effectLst/>
                <a:latin typeface="+mn-lt"/>
                <a:ea typeface="Calibri" panose="020F0502020204030204" pitchFamily="34" charset="0"/>
                <a:cs typeface="Arial" panose="020B0604020202020204" pitchFamily="34" charset="0"/>
              </a:rPr>
              <a:t> </a:t>
            </a:r>
            <a:r>
              <a:rPr lang="en-US" sz="1200" b="0" dirty="0">
                <a:effectLst/>
                <a:latin typeface="+mn-lt"/>
                <a:ea typeface="Calibri" panose="020F0502020204030204" pitchFamily="34" charset="0"/>
              </a:rPr>
              <a:t>What limitations or gaps </a:t>
            </a:r>
            <a:r>
              <a:rPr lang="en-US" sz="1200" dirty="0">
                <a:effectLst/>
                <a:latin typeface="+mn-lt"/>
                <a:ea typeface="Calibri" panose="020F0502020204030204" pitchFamily="34" charset="0"/>
              </a:rPr>
              <a:t>do you think the Resettlement Assessment Tool has?</a:t>
            </a:r>
            <a:endParaRPr lang="en-US" sz="1200" dirty="0">
              <a:effectLst/>
              <a:latin typeface="+mn-lt"/>
              <a:ea typeface="Calibri" panose="020F0502020204030204" pitchFamily="34" charset="0"/>
              <a:cs typeface="Arial" panose="020B0604020202020204" pitchFamily="34" charset="0"/>
            </a:endParaRPr>
          </a:p>
          <a:p>
            <a:endParaRPr lang="en-US" altLang="en-US" sz="1200" i="1" dirty="0">
              <a:latin typeface="+mn-lt"/>
              <a:ea typeface="MS PGothic" charset="-128"/>
            </a:endParaRPr>
          </a:p>
          <a:p>
            <a:r>
              <a:rPr lang="en-US" altLang="en-US" sz="1200" i="1" dirty="0">
                <a:latin typeface="+mn-lt"/>
                <a:ea typeface="MS PGothic" charset="-128"/>
              </a:rPr>
              <a:t>----</a:t>
            </a:r>
          </a:p>
          <a:p>
            <a:endParaRPr lang="en-US" altLang="en-US" sz="1200" i="1" dirty="0">
              <a:latin typeface="+mn-lt"/>
              <a:ea typeface="MS PGothic" charset="-128"/>
            </a:endParaRPr>
          </a:p>
          <a:p>
            <a:pPr eaLnBrk="1" hangingPunct="1">
              <a:spcBef>
                <a:spcPct val="0"/>
              </a:spcBef>
            </a:pPr>
            <a:r>
              <a:rPr lang="en-US" altLang="en-US" sz="1200" b="1" i="1" dirty="0">
                <a:latin typeface="+mn-lt"/>
                <a:ea typeface="MS PGothic" charset="-128"/>
              </a:rPr>
              <a:t>Facilitation Note: </a:t>
            </a:r>
            <a:r>
              <a:rPr lang="en-US" altLang="en-US" sz="1200" i="1" dirty="0">
                <a:latin typeface="+mn-lt"/>
                <a:ea typeface="MS PGothic" charset="-128"/>
              </a:rPr>
              <a:t>See the Facilitation Guide </a:t>
            </a:r>
            <a:r>
              <a:rPr lang="en-US" altLang="en-US" sz="1200" b="1" i="1" dirty="0">
                <a:latin typeface="+mn-lt"/>
                <a:ea typeface="MS PGothic" charset="-128"/>
              </a:rPr>
              <a:t>page 238 </a:t>
            </a:r>
            <a:r>
              <a:rPr lang="en-US" altLang="en-US" sz="1200" i="1" dirty="0">
                <a:latin typeface="+mn-lt"/>
                <a:ea typeface="MS PGothic" charset="-128"/>
              </a:rPr>
              <a:t>for exercise instructions. </a:t>
            </a:r>
          </a:p>
          <a:p>
            <a:pPr eaLnBrk="1" hangingPunct="1">
              <a:spcBef>
                <a:spcPct val="0"/>
              </a:spcBef>
            </a:pPr>
            <a:endParaRPr lang="en-US" altLang="en-US" sz="1200" i="1" dirty="0">
              <a:latin typeface="+mn-lt"/>
              <a:ea typeface="MS PGothic" charset="-128"/>
            </a:endParaRPr>
          </a:p>
          <a:p>
            <a:pPr eaLnBrk="1" hangingPunct="1">
              <a:spcBef>
                <a:spcPct val="0"/>
              </a:spcBef>
            </a:pPr>
            <a:r>
              <a:rPr lang="en-US" altLang="en-US" sz="1200" b="1" i="1" dirty="0">
                <a:latin typeface="+mn-lt"/>
                <a:ea typeface="MS PGothic" charset="-128"/>
              </a:rPr>
              <a:t>Time: </a:t>
            </a:r>
            <a:r>
              <a:rPr lang="en-US" altLang="en-US" sz="1200" i="1" dirty="0">
                <a:latin typeface="+mn-lt"/>
                <a:ea typeface="MS PGothic" charset="-128"/>
              </a:rPr>
              <a:t>85 minutes.</a:t>
            </a:r>
            <a:r>
              <a:rPr lang="en-US" altLang="en-US" sz="1200" b="1" i="1" dirty="0">
                <a:latin typeface="+mn-lt"/>
                <a:ea typeface="MS PGothic" charset="-128"/>
              </a:rPr>
              <a:t> Five</a:t>
            </a:r>
            <a:r>
              <a:rPr lang="en-US" altLang="en-US" sz="1200" i="1" dirty="0">
                <a:latin typeface="+mn-lt"/>
                <a:ea typeface="MS PGothic" charset="-128"/>
              </a:rPr>
              <a:t> minutes for activity description, 40 minutes for activity (20 minutes per case study), 40 minutes for group discussion (20 minutes per case study). </a:t>
            </a: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a:spcBef>
                <a:spcPct val="0"/>
              </a:spcBef>
            </a:pPr>
            <a:fld id="{A6C2C697-EF0F-6E4C-BD43-EEDCC66C4249}" type="slidenum">
              <a:rPr lang="en-US" altLang="en-US" sz="1200">
                <a:solidFill>
                  <a:srgbClr val="000000"/>
                </a:solidFill>
                <a:latin typeface="Calibri Regular"/>
                <a:ea typeface="ヒラギノ角ゴ ProN W3" charset="-128"/>
              </a:rPr>
              <a:pPr>
                <a:spcBef>
                  <a:spcPct val="0"/>
                </a:spcBef>
              </a:pPr>
              <a:t>91</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242649690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8546" name="Notes Placeholder 2"/>
          <p:cNvSpPr>
            <a:spLocks noGrp="1"/>
          </p:cNvSpPr>
          <p:nvPr>
            <p:ph type="body" idx="1"/>
          </p:nvPr>
        </p:nvSpPr>
        <p:spPr bwMode="auto">
          <a:xfrm>
            <a:off x="685800" y="4035971"/>
            <a:ext cx="5486400" cy="4980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u="sng" dirty="0">
                <a:ea typeface="MS PGothic" charset="-128"/>
              </a:rPr>
              <a:t>Key Learning Points</a:t>
            </a:r>
          </a:p>
          <a:p>
            <a:endParaRPr lang="en-US" altLang="en-US" sz="1200" dirty="0">
              <a:ea typeface="MS PGothic" charset="-128"/>
            </a:endParaRPr>
          </a:p>
          <a:p>
            <a:pPr>
              <a:buClr>
                <a:srgbClr val="451E56"/>
              </a:buClr>
            </a:pPr>
            <a:r>
              <a:rPr lang="en-US" altLang="en-US" sz="1200" dirty="0">
                <a:ea typeface="MS PGothic" charset="-128"/>
              </a:rPr>
              <a:t>The </a:t>
            </a:r>
            <a:r>
              <a:rPr lang="en-US" altLang="en-US" sz="1200" b="1" dirty="0">
                <a:ea typeface="MS PGothic" charset="-128"/>
              </a:rPr>
              <a:t>key learning points </a:t>
            </a:r>
            <a:r>
              <a:rPr lang="en-US" altLang="en-US" sz="1200" dirty="0">
                <a:ea typeface="MS PGothic" charset="-128"/>
              </a:rPr>
              <a:t>from this module are:</a:t>
            </a:r>
          </a:p>
          <a:p>
            <a:pPr>
              <a:buClr>
                <a:srgbClr val="451E56"/>
              </a:buClr>
            </a:pPr>
            <a:endParaRPr lang="en-US" altLang="en-US" sz="500" i="1" dirty="0">
              <a:ea typeface="MS PGothic" charset="-128"/>
            </a:endParaRPr>
          </a:p>
          <a:p>
            <a:pPr>
              <a:buClr>
                <a:srgbClr val="451E56"/>
              </a:buClr>
            </a:pPr>
            <a:r>
              <a:rPr lang="en-US" altLang="en-US" sz="1200" i="1" dirty="0">
                <a:ea typeface="MS PGothic" charset="-128"/>
              </a:rPr>
              <a:t>LGBTIQ+ people may have </a:t>
            </a:r>
            <a:r>
              <a:rPr lang="en-US" altLang="en-US" sz="1200" b="1" i="1" dirty="0">
                <a:ea typeface="MS PGothic" charset="-128"/>
              </a:rPr>
              <a:t>limited access </a:t>
            </a:r>
            <a:r>
              <a:rPr lang="en-US" altLang="en-US" sz="1200" i="1" dirty="0">
                <a:ea typeface="MS PGothic" charset="-128"/>
              </a:rPr>
              <a:t>to voluntary repatriation or local integration. </a:t>
            </a:r>
            <a:r>
              <a:rPr lang="en-US" altLang="en-US" sz="1200" b="1" i="1" dirty="0">
                <a:ea typeface="MS PGothic" charset="-128"/>
              </a:rPr>
              <a:t>Resettlement </a:t>
            </a:r>
            <a:r>
              <a:rPr lang="en-US" altLang="en-US" sz="1200" i="1" dirty="0">
                <a:ea typeface="MS PGothic" charset="-128"/>
              </a:rPr>
              <a:t>should be considered as a solution on a case-by-case basis.</a:t>
            </a:r>
          </a:p>
          <a:p>
            <a:pPr>
              <a:buClr>
                <a:srgbClr val="451E56"/>
              </a:buClr>
            </a:pPr>
            <a:endParaRPr lang="en-US" altLang="en-US" sz="500" i="1" dirty="0">
              <a:ea typeface="MS PGothic" charset="-128"/>
            </a:endParaRPr>
          </a:p>
          <a:p>
            <a:pPr>
              <a:buClr>
                <a:srgbClr val="451E56"/>
              </a:buClr>
            </a:pPr>
            <a:r>
              <a:rPr lang="en-US" altLang="en-US" sz="1200" i="1" dirty="0">
                <a:ea typeface="MS PGothic" charset="-128"/>
              </a:rPr>
              <a:t>Individuals may not realize their </a:t>
            </a:r>
            <a:r>
              <a:rPr lang="en-US" altLang="en-US" sz="1200" b="1" i="1" dirty="0">
                <a:ea typeface="MS PGothic" charset="-128"/>
              </a:rPr>
              <a:t>same-gender partner </a:t>
            </a:r>
            <a:r>
              <a:rPr lang="en-US" altLang="en-US" sz="1200" i="1" dirty="0">
                <a:ea typeface="MS PGothic" charset="-128"/>
              </a:rPr>
              <a:t>can be resettled with them and that </a:t>
            </a:r>
            <a:r>
              <a:rPr lang="en-US" altLang="en-US" sz="1200" i="1" kern="0" dirty="0">
                <a:latin typeface="Calibri" charset="0"/>
                <a:ea typeface="MS PGothic" charset="-128"/>
                <a:cs typeface="Calibri" charset="0"/>
              </a:rPr>
              <a:t>they need to be transparent if they also have children and different-gender partners. We should always ask them to be transparent, so that we can provide appropriate counseling.</a:t>
            </a:r>
            <a:endParaRPr lang="en-US" altLang="en-US" sz="1200" i="1" dirty="0">
              <a:ea typeface="MS PGothic" charset="-128"/>
            </a:endParaRPr>
          </a:p>
          <a:p>
            <a:pPr>
              <a:buClr>
                <a:srgbClr val="451E56"/>
              </a:buClr>
            </a:pPr>
            <a:endParaRPr lang="en-US" altLang="en-US" sz="500" i="1" dirty="0">
              <a:ea typeface="MS PGothic" charset="-128"/>
            </a:endParaRPr>
          </a:p>
          <a:p>
            <a:pPr>
              <a:buClr>
                <a:srgbClr val="451E56"/>
              </a:buClr>
            </a:pPr>
            <a:r>
              <a:rPr lang="en-US" altLang="en-US" sz="1200" i="1" dirty="0">
                <a:ea typeface="MS PGothic" charset="-128"/>
              </a:rPr>
              <a:t>Care should be taken to </a:t>
            </a:r>
            <a:r>
              <a:rPr lang="en-US" altLang="en-US" sz="1200" b="1" i="1" dirty="0">
                <a:ea typeface="MS PGothic" charset="-128"/>
              </a:rPr>
              <a:t>accurately record </a:t>
            </a:r>
            <a:r>
              <a:rPr lang="en-US" altLang="en-US" sz="1200" i="1" dirty="0">
                <a:ea typeface="MS PGothic" charset="-128"/>
              </a:rPr>
              <a:t>a person of diverse gender identity's correct name, gender, title and pronoun.</a:t>
            </a:r>
          </a:p>
          <a:p>
            <a:pPr>
              <a:buClr>
                <a:srgbClr val="451E56"/>
              </a:buClr>
            </a:pPr>
            <a:endParaRPr lang="en-US" altLang="en-US" sz="500" i="1" dirty="0">
              <a:ea typeface="MS PGothic" charset="-128"/>
            </a:endParaRPr>
          </a:p>
          <a:p>
            <a:pPr>
              <a:buClr>
                <a:srgbClr val="451E56"/>
              </a:buClr>
            </a:pPr>
            <a:r>
              <a:rPr lang="en-US" altLang="en-US" sz="1200" i="1" dirty="0">
                <a:ea typeface="MS PGothic" charset="-128"/>
              </a:rPr>
              <a:t>When </a:t>
            </a:r>
            <a:r>
              <a:rPr lang="en-US" altLang="en-US" sz="1200" b="1" i="1" dirty="0">
                <a:ea typeface="MS PGothic" charset="-128"/>
              </a:rPr>
              <a:t>choosing</a:t>
            </a:r>
            <a:r>
              <a:rPr lang="en-US" altLang="en-US" sz="1200" i="1" dirty="0">
                <a:ea typeface="MS PGothic" charset="-128"/>
              </a:rPr>
              <a:t> the resettlement country, consider the urgency of the case, protection safeguards, accommodations and other services available. </a:t>
            </a:r>
          </a:p>
          <a:p>
            <a:pPr>
              <a:buClr>
                <a:srgbClr val="451E56"/>
              </a:buClr>
            </a:pPr>
            <a:endParaRPr lang="en-US" altLang="en-US" sz="1200" i="1" dirty="0">
              <a:ea typeface="MS PGothic" charset="-128"/>
            </a:endParaRPr>
          </a:p>
          <a:p>
            <a:pPr>
              <a:buClr>
                <a:srgbClr val="451E56"/>
              </a:buClr>
            </a:pPr>
            <a:r>
              <a:rPr lang="en-US" altLang="en-US" sz="1200" i="1" dirty="0">
                <a:ea typeface="MS PGothic" charset="-128"/>
              </a:rPr>
              <a:t>----</a:t>
            </a:r>
          </a:p>
          <a:p>
            <a:pPr>
              <a:buClr>
                <a:srgbClr val="451E56"/>
              </a:buClr>
            </a:pPr>
            <a:endParaRPr lang="en-US" altLang="en-US" sz="1200" i="1" dirty="0">
              <a:ea typeface="MS PGothic" charset="-128"/>
            </a:endParaRPr>
          </a:p>
          <a:p>
            <a:pPr>
              <a:buClr>
                <a:srgbClr val="451E56"/>
              </a:buClr>
            </a:pPr>
            <a:r>
              <a:rPr lang="en-US" altLang="en-US" sz="1200" b="1" i="1" dirty="0">
                <a:ea typeface="MS PGothic" charset="-128"/>
              </a:rPr>
              <a:t>Time: </a:t>
            </a:r>
            <a:r>
              <a:rPr lang="en-US" altLang="en-US" sz="1200" i="1" dirty="0">
                <a:ea typeface="MS PGothic" charset="-128"/>
              </a:rPr>
              <a:t>1 minute.</a:t>
            </a:r>
          </a:p>
          <a:p>
            <a:pPr>
              <a:buClr>
                <a:srgbClr val="2F6CC2"/>
              </a:buClr>
            </a:pPr>
            <a:endParaRPr lang="en-US" altLang="en-US" sz="1200" i="1" dirty="0">
              <a:ea typeface="MS PGothic" charset="-128"/>
            </a:endParaRPr>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710162DD-07BE-5646-97EA-012889A97BA4}" type="slidenum">
              <a:rPr lang="en-US" altLang="en-US" sz="1200">
                <a:latin typeface="Calibri Regular"/>
              </a:rPr>
              <a:pPr/>
              <a:t>92</a:t>
            </a:fld>
            <a:endParaRPr lang="en-US" altLang="en-US" sz="1200" dirty="0">
              <a:latin typeface="Calibri Regular"/>
            </a:endParaRPr>
          </a:p>
        </p:txBody>
      </p:sp>
    </p:spTree>
    <p:extLst>
      <p:ext uri="{BB962C8B-B14F-4D97-AF65-F5344CB8AC3E}">
        <p14:creationId xmlns:p14="http://schemas.microsoft.com/office/powerpoint/2010/main" val="386035336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Wrap-Up</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Facilitation Note: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If you gathered questions at the beginning of the training session, this is a good time to review them and determine which questions have been answered by the module content, which questions may be answered in upcoming modules and which questions may need further attention at this time. See the “Frequently Asked Questions” and “Answering Difficult or Unexpected Questions” sections of the Facilitation Guide for more guidance.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p:cNvSpPr>
            <a:spLocks noGrp="1"/>
          </p:cNvSpPr>
          <p:nvPr>
            <p:ph type="sldNum" sz="quarter" idx="5"/>
          </p:nvPr>
        </p:nvSpPr>
        <p:spPr>
          <a:xfrm>
            <a:off x="3884613" y="8685213"/>
            <a:ext cx="2660566" cy="458787"/>
          </a:xfrm>
        </p:spPr>
        <p:txBody>
          <a:bodyPr/>
          <a:lstStyle/>
          <a:p>
            <a:fld id="{CD5E0490-8C73-4B2A-94A9-53F8887F703C}" type="slidenum">
              <a:rPr lang="en-US" smtClean="0"/>
              <a:t>93</a:t>
            </a:fld>
            <a:endParaRPr lang="en-US" dirty="0"/>
          </a:p>
        </p:txBody>
      </p:sp>
    </p:spTree>
    <p:extLst>
      <p:ext uri="{BB962C8B-B14F-4D97-AF65-F5344CB8AC3E}">
        <p14:creationId xmlns:p14="http://schemas.microsoft.com/office/powerpoint/2010/main" val="233165332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i="1" dirty="0">
                <a:solidFill>
                  <a:schemeClr val="bg1"/>
                </a:solidFill>
                <a:latin typeface="Calibri" panose="020F0502020204030204" pitchFamily="34" charset="0"/>
              </a:rPr>
              <a:t>The development of this training package was made possible through the generous support of the American people through the </a:t>
            </a:r>
            <a:r>
              <a:rPr lang="en-US" altLang="en-US" sz="1200" b="1" i="1" dirty="0">
                <a:solidFill>
                  <a:schemeClr val="bg1"/>
                </a:solidFill>
                <a:latin typeface="Calibri" panose="020F0502020204030204" pitchFamily="34" charset="0"/>
              </a:rPr>
              <a:t>Bureau of Population, Refugees and Migration (PRM) of the United States Department of State</a:t>
            </a:r>
            <a:r>
              <a:rPr lang="en-US" altLang="en-US" sz="1200" i="1" dirty="0">
                <a:solidFill>
                  <a:schemeClr val="bg1"/>
                </a:solidFill>
                <a:latin typeface="Calibri" panose="020F0502020204030204" pitchFamily="34" charset="0"/>
              </a:rPr>
              <a:t> as part of the “Sensitization and Adjudication Training on Refugees Fleeing Persecution Based on Sexual Orientation and Gender Identity” project. The content does not necessarily reflect the views of PRM or the United States.</a:t>
            </a:r>
          </a:p>
          <a:p>
            <a:endParaRPr lang="en-US" sz="1200" i="1" dirty="0"/>
          </a:p>
        </p:txBody>
      </p:sp>
      <p:sp>
        <p:nvSpPr>
          <p:cNvPr id="4" name="Slide Number Placeholder 3"/>
          <p:cNvSpPr>
            <a:spLocks noGrp="1"/>
          </p:cNvSpPr>
          <p:nvPr>
            <p:ph type="sldNum" sz="quarter" idx="10"/>
          </p:nvPr>
        </p:nvSpPr>
        <p:spPr/>
        <p:txBody>
          <a:bodyPr/>
          <a:lstStyle/>
          <a:p>
            <a:pPr>
              <a:defRPr/>
            </a:pPr>
            <a:fld id="{9126D885-7919-44C5-94B5-85A254E81640}" type="slidenum">
              <a:rPr lang="en-US" altLang="en-US" smtClean="0"/>
              <a:pPr>
                <a:defRPr/>
              </a:pPr>
              <a:t>94</a:t>
            </a:fld>
            <a:endParaRPr lang="en-US" altLang="en-US" dirty="0"/>
          </a:p>
        </p:txBody>
      </p:sp>
    </p:spTree>
    <p:extLst>
      <p:ext uri="{BB962C8B-B14F-4D97-AF65-F5344CB8AC3E}">
        <p14:creationId xmlns:p14="http://schemas.microsoft.com/office/powerpoint/2010/main" val="85519388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126D885-7919-44C5-94B5-85A254E81640}" type="slidenum">
              <a:rPr lang="en-US" altLang="en-US" smtClean="0"/>
              <a:pPr>
                <a:defRPr/>
              </a:pPr>
              <a:t>95</a:t>
            </a:fld>
            <a:endParaRPr lang="en-US" altLang="en-US"/>
          </a:p>
        </p:txBody>
      </p:sp>
    </p:spTree>
    <p:extLst>
      <p:ext uri="{BB962C8B-B14F-4D97-AF65-F5344CB8AC3E}">
        <p14:creationId xmlns:p14="http://schemas.microsoft.com/office/powerpoint/2010/main" val="3005810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tif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00_Introduction Title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394D9EBD-4189-E849-96B4-C453A2F95F98}"/>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Tree>
    <p:extLst>
      <p:ext uri="{BB962C8B-B14F-4D97-AF65-F5344CB8AC3E}">
        <p14:creationId xmlns:p14="http://schemas.microsoft.com/office/powerpoint/2010/main" val="264611655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6025896" cy="9921367"/>
          </a:xfrm>
          <a:custGeom>
            <a:avLst/>
            <a:gdLst>
              <a:gd name="connsiteX0" fmla="*/ 0 w 8316912"/>
              <a:gd name="connsiteY0" fmla="*/ 0 h 6802438"/>
              <a:gd name="connsiteX1" fmla="*/ 8316912 w 8316912"/>
              <a:gd name="connsiteY1" fmla="*/ 0 h 6802438"/>
              <a:gd name="connsiteX2" fmla="*/ 8316912 w 8316912"/>
              <a:gd name="connsiteY2" fmla="*/ 6802438 h 6802438"/>
              <a:gd name="connsiteX3" fmla="*/ 0 w 8316912"/>
              <a:gd name="connsiteY3" fmla="*/ 6802438 h 6802438"/>
            </a:gdLst>
            <a:ahLst/>
            <a:cxnLst>
              <a:cxn ang="0">
                <a:pos x="connsiteX0" y="connsiteY0"/>
              </a:cxn>
              <a:cxn ang="0">
                <a:pos x="connsiteX1" y="connsiteY1"/>
              </a:cxn>
              <a:cxn ang="0">
                <a:pos x="connsiteX2" y="connsiteY2"/>
              </a:cxn>
              <a:cxn ang="0">
                <a:pos x="connsiteX3" y="connsiteY3"/>
              </a:cxn>
            </a:cxnLst>
            <a:rect l="l" t="t" r="r" b="b"/>
            <a:pathLst>
              <a:path w="8316912" h="6802438">
                <a:moveTo>
                  <a:pt x="0" y="0"/>
                </a:moveTo>
                <a:lnTo>
                  <a:pt x="8316912" y="0"/>
                </a:lnTo>
                <a:lnTo>
                  <a:pt x="8316912" y="6802438"/>
                </a:lnTo>
                <a:lnTo>
                  <a:pt x="0" y="6802438"/>
                </a:lnTo>
                <a:close/>
              </a:path>
            </a:pathLst>
          </a:custGeom>
          <a:solidFill>
            <a:schemeClr val="bg1">
              <a:lumMod val="75000"/>
            </a:schemeClr>
          </a:solidFill>
          <a:ln>
            <a:noFill/>
          </a:ln>
        </p:spPr>
        <p:txBody>
          <a:bodyPr wrap="square">
            <a:noAutofit/>
          </a:bodyPr>
          <a:lstStyle/>
          <a:p>
            <a:r>
              <a:rPr lang="en-US" altLang="zh-CN"/>
              <a:t>Click icon to add picture</a:t>
            </a:r>
            <a:endParaRPr lang="zh-CN" altLang="en-US" dirty="0"/>
          </a:p>
        </p:txBody>
      </p:sp>
      <p:sp>
        <p:nvSpPr>
          <p:cNvPr id="7" name="Title 1"/>
          <p:cNvSpPr>
            <a:spLocks noGrp="1"/>
          </p:cNvSpPr>
          <p:nvPr>
            <p:ph type="title"/>
          </p:nvPr>
        </p:nvSpPr>
        <p:spPr>
          <a:xfrm>
            <a:off x="2" y="3132839"/>
            <a:ext cx="5957147" cy="1359345"/>
          </a:xfrm>
          <a:prstGeom prst="rect">
            <a:avLst/>
          </a:prstGeom>
        </p:spPr>
        <p:txBody>
          <a:bodyPr/>
          <a:lstStyle>
            <a:lvl1pPr algn="ctr">
              <a:defRPr lang="en-US" sz="2560" b="0" i="0" dirty="0" smtClean="0">
                <a:solidFill>
                  <a:schemeClr val="bg1"/>
                </a:solidFill>
                <a:latin typeface="+mj-lt"/>
                <a:ea typeface="+mj-ea"/>
                <a:cs typeface="Gotham Bold"/>
                <a:sym typeface="Gotham Book" charset="0"/>
              </a:defRPr>
            </a:lvl1pPr>
          </a:lstStyle>
          <a:p>
            <a:r>
              <a:rPr lang="en-US" dirty="0"/>
              <a:t>Click to edit Master title style</a:t>
            </a:r>
          </a:p>
        </p:txBody>
      </p:sp>
      <p:sp>
        <p:nvSpPr>
          <p:cNvPr id="10" name="Text Placeholder 4"/>
          <p:cNvSpPr>
            <a:spLocks noGrp="1"/>
          </p:cNvSpPr>
          <p:nvPr>
            <p:ph type="body" sz="quarter" idx="11" hasCustomPrompt="1"/>
          </p:nvPr>
        </p:nvSpPr>
        <p:spPr>
          <a:xfrm>
            <a:off x="2" y="4105977"/>
            <a:ext cx="5957147" cy="1219598"/>
          </a:xfrm>
          <a:prstGeom prst="rect">
            <a:avLst/>
          </a:prstGeom>
        </p:spPr>
        <p:txBody>
          <a:bodyPr anchor="ctr">
            <a:noAutofit/>
          </a:bodyPr>
          <a:lstStyle>
            <a:lvl1pPr algn="ctr">
              <a:defRPr sz="4800" b="1" i="0" cap="all" baseline="0">
                <a:solidFill>
                  <a:schemeClr val="bg1"/>
                </a:solidFill>
                <a:latin typeface="+mn-lt"/>
                <a:ea typeface="Gotham" charset="0"/>
                <a:cs typeface="Gotham" charset="0"/>
              </a:defRPr>
            </a:lvl1pPr>
          </a:lstStyle>
          <a:p>
            <a:pPr lvl="0"/>
            <a:r>
              <a:rPr lang="en-US" dirty="0"/>
              <a:t>Click to</a:t>
            </a:r>
          </a:p>
        </p:txBody>
      </p:sp>
      <p:sp>
        <p:nvSpPr>
          <p:cNvPr id="3" name="Text Placeholder 2">
            <a:extLst>
              <a:ext uri="{FF2B5EF4-FFF2-40B4-BE49-F238E27FC236}">
                <a16:creationId xmlns:a16="http://schemas.microsoft.com/office/drawing/2014/main" id="{D39D8F93-E17E-334F-AC46-AFBE8B4E3E14}"/>
              </a:ext>
            </a:extLst>
          </p:cNvPr>
          <p:cNvSpPr>
            <a:spLocks noGrp="1"/>
          </p:cNvSpPr>
          <p:nvPr>
            <p:ph type="body" sz="quarter" idx="12"/>
          </p:nvPr>
        </p:nvSpPr>
        <p:spPr>
          <a:xfrm>
            <a:off x="6335221" y="694172"/>
            <a:ext cx="5752131" cy="6236677"/>
          </a:xfrm>
          <a:prstGeom prst="rect">
            <a:avLst/>
          </a:prstGeom>
        </p:spPr>
        <p:txBody>
          <a:bodyPr/>
          <a:lstStyle>
            <a:lvl1pPr>
              <a:defRPr sz="4000" b="0" cap="all" baseline="0">
                <a:solidFill>
                  <a:schemeClr val="accent2"/>
                </a:solidFill>
              </a:defRPr>
            </a:lvl1pPr>
            <a:lvl2pPr>
              <a:spcBef>
                <a:spcPts val="3698"/>
              </a:spcBef>
              <a:defRPr sz="2702">
                <a:solidFill>
                  <a:schemeClr val="tx1"/>
                </a:solidFill>
              </a:defRPr>
            </a:lvl2pPr>
            <a:lvl3pPr marL="230188" indent="-230188">
              <a:spcBef>
                <a:spcPts val="2418"/>
              </a:spcBef>
              <a:spcAft>
                <a:spcPts val="427"/>
              </a:spcAft>
              <a:buClr>
                <a:schemeClr val="accent2"/>
              </a:buClr>
              <a:buFont typeface="Arial" panose="020B0604020202020204" pitchFamily="34" charset="0"/>
              <a:buChar char="•"/>
              <a:tabLst/>
              <a:defRPr sz="2276">
                <a:solidFill>
                  <a:schemeClr val="tx1"/>
                </a:solidFill>
              </a:defRPr>
            </a:lvl3pPr>
            <a:lvl4pPr>
              <a:buClr>
                <a:schemeClr val="accent2"/>
              </a:buClr>
              <a:buSzPct val="100000"/>
              <a:defRPr lang="en-US" sz="2000" kern="1200" dirty="0" smtClean="0">
                <a:solidFill>
                  <a:schemeClr val="tx2"/>
                </a:solidFill>
                <a:latin typeface="+mn-lt"/>
                <a:ea typeface="+mn-ea"/>
                <a:cs typeface="+mn-cs"/>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D1238057-FD40-CE40-9405-A6656055AB15}"/>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Tree>
    <p:extLst>
      <p:ext uri="{BB962C8B-B14F-4D97-AF65-F5344CB8AC3E}">
        <p14:creationId xmlns:p14="http://schemas.microsoft.com/office/powerpoint/2010/main" val="187146113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Unit Title Slide">
    <p:spTree>
      <p:nvGrpSpPr>
        <p:cNvPr id="1" name=""/>
        <p:cNvGrpSpPr/>
        <p:nvPr/>
      </p:nvGrpSpPr>
      <p:grpSpPr>
        <a:xfrm>
          <a:off x="0" y="0"/>
          <a:ext cx="0" cy="0"/>
          <a:chOff x="0" y="0"/>
          <a:chExt cx="0" cy="0"/>
        </a:xfrm>
      </p:grpSpPr>
      <p:sp>
        <p:nvSpPr>
          <p:cNvPr id="7" name="Rectangle 6"/>
          <p:cNvSpPr/>
          <p:nvPr/>
        </p:nvSpPr>
        <p:spPr bwMode="auto">
          <a:xfrm>
            <a:off x="0" y="0"/>
            <a:ext cx="13003213" cy="9756775"/>
          </a:xfrm>
          <a:prstGeom prst="rect">
            <a:avLst/>
          </a:prstGeom>
          <a:gradFill>
            <a:gsLst>
              <a:gs pos="0">
                <a:schemeClr val="accent1">
                  <a:lumMod val="75000"/>
                </a:schemeClr>
              </a:gs>
              <a:gs pos="100000">
                <a:schemeClr val="accent1">
                  <a:lumMod val="50000"/>
                </a:schemeClr>
              </a:gs>
            </a:gsLst>
            <a:path path="circle">
              <a:fillToRect l="50000" t="50000" r="50000" b="50000"/>
            </a:path>
          </a:gradFill>
          <a:ln w="25400" cap="flat" cmpd="sng" algn="ctr">
            <a:noFill/>
            <a:prstDash val="solid"/>
            <a:round/>
            <a:headEnd type="none" w="med" len="med"/>
            <a:tailEnd type="none" w="med" len="med"/>
          </a:ln>
          <a:effectLst/>
        </p:spPr>
        <p:txBody>
          <a:bodyPr/>
          <a:lstStyle/>
          <a:p>
            <a:pPr lvl="0" algn="ctr"/>
            <a:endParaRPr lang="en-US" b="0" i="0" dirty="0">
              <a:latin typeface="Calibri Regular"/>
            </a:endParaRPr>
          </a:p>
        </p:txBody>
      </p:sp>
      <p:sp>
        <p:nvSpPr>
          <p:cNvPr id="3" name="Content Placeholder 2"/>
          <p:cNvSpPr>
            <a:spLocks noGrp="1"/>
          </p:cNvSpPr>
          <p:nvPr>
            <p:ph idx="1"/>
          </p:nvPr>
        </p:nvSpPr>
        <p:spPr>
          <a:xfrm>
            <a:off x="5714301" y="1"/>
            <a:ext cx="1763271" cy="2286744"/>
          </a:xfrm>
          <a:prstGeom prst="rect">
            <a:avLst/>
          </a:prstGeom>
        </p:spPr>
        <p:txBody>
          <a:bodyPr anchor="ctr"/>
          <a:lstStyle>
            <a:lvl1pPr marL="0" indent="0" algn="ctr">
              <a:spcBef>
                <a:spcPts val="2400"/>
              </a:spcBef>
              <a:defRPr sz="11499" b="1">
                <a:solidFill>
                  <a:srgbClr val="FFFFFF"/>
                </a:solidFill>
              </a:defRPr>
            </a:lvl1pPr>
            <a:lvl2pPr marL="0" indent="0" algn="ctr">
              <a:spcBef>
                <a:spcPts val="2400"/>
              </a:spcBef>
              <a:defRPr sz="6599">
                <a:solidFill>
                  <a:srgbClr val="5B5B5B"/>
                </a:solidFill>
              </a:defRPr>
            </a:lvl2pPr>
            <a:lvl3pPr marL="226990" indent="-226990" algn="ctr">
              <a:spcBef>
                <a:spcPts val="2400"/>
              </a:spcBef>
              <a:buClr>
                <a:schemeClr val="accent1"/>
              </a:buClr>
              <a:buFont typeface="Arial"/>
              <a:buChar char="•"/>
              <a:defRPr sz="6599">
                <a:solidFill>
                  <a:srgbClr val="5B5B5B"/>
                </a:solidFill>
              </a:defRPr>
            </a:lvl3pPr>
            <a:lvl4pPr marL="226990" indent="-226990" algn="ctr">
              <a:spcBef>
                <a:spcPts val="2400"/>
              </a:spcBef>
              <a:buClr>
                <a:schemeClr val="accent1"/>
              </a:buClr>
              <a:buFont typeface="Arial"/>
              <a:buChar char="•"/>
              <a:tabLst/>
              <a:defRPr sz="5999">
                <a:solidFill>
                  <a:srgbClr val="5B5B5B"/>
                </a:solidFill>
              </a:defRPr>
            </a:lvl4pPr>
            <a:lvl5pPr marL="500013" indent="-226990" algn="ctr">
              <a:spcBef>
                <a:spcPts val="2400"/>
              </a:spcBef>
              <a:buClr>
                <a:schemeClr val="accent1"/>
              </a:buClr>
              <a:buFont typeface="Lucida Grande"/>
              <a:buChar char="-"/>
              <a:defRPr sz="5399">
                <a:solidFill>
                  <a:srgbClr val="5B5B5B"/>
                </a:solidFill>
              </a:defRPr>
            </a:lvl5pPr>
          </a:lstStyle>
          <a:p>
            <a:pPr lvl="0"/>
            <a:r>
              <a:rPr lang="en-US" dirty="0"/>
              <a:t>Edit Master text styles</a:t>
            </a:r>
          </a:p>
        </p:txBody>
      </p:sp>
      <p:sp>
        <p:nvSpPr>
          <p:cNvPr id="15" name="Content Placeholder 2"/>
          <p:cNvSpPr>
            <a:spLocks noGrp="1"/>
          </p:cNvSpPr>
          <p:nvPr>
            <p:ph idx="10"/>
          </p:nvPr>
        </p:nvSpPr>
        <p:spPr>
          <a:xfrm>
            <a:off x="2709002" y="4222128"/>
            <a:ext cx="8127008" cy="1773102"/>
          </a:xfrm>
          <a:prstGeom prst="rect">
            <a:avLst/>
          </a:prstGeom>
        </p:spPr>
        <p:txBody>
          <a:bodyPr anchor="ctr"/>
          <a:lstStyle>
            <a:lvl1pPr marL="0" indent="0" algn="ctr">
              <a:lnSpc>
                <a:spcPct val="80000"/>
              </a:lnSpc>
              <a:spcBef>
                <a:spcPts val="2400"/>
              </a:spcBef>
              <a:defRPr sz="7999" b="0" cap="all">
                <a:solidFill>
                  <a:srgbClr val="FFFFFF"/>
                </a:solidFill>
              </a:defRPr>
            </a:lvl1pPr>
            <a:lvl2pPr marL="0" indent="0" algn="ctr">
              <a:spcBef>
                <a:spcPts val="2400"/>
              </a:spcBef>
              <a:defRPr sz="6599">
                <a:solidFill>
                  <a:srgbClr val="5B5B5B"/>
                </a:solidFill>
              </a:defRPr>
            </a:lvl2pPr>
            <a:lvl3pPr marL="226990" indent="-226990" algn="ctr">
              <a:spcBef>
                <a:spcPts val="2400"/>
              </a:spcBef>
              <a:buClr>
                <a:schemeClr val="accent1"/>
              </a:buClr>
              <a:buFont typeface="Arial"/>
              <a:buChar char="•"/>
              <a:defRPr sz="6599">
                <a:solidFill>
                  <a:srgbClr val="5B5B5B"/>
                </a:solidFill>
              </a:defRPr>
            </a:lvl3pPr>
            <a:lvl4pPr marL="226990" indent="-226990" algn="ctr">
              <a:spcBef>
                <a:spcPts val="2400"/>
              </a:spcBef>
              <a:buClr>
                <a:schemeClr val="accent1"/>
              </a:buClr>
              <a:buFont typeface="Arial"/>
              <a:buChar char="•"/>
              <a:tabLst/>
              <a:defRPr sz="5999">
                <a:solidFill>
                  <a:srgbClr val="5B5B5B"/>
                </a:solidFill>
              </a:defRPr>
            </a:lvl4pPr>
            <a:lvl5pPr marL="500013" indent="-226990" algn="ctr">
              <a:spcBef>
                <a:spcPts val="2400"/>
              </a:spcBef>
              <a:buClr>
                <a:schemeClr val="accent1"/>
              </a:buClr>
              <a:buFont typeface="Lucida Grande"/>
              <a:buChar char="-"/>
              <a:defRPr sz="5399">
                <a:solidFill>
                  <a:srgbClr val="5B5B5B"/>
                </a:solidFill>
              </a:defRPr>
            </a:lvl5pPr>
          </a:lstStyle>
          <a:p>
            <a:pPr lvl="0"/>
            <a:r>
              <a:rPr lang="en-US" dirty="0"/>
              <a:t>Edit Master text styles</a:t>
            </a:r>
          </a:p>
        </p:txBody>
      </p:sp>
      <p:sp>
        <p:nvSpPr>
          <p:cNvPr id="8" name="Slide Number Placeholder 5">
            <a:extLst>
              <a:ext uri="{FF2B5EF4-FFF2-40B4-BE49-F238E27FC236}">
                <a16:creationId xmlns:a16="http://schemas.microsoft.com/office/drawing/2014/main" id="{13C59AF5-F59B-E040-A024-E1DA0324C71E}"/>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Tree>
    <p:extLst>
      <p:ext uri="{BB962C8B-B14F-4D97-AF65-F5344CB8AC3E}">
        <p14:creationId xmlns:p14="http://schemas.microsoft.com/office/powerpoint/2010/main" val="291254929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01_Unit Title Slide">
    <p:spTree>
      <p:nvGrpSpPr>
        <p:cNvPr id="1" name=""/>
        <p:cNvGrpSpPr/>
        <p:nvPr/>
      </p:nvGrpSpPr>
      <p:grpSpPr>
        <a:xfrm>
          <a:off x="0" y="0"/>
          <a:ext cx="0" cy="0"/>
          <a:chOff x="0" y="0"/>
          <a:chExt cx="0" cy="0"/>
        </a:xfrm>
      </p:grpSpPr>
      <p:sp>
        <p:nvSpPr>
          <p:cNvPr id="4" name="Rectangle 3"/>
          <p:cNvSpPr/>
          <p:nvPr/>
        </p:nvSpPr>
        <p:spPr bwMode="auto">
          <a:xfrm>
            <a:off x="0" y="0"/>
            <a:ext cx="13003213" cy="9756775"/>
          </a:xfrm>
          <a:prstGeom prst="rect">
            <a:avLst/>
          </a:prstGeom>
          <a:gradFill>
            <a:gsLst>
              <a:gs pos="1000">
                <a:schemeClr val="accent1"/>
              </a:gs>
              <a:gs pos="100000">
                <a:schemeClr val="accent1">
                  <a:lumMod val="75000"/>
                </a:schemeClr>
              </a:gs>
            </a:gsLst>
            <a:path path="circle">
              <a:fillToRect l="50000" t="50000" r="50000" b="50000"/>
            </a:path>
          </a:gradFill>
          <a:ln w="25400" cap="flat" cmpd="sng" algn="ctr">
            <a:noFill/>
            <a:prstDash val="solid"/>
            <a:round/>
            <a:headEnd type="none" w="med" len="med"/>
            <a:tailEnd type="none" w="med" len="med"/>
          </a:ln>
          <a:effectLst/>
        </p:spPr>
        <p:txBody>
          <a:bodyPr/>
          <a:lstStyle/>
          <a:p>
            <a:pPr lvl="0" algn="ctr" eaLnBrk="1" hangingPunct="1"/>
            <a:endParaRPr lang="en-US" sz="2150"/>
          </a:p>
        </p:txBody>
      </p:sp>
      <p:sp>
        <p:nvSpPr>
          <p:cNvPr id="3" name="Content Placeholder 2"/>
          <p:cNvSpPr>
            <a:spLocks noGrp="1"/>
          </p:cNvSpPr>
          <p:nvPr>
            <p:ph idx="1"/>
          </p:nvPr>
        </p:nvSpPr>
        <p:spPr>
          <a:xfrm>
            <a:off x="780215" y="3137528"/>
            <a:ext cx="10565111" cy="1365750"/>
          </a:xfrm>
          <a:prstGeom prst="rect">
            <a:avLst/>
          </a:prstGeom>
        </p:spPr>
        <p:txBody>
          <a:bodyPr/>
          <a:lstStyle>
            <a:lvl1pPr marL="0" indent="0" algn="l">
              <a:lnSpc>
                <a:spcPct val="80000"/>
              </a:lnSpc>
              <a:spcBef>
                <a:spcPts val="2400"/>
              </a:spcBef>
              <a:defRPr sz="16598" b="1">
                <a:solidFill>
                  <a:srgbClr val="FFFFFF"/>
                </a:solidFill>
              </a:defRPr>
            </a:lvl1pPr>
            <a:lvl2pPr marL="0" indent="0" algn="ctr">
              <a:spcBef>
                <a:spcPts val="2400"/>
              </a:spcBef>
              <a:defRPr sz="6599">
                <a:solidFill>
                  <a:srgbClr val="5B5B5B"/>
                </a:solidFill>
              </a:defRPr>
            </a:lvl2pPr>
            <a:lvl3pPr marL="226990" indent="-226990" algn="ctr">
              <a:spcBef>
                <a:spcPts val="2400"/>
              </a:spcBef>
              <a:buClr>
                <a:schemeClr val="accent1"/>
              </a:buClr>
              <a:buFont typeface="Arial"/>
              <a:buChar char="•"/>
              <a:defRPr sz="6599">
                <a:solidFill>
                  <a:srgbClr val="5B5B5B"/>
                </a:solidFill>
              </a:defRPr>
            </a:lvl3pPr>
            <a:lvl4pPr marL="226990" indent="-226990" algn="ctr">
              <a:spcBef>
                <a:spcPts val="2400"/>
              </a:spcBef>
              <a:buClr>
                <a:schemeClr val="accent1"/>
              </a:buClr>
              <a:buFont typeface="Arial"/>
              <a:buChar char="•"/>
              <a:tabLst/>
              <a:defRPr sz="5999">
                <a:solidFill>
                  <a:srgbClr val="5B5B5B"/>
                </a:solidFill>
              </a:defRPr>
            </a:lvl4pPr>
            <a:lvl5pPr marL="500013" indent="-226990" algn="ctr">
              <a:spcBef>
                <a:spcPts val="2400"/>
              </a:spcBef>
              <a:buClr>
                <a:schemeClr val="accent1"/>
              </a:buClr>
              <a:buFont typeface="Lucida Grande"/>
              <a:buChar char="-"/>
              <a:defRPr sz="5399">
                <a:solidFill>
                  <a:srgbClr val="5B5B5B"/>
                </a:solidFill>
              </a:defRPr>
            </a:lvl5pPr>
          </a:lstStyle>
          <a:p>
            <a:pPr lvl="0"/>
            <a:r>
              <a:rPr lang="en-US"/>
              <a:t>Edit Master text styles</a:t>
            </a:r>
          </a:p>
        </p:txBody>
      </p:sp>
      <p:sp>
        <p:nvSpPr>
          <p:cNvPr id="15" name="Content Placeholder 2"/>
          <p:cNvSpPr>
            <a:spLocks noGrp="1"/>
          </p:cNvSpPr>
          <p:nvPr>
            <p:ph idx="10"/>
          </p:nvPr>
        </p:nvSpPr>
        <p:spPr>
          <a:xfrm>
            <a:off x="891319" y="5001945"/>
            <a:ext cx="10565111" cy="1365750"/>
          </a:xfrm>
          <a:prstGeom prst="rect">
            <a:avLst/>
          </a:prstGeom>
        </p:spPr>
        <p:txBody>
          <a:bodyPr/>
          <a:lstStyle>
            <a:lvl1pPr marL="0" indent="0" algn="l">
              <a:lnSpc>
                <a:spcPct val="80000"/>
              </a:lnSpc>
              <a:spcBef>
                <a:spcPts val="2400"/>
              </a:spcBef>
              <a:defRPr sz="7999" b="0">
                <a:solidFill>
                  <a:srgbClr val="FFFFFF"/>
                </a:solidFill>
              </a:defRPr>
            </a:lvl1pPr>
            <a:lvl2pPr marL="0" indent="0" algn="ctr">
              <a:spcBef>
                <a:spcPts val="2400"/>
              </a:spcBef>
              <a:defRPr sz="6599">
                <a:solidFill>
                  <a:srgbClr val="5B5B5B"/>
                </a:solidFill>
              </a:defRPr>
            </a:lvl2pPr>
            <a:lvl3pPr marL="226990" indent="-226990" algn="ctr">
              <a:spcBef>
                <a:spcPts val="2400"/>
              </a:spcBef>
              <a:buClr>
                <a:schemeClr val="accent1"/>
              </a:buClr>
              <a:buFont typeface="Arial"/>
              <a:buChar char="•"/>
              <a:defRPr sz="6599">
                <a:solidFill>
                  <a:srgbClr val="5B5B5B"/>
                </a:solidFill>
              </a:defRPr>
            </a:lvl3pPr>
            <a:lvl4pPr marL="226990" indent="-226990" algn="ctr">
              <a:spcBef>
                <a:spcPts val="2400"/>
              </a:spcBef>
              <a:buClr>
                <a:schemeClr val="accent1"/>
              </a:buClr>
              <a:buFont typeface="Arial"/>
              <a:buChar char="•"/>
              <a:tabLst/>
              <a:defRPr sz="5999">
                <a:solidFill>
                  <a:srgbClr val="5B5B5B"/>
                </a:solidFill>
              </a:defRPr>
            </a:lvl4pPr>
            <a:lvl5pPr marL="500013" indent="-226990" algn="ctr">
              <a:spcBef>
                <a:spcPts val="2400"/>
              </a:spcBef>
              <a:buClr>
                <a:schemeClr val="accent1"/>
              </a:buClr>
              <a:buFont typeface="Lucida Grande"/>
              <a:buChar char="-"/>
              <a:defRPr sz="5399">
                <a:solidFill>
                  <a:srgbClr val="5B5B5B"/>
                </a:solidFill>
              </a:defRPr>
            </a:lvl5pPr>
          </a:lstStyle>
          <a:p>
            <a:pPr lvl="0"/>
            <a:r>
              <a:rPr lang="en-US"/>
              <a:t>Edit Master text styles</a:t>
            </a:r>
          </a:p>
        </p:txBody>
      </p:sp>
      <p:sp>
        <p:nvSpPr>
          <p:cNvPr id="5" name="Slide Number Placeholder 5">
            <a:extLst>
              <a:ext uri="{FF2B5EF4-FFF2-40B4-BE49-F238E27FC236}">
                <a16:creationId xmlns:a16="http://schemas.microsoft.com/office/drawing/2014/main" id="{97E1FBC4-74CC-E943-81A0-C51E9332A932}"/>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Tree>
    <p:extLst>
      <p:ext uri="{BB962C8B-B14F-4D97-AF65-F5344CB8AC3E}">
        <p14:creationId xmlns:p14="http://schemas.microsoft.com/office/powerpoint/2010/main" val="233860431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bjectives">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8060453-D0C4-D44D-985D-6843069D19A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6060" y="-34761"/>
            <a:ext cx="13019273" cy="3842663"/>
          </a:xfrm>
          <a:prstGeom prst="rect">
            <a:avLst/>
          </a:prstGeom>
        </p:spPr>
      </p:pic>
      <p:sp>
        <p:nvSpPr>
          <p:cNvPr id="20" name="Rectangle 19">
            <a:extLst>
              <a:ext uri="{FF2B5EF4-FFF2-40B4-BE49-F238E27FC236}">
                <a16:creationId xmlns:a16="http://schemas.microsoft.com/office/drawing/2014/main" id="{8184F983-2B6F-BF4D-94FF-607FEC75F405}"/>
              </a:ext>
            </a:extLst>
          </p:cNvPr>
          <p:cNvSpPr/>
          <p:nvPr userDrawn="1"/>
        </p:nvSpPr>
        <p:spPr bwMode="auto">
          <a:xfrm>
            <a:off x="0" y="-26355"/>
            <a:ext cx="13020847" cy="3834257"/>
          </a:xfrm>
          <a:prstGeom prst="rect">
            <a:avLst/>
          </a:prstGeom>
          <a:solidFill>
            <a:schemeClr val="accent2">
              <a:lumMod val="75000"/>
              <a:alpha val="53000"/>
            </a:schemeClr>
          </a:solidFill>
          <a:ln w="25400" cap="flat" cmpd="sng" algn="ctr">
            <a:noFill/>
            <a:prstDash val="solid"/>
            <a:round/>
            <a:headEnd type="none" w="med" len="med"/>
            <a:tailEnd type="none" w="med" len="med"/>
          </a:ln>
          <a:effectLst/>
        </p:spPr>
        <p:txBody>
          <a:bodyPr vert="horz" wrap="square" lIns="91429" tIns="45714" rIns="91429" bIns="45714" numCol="1" rtlCol="0" anchor="t" anchorCtr="0" compatLnSpc="1">
            <a:prstTxWarp prst="textNoShape">
              <a:avLst/>
            </a:prstTxWarp>
          </a:bodyPr>
          <a:lstStyle/>
          <a:p>
            <a:pPr marL="0" marR="0" indent="0" algn="ctr" defTabSz="914309"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Calibri Regular"/>
              <a:ea typeface="ヒラギノ角ゴ ProN W3" charset="0"/>
              <a:cs typeface="ヒラギノ角ゴ ProN W3" charset="0"/>
              <a:sym typeface="Gill Sans" charset="0"/>
            </a:endParaRPr>
          </a:p>
        </p:txBody>
      </p:sp>
      <p:pic>
        <p:nvPicPr>
          <p:cNvPr id="12" name="Picture 11"/>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6060" y="-34761"/>
            <a:ext cx="13019273" cy="3842663"/>
          </a:xfrm>
          <a:prstGeom prst="rect">
            <a:avLst/>
          </a:prstGeom>
        </p:spPr>
      </p:pic>
      <p:sp>
        <p:nvSpPr>
          <p:cNvPr id="13" name="Rectangle 12"/>
          <p:cNvSpPr/>
          <p:nvPr/>
        </p:nvSpPr>
        <p:spPr bwMode="auto">
          <a:xfrm>
            <a:off x="0" y="-26355"/>
            <a:ext cx="13020847" cy="3834257"/>
          </a:xfrm>
          <a:prstGeom prst="rect">
            <a:avLst/>
          </a:prstGeom>
          <a:solidFill>
            <a:schemeClr val="accent2">
              <a:lumMod val="75000"/>
              <a:alpha val="53000"/>
            </a:schemeClr>
          </a:solidFill>
          <a:ln w="25400" cap="flat" cmpd="sng" algn="ctr">
            <a:noFill/>
            <a:prstDash val="solid"/>
            <a:round/>
            <a:headEnd type="none" w="med" len="med"/>
            <a:tailEnd type="none" w="med" len="med"/>
          </a:ln>
          <a:effectLst/>
        </p:spPr>
        <p:txBody>
          <a:bodyPr vert="horz" wrap="square" lIns="91429" tIns="45714" rIns="91429" bIns="45714" numCol="1" rtlCol="0" anchor="t" anchorCtr="0" compatLnSpc="1">
            <a:prstTxWarp prst="textNoShape">
              <a:avLst/>
            </a:prstTxWarp>
          </a:bodyPr>
          <a:lstStyle/>
          <a:p>
            <a:pPr marL="0" marR="0" indent="0" algn="ctr" defTabSz="914309"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Content Placeholder 2"/>
          <p:cNvSpPr>
            <a:spLocks noGrp="1"/>
          </p:cNvSpPr>
          <p:nvPr>
            <p:ph idx="1" hasCustomPrompt="1"/>
          </p:nvPr>
        </p:nvSpPr>
        <p:spPr>
          <a:xfrm>
            <a:off x="231433" y="4642083"/>
            <a:ext cx="4963507" cy="2972767"/>
          </a:xfrm>
          <a:prstGeom prst="rect">
            <a:avLst/>
          </a:prstGeom>
        </p:spPr>
        <p:txBody>
          <a:bodyPr/>
          <a:lstStyle>
            <a:lvl1pPr marL="0" indent="0" algn="ctr">
              <a:lnSpc>
                <a:spcPct val="100000"/>
              </a:lnSpc>
              <a:spcBef>
                <a:spcPts val="2400"/>
              </a:spcBef>
              <a:buClr>
                <a:srgbClr val="E40277"/>
              </a:buClr>
              <a:buFont typeface="Arial"/>
              <a:buNone/>
              <a:defRPr sz="2400" b="0">
                <a:solidFill>
                  <a:srgbClr val="595959"/>
                </a:solidFill>
                <a:latin typeface="Calibri"/>
                <a:cs typeface="Calibri"/>
              </a:defRPr>
            </a:lvl1pPr>
            <a:lvl2pPr marL="0" indent="0" algn="ctr">
              <a:spcBef>
                <a:spcPts val="2400"/>
              </a:spcBef>
              <a:buClr>
                <a:srgbClr val="E40277"/>
              </a:buClr>
              <a:buFont typeface="Arial"/>
              <a:buNone/>
              <a:defRPr sz="2800">
                <a:solidFill>
                  <a:srgbClr val="5B5B5B"/>
                </a:solidFill>
                <a:latin typeface="Calibri"/>
                <a:cs typeface="Calibri"/>
              </a:defRPr>
            </a:lvl2pPr>
            <a:lvl3pPr marL="0" indent="0" algn="ctr">
              <a:spcBef>
                <a:spcPts val="2400"/>
              </a:spcBef>
              <a:buClr>
                <a:srgbClr val="E40277"/>
              </a:buClr>
              <a:buFont typeface="Arial"/>
              <a:buNone/>
              <a:defRPr sz="2400">
                <a:solidFill>
                  <a:srgbClr val="5B5B5B"/>
                </a:solidFill>
                <a:latin typeface="Calibri"/>
                <a:cs typeface="Calibri"/>
              </a:defRPr>
            </a:lvl3pPr>
            <a:lvl4pPr marL="0" indent="0" algn="ctr">
              <a:spcBef>
                <a:spcPts val="2400"/>
              </a:spcBef>
              <a:buClr>
                <a:srgbClr val="E40277"/>
              </a:buClr>
              <a:buFont typeface="Arial"/>
              <a:buNone/>
              <a:tabLst/>
              <a:defRPr sz="2000">
                <a:solidFill>
                  <a:srgbClr val="5B5B5B"/>
                </a:solidFill>
                <a:latin typeface="Calibri"/>
                <a:cs typeface="Calibri"/>
              </a:defRPr>
            </a:lvl4pPr>
            <a:lvl5pPr marL="273023" indent="0" algn="ctr">
              <a:spcBef>
                <a:spcPts val="2400"/>
              </a:spcBef>
              <a:buClr>
                <a:srgbClr val="E40277"/>
              </a:buClr>
              <a:buFont typeface="Lucida Grande"/>
              <a:buNone/>
              <a:defRPr sz="2800">
                <a:solidFill>
                  <a:srgbClr val="5B5B5B"/>
                </a:solidFill>
                <a:latin typeface="Calibri"/>
                <a:cs typeface="Calibri"/>
              </a:defRPr>
            </a:lvl5pPr>
          </a:lstStyle>
          <a:p>
            <a:pPr lvl="0"/>
            <a:r>
              <a:rPr lang="en-US" dirty="0"/>
              <a:t>Click to edit </a:t>
            </a:r>
            <a:br>
              <a:rPr lang="en-US" dirty="0"/>
            </a:br>
            <a:r>
              <a:rPr lang="en-US" dirty="0"/>
              <a:t>Master text styles</a:t>
            </a:r>
          </a:p>
        </p:txBody>
      </p:sp>
      <p:sp>
        <p:nvSpPr>
          <p:cNvPr id="39" name="Title 1"/>
          <p:cNvSpPr>
            <a:spLocks noGrp="1"/>
          </p:cNvSpPr>
          <p:nvPr>
            <p:ph type="title"/>
          </p:nvPr>
        </p:nvSpPr>
        <p:spPr>
          <a:xfrm>
            <a:off x="4197129" y="1"/>
            <a:ext cx="4645661" cy="820860"/>
          </a:xfrm>
          <a:prstGeom prst="rect">
            <a:avLst/>
          </a:prstGeom>
        </p:spPr>
        <p:txBody>
          <a:bodyPr anchor="ctr">
            <a:noAutofit/>
          </a:bodyPr>
          <a:lstStyle>
            <a:lvl1pPr algn="ctr">
              <a:defRPr sz="3200" b="0" i="0" cap="all" spc="100" baseline="0">
                <a:solidFill>
                  <a:schemeClr val="bg1">
                    <a:lumMod val="95000"/>
                  </a:schemeClr>
                </a:solidFill>
                <a:latin typeface="Calibri"/>
                <a:cs typeface="Calibri"/>
              </a:defRPr>
            </a:lvl1pPr>
          </a:lstStyle>
          <a:p>
            <a:r>
              <a:rPr lang="en-US" dirty="0"/>
              <a:t>Click to edit Master title</a:t>
            </a:r>
          </a:p>
        </p:txBody>
      </p:sp>
      <p:grpSp>
        <p:nvGrpSpPr>
          <p:cNvPr id="45" name="Group 44">
            <a:extLst>
              <a:ext uri="{FF2B5EF4-FFF2-40B4-BE49-F238E27FC236}">
                <a16:creationId xmlns:a16="http://schemas.microsoft.com/office/drawing/2014/main" id="{79F4E093-C62B-2346-AEAB-6B8466E326F7}"/>
              </a:ext>
            </a:extLst>
          </p:cNvPr>
          <p:cNvGrpSpPr/>
          <p:nvPr/>
        </p:nvGrpSpPr>
        <p:grpSpPr>
          <a:xfrm>
            <a:off x="1" y="9409620"/>
            <a:ext cx="13003213" cy="432065"/>
            <a:chOff x="1" y="9426435"/>
            <a:chExt cx="13004800" cy="472939"/>
          </a:xfrm>
        </p:grpSpPr>
        <p:sp>
          <p:nvSpPr>
            <p:cNvPr id="46" name="Shape 606">
              <a:extLst>
                <a:ext uri="{FF2B5EF4-FFF2-40B4-BE49-F238E27FC236}">
                  <a16:creationId xmlns:a16="http://schemas.microsoft.com/office/drawing/2014/main" id="{B6B633F3-6D3A-D04D-9614-88122D59C60E}"/>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a:p>
          </p:txBody>
        </p:sp>
        <p:sp>
          <p:nvSpPr>
            <p:cNvPr id="47" name="Shape 607">
              <a:extLst>
                <a:ext uri="{FF2B5EF4-FFF2-40B4-BE49-F238E27FC236}">
                  <a16:creationId xmlns:a16="http://schemas.microsoft.com/office/drawing/2014/main" id="{E78204BC-8BB0-AB42-A302-DA036298C497}"/>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a:p>
          </p:txBody>
        </p:sp>
        <p:sp>
          <p:nvSpPr>
            <p:cNvPr id="48" name="Shape 608">
              <a:extLst>
                <a:ext uri="{FF2B5EF4-FFF2-40B4-BE49-F238E27FC236}">
                  <a16:creationId xmlns:a16="http://schemas.microsoft.com/office/drawing/2014/main" id="{05AA5666-A0CB-BC41-97A2-E20694CDD3D0}"/>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a:p>
          </p:txBody>
        </p:sp>
        <p:sp>
          <p:nvSpPr>
            <p:cNvPr id="49" name="Shape 609">
              <a:extLst>
                <a:ext uri="{FF2B5EF4-FFF2-40B4-BE49-F238E27FC236}">
                  <a16:creationId xmlns:a16="http://schemas.microsoft.com/office/drawing/2014/main" id="{F5893DD9-62F2-814E-867A-CA6C1A2198CB}"/>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dirty="0"/>
            </a:p>
          </p:txBody>
        </p:sp>
        <p:sp>
          <p:nvSpPr>
            <p:cNvPr id="50" name="Shape 610">
              <a:extLst>
                <a:ext uri="{FF2B5EF4-FFF2-40B4-BE49-F238E27FC236}">
                  <a16:creationId xmlns:a16="http://schemas.microsoft.com/office/drawing/2014/main" id="{C963497E-E534-DA41-8D6C-91D5BABF607B}"/>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a:p>
          </p:txBody>
        </p:sp>
        <p:sp>
          <p:nvSpPr>
            <p:cNvPr id="51" name="Shape 610">
              <a:extLst>
                <a:ext uri="{FF2B5EF4-FFF2-40B4-BE49-F238E27FC236}">
                  <a16:creationId xmlns:a16="http://schemas.microsoft.com/office/drawing/2014/main" id="{2EEA246A-8E29-9F44-92DB-723AED7E86C3}"/>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dirty="0"/>
            </a:p>
          </p:txBody>
        </p:sp>
        <p:sp>
          <p:nvSpPr>
            <p:cNvPr id="52" name="Shape 610">
              <a:extLst>
                <a:ext uri="{FF2B5EF4-FFF2-40B4-BE49-F238E27FC236}">
                  <a16:creationId xmlns:a16="http://schemas.microsoft.com/office/drawing/2014/main" id="{FCF383D6-0475-9B45-AA10-4CE05D078C56}"/>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a:p>
          </p:txBody>
        </p:sp>
      </p:grpSp>
      <p:sp>
        <p:nvSpPr>
          <p:cNvPr id="53" name="Slide Number Placeholder 5">
            <a:extLst>
              <a:ext uri="{FF2B5EF4-FFF2-40B4-BE49-F238E27FC236}">
                <a16:creationId xmlns:a16="http://schemas.microsoft.com/office/drawing/2014/main" id="{90BFD238-245C-B248-A4E0-2231E7EAF609}"/>
              </a:ext>
            </a:extLst>
          </p:cNvPr>
          <p:cNvSpPr txBox="1">
            <a:spLocks/>
          </p:cNvSpPr>
          <p:nvPr/>
        </p:nvSpPr>
        <p:spPr>
          <a:xfrm>
            <a:off x="12455306" y="9429505"/>
            <a:ext cx="374708" cy="298858"/>
          </a:xfrm>
          <a:prstGeom prst="rect">
            <a:avLst/>
          </a:prstGeom>
          <a:solidFill>
            <a:schemeClr val="bg2">
              <a:lumMod val="50000"/>
            </a:schemeClr>
          </a:solidFill>
        </p:spPr>
        <p:txBody>
          <a:bodyPr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pPr>
                <a:defRPr/>
              </a:pPr>
              <a:t>‹#›</a:t>
            </a:fld>
            <a:endParaRPr lang="en-US" altLang="en-US" sz="1200" dirty="0"/>
          </a:p>
        </p:txBody>
      </p:sp>
      <p:grpSp>
        <p:nvGrpSpPr>
          <p:cNvPr id="25" name="Group 24">
            <a:extLst>
              <a:ext uri="{FF2B5EF4-FFF2-40B4-BE49-F238E27FC236}">
                <a16:creationId xmlns:a16="http://schemas.microsoft.com/office/drawing/2014/main" id="{4AE25604-DD63-9D42-85A0-EEFF31E05F1B}"/>
              </a:ext>
            </a:extLst>
          </p:cNvPr>
          <p:cNvGrpSpPr/>
          <p:nvPr userDrawn="1"/>
        </p:nvGrpSpPr>
        <p:grpSpPr>
          <a:xfrm>
            <a:off x="1" y="9409620"/>
            <a:ext cx="13003213" cy="432065"/>
            <a:chOff x="1" y="9426435"/>
            <a:chExt cx="13004800" cy="472939"/>
          </a:xfrm>
        </p:grpSpPr>
        <p:sp>
          <p:nvSpPr>
            <p:cNvPr id="26" name="Shape 606">
              <a:extLst>
                <a:ext uri="{FF2B5EF4-FFF2-40B4-BE49-F238E27FC236}">
                  <a16:creationId xmlns:a16="http://schemas.microsoft.com/office/drawing/2014/main" id="{36127707-CB5B-1048-864E-3CAA4E5C6906}"/>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7" name="Shape 607">
              <a:extLst>
                <a:ext uri="{FF2B5EF4-FFF2-40B4-BE49-F238E27FC236}">
                  <a16:creationId xmlns:a16="http://schemas.microsoft.com/office/drawing/2014/main" id="{C85D257F-A1B6-9440-953F-E80FA0897765}"/>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8" name="Shape 608">
              <a:extLst>
                <a:ext uri="{FF2B5EF4-FFF2-40B4-BE49-F238E27FC236}">
                  <a16:creationId xmlns:a16="http://schemas.microsoft.com/office/drawing/2014/main" id="{5EC830E8-E5E5-AF42-B885-8BB0B64D8E78}"/>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9" name="Shape 609">
              <a:extLst>
                <a:ext uri="{FF2B5EF4-FFF2-40B4-BE49-F238E27FC236}">
                  <a16:creationId xmlns:a16="http://schemas.microsoft.com/office/drawing/2014/main" id="{B2EE561B-FD6E-BC4D-948A-66C1C19961CE}"/>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0" name="Shape 610">
              <a:extLst>
                <a:ext uri="{FF2B5EF4-FFF2-40B4-BE49-F238E27FC236}">
                  <a16:creationId xmlns:a16="http://schemas.microsoft.com/office/drawing/2014/main" id="{E9B81C05-A5D4-DE45-AE87-C138B7378F59}"/>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1" name="Shape 610">
              <a:extLst>
                <a:ext uri="{FF2B5EF4-FFF2-40B4-BE49-F238E27FC236}">
                  <a16:creationId xmlns:a16="http://schemas.microsoft.com/office/drawing/2014/main" id="{5EF07C88-88C3-CD42-B55A-3657AFF5F2EB}"/>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2" name="Shape 610">
              <a:extLst>
                <a:ext uri="{FF2B5EF4-FFF2-40B4-BE49-F238E27FC236}">
                  <a16:creationId xmlns:a16="http://schemas.microsoft.com/office/drawing/2014/main" id="{93D0CBD9-F369-2E41-9871-85553198151F}"/>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sp>
        <p:nvSpPr>
          <p:cNvPr id="34" name="Slide Number Placeholder 5">
            <a:extLst>
              <a:ext uri="{FF2B5EF4-FFF2-40B4-BE49-F238E27FC236}">
                <a16:creationId xmlns:a16="http://schemas.microsoft.com/office/drawing/2014/main" id="{5B46C7FB-7417-034E-B8FD-3C76E5CB5D7A}"/>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35" name="Group 34">
            <a:extLst>
              <a:ext uri="{FF2B5EF4-FFF2-40B4-BE49-F238E27FC236}">
                <a16:creationId xmlns:a16="http://schemas.microsoft.com/office/drawing/2014/main" id="{28C2AD52-BFDC-F34D-8797-25CEB7CA162A}"/>
              </a:ext>
            </a:extLst>
          </p:cNvPr>
          <p:cNvGrpSpPr/>
          <p:nvPr userDrawn="1"/>
        </p:nvGrpSpPr>
        <p:grpSpPr>
          <a:xfrm>
            <a:off x="5509581" y="8936492"/>
            <a:ext cx="2041918" cy="473126"/>
            <a:chOff x="5582387" y="8894626"/>
            <a:chExt cx="2041918" cy="473126"/>
          </a:xfrm>
        </p:grpSpPr>
        <p:pic>
          <p:nvPicPr>
            <p:cNvPr id="36" name="Picture 35">
              <a:extLst>
                <a:ext uri="{FF2B5EF4-FFF2-40B4-BE49-F238E27FC236}">
                  <a16:creationId xmlns:a16="http://schemas.microsoft.com/office/drawing/2014/main" id="{45C185EB-B932-324F-A552-01C42F7E4AF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37" name="Straight Connector 36">
              <a:extLst>
                <a:ext uri="{FF2B5EF4-FFF2-40B4-BE49-F238E27FC236}">
                  <a16:creationId xmlns:a16="http://schemas.microsoft.com/office/drawing/2014/main" id="{60100FCF-5678-7B47-BA0E-9D0EA7DAC17D}"/>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7548D9C5-75EF-034A-8418-69A86F5498DF}"/>
                </a:ext>
              </a:extLst>
            </p:cNvPr>
            <p:cNvPicPr>
              <a:picLocks noChangeAspect="1"/>
            </p:cNvPicPr>
            <p:nvPr/>
          </p:nvPicPr>
          <p:blipFill>
            <a:blip r:embed="rId4"/>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18093968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22" presetClass="entr" presetSubtype="1"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up)">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3"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objectives">
    <p:spTree>
      <p:nvGrpSpPr>
        <p:cNvPr id="1" name=""/>
        <p:cNvGrpSpPr/>
        <p:nvPr/>
      </p:nvGrpSpPr>
      <p:grpSpPr>
        <a:xfrm>
          <a:off x="0" y="0"/>
          <a:ext cx="0" cy="0"/>
          <a:chOff x="0" y="0"/>
          <a:chExt cx="0" cy="0"/>
        </a:xfrm>
      </p:grpSpPr>
      <p:sp>
        <p:nvSpPr>
          <p:cNvPr id="9" name="Content Placeholder 2"/>
          <p:cNvSpPr>
            <a:spLocks noGrp="1"/>
          </p:cNvSpPr>
          <p:nvPr>
            <p:ph idx="1" hasCustomPrompt="1"/>
          </p:nvPr>
        </p:nvSpPr>
        <p:spPr>
          <a:xfrm>
            <a:off x="201169" y="4386846"/>
            <a:ext cx="4059936" cy="3843549"/>
          </a:xfrm>
          <a:prstGeom prst="rect">
            <a:avLst/>
          </a:prstGeom>
        </p:spPr>
        <p:txBody>
          <a:bodyPr/>
          <a:lstStyle>
            <a:lvl1pPr marL="0" indent="0" algn="ctr">
              <a:lnSpc>
                <a:spcPct val="100000"/>
              </a:lnSpc>
              <a:spcBef>
                <a:spcPts val="2400"/>
              </a:spcBef>
              <a:buClr>
                <a:srgbClr val="E40277"/>
              </a:buClr>
              <a:buFont typeface="Arial"/>
              <a:buNone/>
              <a:defRPr sz="2400" b="0">
                <a:solidFill>
                  <a:schemeClr val="tx2"/>
                </a:solidFill>
                <a:latin typeface="Calibri"/>
                <a:cs typeface="Calibri"/>
              </a:defRPr>
            </a:lvl1pPr>
            <a:lvl2pPr marL="0" indent="0" algn="ctr">
              <a:spcBef>
                <a:spcPts val="2400"/>
              </a:spcBef>
              <a:buClr>
                <a:srgbClr val="E40277"/>
              </a:buClr>
              <a:buFont typeface="Arial"/>
              <a:buNone/>
              <a:defRPr sz="2800">
                <a:solidFill>
                  <a:srgbClr val="5B5B5B"/>
                </a:solidFill>
                <a:latin typeface="Calibri"/>
                <a:cs typeface="Calibri"/>
              </a:defRPr>
            </a:lvl2pPr>
            <a:lvl3pPr marL="0" indent="0" algn="ctr">
              <a:spcBef>
                <a:spcPts val="2400"/>
              </a:spcBef>
              <a:buClr>
                <a:srgbClr val="E40277"/>
              </a:buClr>
              <a:buFont typeface="Arial"/>
              <a:buNone/>
              <a:defRPr sz="2400">
                <a:solidFill>
                  <a:srgbClr val="5B5B5B"/>
                </a:solidFill>
                <a:latin typeface="Calibri"/>
                <a:cs typeface="Calibri"/>
              </a:defRPr>
            </a:lvl3pPr>
            <a:lvl4pPr marL="0" indent="0" algn="ctr">
              <a:spcBef>
                <a:spcPts val="2400"/>
              </a:spcBef>
              <a:buClr>
                <a:srgbClr val="E40277"/>
              </a:buClr>
              <a:buFont typeface="Arial"/>
              <a:buNone/>
              <a:tabLst/>
              <a:defRPr sz="2000">
                <a:solidFill>
                  <a:srgbClr val="5B5B5B"/>
                </a:solidFill>
                <a:latin typeface="Calibri"/>
                <a:cs typeface="Calibri"/>
              </a:defRPr>
            </a:lvl4pPr>
            <a:lvl5pPr marL="273023" indent="0" algn="ctr">
              <a:spcBef>
                <a:spcPts val="2400"/>
              </a:spcBef>
              <a:buClr>
                <a:srgbClr val="E40277"/>
              </a:buClr>
              <a:buFont typeface="Lucida Grande"/>
              <a:buNone/>
              <a:defRPr sz="2800">
                <a:solidFill>
                  <a:srgbClr val="5B5B5B"/>
                </a:solidFill>
                <a:latin typeface="Calibri"/>
                <a:cs typeface="Calibri"/>
              </a:defRPr>
            </a:lvl5pPr>
          </a:lstStyle>
          <a:p>
            <a:pPr lvl="0"/>
            <a:r>
              <a:rPr lang="en-US" dirty="0"/>
              <a:t>Click to edit </a:t>
            </a:r>
            <a:br>
              <a:rPr lang="en-US" dirty="0"/>
            </a:br>
            <a:r>
              <a:rPr lang="en-US" dirty="0"/>
              <a:t>Master text styles</a:t>
            </a:r>
          </a:p>
        </p:txBody>
      </p:sp>
      <p:grpSp>
        <p:nvGrpSpPr>
          <p:cNvPr id="45" name="Group 44">
            <a:extLst>
              <a:ext uri="{FF2B5EF4-FFF2-40B4-BE49-F238E27FC236}">
                <a16:creationId xmlns:a16="http://schemas.microsoft.com/office/drawing/2014/main" id="{79F4E093-C62B-2346-AEAB-6B8466E326F7}"/>
              </a:ext>
            </a:extLst>
          </p:cNvPr>
          <p:cNvGrpSpPr/>
          <p:nvPr/>
        </p:nvGrpSpPr>
        <p:grpSpPr>
          <a:xfrm>
            <a:off x="1" y="9409620"/>
            <a:ext cx="13003213" cy="432065"/>
            <a:chOff x="1" y="9426435"/>
            <a:chExt cx="13004800" cy="472939"/>
          </a:xfrm>
        </p:grpSpPr>
        <p:sp>
          <p:nvSpPr>
            <p:cNvPr id="46" name="Shape 606">
              <a:extLst>
                <a:ext uri="{FF2B5EF4-FFF2-40B4-BE49-F238E27FC236}">
                  <a16:creationId xmlns:a16="http://schemas.microsoft.com/office/drawing/2014/main" id="{B6B633F3-6D3A-D04D-9614-88122D59C60E}"/>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a:p>
          </p:txBody>
        </p:sp>
        <p:sp>
          <p:nvSpPr>
            <p:cNvPr id="47" name="Shape 607">
              <a:extLst>
                <a:ext uri="{FF2B5EF4-FFF2-40B4-BE49-F238E27FC236}">
                  <a16:creationId xmlns:a16="http://schemas.microsoft.com/office/drawing/2014/main" id="{E78204BC-8BB0-AB42-A302-DA036298C497}"/>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a:p>
          </p:txBody>
        </p:sp>
        <p:sp>
          <p:nvSpPr>
            <p:cNvPr id="48" name="Shape 608">
              <a:extLst>
                <a:ext uri="{FF2B5EF4-FFF2-40B4-BE49-F238E27FC236}">
                  <a16:creationId xmlns:a16="http://schemas.microsoft.com/office/drawing/2014/main" id="{05AA5666-A0CB-BC41-97A2-E20694CDD3D0}"/>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a:p>
          </p:txBody>
        </p:sp>
        <p:sp>
          <p:nvSpPr>
            <p:cNvPr id="49" name="Shape 609">
              <a:extLst>
                <a:ext uri="{FF2B5EF4-FFF2-40B4-BE49-F238E27FC236}">
                  <a16:creationId xmlns:a16="http://schemas.microsoft.com/office/drawing/2014/main" id="{F5893DD9-62F2-814E-867A-CA6C1A2198CB}"/>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dirty="0"/>
            </a:p>
          </p:txBody>
        </p:sp>
        <p:sp>
          <p:nvSpPr>
            <p:cNvPr id="50" name="Shape 610">
              <a:extLst>
                <a:ext uri="{FF2B5EF4-FFF2-40B4-BE49-F238E27FC236}">
                  <a16:creationId xmlns:a16="http://schemas.microsoft.com/office/drawing/2014/main" id="{C963497E-E534-DA41-8D6C-91D5BABF607B}"/>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a:p>
          </p:txBody>
        </p:sp>
        <p:sp>
          <p:nvSpPr>
            <p:cNvPr id="51" name="Shape 610">
              <a:extLst>
                <a:ext uri="{FF2B5EF4-FFF2-40B4-BE49-F238E27FC236}">
                  <a16:creationId xmlns:a16="http://schemas.microsoft.com/office/drawing/2014/main" id="{2EEA246A-8E29-9F44-92DB-723AED7E86C3}"/>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dirty="0"/>
            </a:p>
          </p:txBody>
        </p:sp>
        <p:sp>
          <p:nvSpPr>
            <p:cNvPr id="52" name="Shape 610">
              <a:extLst>
                <a:ext uri="{FF2B5EF4-FFF2-40B4-BE49-F238E27FC236}">
                  <a16:creationId xmlns:a16="http://schemas.microsoft.com/office/drawing/2014/main" id="{FCF383D6-0475-9B45-AA10-4CE05D078C56}"/>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a:p>
          </p:txBody>
        </p:sp>
      </p:grpSp>
      <p:sp>
        <p:nvSpPr>
          <p:cNvPr id="53" name="Slide Number Placeholder 5">
            <a:extLst>
              <a:ext uri="{FF2B5EF4-FFF2-40B4-BE49-F238E27FC236}">
                <a16:creationId xmlns:a16="http://schemas.microsoft.com/office/drawing/2014/main" id="{90BFD238-245C-B248-A4E0-2231E7EAF609}"/>
              </a:ext>
            </a:extLst>
          </p:cNvPr>
          <p:cNvSpPr txBox="1">
            <a:spLocks/>
          </p:cNvSpPr>
          <p:nvPr/>
        </p:nvSpPr>
        <p:spPr>
          <a:xfrm>
            <a:off x="12455306" y="9429505"/>
            <a:ext cx="374708" cy="298858"/>
          </a:xfrm>
          <a:prstGeom prst="rect">
            <a:avLst/>
          </a:prstGeom>
          <a:solidFill>
            <a:schemeClr val="bg2">
              <a:lumMod val="50000"/>
            </a:schemeClr>
          </a:solidFill>
        </p:spPr>
        <p:txBody>
          <a:bodyPr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pPr>
                <a:defRPr/>
              </a:pPr>
              <a:t>‹#›</a:t>
            </a:fld>
            <a:endParaRPr lang="en-US" altLang="en-US" sz="1200" dirty="0"/>
          </a:p>
        </p:txBody>
      </p:sp>
      <p:grpSp>
        <p:nvGrpSpPr>
          <p:cNvPr id="25" name="Group 24">
            <a:extLst>
              <a:ext uri="{FF2B5EF4-FFF2-40B4-BE49-F238E27FC236}">
                <a16:creationId xmlns:a16="http://schemas.microsoft.com/office/drawing/2014/main" id="{4AE25604-DD63-9D42-85A0-EEFF31E05F1B}"/>
              </a:ext>
            </a:extLst>
          </p:cNvPr>
          <p:cNvGrpSpPr/>
          <p:nvPr userDrawn="1"/>
        </p:nvGrpSpPr>
        <p:grpSpPr>
          <a:xfrm>
            <a:off x="1" y="9409620"/>
            <a:ext cx="13003213" cy="432065"/>
            <a:chOff x="1" y="9426435"/>
            <a:chExt cx="13004800" cy="472939"/>
          </a:xfrm>
        </p:grpSpPr>
        <p:sp>
          <p:nvSpPr>
            <p:cNvPr id="26" name="Shape 606">
              <a:extLst>
                <a:ext uri="{FF2B5EF4-FFF2-40B4-BE49-F238E27FC236}">
                  <a16:creationId xmlns:a16="http://schemas.microsoft.com/office/drawing/2014/main" id="{36127707-CB5B-1048-864E-3CAA4E5C6906}"/>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7" name="Shape 607">
              <a:extLst>
                <a:ext uri="{FF2B5EF4-FFF2-40B4-BE49-F238E27FC236}">
                  <a16:creationId xmlns:a16="http://schemas.microsoft.com/office/drawing/2014/main" id="{C85D257F-A1B6-9440-953F-E80FA0897765}"/>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8" name="Shape 608">
              <a:extLst>
                <a:ext uri="{FF2B5EF4-FFF2-40B4-BE49-F238E27FC236}">
                  <a16:creationId xmlns:a16="http://schemas.microsoft.com/office/drawing/2014/main" id="{5EC830E8-E5E5-AF42-B885-8BB0B64D8E78}"/>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9" name="Shape 609">
              <a:extLst>
                <a:ext uri="{FF2B5EF4-FFF2-40B4-BE49-F238E27FC236}">
                  <a16:creationId xmlns:a16="http://schemas.microsoft.com/office/drawing/2014/main" id="{B2EE561B-FD6E-BC4D-948A-66C1C19961CE}"/>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0" name="Shape 610">
              <a:extLst>
                <a:ext uri="{FF2B5EF4-FFF2-40B4-BE49-F238E27FC236}">
                  <a16:creationId xmlns:a16="http://schemas.microsoft.com/office/drawing/2014/main" id="{E9B81C05-A5D4-DE45-AE87-C138B7378F59}"/>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1" name="Shape 610">
              <a:extLst>
                <a:ext uri="{FF2B5EF4-FFF2-40B4-BE49-F238E27FC236}">
                  <a16:creationId xmlns:a16="http://schemas.microsoft.com/office/drawing/2014/main" id="{5EF07C88-88C3-CD42-B55A-3657AFF5F2EB}"/>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2" name="Shape 610">
              <a:extLst>
                <a:ext uri="{FF2B5EF4-FFF2-40B4-BE49-F238E27FC236}">
                  <a16:creationId xmlns:a16="http://schemas.microsoft.com/office/drawing/2014/main" id="{93D0CBD9-F369-2E41-9871-85553198151F}"/>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sp>
        <p:nvSpPr>
          <p:cNvPr id="34" name="Slide Number Placeholder 5">
            <a:extLst>
              <a:ext uri="{FF2B5EF4-FFF2-40B4-BE49-F238E27FC236}">
                <a16:creationId xmlns:a16="http://schemas.microsoft.com/office/drawing/2014/main" id="{5B46C7FB-7417-034E-B8FD-3C76E5CB5D7A}"/>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
        <p:nvSpPr>
          <p:cNvPr id="3" name="Picture Placeholder 2">
            <a:extLst>
              <a:ext uri="{FF2B5EF4-FFF2-40B4-BE49-F238E27FC236}">
                <a16:creationId xmlns:a16="http://schemas.microsoft.com/office/drawing/2014/main" id="{D99C5C16-6A06-C747-8D2C-307AFC836A58}"/>
              </a:ext>
            </a:extLst>
          </p:cNvPr>
          <p:cNvSpPr>
            <a:spLocks noGrp="1"/>
          </p:cNvSpPr>
          <p:nvPr>
            <p:ph type="pic" sz="quarter" idx="10"/>
          </p:nvPr>
        </p:nvSpPr>
        <p:spPr>
          <a:xfrm>
            <a:off x="0" y="0"/>
            <a:ext cx="13003213" cy="3602038"/>
          </a:xfrm>
        </p:spPr>
        <p:txBody>
          <a:bodyPr/>
          <a:lstStyle/>
          <a:p>
            <a:endParaRPr lang="en-US"/>
          </a:p>
        </p:txBody>
      </p:sp>
      <p:sp>
        <p:nvSpPr>
          <p:cNvPr id="36" name="Content Placeholder 2">
            <a:extLst>
              <a:ext uri="{FF2B5EF4-FFF2-40B4-BE49-F238E27FC236}">
                <a16:creationId xmlns:a16="http://schemas.microsoft.com/office/drawing/2014/main" id="{9643FDF2-5946-5544-8715-BCEFE944C00E}"/>
              </a:ext>
            </a:extLst>
          </p:cNvPr>
          <p:cNvSpPr>
            <a:spLocks noGrp="1"/>
          </p:cNvSpPr>
          <p:nvPr>
            <p:ph idx="11" hasCustomPrompt="1"/>
          </p:nvPr>
        </p:nvSpPr>
        <p:spPr>
          <a:xfrm>
            <a:off x="4484562" y="4386846"/>
            <a:ext cx="4034088" cy="3843549"/>
          </a:xfrm>
          <a:prstGeom prst="rect">
            <a:avLst/>
          </a:prstGeom>
        </p:spPr>
        <p:txBody>
          <a:bodyPr/>
          <a:lstStyle>
            <a:lvl1pPr marL="0" indent="0" algn="ctr">
              <a:lnSpc>
                <a:spcPct val="100000"/>
              </a:lnSpc>
              <a:spcBef>
                <a:spcPts val="2400"/>
              </a:spcBef>
              <a:buClr>
                <a:srgbClr val="E40277"/>
              </a:buClr>
              <a:buFont typeface="Arial"/>
              <a:buNone/>
              <a:defRPr sz="2400" b="0">
                <a:solidFill>
                  <a:schemeClr val="tx2"/>
                </a:solidFill>
                <a:latin typeface="Calibri"/>
                <a:cs typeface="Calibri"/>
              </a:defRPr>
            </a:lvl1pPr>
            <a:lvl2pPr marL="0" indent="0" algn="ctr">
              <a:spcBef>
                <a:spcPts val="2400"/>
              </a:spcBef>
              <a:buClr>
                <a:srgbClr val="E40277"/>
              </a:buClr>
              <a:buFont typeface="Arial"/>
              <a:buNone/>
              <a:defRPr sz="2800">
                <a:solidFill>
                  <a:srgbClr val="5B5B5B"/>
                </a:solidFill>
                <a:latin typeface="Calibri"/>
                <a:cs typeface="Calibri"/>
              </a:defRPr>
            </a:lvl2pPr>
            <a:lvl3pPr marL="0" indent="0" algn="ctr">
              <a:spcBef>
                <a:spcPts val="2400"/>
              </a:spcBef>
              <a:buClr>
                <a:srgbClr val="E40277"/>
              </a:buClr>
              <a:buFont typeface="Arial"/>
              <a:buNone/>
              <a:defRPr sz="2400">
                <a:solidFill>
                  <a:srgbClr val="5B5B5B"/>
                </a:solidFill>
                <a:latin typeface="Calibri"/>
                <a:cs typeface="Calibri"/>
              </a:defRPr>
            </a:lvl3pPr>
            <a:lvl4pPr marL="0" indent="0" algn="ctr">
              <a:spcBef>
                <a:spcPts val="2400"/>
              </a:spcBef>
              <a:buClr>
                <a:srgbClr val="E40277"/>
              </a:buClr>
              <a:buFont typeface="Arial"/>
              <a:buNone/>
              <a:tabLst/>
              <a:defRPr sz="2000">
                <a:solidFill>
                  <a:srgbClr val="5B5B5B"/>
                </a:solidFill>
                <a:latin typeface="Calibri"/>
                <a:cs typeface="Calibri"/>
              </a:defRPr>
            </a:lvl4pPr>
            <a:lvl5pPr marL="273023" indent="0" algn="ctr">
              <a:spcBef>
                <a:spcPts val="2400"/>
              </a:spcBef>
              <a:buClr>
                <a:srgbClr val="E40277"/>
              </a:buClr>
              <a:buFont typeface="Lucida Grande"/>
              <a:buNone/>
              <a:defRPr sz="2800">
                <a:solidFill>
                  <a:srgbClr val="5B5B5B"/>
                </a:solidFill>
                <a:latin typeface="Calibri"/>
                <a:cs typeface="Calibri"/>
              </a:defRPr>
            </a:lvl5pPr>
          </a:lstStyle>
          <a:p>
            <a:pPr lvl="0"/>
            <a:r>
              <a:rPr lang="en-US" dirty="0"/>
              <a:t>Click to edit </a:t>
            </a:r>
            <a:br>
              <a:rPr lang="en-US" dirty="0"/>
            </a:br>
            <a:r>
              <a:rPr lang="en-US" dirty="0"/>
              <a:t>Master text styles</a:t>
            </a:r>
          </a:p>
        </p:txBody>
      </p:sp>
      <p:sp>
        <p:nvSpPr>
          <p:cNvPr id="37" name="Content Placeholder 2">
            <a:extLst>
              <a:ext uri="{FF2B5EF4-FFF2-40B4-BE49-F238E27FC236}">
                <a16:creationId xmlns:a16="http://schemas.microsoft.com/office/drawing/2014/main" id="{74AF7C43-C53C-CD49-80B5-D134D8AB0FD1}"/>
              </a:ext>
            </a:extLst>
          </p:cNvPr>
          <p:cNvSpPr>
            <a:spLocks noGrp="1"/>
          </p:cNvSpPr>
          <p:nvPr>
            <p:ph idx="12" hasCustomPrompt="1"/>
          </p:nvPr>
        </p:nvSpPr>
        <p:spPr>
          <a:xfrm>
            <a:off x="8742107" y="4386846"/>
            <a:ext cx="4167069" cy="3843549"/>
          </a:xfrm>
          <a:prstGeom prst="rect">
            <a:avLst/>
          </a:prstGeom>
        </p:spPr>
        <p:txBody>
          <a:bodyPr/>
          <a:lstStyle>
            <a:lvl1pPr marL="0" indent="0" algn="ctr">
              <a:lnSpc>
                <a:spcPct val="100000"/>
              </a:lnSpc>
              <a:spcBef>
                <a:spcPts val="2400"/>
              </a:spcBef>
              <a:buClr>
                <a:srgbClr val="E40277"/>
              </a:buClr>
              <a:buFont typeface="Arial"/>
              <a:buNone/>
              <a:defRPr sz="2400" b="0">
                <a:solidFill>
                  <a:schemeClr val="tx2"/>
                </a:solidFill>
                <a:latin typeface="Calibri"/>
                <a:cs typeface="Calibri"/>
              </a:defRPr>
            </a:lvl1pPr>
            <a:lvl2pPr marL="0" indent="0" algn="ctr">
              <a:spcBef>
                <a:spcPts val="2400"/>
              </a:spcBef>
              <a:buClr>
                <a:srgbClr val="E40277"/>
              </a:buClr>
              <a:buFont typeface="Arial"/>
              <a:buNone/>
              <a:defRPr sz="2800">
                <a:solidFill>
                  <a:srgbClr val="5B5B5B"/>
                </a:solidFill>
                <a:latin typeface="Calibri"/>
                <a:cs typeface="Calibri"/>
              </a:defRPr>
            </a:lvl2pPr>
            <a:lvl3pPr marL="0" indent="0" algn="ctr">
              <a:spcBef>
                <a:spcPts val="2400"/>
              </a:spcBef>
              <a:buClr>
                <a:srgbClr val="E40277"/>
              </a:buClr>
              <a:buFont typeface="Arial"/>
              <a:buNone/>
              <a:defRPr sz="2400">
                <a:solidFill>
                  <a:srgbClr val="5B5B5B"/>
                </a:solidFill>
                <a:latin typeface="Calibri"/>
                <a:cs typeface="Calibri"/>
              </a:defRPr>
            </a:lvl3pPr>
            <a:lvl4pPr marL="0" indent="0" algn="ctr">
              <a:spcBef>
                <a:spcPts val="2400"/>
              </a:spcBef>
              <a:buClr>
                <a:srgbClr val="E40277"/>
              </a:buClr>
              <a:buFont typeface="Arial"/>
              <a:buNone/>
              <a:tabLst/>
              <a:defRPr sz="2000">
                <a:solidFill>
                  <a:srgbClr val="5B5B5B"/>
                </a:solidFill>
                <a:latin typeface="Calibri"/>
                <a:cs typeface="Calibri"/>
              </a:defRPr>
            </a:lvl4pPr>
            <a:lvl5pPr marL="273023" indent="0" algn="ctr">
              <a:spcBef>
                <a:spcPts val="2400"/>
              </a:spcBef>
              <a:buClr>
                <a:srgbClr val="E40277"/>
              </a:buClr>
              <a:buFont typeface="Lucida Grande"/>
              <a:buNone/>
              <a:defRPr sz="2800">
                <a:solidFill>
                  <a:srgbClr val="5B5B5B"/>
                </a:solidFill>
                <a:latin typeface="Calibri"/>
                <a:cs typeface="Calibri"/>
              </a:defRPr>
            </a:lvl5pPr>
          </a:lstStyle>
          <a:p>
            <a:pPr lvl="0"/>
            <a:r>
              <a:rPr lang="en-US" dirty="0"/>
              <a:t>Click to edit </a:t>
            </a:r>
            <a:br>
              <a:rPr lang="en-US" dirty="0"/>
            </a:br>
            <a:r>
              <a:rPr lang="en-US" dirty="0"/>
              <a:t>Master text styles</a:t>
            </a:r>
          </a:p>
        </p:txBody>
      </p:sp>
      <p:sp>
        <p:nvSpPr>
          <p:cNvPr id="39" name="Title 1"/>
          <p:cNvSpPr>
            <a:spLocks noGrp="1"/>
          </p:cNvSpPr>
          <p:nvPr>
            <p:ph type="title"/>
          </p:nvPr>
        </p:nvSpPr>
        <p:spPr>
          <a:xfrm>
            <a:off x="0" y="3191608"/>
            <a:ext cx="13003213" cy="820860"/>
          </a:xfrm>
          <a:prstGeom prst="rect">
            <a:avLst/>
          </a:prstGeom>
        </p:spPr>
        <p:txBody>
          <a:bodyPr anchor="ctr">
            <a:noAutofit/>
          </a:bodyPr>
          <a:lstStyle>
            <a:lvl1pPr algn="ctr">
              <a:defRPr sz="3200" b="1" i="0" cap="all" spc="100" baseline="0">
                <a:solidFill>
                  <a:schemeClr val="bg1">
                    <a:lumMod val="95000"/>
                  </a:schemeClr>
                </a:solidFill>
                <a:latin typeface="Calibri"/>
                <a:cs typeface="Calibri"/>
              </a:defRPr>
            </a:lvl1pPr>
          </a:lstStyle>
          <a:p>
            <a:r>
              <a:rPr lang="en-US" dirty="0"/>
              <a:t>Click to edit Master title</a:t>
            </a:r>
          </a:p>
        </p:txBody>
      </p:sp>
      <p:grpSp>
        <p:nvGrpSpPr>
          <p:cNvPr id="33" name="Group 32">
            <a:extLst>
              <a:ext uri="{FF2B5EF4-FFF2-40B4-BE49-F238E27FC236}">
                <a16:creationId xmlns:a16="http://schemas.microsoft.com/office/drawing/2014/main" id="{11867EA2-38D5-7941-9430-4C405B89C3CA}"/>
              </a:ext>
            </a:extLst>
          </p:cNvPr>
          <p:cNvGrpSpPr/>
          <p:nvPr userDrawn="1"/>
        </p:nvGrpSpPr>
        <p:grpSpPr>
          <a:xfrm>
            <a:off x="5509581" y="8936492"/>
            <a:ext cx="2041918" cy="473126"/>
            <a:chOff x="5582387" y="8894626"/>
            <a:chExt cx="2041918" cy="473126"/>
          </a:xfrm>
        </p:grpSpPr>
        <p:pic>
          <p:nvPicPr>
            <p:cNvPr id="35" name="Picture 34">
              <a:extLst>
                <a:ext uri="{FF2B5EF4-FFF2-40B4-BE49-F238E27FC236}">
                  <a16:creationId xmlns:a16="http://schemas.microsoft.com/office/drawing/2014/main" id="{EA554426-3E38-F945-A45A-F59A6613C76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38" name="Straight Connector 37">
              <a:extLst>
                <a:ext uri="{FF2B5EF4-FFF2-40B4-BE49-F238E27FC236}">
                  <a16:creationId xmlns:a16="http://schemas.microsoft.com/office/drawing/2014/main" id="{5BF4B122-0C56-E440-A6E5-FB28733BA6A3}"/>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A367FF5A-D113-3340-B874-50E2E0219E7C}"/>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446910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2_Content Topaz">
    <p:bg>
      <p:bgPr>
        <a:solidFill>
          <a:schemeClr val="tx2"/>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6CAE5E0-0B69-8148-A0B5-87711673A166}"/>
              </a:ext>
            </a:extLst>
          </p:cNvPr>
          <p:cNvSpPr/>
          <p:nvPr/>
        </p:nvSpPr>
        <p:spPr bwMode="auto">
          <a:xfrm>
            <a:off x="0" y="-23820"/>
            <a:ext cx="13003213" cy="9756775"/>
          </a:xfrm>
          <a:prstGeom prst="rect">
            <a:avLst/>
          </a:prstGeom>
          <a:gradFill>
            <a:gsLst>
              <a:gs pos="0">
                <a:schemeClr val="accent1">
                  <a:lumMod val="75000"/>
                </a:schemeClr>
              </a:gs>
              <a:gs pos="100000">
                <a:schemeClr val="accent1">
                  <a:lumMod val="50000"/>
                </a:schemeClr>
              </a:gs>
            </a:gsLst>
            <a:path path="circle">
              <a:fillToRect l="50000" t="50000" r="50000" b="50000"/>
            </a:path>
          </a:gradFill>
          <a:ln w="25400" cap="flat" cmpd="sng" algn="ctr">
            <a:noFill/>
            <a:prstDash val="solid"/>
            <a:round/>
            <a:headEnd type="none" w="med" len="med"/>
            <a:tailEnd type="none" w="med" len="med"/>
          </a:ln>
          <a:effectLst/>
        </p:spPr>
        <p:txBody>
          <a:bodyPr/>
          <a:lstStyle/>
          <a:p>
            <a:pPr lvl="0" algn="ctr" eaLnBrk="1" hangingPunct="1"/>
            <a:endParaRPr lang="en-US" sz="2150" dirty="0"/>
          </a:p>
        </p:txBody>
      </p:sp>
      <p:sp>
        <p:nvSpPr>
          <p:cNvPr id="9" name="Title 1"/>
          <p:cNvSpPr>
            <a:spLocks noGrp="1"/>
          </p:cNvSpPr>
          <p:nvPr>
            <p:ph type="ctrTitle"/>
          </p:nvPr>
        </p:nvSpPr>
        <p:spPr>
          <a:xfrm>
            <a:off x="2253068" y="3921569"/>
            <a:ext cx="8457168" cy="2151592"/>
          </a:xfrm>
          <a:prstGeom prst="rect">
            <a:avLst/>
          </a:prstGeom>
        </p:spPr>
        <p:txBody>
          <a:bodyPr anchor="ctr"/>
          <a:lstStyle>
            <a:lvl1pPr algn="ctr">
              <a:defRPr sz="5399" b="1" cap="all" spc="550" baseline="0">
                <a:solidFill>
                  <a:schemeClr val="bg1"/>
                </a:solidFill>
                <a:latin typeface="Calibri" charset="0"/>
                <a:ea typeface="Calibri" charset="0"/>
                <a:cs typeface="Calibri" charset="0"/>
              </a:defRPr>
            </a:lvl1pPr>
          </a:lstStyle>
          <a:p>
            <a:r>
              <a:rPr lang="en-US"/>
              <a:t>Click to edit Master title style</a:t>
            </a:r>
            <a:endParaRPr lang="en-US" dirty="0"/>
          </a:p>
        </p:txBody>
      </p:sp>
      <p:sp>
        <p:nvSpPr>
          <p:cNvPr id="10" name="Subtitle 2"/>
          <p:cNvSpPr>
            <a:spLocks noGrp="1"/>
          </p:cNvSpPr>
          <p:nvPr>
            <p:ph type="subTitle" idx="1"/>
          </p:nvPr>
        </p:nvSpPr>
        <p:spPr>
          <a:xfrm>
            <a:off x="4146951" y="1722474"/>
            <a:ext cx="4702055" cy="1339702"/>
          </a:xfrm>
          <a:prstGeom prst="rect">
            <a:avLst/>
          </a:prstGeom>
        </p:spPr>
        <p:txBody>
          <a:bodyPr anchor="ctr">
            <a:noAutofit/>
          </a:bodyPr>
          <a:lstStyle>
            <a:lvl1pPr marL="0" indent="0" algn="ctr">
              <a:buNone/>
              <a:defRPr lang="en-US" sz="3600" b="1" kern="1200" cap="all" spc="300" baseline="0" smtClean="0">
                <a:solidFill>
                  <a:schemeClr val="tx1"/>
                </a:solidFill>
                <a:latin typeface="Calibri" charset="0"/>
                <a:ea typeface="Calibri" charset="0"/>
                <a:cs typeface="Calibri" charset="0"/>
              </a:defRPr>
            </a:lvl1pPr>
            <a:lvl2pPr marL="650105" indent="0" algn="ctr">
              <a:buNone/>
              <a:defRPr sz="2844"/>
            </a:lvl2pPr>
            <a:lvl3pPr marL="1300210" indent="0" algn="ctr">
              <a:buNone/>
              <a:defRPr sz="2560"/>
            </a:lvl3pPr>
            <a:lvl4pPr marL="1950315" indent="0" algn="ctr">
              <a:buNone/>
              <a:defRPr sz="2276"/>
            </a:lvl4pPr>
            <a:lvl5pPr marL="2600420" indent="0" algn="ctr">
              <a:buNone/>
              <a:defRPr sz="2276"/>
            </a:lvl5pPr>
            <a:lvl6pPr marL="3250523" indent="0" algn="ctr">
              <a:buNone/>
              <a:defRPr sz="2276"/>
            </a:lvl6pPr>
            <a:lvl7pPr marL="3900628" indent="0" algn="ctr">
              <a:buNone/>
              <a:defRPr sz="2276"/>
            </a:lvl7pPr>
            <a:lvl8pPr marL="4550733" indent="0" algn="ctr">
              <a:buNone/>
              <a:defRPr sz="2276"/>
            </a:lvl8pPr>
            <a:lvl9pPr marL="5200838" indent="0" algn="ctr">
              <a:buNone/>
              <a:defRPr sz="2276"/>
            </a:lvl9pPr>
          </a:lstStyle>
          <a:p>
            <a:r>
              <a:rPr lang="en-US" dirty="0"/>
              <a:t>Click to edit Master subtitle style</a:t>
            </a:r>
          </a:p>
        </p:txBody>
      </p:sp>
      <p:sp>
        <p:nvSpPr>
          <p:cNvPr id="6" name="Slide Number Placeholder 5">
            <a:extLst>
              <a:ext uri="{FF2B5EF4-FFF2-40B4-BE49-F238E27FC236}">
                <a16:creationId xmlns:a16="http://schemas.microsoft.com/office/drawing/2014/main" id="{CE3ED2EB-3723-7646-9839-4412BCB17D99}"/>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Tree>
    <p:extLst>
      <p:ext uri="{BB962C8B-B14F-4D97-AF65-F5344CB8AC3E}">
        <p14:creationId xmlns:p14="http://schemas.microsoft.com/office/powerpoint/2010/main" val="85616847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80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725197" y="-1"/>
            <a:ext cx="5278017" cy="9756775"/>
          </a:xfrm>
          <a:custGeom>
            <a:avLst/>
            <a:gdLst>
              <a:gd name="connsiteX0" fmla="*/ 0 w 4948745"/>
              <a:gd name="connsiteY0" fmla="*/ 0 h 6858000"/>
              <a:gd name="connsiteX1" fmla="*/ 4948745 w 4948745"/>
              <a:gd name="connsiteY1" fmla="*/ 0 h 6858000"/>
              <a:gd name="connsiteX2" fmla="*/ 4948745 w 4948745"/>
              <a:gd name="connsiteY2" fmla="*/ 6858000 h 6858000"/>
              <a:gd name="connsiteX3" fmla="*/ 0 w 49487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48745" h="6858000">
                <a:moveTo>
                  <a:pt x="0" y="0"/>
                </a:moveTo>
                <a:lnTo>
                  <a:pt x="4948745" y="0"/>
                </a:lnTo>
                <a:lnTo>
                  <a:pt x="4948745" y="6858000"/>
                </a:lnTo>
                <a:lnTo>
                  <a:pt x="0" y="6858000"/>
                </a:lnTo>
                <a:close/>
              </a:path>
            </a:pathLst>
          </a:custGeom>
        </p:spPr>
        <p:txBody>
          <a:bodyPr wrap="square">
            <a:noAutofit/>
          </a:bodyPr>
          <a:lstStyle/>
          <a:p>
            <a:r>
              <a:rPr lang="en-US"/>
              <a:t>Click icon to add picture</a:t>
            </a:r>
            <a:endParaRPr lang="en-US" dirty="0"/>
          </a:p>
        </p:txBody>
      </p:sp>
    </p:spTree>
    <p:extLst>
      <p:ext uri="{BB962C8B-B14F-4D97-AF65-F5344CB8AC3E}">
        <p14:creationId xmlns:p14="http://schemas.microsoft.com/office/powerpoint/2010/main" val="23605635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00_Text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D32676EE-D0E5-DF4A-8954-539AE079C55F}"/>
              </a:ext>
            </a:extLst>
          </p:cNvPr>
          <p:cNvGrpSpPr/>
          <p:nvPr userDrawn="1"/>
        </p:nvGrpSpPr>
        <p:grpSpPr>
          <a:xfrm>
            <a:off x="1" y="9409620"/>
            <a:ext cx="13003213" cy="432065"/>
            <a:chOff x="1" y="9426435"/>
            <a:chExt cx="13004800" cy="472939"/>
          </a:xfrm>
        </p:grpSpPr>
        <p:sp>
          <p:nvSpPr>
            <p:cNvPr id="29" name="Shape 606">
              <a:extLst>
                <a:ext uri="{FF2B5EF4-FFF2-40B4-BE49-F238E27FC236}">
                  <a16:creationId xmlns:a16="http://schemas.microsoft.com/office/drawing/2014/main" id="{A68B8238-A02D-0243-8DFB-F20505549CAE}"/>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0" name="Shape 607">
              <a:extLst>
                <a:ext uri="{FF2B5EF4-FFF2-40B4-BE49-F238E27FC236}">
                  <a16:creationId xmlns:a16="http://schemas.microsoft.com/office/drawing/2014/main" id="{313A6C55-770D-DA4D-83D4-F317325FE851}"/>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1" name="Shape 608">
              <a:extLst>
                <a:ext uri="{FF2B5EF4-FFF2-40B4-BE49-F238E27FC236}">
                  <a16:creationId xmlns:a16="http://schemas.microsoft.com/office/drawing/2014/main" id="{9A6E3601-58AF-5C42-B37E-3C05D453D817}"/>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2" name="Shape 609">
              <a:extLst>
                <a:ext uri="{FF2B5EF4-FFF2-40B4-BE49-F238E27FC236}">
                  <a16:creationId xmlns:a16="http://schemas.microsoft.com/office/drawing/2014/main" id="{11C0D36F-E159-544C-ABC0-026A367DD98D}"/>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3" name="Shape 610">
              <a:extLst>
                <a:ext uri="{FF2B5EF4-FFF2-40B4-BE49-F238E27FC236}">
                  <a16:creationId xmlns:a16="http://schemas.microsoft.com/office/drawing/2014/main" id="{04825A8C-32C6-3C49-846D-C0CED9FE3071}"/>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4" name="Shape 610">
              <a:extLst>
                <a:ext uri="{FF2B5EF4-FFF2-40B4-BE49-F238E27FC236}">
                  <a16:creationId xmlns:a16="http://schemas.microsoft.com/office/drawing/2014/main" id="{2662EBDA-EEB1-9D46-ABBD-FFE3D7DE1F6D}"/>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5" name="Shape 610">
              <a:extLst>
                <a:ext uri="{FF2B5EF4-FFF2-40B4-BE49-F238E27FC236}">
                  <a16:creationId xmlns:a16="http://schemas.microsoft.com/office/drawing/2014/main" id="{65911265-8C64-D447-B557-4C7DBD5C20A0}"/>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sp>
        <p:nvSpPr>
          <p:cNvPr id="13" name="Content Placeholder 2"/>
          <p:cNvSpPr>
            <a:spLocks noGrp="1"/>
          </p:cNvSpPr>
          <p:nvPr>
            <p:ph idx="1"/>
          </p:nvPr>
        </p:nvSpPr>
        <p:spPr>
          <a:xfrm>
            <a:off x="1295242" y="3962103"/>
            <a:ext cx="10565111" cy="4649712"/>
          </a:xfrm>
          <a:prstGeom prst="rect">
            <a:avLst/>
          </a:prstGeom>
        </p:spPr>
        <p:txBody>
          <a:bodyPr/>
          <a:lstStyle>
            <a:lvl1pPr marL="457154" indent="-457154">
              <a:spcBef>
                <a:spcPts val="2400"/>
              </a:spcBef>
              <a:buClr>
                <a:srgbClr val="1A6108"/>
              </a:buClr>
              <a:buFont typeface="Arial"/>
              <a:buChar char="•"/>
              <a:defRPr sz="3200" b="0">
                <a:solidFill>
                  <a:srgbClr val="595959"/>
                </a:solidFill>
                <a:latin typeface="Calibri"/>
                <a:cs typeface="Calibri"/>
              </a:defRPr>
            </a:lvl1pPr>
            <a:lvl2pPr marL="457154" indent="-457154">
              <a:spcBef>
                <a:spcPts val="2400"/>
              </a:spcBef>
              <a:buClr>
                <a:srgbClr val="1A6108"/>
              </a:buClr>
              <a:buFont typeface="Arial"/>
              <a:buChar char="•"/>
              <a:defRPr sz="2800">
                <a:solidFill>
                  <a:srgbClr val="5B5B5B"/>
                </a:solidFill>
                <a:latin typeface="Calibri"/>
                <a:cs typeface="Calibri"/>
              </a:defRPr>
            </a:lvl2pPr>
            <a:lvl3pPr marL="406359" indent="-406359">
              <a:spcBef>
                <a:spcPts val="2400"/>
              </a:spcBef>
              <a:buClr>
                <a:srgbClr val="1A6108"/>
              </a:buClr>
              <a:buFont typeface="Arial"/>
              <a:buChar char="•"/>
              <a:defRPr sz="2400">
                <a:solidFill>
                  <a:srgbClr val="5B5B5B"/>
                </a:solidFill>
                <a:latin typeface="Calibri"/>
                <a:cs typeface="Calibri"/>
              </a:defRPr>
            </a:lvl3pPr>
            <a:lvl4pPr marL="406359" indent="-406359">
              <a:spcBef>
                <a:spcPts val="2400"/>
              </a:spcBef>
              <a:buClr>
                <a:srgbClr val="1A6108"/>
              </a:buClr>
              <a:buFont typeface="Arial"/>
              <a:buChar char="•"/>
              <a:tabLst/>
              <a:defRPr sz="2000">
                <a:solidFill>
                  <a:srgbClr val="5B5B5B"/>
                </a:solidFill>
                <a:latin typeface="Calibri"/>
                <a:cs typeface="Calibri"/>
              </a:defRPr>
            </a:lvl4pPr>
            <a:lvl5pPr marL="500013" indent="-226990">
              <a:spcBef>
                <a:spcPts val="2400"/>
              </a:spcBef>
              <a:buClr>
                <a:srgbClr val="1A6108"/>
              </a:buClr>
              <a:buFont typeface="Lucida Grande"/>
              <a:buChar char="-"/>
              <a:defRPr sz="2800">
                <a:solidFill>
                  <a:srgbClr val="5B5B5B"/>
                </a:solidFill>
                <a:latin typeface="Calibri"/>
                <a:cs typeface="Calibri"/>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5" name="Group 14">
            <a:extLst>
              <a:ext uri="{FF2B5EF4-FFF2-40B4-BE49-F238E27FC236}">
                <a16:creationId xmlns:a16="http://schemas.microsoft.com/office/drawing/2014/main" id="{BD6D9693-3EE5-454F-82AF-EB634966E8B2}"/>
              </a:ext>
            </a:extLst>
          </p:cNvPr>
          <p:cNvGrpSpPr/>
          <p:nvPr/>
        </p:nvGrpSpPr>
        <p:grpSpPr>
          <a:xfrm>
            <a:off x="1" y="9409620"/>
            <a:ext cx="13003213" cy="432065"/>
            <a:chOff x="1" y="9426435"/>
            <a:chExt cx="13004800" cy="472939"/>
          </a:xfrm>
        </p:grpSpPr>
        <p:sp>
          <p:nvSpPr>
            <p:cNvPr id="16" name="Shape 606">
              <a:extLst>
                <a:ext uri="{FF2B5EF4-FFF2-40B4-BE49-F238E27FC236}">
                  <a16:creationId xmlns:a16="http://schemas.microsoft.com/office/drawing/2014/main" id="{D58204DD-4FFF-8747-B6CC-4528754BC071}"/>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a:p>
          </p:txBody>
        </p:sp>
        <p:sp>
          <p:nvSpPr>
            <p:cNvPr id="17" name="Shape 607">
              <a:extLst>
                <a:ext uri="{FF2B5EF4-FFF2-40B4-BE49-F238E27FC236}">
                  <a16:creationId xmlns:a16="http://schemas.microsoft.com/office/drawing/2014/main" id="{5F9310D7-AFA3-CB40-83AC-4A3AA78FB5E4}"/>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a:p>
          </p:txBody>
        </p:sp>
        <p:sp>
          <p:nvSpPr>
            <p:cNvPr id="19" name="Shape 608">
              <a:extLst>
                <a:ext uri="{FF2B5EF4-FFF2-40B4-BE49-F238E27FC236}">
                  <a16:creationId xmlns:a16="http://schemas.microsoft.com/office/drawing/2014/main" id="{7B1C448A-B7AC-B54F-899F-3946EC5DEFB0}"/>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a:p>
          </p:txBody>
        </p:sp>
        <p:sp>
          <p:nvSpPr>
            <p:cNvPr id="23" name="Shape 609">
              <a:extLst>
                <a:ext uri="{FF2B5EF4-FFF2-40B4-BE49-F238E27FC236}">
                  <a16:creationId xmlns:a16="http://schemas.microsoft.com/office/drawing/2014/main" id="{3CF00C9C-77E1-7247-8657-2712745A8EEE}"/>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dirty="0"/>
            </a:p>
          </p:txBody>
        </p:sp>
        <p:sp>
          <p:nvSpPr>
            <p:cNvPr id="24" name="Shape 610">
              <a:extLst>
                <a:ext uri="{FF2B5EF4-FFF2-40B4-BE49-F238E27FC236}">
                  <a16:creationId xmlns:a16="http://schemas.microsoft.com/office/drawing/2014/main" id="{7C3F9CFE-FA4C-BC4F-B625-BE3312E735B9}"/>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a:p>
          </p:txBody>
        </p:sp>
        <p:sp>
          <p:nvSpPr>
            <p:cNvPr id="25" name="Shape 610">
              <a:extLst>
                <a:ext uri="{FF2B5EF4-FFF2-40B4-BE49-F238E27FC236}">
                  <a16:creationId xmlns:a16="http://schemas.microsoft.com/office/drawing/2014/main" id="{1F53FB4F-DEF5-5A43-9886-E804E3CB3862}"/>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dirty="0"/>
            </a:p>
          </p:txBody>
        </p:sp>
        <p:sp>
          <p:nvSpPr>
            <p:cNvPr id="26" name="Shape 610">
              <a:extLst>
                <a:ext uri="{FF2B5EF4-FFF2-40B4-BE49-F238E27FC236}">
                  <a16:creationId xmlns:a16="http://schemas.microsoft.com/office/drawing/2014/main" id="{92E11E5D-8167-2346-A6F9-6DE6576D047E}"/>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a:p>
          </p:txBody>
        </p:sp>
      </p:grpSp>
      <p:sp>
        <p:nvSpPr>
          <p:cNvPr id="36" name="Slide Number Placeholder 5">
            <a:extLst>
              <a:ext uri="{FF2B5EF4-FFF2-40B4-BE49-F238E27FC236}">
                <a16:creationId xmlns:a16="http://schemas.microsoft.com/office/drawing/2014/main" id="{E848626C-26EA-B145-9F90-95848B0C9FAD}"/>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41" name="Group 40">
            <a:extLst>
              <a:ext uri="{FF2B5EF4-FFF2-40B4-BE49-F238E27FC236}">
                <a16:creationId xmlns:a16="http://schemas.microsoft.com/office/drawing/2014/main" id="{F047DB0B-F254-6C4A-ACE5-7F173DBD9AE5}"/>
              </a:ext>
            </a:extLst>
          </p:cNvPr>
          <p:cNvGrpSpPr/>
          <p:nvPr userDrawn="1"/>
        </p:nvGrpSpPr>
        <p:grpSpPr>
          <a:xfrm>
            <a:off x="5509581" y="8936492"/>
            <a:ext cx="2041918" cy="473126"/>
            <a:chOff x="5582387" y="8894626"/>
            <a:chExt cx="2041918" cy="473126"/>
          </a:xfrm>
        </p:grpSpPr>
        <p:pic>
          <p:nvPicPr>
            <p:cNvPr id="42" name="Picture 41">
              <a:extLst>
                <a:ext uri="{FF2B5EF4-FFF2-40B4-BE49-F238E27FC236}">
                  <a16:creationId xmlns:a16="http://schemas.microsoft.com/office/drawing/2014/main" id="{B4E7EF95-F555-5241-85A5-19D824A79DF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3" name="Straight Connector 42">
              <a:extLst>
                <a:ext uri="{FF2B5EF4-FFF2-40B4-BE49-F238E27FC236}">
                  <a16:creationId xmlns:a16="http://schemas.microsoft.com/office/drawing/2014/main" id="{6363B938-4AB5-064F-A92E-842E4A9C250B}"/>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8BA3F831-ACEC-4F42-A63A-69EBF535EA1B}"/>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363625094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ext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9046676-D1AA-6741-957B-4470D4E0AD92}"/>
              </a:ext>
            </a:extLst>
          </p:cNvPr>
          <p:cNvGrpSpPr/>
          <p:nvPr userDrawn="1"/>
        </p:nvGrpSpPr>
        <p:grpSpPr>
          <a:xfrm>
            <a:off x="1" y="9409620"/>
            <a:ext cx="13003213" cy="432065"/>
            <a:chOff x="1" y="9426435"/>
            <a:chExt cx="13004800" cy="472939"/>
          </a:xfrm>
        </p:grpSpPr>
        <p:sp>
          <p:nvSpPr>
            <p:cNvPr id="29" name="Shape 606">
              <a:extLst>
                <a:ext uri="{FF2B5EF4-FFF2-40B4-BE49-F238E27FC236}">
                  <a16:creationId xmlns:a16="http://schemas.microsoft.com/office/drawing/2014/main" id="{4C05786F-7168-7A4B-A11E-10B02B7E7F36}"/>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0" name="Shape 607">
              <a:extLst>
                <a:ext uri="{FF2B5EF4-FFF2-40B4-BE49-F238E27FC236}">
                  <a16:creationId xmlns:a16="http://schemas.microsoft.com/office/drawing/2014/main" id="{60854662-FE46-104C-AC23-D81226F1DBAD}"/>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1" name="Shape 608">
              <a:extLst>
                <a:ext uri="{FF2B5EF4-FFF2-40B4-BE49-F238E27FC236}">
                  <a16:creationId xmlns:a16="http://schemas.microsoft.com/office/drawing/2014/main" id="{A3F85EB5-90AD-C74B-8821-73BC677C17F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2" name="Shape 609">
              <a:extLst>
                <a:ext uri="{FF2B5EF4-FFF2-40B4-BE49-F238E27FC236}">
                  <a16:creationId xmlns:a16="http://schemas.microsoft.com/office/drawing/2014/main" id="{824513AD-3D1D-EA48-A883-FF3A027AF208}"/>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3" name="Shape 610">
              <a:extLst>
                <a:ext uri="{FF2B5EF4-FFF2-40B4-BE49-F238E27FC236}">
                  <a16:creationId xmlns:a16="http://schemas.microsoft.com/office/drawing/2014/main" id="{62CD46DC-F211-6E43-9AD7-A1708B19F45A}"/>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4" name="Shape 610">
              <a:extLst>
                <a:ext uri="{FF2B5EF4-FFF2-40B4-BE49-F238E27FC236}">
                  <a16:creationId xmlns:a16="http://schemas.microsoft.com/office/drawing/2014/main" id="{964D815D-FB70-114B-BF62-E21B9EFA708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5" name="Shape 610">
              <a:extLst>
                <a:ext uri="{FF2B5EF4-FFF2-40B4-BE49-F238E27FC236}">
                  <a16:creationId xmlns:a16="http://schemas.microsoft.com/office/drawing/2014/main" id="{AA416AC0-5E0E-CB4D-8F62-ED6A6485BCAD}"/>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sp>
        <p:nvSpPr>
          <p:cNvPr id="21" name="Title 1"/>
          <p:cNvSpPr>
            <a:spLocks noGrp="1"/>
          </p:cNvSpPr>
          <p:nvPr>
            <p:ph type="title" hasCustomPrompt="1"/>
          </p:nvPr>
        </p:nvSpPr>
        <p:spPr>
          <a:xfrm>
            <a:off x="0" y="449837"/>
            <a:ext cx="13003213" cy="854455"/>
          </a:xfrm>
          <a:prstGeom prst="rect">
            <a:avLst/>
          </a:prstGeom>
        </p:spPr>
        <p:txBody>
          <a:bodyPr anchor="t">
            <a:normAutofit/>
          </a:bodyPr>
          <a:lstStyle>
            <a:lvl1pPr algn="ctr" rtl="0" eaLnBrk="1" fontAlgn="base" hangingPunct="1">
              <a:spcBef>
                <a:spcPct val="0"/>
              </a:spcBef>
              <a:spcAft>
                <a:spcPct val="0"/>
              </a:spcAft>
              <a:defRPr lang="en-US" sz="4400" b="0" kern="1200" cap="all" baseline="0" dirty="0">
                <a:solidFill>
                  <a:schemeClr val="tx2"/>
                </a:solidFill>
                <a:latin typeface="+mj-lt"/>
                <a:ea typeface="Calibri" charset="0"/>
                <a:cs typeface="Calibri" charset="0"/>
                <a:sym typeface="Gill Sans" pitchFamily="2" charset="0"/>
              </a:defRPr>
            </a:lvl1pPr>
          </a:lstStyle>
          <a:p>
            <a:r>
              <a:rPr lang="en-US" dirty="0"/>
              <a:t>CLICK TO EDIT MASTER TITLE STYLE</a:t>
            </a:r>
          </a:p>
        </p:txBody>
      </p:sp>
      <p:grpSp>
        <p:nvGrpSpPr>
          <p:cNvPr id="14" name="Group 13">
            <a:extLst>
              <a:ext uri="{FF2B5EF4-FFF2-40B4-BE49-F238E27FC236}">
                <a16:creationId xmlns:a16="http://schemas.microsoft.com/office/drawing/2014/main" id="{61970178-011D-314E-9B51-9587227C4C13}"/>
              </a:ext>
            </a:extLst>
          </p:cNvPr>
          <p:cNvGrpSpPr/>
          <p:nvPr/>
        </p:nvGrpSpPr>
        <p:grpSpPr>
          <a:xfrm>
            <a:off x="1" y="9409620"/>
            <a:ext cx="13003213" cy="432065"/>
            <a:chOff x="1" y="9426435"/>
            <a:chExt cx="13004800" cy="472939"/>
          </a:xfrm>
        </p:grpSpPr>
        <p:sp>
          <p:nvSpPr>
            <p:cNvPr id="15" name="Shape 606">
              <a:extLst>
                <a:ext uri="{FF2B5EF4-FFF2-40B4-BE49-F238E27FC236}">
                  <a16:creationId xmlns:a16="http://schemas.microsoft.com/office/drawing/2014/main" id="{7BCEEC89-32FC-374C-8F52-51CC2094FF4A}"/>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a:p>
          </p:txBody>
        </p:sp>
        <p:sp>
          <p:nvSpPr>
            <p:cNvPr id="16" name="Shape 607">
              <a:extLst>
                <a:ext uri="{FF2B5EF4-FFF2-40B4-BE49-F238E27FC236}">
                  <a16:creationId xmlns:a16="http://schemas.microsoft.com/office/drawing/2014/main" id="{3D8307E7-6525-BE4D-AF0B-2F99BBAF1945}"/>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a:p>
          </p:txBody>
        </p:sp>
        <p:sp>
          <p:nvSpPr>
            <p:cNvPr id="17" name="Shape 608">
              <a:extLst>
                <a:ext uri="{FF2B5EF4-FFF2-40B4-BE49-F238E27FC236}">
                  <a16:creationId xmlns:a16="http://schemas.microsoft.com/office/drawing/2014/main" id="{D22157B7-CB19-DC44-91E4-F152C41B84E1}"/>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a:p>
          </p:txBody>
        </p:sp>
        <p:sp>
          <p:nvSpPr>
            <p:cNvPr id="18" name="Shape 609">
              <a:extLst>
                <a:ext uri="{FF2B5EF4-FFF2-40B4-BE49-F238E27FC236}">
                  <a16:creationId xmlns:a16="http://schemas.microsoft.com/office/drawing/2014/main" id="{5A49E055-F87C-8343-8CBA-41DBF5B249DA}"/>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dirty="0"/>
            </a:p>
          </p:txBody>
        </p:sp>
        <p:sp>
          <p:nvSpPr>
            <p:cNvPr id="20" name="Shape 610">
              <a:extLst>
                <a:ext uri="{FF2B5EF4-FFF2-40B4-BE49-F238E27FC236}">
                  <a16:creationId xmlns:a16="http://schemas.microsoft.com/office/drawing/2014/main" id="{67EEB0B1-1193-364B-AF4C-930CB50832D0}"/>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a:p>
          </p:txBody>
        </p:sp>
        <p:sp>
          <p:nvSpPr>
            <p:cNvPr id="22" name="Shape 610">
              <a:extLst>
                <a:ext uri="{FF2B5EF4-FFF2-40B4-BE49-F238E27FC236}">
                  <a16:creationId xmlns:a16="http://schemas.microsoft.com/office/drawing/2014/main" id="{44577BB8-46E7-BF4E-AA8B-A5E1CF20938B}"/>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dirty="0"/>
            </a:p>
          </p:txBody>
        </p:sp>
        <p:sp>
          <p:nvSpPr>
            <p:cNvPr id="23" name="Shape 610">
              <a:extLst>
                <a:ext uri="{FF2B5EF4-FFF2-40B4-BE49-F238E27FC236}">
                  <a16:creationId xmlns:a16="http://schemas.microsoft.com/office/drawing/2014/main" id="{5AE6B856-6B68-BF45-8F85-85AA016BD644}"/>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a:p>
          </p:txBody>
        </p:sp>
      </p:grpSp>
      <p:sp>
        <p:nvSpPr>
          <p:cNvPr id="3" name="TextBox 2">
            <a:extLst>
              <a:ext uri="{FF2B5EF4-FFF2-40B4-BE49-F238E27FC236}">
                <a16:creationId xmlns:a16="http://schemas.microsoft.com/office/drawing/2014/main" id="{76B61FB9-A23C-3A4A-92C6-4EAA52400350}"/>
              </a:ext>
            </a:extLst>
          </p:cNvPr>
          <p:cNvSpPr txBox="1"/>
          <p:nvPr/>
        </p:nvSpPr>
        <p:spPr>
          <a:xfrm>
            <a:off x="4828085" y="5103050"/>
            <a:ext cx="2229580" cy="882603"/>
          </a:xfrm>
          <a:prstGeom prst="rect">
            <a:avLst/>
          </a:prstGeom>
        </p:spPr>
        <p:txBody>
          <a:bodyPr wrap="square" rtlCol="0">
            <a:noAutofit/>
          </a:bodyPr>
          <a:lstStyle/>
          <a:p>
            <a:pPr marL="0" indent="0" algn="l"/>
            <a:endParaRPr lang="en-US" sz="2800" b="0" kern="0" dirty="0">
              <a:solidFill>
                <a:schemeClr val="tx2">
                  <a:lumMod val="85000"/>
                  <a:lumOff val="15000"/>
                </a:schemeClr>
              </a:solidFill>
              <a:latin typeface="+mn-lt"/>
            </a:endParaRPr>
          </a:p>
        </p:txBody>
      </p:sp>
      <p:sp>
        <p:nvSpPr>
          <p:cNvPr id="37" name="TextBox 36">
            <a:extLst>
              <a:ext uri="{FF2B5EF4-FFF2-40B4-BE49-F238E27FC236}">
                <a16:creationId xmlns:a16="http://schemas.microsoft.com/office/drawing/2014/main" id="{A371EC29-E593-0A41-B69D-0F85991197F8}"/>
              </a:ext>
            </a:extLst>
          </p:cNvPr>
          <p:cNvSpPr txBox="1"/>
          <p:nvPr/>
        </p:nvSpPr>
        <p:spPr>
          <a:xfrm>
            <a:off x="4828085" y="5103050"/>
            <a:ext cx="2229580" cy="882603"/>
          </a:xfrm>
          <a:prstGeom prst="rect">
            <a:avLst/>
          </a:prstGeom>
        </p:spPr>
        <p:txBody>
          <a:bodyPr wrap="square" rtlCol="0">
            <a:noAutofit/>
          </a:bodyPr>
          <a:lstStyle/>
          <a:p>
            <a:pPr marL="0" indent="0" algn="l"/>
            <a:endParaRPr lang="en-US" sz="2800" b="0" kern="0" dirty="0">
              <a:solidFill>
                <a:schemeClr val="tx2">
                  <a:lumMod val="85000"/>
                  <a:lumOff val="15000"/>
                </a:schemeClr>
              </a:solidFill>
              <a:latin typeface="+mn-lt"/>
            </a:endParaRPr>
          </a:p>
        </p:txBody>
      </p:sp>
      <p:sp>
        <p:nvSpPr>
          <p:cNvPr id="36" name="Slide Number Placeholder 5">
            <a:extLst>
              <a:ext uri="{FF2B5EF4-FFF2-40B4-BE49-F238E27FC236}">
                <a16:creationId xmlns:a16="http://schemas.microsoft.com/office/drawing/2014/main" id="{F5B76B51-962A-644F-A33D-E53C3FFA940D}"/>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12" name="Group 11">
            <a:extLst>
              <a:ext uri="{FF2B5EF4-FFF2-40B4-BE49-F238E27FC236}">
                <a16:creationId xmlns:a16="http://schemas.microsoft.com/office/drawing/2014/main" id="{912CC43F-FCDC-334A-98EF-F3F34BF8D368}"/>
              </a:ext>
            </a:extLst>
          </p:cNvPr>
          <p:cNvGrpSpPr/>
          <p:nvPr userDrawn="1"/>
        </p:nvGrpSpPr>
        <p:grpSpPr>
          <a:xfrm>
            <a:off x="5509581" y="8936492"/>
            <a:ext cx="2041918" cy="473126"/>
            <a:chOff x="5582387" y="8894626"/>
            <a:chExt cx="2041918" cy="473126"/>
          </a:xfrm>
        </p:grpSpPr>
        <p:pic>
          <p:nvPicPr>
            <p:cNvPr id="9" name="Picture 8">
              <a:extLst>
                <a:ext uri="{FF2B5EF4-FFF2-40B4-BE49-F238E27FC236}">
                  <a16:creationId xmlns:a16="http://schemas.microsoft.com/office/drawing/2014/main" id="{0DBA1905-6360-1440-B96B-D61CCB1CAE5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13" name="Straight Connector 12">
              <a:extLst>
                <a:ext uri="{FF2B5EF4-FFF2-40B4-BE49-F238E27FC236}">
                  <a16:creationId xmlns:a16="http://schemas.microsoft.com/office/drawing/2014/main" id="{38BD84A3-30E8-EE4D-A183-54B06CEAD119}"/>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A0BCCBE-A932-844C-85CB-3D41C0FA70BF}"/>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3524392510"/>
      </p:ext>
    </p:extLst>
  </p:cSld>
  <p:clrMapOvr>
    <a:masterClrMapping/>
  </p:clrMapOvr>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ext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9046676-D1AA-6741-957B-4470D4E0AD92}"/>
              </a:ext>
            </a:extLst>
          </p:cNvPr>
          <p:cNvGrpSpPr/>
          <p:nvPr userDrawn="1"/>
        </p:nvGrpSpPr>
        <p:grpSpPr>
          <a:xfrm>
            <a:off x="1" y="9409620"/>
            <a:ext cx="13003213" cy="432065"/>
            <a:chOff x="1" y="9426435"/>
            <a:chExt cx="13004800" cy="472939"/>
          </a:xfrm>
        </p:grpSpPr>
        <p:sp>
          <p:nvSpPr>
            <p:cNvPr id="29" name="Shape 606">
              <a:extLst>
                <a:ext uri="{FF2B5EF4-FFF2-40B4-BE49-F238E27FC236}">
                  <a16:creationId xmlns:a16="http://schemas.microsoft.com/office/drawing/2014/main" id="{4C05786F-7168-7A4B-A11E-10B02B7E7F36}"/>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0" name="Shape 607">
              <a:extLst>
                <a:ext uri="{FF2B5EF4-FFF2-40B4-BE49-F238E27FC236}">
                  <a16:creationId xmlns:a16="http://schemas.microsoft.com/office/drawing/2014/main" id="{60854662-FE46-104C-AC23-D81226F1DBAD}"/>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1" name="Shape 608">
              <a:extLst>
                <a:ext uri="{FF2B5EF4-FFF2-40B4-BE49-F238E27FC236}">
                  <a16:creationId xmlns:a16="http://schemas.microsoft.com/office/drawing/2014/main" id="{A3F85EB5-90AD-C74B-8821-73BC677C17F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2" name="Shape 609">
              <a:extLst>
                <a:ext uri="{FF2B5EF4-FFF2-40B4-BE49-F238E27FC236}">
                  <a16:creationId xmlns:a16="http://schemas.microsoft.com/office/drawing/2014/main" id="{824513AD-3D1D-EA48-A883-FF3A027AF208}"/>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3" name="Shape 610">
              <a:extLst>
                <a:ext uri="{FF2B5EF4-FFF2-40B4-BE49-F238E27FC236}">
                  <a16:creationId xmlns:a16="http://schemas.microsoft.com/office/drawing/2014/main" id="{62CD46DC-F211-6E43-9AD7-A1708B19F45A}"/>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4" name="Shape 610">
              <a:extLst>
                <a:ext uri="{FF2B5EF4-FFF2-40B4-BE49-F238E27FC236}">
                  <a16:creationId xmlns:a16="http://schemas.microsoft.com/office/drawing/2014/main" id="{964D815D-FB70-114B-BF62-E21B9EFA708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5" name="Shape 610">
              <a:extLst>
                <a:ext uri="{FF2B5EF4-FFF2-40B4-BE49-F238E27FC236}">
                  <a16:creationId xmlns:a16="http://schemas.microsoft.com/office/drawing/2014/main" id="{AA416AC0-5E0E-CB4D-8F62-ED6A6485BCAD}"/>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sp>
        <p:nvSpPr>
          <p:cNvPr id="21" name="Title 1"/>
          <p:cNvSpPr>
            <a:spLocks noGrp="1"/>
          </p:cNvSpPr>
          <p:nvPr>
            <p:ph type="title" hasCustomPrompt="1"/>
          </p:nvPr>
        </p:nvSpPr>
        <p:spPr>
          <a:xfrm>
            <a:off x="0" y="449837"/>
            <a:ext cx="13003213" cy="854455"/>
          </a:xfrm>
          <a:prstGeom prst="rect">
            <a:avLst/>
          </a:prstGeom>
        </p:spPr>
        <p:txBody>
          <a:bodyPr anchor="t">
            <a:normAutofit/>
          </a:bodyPr>
          <a:lstStyle>
            <a:lvl1pPr algn="ctr" rtl="0" eaLnBrk="1" fontAlgn="base" hangingPunct="1">
              <a:spcBef>
                <a:spcPct val="0"/>
              </a:spcBef>
              <a:spcAft>
                <a:spcPct val="0"/>
              </a:spcAft>
              <a:defRPr lang="en-US" sz="4400" b="0" kern="1200" cap="all" baseline="0" dirty="0">
                <a:solidFill>
                  <a:schemeClr val="tx2"/>
                </a:solidFill>
                <a:latin typeface="+mj-lt"/>
                <a:ea typeface="Calibri" charset="0"/>
                <a:cs typeface="Calibri" charset="0"/>
                <a:sym typeface="Gill Sans" pitchFamily="2" charset="0"/>
              </a:defRPr>
            </a:lvl1pPr>
          </a:lstStyle>
          <a:p>
            <a:r>
              <a:rPr lang="en-US" dirty="0"/>
              <a:t>CLICK TO EDIT MASTER TITLE STYLE</a:t>
            </a:r>
          </a:p>
        </p:txBody>
      </p:sp>
      <p:grpSp>
        <p:nvGrpSpPr>
          <p:cNvPr id="14" name="Group 13">
            <a:extLst>
              <a:ext uri="{FF2B5EF4-FFF2-40B4-BE49-F238E27FC236}">
                <a16:creationId xmlns:a16="http://schemas.microsoft.com/office/drawing/2014/main" id="{61970178-011D-314E-9B51-9587227C4C13}"/>
              </a:ext>
            </a:extLst>
          </p:cNvPr>
          <p:cNvGrpSpPr/>
          <p:nvPr/>
        </p:nvGrpSpPr>
        <p:grpSpPr>
          <a:xfrm>
            <a:off x="1" y="9409620"/>
            <a:ext cx="13003213" cy="432065"/>
            <a:chOff x="1" y="9426435"/>
            <a:chExt cx="13004800" cy="472939"/>
          </a:xfrm>
        </p:grpSpPr>
        <p:sp>
          <p:nvSpPr>
            <p:cNvPr id="15" name="Shape 606">
              <a:extLst>
                <a:ext uri="{FF2B5EF4-FFF2-40B4-BE49-F238E27FC236}">
                  <a16:creationId xmlns:a16="http://schemas.microsoft.com/office/drawing/2014/main" id="{7BCEEC89-32FC-374C-8F52-51CC2094FF4A}"/>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a:p>
          </p:txBody>
        </p:sp>
        <p:sp>
          <p:nvSpPr>
            <p:cNvPr id="16" name="Shape 607">
              <a:extLst>
                <a:ext uri="{FF2B5EF4-FFF2-40B4-BE49-F238E27FC236}">
                  <a16:creationId xmlns:a16="http://schemas.microsoft.com/office/drawing/2014/main" id="{3D8307E7-6525-BE4D-AF0B-2F99BBAF1945}"/>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a:p>
          </p:txBody>
        </p:sp>
        <p:sp>
          <p:nvSpPr>
            <p:cNvPr id="17" name="Shape 608">
              <a:extLst>
                <a:ext uri="{FF2B5EF4-FFF2-40B4-BE49-F238E27FC236}">
                  <a16:creationId xmlns:a16="http://schemas.microsoft.com/office/drawing/2014/main" id="{D22157B7-CB19-DC44-91E4-F152C41B84E1}"/>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a:p>
          </p:txBody>
        </p:sp>
        <p:sp>
          <p:nvSpPr>
            <p:cNvPr id="18" name="Shape 609">
              <a:extLst>
                <a:ext uri="{FF2B5EF4-FFF2-40B4-BE49-F238E27FC236}">
                  <a16:creationId xmlns:a16="http://schemas.microsoft.com/office/drawing/2014/main" id="{5A49E055-F87C-8343-8CBA-41DBF5B249DA}"/>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dirty="0"/>
            </a:p>
          </p:txBody>
        </p:sp>
        <p:sp>
          <p:nvSpPr>
            <p:cNvPr id="20" name="Shape 610">
              <a:extLst>
                <a:ext uri="{FF2B5EF4-FFF2-40B4-BE49-F238E27FC236}">
                  <a16:creationId xmlns:a16="http://schemas.microsoft.com/office/drawing/2014/main" id="{67EEB0B1-1193-364B-AF4C-930CB50832D0}"/>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a:p>
          </p:txBody>
        </p:sp>
        <p:sp>
          <p:nvSpPr>
            <p:cNvPr id="22" name="Shape 610">
              <a:extLst>
                <a:ext uri="{FF2B5EF4-FFF2-40B4-BE49-F238E27FC236}">
                  <a16:creationId xmlns:a16="http://schemas.microsoft.com/office/drawing/2014/main" id="{44577BB8-46E7-BF4E-AA8B-A5E1CF20938B}"/>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dirty="0"/>
            </a:p>
          </p:txBody>
        </p:sp>
        <p:sp>
          <p:nvSpPr>
            <p:cNvPr id="23" name="Shape 610">
              <a:extLst>
                <a:ext uri="{FF2B5EF4-FFF2-40B4-BE49-F238E27FC236}">
                  <a16:creationId xmlns:a16="http://schemas.microsoft.com/office/drawing/2014/main" id="{5AE6B856-6B68-BF45-8F85-85AA016BD644}"/>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a:p>
          </p:txBody>
        </p:sp>
      </p:grpSp>
      <p:sp>
        <p:nvSpPr>
          <p:cNvPr id="3" name="TextBox 2">
            <a:extLst>
              <a:ext uri="{FF2B5EF4-FFF2-40B4-BE49-F238E27FC236}">
                <a16:creationId xmlns:a16="http://schemas.microsoft.com/office/drawing/2014/main" id="{76B61FB9-A23C-3A4A-92C6-4EAA52400350}"/>
              </a:ext>
            </a:extLst>
          </p:cNvPr>
          <p:cNvSpPr txBox="1"/>
          <p:nvPr/>
        </p:nvSpPr>
        <p:spPr>
          <a:xfrm>
            <a:off x="4828085" y="5103050"/>
            <a:ext cx="2229580" cy="882603"/>
          </a:xfrm>
          <a:prstGeom prst="rect">
            <a:avLst/>
          </a:prstGeom>
        </p:spPr>
        <p:txBody>
          <a:bodyPr wrap="square" rtlCol="0">
            <a:noAutofit/>
          </a:bodyPr>
          <a:lstStyle/>
          <a:p>
            <a:pPr marL="0" indent="0" algn="l"/>
            <a:endParaRPr lang="en-US" sz="2800" b="0" kern="0" dirty="0">
              <a:solidFill>
                <a:schemeClr val="tx2">
                  <a:lumMod val="85000"/>
                  <a:lumOff val="15000"/>
                </a:schemeClr>
              </a:solidFill>
              <a:latin typeface="+mn-lt"/>
            </a:endParaRPr>
          </a:p>
        </p:txBody>
      </p:sp>
      <p:sp>
        <p:nvSpPr>
          <p:cNvPr id="37" name="TextBox 36">
            <a:extLst>
              <a:ext uri="{FF2B5EF4-FFF2-40B4-BE49-F238E27FC236}">
                <a16:creationId xmlns:a16="http://schemas.microsoft.com/office/drawing/2014/main" id="{A371EC29-E593-0A41-B69D-0F85991197F8}"/>
              </a:ext>
            </a:extLst>
          </p:cNvPr>
          <p:cNvSpPr txBox="1"/>
          <p:nvPr userDrawn="1"/>
        </p:nvSpPr>
        <p:spPr>
          <a:xfrm>
            <a:off x="4828085" y="5103050"/>
            <a:ext cx="2229580" cy="882603"/>
          </a:xfrm>
          <a:prstGeom prst="rect">
            <a:avLst/>
          </a:prstGeom>
        </p:spPr>
        <p:txBody>
          <a:bodyPr wrap="square" rtlCol="0">
            <a:noAutofit/>
          </a:bodyPr>
          <a:lstStyle/>
          <a:p>
            <a:pPr marL="0" indent="0" algn="l"/>
            <a:endParaRPr lang="en-US" sz="2800" b="0" kern="0" dirty="0">
              <a:solidFill>
                <a:schemeClr val="tx2">
                  <a:lumMod val="85000"/>
                  <a:lumOff val="15000"/>
                </a:schemeClr>
              </a:solidFill>
              <a:latin typeface="+mn-lt"/>
            </a:endParaRPr>
          </a:p>
        </p:txBody>
      </p:sp>
      <p:sp>
        <p:nvSpPr>
          <p:cNvPr id="4" name="Text Placeholder 3">
            <a:extLst>
              <a:ext uri="{FF2B5EF4-FFF2-40B4-BE49-F238E27FC236}">
                <a16:creationId xmlns:a16="http://schemas.microsoft.com/office/drawing/2014/main" id="{8B0DC2FC-BA62-2547-959E-665C2A508095}"/>
              </a:ext>
            </a:extLst>
          </p:cNvPr>
          <p:cNvSpPr>
            <a:spLocks noGrp="1"/>
          </p:cNvSpPr>
          <p:nvPr>
            <p:ph type="body" sz="quarter" idx="10" hasCustomPrompt="1"/>
          </p:nvPr>
        </p:nvSpPr>
        <p:spPr>
          <a:xfrm>
            <a:off x="1078524" y="2743200"/>
            <a:ext cx="10761052" cy="5767388"/>
          </a:xfrm>
        </p:spPr>
        <p:txBody>
          <a:bodyPr>
            <a:normAutofit/>
          </a:bodyPr>
          <a:lstStyle>
            <a:lvl1pPr marL="22225" indent="-22225">
              <a:tabLst/>
              <a:defRPr sz="3200"/>
            </a:lvl1pPr>
            <a:lvl2pPr marL="0" indent="0">
              <a:buClr>
                <a:schemeClr val="accent2"/>
              </a:buClr>
              <a:buFont typeface="Arial" panose="020B0604020202020204" pitchFamily="34" charset="0"/>
              <a:buNone/>
              <a:tabLst/>
              <a:defRPr sz="3200"/>
            </a:lvl2pPr>
            <a:lvl3pPr>
              <a:defRPr sz="2800"/>
            </a:lvl3pPr>
            <a:lvl4pPr>
              <a:defRPr sz="2400"/>
            </a:lvl4pPr>
            <a:lvl5pPr>
              <a:defRPr sz="2000"/>
            </a:lvl5pPr>
          </a:lstStyle>
          <a:p>
            <a:pPr lvl="0"/>
            <a:r>
              <a:rPr lang="en-US" dirty="0"/>
              <a:t>Edit Master </a:t>
            </a:r>
            <a:br>
              <a:rPr lang="en-US" dirty="0"/>
            </a:br>
            <a:r>
              <a:rPr lang="en-US" dirty="0"/>
              <a:t>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Slide Number Placeholder 5">
            <a:extLst>
              <a:ext uri="{FF2B5EF4-FFF2-40B4-BE49-F238E27FC236}">
                <a16:creationId xmlns:a16="http://schemas.microsoft.com/office/drawing/2014/main" id="{9266F73A-7224-BE4B-9604-AC3A1C789771}"/>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38" name="Group 37">
            <a:extLst>
              <a:ext uri="{FF2B5EF4-FFF2-40B4-BE49-F238E27FC236}">
                <a16:creationId xmlns:a16="http://schemas.microsoft.com/office/drawing/2014/main" id="{2C69C5DF-89EF-1746-9FEC-876A7E998ADD}"/>
              </a:ext>
            </a:extLst>
          </p:cNvPr>
          <p:cNvGrpSpPr/>
          <p:nvPr userDrawn="1"/>
        </p:nvGrpSpPr>
        <p:grpSpPr>
          <a:xfrm>
            <a:off x="5509581" y="8936492"/>
            <a:ext cx="2041918" cy="473126"/>
            <a:chOff x="5582387" y="8894626"/>
            <a:chExt cx="2041918" cy="473126"/>
          </a:xfrm>
        </p:grpSpPr>
        <p:pic>
          <p:nvPicPr>
            <p:cNvPr id="39" name="Picture 38">
              <a:extLst>
                <a:ext uri="{FF2B5EF4-FFF2-40B4-BE49-F238E27FC236}">
                  <a16:creationId xmlns:a16="http://schemas.microsoft.com/office/drawing/2014/main" id="{BCCC0274-4031-3149-84E8-678760F2EE9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0" name="Straight Connector 39">
              <a:extLst>
                <a:ext uri="{FF2B5EF4-FFF2-40B4-BE49-F238E27FC236}">
                  <a16:creationId xmlns:a16="http://schemas.microsoft.com/office/drawing/2014/main" id="{73080F00-86DC-7748-AB17-F2F0AA884D15}"/>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21A97176-F9A7-7B4D-A3FA-61BA5B98FFD6}"/>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73247236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ext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9046676-D1AA-6741-957B-4470D4E0AD92}"/>
              </a:ext>
            </a:extLst>
          </p:cNvPr>
          <p:cNvGrpSpPr/>
          <p:nvPr userDrawn="1"/>
        </p:nvGrpSpPr>
        <p:grpSpPr>
          <a:xfrm>
            <a:off x="1" y="9409620"/>
            <a:ext cx="13003213" cy="432065"/>
            <a:chOff x="1" y="9426435"/>
            <a:chExt cx="13004800" cy="472939"/>
          </a:xfrm>
        </p:grpSpPr>
        <p:sp>
          <p:nvSpPr>
            <p:cNvPr id="29" name="Shape 606">
              <a:extLst>
                <a:ext uri="{FF2B5EF4-FFF2-40B4-BE49-F238E27FC236}">
                  <a16:creationId xmlns:a16="http://schemas.microsoft.com/office/drawing/2014/main" id="{4C05786F-7168-7A4B-A11E-10B02B7E7F36}"/>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0" name="Shape 607">
              <a:extLst>
                <a:ext uri="{FF2B5EF4-FFF2-40B4-BE49-F238E27FC236}">
                  <a16:creationId xmlns:a16="http://schemas.microsoft.com/office/drawing/2014/main" id="{60854662-FE46-104C-AC23-D81226F1DBAD}"/>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1" name="Shape 608">
              <a:extLst>
                <a:ext uri="{FF2B5EF4-FFF2-40B4-BE49-F238E27FC236}">
                  <a16:creationId xmlns:a16="http://schemas.microsoft.com/office/drawing/2014/main" id="{A3F85EB5-90AD-C74B-8821-73BC677C17F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2" name="Shape 609">
              <a:extLst>
                <a:ext uri="{FF2B5EF4-FFF2-40B4-BE49-F238E27FC236}">
                  <a16:creationId xmlns:a16="http://schemas.microsoft.com/office/drawing/2014/main" id="{824513AD-3D1D-EA48-A883-FF3A027AF208}"/>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3" name="Shape 610">
              <a:extLst>
                <a:ext uri="{FF2B5EF4-FFF2-40B4-BE49-F238E27FC236}">
                  <a16:creationId xmlns:a16="http://schemas.microsoft.com/office/drawing/2014/main" id="{62CD46DC-F211-6E43-9AD7-A1708B19F45A}"/>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4" name="Shape 610">
              <a:extLst>
                <a:ext uri="{FF2B5EF4-FFF2-40B4-BE49-F238E27FC236}">
                  <a16:creationId xmlns:a16="http://schemas.microsoft.com/office/drawing/2014/main" id="{964D815D-FB70-114B-BF62-E21B9EFA708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5" name="Shape 610">
              <a:extLst>
                <a:ext uri="{FF2B5EF4-FFF2-40B4-BE49-F238E27FC236}">
                  <a16:creationId xmlns:a16="http://schemas.microsoft.com/office/drawing/2014/main" id="{AA416AC0-5E0E-CB4D-8F62-ED6A6485BCAD}"/>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sp>
        <p:nvSpPr>
          <p:cNvPr id="21" name="Title 1"/>
          <p:cNvSpPr>
            <a:spLocks noGrp="1"/>
          </p:cNvSpPr>
          <p:nvPr>
            <p:ph type="title" hasCustomPrompt="1"/>
          </p:nvPr>
        </p:nvSpPr>
        <p:spPr>
          <a:xfrm>
            <a:off x="-1" y="1461439"/>
            <a:ext cx="13003213" cy="854455"/>
          </a:xfrm>
          <a:prstGeom prst="rect">
            <a:avLst/>
          </a:prstGeom>
        </p:spPr>
        <p:txBody>
          <a:bodyPr anchor="t">
            <a:normAutofit/>
          </a:bodyPr>
          <a:lstStyle>
            <a:lvl1pPr algn="ctr" rtl="0" eaLnBrk="1" fontAlgn="base" hangingPunct="1">
              <a:spcBef>
                <a:spcPct val="0"/>
              </a:spcBef>
              <a:spcAft>
                <a:spcPct val="0"/>
              </a:spcAft>
              <a:defRPr lang="en-US" sz="4400" b="0" kern="1200" cap="all" baseline="0" dirty="0">
                <a:solidFill>
                  <a:schemeClr val="tx2"/>
                </a:solidFill>
                <a:latin typeface="+mj-lt"/>
                <a:ea typeface="Calibri" charset="0"/>
                <a:cs typeface="Calibri" charset="0"/>
                <a:sym typeface="Gill Sans" pitchFamily="2" charset="0"/>
              </a:defRPr>
            </a:lvl1pPr>
          </a:lstStyle>
          <a:p>
            <a:r>
              <a:rPr lang="en-US" dirty="0"/>
              <a:t>CLICK TO EDIT MASTER TITLE STYLE</a:t>
            </a:r>
          </a:p>
        </p:txBody>
      </p:sp>
      <p:grpSp>
        <p:nvGrpSpPr>
          <p:cNvPr id="14" name="Group 13">
            <a:extLst>
              <a:ext uri="{FF2B5EF4-FFF2-40B4-BE49-F238E27FC236}">
                <a16:creationId xmlns:a16="http://schemas.microsoft.com/office/drawing/2014/main" id="{61970178-011D-314E-9B51-9587227C4C13}"/>
              </a:ext>
            </a:extLst>
          </p:cNvPr>
          <p:cNvGrpSpPr/>
          <p:nvPr/>
        </p:nvGrpSpPr>
        <p:grpSpPr>
          <a:xfrm>
            <a:off x="1" y="9409620"/>
            <a:ext cx="13003213" cy="432065"/>
            <a:chOff x="1" y="9426435"/>
            <a:chExt cx="13004800" cy="472939"/>
          </a:xfrm>
        </p:grpSpPr>
        <p:sp>
          <p:nvSpPr>
            <p:cNvPr id="15" name="Shape 606">
              <a:extLst>
                <a:ext uri="{FF2B5EF4-FFF2-40B4-BE49-F238E27FC236}">
                  <a16:creationId xmlns:a16="http://schemas.microsoft.com/office/drawing/2014/main" id="{7BCEEC89-32FC-374C-8F52-51CC2094FF4A}"/>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a:p>
          </p:txBody>
        </p:sp>
        <p:sp>
          <p:nvSpPr>
            <p:cNvPr id="16" name="Shape 607">
              <a:extLst>
                <a:ext uri="{FF2B5EF4-FFF2-40B4-BE49-F238E27FC236}">
                  <a16:creationId xmlns:a16="http://schemas.microsoft.com/office/drawing/2014/main" id="{3D8307E7-6525-BE4D-AF0B-2F99BBAF1945}"/>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a:p>
          </p:txBody>
        </p:sp>
        <p:sp>
          <p:nvSpPr>
            <p:cNvPr id="17" name="Shape 608">
              <a:extLst>
                <a:ext uri="{FF2B5EF4-FFF2-40B4-BE49-F238E27FC236}">
                  <a16:creationId xmlns:a16="http://schemas.microsoft.com/office/drawing/2014/main" id="{D22157B7-CB19-DC44-91E4-F152C41B84E1}"/>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a:p>
          </p:txBody>
        </p:sp>
        <p:sp>
          <p:nvSpPr>
            <p:cNvPr id="18" name="Shape 609">
              <a:extLst>
                <a:ext uri="{FF2B5EF4-FFF2-40B4-BE49-F238E27FC236}">
                  <a16:creationId xmlns:a16="http://schemas.microsoft.com/office/drawing/2014/main" id="{5A49E055-F87C-8343-8CBA-41DBF5B249DA}"/>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dirty="0"/>
            </a:p>
          </p:txBody>
        </p:sp>
        <p:sp>
          <p:nvSpPr>
            <p:cNvPr id="20" name="Shape 610">
              <a:extLst>
                <a:ext uri="{FF2B5EF4-FFF2-40B4-BE49-F238E27FC236}">
                  <a16:creationId xmlns:a16="http://schemas.microsoft.com/office/drawing/2014/main" id="{67EEB0B1-1193-364B-AF4C-930CB50832D0}"/>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a:p>
          </p:txBody>
        </p:sp>
        <p:sp>
          <p:nvSpPr>
            <p:cNvPr id="22" name="Shape 610">
              <a:extLst>
                <a:ext uri="{FF2B5EF4-FFF2-40B4-BE49-F238E27FC236}">
                  <a16:creationId xmlns:a16="http://schemas.microsoft.com/office/drawing/2014/main" id="{44577BB8-46E7-BF4E-AA8B-A5E1CF20938B}"/>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dirty="0"/>
            </a:p>
          </p:txBody>
        </p:sp>
        <p:sp>
          <p:nvSpPr>
            <p:cNvPr id="23" name="Shape 610">
              <a:extLst>
                <a:ext uri="{FF2B5EF4-FFF2-40B4-BE49-F238E27FC236}">
                  <a16:creationId xmlns:a16="http://schemas.microsoft.com/office/drawing/2014/main" id="{5AE6B856-6B68-BF45-8F85-85AA016BD644}"/>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a:p>
          </p:txBody>
        </p:sp>
      </p:grpSp>
      <p:sp>
        <p:nvSpPr>
          <p:cNvPr id="3" name="TextBox 2">
            <a:extLst>
              <a:ext uri="{FF2B5EF4-FFF2-40B4-BE49-F238E27FC236}">
                <a16:creationId xmlns:a16="http://schemas.microsoft.com/office/drawing/2014/main" id="{76B61FB9-A23C-3A4A-92C6-4EAA52400350}"/>
              </a:ext>
            </a:extLst>
          </p:cNvPr>
          <p:cNvSpPr txBox="1"/>
          <p:nvPr/>
        </p:nvSpPr>
        <p:spPr>
          <a:xfrm>
            <a:off x="4828085" y="5103050"/>
            <a:ext cx="2229580" cy="882603"/>
          </a:xfrm>
          <a:prstGeom prst="rect">
            <a:avLst/>
          </a:prstGeom>
        </p:spPr>
        <p:txBody>
          <a:bodyPr wrap="square" rtlCol="0">
            <a:noAutofit/>
          </a:bodyPr>
          <a:lstStyle/>
          <a:p>
            <a:pPr marL="0" indent="0" algn="l"/>
            <a:endParaRPr lang="en-US" sz="2800" b="0" kern="0" dirty="0">
              <a:solidFill>
                <a:schemeClr val="tx2">
                  <a:lumMod val="85000"/>
                  <a:lumOff val="15000"/>
                </a:schemeClr>
              </a:solidFill>
              <a:latin typeface="+mn-lt"/>
            </a:endParaRPr>
          </a:p>
        </p:txBody>
      </p:sp>
      <p:sp>
        <p:nvSpPr>
          <p:cNvPr id="37" name="TextBox 36">
            <a:extLst>
              <a:ext uri="{FF2B5EF4-FFF2-40B4-BE49-F238E27FC236}">
                <a16:creationId xmlns:a16="http://schemas.microsoft.com/office/drawing/2014/main" id="{A371EC29-E593-0A41-B69D-0F85991197F8}"/>
              </a:ext>
            </a:extLst>
          </p:cNvPr>
          <p:cNvSpPr txBox="1"/>
          <p:nvPr userDrawn="1"/>
        </p:nvSpPr>
        <p:spPr>
          <a:xfrm>
            <a:off x="4828085" y="5103050"/>
            <a:ext cx="2229580" cy="882603"/>
          </a:xfrm>
          <a:prstGeom prst="rect">
            <a:avLst/>
          </a:prstGeom>
        </p:spPr>
        <p:txBody>
          <a:bodyPr wrap="square" rtlCol="0">
            <a:noAutofit/>
          </a:bodyPr>
          <a:lstStyle/>
          <a:p>
            <a:pPr marL="0" indent="0" algn="l"/>
            <a:endParaRPr lang="en-US" sz="2800" b="0" kern="0" dirty="0">
              <a:solidFill>
                <a:schemeClr val="tx2">
                  <a:lumMod val="85000"/>
                  <a:lumOff val="15000"/>
                </a:schemeClr>
              </a:solidFill>
              <a:latin typeface="+mn-lt"/>
            </a:endParaRPr>
          </a:p>
        </p:txBody>
      </p:sp>
      <p:sp>
        <p:nvSpPr>
          <p:cNvPr id="4" name="Text Placeholder 3">
            <a:extLst>
              <a:ext uri="{FF2B5EF4-FFF2-40B4-BE49-F238E27FC236}">
                <a16:creationId xmlns:a16="http://schemas.microsoft.com/office/drawing/2014/main" id="{76AEC30C-AFEE-F941-B266-CEA22570B521}"/>
              </a:ext>
            </a:extLst>
          </p:cNvPr>
          <p:cNvSpPr>
            <a:spLocks noGrp="1"/>
          </p:cNvSpPr>
          <p:nvPr>
            <p:ph type="body" sz="quarter" idx="10"/>
          </p:nvPr>
        </p:nvSpPr>
        <p:spPr>
          <a:xfrm>
            <a:off x="-1" y="1101076"/>
            <a:ext cx="13003213" cy="968375"/>
          </a:xfrm>
        </p:spPr>
        <p:txBody>
          <a:bodyPr>
            <a:normAutofit/>
          </a:bodyPr>
          <a:lstStyle>
            <a:lvl1pPr algn="ctr">
              <a:defRPr sz="2800" b="1" i="0" cap="all" baseline="0">
                <a:solidFill>
                  <a:schemeClr val="tx1"/>
                </a:solidFill>
                <a:latin typeface="+mn-lt"/>
              </a:defRPr>
            </a:lvl1pPr>
          </a:lstStyle>
          <a:p>
            <a:pPr lvl="0"/>
            <a:r>
              <a:rPr lang="en-US" dirty="0"/>
              <a:t>Edit Master text styles</a:t>
            </a:r>
          </a:p>
        </p:txBody>
      </p:sp>
      <p:sp>
        <p:nvSpPr>
          <p:cNvPr id="36" name="Slide Number Placeholder 5">
            <a:extLst>
              <a:ext uri="{FF2B5EF4-FFF2-40B4-BE49-F238E27FC236}">
                <a16:creationId xmlns:a16="http://schemas.microsoft.com/office/drawing/2014/main" id="{20B6E9DB-D902-E145-850F-E7CBD956137F}"/>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38" name="Group 37">
            <a:extLst>
              <a:ext uri="{FF2B5EF4-FFF2-40B4-BE49-F238E27FC236}">
                <a16:creationId xmlns:a16="http://schemas.microsoft.com/office/drawing/2014/main" id="{4DBA1C18-C538-C446-A3C9-CDB93CD74490}"/>
              </a:ext>
            </a:extLst>
          </p:cNvPr>
          <p:cNvGrpSpPr/>
          <p:nvPr userDrawn="1"/>
        </p:nvGrpSpPr>
        <p:grpSpPr>
          <a:xfrm>
            <a:off x="5509581" y="8936492"/>
            <a:ext cx="2041918" cy="473126"/>
            <a:chOff x="5582387" y="8894626"/>
            <a:chExt cx="2041918" cy="473126"/>
          </a:xfrm>
        </p:grpSpPr>
        <p:pic>
          <p:nvPicPr>
            <p:cNvPr id="39" name="Picture 38">
              <a:extLst>
                <a:ext uri="{FF2B5EF4-FFF2-40B4-BE49-F238E27FC236}">
                  <a16:creationId xmlns:a16="http://schemas.microsoft.com/office/drawing/2014/main" id="{DA39BFC6-DFD1-B44B-BAD2-6C3826EB77C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0" name="Straight Connector 39">
              <a:extLst>
                <a:ext uri="{FF2B5EF4-FFF2-40B4-BE49-F238E27FC236}">
                  <a16:creationId xmlns:a16="http://schemas.microsoft.com/office/drawing/2014/main" id="{5988F511-B348-424D-B560-883AC9831958}"/>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0AAAFCFC-6AE8-1645-A9A9-CEAD2993C31B}"/>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34703441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6_Key Learning Points Slide">
    <p:spTree>
      <p:nvGrpSpPr>
        <p:cNvPr id="1" name=""/>
        <p:cNvGrpSpPr/>
        <p:nvPr/>
      </p:nvGrpSpPr>
      <p:grpSpPr>
        <a:xfrm>
          <a:off x="0" y="0"/>
          <a:ext cx="0" cy="0"/>
          <a:chOff x="0" y="0"/>
          <a:chExt cx="0" cy="0"/>
        </a:xfrm>
      </p:grpSpPr>
      <p:sp>
        <p:nvSpPr>
          <p:cNvPr id="12" name="Title 1"/>
          <p:cNvSpPr>
            <a:spLocks noGrp="1"/>
          </p:cNvSpPr>
          <p:nvPr userDrawn="1">
            <p:ph type="title"/>
          </p:nvPr>
        </p:nvSpPr>
        <p:spPr>
          <a:xfrm>
            <a:off x="1478370" y="356812"/>
            <a:ext cx="11510361" cy="769486"/>
          </a:xfrm>
          <a:prstGeom prst="rect">
            <a:avLst/>
          </a:prstGeom>
        </p:spPr>
        <p:txBody>
          <a:bodyPr anchor="ctr"/>
          <a:lstStyle>
            <a:lvl1pPr algn="l">
              <a:lnSpc>
                <a:spcPct val="80000"/>
              </a:lnSpc>
              <a:defRPr lang="en-US" sz="4400" b="0" kern="1200" cap="all" baseline="0" dirty="0">
                <a:solidFill>
                  <a:schemeClr val="tx2"/>
                </a:solidFill>
                <a:latin typeface="+mj-lt"/>
                <a:ea typeface="Calibri" charset="0"/>
                <a:cs typeface="Calibri" charset="0"/>
                <a:sym typeface="Gill Sans" pitchFamily="2" charset="0"/>
              </a:defRPr>
            </a:lvl1pPr>
          </a:lstStyle>
          <a:p>
            <a:r>
              <a:rPr lang="en-US" dirty="0"/>
              <a:t>Click to edit Master</a:t>
            </a:r>
          </a:p>
        </p:txBody>
      </p:sp>
      <p:grpSp>
        <p:nvGrpSpPr>
          <p:cNvPr id="39" name="Group 38">
            <a:extLst>
              <a:ext uri="{FF2B5EF4-FFF2-40B4-BE49-F238E27FC236}">
                <a16:creationId xmlns:a16="http://schemas.microsoft.com/office/drawing/2014/main" id="{139FA585-06BC-3441-987C-0338E66C7E60}"/>
              </a:ext>
            </a:extLst>
          </p:cNvPr>
          <p:cNvGrpSpPr/>
          <p:nvPr userDrawn="1"/>
        </p:nvGrpSpPr>
        <p:grpSpPr>
          <a:xfrm>
            <a:off x="1" y="9409620"/>
            <a:ext cx="13003213" cy="432065"/>
            <a:chOff x="1" y="9426435"/>
            <a:chExt cx="13004800" cy="472939"/>
          </a:xfrm>
        </p:grpSpPr>
        <p:sp>
          <p:nvSpPr>
            <p:cNvPr id="40" name="Shape 606">
              <a:extLst>
                <a:ext uri="{FF2B5EF4-FFF2-40B4-BE49-F238E27FC236}">
                  <a16:creationId xmlns:a16="http://schemas.microsoft.com/office/drawing/2014/main" id="{0D718194-D2E3-AD4D-A624-5CBB7B468AC9}"/>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1" name="Shape 607">
              <a:extLst>
                <a:ext uri="{FF2B5EF4-FFF2-40B4-BE49-F238E27FC236}">
                  <a16:creationId xmlns:a16="http://schemas.microsoft.com/office/drawing/2014/main" id="{F683D94F-A7EC-A64A-A8B3-8E1FC7A2EDF5}"/>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2" name="Shape 608">
              <a:extLst>
                <a:ext uri="{FF2B5EF4-FFF2-40B4-BE49-F238E27FC236}">
                  <a16:creationId xmlns:a16="http://schemas.microsoft.com/office/drawing/2014/main" id="{5CD38A8C-17B6-6342-97CF-C7FEC2C128D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3" name="Shape 609">
              <a:extLst>
                <a:ext uri="{FF2B5EF4-FFF2-40B4-BE49-F238E27FC236}">
                  <a16:creationId xmlns:a16="http://schemas.microsoft.com/office/drawing/2014/main" id="{3B51E49E-71A0-924D-9107-A955AE2AA857}"/>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4" name="Shape 610">
              <a:extLst>
                <a:ext uri="{FF2B5EF4-FFF2-40B4-BE49-F238E27FC236}">
                  <a16:creationId xmlns:a16="http://schemas.microsoft.com/office/drawing/2014/main" id="{69437788-1583-D348-B922-5167DFAC3559}"/>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5" name="Shape 610">
              <a:extLst>
                <a:ext uri="{FF2B5EF4-FFF2-40B4-BE49-F238E27FC236}">
                  <a16:creationId xmlns:a16="http://schemas.microsoft.com/office/drawing/2014/main" id="{B8A13534-0D35-AD4A-B062-38C6DA5B151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6" name="Shape 610">
              <a:extLst>
                <a:ext uri="{FF2B5EF4-FFF2-40B4-BE49-F238E27FC236}">
                  <a16:creationId xmlns:a16="http://schemas.microsoft.com/office/drawing/2014/main" id="{31F4F7B6-A4FD-A742-AA33-0CEC1B240317}"/>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sp>
        <p:nvSpPr>
          <p:cNvPr id="23" name="Slide Number Placeholder 5">
            <a:extLst>
              <a:ext uri="{FF2B5EF4-FFF2-40B4-BE49-F238E27FC236}">
                <a16:creationId xmlns:a16="http://schemas.microsoft.com/office/drawing/2014/main" id="{D710F3F7-63E5-AF4E-8FD7-474FE4FF03BA}"/>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30" name="Group 29">
            <a:extLst>
              <a:ext uri="{FF2B5EF4-FFF2-40B4-BE49-F238E27FC236}">
                <a16:creationId xmlns:a16="http://schemas.microsoft.com/office/drawing/2014/main" id="{0574DB3D-6ACF-6E4B-958B-ED4C10CD9751}"/>
              </a:ext>
            </a:extLst>
          </p:cNvPr>
          <p:cNvGrpSpPr/>
          <p:nvPr userDrawn="1"/>
        </p:nvGrpSpPr>
        <p:grpSpPr>
          <a:xfrm>
            <a:off x="494229" y="332184"/>
            <a:ext cx="817512" cy="817511"/>
            <a:chOff x="1800226" y="206999"/>
            <a:chExt cx="1030261" cy="1030260"/>
          </a:xfrm>
        </p:grpSpPr>
        <p:sp>
          <p:nvSpPr>
            <p:cNvPr id="31" name="Shape 7274">
              <a:extLst>
                <a:ext uri="{FF2B5EF4-FFF2-40B4-BE49-F238E27FC236}">
                  <a16:creationId xmlns:a16="http://schemas.microsoft.com/office/drawing/2014/main" id="{207F4FD8-D3A2-8541-8268-EB29ADB0E201}"/>
                </a:ext>
              </a:extLst>
            </p:cNvPr>
            <p:cNvSpPr/>
            <p:nvPr userDrawn="1"/>
          </p:nvSpPr>
          <p:spPr>
            <a:xfrm>
              <a:off x="1800226" y="206999"/>
              <a:ext cx="1030261" cy="1030260"/>
            </a:xfrm>
            <a:prstGeom prst="ellipse">
              <a:avLst/>
            </a:prstGeom>
            <a:solidFill>
              <a:schemeClr val="bg1">
                <a:lumMod val="65000"/>
              </a:schemeClr>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sp>
          <p:nvSpPr>
            <p:cNvPr id="32" name="Shape 600">
              <a:extLst>
                <a:ext uri="{FF2B5EF4-FFF2-40B4-BE49-F238E27FC236}">
                  <a16:creationId xmlns:a16="http://schemas.microsoft.com/office/drawing/2014/main" id="{12E72E1F-93EF-B04C-80A9-6E8CAB4A86D7}"/>
                </a:ext>
              </a:extLst>
            </p:cNvPr>
            <p:cNvSpPr/>
            <p:nvPr userDrawn="1"/>
          </p:nvSpPr>
          <p:spPr>
            <a:xfrm>
              <a:off x="2030435" y="397323"/>
              <a:ext cx="600122" cy="600106"/>
            </a:xfrm>
            <a:custGeom>
              <a:avLst/>
              <a:gdLst/>
              <a:ahLst/>
              <a:cxnLst>
                <a:cxn ang="0">
                  <a:pos x="wd2" y="hd2"/>
                </a:cxn>
                <a:cxn ang="5400000">
                  <a:pos x="wd2" y="hd2"/>
                </a:cxn>
                <a:cxn ang="10800000">
                  <a:pos x="wd2" y="hd2"/>
                </a:cxn>
                <a:cxn ang="16200000">
                  <a:pos x="wd2" y="hd2"/>
                </a:cxn>
              </a:cxnLst>
              <a:rect l="0" t="0" r="r" b="b"/>
              <a:pathLst>
                <a:path w="21410" h="21410" extrusionOk="0">
                  <a:moveTo>
                    <a:pt x="20437" y="20437"/>
                  </a:moveTo>
                  <a:lnTo>
                    <a:pt x="17519" y="20437"/>
                  </a:lnTo>
                  <a:lnTo>
                    <a:pt x="17519" y="18978"/>
                  </a:lnTo>
                  <a:cubicBezTo>
                    <a:pt x="17519" y="18710"/>
                    <a:pt x="17301" y="18492"/>
                    <a:pt x="17033" y="18492"/>
                  </a:cubicBezTo>
                  <a:lnTo>
                    <a:pt x="15574" y="18492"/>
                  </a:lnTo>
                  <a:lnTo>
                    <a:pt x="15574" y="17033"/>
                  </a:lnTo>
                  <a:cubicBezTo>
                    <a:pt x="15574" y="16764"/>
                    <a:pt x="15356" y="16546"/>
                    <a:pt x="15087" y="16546"/>
                  </a:cubicBezTo>
                  <a:lnTo>
                    <a:pt x="13344" y="16546"/>
                  </a:lnTo>
                  <a:lnTo>
                    <a:pt x="10309" y="13497"/>
                  </a:lnTo>
                  <a:cubicBezTo>
                    <a:pt x="10221" y="13409"/>
                    <a:pt x="10100" y="13354"/>
                    <a:pt x="9965" y="13354"/>
                  </a:cubicBezTo>
                  <a:cubicBezTo>
                    <a:pt x="9819" y="13354"/>
                    <a:pt x="9693" y="13422"/>
                    <a:pt x="9604" y="13524"/>
                  </a:cubicBezTo>
                  <a:lnTo>
                    <a:pt x="8815" y="14312"/>
                  </a:lnTo>
                  <a:cubicBezTo>
                    <a:pt x="8435" y="14692"/>
                    <a:pt x="7820" y="14692"/>
                    <a:pt x="7441" y="14312"/>
                  </a:cubicBezTo>
                  <a:lnTo>
                    <a:pt x="1256" y="8128"/>
                  </a:lnTo>
                  <a:cubicBezTo>
                    <a:pt x="877" y="7748"/>
                    <a:pt x="877" y="7133"/>
                    <a:pt x="1256" y="6753"/>
                  </a:cubicBezTo>
                  <a:lnTo>
                    <a:pt x="6754" y="1255"/>
                  </a:lnTo>
                  <a:cubicBezTo>
                    <a:pt x="7133" y="876"/>
                    <a:pt x="7749" y="876"/>
                    <a:pt x="8128" y="1255"/>
                  </a:cubicBezTo>
                  <a:lnTo>
                    <a:pt x="14312" y="7440"/>
                  </a:lnTo>
                  <a:cubicBezTo>
                    <a:pt x="14691" y="7820"/>
                    <a:pt x="14691" y="8435"/>
                    <a:pt x="14312" y="8815"/>
                  </a:cubicBezTo>
                  <a:lnTo>
                    <a:pt x="13539" y="9588"/>
                  </a:lnTo>
                  <a:cubicBezTo>
                    <a:pt x="13437" y="9677"/>
                    <a:pt x="13370" y="9804"/>
                    <a:pt x="13370" y="9950"/>
                  </a:cubicBezTo>
                  <a:cubicBezTo>
                    <a:pt x="13370" y="10084"/>
                    <a:pt x="13424" y="10206"/>
                    <a:pt x="13513" y="10294"/>
                  </a:cubicBezTo>
                  <a:lnTo>
                    <a:pt x="20437" y="17234"/>
                  </a:lnTo>
                  <a:cubicBezTo>
                    <a:pt x="20437" y="17234"/>
                    <a:pt x="20437" y="20437"/>
                    <a:pt x="20437" y="20437"/>
                  </a:cubicBezTo>
                  <a:close/>
                  <a:moveTo>
                    <a:pt x="21268" y="16689"/>
                  </a:moveTo>
                  <a:lnTo>
                    <a:pt x="14547" y="9954"/>
                  </a:lnTo>
                  <a:lnTo>
                    <a:pt x="14999" y="9502"/>
                  </a:lnTo>
                  <a:cubicBezTo>
                    <a:pt x="15758" y="8743"/>
                    <a:pt x="15758" y="7512"/>
                    <a:pt x="14999" y="6753"/>
                  </a:cubicBezTo>
                  <a:lnTo>
                    <a:pt x="8815" y="569"/>
                  </a:lnTo>
                  <a:cubicBezTo>
                    <a:pt x="8056" y="-190"/>
                    <a:pt x="6825" y="-190"/>
                    <a:pt x="6066" y="569"/>
                  </a:cubicBezTo>
                  <a:lnTo>
                    <a:pt x="569" y="6066"/>
                  </a:lnTo>
                  <a:cubicBezTo>
                    <a:pt x="-190" y="6825"/>
                    <a:pt x="-190" y="8056"/>
                    <a:pt x="569" y="8815"/>
                  </a:cubicBezTo>
                  <a:lnTo>
                    <a:pt x="6754" y="14999"/>
                  </a:lnTo>
                  <a:cubicBezTo>
                    <a:pt x="7513" y="15758"/>
                    <a:pt x="8743" y="15758"/>
                    <a:pt x="9502" y="14999"/>
                  </a:cubicBezTo>
                  <a:lnTo>
                    <a:pt x="9968" y="14533"/>
                  </a:lnTo>
                  <a:lnTo>
                    <a:pt x="12798" y="17376"/>
                  </a:lnTo>
                  <a:cubicBezTo>
                    <a:pt x="12886" y="17465"/>
                    <a:pt x="13008" y="17519"/>
                    <a:pt x="13142" y="17519"/>
                  </a:cubicBezTo>
                  <a:lnTo>
                    <a:pt x="14601" y="17519"/>
                  </a:lnTo>
                  <a:lnTo>
                    <a:pt x="14601" y="18978"/>
                  </a:lnTo>
                  <a:cubicBezTo>
                    <a:pt x="14601" y="19247"/>
                    <a:pt x="14819" y="19464"/>
                    <a:pt x="15087" y="19464"/>
                  </a:cubicBezTo>
                  <a:lnTo>
                    <a:pt x="16546" y="19464"/>
                  </a:lnTo>
                  <a:lnTo>
                    <a:pt x="16546" y="20924"/>
                  </a:lnTo>
                  <a:cubicBezTo>
                    <a:pt x="16546" y="21193"/>
                    <a:pt x="16764" y="21410"/>
                    <a:pt x="17033" y="21410"/>
                  </a:cubicBezTo>
                  <a:lnTo>
                    <a:pt x="20924" y="21410"/>
                  </a:lnTo>
                  <a:cubicBezTo>
                    <a:pt x="21192" y="21410"/>
                    <a:pt x="21410" y="21193"/>
                    <a:pt x="21410" y="20924"/>
                  </a:cubicBezTo>
                  <a:lnTo>
                    <a:pt x="21410" y="17033"/>
                  </a:lnTo>
                  <a:cubicBezTo>
                    <a:pt x="21410" y="16899"/>
                    <a:pt x="21356" y="16777"/>
                    <a:pt x="21268" y="16689"/>
                  </a:cubicBezTo>
                  <a:moveTo>
                    <a:pt x="6819" y="7791"/>
                  </a:moveTo>
                  <a:cubicBezTo>
                    <a:pt x="6282" y="7791"/>
                    <a:pt x="5846" y="7356"/>
                    <a:pt x="5846" y="6819"/>
                  </a:cubicBezTo>
                  <a:cubicBezTo>
                    <a:pt x="5846" y="6282"/>
                    <a:pt x="6282" y="5846"/>
                    <a:pt x="6819" y="5846"/>
                  </a:cubicBezTo>
                  <a:cubicBezTo>
                    <a:pt x="7356" y="5846"/>
                    <a:pt x="7792" y="6282"/>
                    <a:pt x="7792" y="6819"/>
                  </a:cubicBezTo>
                  <a:cubicBezTo>
                    <a:pt x="7792" y="7356"/>
                    <a:pt x="7356" y="7791"/>
                    <a:pt x="6819" y="7791"/>
                  </a:cubicBezTo>
                  <a:moveTo>
                    <a:pt x="6819" y="4873"/>
                  </a:moveTo>
                  <a:cubicBezTo>
                    <a:pt x="5745" y="4873"/>
                    <a:pt x="4874" y="5744"/>
                    <a:pt x="4874" y="6819"/>
                  </a:cubicBezTo>
                  <a:cubicBezTo>
                    <a:pt x="4874" y="7893"/>
                    <a:pt x="5745" y="8765"/>
                    <a:pt x="6819" y="8765"/>
                  </a:cubicBezTo>
                  <a:cubicBezTo>
                    <a:pt x="7893" y="8765"/>
                    <a:pt x="8765" y="7893"/>
                    <a:pt x="8765" y="6819"/>
                  </a:cubicBezTo>
                  <a:cubicBezTo>
                    <a:pt x="8765" y="5744"/>
                    <a:pt x="7893" y="4873"/>
                    <a:pt x="6819" y="4873"/>
                  </a:cubicBezTo>
                </a:path>
              </a:pathLst>
            </a:custGeom>
            <a:solidFill>
              <a:srgbClr val="FFFFFF"/>
            </a:solidFill>
            <a:ln w="12700" cap="flat">
              <a:noFill/>
              <a:miter lim="400000"/>
            </a:ln>
            <a:effectLst/>
          </p:spPr>
          <p:txBody>
            <a:bodyPr wrap="square" lIns="65015" tIns="65015" rIns="65015" bIns="65015" numCol="1" anchor="ctr">
              <a:noAutofit/>
            </a:bodyPr>
            <a:lstStyle/>
            <a:p>
              <a:pPr defTabSz="428317">
                <a:defRPr sz="2600">
                  <a:solidFill>
                    <a:srgbClr val="707173"/>
                  </a:solidFill>
                  <a:effectLst>
                    <a:outerShdw blurRad="38100" dist="12700" dir="5400000" rotWithShape="0">
                      <a:srgbClr val="000000">
                        <a:alpha val="50000"/>
                      </a:srgbClr>
                    </a:outerShdw>
                  </a:effectLst>
                  <a:latin typeface="Gill Sans"/>
                  <a:ea typeface="Gill Sans"/>
                  <a:cs typeface="Gill Sans"/>
                  <a:sym typeface="Gill Sans"/>
                </a:defRPr>
              </a:pPr>
              <a:endParaRPr sz="2600" dirty="0">
                <a:latin typeface="Calibri Regular"/>
              </a:endParaRPr>
            </a:p>
          </p:txBody>
        </p:sp>
      </p:grpSp>
      <p:grpSp>
        <p:nvGrpSpPr>
          <p:cNvPr id="19" name="Group 18">
            <a:extLst>
              <a:ext uri="{FF2B5EF4-FFF2-40B4-BE49-F238E27FC236}">
                <a16:creationId xmlns:a16="http://schemas.microsoft.com/office/drawing/2014/main" id="{D8FE0412-A7C8-C84B-8E4D-5457C754E476}"/>
              </a:ext>
            </a:extLst>
          </p:cNvPr>
          <p:cNvGrpSpPr/>
          <p:nvPr userDrawn="1"/>
        </p:nvGrpSpPr>
        <p:grpSpPr>
          <a:xfrm>
            <a:off x="5509581" y="8936492"/>
            <a:ext cx="2041918" cy="473126"/>
            <a:chOff x="5582387" y="8894626"/>
            <a:chExt cx="2041918" cy="473126"/>
          </a:xfrm>
        </p:grpSpPr>
        <p:pic>
          <p:nvPicPr>
            <p:cNvPr id="20" name="Picture 19">
              <a:extLst>
                <a:ext uri="{FF2B5EF4-FFF2-40B4-BE49-F238E27FC236}">
                  <a16:creationId xmlns:a16="http://schemas.microsoft.com/office/drawing/2014/main" id="{4D716130-31FA-354E-92BB-BD4C5007B21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1" name="Straight Connector 20">
              <a:extLst>
                <a:ext uri="{FF2B5EF4-FFF2-40B4-BE49-F238E27FC236}">
                  <a16:creationId xmlns:a16="http://schemas.microsoft.com/office/drawing/2014/main" id="{851AE265-F658-D04A-92BB-E6FF4FAA0E3E}"/>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2040A4F6-4E5D-824D-A0AD-2A17CE351788}"/>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2694025848"/>
      </p:ext>
    </p:extLst>
  </p:cSld>
  <p:clrMapOvr>
    <a:masterClrMapping/>
  </p:clrMapOvr>
  <p:transition/>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with questions slide">
    <p:spTree>
      <p:nvGrpSpPr>
        <p:cNvPr id="1" name=""/>
        <p:cNvGrpSpPr/>
        <p:nvPr/>
      </p:nvGrpSpPr>
      <p:grpSpPr>
        <a:xfrm>
          <a:off x="0" y="0"/>
          <a:ext cx="0" cy="0"/>
          <a:chOff x="0" y="0"/>
          <a:chExt cx="0" cy="0"/>
        </a:xfrm>
      </p:grpSpPr>
      <p:sp>
        <p:nvSpPr>
          <p:cNvPr id="12" name="Title 1"/>
          <p:cNvSpPr>
            <a:spLocks noGrp="1"/>
          </p:cNvSpPr>
          <p:nvPr userDrawn="1">
            <p:ph type="title"/>
          </p:nvPr>
        </p:nvSpPr>
        <p:spPr>
          <a:xfrm>
            <a:off x="1428236" y="353304"/>
            <a:ext cx="11117398" cy="610044"/>
          </a:xfrm>
          <a:prstGeom prst="rect">
            <a:avLst/>
          </a:prstGeom>
        </p:spPr>
        <p:txBody>
          <a:bodyPr anchor="ctr">
            <a:normAutofit/>
          </a:bodyPr>
          <a:lstStyle>
            <a:lvl1pPr algn="l">
              <a:lnSpc>
                <a:spcPct val="80000"/>
              </a:lnSpc>
              <a:defRPr sz="3400">
                <a:solidFill>
                  <a:schemeClr val="tx1">
                    <a:lumMod val="85000"/>
                    <a:lumOff val="15000"/>
                  </a:schemeClr>
                </a:solidFill>
                <a:latin typeface="Calibri"/>
                <a:cs typeface="Calibri"/>
              </a:defRPr>
            </a:lvl1pPr>
          </a:lstStyle>
          <a:p>
            <a:r>
              <a:rPr lang="en-US" dirty="0"/>
              <a:t>Click to edit Master</a:t>
            </a:r>
          </a:p>
        </p:txBody>
      </p:sp>
      <p:grpSp>
        <p:nvGrpSpPr>
          <p:cNvPr id="39" name="Group 38">
            <a:extLst>
              <a:ext uri="{FF2B5EF4-FFF2-40B4-BE49-F238E27FC236}">
                <a16:creationId xmlns:a16="http://schemas.microsoft.com/office/drawing/2014/main" id="{139FA585-06BC-3441-987C-0338E66C7E60}"/>
              </a:ext>
            </a:extLst>
          </p:cNvPr>
          <p:cNvGrpSpPr/>
          <p:nvPr userDrawn="1"/>
        </p:nvGrpSpPr>
        <p:grpSpPr>
          <a:xfrm>
            <a:off x="1" y="9409620"/>
            <a:ext cx="13003213" cy="432065"/>
            <a:chOff x="1" y="9426435"/>
            <a:chExt cx="13004800" cy="472939"/>
          </a:xfrm>
        </p:grpSpPr>
        <p:sp>
          <p:nvSpPr>
            <p:cNvPr id="40" name="Shape 606">
              <a:extLst>
                <a:ext uri="{FF2B5EF4-FFF2-40B4-BE49-F238E27FC236}">
                  <a16:creationId xmlns:a16="http://schemas.microsoft.com/office/drawing/2014/main" id="{0D718194-D2E3-AD4D-A624-5CBB7B468AC9}"/>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1" name="Shape 607">
              <a:extLst>
                <a:ext uri="{FF2B5EF4-FFF2-40B4-BE49-F238E27FC236}">
                  <a16:creationId xmlns:a16="http://schemas.microsoft.com/office/drawing/2014/main" id="{F683D94F-A7EC-A64A-A8B3-8E1FC7A2EDF5}"/>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2" name="Shape 608">
              <a:extLst>
                <a:ext uri="{FF2B5EF4-FFF2-40B4-BE49-F238E27FC236}">
                  <a16:creationId xmlns:a16="http://schemas.microsoft.com/office/drawing/2014/main" id="{5CD38A8C-17B6-6342-97CF-C7FEC2C128D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3" name="Shape 609">
              <a:extLst>
                <a:ext uri="{FF2B5EF4-FFF2-40B4-BE49-F238E27FC236}">
                  <a16:creationId xmlns:a16="http://schemas.microsoft.com/office/drawing/2014/main" id="{3B51E49E-71A0-924D-9107-A955AE2AA857}"/>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4" name="Shape 610">
              <a:extLst>
                <a:ext uri="{FF2B5EF4-FFF2-40B4-BE49-F238E27FC236}">
                  <a16:creationId xmlns:a16="http://schemas.microsoft.com/office/drawing/2014/main" id="{69437788-1583-D348-B922-5167DFAC3559}"/>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5" name="Shape 610">
              <a:extLst>
                <a:ext uri="{FF2B5EF4-FFF2-40B4-BE49-F238E27FC236}">
                  <a16:creationId xmlns:a16="http://schemas.microsoft.com/office/drawing/2014/main" id="{B8A13534-0D35-AD4A-B062-38C6DA5B151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6" name="Shape 610">
              <a:extLst>
                <a:ext uri="{FF2B5EF4-FFF2-40B4-BE49-F238E27FC236}">
                  <a16:creationId xmlns:a16="http://schemas.microsoft.com/office/drawing/2014/main" id="{31F4F7B6-A4FD-A742-AA33-0CEC1B240317}"/>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sp>
        <p:nvSpPr>
          <p:cNvPr id="22" name="Slide Number Placeholder 5">
            <a:extLst>
              <a:ext uri="{FF2B5EF4-FFF2-40B4-BE49-F238E27FC236}">
                <a16:creationId xmlns:a16="http://schemas.microsoft.com/office/drawing/2014/main" id="{99453769-1036-9E41-AB5E-5B50175EF4EF}"/>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
        <p:nvSpPr>
          <p:cNvPr id="3" name="Picture Placeholder 2">
            <a:extLst>
              <a:ext uri="{FF2B5EF4-FFF2-40B4-BE49-F238E27FC236}">
                <a16:creationId xmlns:a16="http://schemas.microsoft.com/office/drawing/2014/main" id="{857EFCD6-AAE9-8743-9240-AFD68A3E2823}"/>
              </a:ext>
            </a:extLst>
          </p:cNvPr>
          <p:cNvSpPr>
            <a:spLocks noGrp="1"/>
          </p:cNvSpPr>
          <p:nvPr>
            <p:ph type="pic" sz="quarter" idx="10"/>
          </p:nvPr>
        </p:nvSpPr>
        <p:spPr>
          <a:xfrm>
            <a:off x="0" y="1407178"/>
            <a:ext cx="5732463" cy="7283770"/>
          </a:xfrm>
        </p:spPr>
        <p:txBody>
          <a:bodyPr/>
          <a:lstStyle/>
          <a:p>
            <a:endParaRPr lang="en-US" dirty="0"/>
          </a:p>
        </p:txBody>
      </p:sp>
      <p:sp>
        <p:nvSpPr>
          <p:cNvPr id="7" name="Text Placeholder 6">
            <a:extLst>
              <a:ext uri="{FF2B5EF4-FFF2-40B4-BE49-F238E27FC236}">
                <a16:creationId xmlns:a16="http://schemas.microsoft.com/office/drawing/2014/main" id="{5C37B6F5-8DA0-4D40-A02A-FEE3E8EB9647}"/>
              </a:ext>
            </a:extLst>
          </p:cNvPr>
          <p:cNvSpPr>
            <a:spLocks noGrp="1"/>
          </p:cNvSpPr>
          <p:nvPr>
            <p:ph type="body" sz="quarter" idx="12"/>
          </p:nvPr>
        </p:nvSpPr>
        <p:spPr>
          <a:xfrm>
            <a:off x="5943600" y="1682020"/>
            <a:ext cx="6772276" cy="7008927"/>
          </a:xfrm>
        </p:spPr>
        <p:txBody>
          <a:bodyPr>
            <a:normAutofit/>
          </a:bodyPr>
          <a:lstStyle>
            <a:lvl1pPr>
              <a:defRPr sz="2800"/>
            </a:lvl1pPr>
            <a:lvl2pPr marL="20638" indent="-20638">
              <a:lnSpc>
                <a:spcPct val="100000"/>
              </a:lnSpc>
              <a:tabLst/>
              <a:defRPr sz="2600">
                <a:solidFill>
                  <a:schemeClr val="tx2"/>
                </a:solidFill>
              </a:defRPr>
            </a:lvl2pPr>
            <a:lvl3pPr marL="342900" indent="-215900">
              <a:lnSpc>
                <a:spcPct val="100000"/>
              </a:lnSpc>
              <a:buClr>
                <a:schemeClr val="accent2"/>
              </a:buClr>
              <a:buFont typeface="Arial" panose="020B0604020202020204" pitchFamily="34" charset="0"/>
              <a:buChar char="•"/>
              <a:tabLst/>
              <a:defRPr sz="2400">
                <a:solidFill>
                  <a:schemeClr val="tx2"/>
                </a:solidFill>
              </a:defRPr>
            </a:lvl3pPr>
            <a:lvl4pPr>
              <a:lnSpc>
                <a:spcPct val="100000"/>
              </a:lnSpc>
              <a:defRPr sz="2000">
                <a:solidFill>
                  <a:schemeClr val="tx2"/>
                </a:solidFill>
              </a:defRPr>
            </a:lvl4pPr>
            <a:lvl5pPr>
              <a:lnSpc>
                <a:spcPct val="100000"/>
              </a:lnSpc>
              <a:defRPr sz="2000">
                <a:solidFill>
                  <a:schemeClr val="tx2"/>
                </a:solidFill>
              </a:defRPr>
            </a:lvl5pPr>
          </a:lstStyle>
          <a:p>
            <a:pPr lvl="0"/>
            <a:r>
              <a:rPr lang="en-US" dirty="0"/>
              <a:t>Edit Master text styles</a:t>
            </a:r>
          </a:p>
          <a:p>
            <a:pPr lvl="1"/>
            <a:r>
              <a:rPr lang="en-US" dirty="0"/>
              <a:t>Second </a:t>
            </a:r>
            <a:br>
              <a:rPr lang="en-US" dirty="0"/>
            </a:br>
            <a:r>
              <a:rPr lang="en-US" dirty="0"/>
              <a:t>level</a:t>
            </a:r>
          </a:p>
          <a:p>
            <a:pPr lvl="2"/>
            <a:r>
              <a:rPr lang="en-US" dirty="0"/>
              <a:t>Third </a:t>
            </a:r>
            <a:br>
              <a:rPr lang="en-US" dirty="0"/>
            </a:br>
            <a:r>
              <a:rPr lang="en-US" dirty="0"/>
              <a:t>level</a:t>
            </a:r>
          </a:p>
          <a:p>
            <a:pPr lvl="3"/>
            <a:r>
              <a:rPr lang="en-US" dirty="0"/>
              <a:t>Fourth level</a:t>
            </a:r>
          </a:p>
          <a:p>
            <a:pPr lvl="4"/>
            <a:r>
              <a:rPr lang="en-US" dirty="0"/>
              <a:t>Fifth level</a:t>
            </a:r>
          </a:p>
        </p:txBody>
      </p:sp>
      <p:grpSp>
        <p:nvGrpSpPr>
          <p:cNvPr id="55" name="Group 54">
            <a:extLst>
              <a:ext uri="{FF2B5EF4-FFF2-40B4-BE49-F238E27FC236}">
                <a16:creationId xmlns:a16="http://schemas.microsoft.com/office/drawing/2014/main" id="{7062D856-3F18-9E43-A8EF-B901471D9B1A}"/>
              </a:ext>
            </a:extLst>
          </p:cNvPr>
          <p:cNvGrpSpPr/>
          <p:nvPr userDrawn="1"/>
        </p:nvGrpSpPr>
        <p:grpSpPr>
          <a:xfrm>
            <a:off x="481059" y="281864"/>
            <a:ext cx="792043" cy="792042"/>
            <a:chOff x="4482547" y="-161527"/>
            <a:chExt cx="656376" cy="656375"/>
          </a:xfrm>
        </p:grpSpPr>
        <p:sp>
          <p:nvSpPr>
            <p:cNvPr id="56" name="Shape 7274">
              <a:extLst>
                <a:ext uri="{FF2B5EF4-FFF2-40B4-BE49-F238E27FC236}">
                  <a16:creationId xmlns:a16="http://schemas.microsoft.com/office/drawing/2014/main" id="{F1FB9870-6C71-D442-8BD9-475CFA7D649F}"/>
                </a:ext>
              </a:extLst>
            </p:cNvPr>
            <p:cNvSpPr/>
            <p:nvPr/>
          </p:nvSpPr>
          <p:spPr>
            <a:xfrm>
              <a:off x="4482547" y="-161527"/>
              <a:ext cx="656376" cy="656375"/>
            </a:xfrm>
            <a:prstGeom prst="ellipse">
              <a:avLst/>
            </a:prstGeom>
            <a:solidFill>
              <a:schemeClr val="bg1">
                <a:lumMod val="65000"/>
              </a:schemeClr>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grpSp>
          <p:nvGrpSpPr>
            <p:cNvPr id="57" name="Group 56">
              <a:extLst>
                <a:ext uri="{FF2B5EF4-FFF2-40B4-BE49-F238E27FC236}">
                  <a16:creationId xmlns:a16="http://schemas.microsoft.com/office/drawing/2014/main" id="{274F8E1C-7466-E64C-909E-A5EDB154D5F0}"/>
                </a:ext>
              </a:extLst>
            </p:cNvPr>
            <p:cNvGrpSpPr/>
            <p:nvPr/>
          </p:nvGrpSpPr>
          <p:grpSpPr>
            <a:xfrm flipH="1">
              <a:off x="4629664" y="-59711"/>
              <a:ext cx="367521" cy="403735"/>
              <a:chOff x="9064625" y="4037013"/>
              <a:chExt cx="434976" cy="477838"/>
            </a:xfrm>
            <a:solidFill>
              <a:schemeClr val="bg1"/>
            </a:solidFill>
          </p:grpSpPr>
          <p:sp>
            <p:nvSpPr>
              <p:cNvPr id="58" name="Freeform 242">
                <a:extLst>
                  <a:ext uri="{FF2B5EF4-FFF2-40B4-BE49-F238E27FC236}">
                    <a16:creationId xmlns:a16="http://schemas.microsoft.com/office/drawing/2014/main" id="{DE05311E-1C86-4A42-A19C-437ABA7D6C9B}"/>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59" name="Freeform 243">
                <a:extLst>
                  <a:ext uri="{FF2B5EF4-FFF2-40B4-BE49-F238E27FC236}">
                    <a16:creationId xmlns:a16="http://schemas.microsoft.com/office/drawing/2014/main" id="{872BAE54-A3D4-A44E-8BC5-76434AF925B2}"/>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0" name="Freeform 244">
                <a:extLst>
                  <a:ext uri="{FF2B5EF4-FFF2-40B4-BE49-F238E27FC236}">
                    <a16:creationId xmlns:a16="http://schemas.microsoft.com/office/drawing/2014/main" id="{09839CF2-9640-4D4B-8EA2-38CD604A7B7F}"/>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1" name="Freeform 245">
                <a:extLst>
                  <a:ext uri="{FF2B5EF4-FFF2-40B4-BE49-F238E27FC236}">
                    <a16:creationId xmlns:a16="http://schemas.microsoft.com/office/drawing/2014/main" id="{6EC9BE43-A340-C142-8B5B-4DC84ED6C6EB}"/>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2" name="Freeform 246">
                <a:extLst>
                  <a:ext uri="{FF2B5EF4-FFF2-40B4-BE49-F238E27FC236}">
                    <a16:creationId xmlns:a16="http://schemas.microsoft.com/office/drawing/2014/main" id="{A61C61CC-2EF1-B74A-8FBD-34B648CB7DB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3" name="Freeform 247">
                <a:extLst>
                  <a:ext uri="{FF2B5EF4-FFF2-40B4-BE49-F238E27FC236}">
                    <a16:creationId xmlns:a16="http://schemas.microsoft.com/office/drawing/2014/main" id="{F4E0697C-BC12-EE4A-A9AC-3E48D21A7C4B}"/>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4" name="Freeform 248">
                <a:extLst>
                  <a:ext uri="{FF2B5EF4-FFF2-40B4-BE49-F238E27FC236}">
                    <a16:creationId xmlns:a16="http://schemas.microsoft.com/office/drawing/2014/main" id="{73350AAD-3BD8-554D-9156-29B0011F338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5" name="Freeform 249">
                <a:extLst>
                  <a:ext uri="{FF2B5EF4-FFF2-40B4-BE49-F238E27FC236}">
                    <a16:creationId xmlns:a16="http://schemas.microsoft.com/office/drawing/2014/main" id="{9F88BEB1-0A95-2A42-8768-9982A73819EB}"/>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6" name="Freeform 250">
                <a:extLst>
                  <a:ext uri="{FF2B5EF4-FFF2-40B4-BE49-F238E27FC236}">
                    <a16:creationId xmlns:a16="http://schemas.microsoft.com/office/drawing/2014/main" id="{CE04AE5D-37A0-8045-A8FF-9BF43A71BB2B}"/>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7" name="Freeform 251">
                <a:extLst>
                  <a:ext uri="{FF2B5EF4-FFF2-40B4-BE49-F238E27FC236}">
                    <a16:creationId xmlns:a16="http://schemas.microsoft.com/office/drawing/2014/main" id="{B4C9769D-758D-3B41-9175-121E280858AF}"/>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8" name="Freeform 252">
                <a:extLst>
                  <a:ext uri="{FF2B5EF4-FFF2-40B4-BE49-F238E27FC236}">
                    <a16:creationId xmlns:a16="http://schemas.microsoft.com/office/drawing/2014/main" id="{9EB1B0E1-E773-CF40-B505-5427FD857CE6}"/>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9" name="Freeform 253">
                <a:extLst>
                  <a:ext uri="{FF2B5EF4-FFF2-40B4-BE49-F238E27FC236}">
                    <a16:creationId xmlns:a16="http://schemas.microsoft.com/office/drawing/2014/main" id="{7EB161F1-3450-BF44-84A7-2A914A2DDE17}"/>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grpSp>
      </p:grpSp>
      <p:grpSp>
        <p:nvGrpSpPr>
          <p:cNvPr id="33" name="Group 32">
            <a:extLst>
              <a:ext uri="{FF2B5EF4-FFF2-40B4-BE49-F238E27FC236}">
                <a16:creationId xmlns:a16="http://schemas.microsoft.com/office/drawing/2014/main" id="{A45270C9-E5F5-0B45-877F-FB39C14ED0AD}"/>
              </a:ext>
            </a:extLst>
          </p:cNvPr>
          <p:cNvGrpSpPr/>
          <p:nvPr userDrawn="1"/>
        </p:nvGrpSpPr>
        <p:grpSpPr>
          <a:xfrm>
            <a:off x="5509581" y="8936492"/>
            <a:ext cx="2041918" cy="473126"/>
            <a:chOff x="5582387" y="8894626"/>
            <a:chExt cx="2041918" cy="473126"/>
          </a:xfrm>
        </p:grpSpPr>
        <p:pic>
          <p:nvPicPr>
            <p:cNvPr id="34" name="Picture 33">
              <a:extLst>
                <a:ext uri="{FF2B5EF4-FFF2-40B4-BE49-F238E27FC236}">
                  <a16:creationId xmlns:a16="http://schemas.microsoft.com/office/drawing/2014/main" id="{0FAFBFCA-673A-094A-8511-0748E2B3001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35" name="Straight Connector 34">
              <a:extLst>
                <a:ext uri="{FF2B5EF4-FFF2-40B4-BE49-F238E27FC236}">
                  <a16:creationId xmlns:a16="http://schemas.microsoft.com/office/drawing/2014/main" id="{31122195-4323-BC4C-8490-282BE26F2CF9}"/>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47783295-A9DB-EA49-A6AF-7004D9E58EF4}"/>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341212531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hoto with questions slide">
    <p:spTree>
      <p:nvGrpSpPr>
        <p:cNvPr id="1" name=""/>
        <p:cNvGrpSpPr/>
        <p:nvPr/>
      </p:nvGrpSpPr>
      <p:grpSpPr>
        <a:xfrm>
          <a:off x="0" y="0"/>
          <a:ext cx="0" cy="0"/>
          <a:chOff x="0" y="0"/>
          <a:chExt cx="0" cy="0"/>
        </a:xfrm>
      </p:grpSpPr>
      <p:sp>
        <p:nvSpPr>
          <p:cNvPr id="12" name="Title 1"/>
          <p:cNvSpPr>
            <a:spLocks noGrp="1"/>
          </p:cNvSpPr>
          <p:nvPr userDrawn="1">
            <p:ph type="title"/>
          </p:nvPr>
        </p:nvSpPr>
        <p:spPr>
          <a:xfrm>
            <a:off x="1428236" y="353304"/>
            <a:ext cx="11117398" cy="610044"/>
          </a:xfrm>
          <a:prstGeom prst="rect">
            <a:avLst/>
          </a:prstGeom>
        </p:spPr>
        <p:txBody>
          <a:bodyPr anchor="ctr">
            <a:normAutofit/>
          </a:bodyPr>
          <a:lstStyle>
            <a:lvl1pPr algn="l">
              <a:lnSpc>
                <a:spcPct val="80000"/>
              </a:lnSpc>
              <a:defRPr sz="3400">
                <a:solidFill>
                  <a:schemeClr val="tx1">
                    <a:lumMod val="85000"/>
                    <a:lumOff val="15000"/>
                  </a:schemeClr>
                </a:solidFill>
                <a:latin typeface="Calibri"/>
                <a:cs typeface="Calibri"/>
              </a:defRPr>
            </a:lvl1pPr>
          </a:lstStyle>
          <a:p>
            <a:r>
              <a:rPr lang="en-US" dirty="0"/>
              <a:t>Click to edit Master</a:t>
            </a:r>
          </a:p>
        </p:txBody>
      </p:sp>
      <p:grpSp>
        <p:nvGrpSpPr>
          <p:cNvPr id="39" name="Group 38">
            <a:extLst>
              <a:ext uri="{FF2B5EF4-FFF2-40B4-BE49-F238E27FC236}">
                <a16:creationId xmlns:a16="http://schemas.microsoft.com/office/drawing/2014/main" id="{139FA585-06BC-3441-987C-0338E66C7E60}"/>
              </a:ext>
            </a:extLst>
          </p:cNvPr>
          <p:cNvGrpSpPr/>
          <p:nvPr userDrawn="1"/>
        </p:nvGrpSpPr>
        <p:grpSpPr>
          <a:xfrm>
            <a:off x="1" y="9409620"/>
            <a:ext cx="13003213" cy="432065"/>
            <a:chOff x="1" y="9426435"/>
            <a:chExt cx="13004800" cy="472939"/>
          </a:xfrm>
        </p:grpSpPr>
        <p:sp>
          <p:nvSpPr>
            <p:cNvPr id="40" name="Shape 606">
              <a:extLst>
                <a:ext uri="{FF2B5EF4-FFF2-40B4-BE49-F238E27FC236}">
                  <a16:creationId xmlns:a16="http://schemas.microsoft.com/office/drawing/2014/main" id="{0D718194-D2E3-AD4D-A624-5CBB7B468AC9}"/>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1" name="Shape 607">
              <a:extLst>
                <a:ext uri="{FF2B5EF4-FFF2-40B4-BE49-F238E27FC236}">
                  <a16:creationId xmlns:a16="http://schemas.microsoft.com/office/drawing/2014/main" id="{F683D94F-A7EC-A64A-A8B3-8E1FC7A2EDF5}"/>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2" name="Shape 608">
              <a:extLst>
                <a:ext uri="{FF2B5EF4-FFF2-40B4-BE49-F238E27FC236}">
                  <a16:creationId xmlns:a16="http://schemas.microsoft.com/office/drawing/2014/main" id="{5CD38A8C-17B6-6342-97CF-C7FEC2C128D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3" name="Shape 609">
              <a:extLst>
                <a:ext uri="{FF2B5EF4-FFF2-40B4-BE49-F238E27FC236}">
                  <a16:creationId xmlns:a16="http://schemas.microsoft.com/office/drawing/2014/main" id="{3B51E49E-71A0-924D-9107-A955AE2AA857}"/>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4" name="Shape 610">
              <a:extLst>
                <a:ext uri="{FF2B5EF4-FFF2-40B4-BE49-F238E27FC236}">
                  <a16:creationId xmlns:a16="http://schemas.microsoft.com/office/drawing/2014/main" id="{69437788-1583-D348-B922-5167DFAC3559}"/>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5" name="Shape 610">
              <a:extLst>
                <a:ext uri="{FF2B5EF4-FFF2-40B4-BE49-F238E27FC236}">
                  <a16:creationId xmlns:a16="http://schemas.microsoft.com/office/drawing/2014/main" id="{B8A13534-0D35-AD4A-B062-38C6DA5B151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6" name="Shape 610">
              <a:extLst>
                <a:ext uri="{FF2B5EF4-FFF2-40B4-BE49-F238E27FC236}">
                  <a16:creationId xmlns:a16="http://schemas.microsoft.com/office/drawing/2014/main" id="{31F4F7B6-A4FD-A742-AA33-0CEC1B240317}"/>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sp>
        <p:nvSpPr>
          <p:cNvPr id="22" name="Slide Number Placeholder 5">
            <a:extLst>
              <a:ext uri="{FF2B5EF4-FFF2-40B4-BE49-F238E27FC236}">
                <a16:creationId xmlns:a16="http://schemas.microsoft.com/office/drawing/2014/main" id="{99453769-1036-9E41-AB5E-5B50175EF4EF}"/>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
        <p:nvSpPr>
          <p:cNvPr id="7" name="Text Placeholder 6">
            <a:extLst>
              <a:ext uri="{FF2B5EF4-FFF2-40B4-BE49-F238E27FC236}">
                <a16:creationId xmlns:a16="http://schemas.microsoft.com/office/drawing/2014/main" id="{5C37B6F5-8DA0-4D40-A02A-FEE3E8EB9647}"/>
              </a:ext>
            </a:extLst>
          </p:cNvPr>
          <p:cNvSpPr>
            <a:spLocks noGrp="1"/>
          </p:cNvSpPr>
          <p:nvPr>
            <p:ph type="body" sz="quarter" idx="12"/>
          </p:nvPr>
        </p:nvSpPr>
        <p:spPr>
          <a:xfrm>
            <a:off x="6476198" y="1682020"/>
            <a:ext cx="6315878" cy="7008927"/>
          </a:xfrm>
        </p:spPr>
        <p:txBody>
          <a:bodyPr>
            <a:normAutofit/>
          </a:bodyPr>
          <a:lstStyle>
            <a:lvl1pPr>
              <a:defRPr sz="3600">
                <a:solidFill>
                  <a:schemeClr val="accent2"/>
                </a:solidFill>
              </a:defRPr>
            </a:lvl1pPr>
            <a:lvl2pPr marL="514350" indent="-514350">
              <a:lnSpc>
                <a:spcPct val="100000"/>
              </a:lnSpc>
              <a:buFont typeface="+mj-lt"/>
              <a:buAutoNum type="arabicPeriod"/>
              <a:tabLst/>
              <a:defRPr sz="2600">
                <a:solidFill>
                  <a:schemeClr val="tx2"/>
                </a:solidFill>
              </a:defRPr>
            </a:lvl2pPr>
            <a:lvl3pPr marL="342900" indent="-215900">
              <a:lnSpc>
                <a:spcPct val="100000"/>
              </a:lnSpc>
              <a:buClr>
                <a:schemeClr val="accent2"/>
              </a:buClr>
              <a:buFont typeface="Arial" panose="020B0604020202020204" pitchFamily="34" charset="0"/>
              <a:buChar char="•"/>
              <a:tabLst/>
              <a:defRPr sz="2400">
                <a:solidFill>
                  <a:schemeClr val="tx2"/>
                </a:solidFill>
              </a:defRPr>
            </a:lvl3pPr>
            <a:lvl4pPr>
              <a:lnSpc>
                <a:spcPct val="100000"/>
              </a:lnSpc>
              <a:defRPr sz="2000">
                <a:solidFill>
                  <a:schemeClr val="tx2"/>
                </a:solidFill>
              </a:defRPr>
            </a:lvl4pPr>
            <a:lvl5pPr>
              <a:lnSpc>
                <a:spcPct val="100000"/>
              </a:lnSpc>
              <a:defRPr sz="2000">
                <a:solidFill>
                  <a:schemeClr val="tx2"/>
                </a:solidFill>
              </a:defRPr>
            </a:lvl5pPr>
          </a:lstStyle>
          <a:p>
            <a:pPr lvl="0"/>
            <a:r>
              <a:rPr lang="en-US" dirty="0"/>
              <a:t>Edit Master text styles</a:t>
            </a:r>
          </a:p>
          <a:p>
            <a:pPr lvl="1"/>
            <a:r>
              <a:rPr lang="en-US" dirty="0"/>
              <a:t>Second </a:t>
            </a:r>
            <a:br>
              <a:rPr lang="en-US" dirty="0"/>
            </a:br>
            <a:r>
              <a:rPr lang="en-US" dirty="0"/>
              <a:t>level</a:t>
            </a:r>
          </a:p>
          <a:p>
            <a:pPr lvl="2"/>
            <a:r>
              <a:rPr lang="en-US" dirty="0"/>
              <a:t>Third </a:t>
            </a:r>
            <a:br>
              <a:rPr lang="en-US" dirty="0"/>
            </a:br>
            <a:r>
              <a:rPr lang="en-US" dirty="0"/>
              <a:t>level</a:t>
            </a:r>
          </a:p>
          <a:p>
            <a:pPr lvl="3"/>
            <a:r>
              <a:rPr lang="en-US" dirty="0"/>
              <a:t>Fourth level</a:t>
            </a:r>
          </a:p>
          <a:p>
            <a:pPr lvl="4"/>
            <a:r>
              <a:rPr lang="en-US" dirty="0"/>
              <a:t>Fifth level</a:t>
            </a:r>
          </a:p>
        </p:txBody>
      </p:sp>
      <p:grpSp>
        <p:nvGrpSpPr>
          <p:cNvPr id="55" name="Group 54">
            <a:extLst>
              <a:ext uri="{FF2B5EF4-FFF2-40B4-BE49-F238E27FC236}">
                <a16:creationId xmlns:a16="http://schemas.microsoft.com/office/drawing/2014/main" id="{7062D856-3F18-9E43-A8EF-B901471D9B1A}"/>
              </a:ext>
            </a:extLst>
          </p:cNvPr>
          <p:cNvGrpSpPr/>
          <p:nvPr userDrawn="1"/>
        </p:nvGrpSpPr>
        <p:grpSpPr>
          <a:xfrm>
            <a:off x="481059" y="281864"/>
            <a:ext cx="792043" cy="792042"/>
            <a:chOff x="4482547" y="-161527"/>
            <a:chExt cx="656376" cy="656375"/>
          </a:xfrm>
        </p:grpSpPr>
        <p:sp>
          <p:nvSpPr>
            <p:cNvPr id="56" name="Shape 7274">
              <a:extLst>
                <a:ext uri="{FF2B5EF4-FFF2-40B4-BE49-F238E27FC236}">
                  <a16:creationId xmlns:a16="http://schemas.microsoft.com/office/drawing/2014/main" id="{F1FB9870-6C71-D442-8BD9-475CFA7D649F}"/>
                </a:ext>
              </a:extLst>
            </p:cNvPr>
            <p:cNvSpPr/>
            <p:nvPr/>
          </p:nvSpPr>
          <p:spPr>
            <a:xfrm>
              <a:off x="4482547" y="-161527"/>
              <a:ext cx="656376" cy="656375"/>
            </a:xfrm>
            <a:prstGeom prst="ellipse">
              <a:avLst/>
            </a:prstGeom>
            <a:solidFill>
              <a:schemeClr val="bg1">
                <a:lumMod val="65000"/>
              </a:schemeClr>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grpSp>
          <p:nvGrpSpPr>
            <p:cNvPr id="57" name="Group 56">
              <a:extLst>
                <a:ext uri="{FF2B5EF4-FFF2-40B4-BE49-F238E27FC236}">
                  <a16:creationId xmlns:a16="http://schemas.microsoft.com/office/drawing/2014/main" id="{274F8E1C-7466-E64C-909E-A5EDB154D5F0}"/>
                </a:ext>
              </a:extLst>
            </p:cNvPr>
            <p:cNvGrpSpPr/>
            <p:nvPr/>
          </p:nvGrpSpPr>
          <p:grpSpPr>
            <a:xfrm flipH="1">
              <a:off x="4629664" y="-59711"/>
              <a:ext cx="367521" cy="403735"/>
              <a:chOff x="9064625" y="4037013"/>
              <a:chExt cx="434976" cy="477838"/>
            </a:xfrm>
            <a:solidFill>
              <a:schemeClr val="bg1"/>
            </a:solidFill>
          </p:grpSpPr>
          <p:sp>
            <p:nvSpPr>
              <p:cNvPr id="58" name="Freeform 242">
                <a:extLst>
                  <a:ext uri="{FF2B5EF4-FFF2-40B4-BE49-F238E27FC236}">
                    <a16:creationId xmlns:a16="http://schemas.microsoft.com/office/drawing/2014/main" id="{DE05311E-1C86-4A42-A19C-437ABA7D6C9B}"/>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59" name="Freeform 243">
                <a:extLst>
                  <a:ext uri="{FF2B5EF4-FFF2-40B4-BE49-F238E27FC236}">
                    <a16:creationId xmlns:a16="http://schemas.microsoft.com/office/drawing/2014/main" id="{872BAE54-A3D4-A44E-8BC5-76434AF925B2}"/>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0" name="Freeform 244">
                <a:extLst>
                  <a:ext uri="{FF2B5EF4-FFF2-40B4-BE49-F238E27FC236}">
                    <a16:creationId xmlns:a16="http://schemas.microsoft.com/office/drawing/2014/main" id="{09839CF2-9640-4D4B-8EA2-38CD604A7B7F}"/>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1" name="Freeform 245">
                <a:extLst>
                  <a:ext uri="{FF2B5EF4-FFF2-40B4-BE49-F238E27FC236}">
                    <a16:creationId xmlns:a16="http://schemas.microsoft.com/office/drawing/2014/main" id="{6EC9BE43-A340-C142-8B5B-4DC84ED6C6EB}"/>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2" name="Freeform 246">
                <a:extLst>
                  <a:ext uri="{FF2B5EF4-FFF2-40B4-BE49-F238E27FC236}">
                    <a16:creationId xmlns:a16="http://schemas.microsoft.com/office/drawing/2014/main" id="{A61C61CC-2EF1-B74A-8FBD-34B648CB7DB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3" name="Freeform 247">
                <a:extLst>
                  <a:ext uri="{FF2B5EF4-FFF2-40B4-BE49-F238E27FC236}">
                    <a16:creationId xmlns:a16="http://schemas.microsoft.com/office/drawing/2014/main" id="{F4E0697C-BC12-EE4A-A9AC-3E48D21A7C4B}"/>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4" name="Freeform 248">
                <a:extLst>
                  <a:ext uri="{FF2B5EF4-FFF2-40B4-BE49-F238E27FC236}">
                    <a16:creationId xmlns:a16="http://schemas.microsoft.com/office/drawing/2014/main" id="{73350AAD-3BD8-554D-9156-29B0011F338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5" name="Freeform 249">
                <a:extLst>
                  <a:ext uri="{FF2B5EF4-FFF2-40B4-BE49-F238E27FC236}">
                    <a16:creationId xmlns:a16="http://schemas.microsoft.com/office/drawing/2014/main" id="{9F88BEB1-0A95-2A42-8768-9982A73819EB}"/>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6" name="Freeform 250">
                <a:extLst>
                  <a:ext uri="{FF2B5EF4-FFF2-40B4-BE49-F238E27FC236}">
                    <a16:creationId xmlns:a16="http://schemas.microsoft.com/office/drawing/2014/main" id="{CE04AE5D-37A0-8045-A8FF-9BF43A71BB2B}"/>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7" name="Freeform 251">
                <a:extLst>
                  <a:ext uri="{FF2B5EF4-FFF2-40B4-BE49-F238E27FC236}">
                    <a16:creationId xmlns:a16="http://schemas.microsoft.com/office/drawing/2014/main" id="{B4C9769D-758D-3B41-9175-121E280858AF}"/>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8" name="Freeform 252">
                <a:extLst>
                  <a:ext uri="{FF2B5EF4-FFF2-40B4-BE49-F238E27FC236}">
                    <a16:creationId xmlns:a16="http://schemas.microsoft.com/office/drawing/2014/main" id="{9EB1B0E1-E773-CF40-B505-5427FD857CE6}"/>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9" name="Freeform 253">
                <a:extLst>
                  <a:ext uri="{FF2B5EF4-FFF2-40B4-BE49-F238E27FC236}">
                    <a16:creationId xmlns:a16="http://schemas.microsoft.com/office/drawing/2014/main" id="{7EB161F1-3450-BF44-84A7-2A914A2DDE17}"/>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grpSp>
      </p:grpSp>
      <p:sp>
        <p:nvSpPr>
          <p:cNvPr id="2" name="Rectangle 1">
            <a:extLst>
              <a:ext uri="{FF2B5EF4-FFF2-40B4-BE49-F238E27FC236}">
                <a16:creationId xmlns:a16="http://schemas.microsoft.com/office/drawing/2014/main" id="{AFBFBF8E-3729-8440-AB33-3774EBD363D6}"/>
              </a:ext>
            </a:extLst>
          </p:cNvPr>
          <p:cNvSpPr/>
          <p:nvPr userDrawn="1"/>
        </p:nvSpPr>
        <p:spPr bwMode="auto">
          <a:xfrm>
            <a:off x="0" y="1407177"/>
            <a:ext cx="6318326" cy="7283770"/>
          </a:xfrm>
          <a:prstGeom prst="rect">
            <a:avLst/>
          </a:prstGeom>
          <a:solidFill>
            <a:schemeClr val="accent2"/>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5" name="Text Placeholder 4">
            <a:extLst>
              <a:ext uri="{FF2B5EF4-FFF2-40B4-BE49-F238E27FC236}">
                <a16:creationId xmlns:a16="http://schemas.microsoft.com/office/drawing/2014/main" id="{E3F84BA1-F631-0B4B-87C7-1D761E84ED68}"/>
              </a:ext>
            </a:extLst>
          </p:cNvPr>
          <p:cNvSpPr>
            <a:spLocks noGrp="1"/>
          </p:cNvSpPr>
          <p:nvPr>
            <p:ph type="body" sz="quarter" idx="13"/>
          </p:nvPr>
        </p:nvSpPr>
        <p:spPr>
          <a:xfrm>
            <a:off x="200025" y="2082801"/>
            <a:ext cx="5845175" cy="6361112"/>
          </a:xfrm>
        </p:spPr>
        <p:txBody>
          <a:bodyPr>
            <a:normAutofit/>
          </a:bodyPr>
          <a:lstStyle>
            <a:lvl1pPr marL="12700" indent="-12700">
              <a:tabLst/>
              <a:defRPr sz="1800">
                <a:solidFill>
                  <a:schemeClr val="bg1"/>
                </a:solidFill>
              </a:defRPr>
            </a:lvl1pPr>
            <a:lvl2pPr marL="12700" indent="-12700">
              <a:tabLst/>
              <a:defRPr sz="1800">
                <a:solidFill>
                  <a:schemeClr val="bg1"/>
                </a:solidFill>
              </a:defRPr>
            </a:lvl2pPr>
            <a:lvl3pPr marL="12700" indent="-12700">
              <a:tabLst/>
              <a:defRPr sz="1800">
                <a:solidFill>
                  <a:schemeClr val="bg1"/>
                </a:solidFill>
              </a:defRPr>
            </a:lvl3pPr>
            <a:lvl4pPr marL="12700" indent="-12700">
              <a:tabLst/>
              <a:defRPr sz="1800">
                <a:solidFill>
                  <a:schemeClr val="bg1"/>
                </a:solidFill>
              </a:defRPr>
            </a:lvl4pPr>
            <a:lvl5pPr marL="12700" indent="-12700">
              <a:tabLst/>
              <a:defRPr sz="18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4" name="Group 33">
            <a:extLst>
              <a:ext uri="{FF2B5EF4-FFF2-40B4-BE49-F238E27FC236}">
                <a16:creationId xmlns:a16="http://schemas.microsoft.com/office/drawing/2014/main" id="{E553EC54-621F-AF47-8605-11C71E46D6CF}"/>
              </a:ext>
            </a:extLst>
          </p:cNvPr>
          <p:cNvGrpSpPr/>
          <p:nvPr userDrawn="1"/>
        </p:nvGrpSpPr>
        <p:grpSpPr>
          <a:xfrm>
            <a:off x="5509581" y="8936492"/>
            <a:ext cx="2041918" cy="473126"/>
            <a:chOff x="5582387" y="8894626"/>
            <a:chExt cx="2041918" cy="473126"/>
          </a:xfrm>
        </p:grpSpPr>
        <p:pic>
          <p:nvPicPr>
            <p:cNvPr id="35" name="Picture 34">
              <a:extLst>
                <a:ext uri="{FF2B5EF4-FFF2-40B4-BE49-F238E27FC236}">
                  <a16:creationId xmlns:a16="http://schemas.microsoft.com/office/drawing/2014/main" id="{61034C65-1192-9541-8FDE-414773D650D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36" name="Straight Connector 35">
              <a:extLst>
                <a:ext uri="{FF2B5EF4-FFF2-40B4-BE49-F238E27FC236}">
                  <a16:creationId xmlns:a16="http://schemas.microsoft.com/office/drawing/2014/main" id="{5A563154-6D9E-7F44-93AE-91A20B36EC42}"/>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09861935-3080-ED4B-A828-1086B4D92A2C}"/>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381179848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Introduction Title Slide">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9D0704A5-F69C-F948-81B4-227A7A33D1C5}"/>
              </a:ext>
            </a:extLst>
          </p:cNvPr>
          <p:cNvGrpSpPr/>
          <p:nvPr userDrawn="1"/>
        </p:nvGrpSpPr>
        <p:grpSpPr>
          <a:xfrm>
            <a:off x="1" y="9409620"/>
            <a:ext cx="13003213" cy="432065"/>
            <a:chOff x="1" y="9426435"/>
            <a:chExt cx="13004800" cy="472939"/>
          </a:xfrm>
        </p:grpSpPr>
        <p:sp>
          <p:nvSpPr>
            <p:cNvPr id="34" name="Shape 606">
              <a:extLst>
                <a:ext uri="{FF2B5EF4-FFF2-40B4-BE49-F238E27FC236}">
                  <a16:creationId xmlns:a16="http://schemas.microsoft.com/office/drawing/2014/main" id="{1C2C2FDA-2902-FF45-9A58-14D554891DD3}"/>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5" name="Shape 607">
              <a:extLst>
                <a:ext uri="{FF2B5EF4-FFF2-40B4-BE49-F238E27FC236}">
                  <a16:creationId xmlns:a16="http://schemas.microsoft.com/office/drawing/2014/main" id="{C46B656F-B904-A944-A27E-7128DBC27F4F}"/>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6" name="Shape 608">
              <a:extLst>
                <a:ext uri="{FF2B5EF4-FFF2-40B4-BE49-F238E27FC236}">
                  <a16:creationId xmlns:a16="http://schemas.microsoft.com/office/drawing/2014/main" id="{4A5CD117-F508-6248-8D24-43C88DB4E0D3}"/>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7" name="Shape 609">
              <a:extLst>
                <a:ext uri="{FF2B5EF4-FFF2-40B4-BE49-F238E27FC236}">
                  <a16:creationId xmlns:a16="http://schemas.microsoft.com/office/drawing/2014/main" id="{C5DA8931-0111-B94E-8BAC-3AEFD0FFD6CD}"/>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8" name="Shape 610">
              <a:extLst>
                <a:ext uri="{FF2B5EF4-FFF2-40B4-BE49-F238E27FC236}">
                  <a16:creationId xmlns:a16="http://schemas.microsoft.com/office/drawing/2014/main" id="{6558DF70-DCF2-9940-B1B2-D1B6845E8A85}"/>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9" name="Shape 610">
              <a:extLst>
                <a:ext uri="{FF2B5EF4-FFF2-40B4-BE49-F238E27FC236}">
                  <a16:creationId xmlns:a16="http://schemas.microsoft.com/office/drawing/2014/main" id="{039C1D2E-B1EA-5248-8F85-6069762396A4}"/>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0" name="Shape 610">
              <a:extLst>
                <a:ext uri="{FF2B5EF4-FFF2-40B4-BE49-F238E27FC236}">
                  <a16:creationId xmlns:a16="http://schemas.microsoft.com/office/drawing/2014/main" id="{0A5CB5ED-08BF-F84A-9AC2-C08FD7FCCEFF}"/>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sp>
        <p:nvSpPr>
          <p:cNvPr id="17" name="Picture Placeholder 16"/>
          <p:cNvSpPr>
            <a:spLocks noGrp="1"/>
          </p:cNvSpPr>
          <p:nvPr>
            <p:ph type="pic" sz="quarter" idx="10"/>
          </p:nvPr>
        </p:nvSpPr>
        <p:spPr>
          <a:xfrm>
            <a:off x="3168117" y="3467342"/>
            <a:ext cx="6718957" cy="4020414"/>
          </a:xfrm>
          <a:prstGeom prst="rect">
            <a:avLst/>
          </a:prstGeom>
        </p:spPr>
        <p:txBody>
          <a:bodyPr/>
          <a:lstStyle/>
          <a:p>
            <a:r>
              <a:rPr lang="en-US"/>
              <a:t>Click icon to add picture</a:t>
            </a:r>
          </a:p>
        </p:txBody>
      </p:sp>
      <p:sp>
        <p:nvSpPr>
          <p:cNvPr id="3" name="Text Placeholder 2">
            <a:extLst>
              <a:ext uri="{FF2B5EF4-FFF2-40B4-BE49-F238E27FC236}">
                <a16:creationId xmlns:a16="http://schemas.microsoft.com/office/drawing/2014/main" id="{41D87814-2455-F341-A41B-D70B2C6B8264}"/>
              </a:ext>
            </a:extLst>
          </p:cNvPr>
          <p:cNvSpPr>
            <a:spLocks noGrp="1"/>
          </p:cNvSpPr>
          <p:nvPr>
            <p:ph type="body" sz="quarter" idx="11"/>
          </p:nvPr>
        </p:nvSpPr>
        <p:spPr>
          <a:xfrm>
            <a:off x="978195" y="1545473"/>
            <a:ext cx="11015331" cy="1921869"/>
          </a:xfrm>
          <a:prstGeom prst="rect">
            <a:avLst/>
          </a:prstGeom>
        </p:spPr>
        <p:txBody>
          <a:bodyPr>
            <a:normAutofit/>
          </a:bodyPr>
          <a:lstStyle>
            <a:lvl1pPr algn="ctr">
              <a:lnSpc>
                <a:spcPct val="100000"/>
              </a:lnSpc>
              <a:defRPr sz="4800">
                <a:solidFill>
                  <a:schemeClr val="bg1"/>
                </a:solidFill>
              </a:defRPr>
            </a:lvl1pPr>
          </a:lstStyle>
          <a:p>
            <a:pPr lvl="0"/>
            <a:r>
              <a:rPr lang="en-US" dirty="0"/>
              <a:t>Edit Master text styles</a:t>
            </a:r>
          </a:p>
        </p:txBody>
      </p:sp>
      <p:grpSp>
        <p:nvGrpSpPr>
          <p:cNvPr id="20" name="Group 19">
            <a:extLst>
              <a:ext uri="{FF2B5EF4-FFF2-40B4-BE49-F238E27FC236}">
                <a16:creationId xmlns:a16="http://schemas.microsoft.com/office/drawing/2014/main" id="{CA13F937-4745-2840-B500-11D60707DBBD}"/>
              </a:ext>
            </a:extLst>
          </p:cNvPr>
          <p:cNvGrpSpPr/>
          <p:nvPr/>
        </p:nvGrpSpPr>
        <p:grpSpPr>
          <a:xfrm>
            <a:off x="1" y="9409620"/>
            <a:ext cx="13003213" cy="432065"/>
            <a:chOff x="1" y="9426435"/>
            <a:chExt cx="13004800" cy="472939"/>
          </a:xfrm>
        </p:grpSpPr>
        <p:sp>
          <p:nvSpPr>
            <p:cNvPr id="21" name="Shape 606">
              <a:extLst>
                <a:ext uri="{FF2B5EF4-FFF2-40B4-BE49-F238E27FC236}">
                  <a16:creationId xmlns:a16="http://schemas.microsoft.com/office/drawing/2014/main" id="{227247D2-C466-B049-8D28-0DA1564844D5}"/>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a:p>
          </p:txBody>
        </p:sp>
        <p:sp>
          <p:nvSpPr>
            <p:cNvPr id="22" name="Shape 607">
              <a:extLst>
                <a:ext uri="{FF2B5EF4-FFF2-40B4-BE49-F238E27FC236}">
                  <a16:creationId xmlns:a16="http://schemas.microsoft.com/office/drawing/2014/main" id="{CC35436B-71CF-EA47-8C9B-9EBEFA7373BF}"/>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a:p>
          </p:txBody>
        </p:sp>
        <p:sp>
          <p:nvSpPr>
            <p:cNvPr id="23" name="Shape 608">
              <a:extLst>
                <a:ext uri="{FF2B5EF4-FFF2-40B4-BE49-F238E27FC236}">
                  <a16:creationId xmlns:a16="http://schemas.microsoft.com/office/drawing/2014/main" id="{2913BBFE-10D0-604C-9EED-1B71E83A9673}"/>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a:p>
          </p:txBody>
        </p:sp>
        <p:sp>
          <p:nvSpPr>
            <p:cNvPr id="24" name="Shape 609">
              <a:extLst>
                <a:ext uri="{FF2B5EF4-FFF2-40B4-BE49-F238E27FC236}">
                  <a16:creationId xmlns:a16="http://schemas.microsoft.com/office/drawing/2014/main" id="{0C838413-25E4-3546-A454-FE38124D63DC}"/>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dirty="0"/>
            </a:p>
          </p:txBody>
        </p:sp>
        <p:sp>
          <p:nvSpPr>
            <p:cNvPr id="25" name="Shape 610">
              <a:extLst>
                <a:ext uri="{FF2B5EF4-FFF2-40B4-BE49-F238E27FC236}">
                  <a16:creationId xmlns:a16="http://schemas.microsoft.com/office/drawing/2014/main" id="{587A7F80-EA7A-0E47-9638-0489DC50FFC5}"/>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a:p>
          </p:txBody>
        </p:sp>
        <p:sp>
          <p:nvSpPr>
            <p:cNvPr id="26" name="Shape 610">
              <a:extLst>
                <a:ext uri="{FF2B5EF4-FFF2-40B4-BE49-F238E27FC236}">
                  <a16:creationId xmlns:a16="http://schemas.microsoft.com/office/drawing/2014/main" id="{787C7943-DA6A-6D40-B61E-75B5C66A91A3}"/>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dirty="0"/>
            </a:p>
          </p:txBody>
        </p:sp>
        <p:sp>
          <p:nvSpPr>
            <p:cNvPr id="27" name="Shape 610">
              <a:extLst>
                <a:ext uri="{FF2B5EF4-FFF2-40B4-BE49-F238E27FC236}">
                  <a16:creationId xmlns:a16="http://schemas.microsoft.com/office/drawing/2014/main" id="{C7959B28-613B-4642-8D98-E428FB04DF4D}"/>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a:p>
          </p:txBody>
        </p:sp>
      </p:grpSp>
      <p:sp>
        <p:nvSpPr>
          <p:cNvPr id="41" name="Slide Number Placeholder 5">
            <a:extLst>
              <a:ext uri="{FF2B5EF4-FFF2-40B4-BE49-F238E27FC236}">
                <a16:creationId xmlns:a16="http://schemas.microsoft.com/office/drawing/2014/main" id="{96E2A8FC-25B2-0744-8ED4-1F812E673BE9}"/>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42" name="Group 41">
            <a:extLst>
              <a:ext uri="{FF2B5EF4-FFF2-40B4-BE49-F238E27FC236}">
                <a16:creationId xmlns:a16="http://schemas.microsoft.com/office/drawing/2014/main" id="{E99BD6B8-033B-8B43-A5A7-3F7CC03FD5F0}"/>
              </a:ext>
            </a:extLst>
          </p:cNvPr>
          <p:cNvGrpSpPr/>
          <p:nvPr userDrawn="1"/>
        </p:nvGrpSpPr>
        <p:grpSpPr>
          <a:xfrm>
            <a:off x="5509581" y="8936492"/>
            <a:ext cx="2041918" cy="473126"/>
            <a:chOff x="5582387" y="8894626"/>
            <a:chExt cx="2041918" cy="473126"/>
          </a:xfrm>
        </p:grpSpPr>
        <p:pic>
          <p:nvPicPr>
            <p:cNvPr id="43" name="Picture 42">
              <a:extLst>
                <a:ext uri="{FF2B5EF4-FFF2-40B4-BE49-F238E27FC236}">
                  <a16:creationId xmlns:a16="http://schemas.microsoft.com/office/drawing/2014/main" id="{F9F129FB-71BA-5E49-B9C9-ED00FF12F77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4" name="Straight Connector 43">
              <a:extLst>
                <a:ext uri="{FF2B5EF4-FFF2-40B4-BE49-F238E27FC236}">
                  <a16:creationId xmlns:a16="http://schemas.microsoft.com/office/drawing/2014/main" id="{45440DEA-F313-0A49-B118-2DA1B5EB5BFA}"/>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77490E87-8393-F441-9DAA-2540A628CDF7}"/>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46408207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F3A432D9-0AE4-A94F-8E59-A2794B692C15}"/>
              </a:ext>
            </a:extLst>
          </p:cNvPr>
          <p:cNvSpPr>
            <a:spLocks noGrp="1"/>
          </p:cNvSpPr>
          <p:nvPr>
            <p:ph type="title"/>
          </p:nvPr>
        </p:nvSpPr>
        <p:spPr>
          <a:xfrm>
            <a:off x="893654" y="519282"/>
            <a:ext cx="11215906" cy="1330783"/>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7">
            <a:extLst>
              <a:ext uri="{FF2B5EF4-FFF2-40B4-BE49-F238E27FC236}">
                <a16:creationId xmlns:a16="http://schemas.microsoft.com/office/drawing/2014/main" id="{083C2388-99C7-DB48-861E-F0488BDA4B3F}"/>
              </a:ext>
            </a:extLst>
          </p:cNvPr>
          <p:cNvSpPr>
            <a:spLocks noGrp="1"/>
          </p:cNvSpPr>
          <p:nvPr>
            <p:ph type="body" idx="1"/>
          </p:nvPr>
        </p:nvSpPr>
        <p:spPr>
          <a:xfrm>
            <a:off x="893654" y="2597996"/>
            <a:ext cx="11215906" cy="6190089"/>
          </a:xfrm>
          <a:prstGeom prst="rect">
            <a:avLst/>
          </a:prstGeom>
        </p:spPr>
        <p:txBody>
          <a:bodyPr vert="horz" lIns="91440" tIns="45720" rIns="91440" bIns="45720" rtlCol="0">
            <a:normAutofit/>
          </a:bodyPr>
          <a:lstStyle/>
          <a:p>
            <a:pPr lvl="0"/>
            <a:r>
              <a:rPr lang="en-US" dirty="0"/>
              <a:t>Edit Master </a:t>
            </a:r>
            <a:br>
              <a:rPr lang="en-US" dirty="0"/>
            </a:br>
            <a:r>
              <a:rPr lang="en-US" dirty="0"/>
              <a:t>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37DEE3E5-9533-7842-822D-D8FF04DE8CD0}"/>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Tree>
    <p:extLst>
      <p:ext uri="{BB962C8B-B14F-4D97-AF65-F5344CB8AC3E}">
        <p14:creationId xmlns:p14="http://schemas.microsoft.com/office/powerpoint/2010/main" val="276243321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724" r:id="rId4"/>
    <p:sldLayoutId id="2147483716" r:id="rId5"/>
    <p:sldLayoutId id="2147483713" r:id="rId6"/>
    <p:sldLayoutId id="2147483727" r:id="rId7"/>
    <p:sldLayoutId id="2147483732" r:id="rId8"/>
    <p:sldLayoutId id="2147483695" r:id="rId9"/>
    <p:sldLayoutId id="2147483714" r:id="rId10"/>
    <p:sldLayoutId id="2147483690" r:id="rId11"/>
    <p:sldLayoutId id="2147483691" r:id="rId12"/>
    <p:sldLayoutId id="2147483697" r:id="rId13"/>
    <p:sldLayoutId id="2147483731" r:id="rId14"/>
    <p:sldLayoutId id="2147483699" r:id="rId15"/>
    <p:sldLayoutId id="2147483700" r:id="rId16"/>
  </p:sldLayoutIdLst>
  <p:transition/>
  <p:hf hdr="0" ftr="0" dt="0"/>
  <p:txStyles>
    <p:titleStyle>
      <a:lvl1pPr algn="ctr" rtl="0" eaLnBrk="1" fontAlgn="base" hangingPunct="1">
        <a:spcBef>
          <a:spcPct val="0"/>
        </a:spcBef>
        <a:spcAft>
          <a:spcPct val="0"/>
        </a:spcAft>
        <a:defRPr sz="4800" b="0" cap="all" baseline="0">
          <a:solidFill>
            <a:schemeClr val="tx2"/>
          </a:solidFill>
          <a:latin typeface="Calibri Light" panose="020F0302020204030204" pitchFamily="34" charset="0"/>
          <a:ea typeface="MS PGothic" pitchFamily="34" charset="-128"/>
          <a:cs typeface="Calibri"/>
          <a:sym typeface="Gill Sans" charset="0"/>
        </a:defRPr>
      </a:lvl1pPr>
      <a:lvl2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2pPr>
      <a:lvl3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3pPr>
      <a:lvl4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4pPr>
      <a:lvl5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5pPr>
      <a:lvl6pPr marL="457154"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6pPr>
      <a:lvl7pPr marL="914309"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7pPr>
      <a:lvl8pPr marL="1371463"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8pPr>
      <a:lvl9pPr marL="1828617"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9pPr>
    </p:titleStyle>
    <p:body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9" algn="l" defTabSz="457154" rtl="0" eaLnBrk="1" latinLnBrk="0" hangingPunct="1">
        <a:defRPr sz="1800" kern="1200">
          <a:solidFill>
            <a:schemeClr val="tx1"/>
          </a:solidFill>
          <a:latin typeface="+mn-lt"/>
          <a:ea typeface="+mn-ea"/>
          <a:cs typeface="+mn-cs"/>
        </a:defRPr>
      </a:lvl3pPr>
      <a:lvl4pPr marL="1371463" algn="l" defTabSz="457154" rtl="0" eaLnBrk="1" latinLnBrk="0" hangingPunct="1">
        <a:defRPr sz="1800" kern="1200">
          <a:solidFill>
            <a:schemeClr val="tx1"/>
          </a:solidFill>
          <a:latin typeface="+mn-lt"/>
          <a:ea typeface="+mn-ea"/>
          <a:cs typeface="+mn-cs"/>
        </a:defRPr>
      </a:lvl4pPr>
      <a:lvl5pPr marL="1828617" algn="l" defTabSz="457154" rtl="0" eaLnBrk="1" latinLnBrk="0" hangingPunct="1">
        <a:defRPr sz="1800" kern="1200">
          <a:solidFill>
            <a:schemeClr val="tx1"/>
          </a:solidFill>
          <a:latin typeface="+mn-lt"/>
          <a:ea typeface="+mn-ea"/>
          <a:cs typeface="+mn-cs"/>
        </a:defRPr>
      </a:lvl5pPr>
      <a:lvl6pPr marL="2285771" algn="l" defTabSz="457154" rtl="0" eaLnBrk="1" latinLnBrk="0" hangingPunct="1">
        <a:defRPr sz="1800" kern="1200">
          <a:solidFill>
            <a:schemeClr val="tx1"/>
          </a:solidFill>
          <a:latin typeface="+mn-lt"/>
          <a:ea typeface="+mn-ea"/>
          <a:cs typeface="+mn-cs"/>
        </a:defRPr>
      </a:lvl6pPr>
      <a:lvl7pPr marL="2742926"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jpeg"/><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image" Target="../media/image22.tiff"/><Relationship Id="rId7" Type="http://schemas.openxmlformats.org/officeDocument/2006/relationships/image" Target="../media/image26.tiff"/><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25.jpeg"/><Relationship Id="rId11" Type="http://schemas.openxmlformats.org/officeDocument/2006/relationships/image" Target="../media/image1.jpeg"/><Relationship Id="rId5" Type="http://schemas.openxmlformats.org/officeDocument/2006/relationships/image" Target="../media/image24.jpeg"/><Relationship Id="rId10" Type="http://schemas.openxmlformats.org/officeDocument/2006/relationships/image" Target="../media/image29.tiff"/><Relationship Id="rId4" Type="http://schemas.openxmlformats.org/officeDocument/2006/relationships/image" Target="../media/image23.tiff"/><Relationship Id="rId9" Type="http://schemas.openxmlformats.org/officeDocument/2006/relationships/image" Target="../media/image28.tiff"/></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1.jpeg"/><Relationship Id="rId7"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34.tiff"/><Relationship Id="rId11" Type="http://schemas.openxmlformats.org/officeDocument/2006/relationships/image" Target="../media/image39.JPG"/><Relationship Id="rId5" Type="http://schemas.openxmlformats.org/officeDocument/2006/relationships/image" Target="../media/image33.tiff"/><Relationship Id="rId10" Type="http://schemas.openxmlformats.org/officeDocument/2006/relationships/image" Target="../media/image38.jpg"/><Relationship Id="rId4" Type="http://schemas.openxmlformats.org/officeDocument/2006/relationships/image" Target="../media/image32.jpg"/><Relationship Id="rId9" Type="http://schemas.openxmlformats.org/officeDocument/2006/relationships/image" Target="../media/image37.jp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7" Type="http://schemas.microsoft.com/office/2007/relationships/hdphoto" Target="../media/hdphoto2.wdp"/><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41.png"/><Relationship Id="rId5" Type="http://schemas.microsoft.com/office/2007/relationships/hdphoto" Target="../media/hdphoto1.wdp"/><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15.xml"/><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5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6.xml"/><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0.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5.xml"/><Relationship Id="rId1" Type="http://schemas.openxmlformats.org/officeDocument/2006/relationships/slideLayout" Target="../slideLayouts/slideLayout9.xml"/><Relationship Id="rId4" Type="http://schemas.openxmlformats.org/officeDocument/2006/relationships/image" Target="../media/image55.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7.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79.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0.xml"/><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1.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2.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0.jpg"/><Relationship Id="rId7" Type="http://schemas.openxmlformats.org/officeDocument/2006/relationships/image" Target="../media/image64.png"/><Relationship Id="rId2" Type="http://schemas.openxmlformats.org/officeDocument/2006/relationships/notesSlide" Target="../notesSlides/notesSlide83.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1.jpeg"/><Relationship Id="rId4" Type="http://schemas.openxmlformats.org/officeDocument/2006/relationships/image" Target="../media/image61.png"/><Relationship Id="rId9" Type="http://schemas.openxmlformats.org/officeDocument/2006/relationships/image" Target="../media/image66.jpg"/></Relationships>
</file>

<file path=ppt/slides/_rels/slide8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4.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5.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6.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7.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8.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9.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0.xml"/><Relationship Id="rId1" Type="http://schemas.openxmlformats.org/officeDocument/2006/relationships/slideLayout" Target="../slideLayouts/slideLayout1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9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1.xml"/><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3.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5.xml"/><Relationship Id="rId1" Type="http://schemas.openxmlformats.org/officeDocument/2006/relationships/slideLayout" Target="../slideLayouts/slideLayout15.xml"/><Relationship Id="rId6" Type="http://schemas.openxmlformats.org/officeDocument/2006/relationships/hyperlink" Target="mailto:hqts00@unhcr.org" TargetMode="External"/><Relationship Id="rId5" Type="http://schemas.openxmlformats.org/officeDocument/2006/relationships/hyperlink" Target="mailto:LGBTIFocalPoint@iom.int" TargetMode="Externa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 y="2182"/>
            <a:ext cx="13003213" cy="10158760"/>
          </a:xfrm>
          <a:prstGeom prst="rect">
            <a:avLst/>
          </a:prstGeom>
          <a:solidFill>
            <a:schemeClr val="accent1"/>
          </a:solidFill>
          <a:ln w="25400" cap="flat" cmpd="sng" algn="ctr">
            <a:noFill/>
            <a:prstDash val="solid"/>
            <a:round/>
            <a:headEnd type="none" w="med" len="med"/>
            <a:tailEnd type="none" w="med" len="med"/>
          </a:ln>
          <a:effectLst/>
        </p:spPr>
        <p:txBody>
          <a:bodyPr/>
          <a:lstStyle/>
          <a:p>
            <a:pPr algn="ctr" eaLnBrk="1" hangingPunct="1"/>
            <a:endParaRPr lang="en-US" dirty="0">
              <a:latin typeface="Calibri Regular"/>
            </a:endParaRPr>
          </a:p>
        </p:txBody>
      </p:sp>
      <p:sp>
        <p:nvSpPr>
          <p:cNvPr id="10" name="Rectangle 9"/>
          <p:cNvSpPr/>
          <p:nvPr/>
        </p:nvSpPr>
        <p:spPr>
          <a:xfrm>
            <a:off x="10509154" y="2182"/>
            <a:ext cx="2494059" cy="10158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80"/>
          </a:p>
        </p:txBody>
      </p:sp>
      <p:sp>
        <p:nvSpPr>
          <p:cNvPr id="12" name="TextBox 11"/>
          <p:cNvSpPr txBox="1"/>
          <p:nvPr/>
        </p:nvSpPr>
        <p:spPr>
          <a:xfrm>
            <a:off x="1016901" y="827675"/>
            <a:ext cx="7932042" cy="769347"/>
          </a:xfrm>
          <a:prstGeom prst="rect">
            <a:avLst/>
          </a:prstGeom>
          <a:noFill/>
        </p:spPr>
        <p:txBody>
          <a:bodyPr wrap="square" rtlCol="0">
            <a:spAutoFit/>
          </a:bodyPr>
          <a:lstStyle/>
          <a:p>
            <a:r>
              <a:rPr lang="en-US" sz="4400" b="1">
                <a:solidFill>
                  <a:schemeClr val="bg1"/>
                </a:solidFill>
                <a:latin typeface="Calibri" charset="0"/>
                <a:ea typeface="Calibri" charset="0"/>
                <a:cs typeface="Calibri" charset="0"/>
              </a:rPr>
              <a:t>THIS PRESENTATION HAS NOTES</a:t>
            </a:r>
          </a:p>
        </p:txBody>
      </p:sp>
      <p:sp>
        <p:nvSpPr>
          <p:cNvPr id="18" name="TextBox 17"/>
          <p:cNvSpPr txBox="1"/>
          <p:nvPr/>
        </p:nvSpPr>
        <p:spPr>
          <a:xfrm rot="5400000">
            <a:off x="7293040" y="4008265"/>
            <a:ext cx="8926290" cy="1861821"/>
          </a:xfrm>
          <a:prstGeom prst="rect">
            <a:avLst/>
          </a:prstGeom>
          <a:noFill/>
        </p:spPr>
        <p:txBody>
          <a:bodyPr wrap="none" rtlCol="0">
            <a:spAutoFit/>
          </a:bodyPr>
          <a:lstStyle/>
          <a:p>
            <a:r>
              <a:rPr lang="en-US" sz="11499" b="1" spc="600" dirty="0">
                <a:solidFill>
                  <a:schemeClr val="bg1"/>
                </a:solidFill>
                <a:latin typeface="Calibri" charset="0"/>
                <a:ea typeface="Calibri" charset="0"/>
                <a:cs typeface="Calibri" charset="0"/>
              </a:rPr>
              <a:t>IMPORTANT!</a:t>
            </a:r>
          </a:p>
        </p:txBody>
      </p:sp>
      <p:sp>
        <p:nvSpPr>
          <p:cNvPr id="29" name="TextBox 28"/>
          <p:cNvSpPr txBox="1"/>
          <p:nvPr/>
        </p:nvSpPr>
        <p:spPr>
          <a:xfrm>
            <a:off x="1016902" y="1677821"/>
            <a:ext cx="8846330" cy="4743925"/>
          </a:xfrm>
          <a:prstGeom prst="rect">
            <a:avLst/>
          </a:prstGeom>
          <a:noFill/>
        </p:spPr>
        <p:txBody>
          <a:bodyPr wrap="square" rtlCol="0">
            <a:spAutoFit/>
          </a:bodyPr>
          <a:lstStyle/>
          <a:p>
            <a:pPr eaLnBrk="1" hangingPunct="1">
              <a:lnSpc>
                <a:spcPct val="130000"/>
              </a:lnSpc>
            </a:pPr>
            <a:r>
              <a:rPr lang="en-US" altLang="en-US" sz="1800" dirty="0">
                <a:solidFill>
                  <a:schemeClr val="bg1"/>
                </a:solidFill>
                <a:latin typeface="Calibri" panose="020F0502020204030204" pitchFamily="34" charset="0"/>
              </a:rPr>
              <a:t>The text the Facilitator reads during this training session is contained in the notes section of the presentation slides. The slide notes also contain critical facilitation information, including timings and references to the corresponding page numbers in the Facilitation Guide. It is important to review the slide notes in full before facilitating this training package, and to print them as a reference tool for your session. </a:t>
            </a:r>
          </a:p>
          <a:p>
            <a:pPr eaLnBrk="1" hangingPunct="1">
              <a:lnSpc>
                <a:spcPct val="130000"/>
              </a:lnSpc>
            </a:pPr>
            <a:r>
              <a:rPr lang="en-US" altLang="en-US" sz="1800" dirty="0">
                <a:solidFill>
                  <a:schemeClr val="bg1"/>
                </a:solidFill>
                <a:latin typeface="Calibri" panose="020F0502020204030204" pitchFamily="34" charset="0"/>
              </a:rPr>
              <a:t> </a:t>
            </a:r>
          </a:p>
          <a:p>
            <a:pPr>
              <a:lnSpc>
                <a:spcPct val="130000"/>
              </a:lnSpc>
            </a:pPr>
            <a:r>
              <a:rPr lang="en-US" altLang="en-US" sz="1800" dirty="0">
                <a:solidFill>
                  <a:schemeClr val="bg1"/>
                </a:solidFill>
                <a:latin typeface="Calibri" panose="020F0502020204030204" pitchFamily="34" charset="0"/>
              </a:rPr>
              <a:t>The notes should appear in the dock below the image of the slide when “View” is set to “Normal”. If you do not see the notes, hold your cursor on the thin gray bar at the bottom of the window and drag the bar upwards. The notes section will appear. To view the slides with the notes in large text below them, move your cursor to the top of the window and click “View”, then “Notes Page”. To print the slide notes with images of the slides (handy for facilitating for the first time, especially for lengthy teaching segments), click “Print”, then choose “Notes” under “Print Layout”.</a:t>
            </a:r>
          </a:p>
        </p:txBody>
      </p:sp>
      <p:sp>
        <p:nvSpPr>
          <p:cNvPr id="8" name="TextBox 7">
            <a:extLst>
              <a:ext uri="{FF2B5EF4-FFF2-40B4-BE49-F238E27FC236}">
                <a16:creationId xmlns:a16="http://schemas.microsoft.com/office/drawing/2014/main" id="{197140AB-198A-4BD6-8141-7A766E0D8629}"/>
              </a:ext>
            </a:extLst>
          </p:cNvPr>
          <p:cNvSpPr txBox="1"/>
          <p:nvPr/>
        </p:nvSpPr>
        <p:spPr>
          <a:xfrm>
            <a:off x="1016898" y="6562742"/>
            <a:ext cx="7932042" cy="769347"/>
          </a:xfrm>
          <a:prstGeom prst="rect">
            <a:avLst/>
          </a:prstGeom>
          <a:noFill/>
        </p:spPr>
        <p:txBody>
          <a:bodyPr wrap="square" rtlCol="0">
            <a:spAutoFit/>
          </a:bodyPr>
          <a:lstStyle/>
          <a:p>
            <a:r>
              <a:rPr lang="en-US" sz="4400" b="1" dirty="0">
                <a:solidFill>
                  <a:schemeClr val="bg1"/>
                </a:solidFill>
                <a:latin typeface="Calibri" charset="0"/>
                <a:ea typeface="Calibri" charset="0"/>
                <a:cs typeface="Calibri" charset="0"/>
              </a:rPr>
              <a:t>TIP ON HIDING SLIDES</a:t>
            </a:r>
          </a:p>
        </p:txBody>
      </p:sp>
      <p:sp>
        <p:nvSpPr>
          <p:cNvPr id="9" name="TextBox 8">
            <a:extLst>
              <a:ext uri="{FF2B5EF4-FFF2-40B4-BE49-F238E27FC236}">
                <a16:creationId xmlns:a16="http://schemas.microsoft.com/office/drawing/2014/main" id="{AD0B382F-9F52-446A-8C57-737A52FC2F5E}"/>
              </a:ext>
            </a:extLst>
          </p:cNvPr>
          <p:cNvSpPr txBox="1"/>
          <p:nvPr/>
        </p:nvSpPr>
        <p:spPr>
          <a:xfrm>
            <a:off x="1016899" y="7412888"/>
            <a:ext cx="8846330" cy="1863487"/>
          </a:xfrm>
          <a:prstGeom prst="rect">
            <a:avLst/>
          </a:prstGeom>
          <a:noFill/>
        </p:spPr>
        <p:txBody>
          <a:bodyPr wrap="square" rtlCol="0">
            <a:spAutoFit/>
          </a:bodyPr>
          <a:lstStyle/>
          <a:p>
            <a:pPr>
              <a:lnSpc>
                <a:spcPct val="130000"/>
              </a:lnSpc>
              <a:spcBef>
                <a:spcPct val="30000"/>
              </a:spcBef>
              <a:defRPr/>
            </a:pPr>
            <a:r>
              <a:rPr lang="en-US" altLang="en-US" sz="1800" dirty="0">
                <a:solidFill>
                  <a:schemeClr val="bg1"/>
                </a:solidFill>
                <a:latin typeface="Calibri" panose="020F0502020204030204" pitchFamily="34" charset="0"/>
                <a:ea typeface="MS PGothic" charset="-128"/>
                <a:cs typeface="Calibri" panose="020F0502020204030204" pitchFamily="34" charset="0"/>
              </a:rPr>
              <a:t>If you decide to remove slides from this presentation – for instance, because you are not doing a particular exercise – it is better practice to hide the slide, rather than deleting it. This ensures that the Timing Chart in the Facilitation Guide will still reflect the correct slide numbers. To hide a slide, click on the slide. Then, under the Slide Show tab, click on the “Hide Slide” icon. This means the slide will not be shown on the screen during your slide show. </a:t>
            </a:r>
          </a:p>
        </p:txBody>
      </p:sp>
    </p:spTree>
    <p:extLst>
      <p:ext uri="{BB962C8B-B14F-4D97-AF65-F5344CB8AC3E}">
        <p14:creationId xmlns:p14="http://schemas.microsoft.com/office/powerpoint/2010/main" val="147324783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3"/>
          <p:cNvSpPr>
            <a:spLocks noGrp="1"/>
          </p:cNvSpPr>
          <p:nvPr>
            <p:ph type="title"/>
          </p:nvPr>
        </p:nvSpPr>
        <p:spPr>
          <a:xfrm>
            <a:off x="0" y="449837"/>
            <a:ext cx="13003213" cy="1454140"/>
          </a:xfrm>
        </p:spPr>
        <p:txBody>
          <a:bodyPr>
            <a:normAutofit/>
          </a:bodyPr>
          <a:lstStyle/>
          <a:p>
            <a:r>
              <a:rPr lang="en-US" altLang="en-US" dirty="0">
                <a:sym typeface="Arial Bold" charset="0"/>
              </a:rPr>
              <a:t>How Do Migration, Forced Displacement </a:t>
            </a:r>
            <a:br>
              <a:rPr lang="en-US" altLang="en-US" dirty="0">
                <a:sym typeface="Arial Bold" charset="0"/>
              </a:rPr>
            </a:br>
            <a:r>
              <a:rPr lang="en-US" altLang="en-US" dirty="0">
                <a:sym typeface="Arial Bold" charset="0"/>
              </a:rPr>
              <a:t>and Crises Create Challenges?</a:t>
            </a:r>
          </a:p>
        </p:txBody>
      </p:sp>
      <p:sp>
        <p:nvSpPr>
          <p:cNvPr id="19" name="TextBox 18"/>
          <p:cNvSpPr txBox="1"/>
          <p:nvPr/>
        </p:nvSpPr>
        <p:spPr>
          <a:xfrm>
            <a:off x="15953066" y="4025357"/>
            <a:ext cx="117465" cy="461609"/>
          </a:xfrm>
          <a:prstGeom prst="rect">
            <a:avLst/>
          </a:prstGeom>
          <a:noFill/>
        </p:spPr>
        <p:txBody>
          <a:bodyPr wrap="square" rtlCol="0">
            <a:spAutoFit/>
          </a:bodyPr>
          <a:lstStyle/>
          <a:p>
            <a:pPr defTabSz="914309" eaLnBrk="0" fontAlgn="base" hangingPunct="0">
              <a:spcBef>
                <a:spcPct val="0"/>
              </a:spcBef>
              <a:spcAft>
                <a:spcPct val="0"/>
              </a:spcAft>
              <a:defRPr/>
            </a:pPr>
            <a:endParaRPr lang="en-US" sz="2400" dirty="0">
              <a:solidFill>
                <a:srgbClr val="000000"/>
              </a:solidFill>
              <a:latin typeface="Calibri Regular"/>
              <a:ea typeface="ヒラギノ角ゴ ProN W3" charset="-128"/>
              <a:sym typeface="Gill Sans" charset="0"/>
            </a:endParaRPr>
          </a:p>
        </p:txBody>
      </p:sp>
      <p:sp>
        <p:nvSpPr>
          <p:cNvPr id="52" name="Slide Number Placeholder 5">
            <a:extLst>
              <a:ext uri="{FF2B5EF4-FFF2-40B4-BE49-F238E27FC236}">
                <a16:creationId xmlns:a16="http://schemas.microsoft.com/office/drawing/2014/main" id="{BAEE5647-4234-B248-8F62-2B58474A136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10</a:t>
            </a:fld>
            <a:endParaRPr lang="en-US" altLang="en-US" sz="1200" dirty="0">
              <a:solidFill>
                <a:schemeClr val="bg1"/>
              </a:solidFill>
            </a:endParaRPr>
          </a:p>
        </p:txBody>
      </p:sp>
      <p:sp>
        <p:nvSpPr>
          <p:cNvPr id="89" name="Rectangle 45">
            <a:extLst>
              <a:ext uri="{FF2B5EF4-FFF2-40B4-BE49-F238E27FC236}">
                <a16:creationId xmlns:a16="http://schemas.microsoft.com/office/drawing/2014/main" id="{792B4F1F-4C13-684F-92AC-E8A59C383D79}"/>
              </a:ext>
            </a:extLst>
          </p:cNvPr>
          <p:cNvSpPr>
            <a:spLocks noChangeArrowheads="1"/>
          </p:cNvSpPr>
          <p:nvPr/>
        </p:nvSpPr>
        <p:spPr bwMode="auto">
          <a:xfrm>
            <a:off x="568616" y="4125688"/>
            <a:ext cx="3428242"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eaLnBrk="0" fontAlgn="base" hangingPunct="0">
              <a:lnSpc>
                <a:spcPct val="90000"/>
              </a:lnSpc>
              <a:spcBef>
                <a:spcPct val="0"/>
              </a:spcBef>
              <a:spcAft>
                <a:spcPct val="0"/>
              </a:spcAft>
              <a:defRPr/>
            </a:pPr>
            <a:r>
              <a:rPr lang="en-US" sz="3200" b="1" cap="all" dirty="0">
                <a:ea typeface="Adobe Fan Heiti Std B" charset="-120"/>
                <a:cs typeface="Adobe Fan Heiti Std B" charset="-120"/>
                <a:sym typeface="Gill Sans" charset="0"/>
              </a:rPr>
              <a:t>DISCONNECTION</a:t>
            </a:r>
          </a:p>
        </p:txBody>
      </p:sp>
      <p:sp>
        <p:nvSpPr>
          <p:cNvPr id="88" name="Rectangle 45">
            <a:extLst>
              <a:ext uri="{FF2B5EF4-FFF2-40B4-BE49-F238E27FC236}">
                <a16:creationId xmlns:a16="http://schemas.microsoft.com/office/drawing/2014/main" id="{6169E496-55DF-9242-861B-38C5A92BF775}"/>
              </a:ext>
            </a:extLst>
          </p:cNvPr>
          <p:cNvSpPr>
            <a:spLocks noChangeArrowheads="1"/>
          </p:cNvSpPr>
          <p:nvPr/>
        </p:nvSpPr>
        <p:spPr bwMode="auto">
          <a:xfrm>
            <a:off x="4564529" y="4115556"/>
            <a:ext cx="3819203"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eaLnBrk="0" fontAlgn="base" hangingPunct="0">
              <a:lnSpc>
                <a:spcPct val="90000"/>
              </a:lnSpc>
              <a:spcBef>
                <a:spcPct val="0"/>
              </a:spcBef>
              <a:spcAft>
                <a:spcPct val="0"/>
              </a:spcAft>
              <a:defRPr/>
            </a:pPr>
            <a:r>
              <a:rPr lang="en-US" sz="3200" b="1" cap="all" dirty="0">
                <a:ea typeface="Adobe Fan Heiti Std B" charset="-120"/>
                <a:cs typeface="Adobe Fan Heiti Std B" charset="-120"/>
                <a:sym typeface="Gill Sans" charset="0"/>
              </a:rPr>
              <a:t>CATEGORIZATION</a:t>
            </a:r>
          </a:p>
        </p:txBody>
      </p:sp>
      <p:sp>
        <p:nvSpPr>
          <p:cNvPr id="90" name="Rectangle 45">
            <a:extLst>
              <a:ext uri="{FF2B5EF4-FFF2-40B4-BE49-F238E27FC236}">
                <a16:creationId xmlns:a16="http://schemas.microsoft.com/office/drawing/2014/main" id="{B8D489BA-93D7-E24F-9B3F-7B4F2232F121}"/>
              </a:ext>
            </a:extLst>
          </p:cNvPr>
          <p:cNvSpPr>
            <a:spLocks noChangeArrowheads="1"/>
          </p:cNvSpPr>
          <p:nvPr/>
        </p:nvSpPr>
        <p:spPr bwMode="auto">
          <a:xfrm>
            <a:off x="9425003" y="4010925"/>
            <a:ext cx="2743812"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eaLnBrk="0" fontAlgn="base" hangingPunct="0">
              <a:lnSpc>
                <a:spcPct val="90000"/>
              </a:lnSpc>
              <a:spcBef>
                <a:spcPct val="0"/>
              </a:spcBef>
              <a:spcAft>
                <a:spcPct val="0"/>
              </a:spcAft>
              <a:defRPr/>
            </a:pPr>
            <a:r>
              <a:rPr lang="en-US" sz="3200" b="1" cap="all" dirty="0">
                <a:ea typeface="Adobe Fan Heiti Std B" charset="-120"/>
                <a:cs typeface="Adobe Fan Heiti Std B" charset="-120"/>
                <a:sym typeface="Gill Sans" charset="0"/>
              </a:rPr>
              <a:t>INSUFFICIENT RESPONSE</a:t>
            </a:r>
          </a:p>
        </p:txBody>
      </p:sp>
      <p:grpSp>
        <p:nvGrpSpPr>
          <p:cNvPr id="10" name="Group 9">
            <a:extLst>
              <a:ext uri="{FF2B5EF4-FFF2-40B4-BE49-F238E27FC236}">
                <a16:creationId xmlns:a16="http://schemas.microsoft.com/office/drawing/2014/main" id="{BF65D020-3D97-CD49-8D92-F91EA1E5516A}"/>
              </a:ext>
            </a:extLst>
          </p:cNvPr>
          <p:cNvGrpSpPr/>
          <p:nvPr/>
        </p:nvGrpSpPr>
        <p:grpSpPr>
          <a:xfrm>
            <a:off x="5077896" y="2214240"/>
            <a:ext cx="2877844" cy="1771401"/>
            <a:chOff x="5077896" y="2214240"/>
            <a:chExt cx="2877844" cy="1771401"/>
          </a:xfrm>
        </p:grpSpPr>
        <p:sp>
          <p:nvSpPr>
            <p:cNvPr id="47" name="Notched Right Arrow 46">
              <a:extLst>
                <a:ext uri="{FF2B5EF4-FFF2-40B4-BE49-F238E27FC236}">
                  <a16:creationId xmlns:a16="http://schemas.microsoft.com/office/drawing/2014/main" id="{061E5E29-4837-4A4A-B549-6F70B98EF43D}"/>
                </a:ext>
              </a:extLst>
            </p:cNvPr>
            <p:cNvSpPr/>
            <p:nvPr/>
          </p:nvSpPr>
          <p:spPr bwMode="auto">
            <a:xfrm>
              <a:off x="5077896" y="2214240"/>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120" name="Oval 119">
              <a:extLst>
                <a:ext uri="{FF2B5EF4-FFF2-40B4-BE49-F238E27FC236}">
                  <a16:creationId xmlns:a16="http://schemas.microsoft.com/office/drawing/2014/main" id="{73A0E308-8A0F-B941-8A35-2900C894C2AF}"/>
                </a:ext>
              </a:extLst>
            </p:cNvPr>
            <p:cNvSpPr/>
            <p:nvPr/>
          </p:nvSpPr>
          <p:spPr>
            <a:xfrm>
              <a:off x="6206009" y="3345561"/>
              <a:ext cx="640080" cy="64008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t>02</a:t>
              </a:r>
            </a:p>
          </p:txBody>
        </p:sp>
        <p:grpSp>
          <p:nvGrpSpPr>
            <p:cNvPr id="78" name="Group 77">
              <a:extLst>
                <a:ext uri="{FF2B5EF4-FFF2-40B4-BE49-F238E27FC236}">
                  <a16:creationId xmlns:a16="http://schemas.microsoft.com/office/drawing/2014/main" id="{D3E8A014-A842-A547-B25E-061F139F348D}"/>
                </a:ext>
              </a:extLst>
            </p:cNvPr>
            <p:cNvGrpSpPr/>
            <p:nvPr/>
          </p:nvGrpSpPr>
          <p:grpSpPr>
            <a:xfrm flipH="1">
              <a:off x="6095654" y="2382648"/>
              <a:ext cx="924868" cy="873318"/>
              <a:chOff x="11172825" y="5868988"/>
              <a:chExt cx="484188" cy="457200"/>
            </a:xfrm>
            <a:solidFill>
              <a:schemeClr val="bg1"/>
            </a:solidFill>
          </p:grpSpPr>
          <p:sp>
            <p:nvSpPr>
              <p:cNvPr id="79" name="Freeform 608">
                <a:extLst>
                  <a:ext uri="{FF2B5EF4-FFF2-40B4-BE49-F238E27FC236}">
                    <a16:creationId xmlns:a16="http://schemas.microsoft.com/office/drawing/2014/main" id="{3DB91173-FB53-4141-B1F3-B0586BC78E9A}"/>
                  </a:ext>
                </a:extLst>
              </p:cNvPr>
              <p:cNvSpPr>
                <a:spLocks/>
              </p:cNvSpPr>
              <p:nvPr/>
            </p:nvSpPr>
            <p:spPr bwMode="auto">
              <a:xfrm>
                <a:off x="11382375" y="5994400"/>
                <a:ext cx="65088" cy="61913"/>
              </a:xfrm>
              <a:custGeom>
                <a:avLst/>
                <a:gdLst>
                  <a:gd name="T0" fmla="*/ 69 w 457"/>
                  <a:gd name="T1" fmla="*/ 0 h 426"/>
                  <a:gd name="T2" fmla="*/ 192 w 457"/>
                  <a:gd name="T3" fmla="*/ 59 h 426"/>
                  <a:gd name="T4" fmla="*/ 211 w 457"/>
                  <a:gd name="T5" fmla="*/ 65 h 426"/>
                  <a:gd name="T6" fmla="*/ 229 w 457"/>
                  <a:gd name="T7" fmla="*/ 67 h 426"/>
                  <a:gd name="T8" fmla="*/ 248 w 457"/>
                  <a:gd name="T9" fmla="*/ 65 h 426"/>
                  <a:gd name="T10" fmla="*/ 267 w 457"/>
                  <a:gd name="T11" fmla="*/ 59 h 426"/>
                  <a:gd name="T12" fmla="*/ 389 w 457"/>
                  <a:gd name="T13" fmla="*/ 0 h 426"/>
                  <a:gd name="T14" fmla="*/ 412 w 457"/>
                  <a:gd name="T15" fmla="*/ 7 h 426"/>
                  <a:gd name="T16" fmla="*/ 427 w 457"/>
                  <a:gd name="T17" fmla="*/ 14 h 426"/>
                  <a:gd name="T18" fmla="*/ 440 w 457"/>
                  <a:gd name="T19" fmla="*/ 25 h 426"/>
                  <a:gd name="T20" fmla="*/ 449 w 457"/>
                  <a:gd name="T21" fmla="*/ 40 h 426"/>
                  <a:gd name="T22" fmla="*/ 455 w 457"/>
                  <a:gd name="T23" fmla="*/ 55 h 426"/>
                  <a:gd name="T24" fmla="*/ 457 w 457"/>
                  <a:gd name="T25" fmla="*/ 72 h 426"/>
                  <a:gd name="T26" fmla="*/ 457 w 457"/>
                  <a:gd name="T27" fmla="*/ 386 h 426"/>
                  <a:gd name="T28" fmla="*/ 403 w 457"/>
                  <a:gd name="T29" fmla="*/ 403 h 426"/>
                  <a:gd name="T30" fmla="*/ 347 w 457"/>
                  <a:gd name="T31" fmla="*/ 416 h 426"/>
                  <a:gd name="T32" fmla="*/ 289 w 457"/>
                  <a:gd name="T33" fmla="*/ 424 h 426"/>
                  <a:gd name="T34" fmla="*/ 229 w 457"/>
                  <a:gd name="T35" fmla="*/ 426 h 426"/>
                  <a:gd name="T36" fmla="*/ 170 w 457"/>
                  <a:gd name="T37" fmla="*/ 424 h 426"/>
                  <a:gd name="T38" fmla="*/ 112 w 457"/>
                  <a:gd name="T39" fmla="*/ 416 h 426"/>
                  <a:gd name="T40" fmla="*/ 56 w 457"/>
                  <a:gd name="T41" fmla="*/ 403 h 426"/>
                  <a:gd name="T42" fmla="*/ 0 w 457"/>
                  <a:gd name="T43" fmla="*/ 386 h 426"/>
                  <a:gd name="T44" fmla="*/ 0 w 457"/>
                  <a:gd name="T45" fmla="*/ 72 h 426"/>
                  <a:gd name="T46" fmla="*/ 3 w 457"/>
                  <a:gd name="T47" fmla="*/ 55 h 426"/>
                  <a:gd name="T48" fmla="*/ 9 w 457"/>
                  <a:gd name="T49" fmla="*/ 40 h 426"/>
                  <a:gd name="T50" fmla="*/ 19 w 457"/>
                  <a:gd name="T51" fmla="*/ 25 h 426"/>
                  <a:gd name="T52" fmla="*/ 31 w 457"/>
                  <a:gd name="T53" fmla="*/ 14 h 426"/>
                  <a:gd name="T54" fmla="*/ 47 w 457"/>
                  <a:gd name="T55" fmla="*/ 7 h 426"/>
                  <a:gd name="T56" fmla="*/ 69 w 457"/>
                  <a:gd name="T57"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6">
                    <a:moveTo>
                      <a:pt x="69" y="0"/>
                    </a:moveTo>
                    <a:lnTo>
                      <a:pt x="192" y="59"/>
                    </a:lnTo>
                    <a:lnTo>
                      <a:pt x="211" y="65"/>
                    </a:lnTo>
                    <a:lnTo>
                      <a:pt x="229" y="67"/>
                    </a:lnTo>
                    <a:lnTo>
                      <a:pt x="248" y="65"/>
                    </a:lnTo>
                    <a:lnTo>
                      <a:pt x="267" y="59"/>
                    </a:lnTo>
                    <a:lnTo>
                      <a:pt x="389" y="0"/>
                    </a:lnTo>
                    <a:lnTo>
                      <a:pt x="412" y="7"/>
                    </a:lnTo>
                    <a:lnTo>
                      <a:pt x="427" y="14"/>
                    </a:lnTo>
                    <a:lnTo>
                      <a:pt x="440" y="25"/>
                    </a:lnTo>
                    <a:lnTo>
                      <a:pt x="449" y="40"/>
                    </a:lnTo>
                    <a:lnTo>
                      <a:pt x="455" y="55"/>
                    </a:lnTo>
                    <a:lnTo>
                      <a:pt x="457" y="72"/>
                    </a:lnTo>
                    <a:lnTo>
                      <a:pt x="457" y="386"/>
                    </a:lnTo>
                    <a:lnTo>
                      <a:pt x="403" y="403"/>
                    </a:lnTo>
                    <a:lnTo>
                      <a:pt x="347" y="416"/>
                    </a:lnTo>
                    <a:lnTo>
                      <a:pt x="289" y="424"/>
                    </a:lnTo>
                    <a:lnTo>
                      <a:pt x="229" y="426"/>
                    </a:lnTo>
                    <a:lnTo>
                      <a:pt x="170" y="424"/>
                    </a:lnTo>
                    <a:lnTo>
                      <a:pt x="112" y="416"/>
                    </a:lnTo>
                    <a:lnTo>
                      <a:pt x="56" y="403"/>
                    </a:lnTo>
                    <a:lnTo>
                      <a:pt x="0" y="386"/>
                    </a:lnTo>
                    <a:lnTo>
                      <a:pt x="0" y="72"/>
                    </a:lnTo>
                    <a:lnTo>
                      <a:pt x="3" y="55"/>
                    </a:lnTo>
                    <a:lnTo>
                      <a:pt x="9" y="40"/>
                    </a:lnTo>
                    <a:lnTo>
                      <a:pt x="19" y="25"/>
                    </a:lnTo>
                    <a:lnTo>
                      <a:pt x="31" y="14"/>
                    </a:lnTo>
                    <a:lnTo>
                      <a:pt x="47" y="7"/>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609">
                <a:extLst>
                  <a:ext uri="{FF2B5EF4-FFF2-40B4-BE49-F238E27FC236}">
                    <a16:creationId xmlns:a16="http://schemas.microsoft.com/office/drawing/2014/main" id="{5EDB5ADD-4DA5-2B4D-826A-5752F33BC27E}"/>
                  </a:ext>
                </a:extLst>
              </p:cNvPr>
              <p:cNvSpPr>
                <a:spLocks/>
              </p:cNvSpPr>
              <p:nvPr/>
            </p:nvSpPr>
            <p:spPr bwMode="auto">
              <a:xfrm>
                <a:off x="11401425" y="5907088"/>
                <a:ext cx="28575" cy="28575"/>
              </a:xfrm>
              <a:custGeom>
                <a:avLst/>
                <a:gdLst>
                  <a:gd name="T0" fmla="*/ 99 w 199"/>
                  <a:gd name="T1" fmla="*/ 0 h 198"/>
                  <a:gd name="T2" fmla="*/ 122 w 199"/>
                  <a:gd name="T3" fmla="*/ 3 h 198"/>
                  <a:gd name="T4" fmla="*/ 143 w 199"/>
                  <a:gd name="T5" fmla="*/ 10 h 198"/>
                  <a:gd name="T6" fmla="*/ 161 w 199"/>
                  <a:gd name="T7" fmla="*/ 22 h 198"/>
                  <a:gd name="T8" fmla="*/ 176 w 199"/>
                  <a:gd name="T9" fmla="*/ 38 h 198"/>
                  <a:gd name="T10" fmla="*/ 189 w 199"/>
                  <a:gd name="T11" fmla="*/ 56 h 198"/>
                  <a:gd name="T12" fmla="*/ 196 w 199"/>
                  <a:gd name="T13" fmla="*/ 76 h 198"/>
                  <a:gd name="T14" fmla="*/ 199 w 199"/>
                  <a:gd name="T15" fmla="*/ 100 h 198"/>
                  <a:gd name="T16" fmla="*/ 196 w 199"/>
                  <a:gd name="T17" fmla="*/ 122 h 198"/>
                  <a:gd name="T18" fmla="*/ 189 w 199"/>
                  <a:gd name="T19" fmla="*/ 142 h 198"/>
                  <a:gd name="T20" fmla="*/ 176 w 199"/>
                  <a:gd name="T21" fmla="*/ 162 h 198"/>
                  <a:gd name="T22" fmla="*/ 161 w 199"/>
                  <a:gd name="T23" fmla="*/ 177 h 198"/>
                  <a:gd name="T24" fmla="*/ 143 w 199"/>
                  <a:gd name="T25" fmla="*/ 188 h 198"/>
                  <a:gd name="T26" fmla="*/ 122 w 199"/>
                  <a:gd name="T27" fmla="*/ 195 h 198"/>
                  <a:gd name="T28" fmla="*/ 99 w 199"/>
                  <a:gd name="T29" fmla="*/ 198 h 198"/>
                  <a:gd name="T30" fmla="*/ 77 w 199"/>
                  <a:gd name="T31" fmla="*/ 195 h 198"/>
                  <a:gd name="T32" fmla="*/ 55 w 199"/>
                  <a:gd name="T33" fmla="*/ 188 h 198"/>
                  <a:gd name="T34" fmla="*/ 37 w 199"/>
                  <a:gd name="T35" fmla="*/ 177 h 198"/>
                  <a:gd name="T36" fmla="*/ 21 w 199"/>
                  <a:gd name="T37" fmla="*/ 162 h 198"/>
                  <a:gd name="T38" fmla="*/ 10 w 199"/>
                  <a:gd name="T39" fmla="*/ 142 h 198"/>
                  <a:gd name="T40" fmla="*/ 2 w 199"/>
                  <a:gd name="T41" fmla="*/ 122 h 198"/>
                  <a:gd name="T42" fmla="*/ 0 w 199"/>
                  <a:gd name="T43" fmla="*/ 100 h 198"/>
                  <a:gd name="T44" fmla="*/ 2 w 199"/>
                  <a:gd name="T45" fmla="*/ 76 h 198"/>
                  <a:gd name="T46" fmla="*/ 10 w 199"/>
                  <a:gd name="T47" fmla="*/ 56 h 198"/>
                  <a:gd name="T48" fmla="*/ 21 w 199"/>
                  <a:gd name="T49" fmla="*/ 38 h 198"/>
                  <a:gd name="T50" fmla="*/ 37 w 199"/>
                  <a:gd name="T51" fmla="*/ 22 h 198"/>
                  <a:gd name="T52" fmla="*/ 55 w 199"/>
                  <a:gd name="T53" fmla="*/ 10 h 198"/>
                  <a:gd name="T54" fmla="*/ 77 w 199"/>
                  <a:gd name="T55" fmla="*/ 3 h 198"/>
                  <a:gd name="T56" fmla="*/ 99 w 199"/>
                  <a:gd name="T5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8">
                    <a:moveTo>
                      <a:pt x="99" y="0"/>
                    </a:moveTo>
                    <a:lnTo>
                      <a:pt x="122" y="3"/>
                    </a:lnTo>
                    <a:lnTo>
                      <a:pt x="143" y="10"/>
                    </a:lnTo>
                    <a:lnTo>
                      <a:pt x="161" y="22"/>
                    </a:lnTo>
                    <a:lnTo>
                      <a:pt x="176" y="38"/>
                    </a:lnTo>
                    <a:lnTo>
                      <a:pt x="189" y="56"/>
                    </a:lnTo>
                    <a:lnTo>
                      <a:pt x="196" y="76"/>
                    </a:lnTo>
                    <a:lnTo>
                      <a:pt x="199" y="100"/>
                    </a:lnTo>
                    <a:lnTo>
                      <a:pt x="196" y="122"/>
                    </a:lnTo>
                    <a:lnTo>
                      <a:pt x="189" y="142"/>
                    </a:lnTo>
                    <a:lnTo>
                      <a:pt x="176" y="162"/>
                    </a:lnTo>
                    <a:lnTo>
                      <a:pt x="161" y="177"/>
                    </a:lnTo>
                    <a:lnTo>
                      <a:pt x="143" y="188"/>
                    </a:lnTo>
                    <a:lnTo>
                      <a:pt x="122" y="195"/>
                    </a:lnTo>
                    <a:lnTo>
                      <a:pt x="99" y="198"/>
                    </a:lnTo>
                    <a:lnTo>
                      <a:pt x="77" y="195"/>
                    </a:lnTo>
                    <a:lnTo>
                      <a:pt x="55" y="188"/>
                    </a:lnTo>
                    <a:lnTo>
                      <a:pt x="37" y="177"/>
                    </a:lnTo>
                    <a:lnTo>
                      <a:pt x="21" y="162"/>
                    </a:lnTo>
                    <a:lnTo>
                      <a:pt x="10" y="142"/>
                    </a:lnTo>
                    <a:lnTo>
                      <a:pt x="2" y="122"/>
                    </a:lnTo>
                    <a:lnTo>
                      <a:pt x="0" y="100"/>
                    </a:lnTo>
                    <a:lnTo>
                      <a:pt x="2" y="76"/>
                    </a:lnTo>
                    <a:lnTo>
                      <a:pt x="10" y="56"/>
                    </a:lnTo>
                    <a:lnTo>
                      <a:pt x="21" y="38"/>
                    </a:lnTo>
                    <a:lnTo>
                      <a:pt x="37" y="22"/>
                    </a:lnTo>
                    <a:lnTo>
                      <a:pt x="55" y="10"/>
                    </a:lnTo>
                    <a:lnTo>
                      <a:pt x="77" y="3"/>
                    </a:lnTo>
                    <a:lnTo>
                      <a:pt x="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610">
                <a:extLst>
                  <a:ext uri="{FF2B5EF4-FFF2-40B4-BE49-F238E27FC236}">
                    <a16:creationId xmlns:a16="http://schemas.microsoft.com/office/drawing/2014/main" id="{06B72980-3488-8849-991B-4532DCD5F13B}"/>
                  </a:ext>
                </a:extLst>
              </p:cNvPr>
              <p:cNvSpPr>
                <a:spLocks/>
              </p:cNvSpPr>
              <p:nvPr/>
            </p:nvSpPr>
            <p:spPr bwMode="auto">
              <a:xfrm>
                <a:off x="11252200" y="6175375"/>
                <a:ext cx="28575" cy="28575"/>
              </a:xfrm>
              <a:custGeom>
                <a:avLst/>
                <a:gdLst>
                  <a:gd name="T0" fmla="*/ 100 w 199"/>
                  <a:gd name="T1" fmla="*/ 0 h 199"/>
                  <a:gd name="T2" fmla="*/ 122 w 199"/>
                  <a:gd name="T3" fmla="*/ 3 h 199"/>
                  <a:gd name="T4" fmla="*/ 143 w 199"/>
                  <a:gd name="T5" fmla="*/ 10 h 199"/>
                  <a:gd name="T6" fmla="*/ 161 w 199"/>
                  <a:gd name="T7" fmla="*/ 22 h 199"/>
                  <a:gd name="T8" fmla="*/ 177 w 199"/>
                  <a:gd name="T9" fmla="*/ 37 h 199"/>
                  <a:gd name="T10" fmla="*/ 189 w 199"/>
                  <a:gd name="T11" fmla="*/ 56 h 199"/>
                  <a:gd name="T12" fmla="*/ 196 w 199"/>
                  <a:gd name="T13" fmla="*/ 77 h 199"/>
                  <a:gd name="T14" fmla="*/ 199 w 199"/>
                  <a:gd name="T15" fmla="*/ 99 h 199"/>
                  <a:gd name="T16" fmla="*/ 196 w 199"/>
                  <a:gd name="T17" fmla="*/ 122 h 199"/>
                  <a:gd name="T18" fmla="*/ 189 w 199"/>
                  <a:gd name="T19" fmla="*/ 143 h 199"/>
                  <a:gd name="T20" fmla="*/ 177 w 199"/>
                  <a:gd name="T21" fmla="*/ 161 h 199"/>
                  <a:gd name="T22" fmla="*/ 161 w 199"/>
                  <a:gd name="T23" fmla="*/ 176 h 199"/>
                  <a:gd name="T24" fmla="*/ 143 w 199"/>
                  <a:gd name="T25" fmla="*/ 189 h 199"/>
                  <a:gd name="T26" fmla="*/ 122 w 199"/>
                  <a:gd name="T27" fmla="*/ 196 h 199"/>
                  <a:gd name="T28" fmla="*/ 100 w 199"/>
                  <a:gd name="T29" fmla="*/ 199 h 199"/>
                  <a:gd name="T30" fmla="*/ 76 w 199"/>
                  <a:gd name="T31" fmla="*/ 196 h 199"/>
                  <a:gd name="T32" fmla="*/ 56 w 199"/>
                  <a:gd name="T33" fmla="*/ 189 h 199"/>
                  <a:gd name="T34" fmla="*/ 38 w 199"/>
                  <a:gd name="T35" fmla="*/ 176 h 199"/>
                  <a:gd name="T36" fmla="*/ 22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2 w 199"/>
                  <a:gd name="T49" fmla="*/ 37 h 199"/>
                  <a:gd name="T50" fmla="*/ 38 w 199"/>
                  <a:gd name="T51" fmla="*/ 22 h 199"/>
                  <a:gd name="T52" fmla="*/ 56 w 199"/>
                  <a:gd name="T53" fmla="*/ 10 h 199"/>
                  <a:gd name="T54" fmla="*/ 76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2" y="3"/>
                    </a:lnTo>
                    <a:lnTo>
                      <a:pt x="143" y="10"/>
                    </a:lnTo>
                    <a:lnTo>
                      <a:pt x="161" y="22"/>
                    </a:lnTo>
                    <a:lnTo>
                      <a:pt x="177" y="37"/>
                    </a:lnTo>
                    <a:lnTo>
                      <a:pt x="189" y="56"/>
                    </a:lnTo>
                    <a:lnTo>
                      <a:pt x="196" y="77"/>
                    </a:lnTo>
                    <a:lnTo>
                      <a:pt x="199" y="99"/>
                    </a:lnTo>
                    <a:lnTo>
                      <a:pt x="196" y="122"/>
                    </a:lnTo>
                    <a:lnTo>
                      <a:pt x="189" y="143"/>
                    </a:lnTo>
                    <a:lnTo>
                      <a:pt x="177" y="161"/>
                    </a:lnTo>
                    <a:lnTo>
                      <a:pt x="161" y="176"/>
                    </a:lnTo>
                    <a:lnTo>
                      <a:pt x="143" y="189"/>
                    </a:lnTo>
                    <a:lnTo>
                      <a:pt x="122" y="196"/>
                    </a:lnTo>
                    <a:lnTo>
                      <a:pt x="100" y="199"/>
                    </a:lnTo>
                    <a:lnTo>
                      <a:pt x="76" y="196"/>
                    </a:lnTo>
                    <a:lnTo>
                      <a:pt x="56" y="189"/>
                    </a:lnTo>
                    <a:lnTo>
                      <a:pt x="38" y="176"/>
                    </a:lnTo>
                    <a:lnTo>
                      <a:pt x="22" y="161"/>
                    </a:lnTo>
                    <a:lnTo>
                      <a:pt x="10" y="143"/>
                    </a:lnTo>
                    <a:lnTo>
                      <a:pt x="3" y="122"/>
                    </a:lnTo>
                    <a:lnTo>
                      <a:pt x="0" y="99"/>
                    </a:lnTo>
                    <a:lnTo>
                      <a:pt x="3" y="77"/>
                    </a:lnTo>
                    <a:lnTo>
                      <a:pt x="10" y="56"/>
                    </a:lnTo>
                    <a:lnTo>
                      <a:pt x="22" y="37"/>
                    </a:lnTo>
                    <a:lnTo>
                      <a:pt x="38" y="22"/>
                    </a:lnTo>
                    <a:lnTo>
                      <a:pt x="56" y="10"/>
                    </a:lnTo>
                    <a:lnTo>
                      <a:pt x="76" y="3"/>
                    </a:lnTo>
                    <a:lnTo>
                      <a:pt x="1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611">
                <a:extLst>
                  <a:ext uri="{FF2B5EF4-FFF2-40B4-BE49-F238E27FC236}">
                    <a16:creationId xmlns:a16="http://schemas.microsoft.com/office/drawing/2014/main" id="{3FD94141-2AD5-774B-A6EC-AAF9A402F3AF}"/>
                  </a:ext>
                </a:extLst>
              </p:cNvPr>
              <p:cNvSpPr>
                <a:spLocks noEditPoints="1"/>
              </p:cNvSpPr>
              <p:nvPr/>
            </p:nvSpPr>
            <p:spPr bwMode="auto">
              <a:xfrm>
                <a:off x="11172825" y="6137275"/>
                <a:ext cx="188913" cy="168275"/>
              </a:xfrm>
              <a:custGeom>
                <a:avLst/>
                <a:gdLst>
                  <a:gd name="T0" fmla="*/ 574 w 1307"/>
                  <a:gd name="T1" fmla="*/ 103 h 1165"/>
                  <a:gd name="T2" fmla="*/ 474 w 1307"/>
                  <a:gd name="T3" fmla="*/ 159 h 1165"/>
                  <a:gd name="T4" fmla="*/ 405 w 1307"/>
                  <a:gd name="T5" fmla="*/ 250 h 1165"/>
                  <a:gd name="T6" fmla="*/ 379 w 1307"/>
                  <a:gd name="T7" fmla="*/ 365 h 1165"/>
                  <a:gd name="T8" fmla="*/ 405 w 1307"/>
                  <a:gd name="T9" fmla="*/ 480 h 1165"/>
                  <a:gd name="T10" fmla="*/ 474 w 1307"/>
                  <a:gd name="T11" fmla="*/ 572 h 1165"/>
                  <a:gd name="T12" fmla="*/ 574 w 1307"/>
                  <a:gd name="T13" fmla="*/ 627 h 1165"/>
                  <a:gd name="T14" fmla="*/ 694 w 1307"/>
                  <a:gd name="T15" fmla="*/ 636 h 1165"/>
                  <a:gd name="T16" fmla="*/ 803 w 1307"/>
                  <a:gd name="T17" fmla="*/ 594 h 1165"/>
                  <a:gd name="T18" fmla="*/ 883 w 1307"/>
                  <a:gd name="T19" fmla="*/ 514 h 1165"/>
                  <a:gd name="T20" fmla="*/ 924 w 1307"/>
                  <a:gd name="T21" fmla="*/ 406 h 1165"/>
                  <a:gd name="T22" fmla="*/ 915 w 1307"/>
                  <a:gd name="T23" fmla="*/ 287 h 1165"/>
                  <a:gd name="T24" fmla="*/ 860 w 1307"/>
                  <a:gd name="T25" fmla="*/ 186 h 1165"/>
                  <a:gd name="T26" fmla="*/ 769 w 1307"/>
                  <a:gd name="T27" fmla="*/ 118 h 1165"/>
                  <a:gd name="T28" fmla="*/ 654 w 1307"/>
                  <a:gd name="T29" fmla="*/ 92 h 1165"/>
                  <a:gd name="T30" fmla="*/ 777 w 1307"/>
                  <a:gd name="T31" fmla="*/ 12 h 1165"/>
                  <a:gd name="T32" fmla="*/ 949 w 1307"/>
                  <a:gd name="T33" fmla="*/ 71 h 1165"/>
                  <a:gd name="T34" fmla="*/ 1093 w 1307"/>
                  <a:gd name="T35" fmla="*/ 171 h 1165"/>
                  <a:gd name="T36" fmla="*/ 1208 w 1307"/>
                  <a:gd name="T37" fmla="*/ 307 h 1165"/>
                  <a:gd name="T38" fmla="*/ 1281 w 1307"/>
                  <a:gd name="T39" fmla="*/ 470 h 1165"/>
                  <a:gd name="T40" fmla="*/ 1307 w 1307"/>
                  <a:gd name="T41" fmla="*/ 652 h 1165"/>
                  <a:gd name="T42" fmla="*/ 1281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1 w 1307"/>
                  <a:gd name="T53" fmla="*/ 750 h 1165"/>
                  <a:gd name="T54" fmla="*/ 887 w 1307"/>
                  <a:gd name="T55" fmla="*/ 719 h 1165"/>
                  <a:gd name="T56" fmla="*/ 861 w 1307"/>
                  <a:gd name="T57" fmla="*/ 711 h 1165"/>
                  <a:gd name="T58" fmla="*/ 834 w 1307"/>
                  <a:gd name="T59" fmla="*/ 703 h 1165"/>
                  <a:gd name="T60" fmla="*/ 789 w 1307"/>
                  <a:gd name="T61" fmla="*/ 700 h 1165"/>
                  <a:gd name="T62" fmla="*/ 538 w 1307"/>
                  <a:gd name="T63" fmla="*/ 707 h 1165"/>
                  <a:gd name="T64" fmla="*/ 474 w 1307"/>
                  <a:gd name="T65" fmla="*/ 702 h 1165"/>
                  <a:gd name="T66" fmla="*/ 456 w 1307"/>
                  <a:gd name="T67" fmla="*/ 708 h 1165"/>
                  <a:gd name="T68" fmla="*/ 426 w 1307"/>
                  <a:gd name="T69" fmla="*/ 717 h 1165"/>
                  <a:gd name="T70" fmla="*/ 385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4 w 1307"/>
                  <a:gd name="T81" fmla="*/ 888 h 1165"/>
                  <a:gd name="T82" fmla="*/ 3 w 1307"/>
                  <a:gd name="T83" fmla="*/ 714 h 1165"/>
                  <a:gd name="T84" fmla="*/ 12 w 1307"/>
                  <a:gd name="T85" fmla="*/ 529 h 1165"/>
                  <a:gd name="T86" fmla="*/ 70 w 1307"/>
                  <a:gd name="T87" fmla="*/ 358 h 1165"/>
                  <a:gd name="T88" fmla="*/ 171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4" y="103"/>
                    </a:lnTo>
                    <a:lnTo>
                      <a:pt x="539" y="118"/>
                    </a:lnTo>
                    <a:lnTo>
                      <a:pt x="505" y="136"/>
                    </a:lnTo>
                    <a:lnTo>
                      <a:pt x="474" y="159"/>
                    </a:lnTo>
                    <a:lnTo>
                      <a:pt x="447" y="186"/>
                    </a:lnTo>
                    <a:lnTo>
                      <a:pt x="424" y="216"/>
                    </a:lnTo>
                    <a:lnTo>
                      <a:pt x="405" y="250"/>
                    </a:lnTo>
                    <a:lnTo>
                      <a:pt x="392" y="287"/>
                    </a:lnTo>
                    <a:lnTo>
                      <a:pt x="383" y="325"/>
                    </a:lnTo>
                    <a:lnTo>
                      <a:pt x="379" y="365"/>
                    </a:lnTo>
                    <a:lnTo>
                      <a:pt x="383" y="406"/>
                    </a:lnTo>
                    <a:lnTo>
                      <a:pt x="392" y="444"/>
                    </a:lnTo>
                    <a:lnTo>
                      <a:pt x="405" y="480"/>
                    </a:lnTo>
                    <a:lnTo>
                      <a:pt x="424" y="514"/>
                    </a:lnTo>
                    <a:lnTo>
                      <a:pt x="447" y="544"/>
                    </a:lnTo>
                    <a:lnTo>
                      <a:pt x="474" y="572"/>
                    </a:lnTo>
                    <a:lnTo>
                      <a:pt x="505" y="594"/>
                    </a:lnTo>
                    <a:lnTo>
                      <a:pt x="539" y="613"/>
                    </a:lnTo>
                    <a:lnTo>
                      <a:pt x="574" y="627"/>
                    </a:lnTo>
                    <a:lnTo>
                      <a:pt x="613" y="636"/>
                    </a:lnTo>
                    <a:lnTo>
                      <a:pt x="654" y="639"/>
                    </a:lnTo>
                    <a:lnTo>
                      <a:pt x="694" y="636"/>
                    </a:lnTo>
                    <a:lnTo>
                      <a:pt x="732" y="627"/>
                    </a:lnTo>
                    <a:lnTo>
                      <a:pt x="769" y="613"/>
                    </a:lnTo>
                    <a:lnTo>
                      <a:pt x="803" y="594"/>
                    </a:lnTo>
                    <a:lnTo>
                      <a:pt x="832" y="572"/>
                    </a:lnTo>
                    <a:lnTo>
                      <a:pt x="860" y="544"/>
                    </a:lnTo>
                    <a:lnTo>
                      <a:pt x="883" y="514"/>
                    </a:lnTo>
                    <a:lnTo>
                      <a:pt x="902" y="480"/>
                    </a:lnTo>
                    <a:lnTo>
                      <a:pt x="915" y="444"/>
                    </a:lnTo>
                    <a:lnTo>
                      <a:pt x="924" y="406"/>
                    </a:lnTo>
                    <a:lnTo>
                      <a:pt x="927" y="365"/>
                    </a:lnTo>
                    <a:lnTo>
                      <a:pt x="924" y="325"/>
                    </a:lnTo>
                    <a:lnTo>
                      <a:pt x="915" y="287"/>
                    </a:lnTo>
                    <a:lnTo>
                      <a:pt x="902" y="250"/>
                    </a:lnTo>
                    <a:lnTo>
                      <a:pt x="883" y="216"/>
                    </a:lnTo>
                    <a:lnTo>
                      <a:pt x="860" y="186"/>
                    </a:lnTo>
                    <a:lnTo>
                      <a:pt x="832" y="159"/>
                    </a:lnTo>
                    <a:lnTo>
                      <a:pt x="803" y="136"/>
                    </a:lnTo>
                    <a:lnTo>
                      <a:pt x="769" y="118"/>
                    </a:lnTo>
                    <a:lnTo>
                      <a:pt x="732" y="103"/>
                    </a:lnTo>
                    <a:lnTo>
                      <a:pt x="694" y="95"/>
                    </a:lnTo>
                    <a:lnTo>
                      <a:pt x="654" y="92"/>
                    </a:lnTo>
                    <a:close/>
                    <a:moveTo>
                      <a:pt x="654" y="0"/>
                    </a:moveTo>
                    <a:lnTo>
                      <a:pt x="716" y="3"/>
                    </a:lnTo>
                    <a:lnTo>
                      <a:pt x="777" y="12"/>
                    </a:lnTo>
                    <a:lnTo>
                      <a:pt x="836" y="26"/>
                    </a:lnTo>
                    <a:lnTo>
                      <a:pt x="894" y="46"/>
                    </a:lnTo>
                    <a:lnTo>
                      <a:pt x="949" y="71"/>
                    </a:lnTo>
                    <a:lnTo>
                      <a:pt x="1000" y="99"/>
                    </a:lnTo>
                    <a:lnTo>
                      <a:pt x="1049" y="133"/>
                    </a:lnTo>
                    <a:lnTo>
                      <a:pt x="1093" y="171"/>
                    </a:lnTo>
                    <a:lnTo>
                      <a:pt x="1135" y="213"/>
                    </a:lnTo>
                    <a:lnTo>
                      <a:pt x="1173" y="258"/>
                    </a:lnTo>
                    <a:lnTo>
                      <a:pt x="1208" y="307"/>
                    </a:lnTo>
                    <a:lnTo>
                      <a:pt x="1236" y="358"/>
                    </a:lnTo>
                    <a:lnTo>
                      <a:pt x="1261" y="413"/>
                    </a:lnTo>
                    <a:lnTo>
                      <a:pt x="1281" y="470"/>
                    </a:lnTo>
                    <a:lnTo>
                      <a:pt x="1295" y="529"/>
                    </a:lnTo>
                    <a:lnTo>
                      <a:pt x="1304" y="590"/>
                    </a:lnTo>
                    <a:lnTo>
                      <a:pt x="1307" y="652"/>
                    </a:lnTo>
                    <a:lnTo>
                      <a:pt x="1304" y="714"/>
                    </a:lnTo>
                    <a:lnTo>
                      <a:pt x="1295" y="774"/>
                    </a:lnTo>
                    <a:lnTo>
                      <a:pt x="1281" y="832"/>
                    </a:lnTo>
                    <a:lnTo>
                      <a:pt x="1263" y="888"/>
                    </a:lnTo>
                    <a:lnTo>
                      <a:pt x="1238" y="942"/>
                    </a:lnTo>
                    <a:lnTo>
                      <a:pt x="1211" y="993"/>
                    </a:lnTo>
                    <a:lnTo>
                      <a:pt x="1177" y="1041"/>
                    </a:lnTo>
                    <a:lnTo>
                      <a:pt x="1140" y="1086"/>
                    </a:lnTo>
                    <a:lnTo>
                      <a:pt x="1101" y="1128"/>
                    </a:lnTo>
                    <a:lnTo>
                      <a:pt x="1056" y="1165"/>
                    </a:lnTo>
                    <a:lnTo>
                      <a:pt x="1056" y="949"/>
                    </a:lnTo>
                    <a:lnTo>
                      <a:pt x="1054" y="916"/>
                    </a:lnTo>
                    <a:lnTo>
                      <a:pt x="1047" y="882"/>
                    </a:lnTo>
                    <a:lnTo>
                      <a:pt x="1035" y="851"/>
                    </a:lnTo>
                    <a:lnTo>
                      <a:pt x="1020" y="822"/>
                    </a:lnTo>
                    <a:lnTo>
                      <a:pt x="1001" y="795"/>
                    </a:lnTo>
                    <a:lnTo>
                      <a:pt x="977" y="771"/>
                    </a:lnTo>
                    <a:lnTo>
                      <a:pt x="951" y="750"/>
                    </a:lnTo>
                    <a:lnTo>
                      <a:pt x="922" y="733"/>
                    </a:lnTo>
                    <a:lnTo>
                      <a:pt x="890" y="719"/>
                    </a:lnTo>
                    <a:lnTo>
                      <a:pt x="887" y="719"/>
                    </a:lnTo>
                    <a:lnTo>
                      <a:pt x="880" y="717"/>
                    </a:lnTo>
                    <a:lnTo>
                      <a:pt x="871" y="714"/>
                    </a:lnTo>
                    <a:lnTo>
                      <a:pt x="861" y="711"/>
                    </a:lnTo>
                    <a:lnTo>
                      <a:pt x="851" y="708"/>
                    </a:lnTo>
                    <a:lnTo>
                      <a:pt x="842" y="705"/>
                    </a:lnTo>
                    <a:lnTo>
                      <a:pt x="834" y="703"/>
                    </a:lnTo>
                    <a:lnTo>
                      <a:pt x="832" y="702"/>
                    </a:lnTo>
                    <a:lnTo>
                      <a:pt x="811" y="698"/>
                    </a:lnTo>
                    <a:lnTo>
                      <a:pt x="789" y="700"/>
                    </a:lnTo>
                    <a:lnTo>
                      <a:pt x="769" y="707"/>
                    </a:lnTo>
                    <a:lnTo>
                      <a:pt x="654" y="762"/>
                    </a:lnTo>
                    <a:lnTo>
                      <a:pt x="538" y="707"/>
                    </a:lnTo>
                    <a:lnTo>
                      <a:pt x="517" y="700"/>
                    </a:lnTo>
                    <a:lnTo>
                      <a:pt x="496" y="698"/>
                    </a:lnTo>
                    <a:lnTo>
                      <a:pt x="474" y="702"/>
                    </a:lnTo>
                    <a:lnTo>
                      <a:pt x="472" y="703"/>
                    </a:lnTo>
                    <a:lnTo>
                      <a:pt x="465" y="705"/>
                    </a:lnTo>
                    <a:lnTo>
                      <a:pt x="456" y="708"/>
                    </a:lnTo>
                    <a:lnTo>
                      <a:pt x="446" y="711"/>
                    </a:lnTo>
                    <a:lnTo>
                      <a:pt x="436" y="714"/>
                    </a:lnTo>
                    <a:lnTo>
                      <a:pt x="426" y="717"/>
                    </a:lnTo>
                    <a:lnTo>
                      <a:pt x="419" y="719"/>
                    </a:lnTo>
                    <a:lnTo>
                      <a:pt x="417" y="719"/>
                    </a:lnTo>
                    <a:lnTo>
                      <a:pt x="385" y="733"/>
                    </a:lnTo>
                    <a:lnTo>
                      <a:pt x="356" y="750"/>
                    </a:lnTo>
                    <a:lnTo>
                      <a:pt x="329" y="771"/>
                    </a:lnTo>
                    <a:lnTo>
                      <a:pt x="307" y="795"/>
                    </a:lnTo>
                    <a:lnTo>
                      <a:pt x="288" y="822"/>
                    </a:lnTo>
                    <a:lnTo>
                      <a:pt x="271" y="851"/>
                    </a:lnTo>
                    <a:lnTo>
                      <a:pt x="260" y="882"/>
                    </a:lnTo>
                    <a:lnTo>
                      <a:pt x="253" y="916"/>
                    </a:lnTo>
                    <a:lnTo>
                      <a:pt x="251" y="949"/>
                    </a:lnTo>
                    <a:lnTo>
                      <a:pt x="251" y="1165"/>
                    </a:lnTo>
                    <a:lnTo>
                      <a:pt x="207" y="1128"/>
                    </a:lnTo>
                    <a:lnTo>
                      <a:pt x="166" y="1086"/>
                    </a:lnTo>
                    <a:lnTo>
                      <a:pt x="130" y="1041"/>
                    </a:lnTo>
                    <a:lnTo>
                      <a:pt x="97" y="993"/>
                    </a:lnTo>
                    <a:lnTo>
                      <a:pt x="68" y="942"/>
                    </a:lnTo>
                    <a:lnTo>
                      <a:pt x="44" y="888"/>
                    </a:lnTo>
                    <a:lnTo>
                      <a:pt x="26" y="832"/>
                    </a:lnTo>
                    <a:lnTo>
                      <a:pt x="11" y="774"/>
                    </a:lnTo>
                    <a:lnTo>
                      <a:pt x="3" y="714"/>
                    </a:lnTo>
                    <a:lnTo>
                      <a:pt x="0" y="652"/>
                    </a:lnTo>
                    <a:lnTo>
                      <a:pt x="3" y="590"/>
                    </a:lnTo>
                    <a:lnTo>
                      <a:pt x="12" y="529"/>
                    </a:lnTo>
                    <a:lnTo>
                      <a:pt x="27" y="470"/>
                    </a:lnTo>
                    <a:lnTo>
                      <a:pt x="46" y="413"/>
                    </a:lnTo>
                    <a:lnTo>
                      <a:pt x="70" y="358"/>
                    </a:lnTo>
                    <a:lnTo>
                      <a:pt x="100" y="307"/>
                    </a:lnTo>
                    <a:lnTo>
                      <a:pt x="134" y="258"/>
                    </a:lnTo>
                    <a:lnTo>
                      <a:pt x="171" y="213"/>
                    </a:lnTo>
                    <a:lnTo>
                      <a:pt x="213" y="171"/>
                    </a:lnTo>
                    <a:lnTo>
                      <a:pt x="258" y="133"/>
                    </a:lnTo>
                    <a:lnTo>
                      <a:pt x="307" y="99"/>
                    </a:lnTo>
                    <a:lnTo>
                      <a:pt x="359" y="71"/>
                    </a:lnTo>
                    <a:lnTo>
                      <a:pt x="413" y="46"/>
                    </a:lnTo>
                    <a:lnTo>
                      <a:pt x="470" y="26"/>
                    </a:lnTo>
                    <a:lnTo>
                      <a:pt x="529" y="12"/>
                    </a:lnTo>
                    <a:lnTo>
                      <a:pt x="591" y="3"/>
                    </a:lnTo>
                    <a:lnTo>
                      <a:pt x="6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612">
                <a:extLst>
                  <a:ext uri="{FF2B5EF4-FFF2-40B4-BE49-F238E27FC236}">
                    <a16:creationId xmlns:a16="http://schemas.microsoft.com/office/drawing/2014/main" id="{3BEF2F00-CDCB-3C4C-93F3-72DC28091F69}"/>
                  </a:ext>
                </a:extLst>
              </p:cNvPr>
              <p:cNvSpPr>
                <a:spLocks/>
              </p:cNvSpPr>
              <p:nvPr/>
            </p:nvSpPr>
            <p:spPr bwMode="auto">
              <a:xfrm>
                <a:off x="11234738" y="6264275"/>
                <a:ext cx="65088" cy="61913"/>
              </a:xfrm>
              <a:custGeom>
                <a:avLst/>
                <a:gdLst>
                  <a:gd name="T0" fmla="*/ 69 w 457"/>
                  <a:gd name="T1" fmla="*/ 0 h 427"/>
                  <a:gd name="T2" fmla="*/ 191 w 457"/>
                  <a:gd name="T3" fmla="*/ 58 h 427"/>
                  <a:gd name="T4" fmla="*/ 209 w 457"/>
                  <a:gd name="T5" fmla="*/ 65 h 427"/>
                  <a:gd name="T6" fmla="*/ 229 w 457"/>
                  <a:gd name="T7" fmla="*/ 67 h 427"/>
                  <a:gd name="T8" fmla="*/ 247 w 457"/>
                  <a:gd name="T9" fmla="*/ 65 h 427"/>
                  <a:gd name="T10" fmla="*/ 266 w 457"/>
                  <a:gd name="T11" fmla="*/ 58 h 427"/>
                  <a:gd name="T12" fmla="*/ 389 w 457"/>
                  <a:gd name="T13" fmla="*/ 0 h 427"/>
                  <a:gd name="T14" fmla="*/ 410 w 457"/>
                  <a:gd name="T15" fmla="*/ 7 h 427"/>
                  <a:gd name="T16" fmla="*/ 426 w 457"/>
                  <a:gd name="T17" fmla="*/ 14 h 427"/>
                  <a:gd name="T18" fmla="*/ 439 w 457"/>
                  <a:gd name="T19" fmla="*/ 26 h 427"/>
                  <a:gd name="T20" fmla="*/ 448 w 457"/>
                  <a:gd name="T21" fmla="*/ 39 h 427"/>
                  <a:gd name="T22" fmla="*/ 454 w 457"/>
                  <a:gd name="T23" fmla="*/ 55 h 427"/>
                  <a:gd name="T24" fmla="*/ 457 w 457"/>
                  <a:gd name="T25" fmla="*/ 71 h 427"/>
                  <a:gd name="T26" fmla="*/ 457 w 457"/>
                  <a:gd name="T27" fmla="*/ 385 h 427"/>
                  <a:gd name="T28" fmla="*/ 402 w 457"/>
                  <a:gd name="T29" fmla="*/ 403 h 427"/>
                  <a:gd name="T30" fmla="*/ 346 w 457"/>
                  <a:gd name="T31" fmla="*/ 416 h 427"/>
                  <a:gd name="T32" fmla="*/ 288 w 457"/>
                  <a:gd name="T33" fmla="*/ 424 h 427"/>
                  <a:gd name="T34" fmla="*/ 229 w 457"/>
                  <a:gd name="T35" fmla="*/ 427 h 427"/>
                  <a:gd name="T36" fmla="*/ 169 w 457"/>
                  <a:gd name="T37" fmla="*/ 424 h 427"/>
                  <a:gd name="T38" fmla="*/ 111 w 457"/>
                  <a:gd name="T39" fmla="*/ 416 h 427"/>
                  <a:gd name="T40" fmla="*/ 54 w 457"/>
                  <a:gd name="T41" fmla="*/ 403 h 427"/>
                  <a:gd name="T42" fmla="*/ 0 w 457"/>
                  <a:gd name="T43" fmla="*/ 385 h 427"/>
                  <a:gd name="T44" fmla="*/ 0 w 457"/>
                  <a:gd name="T45" fmla="*/ 71 h 427"/>
                  <a:gd name="T46" fmla="*/ 2 w 457"/>
                  <a:gd name="T47" fmla="*/ 55 h 427"/>
                  <a:gd name="T48" fmla="*/ 9 w 457"/>
                  <a:gd name="T49" fmla="*/ 39 h 427"/>
                  <a:gd name="T50" fmla="*/ 18 w 457"/>
                  <a:gd name="T51" fmla="*/ 26 h 427"/>
                  <a:gd name="T52" fmla="*/ 31 w 457"/>
                  <a:gd name="T53" fmla="*/ 14 h 427"/>
                  <a:gd name="T54" fmla="*/ 46 w 457"/>
                  <a:gd name="T55" fmla="*/ 7 h 427"/>
                  <a:gd name="T56" fmla="*/ 69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9" y="0"/>
                    </a:moveTo>
                    <a:lnTo>
                      <a:pt x="191" y="58"/>
                    </a:lnTo>
                    <a:lnTo>
                      <a:pt x="209" y="65"/>
                    </a:lnTo>
                    <a:lnTo>
                      <a:pt x="229" y="67"/>
                    </a:lnTo>
                    <a:lnTo>
                      <a:pt x="247" y="65"/>
                    </a:lnTo>
                    <a:lnTo>
                      <a:pt x="266" y="58"/>
                    </a:lnTo>
                    <a:lnTo>
                      <a:pt x="389" y="0"/>
                    </a:lnTo>
                    <a:lnTo>
                      <a:pt x="410" y="7"/>
                    </a:lnTo>
                    <a:lnTo>
                      <a:pt x="426" y="14"/>
                    </a:lnTo>
                    <a:lnTo>
                      <a:pt x="439" y="26"/>
                    </a:lnTo>
                    <a:lnTo>
                      <a:pt x="448" y="39"/>
                    </a:lnTo>
                    <a:lnTo>
                      <a:pt x="454" y="55"/>
                    </a:lnTo>
                    <a:lnTo>
                      <a:pt x="457" y="71"/>
                    </a:lnTo>
                    <a:lnTo>
                      <a:pt x="457" y="385"/>
                    </a:lnTo>
                    <a:lnTo>
                      <a:pt x="402" y="403"/>
                    </a:lnTo>
                    <a:lnTo>
                      <a:pt x="346" y="416"/>
                    </a:lnTo>
                    <a:lnTo>
                      <a:pt x="288" y="424"/>
                    </a:lnTo>
                    <a:lnTo>
                      <a:pt x="229" y="427"/>
                    </a:lnTo>
                    <a:lnTo>
                      <a:pt x="169" y="424"/>
                    </a:lnTo>
                    <a:lnTo>
                      <a:pt x="111" y="416"/>
                    </a:lnTo>
                    <a:lnTo>
                      <a:pt x="54" y="403"/>
                    </a:lnTo>
                    <a:lnTo>
                      <a:pt x="0" y="385"/>
                    </a:lnTo>
                    <a:lnTo>
                      <a:pt x="0" y="71"/>
                    </a:lnTo>
                    <a:lnTo>
                      <a:pt x="2" y="55"/>
                    </a:lnTo>
                    <a:lnTo>
                      <a:pt x="9" y="39"/>
                    </a:lnTo>
                    <a:lnTo>
                      <a:pt x="18" y="26"/>
                    </a:lnTo>
                    <a:lnTo>
                      <a:pt x="31" y="14"/>
                    </a:lnTo>
                    <a:lnTo>
                      <a:pt x="46" y="7"/>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613">
                <a:extLst>
                  <a:ext uri="{FF2B5EF4-FFF2-40B4-BE49-F238E27FC236}">
                    <a16:creationId xmlns:a16="http://schemas.microsoft.com/office/drawing/2014/main" id="{25855F12-3B76-B048-B03F-1C28270416BE}"/>
                  </a:ext>
                </a:extLst>
              </p:cNvPr>
              <p:cNvSpPr>
                <a:spLocks noEditPoints="1"/>
              </p:cNvSpPr>
              <p:nvPr/>
            </p:nvSpPr>
            <p:spPr bwMode="auto">
              <a:xfrm>
                <a:off x="11320463" y="5868988"/>
                <a:ext cx="188913" cy="166688"/>
              </a:xfrm>
              <a:custGeom>
                <a:avLst/>
                <a:gdLst>
                  <a:gd name="T0" fmla="*/ 574 w 1307"/>
                  <a:gd name="T1" fmla="*/ 104 h 1165"/>
                  <a:gd name="T2" fmla="*/ 473 w 1307"/>
                  <a:gd name="T3" fmla="*/ 159 h 1165"/>
                  <a:gd name="T4" fmla="*/ 405 w 1307"/>
                  <a:gd name="T5" fmla="*/ 251 h 1165"/>
                  <a:gd name="T6" fmla="*/ 380 w 1307"/>
                  <a:gd name="T7" fmla="*/ 366 h 1165"/>
                  <a:gd name="T8" fmla="*/ 405 w 1307"/>
                  <a:gd name="T9" fmla="*/ 481 h 1165"/>
                  <a:gd name="T10" fmla="*/ 473 w 1307"/>
                  <a:gd name="T11" fmla="*/ 571 h 1165"/>
                  <a:gd name="T12" fmla="*/ 574 w 1307"/>
                  <a:gd name="T13" fmla="*/ 626 h 1165"/>
                  <a:gd name="T14" fmla="*/ 694 w 1307"/>
                  <a:gd name="T15" fmla="*/ 635 h 1165"/>
                  <a:gd name="T16" fmla="*/ 802 w 1307"/>
                  <a:gd name="T17" fmla="*/ 595 h 1165"/>
                  <a:gd name="T18" fmla="*/ 882 w 1307"/>
                  <a:gd name="T19" fmla="*/ 514 h 1165"/>
                  <a:gd name="T20" fmla="*/ 924 w 1307"/>
                  <a:gd name="T21" fmla="*/ 405 h 1165"/>
                  <a:gd name="T22" fmla="*/ 915 w 1307"/>
                  <a:gd name="T23" fmla="*/ 286 h 1165"/>
                  <a:gd name="T24" fmla="*/ 860 w 1307"/>
                  <a:gd name="T25" fmla="*/ 186 h 1165"/>
                  <a:gd name="T26" fmla="*/ 768 w 1307"/>
                  <a:gd name="T27" fmla="*/ 117 h 1165"/>
                  <a:gd name="T28" fmla="*/ 653 w 1307"/>
                  <a:gd name="T29" fmla="*/ 92 h 1165"/>
                  <a:gd name="T30" fmla="*/ 777 w 1307"/>
                  <a:gd name="T31" fmla="*/ 12 h 1165"/>
                  <a:gd name="T32" fmla="*/ 948 w 1307"/>
                  <a:gd name="T33" fmla="*/ 70 h 1165"/>
                  <a:gd name="T34" fmla="*/ 1094 w 1307"/>
                  <a:gd name="T35" fmla="*/ 171 h 1165"/>
                  <a:gd name="T36" fmla="*/ 1207 w 1307"/>
                  <a:gd name="T37" fmla="*/ 307 h 1165"/>
                  <a:gd name="T38" fmla="*/ 1280 w 1307"/>
                  <a:gd name="T39" fmla="*/ 469 h 1165"/>
                  <a:gd name="T40" fmla="*/ 1307 w 1307"/>
                  <a:gd name="T41" fmla="*/ 653 h 1165"/>
                  <a:gd name="T42" fmla="*/ 1281 w 1307"/>
                  <a:gd name="T43" fmla="*/ 832 h 1165"/>
                  <a:gd name="T44" fmla="*/ 1210 w 1307"/>
                  <a:gd name="T45" fmla="*/ 993 h 1165"/>
                  <a:gd name="T46" fmla="*/ 1100 w 1307"/>
                  <a:gd name="T47" fmla="*/ 1127 h 1165"/>
                  <a:gd name="T48" fmla="*/ 1054 w 1307"/>
                  <a:gd name="T49" fmla="*/ 915 h 1165"/>
                  <a:gd name="T50" fmla="*/ 1019 w 1307"/>
                  <a:gd name="T51" fmla="*/ 822 h 1165"/>
                  <a:gd name="T52" fmla="*/ 951 w 1307"/>
                  <a:gd name="T53" fmla="*/ 749 h 1165"/>
                  <a:gd name="T54" fmla="*/ 888 w 1307"/>
                  <a:gd name="T55" fmla="*/ 719 h 1165"/>
                  <a:gd name="T56" fmla="*/ 861 w 1307"/>
                  <a:gd name="T57" fmla="*/ 711 h 1165"/>
                  <a:gd name="T58" fmla="*/ 835 w 1307"/>
                  <a:gd name="T59" fmla="*/ 703 h 1165"/>
                  <a:gd name="T60" fmla="*/ 790 w 1307"/>
                  <a:gd name="T61" fmla="*/ 700 h 1165"/>
                  <a:gd name="T62" fmla="*/ 538 w 1307"/>
                  <a:gd name="T63" fmla="*/ 707 h 1165"/>
                  <a:gd name="T64" fmla="*/ 474 w 1307"/>
                  <a:gd name="T65" fmla="*/ 702 h 1165"/>
                  <a:gd name="T66" fmla="*/ 456 w 1307"/>
                  <a:gd name="T67" fmla="*/ 708 h 1165"/>
                  <a:gd name="T68" fmla="*/ 425 w 1307"/>
                  <a:gd name="T69" fmla="*/ 717 h 1165"/>
                  <a:gd name="T70" fmla="*/ 385 w 1307"/>
                  <a:gd name="T71" fmla="*/ 733 h 1165"/>
                  <a:gd name="T72" fmla="*/ 306 w 1307"/>
                  <a:gd name="T73" fmla="*/ 794 h 1165"/>
                  <a:gd name="T74" fmla="*/ 260 w 1307"/>
                  <a:gd name="T75" fmla="*/ 882 h 1165"/>
                  <a:gd name="T76" fmla="*/ 250 w 1307"/>
                  <a:gd name="T77" fmla="*/ 1165 h 1165"/>
                  <a:gd name="T78" fmla="*/ 129 w 1307"/>
                  <a:gd name="T79" fmla="*/ 1041 h 1165"/>
                  <a:gd name="T80" fmla="*/ 44 w 1307"/>
                  <a:gd name="T81" fmla="*/ 888 h 1165"/>
                  <a:gd name="T82" fmla="*/ 3 w 1307"/>
                  <a:gd name="T83" fmla="*/ 714 h 1165"/>
                  <a:gd name="T84" fmla="*/ 11 w 1307"/>
                  <a:gd name="T85" fmla="*/ 529 h 1165"/>
                  <a:gd name="T86" fmla="*/ 71 w 1307"/>
                  <a:gd name="T87" fmla="*/ 359 h 1165"/>
                  <a:gd name="T88" fmla="*/ 170 w 1307"/>
                  <a:gd name="T89" fmla="*/ 213 h 1165"/>
                  <a:gd name="T90" fmla="*/ 307 w 1307"/>
                  <a:gd name="T91" fmla="*/ 100 h 1165"/>
                  <a:gd name="T92" fmla="*/ 470 w 1307"/>
                  <a:gd name="T93" fmla="*/ 27 h 1165"/>
                  <a:gd name="T94" fmla="*/ 653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3" y="92"/>
                    </a:moveTo>
                    <a:lnTo>
                      <a:pt x="613" y="95"/>
                    </a:lnTo>
                    <a:lnTo>
                      <a:pt x="574" y="104"/>
                    </a:lnTo>
                    <a:lnTo>
                      <a:pt x="538" y="117"/>
                    </a:lnTo>
                    <a:lnTo>
                      <a:pt x="504" y="137"/>
                    </a:lnTo>
                    <a:lnTo>
                      <a:pt x="473" y="159"/>
                    </a:lnTo>
                    <a:lnTo>
                      <a:pt x="447" y="186"/>
                    </a:lnTo>
                    <a:lnTo>
                      <a:pt x="423" y="217"/>
                    </a:lnTo>
                    <a:lnTo>
                      <a:pt x="405" y="251"/>
                    </a:lnTo>
                    <a:lnTo>
                      <a:pt x="391" y="286"/>
                    </a:lnTo>
                    <a:lnTo>
                      <a:pt x="383" y="325"/>
                    </a:lnTo>
                    <a:lnTo>
                      <a:pt x="380" y="366"/>
                    </a:lnTo>
                    <a:lnTo>
                      <a:pt x="383" y="405"/>
                    </a:lnTo>
                    <a:lnTo>
                      <a:pt x="391" y="444"/>
                    </a:lnTo>
                    <a:lnTo>
                      <a:pt x="405" y="481"/>
                    </a:lnTo>
                    <a:lnTo>
                      <a:pt x="423" y="514"/>
                    </a:lnTo>
                    <a:lnTo>
                      <a:pt x="447" y="545"/>
                    </a:lnTo>
                    <a:lnTo>
                      <a:pt x="473" y="571"/>
                    </a:lnTo>
                    <a:lnTo>
                      <a:pt x="504" y="595"/>
                    </a:lnTo>
                    <a:lnTo>
                      <a:pt x="538" y="613"/>
                    </a:lnTo>
                    <a:lnTo>
                      <a:pt x="574" y="626"/>
                    </a:lnTo>
                    <a:lnTo>
                      <a:pt x="613" y="635"/>
                    </a:lnTo>
                    <a:lnTo>
                      <a:pt x="653" y="639"/>
                    </a:lnTo>
                    <a:lnTo>
                      <a:pt x="694" y="635"/>
                    </a:lnTo>
                    <a:lnTo>
                      <a:pt x="733" y="626"/>
                    </a:lnTo>
                    <a:lnTo>
                      <a:pt x="768" y="613"/>
                    </a:lnTo>
                    <a:lnTo>
                      <a:pt x="802" y="595"/>
                    </a:lnTo>
                    <a:lnTo>
                      <a:pt x="832" y="571"/>
                    </a:lnTo>
                    <a:lnTo>
                      <a:pt x="860" y="545"/>
                    </a:lnTo>
                    <a:lnTo>
                      <a:pt x="882" y="514"/>
                    </a:lnTo>
                    <a:lnTo>
                      <a:pt x="902" y="481"/>
                    </a:lnTo>
                    <a:lnTo>
                      <a:pt x="915" y="444"/>
                    </a:lnTo>
                    <a:lnTo>
                      <a:pt x="924" y="405"/>
                    </a:lnTo>
                    <a:lnTo>
                      <a:pt x="926" y="366"/>
                    </a:lnTo>
                    <a:lnTo>
                      <a:pt x="924" y="325"/>
                    </a:lnTo>
                    <a:lnTo>
                      <a:pt x="915" y="286"/>
                    </a:lnTo>
                    <a:lnTo>
                      <a:pt x="902" y="251"/>
                    </a:lnTo>
                    <a:lnTo>
                      <a:pt x="882" y="217"/>
                    </a:lnTo>
                    <a:lnTo>
                      <a:pt x="860" y="186"/>
                    </a:lnTo>
                    <a:lnTo>
                      <a:pt x="832" y="159"/>
                    </a:lnTo>
                    <a:lnTo>
                      <a:pt x="802" y="137"/>
                    </a:lnTo>
                    <a:lnTo>
                      <a:pt x="768" y="117"/>
                    </a:lnTo>
                    <a:lnTo>
                      <a:pt x="733" y="104"/>
                    </a:lnTo>
                    <a:lnTo>
                      <a:pt x="694" y="95"/>
                    </a:lnTo>
                    <a:lnTo>
                      <a:pt x="653" y="92"/>
                    </a:lnTo>
                    <a:close/>
                    <a:moveTo>
                      <a:pt x="653" y="0"/>
                    </a:moveTo>
                    <a:lnTo>
                      <a:pt x="716" y="3"/>
                    </a:lnTo>
                    <a:lnTo>
                      <a:pt x="777" y="12"/>
                    </a:lnTo>
                    <a:lnTo>
                      <a:pt x="837" y="27"/>
                    </a:lnTo>
                    <a:lnTo>
                      <a:pt x="894" y="46"/>
                    </a:lnTo>
                    <a:lnTo>
                      <a:pt x="948" y="70"/>
                    </a:lnTo>
                    <a:lnTo>
                      <a:pt x="1000" y="100"/>
                    </a:lnTo>
                    <a:lnTo>
                      <a:pt x="1049" y="133"/>
                    </a:lnTo>
                    <a:lnTo>
                      <a:pt x="1094" y="171"/>
                    </a:lnTo>
                    <a:lnTo>
                      <a:pt x="1135" y="213"/>
                    </a:lnTo>
                    <a:lnTo>
                      <a:pt x="1173" y="258"/>
                    </a:lnTo>
                    <a:lnTo>
                      <a:pt x="1207" y="307"/>
                    </a:lnTo>
                    <a:lnTo>
                      <a:pt x="1236" y="359"/>
                    </a:lnTo>
                    <a:lnTo>
                      <a:pt x="1261" y="412"/>
                    </a:lnTo>
                    <a:lnTo>
                      <a:pt x="1280" y="469"/>
                    </a:lnTo>
                    <a:lnTo>
                      <a:pt x="1295" y="529"/>
                    </a:lnTo>
                    <a:lnTo>
                      <a:pt x="1304" y="590"/>
                    </a:lnTo>
                    <a:lnTo>
                      <a:pt x="1307" y="653"/>
                    </a:lnTo>
                    <a:lnTo>
                      <a:pt x="1304" y="714"/>
                    </a:lnTo>
                    <a:lnTo>
                      <a:pt x="1296" y="774"/>
                    </a:lnTo>
                    <a:lnTo>
                      <a:pt x="1281" y="832"/>
                    </a:lnTo>
                    <a:lnTo>
                      <a:pt x="1262" y="888"/>
                    </a:lnTo>
                    <a:lnTo>
                      <a:pt x="1238" y="942"/>
                    </a:lnTo>
                    <a:lnTo>
                      <a:pt x="1210" y="993"/>
                    </a:lnTo>
                    <a:lnTo>
                      <a:pt x="1177" y="1041"/>
                    </a:lnTo>
                    <a:lnTo>
                      <a:pt x="1141" y="1087"/>
                    </a:lnTo>
                    <a:lnTo>
                      <a:pt x="1100" y="1127"/>
                    </a:lnTo>
                    <a:lnTo>
                      <a:pt x="1056" y="1165"/>
                    </a:lnTo>
                    <a:lnTo>
                      <a:pt x="1056" y="950"/>
                    </a:lnTo>
                    <a:lnTo>
                      <a:pt x="1054" y="915"/>
                    </a:lnTo>
                    <a:lnTo>
                      <a:pt x="1047" y="882"/>
                    </a:lnTo>
                    <a:lnTo>
                      <a:pt x="1035" y="851"/>
                    </a:lnTo>
                    <a:lnTo>
                      <a:pt x="1019" y="822"/>
                    </a:lnTo>
                    <a:lnTo>
                      <a:pt x="1000" y="794"/>
                    </a:lnTo>
                    <a:lnTo>
                      <a:pt x="977" y="771"/>
                    </a:lnTo>
                    <a:lnTo>
                      <a:pt x="951" y="749"/>
                    </a:lnTo>
                    <a:lnTo>
                      <a:pt x="921" y="733"/>
                    </a:lnTo>
                    <a:lnTo>
                      <a:pt x="890" y="720"/>
                    </a:lnTo>
                    <a:lnTo>
                      <a:pt x="888" y="719"/>
                    </a:lnTo>
                    <a:lnTo>
                      <a:pt x="880" y="717"/>
                    </a:lnTo>
                    <a:lnTo>
                      <a:pt x="871" y="714"/>
                    </a:lnTo>
                    <a:lnTo>
                      <a:pt x="861" y="711"/>
                    </a:lnTo>
                    <a:lnTo>
                      <a:pt x="850" y="708"/>
                    </a:lnTo>
                    <a:lnTo>
                      <a:pt x="841" y="705"/>
                    </a:lnTo>
                    <a:lnTo>
                      <a:pt x="835" y="703"/>
                    </a:lnTo>
                    <a:lnTo>
                      <a:pt x="832" y="702"/>
                    </a:lnTo>
                    <a:lnTo>
                      <a:pt x="811" y="699"/>
                    </a:lnTo>
                    <a:lnTo>
                      <a:pt x="790" y="700"/>
                    </a:lnTo>
                    <a:lnTo>
                      <a:pt x="769" y="707"/>
                    </a:lnTo>
                    <a:lnTo>
                      <a:pt x="653" y="762"/>
                    </a:lnTo>
                    <a:lnTo>
                      <a:pt x="538" y="707"/>
                    </a:lnTo>
                    <a:lnTo>
                      <a:pt x="516" y="700"/>
                    </a:lnTo>
                    <a:lnTo>
                      <a:pt x="496" y="699"/>
                    </a:lnTo>
                    <a:lnTo>
                      <a:pt x="474" y="702"/>
                    </a:lnTo>
                    <a:lnTo>
                      <a:pt x="471" y="703"/>
                    </a:lnTo>
                    <a:lnTo>
                      <a:pt x="465" y="705"/>
                    </a:lnTo>
                    <a:lnTo>
                      <a:pt x="456" y="708"/>
                    </a:lnTo>
                    <a:lnTo>
                      <a:pt x="446" y="711"/>
                    </a:lnTo>
                    <a:lnTo>
                      <a:pt x="435" y="714"/>
                    </a:lnTo>
                    <a:lnTo>
                      <a:pt x="425" y="717"/>
                    </a:lnTo>
                    <a:lnTo>
                      <a:pt x="419" y="719"/>
                    </a:lnTo>
                    <a:lnTo>
                      <a:pt x="416" y="720"/>
                    </a:lnTo>
                    <a:lnTo>
                      <a:pt x="385" y="733"/>
                    </a:lnTo>
                    <a:lnTo>
                      <a:pt x="355" y="749"/>
                    </a:lnTo>
                    <a:lnTo>
                      <a:pt x="330" y="771"/>
                    </a:lnTo>
                    <a:lnTo>
                      <a:pt x="306" y="794"/>
                    </a:lnTo>
                    <a:lnTo>
                      <a:pt x="287" y="822"/>
                    </a:lnTo>
                    <a:lnTo>
                      <a:pt x="271" y="851"/>
                    </a:lnTo>
                    <a:lnTo>
                      <a:pt x="260" y="882"/>
                    </a:lnTo>
                    <a:lnTo>
                      <a:pt x="253" y="915"/>
                    </a:lnTo>
                    <a:lnTo>
                      <a:pt x="250" y="950"/>
                    </a:lnTo>
                    <a:lnTo>
                      <a:pt x="250" y="1165"/>
                    </a:lnTo>
                    <a:lnTo>
                      <a:pt x="206" y="1127"/>
                    </a:lnTo>
                    <a:lnTo>
                      <a:pt x="165" y="1087"/>
                    </a:lnTo>
                    <a:lnTo>
                      <a:pt x="129" y="1041"/>
                    </a:lnTo>
                    <a:lnTo>
                      <a:pt x="96" y="993"/>
                    </a:lnTo>
                    <a:lnTo>
                      <a:pt x="67" y="942"/>
                    </a:lnTo>
                    <a:lnTo>
                      <a:pt x="44" y="888"/>
                    </a:lnTo>
                    <a:lnTo>
                      <a:pt x="25" y="832"/>
                    </a:lnTo>
                    <a:lnTo>
                      <a:pt x="11" y="774"/>
                    </a:lnTo>
                    <a:lnTo>
                      <a:pt x="3" y="714"/>
                    </a:lnTo>
                    <a:lnTo>
                      <a:pt x="0" y="653"/>
                    </a:lnTo>
                    <a:lnTo>
                      <a:pt x="3" y="590"/>
                    </a:lnTo>
                    <a:lnTo>
                      <a:pt x="11" y="529"/>
                    </a:lnTo>
                    <a:lnTo>
                      <a:pt x="26" y="469"/>
                    </a:lnTo>
                    <a:lnTo>
                      <a:pt x="46" y="412"/>
                    </a:lnTo>
                    <a:lnTo>
                      <a:pt x="71" y="359"/>
                    </a:lnTo>
                    <a:lnTo>
                      <a:pt x="99" y="307"/>
                    </a:lnTo>
                    <a:lnTo>
                      <a:pt x="133" y="258"/>
                    </a:lnTo>
                    <a:lnTo>
                      <a:pt x="170" y="213"/>
                    </a:lnTo>
                    <a:lnTo>
                      <a:pt x="212" y="171"/>
                    </a:lnTo>
                    <a:lnTo>
                      <a:pt x="258" y="133"/>
                    </a:lnTo>
                    <a:lnTo>
                      <a:pt x="307" y="100"/>
                    </a:lnTo>
                    <a:lnTo>
                      <a:pt x="358" y="70"/>
                    </a:lnTo>
                    <a:lnTo>
                      <a:pt x="413" y="46"/>
                    </a:lnTo>
                    <a:lnTo>
                      <a:pt x="470" y="27"/>
                    </a:lnTo>
                    <a:lnTo>
                      <a:pt x="530" y="12"/>
                    </a:lnTo>
                    <a:lnTo>
                      <a:pt x="591" y="3"/>
                    </a:lnTo>
                    <a:lnTo>
                      <a:pt x="6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614">
                <a:extLst>
                  <a:ext uri="{FF2B5EF4-FFF2-40B4-BE49-F238E27FC236}">
                    <a16:creationId xmlns:a16="http://schemas.microsoft.com/office/drawing/2014/main" id="{229ABFC3-7377-8F43-A3DE-1FE4C4CEACC9}"/>
                  </a:ext>
                </a:extLst>
              </p:cNvPr>
              <p:cNvSpPr>
                <a:spLocks noEditPoints="1"/>
              </p:cNvSpPr>
              <p:nvPr/>
            </p:nvSpPr>
            <p:spPr bwMode="auto">
              <a:xfrm>
                <a:off x="11469688" y="6137275"/>
                <a:ext cx="187325" cy="168275"/>
              </a:xfrm>
              <a:custGeom>
                <a:avLst/>
                <a:gdLst>
                  <a:gd name="T0" fmla="*/ 575 w 1307"/>
                  <a:gd name="T1" fmla="*/ 103 h 1165"/>
                  <a:gd name="T2" fmla="*/ 475 w 1307"/>
                  <a:gd name="T3" fmla="*/ 159 h 1165"/>
                  <a:gd name="T4" fmla="*/ 406 w 1307"/>
                  <a:gd name="T5" fmla="*/ 250 h 1165"/>
                  <a:gd name="T6" fmla="*/ 381 w 1307"/>
                  <a:gd name="T7" fmla="*/ 365 h 1165"/>
                  <a:gd name="T8" fmla="*/ 406 w 1307"/>
                  <a:gd name="T9" fmla="*/ 480 h 1165"/>
                  <a:gd name="T10" fmla="*/ 475 w 1307"/>
                  <a:gd name="T11" fmla="*/ 572 h 1165"/>
                  <a:gd name="T12" fmla="*/ 575 w 1307"/>
                  <a:gd name="T13" fmla="*/ 627 h 1165"/>
                  <a:gd name="T14" fmla="*/ 694 w 1307"/>
                  <a:gd name="T15" fmla="*/ 636 h 1165"/>
                  <a:gd name="T16" fmla="*/ 803 w 1307"/>
                  <a:gd name="T17" fmla="*/ 594 h 1165"/>
                  <a:gd name="T18" fmla="*/ 884 w 1307"/>
                  <a:gd name="T19" fmla="*/ 514 h 1165"/>
                  <a:gd name="T20" fmla="*/ 924 w 1307"/>
                  <a:gd name="T21" fmla="*/ 406 h 1165"/>
                  <a:gd name="T22" fmla="*/ 916 w 1307"/>
                  <a:gd name="T23" fmla="*/ 287 h 1165"/>
                  <a:gd name="T24" fmla="*/ 860 w 1307"/>
                  <a:gd name="T25" fmla="*/ 186 h 1165"/>
                  <a:gd name="T26" fmla="*/ 769 w 1307"/>
                  <a:gd name="T27" fmla="*/ 118 h 1165"/>
                  <a:gd name="T28" fmla="*/ 654 w 1307"/>
                  <a:gd name="T29" fmla="*/ 92 h 1165"/>
                  <a:gd name="T30" fmla="*/ 778 w 1307"/>
                  <a:gd name="T31" fmla="*/ 12 h 1165"/>
                  <a:gd name="T32" fmla="*/ 949 w 1307"/>
                  <a:gd name="T33" fmla="*/ 71 h 1165"/>
                  <a:gd name="T34" fmla="*/ 1095 w 1307"/>
                  <a:gd name="T35" fmla="*/ 171 h 1165"/>
                  <a:gd name="T36" fmla="*/ 1208 w 1307"/>
                  <a:gd name="T37" fmla="*/ 307 h 1165"/>
                  <a:gd name="T38" fmla="*/ 1281 w 1307"/>
                  <a:gd name="T39" fmla="*/ 470 h 1165"/>
                  <a:gd name="T40" fmla="*/ 1307 w 1307"/>
                  <a:gd name="T41" fmla="*/ 652 h 1165"/>
                  <a:gd name="T42" fmla="*/ 1282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2 w 1307"/>
                  <a:gd name="T53" fmla="*/ 750 h 1165"/>
                  <a:gd name="T54" fmla="*/ 888 w 1307"/>
                  <a:gd name="T55" fmla="*/ 719 h 1165"/>
                  <a:gd name="T56" fmla="*/ 861 w 1307"/>
                  <a:gd name="T57" fmla="*/ 711 h 1165"/>
                  <a:gd name="T58" fmla="*/ 836 w 1307"/>
                  <a:gd name="T59" fmla="*/ 703 h 1165"/>
                  <a:gd name="T60" fmla="*/ 791 w 1307"/>
                  <a:gd name="T61" fmla="*/ 700 h 1165"/>
                  <a:gd name="T62" fmla="*/ 538 w 1307"/>
                  <a:gd name="T63" fmla="*/ 707 h 1165"/>
                  <a:gd name="T64" fmla="*/ 475 w 1307"/>
                  <a:gd name="T65" fmla="*/ 702 h 1165"/>
                  <a:gd name="T66" fmla="*/ 457 w 1307"/>
                  <a:gd name="T67" fmla="*/ 708 h 1165"/>
                  <a:gd name="T68" fmla="*/ 427 w 1307"/>
                  <a:gd name="T69" fmla="*/ 717 h 1165"/>
                  <a:gd name="T70" fmla="*/ 386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5 w 1307"/>
                  <a:gd name="T81" fmla="*/ 888 h 1165"/>
                  <a:gd name="T82" fmla="*/ 3 w 1307"/>
                  <a:gd name="T83" fmla="*/ 714 h 1165"/>
                  <a:gd name="T84" fmla="*/ 13 w 1307"/>
                  <a:gd name="T85" fmla="*/ 529 h 1165"/>
                  <a:gd name="T86" fmla="*/ 71 w 1307"/>
                  <a:gd name="T87" fmla="*/ 358 h 1165"/>
                  <a:gd name="T88" fmla="*/ 172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5" y="103"/>
                    </a:lnTo>
                    <a:lnTo>
                      <a:pt x="539" y="118"/>
                    </a:lnTo>
                    <a:lnTo>
                      <a:pt x="505" y="136"/>
                    </a:lnTo>
                    <a:lnTo>
                      <a:pt x="475" y="159"/>
                    </a:lnTo>
                    <a:lnTo>
                      <a:pt x="447" y="186"/>
                    </a:lnTo>
                    <a:lnTo>
                      <a:pt x="425" y="216"/>
                    </a:lnTo>
                    <a:lnTo>
                      <a:pt x="406" y="250"/>
                    </a:lnTo>
                    <a:lnTo>
                      <a:pt x="392" y="287"/>
                    </a:lnTo>
                    <a:lnTo>
                      <a:pt x="384" y="325"/>
                    </a:lnTo>
                    <a:lnTo>
                      <a:pt x="381" y="365"/>
                    </a:lnTo>
                    <a:lnTo>
                      <a:pt x="384" y="406"/>
                    </a:lnTo>
                    <a:lnTo>
                      <a:pt x="392" y="444"/>
                    </a:lnTo>
                    <a:lnTo>
                      <a:pt x="406" y="480"/>
                    </a:lnTo>
                    <a:lnTo>
                      <a:pt x="425" y="514"/>
                    </a:lnTo>
                    <a:lnTo>
                      <a:pt x="447" y="544"/>
                    </a:lnTo>
                    <a:lnTo>
                      <a:pt x="475" y="572"/>
                    </a:lnTo>
                    <a:lnTo>
                      <a:pt x="505" y="594"/>
                    </a:lnTo>
                    <a:lnTo>
                      <a:pt x="539" y="613"/>
                    </a:lnTo>
                    <a:lnTo>
                      <a:pt x="575" y="627"/>
                    </a:lnTo>
                    <a:lnTo>
                      <a:pt x="613" y="636"/>
                    </a:lnTo>
                    <a:lnTo>
                      <a:pt x="654" y="639"/>
                    </a:lnTo>
                    <a:lnTo>
                      <a:pt x="694" y="636"/>
                    </a:lnTo>
                    <a:lnTo>
                      <a:pt x="733" y="627"/>
                    </a:lnTo>
                    <a:lnTo>
                      <a:pt x="769" y="613"/>
                    </a:lnTo>
                    <a:lnTo>
                      <a:pt x="803" y="594"/>
                    </a:lnTo>
                    <a:lnTo>
                      <a:pt x="834" y="572"/>
                    </a:lnTo>
                    <a:lnTo>
                      <a:pt x="860" y="544"/>
                    </a:lnTo>
                    <a:lnTo>
                      <a:pt x="884" y="514"/>
                    </a:lnTo>
                    <a:lnTo>
                      <a:pt x="902" y="480"/>
                    </a:lnTo>
                    <a:lnTo>
                      <a:pt x="916" y="444"/>
                    </a:lnTo>
                    <a:lnTo>
                      <a:pt x="924" y="406"/>
                    </a:lnTo>
                    <a:lnTo>
                      <a:pt x="927" y="365"/>
                    </a:lnTo>
                    <a:lnTo>
                      <a:pt x="924" y="325"/>
                    </a:lnTo>
                    <a:lnTo>
                      <a:pt x="916" y="287"/>
                    </a:lnTo>
                    <a:lnTo>
                      <a:pt x="902" y="250"/>
                    </a:lnTo>
                    <a:lnTo>
                      <a:pt x="884" y="216"/>
                    </a:lnTo>
                    <a:lnTo>
                      <a:pt x="860" y="186"/>
                    </a:lnTo>
                    <a:lnTo>
                      <a:pt x="834" y="159"/>
                    </a:lnTo>
                    <a:lnTo>
                      <a:pt x="803" y="136"/>
                    </a:lnTo>
                    <a:lnTo>
                      <a:pt x="769" y="118"/>
                    </a:lnTo>
                    <a:lnTo>
                      <a:pt x="733" y="103"/>
                    </a:lnTo>
                    <a:lnTo>
                      <a:pt x="694" y="95"/>
                    </a:lnTo>
                    <a:lnTo>
                      <a:pt x="654" y="92"/>
                    </a:lnTo>
                    <a:close/>
                    <a:moveTo>
                      <a:pt x="654" y="0"/>
                    </a:moveTo>
                    <a:lnTo>
                      <a:pt x="716" y="3"/>
                    </a:lnTo>
                    <a:lnTo>
                      <a:pt x="778" y="12"/>
                    </a:lnTo>
                    <a:lnTo>
                      <a:pt x="837" y="26"/>
                    </a:lnTo>
                    <a:lnTo>
                      <a:pt x="894" y="46"/>
                    </a:lnTo>
                    <a:lnTo>
                      <a:pt x="949" y="71"/>
                    </a:lnTo>
                    <a:lnTo>
                      <a:pt x="1001" y="99"/>
                    </a:lnTo>
                    <a:lnTo>
                      <a:pt x="1049" y="133"/>
                    </a:lnTo>
                    <a:lnTo>
                      <a:pt x="1095" y="171"/>
                    </a:lnTo>
                    <a:lnTo>
                      <a:pt x="1137" y="213"/>
                    </a:lnTo>
                    <a:lnTo>
                      <a:pt x="1174" y="258"/>
                    </a:lnTo>
                    <a:lnTo>
                      <a:pt x="1208" y="307"/>
                    </a:lnTo>
                    <a:lnTo>
                      <a:pt x="1238" y="358"/>
                    </a:lnTo>
                    <a:lnTo>
                      <a:pt x="1262" y="413"/>
                    </a:lnTo>
                    <a:lnTo>
                      <a:pt x="1281" y="470"/>
                    </a:lnTo>
                    <a:lnTo>
                      <a:pt x="1296" y="529"/>
                    </a:lnTo>
                    <a:lnTo>
                      <a:pt x="1305" y="590"/>
                    </a:lnTo>
                    <a:lnTo>
                      <a:pt x="1307" y="652"/>
                    </a:lnTo>
                    <a:lnTo>
                      <a:pt x="1305" y="714"/>
                    </a:lnTo>
                    <a:lnTo>
                      <a:pt x="1296" y="774"/>
                    </a:lnTo>
                    <a:lnTo>
                      <a:pt x="1282" y="832"/>
                    </a:lnTo>
                    <a:lnTo>
                      <a:pt x="1263" y="888"/>
                    </a:lnTo>
                    <a:lnTo>
                      <a:pt x="1240" y="942"/>
                    </a:lnTo>
                    <a:lnTo>
                      <a:pt x="1211" y="993"/>
                    </a:lnTo>
                    <a:lnTo>
                      <a:pt x="1178" y="1041"/>
                    </a:lnTo>
                    <a:lnTo>
                      <a:pt x="1142" y="1086"/>
                    </a:lnTo>
                    <a:lnTo>
                      <a:pt x="1101" y="1128"/>
                    </a:lnTo>
                    <a:lnTo>
                      <a:pt x="1057" y="1165"/>
                    </a:lnTo>
                    <a:lnTo>
                      <a:pt x="1057" y="949"/>
                    </a:lnTo>
                    <a:lnTo>
                      <a:pt x="1054" y="916"/>
                    </a:lnTo>
                    <a:lnTo>
                      <a:pt x="1047" y="882"/>
                    </a:lnTo>
                    <a:lnTo>
                      <a:pt x="1036" y="851"/>
                    </a:lnTo>
                    <a:lnTo>
                      <a:pt x="1020" y="822"/>
                    </a:lnTo>
                    <a:lnTo>
                      <a:pt x="1001" y="795"/>
                    </a:lnTo>
                    <a:lnTo>
                      <a:pt x="977" y="771"/>
                    </a:lnTo>
                    <a:lnTo>
                      <a:pt x="952" y="750"/>
                    </a:lnTo>
                    <a:lnTo>
                      <a:pt x="922" y="733"/>
                    </a:lnTo>
                    <a:lnTo>
                      <a:pt x="891" y="719"/>
                    </a:lnTo>
                    <a:lnTo>
                      <a:pt x="888" y="719"/>
                    </a:lnTo>
                    <a:lnTo>
                      <a:pt x="882" y="717"/>
                    </a:lnTo>
                    <a:lnTo>
                      <a:pt x="872" y="714"/>
                    </a:lnTo>
                    <a:lnTo>
                      <a:pt x="861" y="711"/>
                    </a:lnTo>
                    <a:lnTo>
                      <a:pt x="851" y="708"/>
                    </a:lnTo>
                    <a:lnTo>
                      <a:pt x="842" y="705"/>
                    </a:lnTo>
                    <a:lnTo>
                      <a:pt x="836" y="703"/>
                    </a:lnTo>
                    <a:lnTo>
                      <a:pt x="833" y="702"/>
                    </a:lnTo>
                    <a:lnTo>
                      <a:pt x="812" y="698"/>
                    </a:lnTo>
                    <a:lnTo>
                      <a:pt x="791" y="700"/>
                    </a:lnTo>
                    <a:lnTo>
                      <a:pt x="770" y="707"/>
                    </a:lnTo>
                    <a:lnTo>
                      <a:pt x="654" y="762"/>
                    </a:lnTo>
                    <a:lnTo>
                      <a:pt x="538" y="707"/>
                    </a:lnTo>
                    <a:lnTo>
                      <a:pt x="517" y="700"/>
                    </a:lnTo>
                    <a:lnTo>
                      <a:pt x="496" y="698"/>
                    </a:lnTo>
                    <a:lnTo>
                      <a:pt x="475" y="702"/>
                    </a:lnTo>
                    <a:lnTo>
                      <a:pt x="473" y="703"/>
                    </a:lnTo>
                    <a:lnTo>
                      <a:pt x="466" y="705"/>
                    </a:lnTo>
                    <a:lnTo>
                      <a:pt x="457" y="708"/>
                    </a:lnTo>
                    <a:lnTo>
                      <a:pt x="446" y="711"/>
                    </a:lnTo>
                    <a:lnTo>
                      <a:pt x="436" y="714"/>
                    </a:lnTo>
                    <a:lnTo>
                      <a:pt x="427" y="717"/>
                    </a:lnTo>
                    <a:lnTo>
                      <a:pt x="421" y="719"/>
                    </a:lnTo>
                    <a:lnTo>
                      <a:pt x="417" y="719"/>
                    </a:lnTo>
                    <a:lnTo>
                      <a:pt x="386" y="733"/>
                    </a:lnTo>
                    <a:lnTo>
                      <a:pt x="356" y="750"/>
                    </a:lnTo>
                    <a:lnTo>
                      <a:pt x="330" y="771"/>
                    </a:lnTo>
                    <a:lnTo>
                      <a:pt x="307" y="795"/>
                    </a:lnTo>
                    <a:lnTo>
                      <a:pt x="288" y="822"/>
                    </a:lnTo>
                    <a:lnTo>
                      <a:pt x="273" y="851"/>
                    </a:lnTo>
                    <a:lnTo>
                      <a:pt x="260" y="882"/>
                    </a:lnTo>
                    <a:lnTo>
                      <a:pt x="253" y="916"/>
                    </a:lnTo>
                    <a:lnTo>
                      <a:pt x="251" y="949"/>
                    </a:lnTo>
                    <a:lnTo>
                      <a:pt x="251" y="1165"/>
                    </a:lnTo>
                    <a:lnTo>
                      <a:pt x="207" y="1128"/>
                    </a:lnTo>
                    <a:lnTo>
                      <a:pt x="167" y="1086"/>
                    </a:lnTo>
                    <a:lnTo>
                      <a:pt x="130" y="1041"/>
                    </a:lnTo>
                    <a:lnTo>
                      <a:pt x="97" y="993"/>
                    </a:lnTo>
                    <a:lnTo>
                      <a:pt x="69" y="942"/>
                    </a:lnTo>
                    <a:lnTo>
                      <a:pt x="45" y="888"/>
                    </a:lnTo>
                    <a:lnTo>
                      <a:pt x="26" y="832"/>
                    </a:lnTo>
                    <a:lnTo>
                      <a:pt x="11" y="774"/>
                    </a:lnTo>
                    <a:lnTo>
                      <a:pt x="3" y="714"/>
                    </a:lnTo>
                    <a:lnTo>
                      <a:pt x="0" y="652"/>
                    </a:lnTo>
                    <a:lnTo>
                      <a:pt x="3" y="590"/>
                    </a:lnTo>
                    <a:lnTo>
                      <a:pt x="13" y="529"/>
                    </a:lnTo>
                    <a:lnTo>
                      <a:pt x="27" y="470"/>
                    </a:lnTo>
                    <a:lnTo>
                      <a:pt x="46" y="413"/>
                    </a:lnTo>
                    <a:lnTo>
                      <a:pt x="71" y="358"/>
                    </a:lnTo>
                    <a:lnTo>
                      <a:pt x="100" y="307"/>
                    </a:lnTo>
                    <a:lnTo>
                      <a:pt x="134" y="258"/>
                    </a:lnTo>
                    <a:lnTo>
                      <a:pt x="172" y="213"/>
                    </a:lnTo>
                    <a:lnTo>
                      <a:pt x="213" y="171"/>
                    </a:lnTo>
                    <a:lnTo>
                      <a:pt x="258" y="133"/>
                    </a:lnTo>
                    <a:lnTo>
                      <a:pt x="307" y="99"/>
                    </a:lnTo>
                    <a:lnTo>
                      <a:pt x="359" y="71"/>
                    </a:lnTo>
                    <a:lnTo>
                      <a:pt x="413" y="46"/>
                    </a:lnTo>
                    <a:lnTo>
                      <a:pt x="470" y="26"/>
                    </a:lnTo>
                    <a:lnTo>
                      <a:pt x="530" y="12"/>
                    </a:lnTo>
                    <a:lnTo>
                      <a:pt x="591" y="3"/>
                    </a:lnTo>
                    <a:lnTo>
                      <a:pt x="6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615">
                <a:extLst>
                  <a:ext uri="{FF2B5EF4-FFF2-40B4-BE49-F238E27FC236}">
                    <a16:creationId xmlns:a16="http://schemas.microsoft.com/office/drawing/2014/main" id="{83D9D04B-2BC9-2B4C-8D2A-73C5F861F213}"/>
                  </a:ext>
                </a:extLst>
              </p:cNvPr>
              <p:cNvSpPr>
                <a:spLocks/>
              </p:cNvSpPr>
              <p:nvPr/>
            </p:nvSpPr>
            <p:spPr bwMode="auto">
              <a:xfrm>
                <a:off x="11530013" y="6264275"/>
                <a:ext cx="66675" cy="61913"/>
              </a:xfrm>
              <a:custGeom>
                <a:avLst/>
                <a:gdLst>
                  <a:gd name="T0" fmla="*/ 68 w 457"/>
                  <a:gd name="T1" fmla="*/ 0 h 427"/>
                  <a:gd name="T2" fmla="*/ 190 w 457"/>
                  <a:gd name="T3" fmla="*/ 58 h 427"/>
                  <a:gd name="T4" fmla="*/ 209 w 457"/>
                  <a:gd name="T5" fmla="*/ 65 h 427"/>
                  <a:gd name="T6" fmla="*/ 228 w 457"/>
                  <a:gd name="T7" fmla="*/ 67 h 427"/>
                  <a:gd name="T8" fmla="*/ 247 w 457"/>
                  <a:gd name="T9" fmla="*/ 65 h 427"/>
                  <a:gd name="T10" fmla="*/ 266 w 457"/>
                  <a:gd name="T11" fmla="*/ 58 h 427"/>
                  <a:gd name="T12" fmla="*/ 388 w 457"/>
                  <a:gd name="T13" fmla="*/ 0 h 427"/>
                  <a:gd name="T14" fmla="*/ 411 w 457"/>
                  <a:gd name="T15" fmla="*/ 7 h 427"/>
                  <a:gd name="T16" fmla="*/ 426 w 457"/>
                  <a:gd name="T17" fmla="*/ 14 h 427"/>
                  <a:gd name="T18" fmla="*/ 438 w 457"/>
                  <a:gd name="T19" fmla="*/ 26 h 427"/>
                  <a:gd name="T20" fmla="*/ 448 w 457"/>
                  <a:gd name="T21" fmla="*/ 39 h 427"/>
                  <a:gd name="T22" fmla="*/ 455 w 457"/>
                  <a:gd name="T23" fmla="*/ 55 h 427"/>
                  <a:gd name="T24" fmla="*/ 457 w 457"/>
                  <a:gd name="T25" fmla="*/ 71 h 427"/>
                  <a:gd name="T26" fmla="*/ 457 w 457"/>
                  <a:gd name="T27" fmla="*/ 385 h 427"/>
                  <a:gd name="T28" fmla="*/ 403 w 457"/>
                  <a:gd name="T29" fmla="*/ 403 h 427"/>
                  <a:gd name="T30" fmla="*/ 345 w 457"/>
                  <a:gd name="T31" fmla="*/ 416 h 427"/>
                  <a:gd name="T32" fmla="*/ 287 w 457"/>
                  <a:gd name="T33" fmla="*/ 424 h 427"/>
                  <a:gd name="T34" fmla="*/ 228 w 457"/>
                  <a:gd name="T35" fmla="*/ 427 h 427"/>
                  <a:gd name="T36" fmla="*/ 168 w 457"/>
                  <a:gd name="T37" fmla="*/ 424 h 427"/>
                  <a:gd name="T38" fmla="*/ 110 w 457"/>
                  <a:gd name="T39" fmla="*/ 416 h 427"/>
                  <a:gd name="T40" fmla="*/ 54 w 457"/>
                  <a:gd name="T41" fmla="*/ 403 h 427"/>
                  <a:gd name="T42" fmla="*/ 0 w 457"/>
                  <a:gd name="T43" fmla="*/ 385 h 427"/>
                  <a:gd name="T44" fmla="*/ 0 w 457"/>
                  <a:gd name="T45" fmla="*/ 71 h 427"/>
                  <a:gd name="T46" fmla="*/ 2 w 457"/>
                  <a:gd name="T47" fmla="*/ 55 h 427"/>
                  <a:gd name="T48" fmla="*/ 8 w 457"/>
                  <a:gd name="T49" fmla="*/ 39 h 427"/>
                  <a:gd name="T50" fmla="*/ 17 w 457"/>
                  <a:gd name="T51" fmla="*/ 26 h 427"/>
                  <a:gd name="T52" fmla="*/ 30 w 457"/>
                  <a:gd name="T53" fmla="*/ 14 h 427"/>
                  <a:gd name="T54" fmla="*/ 46 w 457"/>
                  <a:gd name="T55" fmla="*/ 7 h 427"/>
                  <a:gd name="T56" fmla="*/ 68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8" y="0"/>
                    </a:moveTo>
                    <a:lnTo>
                      <a:pt x="190" y="58"/>
                    </a:lnTo>
                    <a:lnTo>
                      <a:pt x="209" y="65"/>
                    </a:lnTo>
                    <a:lnTo>
                      <a:pt x="228" y="67"/>
                    </a:lnTo>
                    <a:lnTo>
                      <a:pt x="247" y="65"/>
                    </a:lnTo>
                    <a:lnTo>
                      <a:pt x="266" y="58"/>
                    </a:lnTo>
                    <a:lnTo>
                      <a:pt x="388" y="0"/>
                    </a:lnTo>
                    <a:lnTo>
                      <a:pt x="411" y="7"/>
                    </a:lnTo>
                    <a:lnTo>
                      <a:pt x="426" y="14"/>
                    </a:lnTo>
                    <a:lnTo>
                      <a:pt x="438" y="26"/>
                    </a:lnTo>
                    <a:lnTo>
                      <a:pt x="448" y="39"/>
                    </a:lnTo>
                    <a:lnTo>
                      <a:pt x="455" y="55"/>
                    </a:lnTo>
                    <a:lnTo>
                      <a:pt x="457" y="71"/>
                    </a:lnTo>
                    <a:lnTo>
                      <a:pt x="457" y="385"/>
                    </a:lnTo>
                    <a:lnTo>
                      <a:pt x="403" y="403"/>
                    </a:lnTo>
                    <a:lnTo>
                      <a:pt x="345" y="416"/>
                    </a:lnTo>
                    <a:lnTo>
                      <a:pt x="287" y="424"/>
                    </a:lnTo>
                    <a:lnTo>
                      <a:pt x="228" y="427"/>
                    </a:lnTo>
                    <a:lnTo>
                      <a:pt x="168" y="424"/>
                    </a:lnTo>
                    <a:lnTo>
                      <a:pt x="110" y="416"/>
                    </a:lnTo>
                    <a:lnTo>
                      <a:pt x="54" y="403"/>
                    </a:lnTo>
                    <a:lnTo>
                      <a:pt x="0" y="385"/>
                    </a:lnTo>
                    <a:lnTo>
                      <a:pt x="0" y="71"/>
                    </a:lnTo>
                    <a:lnTo>
                      <a:pt x="2" y="55"/>
                    </a:lnTo>
                    <a:lnTo>
                      <a:pt x="8" y="39"/>
                    </a:lnTo>
                    <a:lnTo>
                      <a:pt x="17" y="26"/>
                    </a:lnTo>
                    <a:lnTo>
                      <a:pt x="30" y="14"/>
                    </a:lnTo>
                    <a:lnTo>
                      <a:pt x="46" y="7"/>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616">
                <a:extLst>
                  <a:ext uri="{FF2B5EF4-FFF2-40B4-BE49-F238E27FC236}">
                    <a16:creationId xmlns:a16="http://schemas.microsoft.com/office/drawing/2014/main" id="{2DE76F6C-796E-F349-B633-57841136A83B}"/>
                  </a:ext>
                </a:extLst>
              </p:cNvPr>
              <p:cNvSpPr>
                <a:spLocks/>
              </p:cNvSpPr>
              <p:nvPr/>
            </p:nvSpPr>
            <p:spPr bwMode="auto">
              <a:xfrm>
                <a:off x="11549063" y="6175375"/>
                <a:ext cx="28575" cy="28575"/>
              </a:xfrm>
              <a:custGeom>
                <a:avLst/>
                <a:gdLst>
                  <a:gd name="T0" fmla="*/ 100 w 199"/>
                  <a:gd name="T1" fmla="*/ 0 h 199"/>
                  <a:gd name="T2" fmla="*/ 123 w 199"/>
                  <a:gd name="T3" fmla="*/ 3 h 199"/>
                  <a:gd name="T4" fmla="*/ 144 w 199"/>
                  <a:gd name="T5" fmla="*/ 10 h 199"/>
                  <a:gd name="T6" fmla="*/ 162 w 199"/>
                  <a:gd name="T7" fmla="*/ 22 h 199"/>
                  <a:gd name="T8" fmla="*/ 178 w 199"/>
                  <a:gd name="T9" fmla="*/ 37 h 199"/>
                  <a:gd name="T10" fmla="*/ 189 w 199"/>
                  <a:gd name="T11" fmla="*/ 56 h 199"/>
                  <a:gd name="T12" fmla="*/ 197 w 199"/>
                  <a:gd name="T13" fmla="*/ 77 h 199"/>
                  <a:gd name="T14" fmla="*/ 199 w 199"/>
                  <a:gd name="T15" fmla="*/ 99 h 199"/>
                  <a:gd name="T16" fmla="*/ 197 w 199"/>
                  <a:gd name="T17" fmla="*/ 122 h 199"/>
                  <a:gd name="T18" fmla="*/ 189 w 199"/>
                  <a:gd name="T19" fmla="*/ 143 h 199"/>
                  <a:gd name="T20" fmla="*/ 178 w 199"/>
                  <a:gd name="T21" fmla="*/ 161 h 199"/>
                  <a:gd name="T22" fmla="*/ 162 w 199"/>
                  <a:gd name="T23" fmla="*/ 176 h 199"/>
                  <a:gd name="T24" fmla="*/ 144 w 199"/>
                  <a:gd name="T25" fmla="*/ 189 h 199"/>
                  <a:gd name="T26" fmla="*/ 123 w 199"/>
                  <a:gd name="T27" fmla="*/ 196 h 199"/>
                  <a:gd name="T28" fmla="*/ 100 w 199"/>
                  <a:gd name="T29" fmla="*/ 199 h 199"/>
                  <a:gd name="T30" fmla="*/ 78 w 199"/>
                  <a:gd name="T31" fmla="*/ 196 h 199"/>
                  <a:gd name="T32" fmla="*/ 56 w 199"/>
                  <a:gd name="T33" fmla="*/ 189 h 199"/>
                  <a:gd name="T34" fmla="*/ 38 w 199"/>
                  <a:gd name="T35" fmla="*/ 176 h 199"/>
                  <a:gd name="T36" fmla="*/ 23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3 w 199"/>
                  <a:gd name="T49" fmla="*/ 37 h 199"/>
                  <a:gd name="T50" fmla="*/ 38 w 199"/>
                  <a:gd name="T51" fmla="*/ 22 h 199"/>
                  <a:gd name="T52" fmla="*/ 56 w 199"/>
                  <a:gd name="T53" fmla="*/ 10 h 199"/>
                  <a:gd name="T54" fmla="*/ 78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3" y="3"/>
                    </a:lnTo>
                    <a:lnTo>
                      <a:pt x="144" y="10"/>
                    </a:lnTo>
                    <a:lnTo>
                      <a:pt x="162" y="22"/>
                    </a:lnTo>
                    <a:lnTo>
                      <a:pt x="178" y="37"/>
                    </a:lnTo>
                    <a:lnTo>
                      <a:pt x="189" y="56"/>
                    </a:lnTo>
                    <a:lnTo>
                      <a:pt x="197" y="77"/>
                    </a:lnTo>
                    <a:lnTo>
                      <a:pt x="199" y="99"/>
                    </a:lnTo>
                    <a:lnTo>
                      <a:pt x="197" y="122"/>
                    </a:lnTo>
                    <a:lnTo>
                      <a:pt x="189" y="143"/>
                    </a:lnTo>
                    <a:lnTo>
                      <a:pt x="178" y="161"/>
                    </a:lnTo>
                    <a:lnTo>
                      <a:pt x="162" y="176"/>
                    </a:lnTo>
                    <a:lnTo>
                      <a:pt x="144" y="189"/>
                    </a:lnTo>
                    <a:lnTo>
                      <a:pt x="123" y="196"/>
                    </a:lnTo>
                    <a:lnTo>
                      <a:pt x="100" y="199"/>
                    </a:lnTo>
                    <a:lnTo>
                      <a:pt x="78" y="196"/>
                    </a:lnTo>
                    <a:lnTo>
                      <a:pt x="56" y="189"/>
                    </a:lnTo>
                    <a:lnTo>
                      <a:pt x="38" y="176"/>
                    </a:lnTo>
                    <a:lnTo>
                      <a:pt x="23" y="161"/>
                    </a:lnTo>
                    <a:lnTo>
                      <a:pt x="10" y="143"/>
                    </a:lnTo>
                    <a:lnTo>
                      <a:pt x="3" y="122"/>
                    </a:lnTo>
                    <a:lnTo>
                      <a:pt x="0" y="99"/>
                    </a:lnTo>
                    <a:lnTo>
                      <a:pt x="3" y="77"/>
                    </a:lnTo>
                    <a:lnTo>
                      <a:pt x="10" y="56"/>
                    </a:lnTo>
                    <a:lnTo>
                      <a:pt x="23" y="37"/>
                    </a:lnTo>
                    <a:lnTo>
                      <a:pt x="38" y="22"/>
                    </a:lnTo>
                    <a:lnTo>
                      <a:pt x="56" y="10"/>
                    </a:lnTo>
                    <a:lnTo>
                      <a:pt x="78" y="3"/>
                    </a:lnTo>
                    <a:lnTo>
                      <a:pt x="1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617">
                <a:extLst>
                  <a:ext uri="{FF2B5EF4-FFF2-40B4-BE49-F238E27FC236}">
                    <a16:creationId xmlns:a16="http://schemas.microsoft.com/office/drawing/2014/main" id="{13F8E66C-33E1-3D4A-97B7-01C0498B3236}"/>
                  </a:ext>
                </a:extLst>
              </p:cNvPr>
              <p:cNvSpPr>
                <a:spLocks/>
              </p:cNvSpPr>
              <p:nvPr/>
            </p:nvSpPr>
            <p:spPr bwMode="auto">
              <a:xfrm>
                <a:off x="11350625" y="6080125"/>
                <a:ext cx="128588" cy="85725"/>
              </a:xfrm>
              <a:custGeom>
                <a:avLst/>
                <a:gdLst>
                  <a:gd name="T0" fmla="*/ 361 w 896"/>
                  <a:gd name="T1" fmla="*/ 0 h 593"/>
                  <a:gd name="T2" fmla="*/ 404 w 896"/>
                  <a:gd name="T3" fmla="*/ 5 h 593"/>
                  <a:gd name="T4" fmla="*/ 448 w 896"/>
                  <a:gd name="T5" fmla="*/ 6 h 593"/>
                  <a:gd name="T6" fmla="*/ 492 w 896"/>
                  <a:gd name="T7" fmla="*/ 5 h 593"/>
                  <a:gd name="T8" fmla="*/ 536 w 896"/>
                  <a:gd name="T9" fmla="*/ 0 h 593"/>
                  <a:gd name="T10" fmla="*/ 536 w 896"/>
                  <a:gd name="T11" fmla="*/ 274 h 593"/>
                  <a:gd name="T12" fmla="*/ 896 w 896"/>
                  <a:gd name="T13" fmla="*/ 455 h 593"/>
                  <a:gd name="T14" fmla="*/ 855 w 896"/>
                  <a:gd name="T15" fmla="*/ 498 h 593"/>
                  <a:gd name="T16" fmla="*/ 817 w 896"/>
                  <a:gd name="T17" fmla="*/ 544 h 593"/>
                  <a:gd name="T18" fmla="*/ 783 w 896"/>
                  <a:gd name="T19" fmla="*/ 593 h 593"/>
                  <a:gd name="T20" fmla="*/ 448 w 896"/>
                  <a:gd name="T21" fmla="*/ 426 h 593"/>
                  <a:gd name="T22" fmla="*/ 113 w 896"/>
                  <a:gd name="T23" fmla="*/ 593 h 593"/>
                  <a:gd name="T24" fmla="*/ 80 w 896"/>
                  <a:gd name="T25" fmla="*/ 544 h 593"/>
                  <a:gd name="T26" fmla="*/ 41 w 896"/>
                  <a:gd name="T27" fmla="*/ 498 h 593"/>
                  <a:gd name="T28" fmla="*/ 0 w 896"/>
                  <a:gd name="T29" fmla="*/ 455 h 593"/>
                  <a:gd name="T30" fmla="*/ 361 w 896"/>
                  <a:gd name="T31" fmla="*/ 274 h 593"/>
                  <a:gd name="T32" fmla="*/ 361 w 896"/>
                  <a:gd name="T33"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6" h="593">
                    <a:moveTo>
                      <a:pt x="361" y="0"/>
                    </a:moveTo>
                    <a:lnTo>
                      <a:pt x="404" y="5"/>
                    </a:lnTo>
                    <a:lnTo>
                      <a:pt x="448" y="6"/>
                    </a:lnTo>
                    <a:lnTo>
                      <a:pt x="492" y="5"/>
                    </a:lnTo>
                    <a:lnTo>
                      <a:pt x="536" y="0"/>
                    </a:lnTo>
                    <a:lnTo>
                      <a:pt x="536" y="274"/>
                    </a:lnTo>
                    <a:lnTo>
                      <a:pt x="896" y="455"/>
                    </a:lnTo>
                    <a:lnTo>
                      <a:pt x="855" y="498"/>
                    </a:lnTo>
                    <a:lnTo>
                      <a:pt x="817" y="544"/>
                    </a:lnTo>
                    <a:lnTo>
                      <a:pt x="783" y="593"/>
                    </a:lnTo>
                    <a:lnTo>
                      <a:pt x="448" y="426"/>
                    </a:lnTo>
                    <a:lnTo>
                      <a:pt x="113" y="593"/>
                    </a:lnTo>
                    <a:lnTo>
                      <a:pt x="80" y="544"/>
                    </a:lnTo>
                    <a:lnTo>
                      <a:pt x="41" y="498"/>
                    </a:lnTo>
                    <a:lnTo>
                      <a:pt x="0" y="455"/>
                    </a:lnTo>
                    <a:lnTo>
                      <a:pt x="361" y="274"/>
                    </a:lnTo>
                    <a:lnTo>
                      <a:pt x="3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6" name="Group 5">
            <a:extLst>
              <a:ext uri="{FF2B5EF4-FFF2-40B4-BE49-F238E27FC236}">
                <a16:creationId xmlns:a16="http://schemas.microsoft.com/office/drawing/2014/main" id="{7401FBC4-96D2-C84D-8081-CF2A75A66592}"/>
              </a:ext>
            </a:extLst>
          </p:cNvPr>
          <p:cNvGrpSpPr/>
          <p:nvPr/>
        </p:nvGrpSpPr>
        <p:grpSpPr>
          <a:xfrm>
            <a:off x="830214" y="2214240"/>
            <a:ext cx="2877844" cy="1771401"/>
            <a:chOff x="846822" y="3367179"/>
            <a:chExt cx="2877844" cy="1771401"/>
          </a:xfrm>
        </p:grpSpPr>
        <p:sp>
          <p:nvSpPr>
            <p:cNvPr id="42" name="Notched Right Arrow 41">
              <a:extLst>
                <a:ext uri="{FF2B5EF4-FFF2-40B4-BE49-F238E27FC236}">
                  <a16:creationId xmlns:a16="http://schemas.microsoft.com/office/drawing/2014/main" id="{9514D00F-9A8D-A647-A8E6-9287F68AF204}"/>
                </a:ext>
              </a:extLst>
            </p:cNvPr>
            <p:cNvSpPr/>
            <p:nvPr/>
          </p:nvSpPr>
          <p:spPr bwMode="auto">
            <a:xfrm>
              <a:off x="846822" y="3367179"/>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77" name="Oval 76">
              <a:extLst>
                <a:ext uri="{FF2B5EF4-FFF2-40B4-BE49-F238E27FC236}">
                  <a16:creationId xmlns:a16="http://schemas.microsoft.com/office/drawing/2014/main" id="{B10548F5-57C4-C248-920A-93CE71C916DD}"/>
                </a:ext>
              </a:extLst>
            </p:cNvPr>
            <p:cNvSpPr/>
            <p:nvPr/>
          </p:nvSpPr>
          <p:spPr>
            <a:xfrm>
              <a:off x="1921267" y="4498500"/>
              <a:ext cx="640080" cy="64008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t>01</a:t>
              </a:r>
            </a:p>
          </p:txBody>
        </p:sp>
        <p:sp>
          <p:nvSpPr>
            <p:cNvPr id="73" name="Freeform 44">
              <a:extLst>
                <a:ext uri="{FF2B5EF4-FFF2-40B4-BE49-F238E27FC236}">
                  <a16:creationId xmlns:a16="http://schemas.microsoft.com/office/drawing/2014/main" id="{0B37F2EF-2FDC-CB4E-A233-FD05F7379A9F}"/>
                </a:ext>
              </a:extLst>
            </p:cNvPr>
            <p:cNvSpPr>
              <a:spLocks noEditPoints="1"/>
            </p:cNvSpPr>
            <p:nvPr/>
          </p:nvSpPr>
          <p:spPr bwMode="auto">
            <a:xfrm>
              <a:off x="1919858" y="3643047"/>
              <a:ext cx="641489" cy="656635"/>
            </a:xfrm>
            <a:custGeom>
              <a:avLst/>
              <a:gdLst/>
              <a:ahLst/>
              <a:cxnLst>
                <a:cxn ang="0">
                  <a:pos x="1" y="40"/>
                </a:cxn>
                <a:cxn ang="0">
                  <a:pos x="1" y="38"/>
                </a:cxn>
                <a:cxn ang="0">
                  <a:pos x="13" y="39"/>
                </a:cxn>
                <a:cxn ang="0">
                  <a:pos x="28" y="19"/>
                </a:cxn>
                <a:cxn ang="0">
                  <a:pos x="16" y="8"/>
                </a:cxn>
                <a:cxn ang="0">
                  <a:pos x="8" y="14"/>
                </a:cxn>
                <a:cxn ang="0">
                  <a:pos x="8" y="19"/>
                </a:cxn>
                <a:cxn ang="0">
                  <a:pos x="17" y="37"/>
                </a:cxn>
                <a:cxn ang="0">
                  <a:pos x="3" y="24"/>
                </a:cxn>
                <a:cxn ang="0">
                  <a:pos x="3" y="9"/>
                </a:cxn>
                <a:cxn ang="0">
                  <a:pos x="16" y="1"/>
                </a:cxn>
                <a:cxn ang="0">
                  <a:pos x="35" y="16"/>
                </a:cxn>
                <a:cxn ang="0">
                  <a:pos x="28" y="19"/>
                </a:cxn>
                <a:cxn ang="0">
                  <a:pos x="5" y="55"/>
                </a:cxn>
                <a:cxn ang="0">
                  <a:pos x="5" y="53"/>
                </a:cxn>
                <a:cxn ang="0">
                  <a:pos x="15" y="44"/>
                </a:cxn>
                <a:cxn ang="0">
                  <a:pos x="6" y="55"/>
                </a:cxn>
                <a:cxn ang="0">
                  <a:pos x="20" y="60"/>
                </a:cxn>
                <a:cxn ang="0">
                  <a:pos x="19" y="47"/>
                </a:cxn>
                <a:cxn ang="0">
                  <a:pos x="21" y="47"/>
                </a:cxn>
                <a:cxn ang="0">
                  <a:pos x="56" y="51"/>
                </a:cxn>
                <a:cxn ang="0">
                  <a:pos x="43" y="59"/>
                </a:cxn>
                <a:cxn ang="0">
                  <a:pos x="24" y="44"/>
                </a:cxn>
                <a:cxn ang="0">
                  <a:pos x="31" y="42"/>
                </a:cxn>
                <a:cxn ang="0">
                  <a:pos x="45" y="51"/>
                </a:cxn>
                <a:cxn ang="0">
                  <a:pos x="52" y="44"/>
                </a:cxn>
                <a:cxn ang="0">
                  <a:pos x="41" y="32"/>
                </a:cxn>
                <a:cxn ang="0">
                  <a:pos x="44" y="24"/>
                </a:cxn>
                <a:cxn ang="0">
                  <a:pos x="59" y="44"/>
                </a:cxn>
                <a:cxn ang="0">
                  <a:pos x="40" y="13"/>
                </a:cxn>
                <a:cxn ang="0">
                  <a:pos x="37" y="13"/>
                </a:cxn>
                <a:cxn ang="0">
                  <a:pos x="39" y="0"/>
                </a:cxn>
                <a:cxn ang="0">
                  <a:pos x="40" y="13"/>
                </a:cxn>
                <a:cxn ang="0">
                  <a:pos x="44" y="16"/>
                </a:cxn>
                <a:cxn ang="0">
                  <a:pos x="43" y="14"/>
                </a:cxn>
                <a:cxn ang="0">
                  <a:pos x="54" y="5"/>
                </a:cxn>
                <a:cxn ang="0">
                  <a:pos x="45" y="16"/>
                </a:cxn>
                <a:cxn ang="0">
                  <a:pos x="47" y="22"/>
                </a:cxn>
                <a:cxn ang="0">
                  <a:pos x="47" y="20"/>
                </a:cxn>
                <a:cxn ang="0">
                  <a:pos x="59" y="21"/>
                </a:cxn>
              </a:cxnLst>
              <a:rect l="0" t="0" r="r" b="b"/>
              <a:pathLst>
                <a:path w="59" h="60">
                  <a:moveTo>
                    <a:pt x="12" y="40"/>
                  </a:moveTo>
                  <a:cubicBezTo>
                    <a:pt x="1" y="40"/>
                    <a:pt x="1" y="40"/>
                    <a:pt x="1" y="40"/>
                  </a:cubicBezTo>
                  <a:cubicBezTo>
                    <a:pt x="0" y="40"/>
                    <a:pt x="0" y="40"/>
                    <a:pt x="0" y="39"/>
                  </a:cubicBezTo>
                  <a:cubicBezTo>
                    <a:pt x="0" y="39"/>
                    <a:pt x="0" y="38"/>
                    <a:pt x="1" y="38"/>
                  </a:cubicBezTo>
                  <a:cubicBezTo>
                    <a:pt x="12" y="38"/>
                    <a:pt x="12" y="38"/>
                    <a:pt x="12" y="38"/>
                  </a:cubicBezTo>
                  <a:cubicBezTo>
                    <a:pt x="13" y="38"/>
                    <a:pt x="13" y="39"/>
                    <a:pt x="13" y="39"/>
                  </a:cubicBezTo>
                  <a:cubicBezTo>
                    <a:pt x="13" y="40"/>
                    <a:pt x="13" y="40"/>
                    <a:pt x="12" y="40"/>
                  </a:cubicBezTo>
                  <a:close/>
                  <a:moveTo>
                    <a:pt x="28" y="19"/>
                  </a:moveTo>
                  <a:cubicBezTo>
                    <a:pt x="18" y="9"/>
                    <a:pt x="18" y="9"/>
                    <a:pt x="18" y="9"/>
                  </a:cubicBezTo>
                  <a:cubicBezTo>
                    <a:pt x="18" y="8"/>
                    <a:pt x="17" y="8"/>
                    <a:pt x="16" y="8"/>
                  </a:cubicBezTo>
                  <a:cubicBezTo>
                    <a:pt x="15" y="8"/>
                    <a:pt x="14" y="8"/>
                    <a:pt x="13" y="9"/>
                  </a:cubicBezTo>
                  <a:cubicBezTo>
                    <a:pt x="8" y="14"/>
                    <a:pt x="8" y="14"/>
                    <a:pt x="8" y="14"/>
                  </a:cubicBezTo>
                  <a:cubicBezTo>
                    <a:pt x="8" y="15"/>
                    <a:pt x="7" y="15"/>
                    <a:pt x="7" y="16"/>
                  </a:cubicBezTo>
                  <a:cubicBezTo>
                    <a:pt x="7" y="17"/>
                    <a:pt x="8" y="18"/>
                    <a:pt x="8" y="19"/>
                  </a:cubicBezTo>
                  <a:cubicBezTo>
                    <a:pt x="18" y="29"/>
                    <a:pt x="18" y="29"/>
                    <a:pt x="18" y="29"/>
                  </a:cubicBezTo>
                  <a:cubicBezTo>
                    <a:pt x="17" y="37"/>
                    <a:pt x="17" y="37"/>
                    <a:pt x="17" y="37"/>
                  </a:cubicBezTo>
                  <a:cubicBezTo>
                    <a:pt x="17" y="37"/>
                    <a:pt x="16" y="36"/>
                    <a:pt x="15" y="36"/>
                  </a:cubicBezTo>
                  <a:cubicBezTo>
                    <a:pt x="3" y="24"/>
                    <a:pt x="3" y="24"/>
                    <a:pt x="3" y="24"/>
                  </a:cubicBezTo>
                  <a:cubicBezTo>
                    <a:pt x="1" y="22"/>
                    <a:pt x="0" y="19"/>
                    <a:pt x="0" y="16"/>
                  </a:cubicBezTo>
                  <a:cubicBezTo>
                    <a:pt x="0" y="14"/>
                    <a:pt x="1" y="11"/>
                    <a:pt x="3" y="9"/>
                  </a:cubicBezTo>
                  <a:cubicBezTo>
                    <a:pt x="9" y="4"/>
                    <a:pt x="9" y="4"/>
                    <a:pt x="9" y="4"/>
                  </a:cubicBezTo>
                  <a:cubicBezTo>
                    <a:pt x="11" y="2"/>
                    <a:pt x="13" y="1"/>
                    <a:pt x="16" y="1"/>
                  </a:cubicBezTo>
                  <a:cubicBezTo>
                    <a:pt x="19" y="1"/>
                    <a:pt x="21" y="2"/>
                    <a:pt x="23" y="4"/>
                  </a:cubicBezTo>
                  <a:cubicBezTo>
                    <a:pt x="35" y="16"/>
                    <a:pt x="35" y="16"/>
                    <a:pt x="35" y="16"/>
                  </a:cubicBezTo>
                  <a:cubicBezTo>
                    <a:pt x="36" y="17"/>
                    <a:pt x="36" y="17"/>
                    <a:pt x="37" y="18"/>
                  </a:cubicBezTo>
                  <a:lnTo>
                    <a:pt x="28" y="19"/>
                  </a:lnTo>
                  <a:close/>
                  <a:moveTo>
                    <a:pt x="6" y="55"/>
                  </a:moveTo>
                  <a:cubicBezTo>
                    <a:pt x="6" y="55"/>
                    <a:pt x="6" y="55"/>
                    <a:pt x="5" y="55"/>
                  </a:cubicBezTo>
                  <a:cubicBezTo>
                    <a:pt x="5" y="55"/>
                    <a:pt x="5" y="55"/>
                    <a:pt x="5" y="55"/>
                  </a:cubicBezTo>
                  <a:cubicBezTo>
                    <a:pt x="4" y="54"/>
                    <a:pt x="4" y="54"/>
                    <a:pt x="5" y="53"/>
                  </a:cubicBezTo>
                  <a:cubicBezTo>
                    <a:pt x="14" y="44"/>
                    <a:pt x="14" y="44"/>
                    <a:pt x="14" y="44"/>
                  </a:cubicBezTo>
                  <a:cubicBezTo>
                    <a:pt x="14" y="44"/>
                    <a:pt x="15" y="44"/>
                    <a:pt x="15" y="44"/>
                  </a:cubicBezTo>
                  <a:cubicBezTo>
                    <a:pt x="16" y="45"/>
                    <a:pt x="16" y="45"/>
                    <a:pt x="15" y="46"/>
                  </a:cubicBezTo>
                  <a:lnTo>
                    <a:pt x="6" y="55"/>
                  </a:lnTo>
                  <a:close/>
                  <a:moveTo>
                    <a:pt x="21" y="59"/>
                  </a:moveTo>
                  <a:cubicBezTo>
                    <a:pt x="21" y="59"/>
                    <a:pt x="21" y="60"/>
                    <a:pt x="20" y="60"/>
                  </a:cubicBezTo>
                  <a:cubicBezTo>
                    <a:pt x="20" y="60"/>
                    <a:pt x="19" y="59"/>
                    <a:pt x="19" y="59"/>
                  </a:cubicBezTo>
                  <a:cubicBezTo>
                    <a:pt x="19" y="47"/>
                    <a:pt x="19" y="47"/>
                    <a:pt x="19" y="47"/>
                  </a:cubicBezTo>
                  <a:cubicBezTo>
                    <a:pt x="19" y="47"/>
                    <a:pt x="20" y="46"/>
                    <a:pt x="20" y="46"/>
                  </a:cubicBezTo>
                  <a:cubicBezTo>
                    <a:pt x="21" y="46"/>
                    <a:pt x="21" y="47"/>
                    <a:pt x="21" y="47"/>
                  </a:cubicBezTo>
                  <a:lnTo>
                    <a:pt x="21" y="59"/>
                  </a:lnTo>
                  <a:close/>
                  <a:moveTo>
                    <a:pt x="56" y="51"/>
                  </a:moveTo>
                  <a:cubicBezTo>
                    <a:pt x="50" y="56"/>
                    <a:pt x="50" y="56"/>
                    <a:pt x="50" y="56"/>
                  </a:cubicBezTo>
                  <a:cubicBezTo>
                    <a:pt x="48" y="58"/>
                    <a:pt x="46" y="59"/>
                    <a:pt x="43" y="59"/>
                  </a:cubicBezTo>
                  <a:cubicBezTo>
                    <a:pt x="40" y="59"/>
                    <a:pt x="38" y="58"/>
                    <a:pt x="36" y="56"/>
                  </a:cubicBezTo>
                  <a:cubicBezTo>
                    <a:pt x="24" y="44"/>
                    <a:pt x="24" y="44"/>
                    <a:pt x="24" y="44"/>
                  </a:cubicBezTo>
                  <a:cubicBezTo>
                    <a:pt x="23" y="44"/>
                    <a:pt x="23" y="43"/>
                    <a:pt x="22" y="42"/>
                  </a:cubicBezTo>
                  <a:cubicBezTo>
                    <a:pt x="31" y="42"/>
                    <a:pt x="31" y="42"/>
                    <a:pt x="31" y="42"/>
                  </a:cubicBezTo>
                  <a:cubicBezTo>
                    <a:pt x="41" y="51"/>
                    <a:pt x="41" y="51"/>
                    <a:pt x="41" y="51"/>
                  </a:cubicBezTo>
                  <a:cubicBezTo>
                    <a:pt x="42" y="53"/>
                    <a:pt x="44" y="53"/>
                    <a:pt x="45" y="51"/>
                  </a:cubicBezTo>
                  <a:cubicBezTo>
                    <a:pt x="51" y="46"/>
                    <a:pt x="51" y="46"/>
                    <a:pt x="51" y="46"/>
                  </a:cubicBezTo>
                  <a:cubicBezTo>
                    <a:pt x="51" y="46"/>
                    <a:pt x="52" y="45"/>
                    <a:pt x="52" y="44"/>
                  </a:cubicBezTo>
                  <a:cubicBezTo>
                    <a:pt x="52" y="43"/>
                    <a:pt x="51" y="42"/>
                    <a:pt x="51" y="41"/>
                  </a:cubicBezTo>
                  <a:cubicBezTo>
                    <a:pt x="41" y="32"/>
                    <a:pt x="41" y="32"/>
                    <a:pt x="41" y="32"/>
                  </a:cubicBezTo>
                  <a:cubicBezTo>
                    <a:pt x="42" y="23"/>
                    <a:pt x="42" y="23"/>
                    <a:pt x="42" y="23"/>
                  </a:cubicBezTo>
                  <a:cubicBezTo>
                    <a:pt x="42" y="23"/>
                    <a:pt x="43" y="24"/>
                    <a:pt x="44" y="24"/>
                  </a:cubicBezTo>
                  <a:cubicBezTo>
                    <a:pt x="56" y="36"/>
                    <a:pt x="56" y="36"/>
                    <a:pt x="56" y="36"/>
                  </a:cubicBezTo>
                  <a:cubicBezTo>
                    <a:pt x="58" y="38"/>
                    <a:pt x="59" y="41"/>
                    <a:pt x="59" y="44"/>
                  </a:cubicBezTo>
                  <a:cubicBezTo>
                    <a:pt x="59" y="47"/>
                    <a:pt x="58" y="49"/>
                    <a:pt x="56" y="51"/>
                  </a:cubicBezTo>
                  <a:close/>
                  <a:moveTo>
                    <a:pt x="40" y="13"/>
                  </a:moveTo>
                  <a:cubicBezTo>
                    <a:pt x="40" y="14"/>
                    <a:pt x="39" y="14"/>
                    <a:pt x="39" y="14"/>
                  </a:cubicBezTo>
                  <a:cubicBezTo>
                    <a:pt x="38" y="14"/>
                    <a:pt x="37" y="14"/>
                    <a:pt x="37" y="13"/>
                  </a:cubicBezTo>
                  <a:cubicBezTo>
                    <a:pt x="37" y="1"/>
                    <a:pt x="37" y="1"/>
                    <a:pt x="37" y="1"/>
                  </a:cubicBezTo>
                  <a:cubicBezTo>
                    <a:pt x="37" y="1"/>
                    <a:pt x="38" y="0"/>
                    <a:pt x="39" y="0"/>
                  </a:cubicBezTo>
                  <a:cubicBezTo>
                    <a:pt x="39" y="0"/>
                    <a:pt x="40" y="1"/>
                    <a:pt x="40" y="1"/>
                  </a:cubicBezTo>
                  <a:lnTo>
                    <a:pt x="40" y="13"/>
                  </a:lnTo>
                  <a:close/>
                  <a:moveTo>
                    <a:pt x="45" y="16"/>
                  </a:moveTo>
                  <a:cubicBezTo>
                    <a:pt x="45" y="16"/>
                    <a:pt x="45" y="16"/>
                    <a:pt x="44" y="16"/>
                  </a:cubicBezTo>
                  <a:cubicBezTo>
                    <a:pt x="44" y="16"/>
                    <a:pt x="44" y="16"/>
                    <a:pt x="43" y="16"/>
                  </a:cubicBezTo>
                  <a:cubicBezTo>
                    <a:pt x="43" y="16"/>
                    <a:pt x="43" y="15"/>
                    <a:pt x="43" y="14"/>
                  </a:cubicBezTo>
                  <a:cubicBezTo>
                    <a:pt x="53" y="5"/>
                    <a:pt x="53" y="5"/>
                    <a:pt x="53" y="5"/>
                  </a:cubicBezTo>
                  <a:cubicBezTo>
                    <a:pt x="53" y="5"/>
                    <a:pt x="54" y="5"/>
                    <a:pt x="54" y="5"/>
                  </a:cubicBezTo>
                  <a:cubicBezTo>
                    <a:pt x="55" y="6"/>
                    <a:pt x="55" y="6"/>
                    <a:pt x="54" y="7"/>
                  </a:cubicBezTo>
                  <a:lnTo>
                    <a:pt x="45" y="16"/>
                  </a:lnTo>
                  <a:close/>
                  <a:moveTo>
                    <a:pt x="58" y="22"/>
                  </a:moveTo>
                  <a:cubicBezTo>
                    <a:pt x="47" y="22"/>
                    <a:pt x="47" y="22"/>
                    <a:pt x="47" y="22"/>
                  </a:cubicBezTo>
                  <a:cubicBezTo>
                    <a:pt x="46" y="22"/>
                    <a:pt x="45" y="22"/>
                    <a:pt x="45" y="21"/>
                  </a:cubicBezTo>
                  <a:cubicBezTo>
                    <a:pt x="45" y="20"/>
                    <a:pt x="46" y="20"/>
                    <a:pt x="47" y="20"/>
                  </a:cubicBezTo>
                  <a:cubicBezTo>
                    <a:pt x="58" y="20"/>
                    <a:pt x="58" y="20"/>
                    <a:pt x="58" y="20"/>
                  </a:cubicBezTo>
                  <a:cubicBezTo>
                    <a:pt x="59" y="20"/>
                    <a:pt x="59" y="20"/>
                    <a:pt x="59" y="21"/>
                  </a:cubicBezTo>
                  <a:cubicBezTo>
                    <a:pt x="59" y="22"/>
                    <a:pt x="59" y="22"/>
                    <a:pt x="58" y="22"/>
                  </a:cubicBezTo>
                  <a:close/>
                </a:path>
              </a:pathLst>
            </a:custGeom>
            <a:solidFill>
              <a:schemeClr val="bg1"/>
            </a:solidFill>
            <a:ln w="9525">
              <a:noFill/>
              <a:round/>
              <a:headEnd/>
              <a:tailEnd/>
            </a:ln>
          </p:spPr>
          <p:txBody>
            <a:bodyPr vert="horz" wrap="square" lIns="51435" tIns="25718" rIns="51435" bIns="25718" numCol="1" anchor="t" anchorCtr="0" compatLnSpc="1">
              <a:prstTxWarp prst="textNoShape">
                <a:avLst/>
              </a:prstTxWarp>
            </a:bodyPr>
            <a:lstStyle/>
            <a:p>
              <a:endParaRPr lang="en-US" sz="760"/>
            </a:p>
          </p:txBody>
        </p:sp>
      </p:grpSp>
      <p:grpSp>
        <p:nvGrpSpPr>
          <p:cNvPr id="7" name="Group 6">
            <a:extLst>
              <a:ext uri="{FF2B5EF4-FFF2-40B4-BE49-F238E27FC236}">
                <a16:creationId xmlns:a16="http://schemas.microsoft.com/office/drawing/2014/main" id="{1F2A3D3F-CA5F-EB4F-A5E2-BC99F72DA87F}"/>
              </a:ext>
            </a:extLst>
          </p:cNvPr>
          <p:cNvGrpSpPr/>
          <p:nvPr/>
        </p:nvGrpSpPr>
        <p:grpSpPr>
          <a:xfrm>
            <a:off x="9309942" y="2214240"/>
            <a:ext cx="2877844" cy="1771401"/>
            <a:chOff x="8585472" y="3367179"/>
            <a:chExt cx="2877844" cy="1771401"/>
          </a:xfrm>
        </p:grpSpPr>
        <p:sp>
          <p:nvSpPr>
            <p:cNvPr id="48" name="Notched Right Arrow 47">
              <a:extLst>
                <a:ext uri="{FF2B5EF4-FFF2-40B4-BE49-F238E27FC236}">
                  <a16:creationId xmlns:a16="http://schemas.microsoft.com/office/drawing/2014/main" id="{218AF546-7743-EF43-89D1-94956E9BF81F}"/>
                </a:ext>
              </a:extLst>
            </p:cNvPr>
            <p:cNvSpPr/>
            <p:nvPr/>
          </p:nvSpPr>
          <p:spPr bwMode="auto">
            <a:xfrm>
              <a:off x="8585472" y="33671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121" name="Oval 120">
              <a:extLst>
                <a:ext uri="{FF2B5EF4-FFF2-40B4-BE49-F238E27FC236}">
                  <a16:creationId xmlns:a16="http://schemas.microsoft.com/office/drawing/2014/main" id="{18157F0F-5363-7B47-A8C1-AFA46A79F4BB}"/>
                </a:ext>
              </a:extLst>
            </p:cNvPr>
            <p:cNvSpPr/>
            <p:nvPr/>
          </p:nvSpPr>
          <p:spPr>
            <a:xfrm>
              <a:off x="9693309" y="4498500"/>
              <a:ext cx="640080" cy="640080"/>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t>03</a:t>
              </a:r>
            </a:p>
          </p:txBody>
        </p:sp>
        <p:grpSp>
          <p:nvGrpSpPr>
            <p:cNvPr id="2" name="Group 1">
              <a:extLst>
                <a:ext uri="{FF2B5EF4-FFF2-40B4-BE49-F238E27FC236}">
                  <a16:creationId xmlns:a16="http://schemas.microsoft.com/office/drawing/2014/main" id="{918ED1F2-DD09-A649-BF1B-B7B679C530C2}"/>
                </a:ext>
              </a:extLst>
            </p:cNvPr>
            <p:cNvGrpSpPr/>
            <p:nvPr/>
          </p:nvGrpSpPr>
          <p:grpSpPr>
            <a:xfrm>
              <a:off x="9624593" y="3469218"/>
              <a:ext cx="954225" cy="894678"/>
              <a:chOff x="9446327" y="3408887"/>
              <a:chExt cx="1132492" cy="1061819"/>
            </a:xfrm>
          </p:grpSpPr>
          <p:grpSp>
            <p:nvGrpSpPr>
              <p:cNvPr id="94" name="Group 93">
                <a:extLst>
                  <a:ext uri="{FF2B5EF4-FFF2-40B4-BE49-F238E27FC236}">
                    <a16:creationId xmlns:a16="http://schemas.microsoft.com/office/drawing/2014/main" id="{6E422CE8-05BE-2C43-ABC2-6175B980D893}"/>
                  </a:ext>
                </a:extLst>
              </p:cNvPr>
              <p:cNvGrpSpPr/>
              <p:nvPr/>
            </p:nvGrpSpPr>
            <p:grpSpPr>
              <a:xfrm>
                <a:off x="9446327" y="3408887"/>
                <a:ext cx="1132492" cy="1061819"/>
                <a:chOff x="2493963" y="2683574"/>
                <a:chExt cx="372773" cy="349510"/>
              </a:xfrm>
              <a:solidFill>
                <a:schemeClr val="bg1"/>
              </a:solidFill>
            </p:grpSpPr>
            <p:sp>
              <p:nvSpPr>
                <p:cNvPr id="95" name="Freeform 169">
                  <a:extLst>
                    <a:ext uri="{FF2B5EF4-FFF2-40B4-BE49-F238E27FC236}">
                      <a16:creationId xmlns:a16="http://schemas.microsoft.com/office/drawing/2014/main" id="{83D11B2F-BAB1-D049-9914-BA440C4FEC0C}"/>
                    </a:ext>
                  </a:extLst>
                </p:cNvPr>
                <p:cNvSpPr>
                  <a:spLocks/>
                </p:cNvSpPr>
                <p:nvPr/>
              </p:nvSpPr>
              <p:spPr bwMode="auto">
                <a:xfrm>
                  <a:off x="2644486" y="2683574"/>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171">
                  <a:extLst>
                    <a:ext uri="{FF2B5EF4-FFF2-40B4-BE49-F238E27FC236}">
                      <a16:creationId xmlns:a16="http://schemas.microsoft.com/office/drawing/2014/main" id="{D29C10AF-7422-4B4F-9EA8-BB3B6C7BD10C}"/>
                    </a:ext>
                  </a:extLst>
                </p:cNvPr>
                <p:cNvSpPr>
                  <a:spLocks/>
                </p:cNvSpPr>
                <p:nvPr/>
              </p:nvSpPr>
              <p:spPr bwMode="auto">
                <a:xfrm>
                  <a:off x="2493963" y="282194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97" name="Group 96">
                <a:extLst>
                  <a:ext uri="{FF2B5EF4-FFF2-40B4-BE49-F238E27FC236}">
                    <a16:creationId xmlns:a16="http://schemas.microsoft.com/office/drawing/2014/main" id="{2812D84B-DDFB-2841-9771-66F8FCF656FC}"/>
                  </a:ext>
                </a:extLst>
              </p:cNvPr>
              <p:cNvGrpSpPr/>
              <p:nvPr/>
            </p:nvGrpSpPr>
            <p:grpSpPr>
              <a:xfrm>
                <a:off x="9603923" y="3826069"/>
                <a:ext cx="771663" cy="228809"/>
                <a:chOff x="1477713" y="4929970"/>
                <a:chExt cx="1039375" cy="308189"/>
              </a:xfrm>
              <a:solidFill>
                <a:schemeClr val="bg1"/>
              </a:solidFill>
            </p:grpSpPr>
            <p:sp>
              <p:nvSpPr>
                <p:cNvPr id="98" name="Freeform 97">
                  <a:extLst>
                    <a:ext uri="{FF2B5EF4-FFF2-40B4-BE49-F238E27FC236}">
                      <a16:creationId xmlns:a16="http://schemas.microsoft.com/office/drawing/2014/main" id="{0BBD9B66-EA43-A04B-A4CB-605E1CEE64C7}"/>
                    </a:ext>
                  </a:extLst>
                </p:cNvPr>
                <p:cNvSpPr>
                  <a:spLocks/>
                </p:cNvSpPr>
                <p:nvPr/>
              </p:nvSpPr>
              <p:spPr bwMode="auto">
                <a:xfrm>
                  <a:off x="1477713"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99" name="Freeform 98">
                  <a:extLst>
                    <a:ext uri="{FF2B5EF4-FFF2-40B4-BE49-F238E27FC236}">
                      <a16:creationId xmlns:a16="http://schemas.microsoft.com/office/drawing/2014/main" id="{10068DD5-28B8-8244-A94B-4BC27F81BBB2}"/>
                    </a:ext>
                  </a:extLst>
                </p:cNvPr>
                <p:cNvSpPr>
                  <a:spLocks/>
                </p:cNvSpPr>
                <p:nvPr/>
              </p:nvSpPr>
              <p:spPr bwMode="auto">
                <a:xfrm>
                  <a:off x="1843981"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00" name="Freeform 99">
                  <a:extLst>
                    <a:ext uri="{FF2B5EF4-FFF2-40B4-BE49-F238E27FC236}">
                      <a16:creationId xmlns:a16="http://schemas.microsoft.com/office/drawing/2014/main" id="{DB9EF068-55B1-0047-879D-07A2BEECB4B6}"/>
                    </a:ext>
                  </a:extLst>
                </p:cNvPr>
                <p:cNvSpPr>
                  <a:spLocks/>
                </p:cNvSpPr>
                <p:nvPr/>
              </p:nvSpPr>
              <p:spPr bwMode="auto">
                <a:xfrm>
                  <a:off x="2208899"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grpSp>
        </p:grpSp>
      </p:grpSp>
      <p:pic>
        <p:nvPicPr>
          <p:cNvPr id="101" name="Picture Placeholder 18">
            <a:extLst>
              <a:ext uri="{FF2B5EF4-FFF2-40B4-BE49-F238E27FC236}">
                <a16:creationId xmlns:a16="http://schemas.microsoft.com/office/drawing/2014/main" id="{AF621A06-697B-244D-8527-9AA275E4FFD5}"/>
              </a:ext>
            </a:extLst>
          </p:cNvPr>
          <p:cNvPicPr>
            <a:picLocks noChangeAspect="1"/>
          </p:cNvPicPr>
          <p:nvPr/>
        </p:nvPicPr>
        <p:blipFill>
          <a:blip r:embed="rId3">
            <a:extLst>
              <a:ext uri="{28A0092B-C50C-407E-A947-70E740481C1C}">
                <a14:useLocalDpi xmlns:a14="http://schemas.microsoft.com/office/drawing/2010/main" val="0"/>
              </a:ext>
            </a:extLst>
          </a:blip>
          <a:srcRect t="11756" b="11756"/>
          <a:stretch>
            <a:fillRect/>
          </a:stretch>
        </p:blipFill>
        <p:spPr>
          <a:xfrm>
            <a:off x="8726598" y="6075011"/>
            <a:ext cx="3805677" cy="2310843"/>
          </a:xfrm>
          <a:custGeom>
            <a:avLst/>
            <a:gdLst>
              <a:gd name="connsiteX0" fmla="*/ 0 w 5452245"/>
              <a:gd name="connsiteY0" fmla="*/ 0 h 3323955"/>
              <a:gd name="connsiteX1" fmla="*/ 5452245 w 5452245"/>
              <a:gd name="connsiteY1" fmla="*/ 0 h 3323955"/>
              <a:gd name="connsiteX2" fmla="*/ 5452245 w 5452245"/>
              <a:gd name="connsiteY2" fmla="*/ 3323955 h 3323955"/>
              <a:gd name="connsiteX3" fmla="*/ 0 w 5452245"/>
              <a:gd name="connsiteY3" fmla="*/ 3323955 h 3323955"/>
            </a:gdLst>
            <a:ahLst/>
            <a:cxnLst>
              <a:cxn ang="0">
                <a:pos x="connsiteX0" y="connsiteY0"/>
              </a:cxn>
              <a:cxn ang="0">
                <a:pos x="connsiteX1" y="connsiteY1"/>
              </a:cxn>
              <a:cxn ang="0">
                <a:pos x="connsiteX2" y="connsiteY2"/>
              </a:cxn>
              <a:cxn ang="0">
                <a:pos x="connsiteX3" y="connsiteY3"/>
              </a:cxn>
            </a:cxnLst>
            <a:rect l="l" t="t" r="r" b="b"/>
            <a:pathLst>
              <a:path w="5452245" h="3323955">
                <a:moveTo>
                  <a:pt x="0" y="0"/>
                </a:moveTo>
                <a:lnTo>
                  <a:pt x="5452245" y="0"/>
                </a:lnTo>
                <a:lnTo>
                  <a:pt x="5452245" y="3323955"/>
                </a:lnTo>
                <a:lnTo>
                  <a:pt x="0" y="3323955"/>
                </a:lnTo>
                <a:close/>
              </a:path>
            </a:pathLst>
          </a:custGeom>
        </p:spPr>
      </p:pic>
      <p:pic>
        <p:nvPicPr>
          <p:cNvPr id="102" name="Picture Placeholder 5">
            <a:extLst>
              <a:ext uri="{FF2B5EF4-FFF2-40B4-BE49-F238E27FC236}">
                <a16:creationId xmlns:a16="http://schemas.microsoft.com/office/drawing/2014/main" id="{ECB6D6D9-CD3E-B340-91E1-28187685346D}"/>
              </a:ext>
            </a:extLst>
          </p:cNvPr>
          <p:cNvPicPr>
            <a:picLocks noChangeAspect="1"/>
          </p:cNvPicPr>
          <p:nvPr/>
        </p:nvPicPr>
        <p:blipFill>
          <a:blip r:embed="rId4">
            <a:extLst>
              <a:ext uri="{28A0092B-C50C-407E-A947-70E740481C1C}">
                <a14:useLocalDpi xmlns:a14="http://schemas.microsoft.com/office/drawing/2010/main" val="0"/>
              </a:ext>
            </a:extLst>
          </a:blip>
          <a:srcRect l="9002" r="9002"/>
          <a:stretch>
            <a:fillRect/>
          </a:stretch>
        </p:blipFill>
        <p:spPr>
          <a:xfrm>
            <a:off x="4604707" y="6033819"/>
            <a:ext cx="3824221" cy="2331433"/>
          </a:xfrm>
          <a:custGeom>
            <a:avLst/>
            <a:gdLst>
              <a:gd name="connsiteX0" fmla="*/ 0 w 5452245"/>
              <a:gd name="connsiteY0" fmla="*/ 0 h 3323955"/>
              <a:gd name="connsiteX1" fmla="*/ 5452245 w 5452245"/>
              <a:gd name="connsiteY1" fmla="*/ 0 h 3323955"/>
              <a:gd name="connsiteX2" fmla="*/ 5452245 w 5452245"/>
              <a:gd name="connsiteY2" fmla="*/ 3323955 h 3323955"/>
              <a:gd name="connsiteX3" fmla="*/ 0 w 5452245"/>
              <a:gd name="connsiteY3" fmla="*/ 3323955 h 3323955"/>
            </a:gdLst>
            <a:ahLst/>
            <a:cxnLst>
              <a:cxn ang="0">
                <a:pos x="connsiteX0" y="connsiteY0"/>
              </a:cxn>
              <a:cxn ang="0">
                <a:pos x="connsiteX1" y="connsiteY1"/>
              </a:cxn>
              <a:cxn ang="0">
                <a:pos x="connsiteX2" y="connsiteY2"/>
              </a:cxn>
              <a:cxn ang="0">
                <a:pos x="connsiteX3" y="connsiteY3"/>
              </a:cxn>
            </a:cxnLst>
            <a:rect l="l" t="t" r="r" b="b"/>
            <a:pathLst>
              <a:path w="5452245" h="3323955">
                <a:moveTo>
                  <a:pt x="0" y="0"/>
                </a:moveTo>
                <a:lnTo>
                  <a:pt x="5452245" y="0"/>
                </a:lnTo>
                <a:lnTo>
                  <a:pt x="5452245" y="3323955"/>
                </a:lnTo>
                <a:lnTo>
                  <a:pt x="0" y="3323955"/>
                </a:lnTo>
                <a:close/>
              </a:path>
            </a:pathLst>
          </a:custGeom>
        </p:spPr>
      </p:pic>
      <p:pic>
        <p:nvPicPr>
          <p:cNvPr id="103" name="Picture Placeholder 15">
            <a:extLst>
              <a:ext uri="{FF2B5EF4-FFF2-40B4-BE49-F238E27FC236}">
                <a16:creationId xmlns:a16="http://schemas.microsoft.com/office/drawing/2014/main" id="{310E62A5-817E-234A-A980-4F469774FC8D}"/>
              </a:ext>
            </a:extLst>
          </p:cNvPr>
          <p:cNvPicPr>
            <a:picLocks noChangeAspect="1"/>
          </p:cNvPicPr>
          <p:nvPr/>
        </p:nvPicPr>
        <p:blipFill>
          <a:blip r:embed="rId5">
            <a:extLst>
              <a:ext uri="{28A0092B-C50C-407E-A947-70E740481C1C}">
                <a14:useLocalDpi xmlns:a14="http://schemas.microsoft.com/office/drawing/2010/main" val="0"/>
              </a:ext>
            </a:extLst>
          </a:blip>
          <a:srcRect t="4251" b="4251"/>
          <a:stretch>
            <a:fillRect/>
          </a:stretch>
        </p:blipFill>
        <p:spPr>
          <a:xfrm>
            <a:off x="456796" y="6075011"/>
            <a:ext cx="3850241" cy="2322179"/>
          </a:xfrm>
          <a:custGeom>
            <a:avLst/>
            <a:gdLst>
              <a:gd name="connsiteX0" fmla="*/ 0 w 5452245"/>
              <a:gd name="connsiteY0" fmla="*/ 0 h 3323955"/>
              <a:gd name="connsiteX1" fmla="*/ 5452245 w 5452245"/>
              <a:gd name="connsiteY1" fmla="*/ 0 h 3323955"/>
              <a:gd name="connsiteX2" fmla="*/ 5452245 w 5452245"/>
              <a:gd name="connsiteY2" fmla="*/ 3323955 h 3323955"/>
              <a:gd name="connsiteX3" fmla="*/ 0 w 5452245"/>
              <a:gd name="connsiteY3" fmla="*/ 3323955 h 3323955"/>
            </a:gdLst>
            <a:ahLst/>
            <a:cxnLst>
              <a:cxn ang="0">
                <a:pos x="connsiteX0" y="connsiteY0"/>
              </a:cxn>
              <a:cxn ang="0">
                <a:pos x="connsiteX1" y="connsiteY1"/>
              </a:cxn>
              <a:cxn ang="0">
                <a:pos x="connsiteX2" y="connsiteY2"/>
              </a:cxn>
              <a:cxn ang="0">
                <a:pos x="connsiteX3" y="connsiteY3"/>
              </a:cxn>
            </a:cxnLst>
            <a:rect l="l" t="t" r="r" b="b"/>
            <a:pathLst>
              <a:path w="5452245" h="3323955">
                <a:moveTo>
                  <a:pt x="0" y="0"/>
                </a:moveTo>
                <a:lnTo>
                  <a:pt x="5452245" y="0"/>
                </a:lnTo>
                <a:lnTo>
                  <a:pt x="5452245" y="3323955"/>
                </a:lnTo>
                <a:lnTo>
                  <a:pt x="0" y="3323955"/>
                </a:lnTo>
                <a:close/>
              </a:path>
            </a:pathLst>
          </a:custGeom>
        </p:spPr>
      </p:pic>
      <p:sp>
        <p:nvSpPr>
          <p:cNvPr id="3" name="TextBox 2">
            <a:extLst>
              <a:ext uri="{FF2B5EF4-FFF2-40B4-BE49-F238E27FC236}">
                <a16:creationId xmlns:a16="http://schemas.microsoft.com/office/drawing/2014/main" id="{928B4340-7AF3-3C47-A65F-B338E0B66F0E}"/>
              </a:ext>
            </a:extLst>
          </p:cNvPr>
          <p:cNvSpPr txBox="1"/>
          <p:nvPr/>
        </p:nvSpPr>
        <p:spPr>
          <a:xfrm>
            <a:off x="4273826" y="1331844"/>
            <a:ext cx="0" cy="0"/>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cxnSp>
        <p:nvCxnSpPr>
          <p:cNvPr id="104" name="Straight Connector 103">
            <a:extLst>
              <a:ext uri="{FF2B5EF4-FFF2-40B4-BE49-F238E27FC236}">
                <a16:creationId xmlns:a16="http://schemas.microsoft.com/office/drawing/2014/main" id="{386F04BA-EFB5-D14A-AAEC-1F6B85F621C4}"/>
              </a:ext>
            </a:extLst>
          </p:cNvPr>
          <p:cNvCxnSpPr>
            <a:cxnSpLocks/>
          </p:cNvCxnSpPr>
          <p:nvPr/>
        </p:nvCxnSpPr>
        <p:spPr bwMode="auto">
          <a:xfrm>
            <a:off x="4425383" y="2214240"/>
            <a:ext cx="12" cy="6299851"/>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105" name="Content Placeholder 2">
            <a:extLst>
              <a:ext uri="{FF2B5EF4-FFF2-40B4-BE49-F238E27FC236}">
                <a16:creationId xmlns:a16="http://schemas.microsoft.com/office/drawing/2014/main" id="{FFD8D4E0-3DBE-BC47-86FB-9D594D16AF0D}"/>
              </a:ext>
            </a:extLst>
          </p:cNvPr>
          <p:cNvSpPr txBox="1">
            <a:spLocks/>
          </p:cNvSpPr>
          <p:nvPr/>
        </p:nvSpPr>
        <p:spPr>
          <a:xfrm>
            <a:off x="434857" y="4938021"/>
            <a:ext cx="3708314" cy="1219905"/>
          </a:xfrm>
          <a:prstGeom prst="rect">
            <a:avLst/>
          </a:prstGeom>
        </p:spPr>
        <p:txBody>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defTabSz="914400"/>
            <a:r>
              <a:rPr lang="en-US" sz="2400" kern="0" dirty="0">
                <a:solidFill>
                  <a:schemeClr val="tx1"/>
                </a:solidFill>
              </a:rPr>
              <a:t>Disconnection of normal coping mechanisms</a:t>
            </a:r>
          </a:p>
        </p:txBody>
      </p:sp>
      <p:cxnSp>
        <p:nvCxnSpPr>
          <p:cNvPr id="106" name="Straight Connector 105">
            <a:extLst>
              <a:ext uri="{FF2B5EF4-FFF2-40B4-BE49-F238E27FC236}">
                <a16:creationId xmlns:a16="http://schemas.microsoft.com/office/drawing/2014/main" id="{CE0122B5-5151-2B41-B574-88CDF52851A9}"/>
              </a:ext>
            </a:extLst>
          </p:cNvPr>
          <p:cNvCxnSpPr>
            <a:cxnSpLocks/>
          </p:cNvCxnSpPr>
          <p:nvPr/>
        </p:nvCxnSpPr>
        <p:spPr bwMode="auto">
          <a:xfrm>
            <a:off x="8579939" y="2214240"/>
            <a:ext cx="12" cy="6299851"/>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107" name="Content Placeholder 2">
            <a:extLst>
              <a:ext uri="{FF2B5EF4-FFF2-40B4-BE49-F238E27FC236}">
                <a16:creationId xmlns:a16="http://schemas.microsoft.com/office/drawing/2014/main" id="{3CDAD819-3982-B44B-A58A-C2D2AC9BC8AF}"/>
              </a:ext>
            </a:extLst>
          </p:cNvPr>
          <p:cNvSpPr txBox="1">
            <a:spLocks/>
          </p:cNvSpPr>
          <p:nvPr/>
        </p:nvSpPr>
        <p:spPr>
          <a:xfrm>
            <a:off x="4649048" y="4957898"/>
            <a:ext cx="3708314" cy="837457"/>
          </a:xfrm>
          <a:prstGeom prst="rect">
            <a:avLst/>
          </a:prstGeom>
        </p:spPr>
        <p:txBody>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defTabSz="914400"/>
            <a:r>
              <a:rPr lang="en-US" sz="2400" kern="0" dirty="0">
                <a:solidFill>
                  <a:schemeClr val="tx1"/>
                </a:solidFill>
              </a:rPr>
              <a:t>Categorization </a:t>
            </a:r>
            <a:br>
              <a:rPr lang="en-US" sz="2400" kern="0" dirty="0">
                <a:solidFill>
                  <a:schemeClr val="tx1"/>
                </a:solidFill>
              </a:rPr>
            </a:br>
            <a:r>
              <a:rPr lang="en-US" sz="2400" kern="0" dirty="0">
                <a:solidFill>
                  <a:schemeClr val="tx1"/>
                </a:solidFill>
              </a:rPr>
              <a:t>of identities</a:t>
            </a:r>
          </a:p>
        </p:txBody>
      </p:sp>
      <p:sp>
        <p:nvSpPr>
          <p:cNvPr id="108" name="Content Placeholder 2">
            <a:extLst>
              <a:ext uri="{FF2B5EF4-FFF2-40B4-BE49-F238E27FC236}">
                <a16:creationId xmlns:a16="http://schemas.microsoft.com/office/drawing/2014/main" id="{0283D1C5-1F37-6B46-8CDE-EA85F07F0C8B}"/>
              </a:ext>
            </a:extLst>
          </p:cNvPr>
          <p:cNvSpPr txBox="1">
            <a:spLocks/>
          </p:cNvSpPr>
          <p:nvPr/>
        </p:nvSpPr>
        <p:spPr>
          <a:xfrm>
            <a:off x="8942752" y="4957898"/>
            <a:ext cx="3708314" cy="837457"/>
          </a:xfrm>
          <a:prstGeom prst="rect">
            <a:avLst/>
          </a:prstGeom>
        </p:spPr>
        <p:txBody>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defTabSz="914400"/>
            <a:r>
              <a:rPr lang="en-US" sz="2400" kern="0" dirty="0">
                <a:solidFill>
                  <a:schemeClr val="tx1"/>
                </a:solidFill>
              </a:rPr>
              <a:t>Insufficient response to unique LGBTIQ+ needs</a:t>
            </a:r>
          </a:p>
        </p:txBody>
      </p:sp>
      <p:cxnSp>
        <p:nvCxnSpPr>
          <p:cNvPr id="53" name="Straight Connector 52">
            <a:extLst>
              <a:ext uri="{FF2B5EF4-FFF2-40B4-BE49-F238E27FC236}">
                <a16:creationId xmlns:a16="http://schemas.microsoft.com/office/drawing/2014/main" id="{B9B93BB5-17EE-2645-B57E-237E43FB97B1}"/>
              </a:ext>
            </a:extLst>
          </p:cNvPr>
          <p:cNvCxnSpPr>
            <a:cxnSpLocks/>
          </p:cNvCxnSpPr>
          <p:nvPr/>
        </p:nvCxnSpPr>
        <p:spPr bwMode="auto">
          <a:xfrm flipH="1">
            <a:off x="-11834" y="841571"/>
            <a:ext cx="1065934" cy="0"/>
          </a:xfrm>
          <a:prstGeom prst="line">
            <a:avLst/>
          </a:prstGeom>
          <a:blipFill dpi="0" rotWithShape="0">
            <a:blip r:embed="rId6"/>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6" name="Straight Connector 55">
            <a:extLst>
              <a:ext uri="{FF2B5EF4-FFF2-40B4-BE49-F238E27FC236}">
                <a16:creationId xmlns:a16="http://schemas.microsoft.com/office/drawing/2014/main" id="{D973ECDE-8943-0843-A0C3-0755F0A9214E}"/>
              </a:ext>
            </a:extLst>
          </p:cNvPr>
          <p:cNvCxnSpPr>
            <a:cxnSpLocks/>
          </p:cNvCxnSpPr>
          <p:nvPr/>
        </p:nvCxnSpPr>
        <p:spPr bwMode="auto">
          <a:xfrm flipH="1">
            <a:off x="11932142" y="841571"/>
            <a:ext cx="1065934" cy="0"/>
          </a:xfrm>
          <a:prstGeom prst="line">
            <a:avLst/>
          </a:prstGeom>
          <a:blipFill dpi="0" rotWithShape="0">
            <a:blip r:embed="rId6"/>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692206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9"/>
                                        </p:tgtEl>
                                        <p:attrNameLst>
                                          <p:attrName>style.visibility</p:attrName>
                                        </p:attrNameLst>
                                      </p:cBhvr>
                                      <p:to>
                                        <p:strVal val="visible"/>
                                      </p:to>
                                    </p:set>
                                    <p:anim calcmode="lin" valueType="num">
                                      <p:cBhvr additive="base">
                                        <p:cTn id="11" dur="500" fill="hold"/>
                                        <p:tgtEl>
                                          <p:spTgt spid="89"/>
                                        </p:tgtEl>
                                        <p:attrNameLst>
                                          <p:attrName>ppt_x</p:attrName>
                                        </p:attrNameLst>
                                      </p:cBhvr>
                                      <p:tavLst>
                                        <p:tav tm="0">
                                          <p:val>
                                            <p:strVal val="0-#ppt_w/2"/>
                                          </p:val>
                                        </p:tav>
                                        <p:tav tm="100000">
                                          <p:val>
                                            <p:strVal val="#ppt_x"/>
                                          </p:val>
                                        </p:tav>
                                      </p:tavLst>
                                    </p:anim>
                                    <p:anim calcmode="lin" valueType="num">
                                      <p:cBhvr additive="base">
                                        <p:cTn id="12" dur="500" fill="hold"/>
                                        <p:tgtEl>
                                          <p:spTgt spid="8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5"/>
                                        </p:tgtEl>
                                        <p:attrNameLst>
                                          <p:attrName>style.visibility</p:attrName>
                                        </p:attrNameLst>
                                      </p:cBhvr>
                                      <p:to>
                                        <p:strVal val="visible"/>
                                      </p:to>
                                    </p:set>
                                    <p:anim calcmode="lin" valueType="num">
                                      <p:cBhvr additive="base">
                                        <p:cTn id="15" dur="500" fill="hold"/>
                                        <p:tgtEl>
                                          <p:spTgt spid="105"/>
                                        </p:tgtEl>
                                        <p:attrNameLst>
                                          <p:attrName>ppt_x</p:attrName>
                                        </p:attrNameLst>
                                      </p:cBhvr>
                                      <p:tavLst>
                                        <p:tav tm="0">
                                          <p:val>
                                            <p:strVal val="0-#ppt_w/2"/>
                                          </p:val>
                                        </p:tav>
                                        <p:tav tm="100000">
                                          <p:val>
                                            <p:strVal val="#ppt_x"/>
                                          </p:val>
                                        </p:tav>
                                      </p:tavLst>
                                    </p:anim>
                                    <p:anim calcmode="lin" valueType="num">
                                      <p:cBhvr additive="base">
                                        <p:cTn id="16" dur="500" fill="hold"/>
                                        <p:tgtEl>
                                          <p:spTgt spid="105"/>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03"/>
                                        </p:tgtEl>
                                        <p:attrNameLst>
                                          <p:attrName>style.visibility</p:attrName>
                                        </p:attrNameLst>
                                      </p:cBhvr>
                                      <p:to>
                                        <p:strVal val="visible"/>
                                      </p:to>
                                    </p:set>
                                    <p:animEffect transition="in" filter="fade">
                                      <p:cBhvr>
                                        <p:cTn id="20" dur="500"/>
                                        <p:tgtEl>
                                          <p:spTgt spid="103"/>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104"/>
                                        </p:tgtEl>
                                        <p:attrNameLst>
                                          <p:attrName>style.visibility</p:attrName>
                                        </p:attrNameLst>
                                      </p:cBhvr>
                                      <p:to>
                                        <p:strVal val="visible"/>
                                      </p:to>
                                    </p:set>
                                    <p:animEffect transition="in" filter="wipe(down)">
                                      <p:cBhvr>
                                        <p:cTn id="24" dur="500"/>
                                        <p:tgtEl>
                                          <p:spTgt spid="10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0-#ppt_w/2"/>
                                          </p:val>
                                        </p:tav>
                                        <p:tav tm="100000">
                                          <p:val>
                                            <p:strVal val="#ppt_x"/>
                                          </p:val>
                                        </p:tav>
                                      </p:tavLst>
                                    </p:anim>
                                    <p:anim calcmode="lin" valueType="num">
                                      <p:cBhvr additive="base">
                                        <p:cTn id="30" dur="500" fill="hold"/>
                                        <p:tgtEl>
                                          <p:spTgt spid="10"/>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88"/>
                                        </p:tgtEl>
                                        <p:attrNameLst>
                                          <p:attrName>style.visibility</p:attrName>
                                        </p:attrNameLst>
                                      </p:cBhvr>
                                      <p:to>
                                        <p:strVal val="visible"/>
                                      </p:to>
                                    </p:set>
                                    <p:anim calcmode="lin" valueType="num">
                                      <p:cBhvr additive="base">
                                        <p:cTn id="33" dur="500" fill="hold"/>
                                        <p:tgtEl>
                                          <p:spTgt spid="88"/>
                                        </p:tgtEl>
                                        <p:attrNameLst>
                                          <p:attrName>ppt_x</p:attrName>
                                        </p:attrNameLst>
                                      </p:cBhvr>
                                      <p:tavLst>
                                        <p:tav tm="0">
                                          <p:val>
                                            <p:strVal val="0-#ppt_w/2"/>
                                          </p:val>
                                        </p:tav>
                                        <p:tav tm="100000">
                                          <p:val>
                                            <p:strVal val="#ppt_x"/>
                                          </p:val>
                                        </p:tav>
                                      </p:tavLst>
                                    </p:anim>
                                    <p:anim calcmode="lin" valueType="num">
                                      <p:cBhvr additive="base">
                                        <p:cTn id="34" dur="500" fill="hold"/>
                                        <p:tgtEl>
                                          <p:spTgt spid="88"/>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07"/>
                                        </p:tgtEl>
                                        <p:attrNameLst>
                                          <p:attrName>style.visibility</p:attrName>
                                        </p:attrNameLst>
                                      </p:cBhvr>
                                      <p:to>
                                        <p:strVal val="visible"/>
                                      </p:to>
                                    </p:set>
                                    <p:anim calcmode="lin" valueType="num">
                                      <p:cBhvr additive="base">
                                        <p:cTn id="37" dur="500" fill="hold"/>
                                        <p:tgtEl>
                                          <p:spTgt spid="107"/>
                                        </p:tgtEl>
                                        <p:attrNameLst>
                                          <p:attrName>ppt_x</p:attrName>
                                        </p:attrNameLst>
                                      </p:cBhvr>
                                      <p:tavLst>
                                        <p:tav tm="0">
                                          <p:val>
                                            <p:strVal val="0-#ppt_w/2"/>
                                          </p:val>
                                        </p:tav>
                                        <p:tav tm="100000">
                                          <p:val>
                                            <p:strVal val="#ppt_x"/>
                                          </p:val>
                                        </p:tav>
                                      </p:tavLst>
                                    </p:anim>
                                    <p:anim calcmode="lin" valueType="num">
                                      <p:cBhvr additive="base">
                                        <p:cTn id="38" dur="500" fill="hold"/>
                                        <p:tgtEl>
                                          <p:spTgt spid="107"/>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102"/>
                                        </p:tgtEl>
                                        <p:attrNameLst>
                                          <p:attrName>style.visibility</p:attrName>
                                        </p:attrNameLst>
                                      </p:cBhvr>
                                      <p:to>
                                        <p:strVal val="visible"/>
                                      </p:to>
                                    </p:set>
                                    <p:animEffect transition="in" filter="fade">
                                      <p:cBhvr>
                                        <p:cTn id="42" dur="500"/>
                                        <p:tgtEl>
                                          <p:spTgt spid="102"/>
                                        </p:tgtEl>
                                      </p:cBhvr>
                                    </p:animEffect>
                                  </p:childTnLst>
                                </p:cTn>
                              </p:par>
                            </p:childTnLst>
                          </p:cTn>
                        </p:par>
                        <p:par>
                          <p:cTn id="43" fill="hold">
                            <p:stCondLst>
                              <p:cond delay="1000"/>
                            </p:stCondLst>
                            <p:childTnLst>
                              <p:par>
                                <p:cTn id="44" presetID="22" presetClass="entr" presetSubtype="4" fill="hold" nodeType="afterEffect">
                                  <p:stCondLst>
                                    <p:cond delay="0"/>
                                  </p:stCondLst>
                                  <p:childTnLst>
                                    <p:set>
                                      <p:cBhvr>
                                        <p:cTn id="45" dur="1" fill="hold">
                                          <p:stCondLst>
                                            <p:cond delay="0"/>
                                          </p:stCondLst>
                                        </p:cTn>
                                        <p:tgtEl>
                                          <p:spTgt spid="106"/>
                                        </p:tgtEl>
                                        <p:attrNameLst>
                                          <p:attrName>style.visibility</p:attrName>
                                        </p:attrNameLst>
                                      </p:cBhvr>
                                      <p:to>
                                        <p:strVal val="visible"/>
                                      </p:to>
                                    </p:set>
                                    <p:animEffect transition="in" filter="wipe(down)">
                                      <p:cBhvr>
                                        <p:cTn id="46" dur="500"/>
                                        <p:tgtEl>
                                          <p:spTgt spid="106"/>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0-#ppt_w/2"/>
                                          </p:val>
                                        </p:tav>
                                        <p:tav tm="100000">
                                          <p:val>
                                            <p:strVal val="#ppt_x"/>
                                          </p:val>
                                        </p:tav>
                                      </p:tavLst>
                                    </p:anim>
                                    <p:anim calcmode="lin" valueType="num">
                                      <p:cBhvr additive="base">
                                        <p:cTn id="52" dur="500" fill="hold"/>
                                        <p:tgtEl>
                                          <p:spTgt spid="7"/>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90"/>
                                        </p:tgtEl>
                                        <p:attrNameLst>
                                          <p:attrName>style.visibility</p:attrName>
                                        </p:attrNameLst>
                                      </p:cBhvr>
                                      <p:to>
                                        <p:strVal val="visible"/>
                                      </p:to>
                                    </p:set>
                                    <p:anim calcmode="lin" valueType="num">
                                      <p:cBhvr additive="base">
                                        <p:cTn id="55" dur="500" fill="hold"/>
                                        <p:tgtEl>
                                          <p:spTgt spid="90"/>
                                        </p:tgtEl>
                                        <p:attrNameLst>
                                          <p:attrName>ppt_x</p:attrName>
                                        </p:attrNameLst>
                                      </p:cBhvr>
                                      <p:tavLst>
                                        <p:tav tm="0">
                                          <p:val>
                                            <p:strVal val="0-#ppt_w/2"/>
                                          </p:val>
                                        </p:tav>
                                        <p:tav tm="100000">
                                          <p:val>
                                            <p:strVal val="#ppt_x"/>
                                          </p:val>
                                        </p:tav>
                                      </p:tavLst>
                                    </p:anim>
                                    <p:anim calcmode="lin" valueType="num">
                                      <p:cBhvr additive="base">
                                        <p:cTn id="56" dur="500" fill="hold"/>
                                        <p:tgtEl>
                                          <p:spTgt spid="90"/>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08"/>
                                        </p:tgtEl>
                                        <p:attrNameLst>
                                          <p:attrName>style.visibility</p:attrName>
                                        </p:attrNameLst>
                                      </p:cBhvr>
                                      <p:to>
                                        <p:strVal val="visible"/>
                                      </p:to>
                                    </p:set>
                                    <p:anim calcmode="lin" valueType="num">
                                      <p:cBhvr additive="base">
                                        <p:cTn id="59" dur="500" fill="hold"/>
                                        <p:tgtEl>
                                          <p:spTgt spid="108"/>
                                        </p:tgtEl>
                                        <p:attrNameLst>
                                          <p:attrName>ppt_x</p:attrName>
                                        </p:attrNameLst>
                                      </p:cBhvr>
                                      <p:tavLst>
                                        <p:tav tm="0">
                                          <p:val>
                                            <p:strVal val="0-#ppt_w/2"/>
                                          </p:val>
                                        </p:tav>
                                        <p:tav tm="100000">
                                          <p:val>
                                            <p:strVal val="#ppt_x"/>
                                          </p:val>
                                        </p:tav>
                                      </p:tavLst>
                                    </p:anim>
                                    <p:anim calcmode="lin" valueType="num">
                                      <p:cBhvr additive="base">
                                        <p:cTn id="60" dur="500" fill="hold"/>
                                        <p:tgtEl>
                                          <p:spTgt spid="108"/>
                                        </p:tgtEl>
                                        <p:attrNameLst>
                                          <p:attrName>ppt_y</p:attrName>
                                        </p:attrNameLst>
                                      </p:cBhvr>
                                      <p:tavLst>
                                        <p:tav tm="0">
                                          <p:val>
                                            <p:strVal val="#ppt_y"/>
                                          </p:val>
                                        </p:tav>
                                        <p:tav tm="100000">
                                          <p:val>
                                            <p:strVal val="#ppt_y"/>
                                          </p:val>
                                        </p:tav>
                                      </p:tavLst>
                                    </p:anim>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101"/>
                                        </p:tgtEl>
                                        <p:attrNameLst>
                                          <p:attrName>style.visibility</p:attrName>
                                        </p:attrNameLst>
                                      </p:cBhvr>
                                      <p:to>
                                        <p:strVal val="visible"/>
                                      </p:to>
                                    </p:set>
                                    <p:animEffect transition="in" filter="fade">
                                      <p:cBhvr>
                                        <p:cTn id="64"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88" grpId="0"/>
      <p:bldP spid="90" grpId="0"/>
      <p:bldP spid="105" grpId="0"/>
      <p:bldP spid="107" grpId="0"/>
      <p:bldP spid="10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827" y="520851"/>
            <a:ext cx="12406386" cy="854455"/>
          </a:xfrm>
        </p:spPr>
        <p:txBody>
          <a:bodyPr>
            <a:noAutofit/>
          </a:bodyPr>
          <a:lstStyle/>
          <a:p>
            <a:pPr lvl="0" algn="l"/>
            <a:r>
              <a:rPr lang="en-US" altLang="en-US" sz="2800" dirty="0">
                <a:sym typeface="Arial Bold" charset="0"/>
              </a:rPr>
              <a:t>How Do Migration, Forced Displacement and Crises Create Challenges?</a:t>
            </a:r>
            <a:endParaRPr lang="en-US" sz="2800" dirty="0"/>
          </a:p>
        </p:txBody>
      </p:sp>
      <p:cxnSp>
        <p:nvCxnSpPr>
          <p:cNvPr id="65" name="Straight Connector 64">
            <a:extLst>
              <a:ext uri="{FF2B5EF4-FFF2-40B4-BE49-F238E27FC236}">
                <a16:creationId xmlns:a16="http://schemas.microsoft.com/office/drawing/2014/main" id="{AF9D792F-2FE0-8E44-90B5-0519645EDC65}"/>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11</a:t>
            </a:fld>
            <a:endParaRPr lang="en-US" altLang="en-US" sz="1200" dirty="0">
              <a:solidFill>
                <a:schemeClr val="bg1"/>
              </a:solidFill>
            </a:endParaRPr>
          </a:p>
        </p:txBody>
      </p:sp>
      <p:sp>
        <p:nvSpPr>
          <p:cNvPr id="39" name="Rectangle 45">
            <a:extLst>
              <a:ext uri="{FF2B5EF4-FFF2-40B4-BE49-F238E27FC236}">
                <a16:creationId xmlns:a16="http://schemas.microsoft.com/office/drawing/2014/main" id="{51186372-E210-DF44-B46A-B5E8923F8EB0}"/>
              </a:ext>
            </a:extLst>
          </p:cNvPr>
          <p:cNvSpPr>
            <a:spLocks noChangeArrowheads="1"/>
          </p:cNvSpPr>
          <p:nvPr/>
        </p:nvSpPr>
        <p:spPr bwMode="auto">
          <a:xfrm>
            <a:off x="2129687" y="1322622"/>
            <a:ext cx="9986378"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eaLnBrk="0" fontAlgn="base" hangingPunct="0">
              <a:lnSpc>
                <a:spcPct val="90000"/>
              </a:lnSpc>
              <a:spcBef>
                <a:spcPct val="0"/>
              </a:spcBef>
              <a:spcAft>
                <a:spcPct val="0"/>
              </a:spcAft>
              <a:defRPr/>
            </a:pPr>
            <a:r>
              <a:rPr lang="en-US" sz="3200" b="1" cap="all" dirty="0">
                <a:ea typeface="Adobe Fan Heiti Std B" charset="-120"/>
                <a:cs typeface="Adobe Fan Heiti Std B" charset="-120"/>
                <a:sym typeface="Gill Sans" charset="0"/>
              </a:rPr>
              <a:t>Disconnection </a:t>
            </a:r>
            <a:r>
              <a:rPr lang="en-US" sz="3200" cap="all" dirty="0">
                <a:ea typeface="Adobe Fan Heiti Std B" charset="-120"/>
                <a:cs typeface="Adobe Fan Heiti Std B" charset="-120"/>
                <a:sym typeface="Gill Sans" charset="0"/>
              </a:rPr>
              <a:t>from Normal Coping Mechanisms</a:t>
            </a:r>
          </a:p>
        </p:txBody>
      </p:sp>
      <p:sp>
        <p:nvSpPr>
          <p:cNvPr id="57" name="Shape 602">
            <a:extLst>
              <a:ext uri="{FF2B5EF4-FFF2-40B4-BE49-F238E27FC236}">
                <a16:creationId xmlns:a16="http://schemas.microsoft.com/office/drawing/2014/main" id="{420582E5-4DE5-5A46-B10E-B9EB0F28F91B}"/>
              </a:ext>
            </a:extLst>
          </p:cNvPr>
          <p:cNvSpPr/>
          <p:nvPr/>
        </p:nvSpPr>
        <p:spPr>
          <a:xfrm>
            <a:off x="6037" y="7429157"/>
            <a:ext cx="13003213" cy="0"/>
          </a:xfrm>
          <a:prstGeom prst="line">
            <a:avLst/>
          </a:prstGeom>
          <a:ln w="3175">
            <a:solidFill>
              <a:srgbClr val="BFBFBF"/>
            </a:solidFill>
            <a:prstDash val="sysDot"/>
          </a:ln>
        </p:spPr>
        <p:txBody>
          <a:bodyPr lIns="65015" tIns="65015" rIns="65015" bIns="65015"/>
          <a:lstStyle/>
          <a:p>
            <a:endParaRPr dirty="0">
              <a:latin typeface="Calibri Regular"/>
            </a:endParaRPr>
          </a:p>
        </p:txBody>
      </p:sp>
      <p:sp>
        <p:nvSpPr>
          <p:cNvPr id="58" name="Shape 599">
            <a:extLst>
              <a:ext uri="{FF2B5EF4-FFF2-40B4-BE49-F238E27FC236}">
                <a16:creationId xmlns:a16="http://schemas.microsoft.com/office/drawing/2014/main" id="{C47C003B-2CB1-1840-B017-EEC58F79C57B}"/>
              </a:ext>
            </a:extLst>
          </p:cNvPr>
          <p:cNvSpPr/>
          <p:nvPr/>
        </p:nvSpPr>
        <p:spPr>
          <a:xfrm>
            <a:off x="6038" y="3862523"/>
            <a:ext cx="1411705" cy="686907"/>
          </a:xfrm>
          <a:prstGeom prst="homePlate">
            <a:avLst/>
          </a:prstGeom>
          <a:solidFill>
            <a:schemeClr val="accent1"/>
          </a:solidFill>
          <a:ln w="12700" cap="flat">
            <a:noFill/>
            <a:miter lim="400000"/>
          </a:ln>
          <a:effectLst/>
        </p:spPr>
        <p:txBody>
          <a:bodyPr wrap="square" lIns="65015" tIns="65015" rIns="65015" bIns="65015" numCol="1" anchor="ctr">
            <a:noAutofit/>
          </a:bodyPr>
          <a:lstStyle/>
          <a:p>
            <a:pPr algn="ctr">
              <a:defRPr sz="1200">
                <a:solidFill>
                  <a:srgbClr val="FFFFFF"/>
                </a:solidFill>
              </a:defRPr>
            </a:pPr>
            <a:r>
              <a:rPr lang="en-US" sz="3600" b="1" dirty="0">
                <a:latin typeface="Calibri Regular"/>
              </a:rPr>
              <a:t>A</a:t>
            </a:r>
            <a:endParaRPr sz="3600" b="1" dirty="0">
              <a:latin typeface="Calibri Regular"/>
            </a:endParaRPr>
          </a:p>
        </p:txBody>
      </p:sp>
      <p:sp>
        <p:nvSpPr>
          <p:cNvPr id="62" name="Shape 603">
            <a:extLst>
              <a:ext uri="{FF2B5EF4-FFF2-40B4-BE49-F238E27FC236}">
                <a16:creationId xmlns:a16="http://schemas.microsoft.com/office/drawing/2014/main" id="{D3AF6087-8BBF-DE41-BE58-4157B5F9AE11}"/>
              </a:ext>
            </a:extLst>
          </p:cNvPr>
          <p:cNvSpPr/>
          <p:nvPr/>
        </p:nvSpPr>
        <p:spPr>
          <a:xfrm>
            <a:off x="6037" y="6235445"/>
            <a:ext cx="13003213" cy="0"/>
          </a:xfrm>
          <a:prstGeom prst="line">
            <a:avLst/>
          </a:prstGeom>
          <a:ln w="3175">
            <a:solidFill>
              <a:srgbClr val="BFBFBF"/>
            </a:solidFill>
            <a:prstDash val="sysDot"/>
          </a:ln>
        </p:spPr>
        <p:txBody>
          <a:bodyPr lIns="65015" tIns="65015" rIns="65015" bIns="65015"/>
          <a:lstStyle/>
          <a:p>
            <a:endParaRPr dirty="0">
              <a:latin typeface="Calibri Regular"/>
            </a:endParaRPr>
          </a:p>
        </p:txBody>
      </p:sp>
      <p:sp>
        <p:nvSpPr>
          <p:cNvPr id="63" name="Shape 605">
            <a:extLst>
              <a:ext uri="{FF2B5EF4-FFF2-40B4-BE49-F238E27FC236}">
                <a16:creationId xmlns:a16="http://schemas.microsoft.com/office/drawing/2014/main" id="{6E5F2371-24EA-7346-BEEE-C08319BF2723}"/>
              </a:ext>
            </a:extLst>
          </p:cNvPr>
          <p:cNvSpPr/>
          <p:nvPr/>
        </p:nvSpPr>
        <p:spPr>
          <a:xfrm>
            <a:off x="6038" y="4871172"/>
            <a:ext cx="13003212" cy="0"/>
          </a:xfrm>
          <a:prstGeom prst="line">
            <a:avLst/>
          </a:prstGeom>
          <a:ln w="3175">
            <a:solidFill>
              <a:srgbClr val="BFBFBF"/>
            </a:solidFill>
            <a:prstDash val="sysDot"/>
          </a:ln>
        </p:spPr>
        <p:txBody>
          <a:bodyPr lIns="65015" tIns="65015" rIns="65015" bIns="65015"/>
          <a:lstStyle/>
          <a:p>
            <a:endParaRPr dirty="0">
              <a:latin typeface="Calibri Regular"/>
            </a:endParaRPr>
          </a:p>
        </p:txBody>
      </p:sp>
      <p:sp>
        <p:nvSpPr>
          <p:cNvPr id="88" name="Shape 617">
            <a:extLst>
              <a:ext uri="{FF2B5EF4-FFF2-40B4-BE49-F238E27FC236}">
                <a16:creationId xmlns:a16="http://schemas.microsoft.com/office/drawing/2014/main" id="{0B2B5DEB-623B-8F47-BC93-34A4613AECAC}"/>
              </a:ext>
            </a:extLst>
          </p:cNvPr>
          <p:cNvSpPr/>
          <p:nvPr/>
        </p:nvSpPr>
        <p:spPr>
          <a:xfrm>
            <a:off x="1584010" y="3782516"/>
            <a:ext cx="10333408" cy="931519"/>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a:spAutoFit/>
          </a:bodyPr>
          <a:lstStyle/>
          <a:p>
            <a:pPr>
              <a:spcBef>
                <a:spcPts val="300"/>
              </a:spcBef>
            </a:pPr>
            <a:r>
              <a:rPr lang="en-CA" sz="2600" dirty="0">
                <a:cs typeface="MS PGothic" charset="0"/>
              </a:rPr>
              <a:t>“Normal coping mechanisms” are spaces such as social networks, sensitive health centres and community centres</a:t>
            </a:r>
          </a:p>
        </p:txBody>
      </p:sp>
      <p:sp>
        <p:nvSpPr>
          <p:cNvPr id="89" name="Shape 618">
            <a:extLst>
              <a:ext uri="{FF2B5EF4-FFF2-40B4-BE49-F238E27FC236}">
                <a16:creationId xmlns:a16="http://schemas.microsoft.com/office/drawing/2014/main" id="{CEB82490-99D0-5C44-BA45-96ABC6E6391E}"/>
              </a:ext>
            </a:extLst>
          </p:cNvPr>
          <p:cNvSpPr/>
          <p:nvPr/>
        </p:nvSpPr>
        <p:spPr>
          <a:xfrm>
            <a:off x="1595370" y="5102323"/>
            <a:ext cx="10935891" cy="931519"/>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a:spAutoFit/>
          </a:bodyPr>
          <a:lstStyle/>
          <a:p>
            <a:pPr defTabSz="914400">
              <a:lnSpc>
                <a:spcPct val="100000"/>
              </a:lnSpc>
              <a:spcBef>
                <a:spcPts val="300"/>
              </a:spcBef>
              <a:defRPr/>
            </a:pPr>
            <a:r>
              <a:rPr lang="en-CA" sz="2600" kern="0" dirty="0">
                <a:cs typeface="MS PGothic" charset="0"/>
              </a:rPr>
              <a:t>“Normal coping mechanisms” describes our mental capacity to handle high levels of stress</a:t>
            </a:r>
          </a:p>
        </p:txBody>
      </p:sp>
      <p:sp>
        <p:nvSpPr>
          <p:cNvPr id="90" name="Shape 619">
            <a:extLst>
              <a:ext uri="{FF2B5EF4-FFF2-40B4-BE49-F238E27FC236}">
                <a16:creationId xmlns:a16="http://schemas.microsoft.com/office/drawing/2014/main" id="{6F56CE0B-5A07-2842-ACEA-476FCA370A65}"/>
              </a:ext>
            </a:extLst>
          </p:cNvPr>
          <p:cNvSpPr/>
          <p:nvPr/>
        </p:nvSpPr>
        <p:spPr>
          <a:xfrm>
            <a:off x="1603886" y="6573251"/>
            <a:ext cx="10802701" cy="531409"/>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a:spAutoFit/>
          </a:bodyPr>
          <a:lstStyle/>
          <a:p>
            <a:pPr defTabSz="914400">
              <a:lnSpc>
                <a:spcPct val="100000"/>
              </a:lnSpc>
              <a:spcBef>
                <a:spcPts val="300"/>
              </a:spcBef>
              <a:defRPr/>
            </a:pPr>
            <a:r>
              <a:rPr lang="en-CA" sz="2600" kern="0" dirty="0">
                <a:cs typeface="MS PGothic" charset="0"/>
              </a:rPr>
              <a:t>“Normal coping mechanisms” are substances such as alcohol, drugs and sugar. </a:t>
            </a:r>
          </a:p>
        </p:txBody>
      </p:sp>
      <p:sp>
        <p:nvSpPr>
          <p:cNvPr id="91" name="Shape 599">
            <a:extLst>
              <a:ext uri="{FF2B5EF4-FFF2-40B4-BE49-F238E27FC236}">
                <a16:creationId xmlns:a16="http://schemas.microsoft.com/office/drawing/2014/main" id="{EC2CA3EE-6E5B-A648-931F-F9F1271CA316}"/>
              </a:ext>
            </a:extLst>
          </p:cNvPr>
          <p:cNvSpPr/>
          <p:nvPr/>
        </p:nvSpPr>
        <p:spPr>
          <a:xfrm>
            <a:off x="6038" y="5202973"/>
            <a:ext cx="1411705" cy="686907"/>
          </a:xfrm>
          <a:prstGeom prst="homePlate">
            <a:avLst/>
          </a:prstGeom>
          <a:solidFill>
            <a:schemeClr val="accent2"/>
          </a:solidFill>
          <a:ln w="12700" cap="flat">
            <a:noFill/>
            <a:miter lim="400000"/>
          </a:ln>
          <a:effectLst/>
        </p:spPr>
        <p:txBody>
          <a:bodyPr wrap="square" lIns="65015" tIns="65015" rIns="65015" bIns="65015" numCol="1" anchor="ctr">
            <a:noAutofit/>
          </a:bodyPr>
          <a:lstStyle/>
          <a:p>
            <a:pPr algn="ctr">
              <a:defRPr sz="1200">
                <a:solidFill>
                  <a:srgbClr val="FFFFFF"/>
                </a:solidFill>
              </a:defRPr>
            </a:pPr>
            <a:r>
              <a:rPr lang="en-US" sz="3600" b="1" dirty="0">
                <a:solidFill>
                  <a:srgbClr val="FFFFFF"/>
                </a:solidFill>
                <a:latin typeface="Calibri Regular"/>
              </a:rPr>
              <a:t>B</a:t>
            </a:r>
            <a:endParaRPr sz="3600" b="1" dirty="0">
              <a:solidFill>
                <a:srgbClr val="FFFFFF"/>
              </a:solidFill>
              <a:latin typeface="Calibri Regular"/>
            </a:endParaRPr>
          </a:p>
        </p:txBody>
      </p:sp>
      <p:sp>
        <p:nvSpPr>
          <p:cNvPr id="92" name="Shape 599">
            <a:extLst>
              <a:ext uri="{FF2B5EF4-FFF2-40B4-BE49-F238E27FC236}">
                <a16:creationId xmlns:a16="http://schemas.microsoft.com/office/drawing/2014/main" id="{BD9BB6BB-5A9F-2249-AE8F-87FDC8147086}"/>
              </a:ext>
            </a:extLst>
          </p:cNvPr>
          <p:cNvSpPr/>
          <p:nvPr/>
        </p:nvSpPr>
        <p:spPr>
          <a:xfrm>
            <a:off x="6038" y="6480114"/>
            <a:ext cx="1411705" cy="686907"/>
          </a:xfrm>
          <a:prstGeom prst="homePlate">
            <a:avLst/>
          </a:prstGeom>
          <a:solidFill>
            <a:schemeClr val="accent5"/>
          </a:solidFill>
          <a:ln w="12700" cap="flat">
            <a:noFill/>
            <a:miter lim="400000"/>
          </a:ln>
          <a:effectLst/>
        </p:spPr>
        <p:txBody>
          <a:bodyPr wrap="square" lIns="65015" tIns="65015" rIns="65015" bIns="65015" numCol="1" anchor="ctr">
            <a:noAutofit/>
          </a:bodyPr>
          <a:lstStyle/>
          <a:p>
            <a:pPr algn="ctr">
              <a:defRPr sz="1200">
                <a:solidFill>
                  <a:srgbClr val="FFFFFF"/>
                </a:solidFill>
              </a:defRPr>
            </a:pPr>
            <a:r>
              <a:rPr lang="en-US" sz="3600" b="1" dirty="0">
                <a:solidFill>
                  <a:srgbClr val="FFFFFF"/>
                </a:solidFill>
                <a:latin typeface="Calibri Regular"/>
              </a:rPr>
              <a:t>C</a:t>
            </a:r>
            <a:endParaRPr sz="3600" b="1" dirty="0">
              <a:solidFill>
                <a:srgbClr val="FFFFFF"/>
              </a:solidFill>
              <a:latin typeface="Calibri Regular"/>
            </a:endParaRPr>
          </a:p>
        </p:txBody>
      </p:sp>
      <p:sp>
        <p:nvSpPr>
          <p:cNvPr id="93" name="TextBox 92">
            <a:extLst>
              <a:ext uri="{FF2B5EF4-FFF2-40B4-BE49-F238E27FC236}">
                <a16:creationId xmlns:a16="http://schemas.microsoft.com/office/drawing/2014/main" id="{A2DBD4BB-C036-694E-9C05-C99D0B0A79C1}"/>
              </a:ext>
            </a:extLst>
          </p:cNvPr>
          <p:cNvSpPr txBox="1"/>
          <p:nvPr/>
        </p:nvSpPr>
        <p:spPr>
          <a:xfrm>
            <a:off x="8861280" y="3240861"/>
            <a:ext cx="0" cy="0"/>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grpSp>
        <p:nvGrpSpPr>
          <p:cNvPr id="94" name="Group 93">
            <a:extLst>
              <a:ext uri="{FF2B5EF4-FFF2-40B4-BE49-F238E27FC236}">
                <a16:creationId xmlns:a16="http://schemas.microsoft.com/office/drawing/2014/main" id="{BE004DB7-3AC5-144F-A82E-96A3F6F44F97}"/>
              </a:ext>
            </a:extLst>
          </p:cNvPr>
          <p:cNvGrpSpPr/>
          <p:nvPr/>
        </p:nvGrpSpPr>
        <p:grpSpPr>
          <a:xfrm>
            <a:off x="596827" y="1181322"/>
            <a:ext cx="1594934" cy="981731"/>
            <a:chOff x="846822" y="3367179"/>
            <a:chExt cx="2877844" cy="1771401"/>
          </a:xfrm>
        </p:grpSpPr>
        <p:sp>
          <p:nvSpPr>
            <p:cNvPr id="95" name="Notched Right Arrow 94">
              <a:extLst>
                <a:ext uri="{FF2B5EF4-FFF2-40B4-BE49-F238E27FC236}">
                  <a16:creationId xmlns:a16="http://schemas.microsoft.com/office/drawing/2014/main" id="{62325C3B-6BB3-3141-84C6-4D771E8E6C6E}"/>
                </a:ext>
              </a:extLst>
            </p:cNvPr>
            <p:cNvSpPr/>
            <p:nvPr/>
          </p:nvSpPr>
          <p:spPr bwMode="auto">
            <a:xfrm>
              <a:off x="846822" y="3367179"/>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96" name="Oval 95">
              <a:extLst>
                <a:ext uri="{FF2B5EF4-FFF2-40B4-BE49-F238E27FC236}">
                  <a16:creationId xmlns:a16="http://schemas.microsoft.com/office/drawing/2014/main" id="{C1F6C1FE-E106-5045-9FED-B2CCBD13BAB5}"/>
                </a:ext>
              </a:extLst>
            </p:cNvPr>
            <p:cNvSpPr/>
            <p:nvPr/>
          </p:nvSpPr>
          <p:spPr>
            <a:xfrm>
              <a:off x="1921267" y="4498500"/>
              <a:ext cx="640080" cy="64008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b="1" dirty="0"/>
                <a:t>01</a:t>
              </a:r>
            </a:p>
          </p:txBody>
        </p:sp>
        <p:sp>
          <p:nvSpPr>
            <p:cNvPr id="97" name="Freeform 44">
              <a:extLst>
                <a:ext uri="{FF2B5EF4-FFF2-40B4-BE49-F238E27FC236}">
                  <a16:creationId xmlns:a16="http://schemas.microsoft.com/office/drawing/2014/main" id="{436821AB-71D5-254F-B95B-4864F685619B}"/>
                </a:ext>
              </a:extLst>
            </p:cNvPr>
            <p:cNvSpPr>
              <a:spLocks noEditPoints="1"/>
            </p:cNvSpPr>
            <p:nvPr/>
          </p:nvSpPr>
          <p:spPr bwMode="auto">
            <a:xfrm>
              <a:off x="1919858" y="3643047"/>
              <a:ext cx="641489" cy="656635"/>
            </a:xfrm>
            <a:custGeom>
              <a:avLst/>
              <a:gdLst/>
              <a:ahLst/>
              <a:cxnLst>
                <a:cxn ang="0">
                  <a:pos x="1" y="40"/>
                </a:cxn>
                <a:cxn ang="0">
                  <a:pos x="1" y="38"/>
                </a:cxn>
                <a:cxn ang="0">
                  <a:pos x="13" y="39"/>
                </a:cxn>
                <a:cxn ang="0">
                  <a:pos x="28" y="19"/>
                </a:cxn>
                <a:cxn ang="0">
                  <a:pos x="16" y="8"/>
                </a:cxn>
                <a:cxn ang="0">
                  <a:pos x="8" y="14"/>
                </a:cxn>
                <a:cxn ang="0">
                  <a:pos x="8" y="19"/>
                </a:cxn>
                <a:cxn ang="0">
                  <a:pos x="17" y="37"/>
                </a:cxn>
                <a:cxn ang="0">
                  <a:pos x="3" y="24"/>
                </a:cxn>
                <a:cxn ang="0">
                  <a:pos x="3" y="9"/>
                </a:cxn>
                <a:cxn ang="0">
                  <a:pos x="16" y="1"/>
                </a:cxn>
                <a:cxn ang="0">
                  <a:pos x="35" y="16"/>
                </a:cxn>
                <a:cxn ang="0">
                  <a:pos x="28" y="19"/>
                </a:cxn>
                <a:cxn ang="0">
                  <a:pos x="5" y="55"/>
                </a:cxn>
                <a:cxn ang="0">
                  <a:pos x="5" y="53"/>
                </a:cxn>
                <a:cxn ang="0">
                  <a:pos x="15" y="44"/>
                </a:cxn>
                <a:cxn ang="0">
                  <a:pos x="6" y="55"/>
                </a:cxn>
                <a:cxn ang="0">
                  <a:pos x="20" y="60"/>
                </a:cxn>
                <a:cxn ang="0">
                  <a:pos x="19" y="47"/>
                </a:cxn>
                <a:cxn ang="0">
                  <a:pos x="21" y="47"/>
                </a:cxn>
                <a:cxn ang="0">
                  <a:pos x="56" y="51"/>
                </a:cxn>
                <a:cxn ang="0">
                  <a:pos x="43" y="59"/>
                </a:cxn>
                <a:cxn ang="0">
                  <a:pos x="24" y="44"/>
                </a:cxn>
                <a:cxn ang="0">
                  <a:pos x="31" y="42"/>
                </a:cxn>
                <a:cxn ang="0">
                  <a:pos x="45" y="51"/>
                </a:cxn>
                <a:cxn ang="0">
                  <a:pos x="52" y="44"/>
                </a:cxn>
                <a:cxn ang="0">
                  <a:pos x="41" y="32"/>
                </a:cxn>
                <a:cxn ang="0">
                  <a:pos x="44" y="24"/>
                </a:cxn>
                <a:cxn ang="0">
                  <a:pos x="59" y="44"/>
                </a:cxn>
                <a:cxn ang="0">
                  <a:pos x="40" y="13"/>
                </a:cxn>
                <a:cxn ang="0">
                  <a:pos x="37" y="13"/>
                </a:cxn>
                <a:cxn ang="0">
                  <a:pos x="39" y="0"/>
                </a:cxn>
                <a:cxn ang="0">
                  <a:pos x="40" y="13"/>
                </a:cxn>
                <a:cxn ang="0">
                  <a:pos x="44" y="16"/>
                </a:cxn>
                <a:cxn ang="0">
                  <a:pos x="43" y="14"/>
                </a:cxn>
                <a:cxn ang="0">
                  <a:pos x="54" y="5"/>
                </a:cxn>
                <a:cxn ang="0">
                  <a:pos x="45" y="16"/>
                </a:cxn>
                <a:cxn ang="0">
                  <a:pos x="47" y="22"/>
                </a:cxn>
                <a:cxn ang="0">
                  <a:pos x="47" y="20"/>
                </a:cxn>
                <a:cxn ang="0">
                  <a:pos x="59" y="21"/>
                </a:cxn>
              </a:cxnLst>
              <a:rect l="0" t="0" r="r" b="b"/>
              <a:pathLst>
                <a:path w="59" h="60">
                  <a:moveTo>
                    <a:pt x="12" y="40"/>
                  </a:moveTo>
                  <a:cubicBezTo>
                    <a:pt x="1" y="40"/>
                    <a:pt x="1" y="40"/>
                    <a:pt x="1" y="40"/>
                  </a:cubicBezTo>
                  <a:cubicBezTo>
                    <a:pt x="0" y="40"/>
                    <a:pt x="0" y="40"/>
                    <a:pt x="0" y="39"/>
                  </a:cubicBezTo>
                  <a:cubicBezTo>
                    <a:pt x="0" y="39"/>
                    <a:pt x="0" y="38"/>
                    <a:pt x="1" y="38"/>
                  </a:cubicBezTo>
                  <a:cubicBezTo>
                    <a:pt x="12" y="38"/>
                    <a:pt x="12" y="38"/>
                    <a:pt x="12" y="38"/>
                  </a:cubicBezTo>
                  <a:cubicBezTo>
                    <a:pt x="13" y="38"/>
                    <a:pt x="13" y="39"/>
                    <a:pt x="13" y="39"/>
                  </a:cubicBezTo>
                  <a:cubicBezTo>
                    <a:pt x="13" y="40"/>
                    <a:pt x="13" y="40"/>
                    <a:pt x="12" y="40"/>
                  </a:cubicBezTo>
                  <a:close/>
                  <a:moveTo>
                    <a:pt x="28" y="19"/>
                  </a:moveTo>
                  <a:cubicBezTo>
                    <a:pt x="18" y="9"/>
                    <a:pt x="18" y="9"/>
                    <a:pt x="18" y="9"/>
                  </a:cubicBezTo>
                  <a:cubicBezTo>
                    <a:pt x="18" y="8"/>
                    <a:pt x="17" y="8"/>
                    <a:pt x="16" y="8"/>
                  </a:cubicBezTo>
                  <a:cubicBezTo>
                    <a:pt x="15" y="8"/>
                    <a:pt x="14" y="8"/>
                    <a:pt x="13" y="9"/>
                  </a:cubicBezTo>
                  <a:cubicBezTo>
                    <a:pt x="8" y="14"/>
                    <a:pt x="8" y="14"/>
                    <a:pt x="8" y="14"/>
                  </a:cubicBezTo>
                  <a:cubicBezTo>
                    <a:pt x="8" y="15"/>
                    <a:pt x="7" y="15"/>
                    <a:pt x="7" y="16"/>
                  </a:cubicBezTo>
                  <a:cubicBezTo>
                    <a:pt x="7" y="17"/>
                    <a:pt x="8" y="18"/>
                    <a:pt x="8" y="19"/>
                  </a:cubicBezTo>
                  <a:cubicBezTo>
                    <a:pt x="18" y="29"/>
                    <a:pt x="18" y="29"/>
                    <a:pt x="18" y="29"/>
                  </a:cubicBezTo>
                  <a:cubicBezTo>
                    <a:pt x="17" y="37"/>
                    <a:pt x="17" y="37"/>
                    <a:pt x="17" y="37"/>
                  </a:cubicBezTo>
                  <a:cubicBezTo>
                    <a:pt x="17" y="37"/>
                    <a:pt x="16" y="36"/>
                    <a:pt x="15" y="36"/>
                  </a:cubicBezTo>
                  <a:cubicBezTo>
                    <a:pt x="3" y="24"/>
                    <a:pt x="3" y="24"/>
                    <a:pt x="3" y="24"/>
                  </a:cubicBezTo>
                  <a:cubicBezTo>
                    <a:pt x="1" y="22"/>
                    <a:pt x="0" y="19"/>
                    <a:pt x="0" y="16"/>
                  </a:cubicBezTo>
                  <a:cubicBezTo>
                    <a:pt x="0" y="14"/>
                    <a:pt x="1" y="11"/>
                    <a:pt x="3" y="9"/>
                  </a:cubicBezTo>
                  <a:cubicBezTo>
                    <a:pt x="9" y="4"/>
                    <a:pt x="9" y="4"/>
                    <a:pt x="9" y="4"/>
                  </a:cubicBezTo>
                  <a:cubicBezTo>
                    <a:pt x="11" y="2"/>
                    <a:pt x="13" y="1"/>
                    <a:pt x="16" y="1"/>
                  </a:cubicBezTo>
                  <a:cubicBezTo>
                    <a:pt x="19" y="1"/>
                    <a:pt x="21" y="2"/>
                    <a:pt x="23" y="4"/>
                  </a:cubicBezTo>
                  <a:cubicBezTo>
                    <a:pt x="35" y="16"/>
                    <a:pt x="35" y="16"/>
                    <a:pt x="35" y="16"/>
                  </a:cubicBezTo>
                  <a:cubicBezTo>
                    <a:pt x="36" y="17"/>
                    <a:pt x="36" y="17"/>
                    <a:pt x="37" y="18"/>
                  </a:cubicBezTo>
                  <a:lnTo>
                    <a:pt x="28" y="19"/>
                  </a:lnTo>
                  <a:close/>
                  <a:moveTo>
                    <a:pt x="6" y="55"/>
                  </a:moveTo>
                  <a:cubicBezTo>
                    <a:pt x="6" y="55"/>
                    <a:pt x="6" y="55"/>
                    <a:pt x="5" y="55"/>
                  </a:cubicBezTo>
                  <a:cubicBezTo>
                    <a:pt x="5" y="55"/>
                    <a:pt x="5" y="55"/>
                    <a:pt x="5" y="55"/>
                  </a:cubicBezTo>
                  <a:cubicBezTo>
                    <a:pt x="4" y="54"/>
                    <a:pt x="4" y="54"/>
                    <a:pt x="5" y="53"/>
                  </a:cubicBezTo>
                  <a:cubicBezTo>
                    <a:pt x="14" y="44"/>
                    <a:pt x="14" y="44"/>
                    <a:pt x="14" y="44"/>
                  </a:cubicBezTo>
                  <a:cubicBezTo>
                    <a:pt x="14" y="44"/>
                    <a:pt x="15" y="44"/>
                    <a:pt x="15" y="44"/>
                  </a:cubicBezTo>
                  <a:cubicBezTo>
                    <a:pt x="16" y="45"/>
                    <a:pt x="16" y="45"/>
                    <a:pt x="15" y="46"/>
                  </a:cubicBezTo>
                  <a:lnTo>
                    <a:pt x="6" y="55"/>
                  </a:lnTo>
                  <a:close/>
                  <a:moveTo>
                    <a:pt x="21" y="59"/>
                  </a:moveTo>
                  <a:cubicBezTo>
                    <a:pt x="21" y="59"/>
                    <a:pt x="21" y="60"/>
                    <a:pt x="20" y="60"/>
                  </a:cubicBezTo>
                  <a:cubicBezTo>
                    <a:pt x="20" y="60"/>
                    <a:pt x="19" y="59"/>
                    <a:pt x="19" y="59"/>
                  </a:cubicBezTo>
                  <a:cubicBezTo>
                    <a:pt x="19" y="47"/>
                    <a:pt x="19" y="47"/>
                    <a:pt x="19" y="47"/>
                  </a:cubicBezTo>
                  <a:cubicBezTo>
                    <a:pt x="19" y="47"/>
                    <a:pt x="20" y="46"/>
                    <a:pt x="20" y="46"/>
                  </a:cubicBezTo>
                  <a:cubicBezTo>
                    <a:pt x="21" y="46"/>
                    <a:pt x="21" y="47"/>
                    <a:pt x="21" y="47"/>
                  </a:cubicBezTo>
                  <a:lnTo>
                    <a:pt x="21" y="59"/>
                  </a:lnTo>
                  <a:close/>
                  <a:moveTo>
                    <a:pt x="56" y="51"/>
                  </a:moveTo>
                  <a:cubicBezTo>
                    <a:pt x="50" y="56"/>
                    <a:pt x="50" y="56"/>
                    <a:pt x="50" y="56"/>
                  </a:cubicBezTo>
                  <a:cubicBezTo>
                    <a:pt x="48" y="58"/>
                    <a:pt x="46" y="59"/>
                    <a:pt x="43" y="59"/>
                  </a:cubicBezTo>
                  <a:cubicBezTo>
                    <a:pt x="40" y="59"/>
                    <a:pt x="38" y="58"/>
                    <a:pt x="36" y="56"/>
                  </a:cubicBezTo>
                  <a:cubicBezTo>
                    <a:pt x="24" y="44"/>
                    <a:pt x="24" y="44"/>
                    <a:pt x="24" y="44"/>
                  </a:cubicBezTo>
                  <a:cubicBezTo>
                    <a:pt x="23" y="44"/>
                    <a:pt x="23" y="43"/>
                    <a:pt x="22" y="42"/>
                  </a:cubicBezTo>
                  <a:cubicBezTo>
                    <a:pt x="31" y="42"/>
                    <a:pt x="31" y="42"/>
                    <a:pt x="31" y="42"/>
                  </a:cubicBezTo>
                  <a:cubicBezTo>
                    <a:pt x="41" y="51"/>
                    <a:pt x="41" y="51"/>
                    <a:pt x="41" y="51"/>
                  </a:cubicBezTo>
                  <a:cubicBezTo>
                    <a:pt x="42" y="53"/>
                    <a:pt x="44" y="53"/>
                    <a:pt x="45" y="51"/>
                  </a:cubicBezTo>
                  <a:cubicBezTo>
                    <a:pt x="51" y="46"/>
                    <a:pt x="51" y="46"/>
                    <a:pt x="51" y="46"/>
                  </a:cubicBezTo>
                  <a:cubicBezTo>
                    <a:pt x="51" y="46"/>
                    <a:pt x="52" y="45"/>
                    <a:pt x="52" y="44"/>
                  </a:cubicBezTo>
                  <a:cubicBezTo>
                    <a:pt x="52" y="43"/>
                    <a:pt x="51" y="42"/>
                    <a:pt x="51" y="41"/>
                  </a:cubicBezTo>
                  <a:cubicBezTo>
                    <a:pt x="41" y="32"/>
                    <a:pt x="41" y="32"/>
                    <a:pt x="41" y="32"/>
                  </a:cubicBezTo>
                  <a:cubicBezTo>
                    <a:pt x="42" y="23"/>
                    <a:pt x="42" y="23"/>
                    <a:pt x="42" y="23"/>
                  </a:cubicBezTo>
                  <a:cubicBezTo>
                    <a:pt x="42" y="23"/>
                    <a:pt x="43" y="24"/>
                    <a:pt x="44" y="24"/>
                  </a:cubicBezTo>
                  <a:cubicBezTo>
                    <a:pt x="56" y="36"/>
                    <a:pt x="56" y="36"/>
                    <a:pt x="56" y="36"/>
                  </a:cubicBezTo>
                  <a:cubicBezTo>
                    <a:pt x="58" y="38"/>
                    <a:pt x="59" y="41"/>
                    <a:pt x="59" y="44"/>
                  </a:cubicBezTo>
                  <a:cubicBezTo>
                    <a:pt x="59" y="47"/>
                    <a:pt x="58" y="49"/>
                    <a:pt x="56" y="51"/>
                  </a:cubicBezTo>
                  <a:close/>
                  <a:moveTo>
                    <a:pt x="40" y="13"/>
                  </a:moveTo>
                  <a:cubicBezTo>
                    <a:pt x="40" y="14"/>
                    <a:pt x="39" y="14"/>
                    <a:pt x="39" y="14"/>
                  </a:cubicBezTo>
                  <a:cubicBezTo>
                    <a:pt x="38" y="14"/>
                    <a:pt x="37" y="14"/>
                    <a:pt x="37" y="13"/>
                  </a:cubicBezTo>
                  <a:cubicBezTo>
                    <a:pt x="37" y="1"/>
                    <a:pt x="37" y="1"/>
                    <a:pt x="37" y="1"/>
                  </a:cubicBezTo>
                  <a:cubicBezTo>
                    <a:pt x="37" y="1"/>
                    <a:pt x="38" y="0"/>
                    <a:pt x="39" y="0"/>
                  </a:cubicBezTo>
                  <a:cubicBezTo>
                    <a:pt x="39" y="0"/>
                    <a:pt x="40" y="1"/>
                    <a:pt x="40" y="1"/>
                  </a:cubicBezTo>
                  <a:lnTo>
                    <a:pt x="40" y="13"/>
                  </a:lnTo>
                  <a:close/>
                  <a:moveTo>
                    <a:pt x="45" y="16"/>
                  </a:moveTo>
                  <a:cubicBezTo>
                    <a:pt x="45" y="16"/>
                    <a:pt x="45" y="16"/>
                    <a:pt x="44" y="16"/>
                  </a:cubicBezTo>
                  <a:cubicBezTo>
                    <a:pt x="44" y="16"/>
                    <a:pt x="44" y="16"/>
                    <a:pt x="43" y="16"/>
                  </a:cubicBezTo>
                  <a:cubicBezTo>
                    <a:pt x="43" y="16"/>
                    <a:pt x="43" y="15"/>
                    <a:pt x="43" y="14"/>
                  </a:cubicBezTo>
                  <a:cubicBezTo>
                    <a:pt x="53" y="5"/>
                    <a:pt x="53" y="5"/>
                    <a:pt x="53" y="5"/>
                  </a:cubicBezTo>
                  <a:cubicBezTo>
                    <a:pt x="53" y="5"/>
                    <a:pt x="54" y="5"/>
                    <a:pt x="54" y="5"/>
                  </a:cubicBezTo>
                  <a:cubicBezTo>
                    <a:pt x="55" y="6"/>
                    <a:pt x="55" y="6"/>
                    <a:pt x="54" y="7"/>
                  </a:cubicBezTo>
                  <a:lnTo>
                    <a:pt x="45" y="16"/>
                  </a:lnTo>
                  <a:close/>
                  <a:moveTo>
                    <a:pt x="58" y="22"/>
                  </a:moveTo>
                  <a:cubicBezTo>
                    <a:pt x="47" y="22"/>
                    <a:pt x="47" y="22"/>
                    <a:pt x="47" y="22"/>
                  </a:cubicBezTo>
                  <a:cubicBezTo>
                    <a:pt x="46" y="22"/>
                    <a:pt x="45" y="22"/>
                    <a:pt x="45" y="21"/>
                  </a:cubicBezTo>
                  <a:cubicBezTo>
                    <a:pt x="45" y="20"/>
                    <a:pt x="46" y="20"/>
                    <a:pt x="47" y="20"/>
                  </a:cubicBezTo>
                  <a:cubicBezTo>
                    <a:pt x="58" y="20"/>
                    <a:pt x="58" y="20"/>
                    <a:pt x="58" y="20"/>
                  </a:cubicBezTo>
                  <a:cubicBezTo>
                    <a:pt x="59" y="20"/>
                    <a:pt x="59" y="20"/>
                    <a:pt x="59" y="21"/>
                  </a:cubicBezTo>
                  <a:cubicBezTo>
                    <a:pt x="59" y="22"/>
                    <a:pt x="59" y="22"/>
                    <a:pt x="58" y="22"/>
                  </a:cubicBezTo>
                  <a:close/>
                </a:path>
              </a:pathLst>
            </a:custGeom>
            <a:solidFill>
              <a:schemeClr val="bg1"/>
            </a:solidFill>
            <a:ln w="9525">
              <a:noFill/>
              <a:round/>
              <a:headEnd/>
              <a:tailEnd/>
            </a:ln>
          </p:spPr>
          <p:txBody>
            <a:bodyPr vert="horz" wrap="square" lIns="51435" tIns="25718" rIns="51435" bIns="25718" numCol="1" anchor="t" anchorCtr="0" compatLnSpc="1">
              <a:prstTxWarp prst="textNoShape">
                <a:avLst/>
              </a:prstTxWarp>
            </a:bodyPr>
            <a:lstStyle/>
            <a:p>
              <a:endParaRPr lang="en-US" sz="760"/>
            </a:p>
          </p:txBody>
        </p:sp>
      </p:gr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99" name="Rectangle 98">
            <a:extLst>
              <a:ext uri="{FF2B5EF4-FFF2-40B4-BE49-F238E27FC236}">
                <a16:creationId xmlns:a16="http://schemas.microsoft.com/office/drawing/2014/main" id="{B9C41C81-FD76-2F47-B401-6BE432BEC245}"/>
              </a:ext>
            </a:extLst>
          </p:cNvPr>
          <p:cNvSpPr/>
          <p:nvPr/>
        </p:nvSpPr>
        <p:spPr>
          <a:xfrm>
            <a:off x="0" y="2489116"/>
            <a:ext cx="9481930" cy="646331"/>
          </a:xfrm>
          <a:prstGeom prst="rect">
            <a:avLst/>
          </a:prstGeom>
          <a:solidFill>
            <a:schemeClr val="accent1"/>
          </a:solidFill>
        </p:spPr>
        <p:txBody>
          <a:bodyPr wrap="square">
            <a:spAutoFit/>
          </a:bodyPr>
          <a:lstStyle/>
          <a:p>
            <a:pPr marL="1152525" algn="ctr"/>
            <a:r>
              <a:rPr lang="en-US" sz="3600" b="1" dirty="0">
                <a:solidFill>
                  <a:schemeClr val="bg1"/>
                </a:solidFill>
              </a:rPr>
              <a:t>What are normal coping mechanisms?</a:t>
            </a:r>
          </a:p>
        </p:txBody>
      </p:sp>
    </p:spTree>
    <p:extLst>
      <p:ext uri="{BB962C8B-B14F-4D97-AF65-F5344CB8AC3E}">
        <p14:creationId xmlns:p14="http://schemas.microsoft.com/office/powerpoint/2010/main" val="284081364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additive="base">
                                        <p:cTn id="7" dur="500" fill="hold"/>
                                        <p:tgtEl>
                                          <p:spTgt spid="94"/>
                                        </p:tgtEl>
                                        <p:attrNameLst>
                                          <p:attrName>ppt_x</p:attrName>
                                        </p:attrNameLst>
                                      </p:cBhvr>
                                      <p:tavLst>
                                        <p:tav tm="0">
                                          <p:val>
                                            <p:strVal val="0-#ppt_w/2"/>
                                          </p:val>
                                        </p:tav>
                                        <p:tav tm="100000">
                                          <p:val>
                                            <p:strVal val="#ppt_x"/>
                                          </p:val>
                                        </p:tav>
                                      </p:tavLst>
                                    </p:anim>
                                    <p:anim calcmode="lin" valueType="num">
                                      <p:cBhvr additive="base">
                                        <p:cTn id="8" dur="500" fill="hold"/>
                                        <p:tgtEl>
                                          <p:spTgt spid="9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0-#ppt_w/2"/>
                                          </p:val>
                                        </p:tav>
                                        <p:tav tm="100000">
                                          <p:val>
                                            <p:strVal val="#ppt_x"/>
                                          </p:val>
                                        </p:tav>
                                      </p:tavLst>
                                    </p:anim>
                                    <p:anim calcmode="lin" valueType="num">
                                      <p:cBhvr additive="base">
                                        <p:cTn id="12" dur="500" fill="hold"/>
                                        <p:tgtEl>
                                          <p:spTgt spid="3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left)">
                                      <p:cBhvr>
                                        <p:cTn id="16" dur="500"/>
                                        <p:tgtEl>
                                          <p:spTgt spid="65"/>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99"/>
                                        </p:tgtEl>
                                        <p:attrNameLst>
                                          <p:attrName>style.visibility</p:attrName>
                                        </p:attrNameLst>
                                      </p:cBhvr>
                                      <p:to>
                                        <p:strVal val="visible"/>
                                      </p:to>
                                    </p:set>
                                    <p:animEffect transition="in" filter="fade">
                                      <p:cBhvr>
                                        <p:cTn id="20" dur="500"/>
                                        <p:tgtEl>
                                          <p:spTgt spid="9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wipe(left)">
                                      <p:cBhvr>
                                        <p:cTn id="25" dur="500"/>
                                        <p:tgtEl>
                                          <p:spTgt spid="58"/>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88"/>
                                        </p:tgtEl>
                                        <p:attrNameLst>
                                          <p:attrName>style.visibility</p:attrName>
                                        </p:attrNameLst>
                                      </p:cBhvr>
                                      <p:to>
                                        <p:strVal val="visible"/>
                                      </p:to>
                                    </p:set>
                                    <p:animEffect transition="in" filter="fade">
                                      <p:cBhvr>
                                        <p:cTn id="29" dur="500"/>
                                        <p:tgtEl>
                                          <p:spTgt spid="88"/>
                                        </p:tgtEl>
                                      </p:cBhvr>
                                    </p:animEffect>
                                  </p:childTnLst>
                                </p:cTn>
                              </p:par>
                            </p:childTnLst>
                          </p:cTn>
                        </p:par>
                        <p:par>
                          <p:cTn id="30" fill="hold">
                            <p:stCondLst>
                              <p:cond delay="1000"/>
                            </p:stCondLst>
                            <p:childTnLst>
                              <p:par>
                                <p:cTn id="31" presetID="22" presetClass="entr" presetSubtype="4" fill="hold" grpId="0" nodeType="afterEffect">
                                  <p:stCondLst>
                                    <p:cond delay="0"/>
                                  </p:stCondLst>
                                  <p:iterate>
                                    <p:tmAbs val="0"/>
                                  </p:iterate>
                                  <p:childTnLst>
                                    <p:set>
                                      <p:cBhvr>
                                        <p:cTn id="32" fill="hold"/>
                                        <p:tgtEl>
                                          <p:spTgt spid="63"/>
                                        </p:tgtEl>
                                        <p:attrNameLst>
                                          <p:attrName>style.visibility</p:attrName>
                                        </p:attrNameLst>
                                      </p:cBhvr>
                                      <p:to>
                                        <p:strVal val="visible"/>
                                      </p:to>
                                    </p:set>
                                    <p:animEffect transition="in" filter="wipe(down)">
                                      <p:cBhvr>
                                        <p:cTn id="33" dur="500"/>
                                        <p:tgtEl>
                                          <p:spTgt spid="6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91"/>
                                        </p:tgtEl>
                                        <p:attrNameLst>
                                          <p:attrName>style.visibility</p:attrName>
                                        </p:attrNameLst>
                                      </p:cBhvr>
                                      <p:to>
                                        <p:strVal val="visible"/>
                                      </p:to>
                                    </p:set>
                                    <p:animEffect transition="in" filter="wipe(left)">
                                      <p:cBhvr>
                                        <p:cTn id="38" dur="500"/>
                                        <p:tgtEl>
                                          <p:spTgt spid="91"/>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89"/>
                                        </p:tgtEl>
                                        <p:attrNameLst>
                                          <p:attrName>style.visibility</p:attrName>
                                        </p:attrNameLst>
                                      </p:cBhvr>
                                      <p:to>
                                        <p:strVal val="visible"/>
                                      </p:to>
                                    </p:set>
                                    <p:animEffect transition="in" filter="fade">
                                      <p:cBhvr>
                                        <p:cTn id="42" dur="500"/>
                                        <p:tgtEl>
                                          <p:spTgt spid="89"/>
                                        </p:tgtEl>
                                      </p:cBhvr>
                                    </p:animEffect>
                                  </p:childTnLst>
                                </p:cTn>
                              </p:par>
                            </p:childTnLst>
                          </p:cTn>
                        </p:par>
                        <p:par>
                          <p:cTn id="43" fill="hold">
                            <p:stCondLst>
                              <p:cond delay="1000"/>
                            </p:stCondLst>
                            <p:childTnLst>
                              <p:par>
                                <p:cTn id="44" presetID="22" presetClass="entr" presetSubtype="4" fill="hold" grpId="0" nodeType="afterEffect">
                                  <p:stCondLst>
                                    <p:cond delay="0"/>
                                  </p:stCondLst>
                                  <p:iterate>
                                    <p:tmAbs val="0"/>
                                  </p:iterate>
                                  <p:childTnLst>
                                    <p:set>
                                      <p:cBhvr>
                                        <p:cTn id="45" fill="hold"/>
                                        <p:tgtEl>
                                          <p:spTgt spid="62"/>
                                        </p:tgtEl>
                                        <p:attrNameLst>
                                          <p:attrName>style.visibility</p:attrName>
                                        </p:attrNameLst>
                                      </p:cBhvr>
                                      <p:to>
                                        <p:strVal val="visible"/>
                                      </p:to>
                                    </p:set>
                                    <p:animEffect transition="in" filter="wipe(down)">
                                      <p:cBhvr>
                                        <p:cTn id="46" dur="500"/>
                                        <p:tgtEl>
                                          <p:spTgt spid="6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92"/>
                                        </p:tgtEl>
                                        <p:attrNameLst>
                                          <p:attrName>style.visibility</p:attrName>
                                        </p:attrNameLst>
                                      </p:cBhvr>
                                      <p:to>
                                        <p:strVal val="visible"/>
                                      </p:to>
                                    </p:set>
                                    <p:animEffect transition="in" filter="wipe(left)">
                                      <p:cBhvr>
                                        <p:cTn id="51" dur="500"/>
                                        <p:tgtEl>
                                          <p:spTgt spid="92"/>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90"/>
                                        </p:tgtEl>
                                        <p:attrNameLst>
                                          <p:attrName>style.visibility</p:attrName>
                                        </p:attrNameLst>
                                      </p:cBhvr>
                                      <p:to>
                                        <p:strVal val="visible"/>
                                      </p:to>
                                    </p:set>
                                    <p:animEffect transition="in" filter="fade">
                                      <p:cBhvr>
                                        <p:cTn id="55" dur="500"/>
                                        <p:tgtEl>
                                          <p:spTgt spid="90"/>
                                        </p:tgtEl>
                                      </p:cBhvr>
                                    </p:animEffect>
                                  </p:childTnLst>
                                </p:cTn>
                              </p:par>
                            </p:childTnLst>
                          </p:cTn>
                        </p:par>
                        <p:par>
                          <p:cTn id="56" fill="hold">
                            <p:stCondLst>
                              <p:cond delay="1000"/>
                            </p:stCondLst>
                            <p:childTnLst>
                              <p:par>
                                <p:cTn id="57" presetID="22" presetClass="entr" presetSubtype="4" fill="hold" grpId="0" nodeType="afterEffect">
                                  <p:stCondLst>
                                    <p:cond delay="0"/>
                                  </p:stCondLst>
                                  <p:iterate>
                                    <p:tmAbs val="0"/>
                                  </p:iterate>
                                  <p:childTnLst>
                                    <p:set>
                                      <p:cBhvr>
                                        <p:cTn id="58" fill="hold"/>
                                        <p:tgtEl>
                                          <p:spTgt spid="57"/>
                                        </p:tgtEl>
                                        <p:attrNameLst>
                                          <p:attrName>style.visibility</p:attrName>
                                        </p:attrNameLst>
                                      </p:cBhvr>
                                      <p:to>
                                        <p:strVal val="visible"/>
                                      </p:to>
                                    </p:set>
                                    <p:animEffect transition="in" filter="wipe(down)">
                                      <p:cBhvr>
                                        <p:cTn id="5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57" grpId="0" animBg="1" advAuto="0"/>
      <p:bldP spid="58" grpId="0" animBg="1"/>
      <p:bldP spid="62" grpId="0" animBg="1" advAuto="0"/>
      <p:bldP spid="63" grpId="0" animBg="1" advAuto="0"/>
      <p:bldP spid="88" grpId="0" animBg="1" advAuto="0"/>
      <p:bldP spid="89" grpId="0" animBg="1" advAuto="0"/>
      <p:bldP spid="90" grpId="0" animBg="1" advAuto="0"/>
      <p:bldP spid="91" grpId="0" animBg="1"/>
      <p:bldP spid="92" grpId="0" animBg="1"/>
      <p:bldP spid="9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827" y="520851"/>
            <a:ext cx="12406386" cy="854455"/>
          </a:xfrm>
        </p:spPr>
        <p:txBody>
          <a:bodyPr>
            <a:noAutofit/>
          </a:bodyPr>
          <a:lstStyle/>
          <a:p>
            <a:pPr lvl="0" algn="l"/>
            <a:r>
              <a:rPr lang="en-US" altLang="en-US" sz="2800" dirty="0">
                <a:sym typeface="Arial Bold" charset="0"/>
              </a:rPr>
              <a:t>How Do Migration, Forced Displacement and CRISES Create Challenges?</a:t>
            </a:r>
            <a:endParaRPr lang="en-US" sz="2800" dirty="0"/>
          </a:p>
        </p:txBody>
      </p:sp>
      <p:cxnSp>
        <p:nvCxnSpPr>
          <p:cNvPr id="65" name="Straight Connector 64">
            <a:extLst>
              <a:ext uri="{FF2B5EF4-FFF2-40B4-BE49-F238E27FC236}">
                <a16:creationId xmlns:a16="http://schemas.microsoft.com/office/drawing/2014/main" id="{AF9D792F-2FE0-8E44-90B5-0519645EDC65}"/>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12</a:t>
            </a:fld>
            <a:endParaRPr lang="en-US" altLang="en-US" sz="1200" dirty="0">
              <a:solidFill>
                <a:schemeClr val="bg1"/>
              </a:solidFill>
            </a:endParaRPr>
          </a:p>
        </p:txBody>
      </p:sp>
      <p:sp>
        <p:nvSpPr>
          <p:cNvPr id="39" name="Rectangle 45">
            <a:extLst>
              <a:ext uri="{FF2B5EF4-FFF2-40B4-BE49-F238E27FC236}">
                <a16:creationId xmlns:a16="http://schemas.microsoft.com/office/drawing/2014/main" id="{51186372-E210-DF44-B46A-B5E8923F8EB0}"/>
              </a:ext>
            </a:extLst>
          </p:cNvPr>
          <p:cNvSpPr>
            <a:spLocks noChangeArrowheads="1"/>
          </p:cNvSpPr>
          <p:nvPr/>
        </p:nvSpPr>
        <p:spPr bwMode="auto">
          <a:xfrm>
            <a:off x="2129687" y="1322622"/>
            <a:ext cx="9986378"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eaLnBrk="0" fontAlgn="base" hangingPunct="0">
              <a:lnSpc>
                <a:spcPct val="90000"/>
              </a:lnSpc>
              <a:spcBef>
                <a:spcPct val="0"/>
              </a:spcBef>
              <a:spcAft>
                <a:spcPct val="0"/>
              </a:spcAft>
              <a:defRPr/>
            </a:pPr>
            <a:r>
              <a:rPr lang="en-US" sz="3200" b="1" cap="all" dirty="0">
                <a:ea typeface="Adobe Fan Heiti Std B" charset="-120"/>
                <a:cs typeface="Adobe Fan Heiti Std B" charset="-120"/>
                <a:sym typeface="Gill Sans" charset="0"/>
              </a:rPr>
              <a:t>Disconnection </a:t>
            </a:r>
            <a:r>
              <a:rPr lang="en-US" sz="3200" cap="all" dirty="0">
                <a:ea typeface="Adobe Fan Heiti Std B" charset="-120"/>
                <a:cs typeface="Adobe Fan Heiti Std B" charset="-120"/>
                <a:sym typeface="Gill Sans" charset="0"/>
              </a:rPr>
              <a:t>from Normal Coping Mechanisms</a:t>
            </a:r>
          </a:p>
        </p:txBody>
      </p:sp>
      <p:grpSp>
        <p:nvGrpSpPr>
          <p:cNvPr id="94" name="Group 93">
            <a:extLst>
              <a:ext uri="{FF2B5EF4-FFF2-40B4-BE49-F238E27FC236}">
                <a16:creationId xmlns:a16="http://schemas.microsoft.com/office/drawing/2014/main" id="{BE004DB7-3AC5-144F-A82E-96A3F6F44F97}"/>
              </a:ext>
            </a:extLst>
          </p:cNvPr>
          <p:cNvGrpSpPr/>
          <p:nvPr/>
        </p:nvGrpSpPr>
        <p:grpSpPr>
          <a:xfrm>
            <a:off x="596827" y="1181322"/>
            <a:ext cx="1594934" cy="981731"/>
            <a:chOff x="846822" y="3367179"/>
            <a:chExt cx="2877844" cy="1771401"/>
          </a:xfrm>
        </p:grpSpPr>
        <p:sp>
          <p:nvSpPr>
            <p:cNvPr id="95" name="Notched Right Arrow 94">
              <a:extLst>
                <a:ext uri="{FF2B5EF4-FFF2-40B4-BE49-F238E27FC236}">
                  <a16:creationId xmlns:a16="http://schemas.microsoft.com/office/drawing/2014/main" id="{62325C3B-6BB3-3141-84C6-4D771E8E6C6E}"/>
                </a:ext>
              </a:extLst>
            </p:cNvPr>
            <p:cNvSpPr/>
            <p:nvPr/>
          </p:nvSpPr>
          <p:spPr bwMode="auto">
            <a:xfrm>
              <a:off x="846822" y="3367179"/>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96" name="Oval 95">
              <a:extLst>
                <a:ext uri="{FF2B5EF4-FFF2-40B4-BE49-F238E27FC236}">
                  <a16:creationId xmlns:a16="http://schemas.microsoft.com/office/drawing/2014/main" id="{C1F6C1FE-E106-5045-9FED-B2CCBD13BAB5}"/>
                </a:ext>
              </a:extLst>
            </p:cNvPr>
            <p:cNvSpPr/>
            <p:nvPr/>
          </p:nvSpPr>
          <p:spPr>
            <a:xfrm>
              <a:off x="1921267" y="4498500"/>
              <a:ext cx="640080" cy="64008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b="1" dirty="0"/>
                <a:t>01</a:t>
              </a:r>
            </a:p>
          </p:txBody>
        </p:sp>
        <p:sp>
          <p:nvSpPr>
            <p:cNvPr id="97" name="Freeform 44">
              <a:extLst>
                <a:ext uri="{FF2B5EF4-FFF2-40B4-BE49-F238E27FC236}">
                  <a16:creationId xmlns:a16="http://schemas.microsoft.com/office/drawing/2014/main" id="{436821AB-71D5-254F-B95B-4864F685619B}"/>
                </a:ext>
              </a:extLst>
            </p:cNvPr>
            <p:cNvSpPr>
              <a:spLocks noEditPoints="1"/>
            </p:cNvSpPr>
            <p:nvPr/>
          </p:nvSpPr>
          <p:spPr bwMode="auto">
            <a:xfrm>
              <a:off x="1919858" y="3643047"/>
              <a:ext cx="641489" cy="656635"/>
            </a:xfrm>
            <a:custGeom>
              <a:avLst/>
              <a:gdLst/>
              <a:ahLst/>
              <a:cxnLst>
                <a:cxn ang="0">
                  <a:pos x="1" y="40"/>
                </a:cxn>
                <a:cxn ang="0">
                  <a:pos x="1" y="38"/>
                </a:cxn>
                <a:cxn ang="0">
                  <a:pos x="13" y="39"/>
                </a:cxn>
                <a:cxn ang="0">
                  <a:pos x="28" y="19"/>
                </a:cxn>
                <a:cxn ang="0">
                  <a:pos x="16" y="8"/>
                </a:cxn>
                <a:cxn ang="0">
                  <a:pos x="8" y="14"/>
                </a:cxn>
                <a:cxn ang="0">
                  <a:pos x="8" y="19"/>
                </a:cxn>
                <a:cxn ang="0">
                  <a:pos x="17" y="37"/>
                </a:cxn>
                <a:cxn ang="0">
                  <a:pos x="3" y="24"/>
                </a:cxn>
                <a:cxn ang="0">
                  <a:pos x="3" y="9"/>
                </a:cxn>
                <a:cxn ang="0">
                  <a:pos x="16" y="1"/>
                </a:cxn>
                <a:cxn ang="0">
                  <a:pos x="35" y="16"/>
                </a:cxn>
                <a:cxn ang="0">
                  <a:pos x="28" y="19"/>
                </a:cxn>
                <a:cxn ang="0">
                  <a:pos x="5" y="55"/>
                </a:cxn>
                <a:cxn ang="0">
                  <a:pos x="5" y="53"/>
                </a:cxn>
                <a:cxn ang="0">
                  <a:pos x="15" y="44"/>
                </a:cxn>
                <a:cxn ang="0">
                  <a:pos x="6" y="55"/>
                </a:cxn>
                <a:cxn ang="0">
                  <a:pos x="20" y="60"/>
                </a:cxn>
                <a:cxn ang="0">
                  <a:pos x="19" y="47"/>
                </a:cxn>
                <a:cxn ang="0">
                  <a:pos x="21" y="47"/>
                </a:cxn>
                <a:cxn ang="0">
                  <a:pos x="56" y="51"/>
                </a:cxn>
                <a:cxn ang="0">
                  <a:pos x="43" y="59"/>
                </a:cxn>
                <a:cxn ang="0">
                  <a:pos x="24" y="44"/>
                </a:cxn>
                <a:cxn ang="0">
                  <a:pos x="31" y="42"/>
                </a:cxn>
                <a:cxn ang="0">
                  <a:pos x="45" y="51"/>
                </a:cxn>
                <a:cxn ang="0">
                  <a:pos x="52" y="44"/>
                </a:cxn>
                <a:cxn ang="0">
                  <a:pos x="41" y="32"/>
                </a:cxn>
                <a:cxn ang="0">
                  <a:pos x="44" y="24"/>
                </a:cxn>
                <a:cxn ang="0">
                  <a:pos x="59" y="44"/>
                </a:cxn>
                <a:cxn ang="0">
                  <a:pos x="40" y="13"/>
                </a:cxn>
                <a:cxn ang="0">
                  <a:pos x="37" y="13"/>
                </a:cxn>
                <a:cxn ang="0">
                  <a:pos x="39" y="0"/>
                </a:cxn>
                <a:cxn ang="0">
                  <a:pos x="40" y="13"/>
                </a:cxn>
                <a:cxn ang="0">
                  <a:pos x="44" y="16"/>
                </a:cxn>
                <a:cxn ang="0">
                  <a:pos x="43" y="14"/>
                </a:cxn>
                <a:cxn ang="0">
                  <a:pos x="54" y="5"/>
                </a:cxn>
                <a:cxn ang="0">
                  <a:pos x="45" y="16"/>
                </a:cxn>
                <a:cxn ang="0">
                  <a:pos x="47" y="22"/>
                </a:cxn>
                <a:cxn ang="0">
                  <a:pos x="47" y="20"/>
                </a:cxn>
                <a:cxn ang="0">
                  <a:pos x="59" y="21"/>
                </a:cxn>
              </a:cxnLst>
              <a:rect l="0" t="0" r="r" b="b"/>
              <a:pathLst>
                <a:path w="59" h="60">
                  <a:moveTo>
                    <a:pt x="12" y="40"/>
                  </a:moveTo>
                  <a:cubicBezTo>
                    <a:pt x="1" y="40"/>
                    <a:pt x="1" y="40"/>
                    <a:pt x="1" y="40"/>
                  </a:cubicBezTo>
                  <a:cubicBezTo>
                    <a:pt x="0" y="40"/>
                    <a:pt x="0" y="40"/>
                    <a:pt x="0" y="39"/>
                  </a:cubicBezTo>
                  <a:cubicBezTo>
                    <a:pt x="0" y="39"/>
                    <a:pt x="0" y="38"/>
                    <a:pt x="1" y="38"/>
                  </a:cubicBezTo>
                  <a:cubicBezTo>
                    <a:pt x="12" y="38"/>
                    <a:pt x="12" y="38"/>
                    <a:pt x="12" y="38"/>
                  </a:cubicBezTo>
                  <a:cubicBezTo>
                    <a:pt x="13" y="38"/>
                    <a:pt x="13" y="39"/>
                    <a:pt x="13" y="39"/>
                  </a:cubicBezTo>
                  <a:cubicBezTo>
                    <a:pt x="13" y="40"/>
                    <a:pt x="13" y="40"/>
                    <a:pt x="12" y="40"/>
                  </a:cubicBezTo>
                  <a:close/>
                  <a:moveTo>
                    <a:pt x="28" y="19"/>
                  </a:moveTo>
                  <a:cubicBezTo>
                    <a:pt x="18" y="9"/>
                    <a:pt x="18" y="9"/>
                    <a:pt x="18" y="9"/>
                  </a:cubicBezTo>
                  <a:cubicBezTo>
                    <a:pt x="18" y="8"/>
                    <a:pt x="17" y="8"/>
                    <a:pt x="16" y="8"/>
                  </a:cubicBezTo>
                  <a:cubicBezTo>
                    <a:pt x="15" y="8"/>
                    <a:pt x="14" y="8"/>
                    <a:pt x="13" y="9"/>
                  </a:cubicBezTo>
                  <a:cubicBezTo>
                    <a:pt x="8" y="14"/>
                    <a:pt x="8" y="14"/>
                    <a:pt x="8" y="14"/>
                  </a:cubicBezTo>
                  <a:cubicBezTo>
                    <a:pt x="8" y="15"/>
                    <a:pt x="7" y="15"/>
                    <a:pt x="7" y="16"/>
                  </a:cubicBezTo>
                  <a:cubicBezTo>
                    <a:pt x="7" y="17"/>
                    <a:pt x="8" y="18"/>
                    <a:pt x="8" y="19"/>
                  </a:cubicBezTo>
                  <a:cubicBezTo>
                    <a:pt x="18" y="29"/>
                    <a:pt x="18" y="29"/>
                    <a:pt x="18" y="29"/>
                  </a:cubicBezTo>
                  <a:cubicBezTo>
                    <a:pt x="17" y="37"/>
                    <a:pt x="17" y="37"/>
                    <a:pt x="17" y="37"/>
                  </a:cubicBezTo>
                  <a:cubicBezTo>
                    <a:pt x="17" y="37"/>
                    <a:pt x="16" y="36"/>
                    <a:pt x="15" y="36"/>
                  </a:cubicBezTo>
                  <a:cubicBezTo>
                    <a:pt x="3" y="24"/>
                    <a:pt x="3" y="24"/>
                    <a:pt x="3" y="24"/>
                  </a:cubicBezTo>
                  <a:cubicBezTo>
                    <a:pt x="1" y="22"/>
                    <a:pt x="0" y="19"/>
                    <a:pt x="0" y="16"/>
                  </a:cubicBezTo>
                  <a:cubicBezTo>
                    <a:pt x="0" y="14"/>
                    <a:pt x="1" y="11"/>
                    <a:pt x="3" y="9"/>
                  </a:cubicBezTo>
                  <a:cubicBezTo>
                    <a:pt x="9" y="4"/>
                    <a:pt x="9" y="4"/>
                    <a:pt x="9" y="4"/>
                  </a:cubicBezTo>
                  <a:cubicBezTo>
                    <a:pt x="11" y="2"/>
                    <a:pt x="13" y="1"/>
                    <a:pt x="16" y="1"/>
                  </a:cubicBezTo>
                  <a:cubicBezTo>
                    <a:pt x="19" y="1"/>
                    <a:pt x="21" y="2"/>
                    <a:pt x="23" y="4"/>
                  </a:cubicBezTo>
                  <a:cubicBezTo>
                    <a:pt x="35" y="16"/>
                    <a:pt x="35" y="16"/>
                    <a:pt x="35" y="16"/>
                  </a:cubicBezTo>
                  <a:cubicBezTo>
                    <a:pt x="36" y="17"/>
                    <a:pt x="36" y="17"/>
                    <a:pt x="37" y="18"/>
                  </a:cubicBezTo>
                  <a:lnTo>
                    <a:pt x="28" y="19"/>
                  </a:lnTo>
                  <a:close/>
                  <a:moveTo>
                    <a:pt x="6" y="55"/>
                  </a:moveTo>
                  <a:cubicBezTo>
                    <a:pt x="6" y="55"/>
                    <a:pt x="6" y="55"/>
                    <a:pt x="5" y="55"/>
                  </a:cubicBezTo>
                  <a:cubicBezTo>
                    <a:pt x="5" y="55"/>
                    <a:pt x="5" y="55"/>
                    <a:pt x="5" y="55"/>
                  </a:cubicBezTo>
                  <a:cubicBezTo>
                    <a:pt x="4" y="54"/>
                    <a:pt x="4" y="54"/>
                    <a:pt x="5" y="53"/>
                  </a:cubicBezTo>
                  <a:cubicBezTo>
                    <a:pt x="14" y="44"/>
                    <a:pt x="14" y="44"/>
                    <a:pt x="14" y="44"/>
                  </a:cubicBezTo>
                  <a:cubicBezTo>
                    <a:pt x="14" y="44"/>
                    <a:pt x="15" y="44"/>
                    <a:pt x="15" y="44"/>
                  </a:cubicBezTo>
                  <a:cubicBezTo>
                    <a:pt x="16" y="45"/>
                    <a:pt x="16" y="45"/>
                    <a:pt x="15" y="46"/>
                  </a:cubicBezTo>
                  <a:lnTo>
                    <a:pt x="6" y="55"/>
                  </a:lnTo>
                  <a:close/>
                  <a:moveTo>
                    <a:pt x="21" y="59"/>
                  </a:moveTo>
                  <a:cubicBezTo>
                    <a:pt x="21" y="59"/>
                    <a:pt x="21" y="60"/>
                    <a:pt x="20" y="60"/>
                  </a:cubicBezTo>
                  <a:cubicBezTo>
                    <a:pt x="20" y="60"/>
                    <a:pt x="19" y="59"/>
                    <a:pt x="19" y="59"/>
                  </a:cubicBezTo>
                  <a:cubicBezTo>
                    <a:pt x="19" y="47"/>
                    <a:pt x="19" y="47"/>
                    <a:pt x="19" y="47"/>
                  </a:cubicBezTo>
                  <a:cubicBezTo>
                    <a:pt x="19" y="47"/>
                    <a:pt x="20" y="46"/>
                    <a:pt x="20" y="46"/>
                  </a:cubicBezTo>
                  <a:cubicBezTo>
                    <a:pt x="21" y="46"/>
                    <a:pt x="21" y="47"/>
                    <a:pt x="21" y="47"/>
                  </a:cubicBezTo>
                  <a:lnTo>
                    <a:pt x="21" y="59"/>
                  </a:lnTo>
                  <a:close/>
                  <a:moveTo>
                    <a:pt x="56" y="51"/>
                  </a:moveTo>
                  <a:cubicBezTo>
                    <a:pt x="50" y="56"/>
                    <a:pt x="50" y="56"/>
                    <a:pt x="50" y="56"/>
                  </a:cubicBezTo>
                  <a:cubicBezTo>
                    <a:pt x="48" y="58"/>
                    <a:pt x="46" y="59"/>
                    <a:pt x="43" y="59"/>
                  </a:cubicBezTo>
                  <a:cubicBezTo>
                    <a:pt x="40" y="59"/>
                    <a:pt x="38" y="58"/>
                    <a:pt x="36" y="56"/>
                  </a:cubicBezTo>
                  <a:cubicBezTo>
                    <a:pt x="24" y="44"/>
                    <a:pt x="24" y="44"/>
                    <a:pt x="24" y="44"/>
                  </a:cubicBezTo>
                  <a:cubicBezTo>
                    <a:pt x="23" y="44"/>
                    <a:pt x="23" y="43"/>
                    <a:pt x="22" y="42"/>
                  </a:cubicBezTo>
                  <a:cubicBezTo>
                    <a:pt x="31" y="42"/>
                    <a:pt x="31" y="42"/>
                    <a:pt x="31" y="42"/>
                  </a:cubicBezTo>
                  <a:cubicBezTo>
                    <a:pt x="41" y="51"/>
                    <a:pt x="41" y="51"/>
                    <a:pt x="41" y="51"/>
                  </a:cubicBezTo>
                  <a:cubicBezTo>
                    <a:pt x="42" y="53"/>
                    <a:pt x="44" y="53"/>
                    <a:pt x="45" y="51"/>
                  </a:cubicBezTo>
                  <a:cubicBezTo>
                    <a:pt x="51" y="46"/>
                    <a:pt x="51" y="46"/>
                    <a:pt x="51" y="46"/>
                  </a:cubicBezTo>
                  <a:cubicBezTo>
                    <a:pt x="51" y="46"/>
                    <a:pt x="52" y="45"/>
                    <a:pt x="52" y="44"/>
                  </a:cubicBezTo>
                  <a:cubicBezTo>
                    <a:pt x="52" y="43"/>
                    <a:pt x="51" y="42"/>
                    <a:pt x="51" y="41"/>
                  </a:cubicBezTo>
                  <a:cubicBezTo>
                    <a:pt x="41" y="32"/>
                    <a:pt x="41" y="32"/>
                    <a:pt x="41" y="32"/>
                  </a:cubicBezTo>
                  <a:cubicBezTo>
                    <a:pt x="42" y="23"/>
                    <a:pt x="42" y="23"/>
                    <a:pt x="42" y="23"/>
                  </a:cubicBezTo>
                  <a:cubicBezTo>
                    <a:pt x="42" y="23"/>
                    <a:pt x="43" y="24"/>
                    <a:pt x="44" y="24"/>
                  </a:cubicBezTo>
                  <a:cubicBezTo>
                    <a:pt x="56" y="36"/>
                    <a:pt x="56" y="36"/>
                    <a:pt x="56" y="36"/>
                  </a:cubicBezTo>
                  <a:cubicBezTo>
                    <a:pt x="58" y="38"/>
                    <a:pt x="59" y="41"/>
                    <a:pt x="59" y="44"/>
                  </a:cubicBezTo>
                  <a:cubicBezTo>
                    <a:pt x="59" y="47"/>
                    <a:pt x="58" y="49"/>
                    <a:pt x="56" y="51"/>
                  </a:cubicBezTo>
                  <a:close/>
                  <a:moveTo>
                    <a:pt x="40" y="13"/>
                  </a:moveTo>
                  <a:cubicBezTo>
                    <a:pt x="40" y="14"/>
                    <a:pt x="39" y="14"/>
                    <a:pt x="39" y="14"/>
                  </a:cubicBezTo>
                  <a:cubicBezTo>
                    <a:pt x="38" y="14"/>
                    <a:pt x="37" y="14"/>
                    <a:pt x="37" y="13"/>
                  </a:cubicBezTo>
                  <a:cubicBezTo>
                    <a:pt x="37" y="1"/>
                    <a:pt x="37" y="1"/>
                    <a:pt x="37" y="1"/>
                  </a:cubicBezTo>
                  <a:cubicBezTo>
                    <a:pt x="37" y="1"/>
                    <a:pt x="38" y="0"/>
                    <a:pt x="39" y="0"/>
                  </a:cubicBezTo>
                  <a:cubicBezTo>
                    <a:pt x="39" y="0"/>
                    <a:pt x="40" y="1"/>
                    <a:pt x="40" y="1"/>
                  </a:cubicBezTo>
                  <a:lnTo>
                    <a:pt x="40" y="13"/>
                  </a:lnTo>
                  <a:close/>
                  <a:moveTo>
                    <a:pt x="45" y="16"/>
                  </a:moveTo>
                  <a:cubicBezTo>
                    <a:pt x="45" y="16"/>
                    <a:pt x="45" y="16"/>
                    <a:pt x="44" y="16"/>
                  </a:cubicBezTo>
                  <a:cubicBezTo>
                    <a:pt x="44" y="16"/>
                    <a:pt x="44" y="16"/>
                    <a:pt x="43" y="16"/>
                  </a:cubicBezTo>
                  <a:cubicBezTo>
                    <a:pt x="43" y="16"/>
                    <a:pt x="43" y="15"/>
                    <a:pt x="43" y="14"/>
                  </a:cubicBezTo>
                  <a:cubicBezTo>
                    <a:pt x="53" y="5"/>
                    <a:pt x="53" y="5"/>
                    <a:pt x="53" y="5"/>
                  </a:cubicBezTo>
                  <a:cubicBezTo>
                    <a:pt x="53" y="5"/>
                    <a:pt x="54" y="5"/>
                    <a:pt x="54" y="5"/>
                  </a:cubicBezTo>
                  <a:cubicBezTo>
                    <a:pt x="55" y="6"/>
                    <a:pt x="55" y="6"/>
                    <a:pt x="54" y="7"/>
                  </a:cubicBezTo>
                  <a:lnTo>
                    <a:pt x="45" y="16"/>
                  </a:lnTo>
                  <a:close/>
                  <a:moveTo>
                    <a:pt x="58" y="22"/>
                  </a:moveTo>
                  <a:cubicBezTo>
                    <a:pt x="47" y="22"/>
                    <a:pt x="47" y="22"/>
                    <a:pt x="47" y="22"/>
                  </a:cubicBezTo>
                  <a:cubicBezTo>
                    <a:pt x="46" y="22"/>
                    <a:pt x="45" y="22"/>
                    <a:pt x="45" y="21"/>
                  </a:cubicBezTo>
                  <a:cubicBezTo>
                    <a:pt x="45" y="20"/>
                    <a:pt x="46" y="20"/>
                    <a:pt x="47" y="20"/>
                  </a:cubicBezTo>
                  <a:cubicBezTo>
                    <a:pt x="58" y="20"/>
                    <a:pt x="58" y="20"/>
                    <a:pt x="58" y="20"/>
                  </a:cubicBezTo>
                  <a:cubicBezTo>
                    <a:pt x="59" y="20"/>
                    <a:pt x="59" y="20"/>
                    <a:pt x="59" y="21"/>
                  </a:cubicBezTo>
                  <a:cubicBezTo>
                    <a:pt x="59" y="22"/>
                    <a:pt x="59" y="22"/>
                    <a:pt x="58" y="22"/>
                  </a:cubicBezTo>
                  <a:close/>
                </a:path>
              </a:pathLst>
            </a:custGeom>
            <a:solidFill>
              <a:schemeClr val="bg1"/>
            </a:solidFill>
            <a:ln w="9525">
              <a:noFill/>
              <a:round/>
              <a:headEnd/>
              <a:tailEnd/>
            </a:ln>
          </p:spPr>
          <p:txBody>
            <a:bodyPr vert="horz" wrap="square" lIns="51435" tIns="25718" rIns="51435" bIns="25718" numCol="1" anchor="t" anchorCtr="0" compatLnSpc="1">
              <a:prstTxWarp prst="textNoShape">
                <a:avLst/>
              </a:prstTxWarp>
            </a:bodyPr>
            <a:lstStyle/>
            <a:p>
              <a:endParaRPr lang="en-US" sz="760"/>
            </a:p>
          </p:txBody>
        </p:sp>
      </p:gr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cxnSp>
        <p:nvCxnSpPr>
          <p:cNvPr id="22" name="Straight Connector 21">
            <a:extLst>
              <a:ext uri="{FF2B5EF4-FFF2-40B4-BE49-F238E27FC236}">
                <a16:creationId xmlns:a16="http://schemas.microsoft.com/office/drawing/2014/main" id="{2FF2DDE5-7134-484F-9699-5C1C5C789682}"/>
              </a:ext>
            </a:extLst>
          </p:cNvPr>
          <p:cNvCxnSpPr>
            <a:cxnSpLocks/>
          </p:cNvCxnSpPr>
          <p:nvPr/>
        </p:nvCxnSpPr>
        <p:spPr bwMode="auto">
          <a:xfrm>
            <a:off x="4386136" y="3009958"/>
            <a:ext cx="0" cy="4146509"/>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AABE3505-DF0D-CA46-934F-DB760FEC22FE}"/>
              </a:ext>
            </a:extLst>
          </p:cNvPr>
          <p:cNvCxnSpPr>
            <a:cxnSpLocks/>
          </p:cNvCxnSpPr>
          <p:nvPr/>
        </p:nvCxnSpPr>
        <p:spPr bwMode="auto">
          <a:xfrm>
            <a:off x="8683226"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24"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5660A026-2627-3E48-94F9-F4352E6797B7}"/>
              </a:ext>
            </a:extLst>
          </p:cNvPr>
          <p:cNvSpPr/>
          <p:nvPr/>
        </p:nvSpPr>
        <p:spPr>
          <a:xfrm>
            <a:off x="70759" y="3000229"/>
            <a:ext cx="4260513" cy="845206"/>
          </a:xfrm>
          <a:prstGeom prst="rect">
            <a:avLst/>
          </a:prstGeom>
          <a:solidFill>
            <a:schemeClr val="accent1"/>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2600" b="1" cap="all" dirty="0">
                <a:solidFill>
                  <a:schemeClr val="bg1"/>
                </a:solidFill>
                <a:latin typeface="Calibri" charset="0"/>
                <a:ea typeface="Calibri" charset="0"/>
                <a:cs typeface="Calibri" charset="0"/>
              </a:rPr>
              <a:t>DISCONNECTION</a:t>
            </a:r>
          </a:p>
        </p:txBody>
      </p:sp>
      <p:sp>
        <p:nvSpPr>
          <p:cNvPr id="25"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A74C186E-DA65-9C40-95D8-BBFA864FB950}"/>
              </a:ext>
            </a:extLst>
          </p:cNvPr>
          <p:cNvSpPr/>
          <p:nvPr/>
        </p:nvSpPr>
        <p:spPr>
          <a:xfrm>
            <a:off x="4470356" y="2982693"/>
            <a:ext cx="4159379" cy="854502"/>
          </a:xfrm>
          <a:prstGeom prst="rect">
            <a:avLst/>
          </a:prstGeom>
          <a:solidFill>
            <a:schemeClr val="accent2"/>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r>
              <a:rPr lang="en-US" altLang="en-US" sz="2600" b="1" kern="0" dirty="0">
                <a:solidFill>
                  <a:srgbClr val="FFFFFF"/>
                </a:solidFill>
                <a:latin typeface="Calibri" charset="0"/>
                <a:ea typeface="MS PGothic" charset="-128"/>
                <a:cs typeface="Calibri" charset="0"/>
              </a:rPr>
              <a:t>RESOURCES</a:t>
            </a:r>
            <a:endParaRPr lang="en-US" sz="2600" b="1" dirty="0"/>
          </a:p>
        </p:txBody>
      </p:sp>
      <p:sp>
        <p:nvSpPr>
          <p:cNvPr id="26"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122C45D-ADB0-754D-B192-F1E839AFDDB9}"/>
              </a:ext>
            </a:extLst>
          </p:cNvPr>
          <p:cNvSpPr/>
          <p:nvPr/>
        </p:nvSpPr>
        <p:spPr>
          <a:xfrm>
            <a:off x="8756045" y="3017091"/>
            <a:ext cx="4159379" cy="828344"/>
          </a:xfrm>
          <a:prstGeom prst="rect">
            <a:avLst/>
          </a:prstGeom>
          <a:solidFill>
            <a:schemeClr val="accent3"/>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2600" b="1" cap="all" dirty="0">
                <a:solidFill>
                  <a:schemeClr val="bg1"/>
                </a:solidFill>
                <a:latin typeface="Calibri" charset="0"/>
                <a:ea typeface="Calibri" charset="0"/>
                <a:cs typeface="Calibri" charset="0"/>
              </a:rPr>
              <a:t>BLAME</a:t>
            </a:r>
          </a:p>
        </p:txBody>
      </p:sp>
      <p:sp>
        <p:nvSpPr>
          <p:cNvPr id="27" name="Content Placeholder 2">
            <a:extLst>
              <a:ext uri="{FF2B5EF4-FFF2-40B4-BE49-F238E27FC236}">
                <a16:creationId xmlns:a16="http://schemas.microsoft.com/office/drawing/2014/main" id="{F29B5F9D-FE04-1343-BCD8-11D5B91AA972}"/>
              </a:ext>
            </a:extLst>
          </p:cNvPr>
          <p:cNvSpPr txBox="1">
            <a:spLocks/>
          </p:cNvSpPr>
          <p:nvPr/>
        </p:nvSpPr>
        <p:spPr>
          <a:xfrm>
            <a:off x="250856" y="4053371"/>
            <a:ext cx="3917427" cy="4633429"/>
          </a:xfrm>
          <a:prstGeom prst="rect">
            <a:avLst/>
          </a:prstGeom>
        </p:spPr>
        <p:txBody>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a:defRPr/>
            </a:pPr>
            <a:r>
              <a:rPr lang="en-US" altLang="en-US" sz="2600" dirty="0">
                <a:solidFill>
                  <a:schemeClr val="tx1"/>
                </a:solidFill>
                <a:latin typeface="Calibri" charset="0"/>
                <a:ea typeface="MS PGothic" charset="-128"/>
                <a:cs typeface="Calibri" charset="0"/>
              </a:rPr>
              <a:t>During migration or forced displacement, individuals may become disconnected from </a:t>
            </a:r>
            <a:r>
              <a:rPr lang="en-US" altLang="en-US" sz="2600" b="1" dirty="0">
                <a:solidFill>
                  <a:schemeClr val="tx1"/>
                </a:solidFill>
                <a:latin typeface="Calibri" charset="0"/>
                <a:ea typeface="MS PGothic" charset="-128"/>
                <a:cs typeface="Calibri" charset="0"/>
              </a:rPr>
              <a:t>normal coping mechanisms, </a:t>
            </a:r>
            <a:r>
              <a:rPr lang="en-US" altLang="en-US" sz="2600" dirty="0">
                <a:solidFill>
                  <a:schemeClr val="tx1"/>
                </a:solidFill>
                <a:latin typeface="Calibri" charset="0"/>
                <a:ea typeface="MS PGothic" charset="-128"/>
                <a:cs typeface="Calibri" charset="0"/>
              </a:rPr>
              <a:t>including social networks, sensitive health </a:t>
            </a:r>
            <a:r>
              <a:rPr lang="en-US" altLang="en-US" sz="2600" dirty="0" err="1">
                <a:solidFill>
                  <a:schemeClr val="tx1"/>
                </a:solidFill>
                <a:latin typeface="Calibri" charset="0"/>
                <a:ea typeface="MS PGothic" charset="-128"/>
                <a:cs typeface="Calibri" charset="0"/>
              </a:rPr>
              <a:t>centres</a:t>
            </a:r>
            <a:r>
              <a:rPr lang="en-US" altLang="en-US" sz="2600" dirty="0">
                <a:solidFill>
                  <a:schemeClr val="tx1"/>
                </a:solidFill>
                <a:latin typeface="Calibri" charset="0"/>
                <a:ea typeface="MS PGothic" charset="-128"/>
                <a:cs typeface="Calibri" charset="0"/>
              </a:rPr>
              <a:t> and community </a:t>
            </a:r>
            <a:r>
              <a:rPr lang="en-US" altLang="en-US" sz="2600" dirty="0" err="1">
                <a:solidFill>
                  <a:schemeClr val="tx1"/>
                </a:solidFill>
                <a:latin typeface="Calibri" charset="0"/>
                <a:ea typeface="MS PGothic" charset="-128"/>
                <a:cs typeface="Calibri" charset="0"/>
              </a:rPr>
              <a:t>centres</a:t>
            </a:r>
            <a:r>
              <a:rPr lang="en-US" altLang="en-US" sz="2600" dirty="0">
                <a:solidFill>
                  <a:schemeClr val="tx1"/>
                </a:solidFill>
                <a:latin typeface="Calibri" charset="0"/>
                <a:ea typeface="MS PGothic" charset="-128"/>
                <a:cs typeface="Calibri" charset="0"/>
              </a:rPr>
              <a:t>.</a:t>
            </a:r>
          </a:p>
        </p:txBody>
      </p:sp>
      <p:cxnSp>
        <p:nvCxnSpPr>
          <p:cNvPr id="28" name="Straight Connector 27">
            <a:extLst>
              <a:ext uri="{FF2B5EF4-FFF2-40B4-BE49-F238E27FC236}">
                <a16:creationId xmlns:a16="http://schemas.microsoft.com/office/drawing/2014/main" id="{8FD781A8-4102-AC43-BD0A-4F1517798781}"/>
              </a:ext>
            </a:extLst>
          </p:cNvPr>
          <p:cNvCxnSpPr>
            <a:cxnSpLocks/>
          </p:cNvCxnSpPr>
          <p:nvPr/>
        </p:nvCxnSpPr>
        <p:spPr bwMode="auto">
          <a:xfrm>
            <a:off x="12926042"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25D0C35C-EB3B-7E4C-9237-644614D684B4}"/>
              </a:ext>
            </a:extLst>
          </p:cNvPr>
          <p:cNvCxnSpPr>
            <a:cxnSpLocks/>
          </p:cNvCxnSpPr>
          <p:nvPr/>
        </p:nvCxnSpPr>
        <p:spPr bwMode="auto">
          <a:xfrm>
            <a:off x="33002"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30" name="Content Placeholder 2">
            <a:extLst>
              <a:ext uri="{FF2B5EF4-FFF2-40B4-BE49-F238E27FC236}">
                <a16:creationId xmlns:a16="http://schemas.microsoft.com/office/drawing/2014/main" id="{0E305851-80D0-474D-A4DF-C2DB7C1114D5}"/>
              </a:ext>
            </a:extLst>
          </p:cNvPr>
          <p:cNvSpPr txBox="1">
            <a:spLocks/>
          </p:cNvSpPr>
          <p:nvPr/>
        </p:nvSpPr>
        <p:spPr>
          <a:xfrm>
            <a:off x="4470356" y="4053371"/>
            <a:ext cx="4140051" cy="4633429"/>
          </a:xfrm>
          <a:prstGeom prst="rect">
            <a:avLst/>
          </a:prstGeom>
        </p:spPr>
        <p:txBody>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a:defRPr/>
            </a:pPr>
            <a:r>
              <a:rPr lang="en-US" altLang="en-US" sz="2600" b="1" dirty="0">
                <a:solidFill>
                  <a:schemeClr val="tx1"/>
                </a:solidFill>
                <a:latin typeface="Calibri" charset="0"/>
                <a:ea typeface="MS PGothic" charset="-128"/>
                <a:cs typeface="Calibri" charset="0"/>
              </a:rPr>
              <a:t>Facilities</a:t>
            </a:r>
            <a:r>
              <a:rPr lang="en-US" altLang="en-US" sz="2600" dirty="0">
                <a:solidFill>
                  <a:schemeClr val="tx1"/>
                </a:solidFill>
                <a:latin typeface="Calibri" charset="0"/>
                <a:ea typeface="MS PGothic" charset="-128"/>
                <a:cs typeface="Calibri" charset="0"/>
              </a:rPr>
              <a:t> and services offered to migrants or forcibly displaced people may not meet the needs of those with diverse SOGIESC.</a:t>
            </a:r>
          </a:p>
        </p:txBody>
      </p:sp>
      <p:sp>
        <p:nvSpPr>
          <p:cNvPr id="31" name="Content Placeholder 2">
            <a:extLst>
              <a:ext uri="{FF2B5EF4-FFF2-40B4-BE49-F238E27FC236}">
                <a16:creationId xmlns:a16="http://schemas.microsoft.com/office/drawing/2014/main" id="{607280B3-264D-D64B-BC82-4A33BF97590F}"/>
              </a:ext>
            </a:extLst>
          </p:cNvPr>
          <p:cNvSpPr txBox="1">
            <a:spLocks/>
          </p:cNvSpPr>
          <p:nvPr/>
        </p:nvSpPr>
        <p:spPr>
          <a:xfrm>
            <a:off x="8724304" y="4053371"/>
            <a:ext cx="4140051" cy="4633429"/>
          </a:xfrm>
          <a:prstGeom prst="rect">
            <a:avLst/>
          </a:prstGeom>
        </p:spPr>
        <p:txBody>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a:defRPr/>
            </a:pPr>
            <a:r>
              <a:rPr lang="en-US" altLang="en-US" sz="2600" dirty="0">
                <a:solidFill>
                  <a:schemeClr val="tx1"/>
                </a:solidFill>
                <a:latin typeface="Calibri" charset="0"/>
                <a:ea typeface="MS PGothic" charset="-128"/>
                <a:cs typeface="Calibri" charset="0"/>
              </a:rPr>
              <a:t>Migrants or forcibly displaced people with diverse SOGIESC can be targeted by a host society </a:t>
            </a:r>
            <a:br>
              <a:rPr lang="en-US" altLang="en-US" sz="2600" dirty="0">
                <a:solidFill>
                  <a:schemeClr val="tx1"/>
                </a:solidFill>
                <a:latin typeface="Calibri" charset="0"/>
                <a:ea typeface="MS PGothic" charset="-128"/>
                <a:cs typeface="Calibri" charset="0"/>
              </a:rPr>
            </a:br>
            <a:r>
              <a:rPr lang="en-US" altLang="en-US" sz="2600" dirty="0">
                <a:solidFill>
                  <a:schemeClr val="tx1"/>
                </a:solidFill>
                <a:latin typeface="Calibri" charset="0"/>
                <a:ea typeface="MS PGothic" charset="-128"/>
                <a:cs typeface="Calibri" charset="0"/>
              </a:rPr>
              <a:t>or </a:t>
            </a:r>
            <a:r>
              <a:rPr lang="en-US" altLang="en-US" sz="2600" b="1" dirty="0">
                <a:solidFill>
                  <a:schemeClr val="tx1"/>
                </a:solidFill>
                <a:latin typeface="Calibri" charset="0"/>
                <a:ea typeface="MS PGothic" charset="-128"/>
                <a:cs typeface="Calibri" charset="0"/>
              </a:rPr>
              <a:t>blamed </a:t>
            </a:r>
            <a:r>
              <a:rPr lang="en-US" altLang="en-US" sz="2600" dirty="0">
                <a:solidFill>
                  <a:schemeClr val="tx1"/>
                </a:solidFill>
                <a:latin typeface="Calibri" charset="0"/>
                <a:ea typeface="MS PGothic" charset="-128"/>
                <a:cs typeface="Calibri" charset="0"/>
              </a:rPr>
              <a:t>for a crisis, </a:t>
            </a:r>
            <a:br>
              <a:rPr lang="en-US" altLang="en-US" sz="2600" dirty="0">
                <a:solidFill>
                  <a:schemeClr val="tx1"/>
                </a:solidFill>
                <a:latin typeface="Calibri" charset="0"/>
                <a:ea typeface="MS PGothic" charset="-128"/>
                <a:cs typeface="Calibri" charset="0"/>
              </a:rPr>
            </a:br>
            <a:r>
              <a:rPr lang="en-US" altLang="en-US" sz="2600" dirty="0">
                <a:solidFill>
                  <a:schemeClr val="tx1"/>
                </a:solidFill>
                <a:latin typeface="Calibri" charset="0"/>
                <a:ea typeface="MS PGothic" charset="-128"/>
                <a:cs typeface="Calibri" charset="0"/>
              </a:rPr>
              <a:t>making the loss of </a:t>
            </a:r>
            <a:br>
              <a:rPr lang="en-US" altLang="en-US" sz="2600" dirty="0">
                <a:solidFill>
                  <a:schemeClr val="tx1"/>
                </a:solidFill>
                <a:latin typeface="Calibri" charset="0"/>
                <a:ea typeface="MS PGothic" charset="-128"/>
                <a:cs typeface="Calibri" charset="0"/>
              </a:rPr>
            </a:br>
            <a:r>
              <a:rPr lang="en-US" altLang="en-US" sz="2600" dirty="0">
                <a:solidFill>
                  <a:schemeClr val="tx1"/>
                </a:solidFill>
                <a:latin typeface="Calibri" charset="0"/>
                <a:ea typeface="MS PGothic" charset="-128"/>
                <a:cs typeface="Calibri" charset="0"/>
              </a:rPr>
              <a:t>coping mechanisms </a:t>
            </a:r>
            <a:br>
              <a:rPr lang="en-US" altLang="en-US" sz="2600" b="1" dirty="0">
                <a:solidFill>
                  <a:schemeClr val="tx1"/>
                </a:solidFill>
                <a:latin typeface="Calibri" charset="0"/>
                <a:ea typeface="MS PGothic" charset="-128"/>
                <a:cs typeface="Calibri" charset="0"/>
              </a:rPr>
            </a:br>
            <a:r>
              <a:rPr lang="en-US" altLang="en-US" sz="2600" b="1" dirty="0">
                <a:solidFill>
                  <a:schemeClr val="tx1"/>
                </a:solidFill>
                <a:latin typeface="Calibri" charset="0"/>
                <a:ea typeface="MS PGothic" charset="-128"/>
                <a:cs typeface="Calibri" charset="0"/>
              </a:rPr>
              <a:t>more problematic.</a:t>
            </a:r>
          </a:p>
        </p:txBody>
      </p:sp>
    </p:spTree>
    <p:extLst>
      <p:ext uri="{BB962C8B-B14F-4D97-AF65-F5344CB8AC3E}">
        <p14:creationId xmlns:p14="http://schemas.microsoft.com/office/powerpoint/2010/main" val="4047340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0"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827" y="520851"/>
            <a:ext cx="12406386" cy="854455"/>
          </a:xfrm>
        </p:spPr>
        <p:txBody>
          <a:bodyPr>
            <a:noAutofit/>
          </a:bodyPr>
          <a:lstStyle/>
          <a:p>
            <a:pPr lvl="0" algn="l"/>
            <a:r>
              <a:rPr lang="en-US" altLang="en-US" sz="2800" dirty="0">
                <a:sym typeface="Arial Bold" charset="0"/>
              </a:rPr>
              <a:t>How Do Migration, Forced Displacement and CRISES Create Challenges?</a:t>
            </a:r>
            <a:endParaRPr lang="en-US" sz="2800" dirty="0"/>
          </a:p>
        </p:txBody>
      </p:sp>
      <p:cxnSp>
        <p:nvCxnSpPr>
          <p:cNvPr id="65" name="Straight Connector 64">
            <a:extLst>
              <a:ext uri="{FF2B5EF4-FFF2-40B4-BE49-F238E27FC236}">
                <a16:creationId xmlns:a16="http://schemas.microsoft.com/office/drawing/2014/main" id="{AF9D792F-2FE0-8E44-90B5-0519645EDC65}"/>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13</a:t>
            </a:fld>
            <a:endParaRPr lang="en-US" altLang="en-US" sz="1200" dirty="0">
              <a:solidFill>
                <a:schemeClr val="bg1"/>
              </a:solidFill>
            </a:endParaRPr>
          </a:p>
        </p:txBody>
      </p:sp>
      <p:sp>
        <p:nvSpPr>
          <p:cNvPr id="39" name="Rectangle 45">
            <a:extLst>
              <a:ext uri="{FF2B5EF4-FFF2-40B4-BE49-F238E27FC236}">
                <a16:creationId xmlns:a16="http://schemas.microsoft.com/office/drawing/2014/main" id="{51186372-E210-DF44-B46A-B5E8923F8EB0}"/>
              </a:ext>
            </a:extLst>
          </p:cNvPr>
          <p:cNvSpPr>
            <a:spLocks noChangeArrowheads="1"/>
          </p:cNvSpPr>
          <p:nvPr/>
        </p:nvSpPr>
        <p:spPr bwMode="auto">
          <a:xfrm>
            <a:off x="2129687" y="1322622"/>
            <a:ext cx="9986378"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eaLnBrk="0" fontAlgn="base" hangingPunct="0">
              <a:lnSpc>
                <a:spcPct val="90000"/>
              </a:lnSpc>
              <a:spcBef>
                <a:spcPct val="0"/>
              </a:spcBef>
              <a:spcAft>
                <a:spcPct val="0"/>
              </a:spcAft>
              <a:defRPr/>
            </a:pPr>
            <a:r>
              <a:rPr lang="en-US" sz="3200" b="1" cap="all" dirty="0">
                <a:ea typeface="Adobe Fan Heiti Std B" charset="-120"/>
                <a:cs typeface="Adobe Fan Heiti Std B" charset="-120"/>
                <a:sym typeface="Gill Sans" charset="0"/>
              </a:rPr>
              <a:t>Disconnection </a:t>
            </a:r>
            <a:r>
              <a:rPr lang="en-US" sz="3200" cap="all" dirty="0">
                <a:ea typeface="Adobe Fan Heiti Std B" charset="-120"/>
                <a:cs typeface="Adobe Fan Heiti Std B" charset="-120"/>
                <a:sym typeface="Gill Sans" charset="0"/>
              </a:rPr>
              <a:t>from Normal Coping Mechanisms</a:t>
            </a:r>
          </a:p>
        </p:txBody>
      </p:sp>
      <p:grpSp>
        <p:nvGrpSpPr>
          <p:cNvPr id="94" name="Group 93">
            <a:extLst>
              <a:ext uri="{FF2B5EF4-FFF2-40B4-BE49-F238E27FC236}">
                <a16:creationId xmlns:a16="http://schemas.microsoft.com/office/drawing/2014/main" id="{BE004DB7-3AC5-144F-A82E-96A3F6F44F97}"/>
              </a:ext>
            </a:extLst>
          </p:cNvPr>
          <p:cNvGrpSpPr/>
          <p:nvPr/>
        </p:nvGrpSpPr>
        <p:grpSpPr>
          <a:xfrm>
            <a:off x="596827" y="1181322"/>
            <a:ext cx="1594934" cy="981731"/>
            <a:chOff x="846822" y="3367179"/>
            <a:chExt cx="2877844" cy="1771401"/>
          </a:xfrm>
        </p:grpSpPr>
        <p:sp>
          <p:nvSpPr>
            <p:cNvPr id="95" name="Notched Right Arrow 94">
              <a:extLst>
                <a:ext uri="{FF2B5EF4-FFF2-40B4-BE49-F238E27FC236}">
                  <a16:creationId xmlns:a16="http://schemas.microsoft.com/office/drawing/2014/main" id="{62325C3B-6BB3-3141-84C6-4D771E8E6C6E}"/>
                </a:ext>
              </a:extLst>
            </p:cNvPr>
            <p:cNvSpPr/>
            <p:nvPr/>
          </p:nvSpPr>
          <p:spPr bwMode="auto">
            <a:xfrm>
              <a:off x="846822" y="3367179"/>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96" name="Oval 95">
              <a:extLst>
                <a:ext uri="{FF2B5EF4-FFF2-40B4-BE49-F238E27FC236}">
                  <a16:creationId xmlns:a16="http://schemas.microsoft.com/office/drawing/2014/main" id="{C1F6C1FE-E106-5045-9FED-B2CCBD13BAB5}"/>
                </a:ext>
              </a:extLst>
            </p:cNvPr>
            <p:cNvSpPr/>
            <p:nvPr/>
          </p:nvSpPr>
          <p:spPr>
            <a:xfrm>
              <a:off x="1921267" y="4498500"/>
              <a:ext cx="640080" cy="64008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b="1" dirty="0"/>
                <a:t>01</a:t>
              </a:r>
            </a:p>
          </p:txBody>
        </p:sp>
        <p:sp>
          <p:nvSpPr>
            <p:cNvPr id="97" name="Freeform 44">
              <a:extLst>
                <a:ext uri="{FF2B5EF4-FFF2-40B4-BE49-F238E27FC236}">
                  <a16:creationId xmlns:a16="http://schemas.microsoft.com/office/drawing/2014/main" id="{436821AB-71D5-254F-B95B-4864F685619B}"/>
                </a:ext>
              </a:extLst>
            </p:cNvPr>
            <p:cNvSpPr>
              <a:spLocks noEditPoints="1"/>
            </p:cNvSpPr>
            <p:nvPr/>
          </p:nvSpPr>
          <p:spPr bwMode="auto">
            <a:xfrm>
              <a:off x="1919858" y="3643047"/>
              <a:ext cx="641489" cy="656635"/>
            </a:xfrm>
            <a:custGeom>
              <a:avLst/>
              <a:gdLst/>
              <a:ahLst/>
              <a:cxnLst>
                <a:cxn ang="0">
                  <a:pos x="1" y="40"/>
                </a:cxn>
                <a:cxn ang="0">
                  <a:pos x="1" y="38"/>
                </a:cxn>
                <a:cxn ang="0">
                  <a:pos x="13" y="39"/>
                </a:cxn>
                <a:cxn ang="0">
                  <a:pos x="28" y="19"/>
                </a:cxn>
                <a:cxn ang="0">
                  <a:pos x="16" y="8"/>
                </a:cxn>
                <a:cxn ang="0">
                  <a:pos x="8" y="14"/>
                </a:cxn>
                <a:cxn ang="0">
                  <a:pos x="8" y="19"/>
                </a:cxn>
                <a:cxn ang="0">
                  <a:pos x="17" y="37"/>
                </a:cxn>
                <a:cxn ang="0">
                  <a:pos x="3" y="24"/>
                </a:cxn>
                <a:cxn ang="0">
                  <a:pos x="3" y="9"/>
                </a:cxn>
                <a:cxn ang="0">
                  <a:pos x="16" y="1"/>
                </a:cxn>
                <a:cxn ang="0">
                  <a:pos x="35" y="16"/>
                </a:cxn>
                <a:cxn ang="0">
                  <a:pos x="28" y="19"/>
                </a:cxn>
                <a:cxn ang="0">
                  <a:pos x="5" y="55"/>
                </a:cxn>
                <a:cxn ang="0">
                  <a:pos x="5" y="53"/>
                </a:cxn>
                <a:cxn ang="0">
                  <a:pos x="15" y="44"/>
                </a:cxn>
                <a:cxn ang="0">
                  <a:pos x="6" y="55"/>
                </a:cxn>
                <a:cxn ang="0">
                  <a:pos x="20" y="60"/>
                </a:cxn>
                <a:cxn ang="0">
                  <a:pos x="19" y="47"/>
                </a:cxn>
                <a:cxn ang="0">
                  <a:pos x="21" y="47"/>
                </a:cxn>
                <a:cxn ang="0">
                  <a:pos x="56" y="51"/>
                </a:cxn>
                <a:cxn ang="0">
                  <a:pos x="43" y="59"/>
                </a:cxn>
                <a:cxn ang="0">
                  <a:pos x="24" y="44"/>
                </a:cxn>
                <a:cxn ang="0">
                  <a:pos x="31" y="42"/>
                </a:cxn>
                <a:cxn ang="0">
                  <a:pos x="45" y="51"/>
                </a:cxn>
                <a:cxn ang="0">
                  <a:pos x="52" y="44"/>
                </a:cxn>
                <a:cxn ang="0">
                  <a:pos x="41" y="32"/>
                </a:cxn>
                <a:cxn ang="0">
                  <a:pos x="44" y="24"/>
                </a:cxn>
                <a:cxn ang="0">
                  <a:pos x="59" y="44"/>
                </a:cxn>
                <a:cxn ang="0">
                  <a:pos x="40" y="13"/>
                </a:cxn>
                <a:cxn ang="0">
                  <a:pos x="37" y="13"/>
                </a:cxn>
                <a:cxn ang="0">
                  <a:pos x="39" y="0"/>
                </a:cxn>
                <a:cxn ang="0">
                  <a:pos x="40" y="13"/>
                </a:cxn>
                <a:cxn ang="0">
                  <a:pos x="44" y="16"/>
                </a:cxn>
                <a:cxn ang="0">
                  <a:pos x="43" y="14"/>
                </a:cxn>
                <a:cxn ang="0">
                  <a:pos x="54" y="5"/>
                </a:cxn>
                <a:cxn ang="0">
                  <a:pos x="45" y="16"/>
                </a:cxn>
                <a:cxn ang="0">
                  <a:pos x="47" y="22"/>
                </a:cxn>
                <a:cxn ang="0">
                  <a:pos x="47" y="20"/>
                </a:cxn>
                <a:cxn ang="0">
                  <a:pos x="59" y="21"/>
                </a:cxn>
              </a:cxnLst>
              <a:rect l="0" t="0" r="r" b="b"/>
              <a:pathLst>
                <a:path w="59" h="60">
                  <a:moveTo>
                    <a:pt x="12" y="40"/>
                  </a:moveTo>
                  <a:cubicBezTo>
                    <a:pt x="1" y="40"/>
                    <a:pt x="1" y="40"/>
                    <a:pt x="1" y="40"/>
                  </a:cubicBezTo>
                  <a:cubicBezTo>
                    <a:pt x="0" y="40"/>
                    <a:pt x="0" y="40"/>
                    <a:pt x="0" y="39"/>
                  </a:cubicBezTo>
                  <a:cubicBezTo>
                    <a:pt x="0" y="39"/>
                    <a:pt x="0" y="38"/>
                    <a:pt x="1" y="38"/>
                  </a:cubicBezTo>
                  <a:cubicBezTo>
                    <a:pt x="12" y="38"/>
                    <a:pt x="12" y="38"/>
                    <a:pt x="12" y="38"/>
                  </a:cubicBezTo>
                  <a:cubicBezTo>
                    <a:pt x="13" y="38"/>
                    <a:pt x="13" y="39"/>
                    <a:pt x="13" y="39"/>
                  </a:cubicBezTo>
                  <a:cubicBezTo>
                    <a:pt x="13" y="40"/>
                    <a:pt x="13" y="40"/>
                    <a:pt x="12" y="40"/>
                  </a:cubicBezTo>
                  <a:close/>
                  <a:moveTo>
                    <a:pt x="28" y="19"/>
                  </a:moveTo>
                  <a:cubicBezTo>
                    <a:pt x="18" y="9"/>
                    <a:pt x="18" y="9"/>
                    <a:pt x="18" y="9"/>
                  </a:cubicBezTo>
                  <a:cubicBezTo>
                    <a:pt x="18" y="8"/>
                    <a:pt x="17" y="8"/>
                    <a:pt x="16" y="8"/>
                  </a:cubicBezTo>
                  <a:cubicBezTo>
                    <a:pt x="15" y="8"/>
                    <a:pt x="14" y="8"/>
                    <a:pt x="13" y="9"/>
                  </a:cubicBezTo>
                  <a:cubicBezTo>
                    <a:pt x="8" y="14"/>
                    <a:pt x="8" y="14"/>
                    <a:pt x="8" y="14"/>
                  </a:cubicBezTo>
                  <a:cubicBezTo>
                    <a:pt x="8" y="15"/>
                    <a:pt x="7" y="15"/>
                    <a:pt x="7" y="16"/>
                  </a:cubicBezTo>
                  <a:cubicBezTo>
                    <a:pt x="7" y="17"/>
                    <a:pt x="8" y="18"/>
                    <a:pt x="8" y="19"/>
                  </a:cubicBezTo>
                  <a:cubicBezTo>
                    <a:pt x="18" y="29"/>
                    <a:pt x="18" y="29"/>
                    <a:pt x="18" y="29"/>
                  </a:cubicBezTo>
                  <a:cubicBezTo>
                    <a:pt x="17" y="37"/>
                    <a:pt x="17" y="37"/>
                    <a:pt x="17" y="37"/>
                  </a:cubicBezTo>
                  <a:cubicBezTo>
                    <a:pt x="17" y="37"/>
                    <a:pt x="16" y="36"/>
                    <a:pt x="15" y="36"/>
                  </a:cubicBezTo>
                  <a:cubicBezTo>
                    <a:pt x="3" y="24"/>
                    <a:pt x="3" y="24"/>
                    <a:pt x="3" y="24"/>
                  </a:cubicBezTo>
                  <a:cubicBezTo>
                    <a:pt x="1" y="22"/>
                    <a:pt x="0" y="19"/>
                    <a:pt x="0" y="16"/>
                  </a:cubicBezTo>
                  <a:cubicBezTo>
                    <a:pt x="0" y="14"/>
                    <a:pt x="1" y="11"/>
                    <a:pt x="3" y="9"/>
                  </a:cubicBezTo>
                  <a:cubicBezTo>
                    <a:pt x="9" y="4"/>
                    <a:pt x="9" y="4"/>
                    <a:pt x="9" y="4"/>
                  </a:cubicBezTo>
                  <a:cubicBezTo>
                    <a:pt x="11" y="2"/>
                    <a:pt x="13" y="1"/>
                    <a:pt x="16" y="1"/>
                  </a:cubicBezTo>
                  <a:cubicBezTo>
                    <a:pt x="19" y="1"/>
                    <a:pt x="21" y="2"/>
                    <a:pt x="23" y="4"/>
                  </a:cubicBezTo>
                  <a:cubicBezTo>
                    <a:pt x="35" y="16"/>
                    <a:pt x="35" y="16"/>
                    <a:pt x="35" y="16"/>
                  </a:cubicBezTo>
                  <a:cubicBezTo>
                    <a:pt x="36" y="17"/>
                    <a:pt x="36" y="17"/>
                    <a:pt x="37" y="18"/>
                  </a:cubicBezTo>
                  <a:lnTo>
                    <a:pt x="28" y="19"/>
                  </a:lnTo>
                  <a:close/>
                  <a:moveTo>
                    <a:pt x="6" y="55"/>
                  </a:moveTo>
                  <a:cubicBezTo>
                    <a:pt x="6" y="55"/>
                    <a:pt x="6" y="55"/>
                    <a:pt x="5" y="55"/>
                  </a:cubicBezTo>
                  <a:cubicBezTo>
                    <a:pt x="5" y="55"/>
                    <a:pt x="5" y="55"/>
                    <a:pt x="5" y="55"/>
                  </a:cubicBezTo>
                  <a:cubicBezTo>
                    <a:pt x="4" y="54"/>
                    <a:pt x="4" y="54"/>
                    <a:pt x="5" y="53"/>
                  </a:cubicBezTo>
                  <a:cubicBezTo>
                    <a:pt x="14" y="44"/>
                    <a:pt x="14" y="44"/>
                    <a:pt x="14" y="44"/>
                  </a:cubicBezTo>
                  <a:cubicBezTo>
                    <a:pt x="14" y="44"/>
                    <a:pt x="15" y="44"/>
                    <a:pt x="15" y="44"/>
                  </a:cubicBezTo>
                  <a:cubicBezTo>
                    <a:pt x="16" y="45"/>
                    <a:pt x="16" y="45"/>
                    <a:pt x="15" y="46"/>
                  </a:cubicBezTo>
                  <a:lnTo>
                    <a:pt x="6" y="55"/>
                  </a:lnTo>
                  <a:close/>
                  <a:moveTo>
                    <a:pt x="21" y="59"/>
                  </a:moveTo>
                  <a:cubicBezTo>
                    <a:pt x="21" y="59"/>
                    <a:pt x="21" y="60"/>
                    <a:pt x="20" y="60"/>
                  </a:cubicBezTo>
                  <a:cubicBezTo>
                    <a:pt x="20" y="60"/>
                    <a:pt x="19" y="59"/>
                    <a:pt x="19" y="59"/>
                  </a:cubicBezTo>
                  <a:cubicBezTo>
                    <a:pt x="19" y="47"/>
                    <a:pt x="19" y="47"/>
                    <a:pt x="19" y="47"/>
                  </a:cubicBezTo>
                  <a:cubicBezTo>
                    <a:pt x="19" y="47"/>
                    <a:pt x="20" y="46"/>
                    <a:pt x="20" y="46"/>
                  </a:cubicBezTo>
                  <a:cubicBezTo>
                    <a:pt x="21" y="46"/>
                    <a:pt x="21" y="47"/>
                    <a:pt x="21" y="47"/>
                  </a:cubicBezTo>
                  <a:lnTo>
                    <a:pt x="21" y="59"/>
                  </a:lnTo>
                  <a:close/>
                  <a:moveTo>
                    <a:pt x="56" y="51"/>
                  </a:moveTo>
                  <a:cubicBezTo>
                    <a:pt x="50" y="56"/>
                    <a:pt x="50" y="56"/>
                    <a:pt x="50" y="56"/>
                  </a:cubicBezTo>
                  <a:cubicBezTo>
                    <a:pt x="48" y="58"/>
                    <a:pt x="46" y="59"/>
                    <a:pt x="43" y="59"/>
                  </a:cubicBezTo>
                  <a:cubicBezTo>
                    <a:pt x="40" y="59"/>
                    <a:pt x="38" y="58"/>
                    <a:pt x="36" y="56"/>
                  </a:cubicBezTo>
                  <a:cubicBezTo>
                    <a:pt x="24" y="44"/>
                    <a:pt x="24" y="44"/>
                    <a:pt x="24" y="44"/>
                  </a:cubicBezTo>
                  <a:cubicBezTo>
                    <a:pt x="23" y="44"/>
                    <a:pt x="23" y="43"/>
                    <a:pt x="22" y="42"/>
                  </a:cubicBezTo>
                  <a:cubicBezTo>
                    <a:pt x="31" y="42"/>
                    <a:pt x="31" y="42"/>
                    <a:pt x="31" y="42"/>
                  </a:cubicBezTo>
                  <a:cubicBezTo>
                    <a:pt x="41" y="51"/>
                    <a:pt x="41" y="51"/>
                    <a:pt x="41" y="51"/>
                  </a:cubicBezTo>
                  <a:cubicBezTo>
                    <a:pt x="42" y="53"/>
                    <a:pt x="44" y="53"/>
                    <a:pt x="45" y="51"/>
                  </a:cubicBezTo>
                  <a:cubicBezTo>
                    <a:pt x="51" y="46"/>
                    <a:pt x="51" y="46"/>
                    <a:pt x="51" y="46"/>
                  </a:cubicBezTo>
                  <a:cubicBezTo>
                    <a:pt x="51" y="46"/>
                    <a:pt x="52" y="45"/>
                    <a:pt x="52" y="44"/>
                  </a:cubicBezTo>
                  <a:cubicBezTo>
                    <a:pt x="52" y="43"/>
                    <a:pt x="51" y="42"/>
                    <a:pt x="51" y="41"/>
                  </a:cubicBezTo>
                  <a:cubicBezTo>
                    <a:pt x="41" y="32"/>
                    <a:pt x="41" y="32"/>
                    <a:pt x="41" y="32"/>
                  </a:cubicBezTo>
                  <a:cubicBezTo>
                    <a:pt x="42" y="23"/>
                    <a:pt x="42" y="23"/>
                    <a:pt x="42" y="23"/>
                  </a:cubicBezTo>
                  <a:cubicBezTo>
                    <a:pt x="42" y="23"/>
                    <a:pt x="43" y="24"/>
                    <a:pt x="44" y="24"/>
                  </a:cubicBezTo>
                  <a:cubicBezTo>
                    <a:pt x="56" y="36"/>
                    <a:pt x="56" y="36"/>
                    <a:pt x="56" y="36"/>
                  </a:cubicBezTo>
                  <a:cubicBezTo>
                    <a:pt x="58" y="38"/>
                    <a:pt x="59" y="41"/>
                    <a:pt x="59" y="44"/>
                  </a:cubicBezTo>
                  <a:cubicBezTo>
                    <a:pt x="59" y="47"/>
                    <a:pt x="58" y="49"/>
                    <a:pt x="56" y="51"/>
                  </a:cubicBezTo>
                  <a:close/>
                  <a:moveTo>
                    <a:pt x="40" y="13"/>
                  </a:moveTo>
                  <a:cubicBezTo>
                    <a:pt x="40" y="14"/>
                    <a:pt x="39" y="14"/>
                    <a:pt x="39" y="14"/>
                  </a:cubicBezTo>
                  <a:cubicBezTo>
                    <a:pt x="38" y="14"/>
                    <a:pt x="37" y="14"/>
                    <a:pt x="37" y="13"/>
                  </a:cubicBezTo>
                  <a:cubicBezTo>
                    <a:pt x="37" y="1"/>
                    <a:pt x="37" y="1"/>
                    <a:pt x="37" y="1"/>
                  </a:cubicBezTo>
                  <a:cubicBezTo>
                    <a:pt x="37" y="1"/>
                    <a:pt x="38" y="0"/>
                    <a:pt x="39" y="0"/>
                  </a:cubicBezTo>
                  <a:cubicBezTo>
                    <a:pt x="39" y="0"/>
                    <a:pt x="40" y="1"/>
                    <a:pt x="40" y="1"/>
                  </a:cubicBezTo>
                  <a:lnTo>
                    <a:pt x="40" y="13"/>
                  </a:lnTo>
                  <a:close/>
                  <a:moveTo>
                    <a:pt x="45" y="16"/>
                  </a:moveTo>
                  <a:cubicBezTo>
                    <a:pt x="45" y="16"/>
                    <a:pt x="45" y="16"/>
                    <a:pt x="44" y="16"/>
                  </a:cubicBezTo>
                  <a:cubicBezTo>
                    <a:pt x="44" y="16"/>
                    <a:pt x="44" y="16"/>
                    <a:pt x="43" y="16"/>
                  </a:cubicBezTo>
                  <a:cubicBezTo>
                    <a:pt x="43" y="16"/>
                    <a:pt x="43" y="15"/>
                    <a:pt x="43" y="14"/>
                  </a:cubicBezTo>
                  <a:cubicBezTo>
                    <a:pt x="53" y="5"/>
                    <a:pt x="53" y="5"/>
                    <a:pt x="53" y="5"/>
                  </a:cubicBezTo>
                  <a:cubicBezTo>
                    <a:pt x="53" y="5"/>
                    <a:pt x="54" y="5"/>
                    <a:pt x="54" y="5"/>
                  </a:cubicBezTo>
                  <a:cubicBezTo>
                    <a:pt x="55" y="6"/>
                    <a:pt x="55" y="6"/>
                    <a:pt x="54" y="7"/>
                  </a:cubicBezTo>
                  <a:lnTo>
                    <a:pt x="45" y="16"/>
                  </a:lnTo>
                  <a:close/>
                  <a:moveTo>
                    <a:pt x="58" y="22"/>
                  </a:moveTo>
                  <a:cubicBezTo>
                    <a:pt x="47" y="22"/>
                    <a:pt x="47" y="22"/>
                    <a:pt x="47" y="22"/>
                  </a:cubicBezTo>
                  <a:cubicBezTo>
                    <a:pt x="46" y="22"/>
                    <a:pt x="45" y="22"/>
                    <a:pt x="45" y="21"/>
                  </a:cubicBezTo>
                  <a:cubicBezTo>
                    <a:pt x="45" y="20"/>
                    <a:pt x="46" y="20"/>
                    <a:pt x="47" y="20"/>
                  </a:cubicBezTo>
                  <a:cubicBezTo>
                    <a:pt x="58" y="20"/>
                    <a:pt x="58" y="20"/>
                    <a:pt x="58" y="20"/>
                  </a:cubicBezTo>
                  <a:cubicBezTo>
                    <a:pt x="59" y="20"/>
                    <a:pt x="59" y="20"/>
                    <a:pt x="59" y="21"/>
                  </a:cubicBezTo>
                  <a:cubicBezTo>
                    <a:pt x="59" y="22"/>
                    <a:pt x="59" y="22"/>
                    <a:pt x="58" y="22"/>
                  </a:cubicBezTo>
                  <a:close/>
                </a:path>
              </a:pathLst>
            </a:custGeom>
            <a:solidFill>
              <a:schemeClr val="bg1"/>
            </a:solidFill>
            <a:ln w="9525">
              <a:noFill/>
              <a:round/>
              <a:headEnd/>
              <a:tailEnd/>
            </a:ln>
          </p:spPr>
          <p:txBody>
            <a:bodyPr vert="horz" wrap="square" lIns="51435" tIns="25718" rIns="51435" bIns="25718" numCol="1" anchor="t" anchorCtr="0" compatLnSpc="1">
              <a:prstTxWarp prst="textNoShape">
                <a:avLst/>
              </a:prstTxWarp>
            </a:bodyPr>
            <a:lstStyle/>
            <a:p>
              <a:endParaRPr lang="en-US" sz="760"/>
            </a:p>
          </p:txBody>
        </p:sp>
      </p:gr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21" name="Rectangle 34">
            <a:extLst>
              <a:ext uri="{FF2B5EF4-FFF2-40B4-BE49-F238E27FC236}">
                <a16:creationId xmlns:a16="http://schemas.microsoft.com/office/drawing/2014/main" id="{C3A516C8-5896-F943-AB92-BE3BF45EF1BF}"/>
              </a:ext>
            </a:extLst>
          </p:cNvPr>
          <p:cNvSpPr>
            <a:spLocks noChangeArrowheads="1"/>
          </p:cNvSpPr>
          <p:nvPr/>
        </p:nvSpPr>
        <p:spPr bwMode="auto">
          <a:xfrm>
            <a:off x="198262" y="2850313"/>
            <a:ext cx="3789538" cy="5340357"/>
          </a:xfrm>
          <a:prstGeom prst="rect">
            <a:avLst/>
          </a:prstGeom>
          <a:solidFill>
            <a:schemeClr val="accent1"/>
          </a:solidFill>
          <a:ln>
            <a:noFill/>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pic>
        <p:nvPicPr>
          <p:cNvPr id="32" name="Picture 31">
            <a:extLst>
              <a:ext uri="{FF2B5EF4-FFF2-40B4-BE49-F238E27FC236}">
                <a16:creationId xmlns:a16="http://schemas.microsoft.com/office/drawing/2014/main" id="{B2240B06-2AD1-C14A-9B16-9E5E09702BFF}"/>
              </a:ext>
            </a:extLst>
          </p:cNvPr>
          <p:cNvPicPr>
            <a:picLocks noChangeAspect="1"/>
          </p:cNvPicPr>
          <p:nvPr/>
        </p:nvPicPr>
        <p:blipFill>
          <a:blip r:embed="rId3">
            <a:lum bright="70000" contrast="-70000"/>
            <a:alphaModFix amt="46000"/>
            <a:extLst>
              <a:ext uri="{28A0092B-C50C-407E-A947-70E740481C1C}">
                <a14:useLocalDpi xmlns:a14="http://schemas.microsoft.com/office/drawing/2010/main" val="0"/>
              </a:ext>
            </a:extLst>
          </a:blip>
          <a:stretch>
            <a:fillRect/>
          </a:stretch>
        </p:blipFill>
        <p:spPr>
          <a:xfrm>
            <a:off x="141783" y="3890511"/>
            <a:ext cx="3782668" cy="4264878"/>
          </a:xfrm>
          <a:prstGeom prst="rect">
            <a:avLst/>
          </a:prstGeom>
        </p:spPr>
      </p:pic>
      <p:sp>
        <p:nvSpPr>
          <p:cNvPr id="33" name="Content Placeholder 4">
            <a:extLst>
              <a:ext uri="{FF2B5EF4-FFF2-40B4-BE49-F238E27FC236}">
                <a16:creationId xmlns:a16="http://schemas.microsoft.com/office/drawing/2014/main" id="{F9B52B48-3747-AD44-83AD-846782E7AE31}"/>
              </a:ext>
            </a:extLst>
          </p:cNvPr>
          <p:cNvSpPr txBox="1">
            <a:spLocks/>
          </p:cNvSpPr>
          <p:nvPr/>
        </p:nvSpPr>
        <p:spPr bwMode="auto">
          <a:xfrm>
            <a:off x="4521200" y="3781375"/>
            <a:ext cx="7944224"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nSpc>
                <a:spcPct val="110000"/>
              </a:lnSpc>
            </a:pPr>
            <a:r>
              <a:rPr lang="en-US" altLang="en-US" sz="2800" dirty="0">
                <a:latin typeface="Calibri" panose="020F0502020204030204" pitchFamily="34" charset="0"/>
                <a:ea typeface="MS PGothic" charset="-128"/>
                <a:cs typeface="Calibri" panose="020F0502020204030204" pitchFamily="34" charset="0"/>
              </a:rPr>
              <a:t>During the 2015 earthquake, the Kathmandu offices of Nepal’s national LGBT organization were damaged and many of the staff were crisis-affected, so individuals who usually relied on their services were unable to do so. Because displacement camps were not safe spaces for LGBT Nepalis, they formed their own camps and were greatly in need of supplies such as food and clean water. Despite the visibility of their plight, their needs were largely overlooked by the organizations engaged in emergency response. </a:t>
            </a:r>
          </a:p>
        </p:txBody>
      </p:sp>
      <p:sp>
        <p:nvSpPr>
          <p:cNvPr id="34" name="Rectangle 34">
            <a:extLst>
              <a:ext uri="{FF2B5EF4-FFF2-40B4-BE49-F238E27FC236}">
                <a16:creationId xmlns:a16="http://schemas.microsoft.com/office/drawing/2014/main" id="{903A2FB8-D11B-CA45-9845-6A03BED10E02}"/>
              </a:ext>
            </a:extLst>
          </p:cNvPr>
          <p:cNvSpPr>
            <a:spLocks noChangeArrowheads="1"/>
          </p:cNvSpPr>
          <p:nvPr/>
        </p:nvSpPr>
        <p:spPr bwMode="auto">
          <a:xfrm>
            <a:off x="198262" y="2850313"/>
            <a:ext cx="12593168" cy="5340357"/>
          </a:xfrm>
          <a:prstGeom prst="rect">
            <a:avLst/>
          </a:prstGeom>
          <a:noFill/>
          <a:ln w="57150">
            <a:solidFill>
              <a:schemeClr val="accent1"/>
            </a:solidFill>
            <a:miter lim="800000"/>
            <a:headEnd/>
            <a:tailEnd/>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sp>
        <p:nvSpPr>
          <p:cNvPr id="35" name="Rectangle 34">
            <a:extLst>
              <a:ext uri="{FF2B5EF4-FFF2-40B4-BE49-F238E27FC236}">
                <a16:creationId xmlns:a16="http://schemas.microsoft.com/office/drawing/2014/main" id="{C08865E1-B6AE-5A4C-91F3-F6A7C7657E22}"/>
              </a:ext>
            </a:extLst>
          </p:cNvPr>
          <p:cNvSpPr/>
          <p:nvPr/>
        </p:nvSpPr>
        <p:spPr>
          <a:xfrm>
            <a:off x="129233" y="3518854"/>
            <a:ext cx="3807768" cy="1107996"/>
          </a:xfrm>
          <a:prstGeom prst="rect">
            <a:avLst/>
          </a:prstGeom>
        </p:spPr>
        <p:txBody>
          <a:bodyPr wrap="square">
            <a:spAutoFit/>
          </a:bodyPr>
          <a:lstStyle/>
          <a:p>
            <a:pPr algn="ctr"/>
            <a:r>
              <a:rPr lang="en-US" altLang="en-US" sz="6600" b="1" kern="0">
                <a:solidFill>
                  <a:schemeClr val="bg1"/>
                </a:solidFill>
                <a:latin typeface="Calibri" charset="0"/>
                <a:ea typeface="MS PGothic" charset="-128"/>
                <a:cs typeface="Calibri" charset="0"/>
              </a:rPr>
              <a:t>NEPAL</a:t>
            </a:r>
            <a:endParaRPr lang="en-US" sz="6600" b="1">
              <a:solidFill>
                <a:schemeClr val="bg1"/>
              </a:solidFill>
            </a:endParaRPr>
          </a:p>
        </p:txBody>
      </p:sp>
      <p:sp>
        <p:nvSpPr>
          <p:cNvPr id="36" name="Rectangle 35">
            <a:extLst>
              <a:ext uri="{FF2B5EF4-FFF2-40B4-BE49-F238E27FC236}">
                <a16:creationId xmlns:a16="http://schemas.microsoft.com/office/drawing/2014/main" id="{18530BFA-7968-AE44-BE2A-E4BA5A1F8D4C}"/>
              </a:ext>
            </a:extLst>
          </p:cNvPr>
          <p:cNvSpPr/>
          <p:nvPr/>
        </p:nvSpPr>
        <p:spPr>
          <a:xfrm>
            <a:off x="819426" y="3173133"/>
            <a:ext cx="2502894" cy="584775"/>
          </a:xfrm>
          <a:prstGeom prst="rect">
            <a:avLst/>
          </a:prstGeom>
        </p:spPr>
        <p:txBody>
          <a:bodyPr wrap="square">
            <a:spAutoFit/>
          </a:bodyPr>
          <a:lstStyle/>
          <a:p>
            <a:r>
              <a:rPr lang="en-US" altLang="en-US" sz="3200" b="1" dirty="0">
                <a:solidFill>
                  <a:schemeClr val="bg1"/>
                </a:solidFill>
                <a:latin typeface="Calibri" charset="0"/>
                <a:ea typeface="MS PGothic" charset="-128"/>
                <a:cs typeface="Calibri" charset="0"/>
              </a:rPr>
              <a:t>EXAMPLE 1 </a:t>
            </a:r>
            <a:endParaRPr lang="en-US" sz="3200" dirty="0"/>
          </a:p>
        </p:txBody>
      </p:sp>
      <p:sp>
        <p:nvSpPr>
          <p:cNvPr id="18" name="Oval 17">
            <a:extLst>
              <a:ext uri="{FF2B5EF4-FFF2-40B4-BE49-F238E27FC236}">
                <a16:creationId xmlns:a16="http://schemas.microsoft.com/office/drawing/2014/main" id="{AE3AB789-6EE5-A543-A910-C5110AEA844A}"/>
              </a:ext>
            </a:extLst>
          </p:cNvPr>
          <p:cNvSpPr/>
          <p:nvPr/>
        </p:nvSpPr>
        <p:spPr bwMode="auto">
          <a:xfrm>
            <a:off x="2172893" y="4767577"/>
            <a:ext cx="736880" cy="783773"/>
          </a:xfrm>
          <a:prstGeom prst="ellipse">
            <a:avLst/>
          </a:prstGeom>
          <a:solidFill>
            <a:schemeClr val="tx1">
              <a:lumMod val="75000"/>
              <a:lumOff val="25000"/>
              <a:alpha val="48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399668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827" y="520851"/>
            <a:ext cx="12406386" cy="854455"/>
          </a:xfrm>
        </p:spPr>
        <p:txBody>
          <a:bodyPr>
            <a:noAutofit/>
          </a:bodyPr>
          <a:lstStyle/>
          <a:p>
            <a:pPr lvl="0" algn="l"/>
            <a:r>
              <a:rPr lang="en-US" altLang="en-US" sz="2800" dirty="0">
                <a:sym typeface="Arial Bold" charset="0"/>
              </a:rPr>
              <a:t>How Do Migration, Forced Displacement and </a:t>
            </a:r>
            <a:r>
              <a:rPr lang="en-US" altLang="en-US" sz="2800" dirty="0" err="1">
                <a:sym typeface="Arial Bold" charset="0"/>
              </a:rPr>
              <a:t>CrisEs</a:t>
            </a:r>
            <a:r>
              <a:rPr lang="en-US" altLang="en-US" sz="2800" dirty="0">
                <a:sym typeface="Arial Bold" charset="0"/>
              </a:rPr>
              <a:t> Create Challenges?</a:t>
            </a:r>
            <a:endParaRPr lang="en-US" sz="2800" dirty="0"/>
          </a:p>
        </p:txBody>
      </p:sp>
      <p:cxnSp>
        <p:nvCxnSpPr>
          <p:cNvPr id="65" name="Straight Connector 64">
            <a:extLst>
              <a:ext uri="{FF2B5EF4-FFF2-40B4-BE49-F238E27FC236}">
                <a16:creationId xmlns:a16="http://schemas.microsoft.com/office/drawing/2014/main" id="{AF9D792F-2FE0-8E44-90B5-0519645EDC65}"/>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14</a:t>
            </a:fld>
            <a:endParaRPr lang="en-US" altLang="en-US" sz="1200" dirty="0">
              <a:solidFill>
                <a:schemeClr val="bg1"/>
              </a:solidFill>
            </a:endParaRPr>
          </a:p>
        </p:txBody>
      </p:sp>
      <p:sp>
        <p:nvSpPr>
          <p:cNvPr id="39" name="Rectangle 45">
            <a:extLst>
              <a:ext uri="{FF2B5EF4-FFF2-40B4-BE49-F238E27FC236}">
                <a16:creationId xmlns:a16="http://schemas.microsoft.com/office/drawing/2014/main" id="{51186372-E210-DF44-B46A-B5E8923F8EB0}"/>
              </a:ext>
            </a:extLst>
          </p:cNvPr>
          <p:cNvSpPr>
            <a:spLocks noChangeArrowheads="1"/>
          </p:cNvSpPr>
          <p:nvPr/>
        </p:nvSpPr>
        <p:spPr bwMode="auto">
          <a:xfrm>
            <a:off x="2129687" y="1322622"/>
            <a:ext cx="9986378"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eaLnBrk="0" fontAlgn="base" hangingPunct="0">
              <a:lnSpc>
                <a:spcPct val="90000"/>
              </a:lnSpc>
              <a:spcBef>
                <a:spcPct val="0"/>
              </a:spcBef>
              <a:spcAft>
                <a:spcPct val="0"/>
              </a:spcAft>
              <a:defRPr/>
            </a:pPr>
            <a:r>
              <a:rPr lang="en-US" sz="3200" b="1" cap="all" dirty="0">
                <a:ea typeface="Adobe Fan Heiti Std B" charset="-120"/>
                <a:cs typeface="Adobe Fan Heiti Std B" charset="-120"/>
                <a:sym typeface="Gill Sans" charset="0"/>
              </a:rPr>
              <a:t>Disconnection </a:t>
            </a:r>
            <a:r>
              <a:rPr lang="en-US" sz="3200" cap="all" dirty="0">
                <a:ea typeface="Adobe Fan Heiti Std B" charset="-120"/>
                <a:cs typeface="Adobe Fan Heiti Std B" charset="-120"/>
                <a:sym typeface="Gill Sans" charset="0"/>
              </a:rPr>
              <a:t>from Normal Coping Mechanisms</a:t>
            </a:r>
          </a:p>
        </p:txBody>
      </p:sp>
      <p:grpSp>
        <p:nvGrpSpPr>
          <p:cNvPr id="94" name="Group 93">
            <a:extLst>
              <a:ext uri="{FF2B5EF4-FFF2-40B4-BE49-F238E27FC236}">
                <a16:creationId xmlns:a16="http://schemas.microsoft.com/office/drawing/2014/main" id="{BE004DB7-3AC5-144F-A82E-96A3F6F44F97}"/>
              </a:ext>
            </a:extLst>
          </p:cNvPr>
          <p:cNvGrpSpPr/>
          <p:nvPr/>
        </p:nvGrpSpPr>
        <p:grpSpPr>
          <a:xfrm>
            <a:off x="596827" y="1181322"/>
            <a:ext cx="1594934" cy="981731"/>
            <a:chOff x="846822" y="3367179"/>
            <a:chExt cx="2877844" cy="1771401"/>
          </a:xfrm>
        </p:grpSpPr>
        <p:sp>
          <p:nvSpPr>
            <p:cNvPr id="95" name="Notched Right Arrow 94">
              <a:extLst>
                <a:ext uri="{FF2B5EF4-FFF2-40B4-BE49-F238E27FC236}">
                  <a16:creationId xmlns:a16="http://schemas.microsoft.com/office/drawing/2014/main" id="{62325C3B-6BB3-3141-84C6-4D771E8E6C6E}"/>
                </a:ext>
              </a:extLst>
            </p:cNvPr>
            <p:cNvSpPr/>
            <p:nvPr/>
          </p:nvSpPr>
          <p:spPr bwMode="auto">
            <a:xfrm>
              <a:off x="846822" y="3367179"/>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96" name="Oval 95">
              <a:extLst>
                <a:ext uri="{FF2B5EF4-FFF2-40B4-BE49-F238E27FC236}">
                  <a16:creationId xmlns:a16="http://schemas.microsoft.com/office/drawing/2014/main" id="{C1F6C1FE-E106-5045-9FED-B2CCBD13BAB5}"/>
                </a:ext>
              </a:extLst>
            </p:cNvPr>
            <p:cNvSpPr/>
            <p:nvPr/>
          </p:nvSpPr>
          <p:spPr>
            <a:xfrm>
              <a:off x="1921267" y="4498500"/>
              <a:ext cx="640080" cy="64008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b="1" dirty="0"/>
                <a:t>01</a:t>
              </a:r>
            </a:p>
          </p:txBody>
        </p:sp>
        <p:sp>
          <p:nvSpPr>
            <p:cNvPr id="97" name="Freeform 44">
              <a:extLst>
                <a:ext uri="{FF2B5EF4-FFF2-40B4-BE49-F238E27FC236}">
                  <a16:creationId xmlns:a16="http://schemas.microsoft.com/office/drawing/2014/main" id="{436821AB-71D5-254F-B95B-4864F685619B}"/>
                </a:ext>
              </a:extLst>
            </p:cNvPr>
            <p:cNvSpPr>
              <a:spLocks noEditPoints="1"/>
            </p:cNvSpPr>
            <p:nvPr/>
          </p:nvSpPr>
          <p:spPr bwMode="auto">
            <a:xfrm>
              <a:off x="1919858" y="3643047"/>
              <a:ext cx="641489" cy="656635"/>
            </a:xfrm>
            <a:custGeom>
              <a:avLst/>
              <a:gdLst/>
              <a:ahLst/>
              <a:cxnLst>
                <a:cxn ang="0">
                  <a:pos x="1" y="40"/>
                </a:cxn>
                <a:cxn ang="0">
                  <a:pos x="1" y="38"/>
                </a:cxn>
                <a:cxn ang="0">
                  <a:pos x="13" y="39"/>
                </a:cxn>
                <a:cxn ang="0">
                  <a:pos x="28" y="19"/>
                </a:cxn>
                <a:cxn ang="0">
                  <a:pos x="16" y="8"/>
                </a:cxn>
                <a:cxn ang="0">
                  <a:pos x="8" y="14"/>
                </a:cxn>
                <a:cxn ang="0">
                  <a:pos x="8" y="19"/>
                </a:cxn>
                <a:cxn ang="0">
                  <a:pos x="17" y="37"/>
                </a:cxn>
                <a:cxn ang="0">
                  <a:pos x="3" y="24"/>
                </a:cxn>
                <a:cxn ang="0">
                  <a:pos x="3" y="9"/>
                </a:cxn>
                <a:cxn ang="0">
                  <a:pos x="16" y="1"/>
                </a:cxn>
                <a:cxn ang="0">
                  <a:pos x="35" y="16"/>
                </a:cxn>
                <a:cxn ang="0">
                  <a:pos x="28" y="19"/>
                </a:cxn>
                <a:cxn ang="0">
                  <a:pos x="5" y="55"/>
                </a:cxn>
                <a:cxn ang="0">
                  <a:pos x="5" y="53"/>
                </a:cxn>
                <a:cxn ang="0">
                  <a:pos x="15" y="44"/>
                </a:cxn>
                <a:cxn ang="0">
                  <a:pos x="6" y="55"/>
                </a:cxn>
                <a:cxn ang="0">
                  <a:pos x="20" y="60"/>
                </a:cxn>
                <a:cxn ang="0">
                  <a:pos x="19" y="47"/>
                </a:cxn>
                <a:cxn ang="0">
                  <a:pos x="21" y="47"/>
                </a:cxn>
                <a:cxn ang="0">
                  <a:pos x="56" y="51"/>
                </a:cxn>
                <a:cxn ang="0">
                  <a:pos x="43" y="59"/>
                </a:cxn>
                <a:cxn ang="0">
                  <a:pos x="24" y="44"/>
                </a:cxn>
                <a:cxn ang="0">
                  <a:pos x="31" y="42"/>
                </a:cxn>
                <a:cxn ang="0">
                  <a:pos x="45" y="51"/>
                </a:cxn>
                <a:cxn ang="0">
                  <a:pos x="52" y="44"/>
                </a:cxn>
                <a:cxn ang="0">
                  <a:pos x="41" y="32"/>
                </a:cxn>
                <a:cxn ang="0">
                  <a:pos x="44" y="24"/>
                </a:cxn>
                <a:cxn ang="0">
                  <a:pos x="59" y="44"/>
                </a:cxn>
                <a:cxn ang="0">
                  <a:pos x="40" y="13"/>
                </a:cxn>
                <a:cxn ang="0">
                  <a:pos x="37" y="13"/>
                </a:cxn>
                <a:cxn ang="0">
                  <a:pos x="39" y="0"/>
                </a:cxn>
                <a:cxn ang="0">
                  <a:pos x="40" y="13"/>
                </a:cxn>
                <a:cxn ang="0">
                  <a:pos x="44" y="16"/>
                </a:cxn>
                <a:cxn ang="0">
                  <a:pos x="43" y="14"/>
                </a:cxn>
                <a:cxn ang="0">
                  <a:pos x="54" y="5"/>
                </a:cxn>
                <a:cxn ang="0">
                  <a:pos x="45" y="16"/>
                </a:cxn>
                <a:cxn ang="0">
                  <a:pos x="47" y="22"/>
                </a:cxn>
                <a:cxn ang="0">
                  <a:pos x="47" y="20"/>
                </a:cxn>
                <a:cxn ang="0">
                  <a:pos x="59" y="21"/>
                </a:cxn>
              </a:cxnLst>
              <a:rect l="0" t="0" r="r" b="b"/>
              <a:pathLst>
                <a:path w="59" h="60">
                  <a:moveTo>
                    <a:pt x="12" y="40"/>
                  </a:moveTo>
                  <a:cubicBezTo>
                    <a:pt x="1" y="40"/>
                    <a:pt x="1" y="40"/>
                    <a:pt x="1" y="40"/>
                  </a:cubicBezTo>
                  <a:cubicBezTo>
                    <a:pt x="0" y="40"/>
                    <a:pt x="0" y="40"/>
                    <a:pt x="0" y="39"/>
                  </a:cubicBezTo>
                  <a:cubicBezTo>
                    <a:pt x="0" y="39"/>
                    <a:pt x="0" y="38"/>
                    <a:pt x="1" y="38"/>
                  </a:cubicBezTo>
                  <a:cubicBezTo>
                    <a:pt x="12" y="38"/>
                    <a:pt x="12" y="38"/>
                    <a:pt x="12" y="38"/>
                  </a:cubicBezTo>
                  <a:cubicBezTo>
                    <a:pt x="13" y="38"/>
                    <a:pt x="13" y="39"/>
                    <a:pt x="13" y="39"/>
                  </a:cubicBezTo>
                  <a:cubicBezTo>
                    <a:pt x="13" y="40"/>
                    <a:pt x="13" y="40"/>
                    <a:pt x="12" y="40"/>
                  </a:cubicBezTo>
                  <a:close/>
                  <a:moveTo>
                    <a:pt x="28" y="19"/>
                  </a:moveTo>
                  <a:cubicBezTo>
                    <a:pt x="18" y="9"/>
                    <a:pt x="18" y="9"/>
                    <a:pt x="18" y="9"/>
                  </a:cubicBezTo>
                  <a:cubicBezTo>
                    <a:pt x="18" y="8"/>
                    <a:pt x="17" y="8"/>
                    <a:pt x="16" y="8"/>
                  </a:cubicBezTo>
                  <a:cubicBezTo>
                    <a:pt x="15" y="8"/>
                    <a:pt x="14" y="8"/>
                    <a:pt x="13" y="9"/>
                  </a:cubicBezTo>
                  <a:cubicBezTo>
                    <a:pt x="8" y="14"/>
                    <a:pt x="8" y="14"/>
                    <a:pt x="8" y="14"/>
                  </a:cubicBezTo>
                  <a:cubicBezTo>
                    <a:pt x="8" y="15"/>
                    <a:pt x="7" y="15"/>
                    <a:pt x="7" y="16"/>
                  </a:cubicBezTo>
                  <a:cubicBezTo>
                    <a:pt x="7" y="17"/>
                    <a:pt x="8" y="18"/>
                    <a:pt x="8" y="19"/>
                  </a:cubicBezTo>
                  <a:cubicBezTo>
                    <a:pt x="18" y="29"/>
                    <a:pt x="18" y="29"/>
                    <a:pt x="18" y="29"/>
                  </a:cubicBezTo>
                  <a:cubicBezTo>
                    <a:pt x="17" y="37"/>
                    <a:pt x="17" y="37"/>
                    <a:pt x="17" y="37"/>
                  </a:cubicBezTo>
                  <a:cubicBezTo>
                    <a:pt x="17" y="37"/>
                    <a:pt x="16" y="36"/>
                    <a:pt x="15" y="36"/>
                  </a:cubicBezTo>
                  <a:cubicBezTo>
                    <a:pt x="3" y="24"/>
                    <a:pt x="3" y="24"/>
                    <a:pt x="3" y="24"/>
                  </a:cubicBezTo>
                  <a:cubicBezTo>
                    <a:pt x="1" y="22"/>
                    <a:pt x="0" y="19"/>
                    <a:pt x="0" y="16"/>
                  </a:cubicBezTo>
                  <a:cubicBezTo>
                    <a:pt x="0" y="14"/>
                    <a:pt x="1" y="11"/>
                    <a:pt x="3" y="9"/>
                  </a:cubicBezTo>
                  <a:cubicBezTo>
                    <a:pt x="9" y="4"/>
                    <a:pt x="9" y="4"/>
                    <a:pt x="9" y="4"/>
                  </a:cubicBezTo>
                  <a:cubicBezTo>
                    <a:pt x="11" y="2"/>
                    <a:pt x="13" y="1"/>
                    <a:pt x="16" y="1"/>
                  </a:cubicBezTo>
                  <a:cubicBezTo>
                    <a:pt x="19" y="1"/>
                    <a:pt x="21" y="2"/>
                    <a:pt x="23" y="4"/>
                  </a:cubicBezTo>
                  <a:cubicBezTo>
                    <a:pt x="35" y="16"/>
                    <a:pt x="35" y="16"/>
                    <a:pt x="35" y="16"/>
                  </a:cubicBezTo>
                  <a:cubicBezTo>
                    <a:pt x="36" y="17"/>
                    <a:pt x="36" y="17"/>
                    <a:pt x="37" y="18"/>
                  </a:cubicBezTo>
                  <a:lnTo>
                    <a:pt x="28" y="19"/>
                  </a:lnTo>
                  <a:close/>
                  <a:moveTo>
                    <a:pt x="6" y="55"/>
                  </a:moveTo>
                  <a:cubicBezTo>
                    <a:pt x="6" y="55"/>
                    <a:pt x="6" y="55"/>
                    <a:pt x="5" y="55"/>
                  </a:cubicBezTo>
                  <a:cubicBezTo>
                    <a:pt x="5" y="55"/>
                    <a:pt x="5" y="55"/>
                    <a:pt x="5" y="55"/>
                  </a:cubicBezTo>
                  <a:cubicBezTo>
                    <a:pt x="4" y="54"/>
                    <a:pt x="4" y="54"/>
                    <a:pt x="5" y="53"/>
                  </a:cubicBezTo>
                  <a:cubicBezTo>
                    <a:pt x="14" y="44"/>
                    <a:pt x="14" y="44"/>
                    <a:pt x="14" y="44"/>
                  </a:cubicBezTo>
                  <a:cubicBezTo>
                    <a:pt x="14" y="44"/>
                    <a:pt x="15" y="44"/>
                    <a:pt x="15" y="44"/>
                  </a:cubicBezTo>
                  <a:cubicBezTo>
                    <a:pt x="16" y="45"/>
                    <a:pt x="16" y="45"/>
                    <a:pt x="15" y="46"/>
                  </a:cubicBezTo>
                  <a:lnTo>
                    <a:pt x="6" y="55"/>
                  </a:lnTo>
                  <a:close/>
                  <a:moveTo>
                    <a:pt x="21" y="59"/>
                  </a:moveTo>
                  <a:cubicBezTo>
                    <a:pt x="21" y="59"/>
                    <a:pt x="21" y="60"/>
                    <a:pt x="20" y="60"/>
                  </a:cubicBezTo>
                  <a:cubicBezTo>
                    <a:pt x="20" y="60"/>
                    <a:pt x="19" y="59"/>
                    <a:pt x="19" y="59"/>
                  </a:cubicBezTo>
                  <a:cubicBezTo>
                    <a:pt x="19" y="47"/>
                    <a:pt x="19" y="47"/>
                    <a:pt x="19" y="47"/>
                  </a:cubicBezTo>
                  <a:cubicBezTo>
                    <a:pt x="19" y="47"/>
                    <a:pt x="20" y="46"/>
                    <a:pt x="20" y="46"/>
                  </a:cubicBezTo>
                  <a:cubicBezTo>
                    <a:pt x="21" y="46"/>
                    <a:pt x="21" y="47"/>
                    <a:pt x="21" y="47"/>
                  </a:cubicBezTo>
                  <a:lnTo>
                    <a:pt x="21" y="59"/>
                  </a:lnTo>
                  <a:close/>
                  <a:moveTo>
                    <a:pt x="56" y="51"/>
                  </a:moveTo>
                  <a:cubicBezTo>
                    <a:pt x="50" y="56"/>
                    <a:pt x="50" y="56"/>
                    <a:pt x="50" y="56"/>
                  </a:cubicBezTo>
                  <a:cubicBezTo>
                    <a:pt x="48" y="58"/>
                    <a:pt x="46" y="59"/>
                    <a:pt x="43" y="59"/>
                  </a:cubicBezTo>
                  <a:cubicBezTo>
                    <a:pt x="40" y="59"/>
                    <a:pt x="38" y="58"/>
                    <a:pt x="36" y="56"/>
                  </a:cubicBezTo>
                  <a:cubicBezTo>
                    <a:pt x="24" y="44"/>
                    <a:pt x="24" y="44"/>
                    <a:pt x="24" y="44"/>
                  </a:cubicBezTo>
                  <a:cubicBezTo>
                    <a:pt x="23" y="44"/>
                    <a:pt x="23" y="43"/>
                    <a:pt x="22" y="42"/>
                  </a:cubicBezTo>
                  <a:cubicBezTo>
                    <a:pt x="31" y="42"/>
                    <a:pt x="31" y="42"/>
                    <a:pt x="31" y="42"/>
                  </a:cubicBezTo>
                  <a:cubicBezTo>
                    <a:pt x="41" y="51"/>
                    <a:pt x="41" y="51"/>
                    <a:pt x="41" y="51"/>
                  </a:cubicBezTo>
                  <a:cubicBezTo>
                    <a:pt x="42" y="53"/>
                    <a:pt x="44" y="53"/>
                    <a:pt x="45" y="51"/>
                  </a:cubicBezTo>
                  <a:cubicBezTo>
                    <a:pt x="51" y="46"/>
                    <a:pt x="51" y="46"/>
                    <a:pt x="51" y="46"/>
                  </a:cubicBezTo>
                  <a:cubicBezTo>
                    <a:pt x="51" y="46"/>
                    <a:pt x="52" y="45"/>
                    <a:pt x="52" y="44"/>
                  </a:cubicBezTo>
                  <a:cubicBezTo>
                    <a:pt x="52" y="43"/>
                    <a:pt x="51" y="42"/>
                    <a:pt x="51" y="41"/>
                  </a:cubicBezTo>
                  <a:cubicBezTo>
                    <a:pt x="41" y="32"/>
                    <a:pt x="41" y="32"/>
                    <a:pt x="41" y="32"/>
                  </a:cubicBezTo>
                  <a:cubicBezTo>
                    <a:pt x="42" y="23"/>
                    <a:pt x="42" y="23"/>
                    <a:pt x="42" y="23"/>
                  </a:cubicBezTo>
                  <a:cubicBezTo>
                    <a:pt x="42" y="23"/>
                    <a:pt x="43" y="24"/>
                    <a:pt x="44" y="24"/>
                  </a:cubicBezTo>
                  <a:cubicBezTo>
                    <a:pt x="56" y="36"/>
                    <a:pt x="56" y="36"/>
                    <a:pt x="56" y="36"/>
                  </a:cubicBezTo>
                  <a:cubicBezTo>
                    <a:pt x="58" y="38"/>
                    <a:pt x="59" y="41"/>
                    <a:pt x="59" y="44"/>
                  </a:cubicBezTo>
                  <a:cubicBezTo>
                    <a:pt x="59" y="47"/>
                    <a:pt x="58" y="49"/>
                    <a:pt x="56" y="51"/>
                  </a:cubicBezTo>
                  <a:close/>
                  <a:moveTo>
                    <a:pt x="40" y="13"/>
                  </a:moveTo>
                  <a:cubicBezTo>
                    <a:pt x="40" y="14"/>
                    <a:pt x="39" y="14"/>
                    <a:pt x="39" y="14"/>
                  </a:cubicBezTo>
                  <a:cubicBezTo>
                    <a:pt x="38" y="14"/>
                    <a:pt x="37" y="14"/>
                    <a:pt x="37" y="13"/>
                  </a:cubicBezTo>
                  <a:cubicBezTo>
                    <a:pt x="37" y="1"/>
                    <a:pt x="37" y="1"/>
                    <a:pt x="37" y="1"/>
                  </a:cubicBezTo>
                  <a:cubicBezTo>
                    <a:pt x="37" y="1"/>
                    <a:pt x="38" y="0"/>
                    <a:pt x="39" y="0"/>
                  </a:cubicBezTo>
                  <a:cubicBezTo>
                    <a:pt x="39" y="0"/>
                    <a:pt x="40" y="1"/>
                    <a:pt x="40" y="1"/>
                  </a:cubicBezTo>
                  <a:lnTo>
                    <a:pt x="40" y="13"/>
                  </a:lnTo>
                  <a:close/>
                  <a:moveTo>
                    <a:pt x="45" y="16"/>
                  </a:moveTo>
                  <a:cubicBezTo>
                    <a:pt x="45" y="16"/>
                    <a:pt x="45" y="16"/>
                    <a:pt x="44" y="16"/>
                  </a:cubicBezTo>
                  <a:cubicBezTo>
                    <a:pt x="44" y="16"/>
                    <a:pt x="44" y="16"/>
                    <a:pt x="43" y="16"/>
                  </a:cubicBezTo>
                  <a:cubicBezTo>
                    <a:pt x="43" y="16"/>
                    <a:pt x="43" y="15"/>
                    <a:pt x="43" y="14"/>
                  </a:cubicBezTo>
                  <a:cubicBezTo>
                    <a:pt x="53" y="5"/>
                    <a:pt x="53" y="5"/>
                    <a:pt x="53" y="5"/>
                  </a:cubicBezTo>
                  <a:cubicBezTo>
                    <a:pt x="53" y="5"/>
                    <a:pt x="54" y="5"/>
                    <a:pt x="54" y="5"/>
                  </a:cubicBezTo>
                  <a:cubicBezTo>
                    <a:pt x="55" y="6"/>
                    <a:pt x="55" y="6"/>
                    <a:pt x="54" y="7"/>
                  </a:cubicBezTo>
                  <a:lnTo>
                    <a:pt x="45" y="16"/>
                  </a:lnTo>
                  <a:close/>
                  <a:moveTo>
                    <a:pt x="58" y="22"/>
                  </a:moveTo>
                  <a:cubicBezTo>
                    <a:pt x="47" y="22"/>
                    <a:pt x="47" y="22"/>
                    <a:pt x="47" y="22"/>
                  </a:cubicBezTo>
                  <a:cubicBezTo>
                    <a:pt x="46" y="22"/>
                    <a:pt x="45" y="22"/>
                    <a:pt x="45" y="21"/>
                  </a:cubicBezTo>
                  <a:cubicBezTo>
                    <a:pt x="45" y="20"/>
                    <a:pt x="46" y="20"/>
                    <a:pt x="47" y="20"/>
                  </a:cubicBezTo>
                  <a:cubicBezTo>
                    <a:pt x="58" y="20"/>
                    <a:pt x="58" y="20"/>
                    <a:pt x="58" y="20"/>
                  </a:cubicBezTo>
                  <a:cubicBezTo>
                    <a:pt x="59" y="20"/>
                    <a:pt x="59" y="20"/>
                    <a:pt x="59" y="21"/>
                  </a:cubicBezTo>
                  <a:cubicBezTo>
                    <a:pt x="59" y="22"/>
                    <a:pt x="59" y="22"/>
                    <a:pt x="58" y="22"/>
                  </a:cubicBezTo>
                  <a:close/>
                </a:path>
              </a:pathLst>
            </a:custGeom>
            <a:solidFill>
              <a:schemeClr val="bg1"/>
            </a:solidFill>
            <a:ln w="9525">
              <a:noFill/>
              <a:round/>
              <a:headEnd/>
              <a:tailEnd/>
            </a:ln>
          </p:spPr>
          <p:txBody>
            <a:bodyPr vert="horz" wrap="square" lIns="51435" tIns="25718" rIns="51435" bIns="25718" numCol="1" anchor="t" anchorCtr="0" compatLnSpc="1">
              <a:prstTxWarp prst="textNoShape">
                <a:avLst/>
              </a:prstTxWarp>
            </a:bodyPr>
            <a:lstStyle/>
            <a:p>
              <a:endParaRPr lang="en-US" sz="760"/>
            </a:p>
          </p:txBody>
        </p:sp>
      </p:gr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21" name="Rectangle 34">
            <a:extLst>
              <a:ext uri="{FF2B5EF4-FFF2-40B4-BE49-F238E27FC236}">
                <a16:creationId xmlns:a16="http://schemas.microsoft.com/office/drawing/2014/main" id="{C3A516C8-5896-F943-AB92-BE3BF45EF1BF}"/>
              </a:ext>
            </a:extLst>
          </p:cNvPr>
          <p:cNvSpPr>
            <a:spLocks noChangeArrowheads="1"/>
          </p:cNvSpPr>
          <p:nvPr/>
        </p:nvSpPr>
        <p:spPr bwMode="auto">
          <a:xfrm>
            <a:off x="198262" y="2850313"/>
            <a:ext cx="3789538" cy="5340357"/>
          </a:xfrm>
          <a:prstGeom prst="rect">
            <a:avLst/>
          </a:prstGeom>
          <a:solidFill>
            <a:schemeClr val="accent1"/>
          </a:solidFill>
          <a:ln>
            <a:noFill/>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pic>
        <p:nvPicPr>
          <p:cNvPr id="32" name="Picture 31">
            <a:extLst>
              <a:ext uri="{FF2B5EF4-FFF2-40B4-BE49-F238E27FC236}">
                <a16:creationId xmlns:a16="http://schemas.microsoft.com/office/drawing/2014/main" id="{B2240B06-2AD1-C14A-9B16-9E5E09702BFF}"/>
              </a:ext>
            </a:extLst>
          </p:cNvPr>
          <p:cNvPicPr>
            <a:picLocks noChangeAspect="1"/>
          </p:cNvPicPr>
          <p:nvPr/>
        </p:nvPicPr>
        <p:blipFill>
          <a:blip r:embed="rId3">
            <a:lum bright="70000" contrast="-70000"/>
            <a:alphaModFix amt="46000"/>
            <a:extLst>
              <a:ext uri="{28A0092B-C50C-407E-A947-70E740481C1C}">
                <a14:useLocalDpi xmlns:a14="http://schemas.microsoft.com/office/drawing/2010/main" val="0"/>
              </a:ext>
            </a:extLst>
          </a:blip>
          <a:stretch>
            <a:fillRect/>
          </a:stretch>
        </p:blipFill>
        <p:spPr>
          <a:xfrm>
            <a:off x="141783" y="3890511"/>
            <a:ext cx="3782668" cy="4264878"/>
          </a:xfrm>
          <a:prstGeom prst="rect">
            <a:avLst/>
          </a:prstGeom>
        </p:spPr>
      </p:pic>
      <p:sp>
        <p:nvSpPr>
          <p:cNvPr id="33" name="Content Placeholder 4">
            <a:extLst>
              <a:ext uri="{FF2B5EF4-FFF2-40B4-BE49-F238E27FC236}">
                <a16:creationId xmlns:a16="http://schemas.microsoft.com/office/drawing/2014/main" id="{F9B52B48-3747-AD44-83AD-846782E7AE31}"/>
              </a:ext>
            </a:extLst>
          </p:cNvPr>
          <p:cNvSpPr txBox="1">
            <a:spLocks/>
          </p:cNvSpPr>
          <p:nvPr/>
        </p:nvSpPr>
        <p:spPr bwMode="auto">
          <a:xfrm>
            <a:off x="4521200" y="3781375"/>
            <a:ext cx="7944224"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nSpc>
                <a:spcPct val="110000"/>
              </a:lnSpc>
            </a:pPr>
            <a:r>
              <a:rPr lang="en-US" altLang="en-US" sz="2800" dirty="0">
                <a:latin typeface="Calibri" panose="020F0502020204030204" pitchFamily="34" charset="0"/>
                <a:ea typeface="MS PGothic" charset="-128"/>
                <a:cs typeface="Calibri" panose="020F0502020204030204" pitchFamily="34" charset="0"/>
              </a:rPr>
              <a:t>In 2008, after flooding in Nepal’s </a:t>
            </a:r>
            <a:r>
              <a:rPr lang="en-US" altLang="en-US" sz="2800" dirty="0" err="1">
                <a:latin typeface="Calibri" panose="020F0502020204030204" pitchFamily="34" charset="0"/>
                <a:ea typeface="MS PGothic" charset="-128"/>
                <a:cs typeface="Calibri" panose="020F0502020204030204" pitchFamily="34" charset="0"/>
              </a:rPr>
              <a:t>Tarai</a:t>
            </a:r>
            <a:r>
              <a:rPr lang="en-US" altLang="en-US" sz="2800" dirty="0">
                <a:latin typeface="Calibri" panose="020F0502020204030204" pitchFamily="34" charset="0"/>
                <a:ea typeface="MS PGothic" charset="-128"/>
                <a:cs typeface="Calibri" panose="020F0502020204030204" pitchFamily="34" charset="0"/>
              </a:rPr>
              <a:t> region, some forced relocation schemes did not take into account the need for access to many of the vital services that support metis’ (people who were assigned the sex of male at birth but identify as women) lives. These included HIV services and community-based organization social services.</a:t>
            </a:r>
          </a:p>
        </p:txBody>
      </p:sp>
      <p:sp>
        <p:nvSpPr>
          <p:cNvPr id="34" name="Rectangle 34">
            <a:extLst>
              <a:ext uri="{FF2B5EF4-FFF2-40B4-BE49-F238E27FC236}">
                <a16:creationId xmlns:a16="http://schemas.microsoft.com/office/drawing/2014/main" id="{903A2FB8-D11B-CA45-9845-6A03BED10E02}"/>
              </a:ext>
            </a:extLst>
          </p:cNvPr>
          <p:cNvSpPr>
            <a:spLocks noChangeArrowheads="1"/>
          </p:cNvSpPr>
          <p:nvPr/>
        </p:nvSpPr>
        <p:spPr bwMode="auto">
          <a:xfrm>
            <a:off x="198262" y="2850313"/>
            <a:ext cx="12593168" cy="5340357"/>
          </a:xfrm>
          <a:prstGeom prst="rect">
            <a:avLst/>
          </a:prstGeom>
          <a:noFill/>
          <a:ln w="57150">
            <a:solidFill>
              <a:schemeClr val="accent1"/>
            </a:solidFill>
            <a:miter lim="800000"/>
            <a:headEnd/>
            <a:tailEnd/>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sp>
        <p:nvSpPr>
          <p:cNvPr id="35" name="Rectangle 34">
            <a:extLst>
              <a:ext uri="{FF2B5EF4-FFF2-40B4-BE49-F238E27FC236}">
                <a16:creationId xmlns:a16="http://schemas.microsoft.com/office/drawing/2014/main" id="{C08865E1-B6AE-5A4C-91F3-F6A7C7657E22}"/>
              </a:ext>
            </a:extLst>
          </p:cNvPr>
          <p:cNvSpPr/>
          <p:nvPr/>
        </p:nvSpPr>
        <p:spPr>
          <a:xfrm>
            <a:off x="129233" y="3518854"/>
            <a:ext cx="3807768" cy="1107996"/>
          </a:xfrm>
          <a:prstGeom prst="rect">
            <a:avLst/>
          </a:prstGeom>
        </p:spPr>
        <p:txBody>
          <a:bodyPr wrap="square">
            <a:spAutoFit/>
          </a:bodyPr>
          <a:lstStyle/>
          <a:p>
            <a:pPr algn="ctr"/>
            <a:r>
              <a:rPr lang="en-US" altLang="en-US" sz="6600" b="1" kern="0" dirty="0">
                <a:solidFill>
                  <a:schemeClr val="bg1"/>
                </a:solidFill>
                <a:latin typeface="Calibri" charset="0"/>
                <a:ea typeface="MS PGothic" charset="-128"/>
                <a:cs typeface="Calibri" charset="0"/>
              </a:rPr>
              <a:t>NEPAL</a:t>
            </a:r>
            <a:endParaRPr lang="en-US" sz="6600" b="1" dirty="0">
              <a:solidFill>
                <a:schemeClr val="bg1"/>
              </a:solidFill>
            </a:endParaRPr>
          </a:p>
        </p:txBody>
      </p:sp>
      <p:sp>
        <p:nvSpPr>
          <p:cNvPr id="36" name="Rectangle 35">
            <a:extLst>
              <a:ext uri="{FF2B5EF4-FFF2-40B4-BE49-F238E27FC236}">
                <a16:creationId xmlns:a16="http://schemas.microsoft.com/office/drawing/2014/main" id="{18530BFA-7968-AE44-BE2A-E4BA5A1F8D4C}"/>
              </a:ext>
            </a:extLst>
          </p:cNvPr>
          <p:cNvSpPr/>
          <p:nvPr/>
        </p:nvSpPr>
        <p:spPr>
          <a:xfrm>
            <a:off x="819426" y="3173133"/>
            <a:ext cx="2502894" cy="584775"/>
          </a:xfrm>
          <a:prstGeom prst="rect">
            <a:avLst/>
          </a:prstGeom>
        </p:spPr>
        <p:txBody>
          <a:bodyPr wrap="square">
            <a:spAutoFit/>
          </a:bodyPr>
          <a:lstStyle/>
          <a:p>
            <a:r>
              <a:rPr lang="en-US" altLang="en-US" sz="3200" b="1" dirty="0">
                <a:solidFill>
                  <a:schemeClr val="bg1"/>
                </a:solidFill>
                <a:latin typeface="Calibri" charset="0"/>
                <a:ea typeface="MS PGothic" charset="-128"/>
                <a:cs typeface="Calibri" charset="0"/>
              </a:rPr>
              <a:t>EXAMPLE 2 </a:t>
            </a:r>
            <a:endParaRPr lang="en-US" sz="3200" dirty="0"/>
          </a:p>
        </p:txBody>
      </p:sp>
      <p:sp>
        <p:nvSpPr>
          <p:cNvPr id="18" name="Oval 17">
            <a:extLst>
              <a:ext uri="{FF2B5EF4-FFF2-40B4-BE49-F238E27FC236}">
                <a16:creationId xmlns:a16="http://schemas.microsoft.com/office/drawing/2014/main" id="{DBB7E225-3101-704D-8924-1AB7CD9DCEE2}"/>
              </a:ext>
            </a:extLst>
          </p:cNvPr>
          <p:cNvSpPr/>
          <p:nvPr/>
        </p:nvSpPr>
        <p:spPr bwMode="auto">
          <a:xfrm>
            <a:off x="2172893" y="4767577"/>
            <a:ext cx="736880" cy="783773"/>
          </a:xfrm>
          <a:prstGeom prst="ellipse">
            <a:avLst/>
          </a:prstGeom>
          <a:solidFill>
            <a:schemeClr val="tx1">
              <a:lumMod val="75000"/>
              <a:lumOff val="25000"/>
              <a:alpha val="48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2911393175"/>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827" y="520851"/>
            <a:ext cx="12406386" cy="854455"/>
          </a:xfrm>
        </p:spPr>
        <p:txBody>
          <a:bodyPr>
            <a:noAutofit/>
          </a:bodyPr>
          <a:lstStyle/>
          <a:p>
            <a:pPr lvl="0" algn="l"/>
            <a:r>
              <a:rPr lang="en-US" altLang="en-US" sz="2800" dirty="0">
                <a:sym typeface="Arial Bold" charset="0"/>
              </a:rPr>
              <a:t>How Do Migration, Forced Displacement and </a:t>
            </a:r>
            <a:r>
              <a:rPr lang="en-US" altLang="en-US" sz="2800" dirty="0" err="1">
                <a:sym typeface="Arial Bold" charset="0"/>
              </a:rPr>
              <a:t>CrisEs</a:t>
            </a:r>
            <a:r>
              <a:rPr lang="en-US" altLang="en-US" sz="2800" dirty="0">
                <a:sym typeface="Arial Bold" charset="0"/>
              </a:rPr>
              <a:t> Create Challenges?</a:t>
            </a:r>
            <a:endParaRPr lang="en-US" sz="2800" dirty="0"/>
          </a:p>
        </p:txBody>
      </p:sp>
      <p:cxnSp>
        <p:nvCxnSpPr>
          <p:cNvPr id="65" name="Straight Connector 64">
            <a:extLst>
              <a:ext uri="{FF2B5EF4-FFF2-40B4-BE49-F238E27FC236}">
                <a16:creationId xmlns:a16="http://schemas.microsoft.com/office/drawing/2014/main" id="{AF9D792F-2FE0-8E44-90B5-0519645EDC65}"/>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15</a:t>
            </a:fld>
            <a:endParaRPr lang="en-US" altLang="en-US" sz="1200" dirty="0">
              <a:solidFill>
                <a:schemeClr val="bg1"/>
              </a:solidFill>
            </a:endParaRPr>
          </a:p>
        </p:txBody>
      </p:sp>
      <p:sp>
        <p:nvSpPr>
          <p:cNvPr id="39" name="Rectangle 45">
            <a:extLst>
              <a:ext uri="{FF2B5EF4-FFF2-40B4-BE49-F238E27FC236}">
                <a16:creationId xmlns:a16="http://schemas.microsoft.com/office/drawing/2014/main" id="{51186372-E210-DF44-B46A-B5E8923F8EB0}"/>
              </a:ext>
            </a:extLst>
          </p:cNvPr>
          <p:cNvSpPr>
            <a:spLocks noChangeArrowheads="1"/>
          </p:cNvSpPr>
          <p:nvPr/>
        </p:nvSpPr>
        <p:spPr bwMode="auto">
          <a:xfrm>
            <a:off x="2129687" y="1322622"/>
            <a:ext cx="9986378"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eaLnBrk="0" fontAlgn="base" hangingPunct="0">
              <a:lnSpc>
                <a:spcPct val="90000"/>
              </a:lnSpc>
              <a:spcBef>
                <a:spcPct val="0"/>
              </a:spcBef>
              <a:spcAft>
                <a:spcPct val="0"/>
              </a:spcAft>
              <a:defRPr/>
            </a:pPr>
            <a:r>
              <a:rPr lang="en-US" sz="3200" b="1" cap="all" dirty="0">
                <a:ea typeface="Adobe Fan Heiti Std B" charset="-120"/>
                <a:cs typeface="Adobe Fan Heiti Std B" charset="-120"/>
                <a:sym typeface="Gill Sans" charset="0"/>
              </a:rPr>
              <a:t>Disconnection </a:t>
            </a:r>
            <a:r>
              <a:rPr lang="en-US" sz="3200" cap="all" dirty="0">
                <a:ea typeface="Adobe Fan Heiti Std B" charset="-120"/>
                <a:cs typeface="Adobe Fan Heiti Std B" charset="-120"/>
                <a:sym typeface="Gill Sans" charset="0"/>
              </a:rPr>
              <a:t>from Normal Coping Mechanisms</a:t>
            </a:r>
          </a:p>
        </p:txBody>
      </p:sp>
      <p:grpSp>
        <p:nvGrpSpPr>
          <p:cNvPr id="94" name="Group 93">
            <a:extLst>
              <a:ext uri="{FF2B5EF4-FFF2-40B4-BE49-F238E27FC236}">
                <a16:creationId xmlns:a16="http://schemas.microsoft.com/office/drawing/2014/main" id="{BE004DB7-3AC5-144F-A82E-96A3F6F44F97}"/>
              </a:ext>
            </a:extLst>
          </p:cNvPr>
          <p:cNvGrpSpPr/>
          <p:nvPr/>
        </p:nvGrpSpPr>
        <p:grpSpPr>
          <a:xfrm>
            <a:off x="596827" y="1181322"/>
            <a:ext cx="1594934" cy="981731"/>
            <a:chOff x="846822" y="3367179"/>
            <a:chExt cx="2877844" cy="1771401"/>
          </a:xfrm>
        </p:grpSpPr>
        <p:sp>
          <p:nvSpPr>
            <p:cNvPr id="95" name="Notched Right Arrow 94">
              <a:extLst>
                <a:ext uri="{FF2B5EF4-FFF2-40B4-BE49-F238E27FC236}">
                  <a16:creationId xmlns:a16="http://schemas.microsoft.com/office/drawing/2014/main" id="{62325C3B-6BB3-3141-84C6-4D771E8E6C6E}"/>
                </a:ext>
              </a:extLst>
            </p:cNvPr>
            <p:cNvSpPr/>
            <p:nvPr/>
          </p:nvSpPr>
          <p:spPr bwMode="auto">
            <a:xfrm>
              <a:off x="846822" y="3367179"/>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96" name="Oval 95">
              <a:extLst>
                <a:ext uri="{FF2B5EF4-FFF2-40B4-BE49-F238E27FC236}">
                  <a16:creationId xmlns:a16="http://schemas.microsoft.com/office/drawing/2014/main" id="{C1F6C1FE-E106-5045-9FED-B2CCBD13BAB5}"/>
                </a:ext>
              </a:extLst>
            </p:cNvPr>
            <p:cNvSpPr/>
            <p:nvPr/>
          </p:nvSpPr>
          <p:spPr>
            <a:xfrm>
              <a:off x="1921267" y="4498500"/>
              <a:ext cx="640080" cy="64008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b="1" dirty="0"/>
                <a:t>01</a:t>
              </a:r>
            </a:p>
          </p:txBody>
        </p:sp>
        <p:sp>
          <p:nvSpPr>
            <p:cNvPr id="97" name="Freeform 44">
              <a:extLst>
                <a:ext uri="{FF2B5EF4-FFF2-40B4-BE49-F238E27FC236}">
                  <a16:creationId xmlns:a16="http://schemas.microsoft.com/office/drawing/2014/main" id="{436821AB-71D5-254F-B95B-4864F685619B}"/>
                </a:ext>
              </a:extLst>
            </p:cNvPr>
            <p:cNvSpPr>
              <a:spLocks noEditPoints="1"/>
            </p:cNvSpPr>
            <p:nvPr/>
          </p:nvSpPr>
          <p:spPr bwMode="auto">
            <a:xfrm>
              <a:off x="1919858" y="3643047"/>
              <a:ext cx="641489" cy="656635"/>
            </a:xfrm>
            <a:custGeom>
              <a:avLst/>
              <a:gdLst/>
              <a:ahLst/>
              <a:cxnLst>
                <a:cxn ang="0">
                  <a:pos x="1" y="40"/>
                </a:cxn>
                <a:cxn ang="0">
                  <a:pos x="1" y="38"/>
                </a:cxn>
                <a:cxn ang="0">
                  <a:pos x="13" y="39"/>
                </a:cxn>
                <a:cxn ang="0">
                  <a:pos x="28" y="19"/>
                </a:cxn>
                <a:cxn ang="0">
                  <a:pos x="16" y="8"/>
                </a:cxn>
                <a:cxn ang="0">
                  <a:pos x="8" y="14"/>
                </a:cxn>
                <a:cxn ang="0">
                  <a:pos x="8" y="19"/>
                </a:cxn>
                <a:cxn ang="0">
                  <a:pos x="17" y="37"/>
                </a:cxn>
                <a:cxn ang="0">
                  <a:pos x="3" y="24"/>
                </a:cxn>
                <a:cxn ang="0">
                  <a:pos x="3" y="9"/>
                </a:cxn>
                <a:cxn ang="0">
                  <a:pos x="16" y="1"/>
                </a:cxn>
                <a:cxn ang="0">
                  <a:pos x="35" y="16"/>
                </a:cxn>
                <a:cxn ang="0">
                  <a:pos x="28" y="19"/>
                </a:cxn>
                <a:cxn ang="0">
                  <a:pos x="5" y="55"/>
                </a:cxn>
                <a:cxn ang="0">
                  <a:pos x="5" y="53"/>
                </a:cxn>
                <a:cxn ang="0">
                  <a:pos x="15" y="44"/>
                </a:cxn>
                <a:cxn ang="0">
                  <a:pos x="6" y="55"/>
                </a:cxn>
                <a:cxn ang="0">
                  <a:pos x="20" y="60"/>
                </a:cxn>
                <a:cxn ang="0">
                  <a:pos x="19" y="47"/>
                </a:cxn>
                <a:cxn ang="0">
                  <a:pos x="21" y="47"/>
                </a:cxn>
                <a:cxn ang="0">
                  <a:pos x="56" y="51"/>
                </a:cxn>
                <a:cxn ang="0">
                  <a:pos x="43" y="59"/>
                </a:cxn>
                <a:cxn ang="0">
                  <a:pos x="24" y="44"/>
                </a:cxn>
                <a:cxn ang="0">
                  <a:pos x="31" y="42"/>
                </a:cxn>
                <a:cxn ang="0">
                  <a:pos x="45" y="51"/>
                </a:cxn>
                <a:cxn ang="0">
                  <a:pos x="52" y="44"/>
                </a:cxn>
                <a:cxn ang="0">
                  <a:pos x="41" y="32"/>
                </a:cxn>
                <a:cxn ang="0">
                  <a:pos x="44" y="24"/>
                </a:cxn>
                <a:cxn ang="0">
                  <a:pos x="59" y="44"/>
                </a:cxn>
                <a:cxn ang="0">
                  <a:pos x="40" y="13"/>
                </a:cxn>
                <a:cxn ang="0">
                  <a:pos x="37" y="13"/>
                </a:cxn>
                <a:cxn ang="0">
                  <a:pos x="39" y="0"/>
                </a:cxn>
                <a:cxn ang="0">
                  <a:pos x="40" y="13"/>
                </a:cxn>
                <a:cxn ang="0">
                  <a:pos x="44" y="16"/>
                </a:cxn>
                <a:cxn ang="0">
                  <a:pos x="43" y="14"/>
                </a:cxn>
                <a:cxn ang="0">
                  <a:pos x="54" y="5"/>
                </a:cxn>
                <a:cxn ang="0">
                  <a:pos x="45" y="16"/>
                </a:cxn>
                <a:cxn ang="0">
                  <a:pos x="47" y="22"/>
                </a:cxn>
                <a:cxn ang="0">
                  <a:pos x="47" y="20"/>
                </a:cxn>
                <a:cxn ang="0">
                  <a:pos x="59" y="21"/>
                </a:cxn>
              </a:cxnLst>
              <a:rect l="0" t="0" r="r" b="b"/>
              <a:pathLst>
                <a:path w="59" h="60">
                  <a:moveTo>
                    <a:pt x="12" y="40"/>
                  </a:moveTo>
                  <a:cubicBezTo>
                    <a:pt x="1" y="40"/>
                    <a:pt x="1" y="40"/>
                    <a:pt x="1" y="40"/>
                  </a:cubicBezTo>
                  <a:cubicBezTo>
                    <a:pt x="0" y="40"/>
                    <a:pt x="0" y="40"/>
                    <a:pt x="0" y="39"/>
                  </a:cubicBezTo>
                  <a:cubicBezTo>
                    <a:pt x="0" y="39"/>
                    <a:pt x="0" y="38"/>
                    <a:pt x="1" y="38"/>
                  </a:cubicBezTo>
                  <a:cubicBezTo>
                    <a:pt x="12" y="38"/>
                    <a:pt x="12" y="38"/>
                    <a:pt x="12" y="38"/>
                  </a:cubicBezTo>
                  <a:cubicBezTo>
                    <a:pt x="13" y="38"/>
                    <a:pt x="13" y="39"/>
                    <a:pt x="13" y="39"/>
                  </a:cubicBezTo>
                  <a:cubicBezTo>
                    <a:pt x="13" y="40"/>
                    <a:pt x="13" y="40"/>
                    <a:pt x="12" y="40"/>
                  </a:cubicBezTo>
                  <a:close/>
                  <a:moveTo>
                    <a:pt x="28" y="19"/>
                  </a:moveTo>
                  <a:cubicBezTo>
                    <a:pt x="18" y="9"/>
                    <a:pt x="18" y="9"/>
                    <a:pt x="18" y="9"/>
                  </a:cubicBezTo>
                  <a:cubicBezTo>
                    <a:pt x="18" y="8"/>
                    <a:pt x="17" y="8"/>
                    <a:pt x="16" y="8"/>
                  </a:cubicBezTo>
                  <a:cubicBezTo>
                    <a:pt x="15" y="8"/>
                    <a:pt x="14" y="8"/>
                    <a:pt x="13" y="9"/>
                  </a:cubicBezTo>
                  <a:cubicBezTo>
                    <a:pt x="8" y="14"/>
                    <a:pt x="8" y="14"/>
                    <a:pt x="8" y="14"/>
                  </a:cubicBezTo>
                  <a:cubicBezTo>
                    <a:pt x="8" y="15"/>
                    <a:pt x="7" y="15"/>
                    <a:pt x="7" y="16"/>
                  </a:cubicBezTo>
                  <a:cubicBezTo>
                    <a:pt x="7" y="17"/>
                    <a:pt x="8" y="18"/>
                    <a:pt x="8" y="19"/>
                  </a:cubicBezTo>
                  <a:cubicBezTo>
                    <a:pt x="18" y="29"/>
                    <a:pt x="18" y="29"/>
                    <a:pt x="18" y="29"/>
                  </a:cubicBezTo>
                  <a:cubicBezTo>
                    <a:pt x="17" y="37"/>
                    <a:pt x="17" y="37"/>
                    <a:pt x="17" y="37"/>
                  </a:cubicBezTo>
                  <a:cubicBezTo>
                    <a:pt x="17" y="37"/>
                    <a:pt x="16" y="36"/>
                    <a:pt x="15" y="36"/>
                  </a:cubicBezTo>
                  <a:cubicBezTo>
                    <a:pt x="3" y="24"/>
                    <a:pt x="3" y="24"/>
                    <a:pt x="3" y="24"/>
                  </a:cubicBezTo>
                  <a:cubicBezTo>
                    <a:pt x="1" y="22"/>
                    <a:pt x="0" y="19"/>
                    <a:pt x="0" y="16"/>
                  </a:cubicBezTo>
                  <a:cubicBezTo>
                    <a:pt x="0" y="14"/>
                    <a:pt x="1" y="11"/>
                    <a:pt x="3" y="9"/>
                  </a:cubicBezTo>
                  <a:cubicBezTo>
                    <a:pt x="9" y="4"/>
                    <a:pt x="9" y="4"/>
                    <a:pt x="9" y="4"/>
                  </a:cubicBezTo>
                  <a:cubicBezTo>
                    <a:pt x="11" y="2"/>
                    <a:pt x="13" y="1"/>
                    <a:pt x="16" y="1"/>
                  </a:cubicBezTo>
                  <a:cubicBezTo>
                    <a:pt x="19" y="1"/>
                    <a:pt x="21" y="2"/>
                    <a:pt x="23" y="4"/>
                  </a:cubicBezTo>
                  <a:cubicBezTo>
                    <a:pt x="35" y="16"/>
                    <a:pt x="35" y="16"/>
                    <a:pt x="35" y="16"/>
                  </a:cubicBezTo>
                  <a:cubicBezTo>
                    <a:pt x="36" y="17"/>
                    <a:pt x="36" y="17"/>
                    <a:pt x="37" y="18"/>
                  </a:cubicBezTo>
                  <a:lnTo>
                    <a:pt x="28" y="19"/>
                  </a:lnTo>
                  <a:close/>
                  <a:moveTo>
                    <a:pt x="6" y="55"/>
                  </a:moveTo>
                  <a:cubicBezTo>
                    <a:pt x="6" y="55"/>
                    <a:pt x="6" y="55"/>
                    <a:pt x="5" y="55"/>
                  </a:cubicBezTo>
                  <a:cubicBezTo>
                    <a:pt x="5" y="55"/>
                    <a:pt x="5" y="55"/>
                    <a:pt x="5" y="55"/>
                  </a:cubicBezTo>
                  <a:cubicBezTo>
                    <a:pt x="4" y="54"/>
                    <a:pt x="4" y="54"/>
                    <a:pt x="5" y="53"/>
                  </a:cubicBezTo>
                  <a:cubicBezTo>
                    <a:pt x="14" y="44"/>
                    <a:pt x="14" y="44"/>
                    <a:pt x="14" y="44"/>
                  </a:cubicBezTo>
                  <a:cubicBezTo>
                    <a:pt x="14" y="44"/>
                    <a:pt x="15" y="44"/>
                    <a:pt x="15" y="44"/>
                  </a:cubicBezTo>
                  <a:cubicBezTo>
                    <a:pt x="16" y="45"/>
                    <a:pt x="16" y="45"/>
                    <a:pt x="15" y="46"/>
                  </a:cubicBezTo>
                  <a:lnTo>
                    <a:pt x="6" y="55"/>
                  </a:lnTo>
                  <a:close/>
                  <a:moveTo>
                    <a:pt x="21" y="59"/>
                  </a:moveTo>
                  <a:cubicBezTo>
                    <a:pt x="21" y="59"/>
                    <a:pt x="21" y="60"/>
                    <a:pt x="20" y="60"/>
                  </a:cubicBezTo>
                  <a:cubicBezTo>
                    <a:pt x="20" y="60"/>
                    <a:pt x="19" y="59"/>
                    <a:pt x="19" y="59"/>
                  </a:cubicBezTo>
                  <a:cubicBezTo>
                    <a:pt x="19" y="47"/>
                    <a:pt x="19" y="47"/>
                    <a:pt x="19" y="47"/>
                  </a:cubicBezTo>
                  <a:cubicBezTo>
                    <a:pt x="19" y="47"/>
                    <a:pt x="20" y="46"/>
                    <a:pt x="20" y="46"/>
                  </a:cubicBezTo>
                  <a:cubicBezTo>
                    <a:pt x="21" y="46"/>
                    <a:pt x="21" y="47"/>
                    <a:pt x="21" y="47"/>
                  </a:cubicBezTo>
                  <a:lnTo>
                    <a:pt x="21" y="59"/>
                  </a:lnTo>
                  <a:close/>
                  <a:moveTo>
                    <a:pt x="56" y="51"/>
                  </a:moveTo>
                  <a:cubicBezTo>
                    <a:pt x="50" y="56"/>
                    <a:pt x="50" y="56"/>
                    <a:pt x="50" y="56"/>
                  </a:cubicBezTo>
                  <a:cubicBezTo>
                    <a:pt x="48" y="58"/>
                    <a:pt x="46" y="59"/>
                    <a:pt x="43" y="59"/>
                  </a:cubicBezTo>
                  <a:cubicBezTo>
                    <a:pt x="40" y="59"/>
                    <a:pt x="38" y="58"/>
                    <a:pt x="36" y="56"/>
                  </a:cubicBezTo>
                  <a:cubicBezTo>
                    <a:pt x="24" y="44"/>
                    <a:pt x="24" y="44"/>
                    <a:pt x="24" y="44"/>
                  </a:cubicBezTo>
                  <a:cubicBezTo>
                    <a:pt x="23" y="44"/>
                    <a:pt x="23" y="43"/>
                    <a:pt x="22" y="42"/>
                  </a:cubicBezTo>
                  <a:cubicBezTo>
                    <a:pt x="31" y="42"/>
                    <a:pt x="31" y="42"/>
                    <a:pt x="31" y="42"/>
                  </a:cubicBezTo>
                  <a:cubicBezTo>
                    <a:pt x="41" y="51"/>
                    <a:pt x="41" y="51"/>
                    <a:pt x="41" y="51"/>
                  </a:cubicBezTo>
                  <a:cubicBezTo>
                    <a:pt x="42" y="53"/>
                    <a:pt x="44" y="53"/>
                    <a:pt x="45" y="51"/>
                  </a:cubicBezTo>
                  <a:cubicBezTo>
                    <a:pt x="51" y="46"/>
                    <a:pt x="51" y="46"/>
                    <a:pt x="51" y="46"/>
                  </a:cubicBezTo>
                  <a:cubicBezTo>
                    <a:pt x="51" y="46"/>
                    <a:pt x="52" y="45"/>
                    <a:pt x="52" y="44"/>
                  </a:cubicBezTo>
                  <a:cubicBezTo>
                    <a:pt x="52" y="43"/>
                    <a:pt x="51" y="42"/>
                    <a:pt x="51" y="41"/>
                  </a:cubicBezTo>
                  <a:cubicBezTo>
                    <a:pt x="41" y="32"/>
                    <a:pt x="41" y="32"/>
                    <a:pt x="41" y="32"/>
                  </a:cubicBezTo>
                  <a:cubicBezTo>
                    <a:pt x="42" y="23"/>
                    <a:pt x="42" y="23"/>
                    <a:pt x="42" y="23"/>
                  </a:cubicBezTo>
                  <a:cubicBezTo>
                    <a:pt x="42" y="23"/>
                    <a:pt x="43" y="24"/>
                    <a:pt x="44" y="24"/>
                  </a:cubicBezTo>
                  <a:cubicBezTo>
                    <a:pt x="56" y="36"/>
                    <a:pt x="56" y="36"/>
                    <a:pt x="56" y="36"/>
                  </a:cubicBezTo>
                  <a:cubicBezTo>
                    <a:pt x="58" y="38"/>
                    <a:pt x="59" y="41"/>
                    <a:pt x="59" y="44"/>
                  </a:cubicBezTo>
                  <a:cubicBezTo>
                    <a:pt x="59" y="47"/>
                    <a:pt x="58" y="49"/>
                    <a:pt x="56" y="51"/>
                  </a:cubicBezTo>
                  <a:close/>
                  <a:moveTo>
                    <a:pt x="40" y="13"/>
                  </a:moveTo>
                  <a:cubicBezTo>
                    <a:pt x="40" y="14"/>
                    <a:pt x="39" y="14"/>
                    <a:pt x="39" y="14"/>
                  </a:cubicBezTo>
                  <a:cubicBezTo>
                    <a:pt x="38" y="14"/>
                    <a:pt x="37" y="14"/>
                    <a:pt x="37" y="13"/>
                  </a:cubicBezTo>
                  <a:cubicBezTo>
                    <a:pt x="37" y="1"/>
                    <a:pt x="37" y="1"/>
                    <a:pt x="37" y="1"/>
                  </a:cubicBezTo>
                  <a:cubicBezTo>
                    <a:pt x="37" y="1"/>
                    <a:pt x="38" y="0"/>
                    <a:pt x="39" y="0"/>
                  </a:cubicBezTo>
                  <a:cubicBezTo>
                    <a:pt x="39" y="0"/>
                    <a:pt x="40" y="1"/>
                    <a:pt x="40" y="1"/>
                  </a:cubicBezTo>
                  <a:lnTo>
                    <a:pt x="40" y="13"/>
                  </a:lnTo>
                  <a:close/>
                  <a:moveTo>
                    <a:pt x="45" y="16"/>
                  </a:moveTo>
                  <a:cubicBezTo>
                    <a:pt x="45" y="16"/>
                    <a:pt x="45" y="16"/>
                    <a:pt x="44" y="16"/>
                  </a:cubicBezTo>
                  <a:cubicBezTo>
                    <a:pt x="44" y="16"/>
                    <a:pt x="44" y="16"/>
                    <a:pt x="43" y="16"/>
                  </a:cubicBezTo>
                  <a:cubicBezTo>
                    <a:pt x="43" y="16"/>
                    <a:pt x="43" y="15"/>
                    <a:pt x="43" y="14"/>
                  </a:cubicBezTo>
                  <a:cubicBezTo>
                    <a:pt x="53" y="5"/>
                    <a:pt x="53" y="5"/>
                    <a:pt x="53" y="5"/>
                  </a:cubicBezTo>
                  <a:cubicBezTo>
                    <a:pt x="53" y="5"/>
                    <a:pt x="54" y="5"/>
                    <a:pt x="54" y="5"/>
                  </a:cubicBezTo>
                  <a:cubicBezTo>
                    <a:pt x="55" y="6"/>
                    <a:pt x="55" y="6"/>
                    <a:pt x="54" y="7"/>
                  </a:cubicBezTo>
                  <a:lnTo>
                    <a:pt x="45" y="16"/>
                  </a:lnTo>
                  <a:close/>
                  <a:moveTo>
                    <a:pt x="58" y="22"/>
                  </a:moveTo>
                  <a:cubicBezTo>
                    <a:pt x="47" y="22"/>
                    <a:pt x="47" y="22"/>
                    <a:pt x="47" y="22"/>
                  </a:cubicBezTo>
                  <a:cubicBezTo>
                    <a:pt x="46" y="22"/>
                    <a:pt x="45" y="22"/>
                    <a:pt x="45" y="21"/>
                  </a:cubicBezTo>
                  <a:cubicBezTo>
                    <a:pt x="45" y="20"/>
                    <a:pt x="46" y="20"/>
                    <a:pt x="47" y="20"/>
                  </a:cubicBezTo>
                  <a:cubicBezTo>
                    <a:pt x="58" y="20"/>
                    <a:pt x="58" y="20"/>
                    <a:pt x="58" y="20"/>
                  </a:cubicBezTo>
                  <a:cubicBezTo>
                    <a:pt x="59" y="20"/>
                    <a:pt x="59" y="20"/>
                    <a:pt x="59" y="21"/>
                  </a:cubicBezTo>
                  <a:cubicBezTo>
                    <a:pt x="59" y="22"/>
                    <a:pt x="59" y="22"/>
                    <a:pt x="58" y="22"/>
                  </a:cubicBezTo>
                  <a:close/>
                </a:path>
              </a:pathLst>
            </a:custGeom>
            <a:solidFill>
              <a:schemeClr val="bg1"/>
            </a:solidFill>
            <a:ln w="9525">
              <a:noFill/>
              <a:round/>
              <a:headEnd/>
              <a:tailEnd/>
            </a:ln>
          </p:spPr>
          <p:txBody>
            <a:bodyPr vert="horz" wrap="square" lIns="51435" tIns="25718" rIns="51435" bIns="25718" numCol="1" anchor="t" anchorCtr="0" compatLnSpc="1">
              <a:prstTxWarp prst="textNoShape">
                <a:avLst/>
              </a:prstTxWarp>
            </a:bodyPr>
            <a:lstStyle/>
            <a:p>
              <a:endParaRPr lang="en-US" sz="760"/>
            </a:p>
          </p:txBody>
        </p:sp>
      </p:gr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21" name="Rectangle 34">
            <a:extLst>
              <a:ext uri="{FF2B5EF4-FFF2-40B4-BE49-F238E27FC236}">
                <a16:creationId xmlns:a16="http://schemas.microsoft.com/office/drawing/2014/main" id="{C3A516C8-5896-F943-AB92-BE3BF45EF1BF}"/>
              </a:ext>
            </a:extLst>
          </p:cNvPr>
          <p:cNvSpPr>
            <a:spLocks noChangeArrowheads="1"/>
          </p:cNvSpPr>
          <p:nvPr/>
        </p:nvSpPr>
        <p:spPr bwMode="auto">
          <a:xfrm>
            <a:off x="198262" y="2850313"/>
            <a:ext cx="3789538" cy="5340357"/>
          </a:xfrm>
          <a:prstGeom prst="rect">
            <a:avLst/>
          </a:prstGeom>
          <a:solidFill>
            <a:schemeClr val="accent1"/>
          </a:solidFill>
          <a:ln>
            <a:noFill/>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sp>
        <p:nvSpPr>
          <p:cNvPr id="33" name="Content Placeholder 4">
            <a:extLst>
              <a:ext uri="{FF2B5EF4-FFF2-40B4-BE49-F238E27FC236}">
                <a16:creationId xmlns:a16="http://schemas.microsoft.com/office/drawing/2014/main" id="{F9B52B48-3747-AD44-83AD-846782E7AE31}"/>
              </a:ext>
            </a:extLst>
          </p:cNvPr>
          <p:cNvSpPr txBox="1">
            <a:spLocks/>
          </p:cNvSpPr>
          <p:nvPr/>
        </p:nvSpPr>
        <p:spPr bwMode="auto">
          <a:xfrm>
            <a:off x="4521200" y="3781375"/>
            <a:ext cx="7594865"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nSpc>
                <a:spcPct val="110000"/>
              </a:lnSpc>
            </a:pPr>
            <a:r>
              <a:rPr lang="en-US" altLang="en-US" sz="2800" dirty="0">
                <a:latin typeface="Calibri" panose="020F0502020204030204" pitchFamily="34" charset="0"/>
                <a:ea typeface="MS PGothic" charset="-128"/>
                <a:cs typeface="Calibri" panose="020F0502020204030204" pitchFamily="34" charset="0"/>
              </a:rPr>
              <a:t>In Haiti, the 2010 earthquake destroyed protective infrastructure, “from walls that ensured privacy at home, to alleyways that made travel to clinics and gathering spaces safe. In the wake of the damage, people who had relied on specialized and often discreet services, such as HIV/AIDS clinics, were forced to turn to the common consumption of relief aid.”</a:t>
            </a:r>
          </a:p>
        </p:txBody>
      </p:sp>
      <p:sp>
        <p:nvSpPr>
          <p:cNvPr id="34" name="Rectangle 34">
            <a:extLst>
              <a:ext uri="{FF2B5EF4-FFF2-40B4-BE49-F238E27FC236}">
                <a16:creationId xmlns:a16="http://schemas.microsoft.com/office/drawing/2014/main" id="{903A2FB8-D11B-CA45-9845-6A03BED10E02}"/>
              </a:ext>
            </a:extLst>
          </p:cNvPr>
          <p:cNvSpPr>
            <a:spLocks noChangeArrowheads="1"/>
          </p:cNvSpPr>
          <p:nvPr/>
        </p:nvSpPr>
        <p:spPr bwMode="auto">
          <a:xfrm>
            <a:off x="198262" y="2850313"/>
            <a:ext cx="12593168" cy="5340357"/>
          </a:xfrm>
          <a:prstGeom prst="rect">
            <a:avLst/>
          </a:prstGeom>
          <a:noFill/>
          <a:ln w="57150">
            <a:solidFill>
              <a:schemeClr val="accent1"/>
            </a:solidFill>
            <a:miter lim="800000"/>
            <a:headEnd/>
            <a:tailEnd/>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pic>
        <p:nvPicPr>
          <p:cNvPr id="18" name="Picture 17">
            <a:extLst>
              <a:ext uri="{FF2B5EF4-FFF2-40B4-BE49-F238E27FC236}">
                <a16:creationId xmlns:a16="http://schemas.microsoft.com/office/drawing/2014/main" id="{E2ED924A-B21B-A14B-902F-930C8469AB4C}"/>
              </a:ext>
            </a:extLst>
          </p:cNvPr>
          <p:cNvPicPr>
            <a:picLocks noChangeAspect="1"/>
          </p:cNvPicPr>
          <p:nvPr/>
        </p:nvPicPr>
        <p:blipFill rotWithShape="1">
          <a:blip r:embed="rId3">
            <a:alphaModFix amt="46000"/>
            <a:lum bright="70000" contrast="-70000"/>
            <a:extLst>
              <a:ext uri="{28A0092B-C50C-407E-A947-70E740481C1C}">
                <a14:useLocalDpi xmlns:a14="http://schemas.microsoft.com/office/drawing/2010/main" val="0"/>
              </a:ext>
            </a:extLst>
          </a:blip>
          <a:srcRect l="12301"/>
          <a:stretch/>
        </p:blipFill>
        <p:spPr>
          <a:xfrm>
            <a:off x="198262" y="2760653"/>
            <a:ext cx="4206333" cy="5430017"/>
          </a:xfrm>
          <a:prstGeom prst="rect">
            <a:avLst/>
          </a:prstGeom>
        </p:spPr>
      </p:pic>
      <p:sp>
        <p:nvSpPr>
          <p:cNvPr id="19" name="Rectangle 18">
            <a:extLst>
              <a:ext uri="{FF2B5EF4-FFF2-40B4-BE49-F238E27FC236}">
                <a16:creationId xmlns:a16="http://schemas.microsoft.com/office/drawing/2014/main" id="{FF2BEE8F-1476-4240-B016-BF8EF10490F8}"/>
              </a:ext>
            </a:extLst>
          </p:cNvPr>
          <p:cNvSpPr/>
          <p:nvPr/>
        </p:nvSpPr>
        <p:spPr>
          <a:xfrm>
            <a:off x="-239039" y="3506202"/>
            <a:ext cx="4206333" cy="1107996"/>
          </a:xfrm>
          <a:prstGeom prst="rect">
            <a:avLst/>
          </a:prstGeom>
        </p:spPr>
        <p:txBody>
          <a:bodyPr wrap="square">
            <a:spAutoFit/>
          </a:bodyPr>
          <a:lstStyle/>
          <a:p>
            <a:pPr algn="ctr"/>
            <a:r>
              <a:rPr lang="en-US" altLang="en-US" sz="6600" b="1" kern="0" dirty="0">
                <a:solidFill>
                  <a:schemeClr val="bg1"/>
                </a:solidFill>
                <a:latin typeface="Calibri" charset="0"/>
                <a:ea typeface="MS PGothic" charset="-128"/>
                <a:cs typeface="Calibri" charset="0"/>
              </a:rPr>
              <a:t>HAITI</a:t>
            </a:r>
            <a:endParaRPr lang="en-US" sz="6600" b="1" dirty="0">
              <a:solidFill>
                <a:schemeClr val="bg1"/>
              </a:solidFill>
            </a:endParaRPr>
          </a:p>
        </p:txBody>
      </p:sp>
      <p:sp>
        <p:nvSpPr>
          <p:cNvPr id="20" name="Rectangle 19">
            <a:extLst>
              <a:ext uri="{FF2B5EF4-FFF2-40B4-BE49-F238E27FC236}">
                <a16:creationId xmlns:a16="http://schemas.microsoft.com/office/drawing/2014/main" id="{527A34DA-4D1A-5445-B5AD-B00AF3373765}"/>
              </a:ext>
            </a:extLst>
          </p:cNvPr>
          <p:cNvSpPr/>
          <p:nvPr/>
        </p:nvSpPr>
        <p:spPr>
          <a:xfrm>
            <a:off x="863878" y="3162202"/>
            <a:ext cx="1981164" cy="1077218"/>
          </a:xfrm>
          <a:prstGeom prst="rect">
            <a:avLst/>
          </a:prstGeom>
        </p:spPr>
        <p:txBody>
          <a:bodyPr wrap="square">
            <a:spAutoFit/>
          </a:bodyPr>
          <a:lstStyle/>
          <a:p>
            <a:r>
              <a:rPr lang="en-US" altLang="en-US" sz="3200" b="1" dirty="0">
                <a:solidFill>
                  <a:schemeClr val="bg1"/>
                </a:solidFill>
                <a:latin typeface="Calibri" charset="0"/>
                <a:ea typeface="MS PGothic" charset="-128"/>
                <a:cs typeface="Calibri" charset="0"/>
              </a:rPr>
              <a:t>EXAMPLE </a:t>
            </a:r>
            <a:br>
              <a:rPr lang="en-US" altLang="en-US" sz="3200" b="1" dirty="0">
                <a:solidFill>
                  <a:schemeClr val="bg1"/>
                </a:solidFill>
                <a:latin typeface="Calibri" charset="0"/>
                <a:ea typeface="MS PGothic" charset="-128"/>
                <a:cs typeface="Calibri" charset="0"/>
              </a:rPr>
            </a:br>
            <a:endParaRPr lang="en-US" sz="3200" dirty="0"/>
          </a:p>
        </p:txBody>
      </p:sp>
      <p:sp>
        <p:nvSpPr>
          <p:cNvPr id="22" name="Rectangle 21">
            <a:extLst>
              <a:ext uri="{FF2B5EF4-FFF2-40B4-BE49-F238E27FC236}">
                <a16:creationId xmlns:a16="http://schemas.microsoft.com/office/drawing/2014/main" id="{5BAA23B0-8F1F-5741-9A50-8744ECAEDEBC}"/>
              </a:ext>
            </a:extLst>
          </p:cNvPr>
          <p:cNvSpPr/>
          <p:nvPr/>
        </p:nvSpPr>
        <p:spPr>
          <a:xfrm>
            <a:off x="2587915" y="3153170"/>
            <a:ext cx="612316" cy="584775"/>
          </a:xfrm>
          <a:prstGeom prst="rect">
            <a:avLst/>
          </a:prstGeom>
        </p:spPr>
        <p:txBody>
          <a:bodyPr wrap="square">
            <a:spAutoFit/>
          </a:bodyPr>
          <a:lstStyle/>
          <a:p>
            <a:r>
              <a:rPr lang="en-US" sz="3200" b="1" dirty="0">
                <a:solidFill>
                  <a:schemeClr val="bg1"/>
                </a:solidFill>
                <a:latin typeface="Calibri" charset="0"/>
                <a:ea typeface="MS PGothic" charset="-128"/>
                <a:cs typeface="Calibri" charset="0"/>
              </a:rPr>
              <a:t>3</a:t>
            </a:r>
            <a:endParaRPr lang="en-US" sz="3200" dirty="0"/>
          </a:p>
        </p:txBody>
      </p:sp>
      <p:sp>
        <p:nvSpPr>
          <p:cNvPr id="23" name="Oval 22">
            <a:extLst>
              <a:ext uri="{FF2B5EF4-FFF2-40B4-BE49-F238E27FC236}">
                <a16:creationId xmlns:a16="http://schemas.microsoft.com/office/drawing/2014/main" id="{4F71383A-DCE2-C24B-802D-FC58A743A3C5}"/>
              </a:ext>
            </a:extLst>
          </p:cNvPr>
          <p:cNvSpPr/>
          <p:nvPr/>
        </p:nvSpPr>
        <p:spPr bwMode="auto">
          <a:xfrm>
            <a:off x="2900472" y="6250092"/>
            <a:ext cx="542964" cy="519008"/>
          </a:xfrm>
          <a:prstGeom prst="ellipse">
            <a:avLst/>
          </a:prstGeom>
          <a:solidFill>
            <a:schemeClr val="tx1">
              <a:lumMod val="75000"/>
              <a:lumOff val="25000"/>
              <a:alpha val="48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819344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BD06979-9137-4C45-80AC-562E83EBF9B9}"/>
              </a:ext>
            </a:extLst>
          </p:cNvPr>
          <p:cNvGrpSpPr/>
          <p:nvPr/>
        </p:nvGrpSpPr>
        <p:grpSpPr>
          <a:xfrm>
            <a:off x="596827" y="1169766"/>
            <a:ext cx="1613709" cy="993287"/>
            <a:chOff x="5077896" y="2214240"/>
            <a:chExt cx="2877844" cy="1771401"/>
          </a:xfrm>
        </p:grpSpPr>
        <p:sp>
          <p:nvSpPr>
            <p:cNvPr id="23" name="Notched Right Arrow 22">
              <a:extLst>
                <a:ext uri="{FF2B5EF4-FFF2-40B4-BE49-F238E27FC236}">
                  <a16:creationId xmlns:a16="http://schemas.microsoft.com/office/drawing/2014/main" id="{11466FC5-387E-9649-9E21-B99696A3CB71}"/>
                </a:ext>
              </a:extLst>
            </p:cNvPr>
            <p:cNvSpPr/>
            <p:nvPr/>
          </p:nvSpPr>
          <p:spPr bwMode="auto">
            <a:xfrm>
              <a:off x="5077896" y="2214240"/>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24" name="Oval 23">
              <a:extLst>
                <a:ext uri="{FF2B5EF4-FFF2-40B4-BE49-F238E27FC236}">
                  <a16:creationId xmlns:a16="http://schemas.microsoft.com/office/drawing/2014/main" id="{E411E698-B580-274A-BFCA-3FFC81DA8C47}"/>
                </a:ext>
              </a:extLst>
            </p:cNvPr>
            <p:cNvSpPr/>
            <p:nvPr/>
          </p:nvSpPr>
          <p:spPr>
            <a:xfrm>
              <a:off x="6206009" y="3345561"/>
              <a:ext cx="640080" cy="64008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b="1" dirty="0"/>
                <a:t>02</a:t>
              </a:r>
            </a:p>
          </p:txBody>
        </p:sp>
        <p:grpSp>
          <p:nvGrpSpPr>
            <p:cNvPr id="25" name="Group 24">
              <a:extLst>
                <a:ext uri="{FF2B5EF4-FFF2-40B4-BE49-F238E27FC236}">
                  <a16:creationId xmlns:a16="http://schemas.microsoft.com/office/drawing/2014/main" id="{394D4521-6205-744E-B826-0A828AB768E3}"/>
                </a:ext>
              </a:extLst>
            </p:cNvPr>
            <p:cNvGrpSpPr/>
            <p:nvPr/>
          </p:nvGrpSpPr>
          <p:grpSpPr>
            <a:xfrm flipH="1">
              <a:off x="6095654" y="2382648"/>
              <a:ext cx="924868" cy="873318"/>
              <a:chOff x="11172825" y="5868988"/>
              <a:chExt cx="484188" cy="457200"/>
            </a:xfrm>
            <a:solidFill>
              <a:schemeClr val="bg1"/>
            </a:solidFill>
          </p:grpSpPr>
          <p:sp>
            <p:nvSpPr>
              <p:cNvPr id="26" name="Freeform 608">
                <a:extLst>
                  <a:ext uri="{FF2B5EF4-FFF2-40B4-BE49-F238E27FC236}">
                    <a16:creationId xmlns:a16="http://schemas.microsoft.com/office/drawing/2014/main" id="{12C1267B-5BFB-7541-A753-554BF58CCEDC}"/>
                  </a:ext>
                </a:extLst>
              </p:cNvPr>
              <p:cNvSpPr>
                <a:spLocks/>
              </p:cNvSpPr>
              <p:nvPr/>
            </p:nvSpPr>
            <p:spPr bwMode="auto">
              <a:xfrm>
                <a:off x="11382375" y="5994400"/>
                <a:ext cx="65088" cy="61913"/>
              </a:xfrm>
              <a:custGeom>
                <a:avLst/>
                <a:gdLst>
                  <a:gd name="T0" fmla="*/ 69 w 457"/>
                  <a:gd name="T1" fmla="*/ 0 h 426"/>
                  <a:gd name="T2" fmla="*/ 192 w 457"/>
                  <a:gd name="T3" fmla="*/ 59 h 426"/>
                  <a:gd name="T4" fmla="*/ 211 w 457"/>
                  <a:gd name="T5" fmla="*/ 65 h 426"/>
                  <a:gd name="T6" fmla="*/ 229 w 457"/>
                  <a:gd name="T7" fmla="*/ 67 h 426"/>
                  <a:gd name="T8" fmla="*/ 248 w 457"/>
                  <a:gd name="T9" fmla="*/ 65 h 426"/>
                  <a:gd name="T10" fmla="*/ 267 w 457"/>
                  <a:gd name="T11" fmla="*/ 59 h 426"/>
                  <a:gd name="T12" fmla="*/ 389 w 457"/>
                  <a:gd name="T13" fmla="*/ 0 h 426"/>
                  <a:gd name="T14" fmla="*/ 412 w 457"/>
                  <a:gd name="T15" fmla="*/ 7 h 426"/>
                  <a:gd name="T16" fmla="*/ 427 w 457"/>
                  <a:gd name="T17" fmla="*/ 14 h 426"/>
                  <a:gd name="T18" fmla="*/ 440 w 457"/>
                  <a:gd name="T19" fmla="*/ 25 h 426"/>
                  <a:gd name="T20" fmla="*/ 449 w 457"/>
                  <a:gd name="T21" fmla="*/ 40 h 426"/>
                  <a:gd name="T22" fmla="*/ 455 w 457"/>
                  <a:gd name="T23" fmla="*/ 55 h 426"/>
                  <a:gd name="T24" fmla="*/ 457 w 457"/>
                  <a:gd name="T25" fmla="*/ 72 h 426"/>
                  <a:gd name="T26" fmla="*/ 457 w 457"/>
                  <a:gd name="T27" fmla="*/ 386 h 426"/>
                  <a:gd name="T28" fmla="*/ 403 w 457"/>
                  <a:gd name="T29" fmla="*/ 403 h 426"/>
                  <a:gd name="T30" fmla="*/ 347 w 457"/>
                  <a:gd name="T31" fmla="*/ 416 h 426"/>
                  <a:gd name="T32" fmla="*/ 289 w 457"/>
                  <a:gd name="T33" fmla="*/ 424 h 426"/>
                  <a:gd name="T34" fmla="*/ 229 w 457"/>
                  <a:gd name="T35" fmla="*/ 426 h 426"/>
                  <a:gd name="T36" fmla="*/ 170 w 457"/>
                  <a:gd name="T37" fmla="*/ 424 h 426"/>
                  <a:gd name="T38" fmla="*/ 112 w 457"/>
                  <a:gd name="T39" fmla="*/ 416 h 426"/>
                  <a:gd name="T40" fmla="*/ 56 w 457"/>
                  <a:gd name="T41" fmla="*/ 403 h 426"/>
                  <a:gd name="T42" fmla="*/ 0 w 457"/>
                  <a:gd name="T43" fmla="*/ 386 h 426"/>
                  <a:gd name="T44" fmla="*/ 0 w 457"/>
                  <a:gd name="T45" fmla="*/ 72 h 426"/>
                  <a:gd name="T46" fmla="*/ 3 w 457"/>
                  <a:gd name="T47" fmla="*/ 55 h 426"/>
                  <a:gd name="T48" fmla="*/ 9 w 457"/>
                  <a:gd name="T49" fmla="*/ 40 h 426"/>
                  <a:gd name="T50" fmla="*/ 19 w 457"/>
                  <a:gd name="T51" fmla="*/ 25 h 426"/>
                  <a:gd name="T52" fmla="*/ 31 w 457"/>
                  <a:gd name="T53" fmla="*/ 14 h 426"/>
                  <a:gd name="T54" fmla="*/ 47 w 457"/>
                  <a:gd name="T55" fmla="*/ 7 h 426"/>
                  <a:gd name="T56" fmla="*/ 69 w 457"/>
                  <a:gd name="T57"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6">
                    <a:moveTo>
                      <a:pt x="69" y="0"/>
                    </a:moveTo>
                    <a:lnTo>
                      <a:pt x="192" y="59"/>
                    </a:lnTo>
                    <a:lnTo>
                      <a:pt x="211" y="65"/>
                    </a:lnTo>
                    <a:lnTo>
                      <a:pt x="229" y="67"/>
                    </a:lnTo>
                    <a:lnTo>
                      <a:pt x="248" y="65"/>
                    </a:lnTo>
                    <a:lnTo>
                      <a:pt x="267" y="59"/>
                    </a:lnTo>
                    <a:lnTo>
                      <a:pt x="389" y="0"/>
                    </a:lnTo>
                    <a:lnTo>
                      <a:pt x="412" y="7"/>
                    </a:lnTo>
                    <a:lnTo>
                      <a:pt x="427" y="14"/>
                    </a:lnTo>
                    <a:lnTo>
                      <a:pt x="440" y="25"/>
                    </a:lnTo>
                    <a:lnTo>
                      <a:pt x="449" y="40"/>
                    </a:lnTo>
                    <a:lnTo>
                      <a:pt x="455" y="55"/>
                    </a:lnTo>
                    <a:lnTo>
                      <a:pt x="457" y="72"/>
                    </a:lnTo>
                    <a:lnTo>
                      <a:pt x="457" y="386"/>
                    </a:lnTo>
                    <a:lnTo>
                      <a:pt x="403" y="403"/>
                    </a:lnTo>
                    <a:lnTo>
                      <a:pt x="347" y="416"/>
                    </a:lnTo>
                    <a:lnTo>
                      <a:pt x="289" y="424"/>
                    </a:lnTo>
                    <a:lnTo>
                      <a:pt x="229" y="426"/>
                    </a:lnTo>
                    <a:lnTo>
                      <a:pt x="170" y="424"/>
                    </a:lnTo>
                    <a:lnTo>
                      <a:pt x="112" y="416"/>
                    </a:lnTo>
                    <a:lnTo>
                      <a:pt x="56" y="403"/>
                    </a:lnTo>
                    <a:lnTo>
                      <a:pt x="0" y="386"/>
                    </a:lnTo>
                    <a:lnTo>
                      <a:pt x="0" y="72"/>
                    </a:lnTo>
                    <a:lnTo>
                      <a:pt x="3" y="55"/>
                    </a:lnTo>
                    <a:lnTo>
                      <a:pt x="9" y="40"/>
                    </a:lnTo>
                    <a:lnTo>
                      <a:pt x="19" y="25"/>
                    </a:lnTo>
                    <a:lnTo>
                      <a:pt x="31" y="14"/>
                    </a:lnTo>
                    <a:lnTo>
                      <a:pt x="47" y="7"/>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609">
                <a:extLst>
                  <a:ext uri="{FF2B5EF4-FFF2-40B4-BE49-F238E27FC236}">
                    <a16:creationId xmlns:a16="http://schemas.microsoft.com/office/drawing/2014/main" id="{8C2163D7-FB61-4847-A766-5F3C3DAF4266}"/>
                  </a:ext>
                </a:extLst>
              </p:cNvPr>
              <p:cNvSpPr>
                <a:spLocks/>
              </p:cNvSpPr>
              <p:nvPr/>
            </p:nvSpPr>
            <p:spPr bwMode="auto">
              <a:xfrm>
                <a:off x="11401425" y="5907088"/>
                <a:ext cx="28575" cy="28575"/>
              </a:xfrm>
              <a:custGeom>
                <a:avLst/>
                <a:gdLst>
                  <a:gd name="T0" fmla="*/ 99 w 199"/>
                  <a:gd name="T1" fmla="*/ 0 h 198"/>
                  <a:gd name="T2" fmla="*/ 122 w 199"/>
                  <a:gd name="T3" fmla="*/ 3 h 198"/>
                  <a:gd name="T4" fmla="*/ 143 w 199"/>
                  <a:gd name="T5" fmla="*/ 10 h 198"/>
                  <a:gd name="T6" fmla="*/ 161 w 199"/>
                  <a:gd name="T7" fmla="*/ 22 h 198"/>
                  <a:gd name="T8" fmla="*/ 176 w 199"/>
                  <a:gd name="T9" fmla="*/ 38 h 198"/>
                  <a:gd name="T10" fmla="*/ 189 w 199"/>
                  <a:gd name="T11" fmla="*/ 56 h 198"/>
                  <a:gd name="T12" fmla="*/ 196 w 199"/>
                  <a:gd name="T13" fmla="*/ 76 h 198"/>
                  <a:gd name="T14" fmla="*/ 199 w 199"/>
                  <a:gd name="T15" fmla="*/ 100 h 198"/>
                  <a:gd name="T16" fmla="*/ 196 w 199"/>
                  <a:gd name="T17" fmla="*/ 122 h 198"/>
                  <a:gd name="T18" fmla="*/ 189 w 199"/>
                  <a:gd name="T19" fmla="*/ 142 h 198"/>
                  <a:gd name="T20" fmla="*/ 176 w 199"/>
                  <a:gd name="T21" fmla="*/ 162 h 198"/>
                  <a:gd name="T22" fmla="*/ 161 w 199"/>
                  <a:gd name="T23" fmla="*/ 177 h 198"/>
                  <a:gd name="T24" fmla="*/ 143 w 199"/>
                  <a:gd name="T25" fmla="*/ 188 h 198"/>
                  <a:gd name="T26" fmla="*/ 122 w 199"/>
                  <a:gd name="T27" fmla="*/ 195 h 198"/>
                  <a:gd name="T28" fmla="*/ 99 w 199"/>
                  <a:gd name="T29" fmla="*/ 198 h 198"/>
                  <a:gd name="T30" fmla="*/ 77 w 199"/>
                  <a:gd name="T31" fmla="*/ 195 h 198"/>
                  <a:gd name="T32" fmla="*/ 55 w 199"/>
                  <a:gd name="T33" fmla="*/ 188 h 198"/>
                  <a:gd name="T34" fmla="*/ 37 w 199"/>
                  <a:gd name="T35" fmla="*/ 177 h 198"/>
                  <a:gd name="T36" fmla="*/ 21 w 199"/>
                  <a:gd name="T37" fmla="*/ 162 h 198"/>
                  <a:gd name="T38" fmla="*/ 10 w 199"/>
                  <a:gd name="T39" fmla="*/ 142 h 198"/>
                  <a:gd name="T40" fmla="*/ 2 w 199"/>
                  <a:gd name="T41" fmla="*/ 122 h 198"/>
                  <a:gd name="T42" fmla="*/ 0 w 199"/>
                  <a:gd name="T43" fmla="*/ 100 h 198"/>
                  <a:gd name="T44" fmla="*/ 2 w 199"/>
                  <a:gd name="T45" fmla="*/ 76 h 198"/>
                  <a:gd name="T46" fmla="*/ 10 w 199"/>
                  <a:gd name="T47" fmla="*/ 56 h 198"/>
                  <a:gd name="T48" fmla="*/ 21 w 199"/>
                  <a:gd name="T49" fmla="*/ 38 h 198"/>
                  <a:gd name="T50" fmla="*/ 37 w 199"/>
                  <a:gd name="T51" fmla="*/ 22 h 198"/>
                  <a:gd name="T52" fmla="*/ 55 w 199"/>
                  <a:gd name="T53" fmla="*/ 10 h 198"/>
                  <a:gd name="T54" fmla="*/ 77 w 199"/>
                  <a:gd name="T55" fmla="*/ 3 h 198"/>
                  <a:gd name="T56" fmla="*/ 99 w 199"/>
                  <a:gd name="T5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8">
                    <a:moveTo>
                      <a:pt x="99" y="0"/>
                    </a:moveTo>
                    <a:lnTo>
                      <a:pt x="122" y="3"/>
                    </a:lnTo>
                    <a:lnTo>
                      <a:pt x="143" y="10"/>
                    </a:lnTo>
                    <a:lnTo>
                      <a:pt x="161" y="22"/>
                    </a:lnTo>
                    <a:lnTo>
                      <a:pt x="176" y="38"/>
                    </a:lnTo>
                    <a:lnTo>
                      <a:pt x="189" y="56"/>
                    </a:lnTo>
                    <a:lnTo>
                      <a:pt x="196" y="76"/>
                    </a:lnTo>
                    <a:lnTo>
                      <a:pt x="199" y="100"/>
                    </a:lnTo>
                    <a:lnTo>
                      <a:pt x="196" y="122"/>
                    </a:lnTo>
                    <a:lnTo>
                      <a:pt x="189" y="142"/>
                    </a:lnTo>
                    <a:lnTo>
                      <a:pt x="176" y="162"/>
                    </a:lnTo>
                    <a:lnTo>
                      <a:pt x="161" y="177"/>
                    </a:lnTo>
                    <a:lnTo>
                      <a:pt x="143" y="188"/>
                    </a:lnTo>
                    <a:lnTo>
                      <a:pt x="122" y="195"/>
                    </a:lnTo>
                    <a:lnTo>
                      <a:pt x="99" y="198"/>
                    </a:lnTo>
                    <a:lnTo>
                      <a:pt x="77" y="195"/>
                    </a:lnTo>
                    <a:lnTo>
                      <a:pt x="55" y="188"/>
                    </a:lnTo>
                    <a:lnTo>
                      <a:pt x="37" y="177"/>
                    </a:lnTo>
                    <a:lnTo>
                      <a:pt x="21" y="162"/>
                    </a:lnTo>
                    <a:lnTo>
                      <a:pt x="10" y="142"/>
                    </a:lnTo>
                    <a:lnTo>
                      <a:pt x="2" y="122"/>
                    </a:lnTo>
                    <a:lnTo>
                      <a:pt x="0" y="100"/>
                    </a:lnTo>
                    <a:lnTo>
                      <a:pt x="2" y="76"/>
                    </a:lnTo>
                    <a:lnTo>
                      <a:pt x="10" y="56"/>
                    </a:lnTo>
                    <a:lnTo>
                      <a:pt x="21" y="38"/>
                    </a:lnTo>
                    <a:lnTo>
                      <a:pt x="37" y="22"/>
                    </a:lnTo>
                    <a:lnTo>
                      <a:pt x="55" y="10"/>
                    </a:lnTo>
                    <a:lnTo>
                      <a:pt x="77" y="3"/>
                    </a:lnTo>
                    <a:lnTo>
                      <a:pt x="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610">
                <a:extLst>
                  <a:ext uri="{FF2B5EF4-FFF2-40B4-BE49-F238E27FC236}">
                    <a16:creationId xmlns:a16="http://schemas.microsoft.com/office/drawing/2014/main" id="{8B18109B-D4AC-904D-B240-E5664236B09C}"/>
                  </a:ext>
                </a:extLst>
              </p:cNvPr>
              <p:cNvSpPr>
                <a:spLocks/>
              </p:cNvSpPr>
              <p:nvPr/>
            </p:nvSpPr>
            <p:spPr bwMode="auto">
              <a:xfrm>
                <a:off x="11252200" y="6175375"/>
                <a:ext cx="28575" cy="28575"/>
              </a:xfrm>
              <a:custGeom>
                <a:avLst/>
                <a:gdLst>
                  <a:gd name="T0" fmla="*/ 100 w 199"/>
                  <a:gd name="T1" fmla="*/ 0 h 199"/>
                  <a:gd name="T2" fmla="*/ 122 w 199"/>
                  <a:gd name="T3" fmla="*/ 3 h 199"/>
                  <a:gd name="T4" fmla="*/ 143 w 199"/>
                  <a:gd name="T5" fmla="*/ 10 h 199"/>
                  <a:gd name="T6" fmla="*/ 161 w 199"/>
                  <a:gd name="T7" fmla="*/ 22 h 199"/>
                  <a:gd name="T8" fmla="*/ 177 w 199"/>
                  <a:gd name="T9" fmla="*/ 37 h 199"/>
                  <a:gd name="T10" fmla="*/ 189 w 199"/>
                  <a:gd name="T11" fmla="*/ 56 h 199"/>
                  <a:gd name="T12" fmla="*/ 196 w 199"/>
                  <a:gd name="T13" fmla="*/ 77 h 199"/>
                  <a:gd name="T14" fmla="*/ 199 w 199"/>
                  <a:gd name="T15" fmla="*/ 99 h 199"/>
                  <a:gd name="T16" fmla="*/ 196 w 199"/>
                  <a:gd name="T17" fmla="*/ 122 h 199"/>
                  <a:gd name="T18" fmla="*/ 189 w 199"/>
                  <a:gd name="T19" fmla="*/ 143 h 199"/>
                  <a:gd name="T20" fmla="*/ 177 w 199"/>
                  <a:gd name="T21" fmla="*/ 161 h 199"/>
                  <a:gd name="T22" fmla="*/ 161 w 199"/>
                  <a:gd name="T23" fmla="*/ 176 h 199"/>
                  <a:gd name="T24" fmla="*/ 143 w 199"/>
                  <a:gd name="T25" fmla="*/ 189 h 199"/>
                  <a:gd name="T26" fmla="*/ 122 w 199"/>
                  <a:gd name="T27" fmla="*/ 196 h 199"/>
                  <a:gd name="T28" fmla="*/ 100 w 199"/>
                  <a:gd name="T29" fmla="*/ 199 h 199"/>
                  <a:gd name="T30" fmla="*/ 76 w 199"/>
                  <a:gd name="T31" fmla="*/ 196 h 199"/>
                  <a:gd name="T32" fmla="*/ 56 w 199"/>
                  <a:gd name="T33" fmla="*/ 189 h 199"/>
                  <a:gd name="T34" fmla="*/ 38 w 199"/>
                  <a:gd name="T35" fmla="*/ 176 h 199"/>
                  <a:gd name="T36" fmla="*/ 22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2 w 199"/>
                  <a:gd name="T49" fmla="*/ 37 h 199"/>
                  <a:gd name="T50" fmla="*/ 38 w 199"/>
                  <a:gd name="T51" fmla="*/ 22 h 199"/>
                  <a:gd name="T52" fmla="*/ 56 w 199"/>
                  <a:gd name="T53" fmla="*/ 10 h 199"/>
                  <a:gd name="T54" fmla="*/ 76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2" y="3"/>
                    </a:lnTo>
                    <a:lnTo>
                      <a:pt x="143" y="10"/>
                    </a:lnTo>
                    <a:lnTo>
                      <a:pt x="161" y="22"/>
                    </a:lnTo>
                    <a:lnTo>
                      <a:pt x="177" y="37"/>
                    </a:lnTo>
                    <a:lnTo>
                      <a:pt x="189" y="56"/>
                    </a:lnTo>
                    <a:lnTo>
                      <a:pt x="196" y="77"/>
                    </a:lnTo>
                    <a:lnTo>
                      <a:pt x="199" y="99"/>
                    </a:lnTo>
                    <a:lnTo>
                      <a:pt x="196" y="122"/>
                    </a:lnTo>
                    <a:lnTo>
                      <a:pt x="189" y="143"/>
                    </a:lnTo>
                    <a:lnTo>
                      <a:pt x="177" y="161"/>
                    </a:lnTo>
                    <a:lnTo>
                      <a:pt x="161" y="176"/>
                    </a:lnTo>
                    <a:lnTo>
                      <a:pt x="143" y="189"/>
                    </a:lnTo>
                    <a:lnTo>
                      <a:pt x="122" y="196"/>
                    </a:lnTo>
                    <a:lnTo>
                      <a:pt x="100" y="199"/>
                    </a:lnTo>
                    <a:lnTo>
                      <a:pt x="76" y="196"/>
                    </a:lnTo>
                    <a:lnTo>
                      <a:pt x="56" y="189"/>
                    </a:lnTo>
                    <a:lnTo>
                      <a:pt x="38" y="176"/>
                    </a:lnTo>
                    <a:lnTo>
                      <a:pt x="22" y="161"/>
                    </a:lnTo>
                    <a:lnTo>
                      <a:pt x="10" y="143"/>
                    </a:lnTo>
                    <a:lnTo>
                      <a:pt x="3" y="122"/>
                    </a:lnTo>
                    <a:lnTo>
                      <a:pt x="0" y="99"/>
                    </a:lnTo>
                    <a:lnTo>
                      <a:pt x="3" y="77"/>
                    </a:lnTo>
                    <a:lnTo>
                      <a:pt x="10" y="56"/>
                    </a:lnTo>
                    <a:lnTo>
                      <a:pt x="22" y="37"/>
                    </a:lnTo>
                    <a:lnTo>
                      <a:pt x="38" y="22"/>
                    </a:lnTo>
                    <a:lnTo>
                      <a:pt x="56" y="10"/>
                    </a:lnTo>
                    <a:lnTo>
                      <a:pt x="76" y="3"/>
                    </a:lnTo>
                    <a:lnTo>
                      <a:pt x="1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611">
                <a:extLst>
                  <a:ext uri="{FF2B5EF4-FFF2-40B4-BE49-F238E27FC236}">
                    <a16:creationId xmlns:a16="http://schemas.microsoft.com/office/drawing/2014/main" id="{D2F04869-F395-9549-951C-17DB10B8AB77}"/>
                  </a:ext>
                </a:extLst>
              </p:cNvPr>
              <p:cNvSpPr>
                <a:spLocks noEditPoints="1"/>
              </p:cNvSpPr>
              <p:nvPr/>
            </p:nvSpPr>
            <p:spPr bwMode="auto">
              <a:xfrm>
                <a:off x="11172825" y="6137275"/>
                <a:ext cx="188913" cy="168275"/>
              </a:xfrm>
              <a:custGeom>
                <a:avLst/>
                <a:gdLst>
                  <a:gd name="T0" fmla="*/ 574 w 1307"/>
                  <a:gd name="T1" fmla="*/ 103 h 1165"/>
                  <a:gd name="T2" fmla="*/ 474 w 1307"/>
                  <a:gd name="T3" fmla="*/ 159 h 1165"/>
                  <a:gd name="T4" fmla="*/ 405 w 1307"/>
                  <a:gd name="T5" fmla="*/ 250 h 1165"/>
                  <a:gd name="T6" fmla="*/ 379 w 1307"/>
                  <a:gd name="T7" fmla="*/ 365 h 1165"/>
                  <a:gd name="T8" fmla="*/ 405 w 1307"/>
                  <a:gd name="T9" fmla="*/ 480 h 1165"/>
                  <a:gd name="T10" fmla="*/ 474 w 1307"/>
                  <a:gd name="T11" fmla="*/ 572 h 1165"/>
                  <a:gd name="T12" fmla="*/ 574 w 1307"/>
                  <a:gd name="T13" fmla="*/ 627 h 1165"/>
                  <a:gd name="T14" fmla="*/ 694 w 1307"/>
                  <a:gd name="T15" fmla="*/ 636 h 1165"/>
                  <a:gd name="T16" fmla="*/ 803 w 1307"/>
                  <a:gd name="T17" fmla="*/ 594 h 1165"/>
                  <a:gd name="T18" fmla="*/ 883 w 1307"/>
                  <a:gd name="T19" fmla="*/ 514 h 1165"/>
                  <a:gd name="T20" fmla="*/ 924 w 1307"/>
                  <a:gd name="T21" fmla="*/ 406 h 1165"/>
                  <a:gd name="T22" fmla="*/ 915 w 1307"/>
                  <a:gd name="T23" fmla="*/ 287 h 1165"/>
                  <a:gd name="T24" fmla="*/ 860 w 1307"/>
                  <a:gd name="T25" fmla="*/ 186 h 1165"/>
                  <a:gd name="T26" fmla="*/ 769 w 1307"/>
                  <a:gd name="T27" fmla="*/ 118 h 1165"/>
                  <a:gd name="T28" fmla="*/ 654 w 1307"/>
                  <a:gd name="T29" fmla="*/ 92 h 1165"/>
                  <a:gd name="T30" fmla="*/ 777 w 1307"/>
                  <a:gd name="T31" fmla="*/ 12 h 1165"/>
                  <a:gd name="T32" fmla="*/ 949 w 1307"/>
                  <a:gd name="T33" fmla="*/ 71 h 1165"/>
                  <a:gd name="T34" fmla="*/ 1093 w 1307"/>
                  <a:gd name="T35" fmla="*/ 171 h 1165"/>
                  <a:gd name="T36" fmla="*/ 1208 w 1307"/>
                  <a:gd name="T37" fmla="*/ 307 h 1165"/>
                  <a:gd name="T38" fmla="*/ 1281 w 1307"/>
                  <a:gd name="T39" fmla="*/ 470 h 1165"/>
                  <a:gd name="T40" fmla="*/ 1307 w 1307"/>
                  <a:gd name="T41" fmla="*/ 652 h 1165"/>
                  <a:gd name="T42" fmla="*/ 1281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1 w 1307"/>
                  <a:gd name="T53" fmla="*/ 750 h 1165"/>
                  <a:gd name="T54" fmla="*/ 887 w 1307"/>
                  <a:gd name="T55" fmla="*/ 719 h 1165"/>
                  <a:gd name="T56" fmla="*/ 861 w 1307"/>
                  <a:gd name="T57" fmla="*/ 711 h 1165"/>
                  <a:gd name="T58" fmla="*/ 834 w 1307"/>
                  <a:gd name="T59" fmla="*/ 703 h 1165"/>
                  <a:gd name="T60" fmla="*/ 789 w 1307"/>
                  <a:gd name="T61" fmla="*/ 700 h 1165"/>
                  <a:gd name="T62" fmla="*/ 538 w 1307"/>
                  <a:gd name="T63" fmla="*/ 707 h 1165"/>
                  <a:gd name="T64" fmla="*/ 474 w 1307"/>
                  <a:gd name="T65" fmla="*/ 702 h 1165"/>
                  <a:gd name="T66" fmla="*/ 456 w 1307"/>
                  <a:gd name="T67" fmla="*/ 708 h 1165"/>
                  <a:gd name="T68" fmla="*/ 426 w 1307"/>
                  <a:gd name="T69" fmla="*/ 717 h 1165"/>
                  <a:gd name="T70" fmla="*/ 385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4 w 1307"/>
                  <a:gd name="T81" fmla="*/ 888 h 1165"/>
                  <a:gd name="T82" fmla="*/ 3 w 1307"/>
                  <a:gd name="T83" fmla="*/ 714 h 1165"/>
                  <a:gd name="T84" fmla="*/ 12 w 1307"/>
                  <a:gd name="T85" fmla="*/ 529 h 1165"/>
                  <a:gd name="T86" fmla="*/ 70 w 1307"/>
                  <a:gd name="T87" fmla="*/ 358 h 1165"/>
                  <a:gd name="T88" fmla="*/ 171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4" y="103"/>
                    </a:lnTo>
                    <a:lnTo>
                      <a:pt x="539" y="118"/>
                    </a:lnTo>
                    <a:lnTo>
                      <a:pt x="505" y="136"/>
                    </a:lnTo>
                    <a:lnTo>
                      <a:pt x="474" y="159"/>
                    </a:lnTo>
                    <a:lnTo>
                      <a:pt x="447" y="186"/>
                    </a:lnTo>
                    <a:lnTo>
                      <a:pt x="424" y="216"/>
                    </a:lnTo>
                    <a:lnTo>
                      <a:pt x="405" y="250"/>
                    </a:lnTo>
                    <a:lnTo>
                      <a:pt x="392" y="287"/>
                    </a:lnTo>
                    <a:lnTo>
                      <a:pt x="383" y="325"/>
                    </a:lnTo>
                    <a:lnTo>
                      <a:pt x="379" y="365"/>
                    </a:lnTo>
                    <a:lnTo>
                      <a:pt x="383" y="406"/>
                    </a:lnTo>
                    <a:lnTo>
                      <a:pt x="392" y="444"/>
                    </a:lnTo>
                    <a:lnTo>
                      <a:pt x="405" y="480"/>
                    </a:lnTo>
                    <a:lnTo>
                      <a:pt x="424" y="514"/>
                    </a:lnTo>
                    <a:lnTo>
                      <a:pt x="447" y="544"/>
                    </a:lnTo>
                    <a:lnTo>
                      <a:pt x="474" y="572"/>
                    </a:lnTo>
                    <a:lnTo>
                      <a:pt x="505" y="594"/>
                    </a:lnTo>
                    <a:lnTo>
                      <a:pt x="539" y="613"/>
                    </a:lnTo>
                    <a:lnTo>
                      <a:pt x="574" y="627"/>
                    </a:lnTo>
                    <a:lnTo>
                      <a:pt x="613" y="636"/>
                    </a:lnTo>
                    <a:lnTo>
                      <a:pt x="654" y="639"/>
                    </a:lnTo>
                    <a:lnTo>
                      <a:pt x="694" y="636"/>
                    </a:lnTo>
                    <a:lnTo>
                      <a:pt x="732" y="627"/>
                    </a:lnTo>
                    <a:lnTo>
                      <a:pt x="769" y="613"/>
                    </a:lnTo>
                    <a:lnTo>
                      <a:pt x="803" y="594"/>
                    </a:lnTo>
                    <a:lnTo>
                      <a:pt x="832" y="572"/>
                    </a:lnTo>
                    <a:lnTo>
                      <a:pt x="860" y="544"/>
                    </a:lnTo>
                    <a:lnTo>
                      <a:pt x="883" y="514"/>
                    </a:lnTo>
                    <a:lnTo>
                      <a:pt x="902" y="480"/>
                    </a:lnTo>
                    <a:lnTo>
                      <a:pt x="915" y="444"/>
                    </a:lnTo>
                    <a:lnTo>
                      <a:pt x="924" y="406"/>
                    </a:lnTo>
                    <a:lnTo>
                      <a:pt x="927" y="365"/>
                    </a:lnTo>
                    <a:lnTo>
                      <a:pt x="924" y="325"/>
                    </a:lnTo>
                    <a:lnTo>
                      <a:pt x="915" y="287"/>
                    </a:lnTo>
                    <a:lnTo>
                      <a:pt x="902" y="250"/>
                    </a:lnTo>
                    <a:lnTo>
                      <a:pt x="883" y="216"/>
                    </a:lnTo>
                    <a:lnTo>
                      <a:pt x="860" y="186"/>
                    </a:lnTo>
                    <a:lnTo>
                      <a:pt x="832" y="159"/>
                    </a:lnTo>
                    <a:lnTo>
                      <a:pt x="803" y="136"/>
                    </a:lnTo>
                    <a:lnTo>
                      <a:pt x="769" y="118"/>
                    </a:lnTo>
                    <a:lnTo>
                      <a:pt x="732" y="103"/>
                    </a:lnTo>
                    <a:lnTo>
                      <a:pt x="694" y="95"/>
                    </a:lnTo>
                    <a:lnTo>
                      <a:pt x="654" y="92"/>
                    </a:lnTo>
                    <a:close/>
                    <a:moveTo>
                      <a:pt x="654" y="0"/>
                    </a:moveTo>
                    <a:lnTo>
                      <a:pt x="716" y="3"/>
                    </a:lnTo>
                    <a:lnTo>
                      <a:pt x="777" y="12"/>
                    </a:lnTo>
                    <a:lnTo>
                      <a:pt x="836" y="26"/>
                    </a:lnTo>
                    <a:lnTo>
                      <a:pt x="894" y="46"/>
                    </a:lnTo>
                    <a:lnTo>
                      <a:pt x="949" y="71"/>
                    </a:lnTo>
                    <a:lnTo>
                      <a:pt x="1000" y="99"/>
                    </a:lnTo>
                    <a:lnTo>
                      <a:pt x="1049" y="133"/>
                    </a:lnTo>
                    <a:lnTo>
                      <a:pt x="1093" y="171"/>
                    </a:lnTo>
                    <a:lnTo>
                      <a:pt x="1135" y="213"/>
                    </a:lnTo>
                    <a:lnTo>
                      <a:pt x="1173" y="258"/>
                    </a:lnTo>
                    <a:lnTo>
                      <a:pt x="1208" y="307"/>
                    </a:lnTo>
                    <a:lnTo>
                      <a:pt x="1236" y="358"/>
                    </a:lnTo>
                    <a:lnTo>
                      <a:pt x="1261" y="413"/>
                    </a:lnTo>
                    <a:lnTo>
                      <a:pt x="1281" y="470"/>
                    </a:lnTo>
                    <a:lnTo>
                      <a:pt x="1295" y="529"/>
                    </a:lnTo>
                    <a:lnTo>
                      <a:pt x="1304" y="590"/>
                    </a:lnTo>
                    <a:lnTo>
                      <a:pt x="1307" y="652"/>
                    </a:lnTo>
                    <a:lnTo>
                      <a:pt x="1304" y="714"/>
                    </a:lnTo>
                    <a:lnTo>
                      <a:pt x="1295" y="774"/>
                    </a:lnTo>
                    <a:lnTo>
                      <a:pt x="1281" y="832"/>
                    </a:lnTo>
                    <a:lnTo>
                      <a:pt x="1263" y="888"/>
                    </a:lnTo>
                    <a:lnTo>
                      <a:pt x="1238" y="942"/>
                    </a:lnTo>
                    <a:lnTo>
                      <a:pt x="1211" y="993"/>
                    </a:lnTo>
                    <a:lnTo>
                      <a:pt x="1177" y="1041"/>
                    </a:lnTo>
                    <a:lnTo>
                      <a:pt x="1140" y="1086"/>
                    </a:lnTo>
                    <a:lnTo>
                      <a:pt x="1101" y="1128"/>
                    </a:lnTo>
                    <a:lnTo>
                      <a:pt x="1056" y="1165"/>
                    </a:lnTo>
                    <a:lnTo>
                      <a:pt x="1056" y="949"/>
                    </a:lnTo>
                    <a:lnTo>
                      <a:pt x="1054" y="916"/>
                    </a:lnTo>
                    <a:lnTo>
                      <a:pt x="1047" y="882"/>
                    </a:lnTo>
                    <a:lnTo>
                      <a:pt x="1035" y="851"/>
                    </a:lnTo>
                    <a:lnTo>
                      <a:pt x="1020" y="822"/>
                    </a:lnTo>
                    <a:lnTo>
                      <a:pt x="1001" y="795"/>
                    </a:lnTo>
                    <a:lnTo>
                      <a:pt x="977" y="771"/>
                    </a:lnTo>
                    <a:lnTo>
                      <a:pt x="951" y="750"/>
                    </a:lnTo>
                    <a:lnTo>
                      <a:pt x="922" y="733"/>
                    </a:lnTo>
                    <a:lnTo>
                      <a:pt x="890" y="719"/>
                    </a:lnTo>
                    <a:lnTo>
                      <a:pt x="887" y="719"/>
                    </a:lnTo>
                    <a:lnTo>
                      <a:pt x="880" y="717"/>
                    </a:lnTo>
                    <a:lnTo>
                      <a:pt x="871" y="714"/>
                    </a:lnTo>
                    <a:lnTo>
                      <a:pt x="861" y="711"/>
                    </a:lnTo>
                    <a:lnTo>
                      <a:pt x="851" y="708"/>
                    </a:lnTo>
                    <a:lnTo>
                      <a:pt x="842" y="705"/>
                    </a:lnTo>
                    <a:lnTo>
                      <a:pt x="834" y="703"/>
                    </a:lnTo>
                    <a:lnTo>
                      <a:pt x="832" y="702"/>
                    </a:lnTo>
                    <a:lnTo>
                      <a:pt x="811" y="698"/>
                    </a:lnTo>
                    <a:lnTo>
                      <a:pt x="789" y="700"/>
                    </a:lnTo>
                    <a:lnTo>
                      <a:pt x="769" y="707"/>
                    </a:lnTo>
                    <a:lnTo>
                      <a:pt x="654" y="762"/>
                    </a:lnTo>
                    <a:lnTo>
                      <a:pt x="538" y="707"/>
                    </a:lnTo>
                    <a:lnTo>
                      <a:pt x="517" y="700"/>
                    </a:lnTo>
                    <a:lnTo>
                      <a:pt x="496" y="698"/>
                    </a:lnTo>
                    <a:lnTo>
                      <a:pt x="474" y="702"/>
                    </a:lnTo>
                    <a:lnTo>
                      <a:pt x="472" y="703"/>
                    </a:lnTo>
                    <a:lnTo>
                      <a:pt x="465" y="705"/>
                    </a:lnTo>
                    <a:lnTo>
                      <a:pt x="456" y="708"/>
                    </a:lnTo>
                    <a:lnTo>
                      <a:pt x="446" y="711"/>
                    </a:lnTo>
                    <a:lnTo>
                      <a:pt x="436" y="714"/>
                    </a:lnTo>
                    <a:lnTo>
                      <a:pt x="426" y="717"/>
                    </a:lnTo>
                    <a:lnTo>
                      <a:pt x="419" y="719"/>
                    </a:lnTo>
                    <a:lnTo>
                      <a:pt x="417" y="719"/>
                    </a:lnTo>
                    <a:lnTo>
                      <a:pt x="385" y="733"/>
                    </a:lnTo>
                    <a:lnTo>
                      <a:pt x="356" y="750"/>
                    </a:lnTo>
                    <a:lnTo>
                      <a:pt x="329" y="771"/>
                    </a:lnTo>
                    <a:lnTo>
                      <a:pt x="307" y="795"/>
                    </a:lnTo>
                    <a:lnTo>
                      <a:pt x="288" y="822"/>
                    </a:lnTo>
                    <a:lnTo>
                      <a:pt x="271" y="851"/>
                    </a:lnTo>
                    <a:lnTo>
                      <a:pt x="260" y="882"/>
                    </a:lnTo>
                    <a:lnTo>
                      <a:pt x="253" y="916"/>
                    </a:lnTo>
                    <a:lnTo>
                      <a:pt x="251" y="949"/>
                    </a:lnTo>
                    <a:lnTo>
                      <a:pt x="251" y="1165"/>
                    </a:lnTo>
                    <a:lnTo>
                      <a:pt x="207" y="1128"/>
                    </a:lnTo>
                    <a:lnTo>
                      <a:pt x="166" y="1086"/>
                    </a:lnTo>
                    <a:lnTo>
                      <a:pt x="130" y="1041"/>
                    </a:lnTo>
                    <a:lnTo>
                      <a:pt x="97" y="993"/>
                    </a:lnTo>
                    <a:lnTo>
                      <a:pt x="68" y="942"/>
                    </a:lnTo>
                    <a:lnTo>
                      <a:pt x="44" y="888"/>
                    </a:lnTo>
                    <a:lnTo>
                      <a:pt x="26" y="832"/>
                    </a:lnTo>
                    <a:lnTo>
                      <a:pt x="11" y="774"/>
                    </a:lnTo>
                    <a:lnTo>
                      <a:pt x="3" y="714"/>
                    </a:lnTo>
                    <a:lnTo>
                      <a:pt x="0" y="652"/>
                    </a:lnTo>
                    <a:lnTo>
                      <a:pt x="3" y="590"/>
                    </a:lnTo>
                    <a:lnTo>
                      <a:pt x="12" y="529"/>
                    </a:lnTo>
                    <a:lnTo>
                      <a:pt x="27" y="470"/>
                    </a:lnTo>
                    <a:lnTo>
                      <a:pt x="46" y="413"/>
                    </a:lnTo>
                    <a:lnTo>
                      <a:pt x="70" y="358"/>
                    </a:lnTo>
                    <a:lnTo>
                      <a:pt x="100" y="307"/>
                    </a:lnTo>
                    <a:lnTo>
                      <a:pt x="134" y="258"/>
                    </a:lnTo>
                    <a:lnTo>
                      <a:pt x="171" y="213"/>
                    </a:lnTo>
                    <a:lnTo>
                      <a:pt x="213" y="171"/>
                    </a:lnTo>
                    <a:lnTo>
                      <a:pt x="258" y="133"/>
                    </a:lnTo>
                    <a:lnTo>
                      <a:pt x="307" y="99"/>
                    </a:lnTo>
                    <a:lnTo>
                      <a:pt x="359" y="71"/>
                    </a:lnTo>
                    <a:lnTo>
                      <a:pt x="413" y="46"/>
                    </a:lnTo>
                    <a:lnTo>
                      <a:pt x="470" y="26"/>
                    </a:lnTo>
                    <a:lnTo>
                      <a:pt x="529" y="12"/>
                    </a:lnTo>
                    <a:lnTo>
                      <a:pt x="591" y="3"/>
                    </a:lnTo>
                    <a:lnTo>
                      <a:pt x="6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612">
                <a:extLst>
                  <a:ext uri="{FF2B5EF4-FFF2-40B4-BE49-F238E27FC236}">
                    <a16:creationId xmlns:a16="http://schemas.microsoft.com/office/drawing/2014/main" id="{DAE325BD-E3D7-8E4B-A65B-D98A7E85525E}"/>
                  </a:ext>
                </a:extLst>
              </p:cNvPr>
              <p:cNvSpPr>
                <a:spLocks/>
              </p:cNvSpPr>
              <p:nvPr/>
            </p:nvSpPr>
            <p:spPr bwMode="auto">
              <a:xfrm>
                <a:off x="11234738" y="6264275"/>
                <a:ext cx="65088" cy="61913"/>
              </a:xfrm>
              <a:custGeom>
                <a:avLst/>
                <a:gdLst>
                  <a:gd name="T0" fmla="*/ 69 w 457"/>
                  <a:gd name="T1" fmla="*/ 0 h 427"/>
                  <a:gd name="T2" fmla="*/ 191 w 457"/>
                  <a:gd name="T3" fmla="*/ 58 h 427"/>
                  <a:gd name="T4" fmla="*/ 209 w 457"/>
                  <a:gd name="T5" fmla="*/ 65 h 427"/>
                  <a:gd name="T6" fmla="*/ 229 w 457"/>
                  <a:gd name="T7" fmla="*/ 67 h 427"/>
                  <a:gd name="T8" fmla="*/ 247 w 457"/>
                  <a:gd name="T9" fmla="*/ 65 h 427"/>
                  <a:gd name="T10" fmla="*/ 266 w 457"/>
                  <a:gd name="T11" fmla="*/ 58 h 427"/>
                  <a:gd name="T12" fmla="*/ 389 w 457"/>
                  <a:gd name="T13" fmla="*/ 0 h 427"/>
                  <a:gd name="T14" fmla="*/ 410 w 457"/>
                  <a:gd name="T15" fmla="*/ 7 h 427"/>
                  <a:gd name="T16" fmla="*/ 426 w 457"/>
                  <a:gd name="T17" fmla="*/ 14 h 427"/>
                  <a:gd name="T18" fmla="*/ 439 w 457"/>
                  <a:gd name="T19" fmla="*/ 26 h 427"/>
                  <a:gd name="T20" fmla="*/ 448 w 457"/>
                  <a:gd name="T21" fmla="*/ 39 h 427"/>
                  <a:gd name="T22" fmla="*/ 454 w 457"/>
                  <a:gd name="T23" fmla="*/ 55 h 427"/>
                  <a:gd name="T24" fmla="*/ 457 w 457"/>
                  <a:gd name="T25" fmla="*/ 71 h 427"/>
                  <a:gd name="T26" fmla="*/ 457 w 457"/>
                  <a:gd name="T27" fmla="*/ 385 h 427"/>
                  <a:gd name="T28" fmla="*/ 402 w 457"/>
                  <a:gd name="T29" fmla="*/ 403 h 427"/>
                  <a:gd name="T30" fmla="*/ 346 w 457"/>
                  <a:gd name="T31" fmla="*/ 416 h 427"/>
                  <a:gd name="T32" fmla="*/ 288 w 457"/>
                  <a:gd name="T33" fmla="*/ 424 h 427"/>
                  <a:gd name="T34" fmla="*/ 229 w 457"/>
                  <a:gd name="T35" fmla="*/ 427 h 427"/>
                  <a:gd name="T36" fmla="*/ 169 w 457"/>
                  <a:gd name="T37" fmla="*/ 424 h 427"/>
                  <a:gd name="T38" fmla="*/ 111 w 457"/>
                  <a:gd name="T39" fmla="*/ 416 h 427"/>
                  <a:gd name="T40" fmla="*/ 54 w 457"/>
                  <a:gd name="T41" fmla="*/ 403 h 427"/>
                  <a:gd name="T42" fmla="*/ 0 w 457"/>
                  <a:gd name="T43" fmla="*/ 385 h 427"/>
                  <a:gd name="T44" fmla="*/ 0 w 457"/>
                  <a:gd name="T45" fmla="*/ 71 h 427"/>
                  <a:gd name="T46" fmla="*/ 2 w 457"/>
                  <a:gd name="T47" fmla="*/ 55 h 427"/>
                  <a:gd name="T48" fmla="*/ 9 w 457"/>
                  <a:gd name="T49" fmla="*/ 39 h 427"/>
                  <a:gd name="T50" fmla="*/ 18 w 457"/>
                  <a:gd name="T51" fmla="*/ 26 h 427"/>
                  <a:gd name="T52" fmla="*/ 31 w 457"/>
                  <a:gd name="T53" fmla="*/ 14 h 427"/>
                  <a:gd name="T54" fmla="*/ 46 w 457"/>
                  <a:gd name="T55" fmla="*/ 7 h 427"/>
                  <a:gd name="T56" fmla="*/ 69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9" y="0"/>
                    </a:moveTo>
                    <a:lnTo>
                      <a:pt x="191" y="58"/>
                    </a:lnTo>
                    <a:lnTo>
                      <a:pt x="209" y="65"/>
                    </a:lnTo>
                    <a:lnTo>
                      <a:pt x="229" y="67"/>
                    </a:lnTo>
                    <a:lnTo>
                      <a:pt x="247" y="65"/>
                    </a:lnTo>
                    <a:lnTo>
                      <a:pt x="266" y="58"/>
                    </a:lnTo>
                    <a:lnTo>
                      <a:pt x="389" y="0"/>
                    </a:lnTo>
                    <a:lnTo>
                      <a:pt x="410" y="7"/>
                    </a:lnTo>
                    <a:lnTo>
                      <a:pt x="426" y="14"/>
                    </a:lnTo>
                    <a:lnTo>
                      <a:pt x="439" y="26"/>
                    </a:lnTo>
                    <a:lnTo>
                      <a:pt x="448" y="39"/>
                    </a:lnTo>
                    <a:lnTo>
                      <a:pt x="454" y="55"/>
                    </a:lnTo>
                    <a:lnTo>
                      <a:pt x="457" y="71"/>
                    </a:lnTo>
                    <a:lnTo>
                      <a:pt x="457" y="385"/>
                    </a:lnTo>
                    <a:lnTo>
                      <a:pt x="402" y="403"/>
                    </a:lnTo>
                    <a:lnTo>
                      <a:pt x="346" y="416"/>
                    </a:lnTo>
                    <a:lnTo>
                      <a:pt x="288" y="424"/>
                    </a:lnTo>
                    <a:lnTo>
                      <a:pt x="229" y="427"/>
                    </a:lnTo>
                    <a:lnTo>
                      <a:pt x="169" y="424"/>
                    </a:lnTo>
                    <a:lnTo>
                      <a:pt x="111" y="416"/>
                    </a:lnTo>
                    <a:lnTo>
                      <a:pt x="54" y="403"/>
                    </a:lnTo>
                    <a:lnTo>
                      <a:pt x="0" y="385"/>
                    </a:lnTo>
                    <a:lnTo>
                      <a:pt x="0" y="71"/>
                    </a:lnTo>
                    <a:lnTo>
                      <a:pt x="2" y="55"/>
                    </a:lnTo>
                    <a:lnTo>
                      <a:pt x="9" y="39"/>
                    </a:lnTo>
                    <a:lnTo>
                      <a:pt x="18" y="26"/>
                    </a:lnTo>
                    <a:lnTo>
                      <a:pt x="31" y="14"/>
                    </a:lnTo>
                    <a:lnTo>
                      <a:pt x="46" y="7"/>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613">
                <a:extLst>
                  <a:ext uri="{FF2B5EF4-FFF2-40B4-BE49-F238E27FC236}">
                    <a16:creationId xmlns:a16="http://schemas.microsoft.com/office/drawing/2014/main" id="{C212DB87-FAD3-0F46-82F1-8BEAA7285AEF}"/>
                  </a:ext>
                </a:extLst>
              </p:cNvPr>
              <p:cNvSpPr>
                <a:spLocks noEditPoints="1"/>
              </p:cNvSpPr>
              <p:nvPr/>
            </p:nvSpPr>
            <p:spPr bwMode="auto">
              <a:xfrm>
                <a:off x="11320463" y="5868988"/>
                <a:ext cx="188913" cy="166688"/>
              </a:xfrm>
              <a:custGeom>
                <a:avLst/>
                <a:gdLst>
                  <a:gd name="T0" fmla="*/ 574 w 1307"/>
                  <a:gd name="T1" fmla="*/ 104 h 1165"/>
                  <a:gd name="T2" fmla="*/ 473 w 1307"/>
                  <a:gd name="T3" fmla="*/ 159 h 1165"/>
                  <a:gd name="T4" fmla="*/ 405 w 1307"/>
                  <a:gd name="T5" fmla="*/ 251 h 1165"/>
                  <a:gd name="T6" fmla="*/ 380 w 1307"/>
                  <a:gd name="T7" fmla="*/ 366 h 1165"/>
                  <a:gd name="T8" fmla="*/ 405 w 1307"/>
                  <a:gd name="T9" fmla="*/ 481 h 1165"/>
                  <a:gd name="T10" fmla="*/ 473 w 1307"/>
                  <a:gd name="T11" fmla="*/ 571 h 1165"/>
                  <a:gd name="T12" fmla="*/ 574 w 1307"/>
                  <a:gd name="T13" fmla="*/ 626 h 1165"/>
                  <a:gd name="T14" fmla="*/ 694 w 1307"/>
                  <a:gd name="T15" fmla="*/ 635 h 1165"/>
                  <a:gd name="T16" fmla="*/ 802 w 1307"/>
                  <a:gd name="T17" fmla="*/ 595 h 1165"/>
                  <a:gd name="T18" fmla="*/ 882 w 1307"/>
                  <a:gd name="T19" fmla="*/ 514 h 1165"/>
                  <a:gd name="T20" fmla="*/ 924 w 1307"/>
                  <a:gd name="T21" fmla="*/ 405 h 1165"/>
                  <a:gd name="T22" fmla="*/ 915 w 1307"/>
                  <a:gd name="T23" fmla="*/ 286 h 1165"/>
                  <a:gd name="T24" fmla="*/ 860 w 1307"/>
                  <a:gd name="T25" fmla="*/ 186 h 1165"/>
                  <a:gd name="T26" fmla="*/ 768 w 1307"/>
                  <a:gd name="T27" fmla="*/ 117 h 1165"/>
                  <a:gd name="T28" fmla="*/ 653 w 1307"/>
                  <a:gd name="T29" fmla="*/ 92 h 1165"/>
                  <a:gd name="T30" fmla="*/ 777 w 1307"/>
                  <a:gd name="T31" fmla="*/ 12 h 1165"/>
                  <a:gd name="T32" fmla="*/ 948 w 1307"/>
                  <a:gd name="T33" fmla="*/ 70 h 1165"/>
                  <a:gd name="T34" fmla="*/ 1094 w 1307"/>
                  <a:gd name="T35" fmla="*/ 171 h 1165"/>
                  <a:gd name="T36" fmla="*/ 1207 w 1307"/>
                  <a:gd name="T37" fmla="*/ 307 h 1165"/>
                  <a:gd name="T38" fmla="*/ 1280 w 1307"/>
                  <a:gd name="T39" fmla="*/ 469 h 1165"/>
                  <a:gd name="T40" fmla="*/ 1307 w 1307"/>
                  <a:gd name="T41" fmla="*/ 653 h 1165"/>
                  <a:gd name="T42" fmla="*/ 1281 w 1307"/>
                  <a:gd name="T43" fmla="*/ 832 h 1165"/>
                  <a:gd name="T44" fmla="*/ 1210 w 1307"/>
                  <a:gd name="T45" fmla="*/ 993 h 1165"/>
                  <a:gd name="T46" fmla="*/ 1100 w 1307"/>
                  <a:gd name="T47" fmla="*/ 1127 h 1165"/>
                  <a:gd name="T48" fmla="*/ 1054 w 1307"/>
                  <a:gd name="T49" fmla="*/ 915 h 1165"/>
                  <a:gd name="T50" fmla="*/ 1019 w 1307"/>
                  <a:gd name="T51" fmla="*/ 822 h 1165"/>
                  <a:gd name="T52" fmla="*/ 951 w 1307"/>
                  <a:gd name="T53" fmla="*/ 749 h 1165"/>
                  <a:gd name="T54" fmla="*/ 888 w 1307"/>
                  <a:gd name="T55" fmla="*/ 719 h 1165"/>
                  <a:gd name="T56" fmla="*/ 861 w 1307"/>
                  <a:gd name="T57" fmla="*/ 711 h 1165"/>
                  <a:gd name="T58" fmla="*/ 835 w 1307"/>
                  <a:gd name="T59" fmla="*/ 703 h 1165"/>
                  <a:gd name="T60" fmla="*/ 790 w 1307"/>
                  <a:gd name="T61" fmla="*/ 700 h 1165"/>
                  <a:gd name="T62" fmla="*/ 538 w 1307"/>
                  <a:gd name="T63" fmla="*/ 707 h 1165"/>
                  <a:gd name="T64" fmla="*/ 474 w 1307"/>
                  <a:gd name="T65" fmla="*/ 702 h 1165"/>
                  <a:gd name="T66" fmla="*/ 456 w 1307"/>
                  <a:gd name="T67" fmla="*/ 708 h 1165"/>
                  <a:gd name="T68" fmla="*/ 425 w 1307"/>
                  <a:gd name="T69" fmla="*/ 717 h 1165"/>
                  <a:gd name="T70" fmla="*/ 385 w 1307"/>
                  <a:gd name="T71" fmla="*/ 733 h 1165"/>
                  <a:gd name="T72" fmla="*/ 306 w 1307"/>
                  <a:gd name="T73" fmla="*/ 794 h 1165"/>
                  <a:gd name="T74" fmla="*/ 260 w 1307"/>
                  <a:gd name="T75" fmla="*/ 882 h 1165"/>
                  <a:gd name="T76" fmla="*/ 250 w 1307"/>
                  <a:gd name="T77" fmla="*/ 1165 h 1165"/>
                  <a:gd name="T78" fmla="*/ 129 w 1307"/>
                  <a:gd name="T79" fmla="*/ 1041 h 1165"/>
                  <a:gd name="T80" fmla="*/ 44 w 1307"/>
                  <a:gd name="T81" fmla="*/ 888 h 1165"/>
                  <a:gd name="T82" fmla="*/ 3 w 1307"/>
                  <a:gd name="T83" fmla="*/ 714 h 1165"/>
                  <a:gd name="T84" fmla="*/ 11 w 1307"/>
                  <a:gd name="T85" fmla="*/ 529 h 1165"/>
                  <a:gd name="T86" fmla="*/ 71 w 1307"/>
                  <a:gd name="T87" fmla="*/ 359 h 1165"/>
                  <a:gd name="T88" fmla="*/ 170 w 1307"/>
                  <a:gd name="T89" fmla="*/ 213 h 1165"/>
                  <a:gd name="T90" fmla="*/ 307 w 1307"/>
                  <a:gd name="T91" fmla="*/ 100 h 1165"/>
                  <a:gd name="T92" fmla="*/ 470 w 1307"/>
                  <a:gd name="T93" fmla="*/ 27 h 1165"/>
                  <a:gd name="T94" fmla="*/ 653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3" y="92"/>
                    </a:moveTo>
                    <a:lnTo>
                      <a:pt x="613" y="95"/>
                    </a:lnTo>
                    <a:lnTo>
                      <a:pt x="574" y="104"/>
                    </a:lnTo>
                    <a:lnTo>
                      <a:pt x="538" y="117"/>
                    </a:lnTo>
                    <a:lnTo>
                      <a:pt x="504" y="137"/>
                    </a:lnTo>
                    <a:lnTo>
                      <a:pt x="473" y="159"/>
                    </a:lnTo>
                    <a:lnTo>
                      <a:pt x="447" y="186"/>
                    </a:lnTo>
                    <a:lnTo>
                      <a:pt x="423" y="217"/>
                    </a:lnTo>
                    <a:lnTo>
                      <a:pt x="405" y="251"/>
                    </a:lnTo>
                    <a:lnTo>
                      <a:pt x="391" y="286"/>
                    </a:lnTo>
                    <a:lnTo>
                      <a:pt x="383" y="325"/>
                    </a:lnTo>
                    <a:lnTo>
                      <a:pt x="380" y="366"/>
                    </a:lnTo>
                    <a:lnTo>
                      <a:pt x="383" y="405"/>
                    </a:lnTo>
                    <a:lnTo>
                      <a:pt x="391" y="444"/>
                    </a:lnTo>
                    <a:lnTo>
                      <a:pt x="405" y="481"/>
                    </a:lnTo>
                    <a:lnTo>
                      <a:pt x="423" y="514"/>
                    </a:lnTo>
                    <a:lnTo>
                      <a:pt x="447" y="545"/>
                    </a:lnTo>
                    <a:lnTo>
                      <a:pt x="473" y="571"/>
                    </a:lnTo>
                    <a:lnTo>
                      <a:pt x="504" y="595"/>
                    </a:lnTo>
                    <a:lnTo>
                      <a:pt x="538" y="613"/>
                    </a:lnTo>
                    <a:lnTo>
                      <a:pt x="574" y="626"/>
                    </a:lnTo>
                    <a:lnTo>
                      <a:pt x="613" y="635"/>
                    </a:lnTo>
                    <a:lnTo>
                      <a:pt x="653" y="639"/>
                    </a:lnTo>
                    <a:lnTo>
                      <a:pt x="694" y="635"/>
                    </a:lnTo>
                    <a:lnTo>
                      <a:pt x="733" y="626"/>
                    </a:lnTo>
                    <a:lnTo>
                      <a:pt x="768" y="613"/>
                    </a:lnTo>
                    <a:lnTo>
                      <a:pt x="802" y="595"/>
                    </a:lnTo>
                    <a:lnTo>
                      <a:pt x="832" y="571"/>
                    </a:lnTo>
                    <a:lnTo>
                      <a:pt x="860" y="545"/>
                    </a:lnTo>
                    <a:lnTo>
                      <a:pt x="882" y="514"/>
                    </a:lnTo>
                    <a:lnTo>
                      <a:pt x="902" y="481"/>
                    </a:lnTo>
                    <a:lnTo>
                      <a:pt x="915" y="444"/>
                    </a:lnTo>
                    <a:lnTo>
                      <a:pt x="924" y="405"/>
                    </a:lnTo>
                    <a:lnTo>
                      <a:pt x="926" y="366"/>
                    </a:lnTo>
                    <a:lnTo>
                      <a:pt x="924" y="325"/>
                    </a:lnTo>
                    <a:lnTo>
                      <a:pt x="915" y="286"/>
                    </a:lnTo>
                    <a:lnTo>
                      <a:pt x="902" y="251"/>
                    </a:lnTo>
                    <a:lnTo>
                      <a:pt x="882" y="217"/>
                    </a:lnTo>
                    <a:lnTo>
                      <a:pt x="860" y="186"/>
                    </a:lnTo>
                    <a:lnTo>
                      <a:pt x="832" y="159"/>
                    </a:lnTo>
                    <a:lnTo>
                      <a:pt x="802" y="137"/>
                    </a:lnTo>
                    <a:lnTo>
                      <a:pt x="768" y="117"/>
                    </a:lnTo>
                    <a:lnTo>
                      <a:pt x="733" y="104"/>
                    </a:lnTo>
                    <a:lnTo>
                      <a:pt x="694" y="95"/>
                    </a:lnTo>
                    <a:lnTo>
                      <a:pt x="653" y="92"/>
                    </a:lnTo>
                    <a:close/>
                    <a:moveTo>
                      <a:pt x="653" y="0"/>
                    </a:moveTo>
                    <a:lnTo>
                      <a:pt x="716" y="3"/>
                    </a:lnTo>
                    <a:lnTo>
                      <a:pt x="777" y="12"/>
                    </a:lnTo>
                    <a:lnTo>
                      <a:pt x="837" y="27"/>
                    </a:lnTo>
                    <a:lnTo>
                      <a:pt x="894" y="46"/>
                    </a:lnTo>
                    <a:lnTo>
                      <a:pt x="948" y="70"/>
                    </a:lnTo>
                    <a:lnTo>
                      <a:pt x="1000" y="100"/>
                    </a:lnTo>
                    <a:lnTo>
                      <a:pt x="1049" y="133"/>
                    </a:lnTo>
                    <a:lnTo>
                      <a:pt x="1094" y="171"/>
                    </a:lnTo>
                    <a:lnTo>
                      <a:pt x="1135" y="213"/>
                    </a:lnTo>
                    <a:lnTo>
                      <a:pt x="1173" y="258"/>
                    </a:lnTo>
                    <a:lnTo>
                      <a:pt x="1207" y="307"/>
                    </a:lnTo>
                    <a:lnTo>
                      <a:pt x="1236" y="359"/>
                    </a:lnTo>
                    <a:lnTo>
                      <a:pt x="1261" y="412"/>
                    </a:lnTo>
                    <a:lnTo>
                      <a:pt x="1280" y="469"/>
                    </a:lnTo>
                    <a:lnTo>
                      <a:pt x="1295" y="529"/>
                    </a:lnTo>
                    <a:lnTo>
                      <a:pt x="1304" y="590"/>
                    </a:lnTo>
                    <a:lnTo>
                      <a:pt x="1307" y="653"/>
                    </a:lnTo>
                    <a:lnTo>
                      <a:pt x="1304" y="714"/>
                    </a:lnTo>
                    <a:lnTo>
                      <a:pt x="1296" y="774"/>
                    </a:lnTo>
                    <a:lnTo>
                      <a:pt x="1281" y="832"/>
                    </a:lnTo>
                    <a:lnTo>
                      <a:pt x="1262" y="888"/>
                    </a:lnTo>
                    <a:lnTo>
                      <a:pt x="1238" y="942"/>
                    </a:lnTo>
                    <a:lnTo>
                      <a:pt x="1210" y="993"/>
                    </a:lnTo>
                    <a:lnTo>
                      <a:pt x="1177" y="1041"/>
                    </a:lnTo>
                    <a:lnTo>
                      <a:pt x="1141" y="1087"/>
                    </a:lnTo>
                    <a:lnTo>
                      <a:pt x="1100" y="1127"/>
                    </a:lnTo>
                    <a:lnTo>
                      <a:pt x="1056" y="1165"/>
                    </a:lnTo>
                    <a:lnTo>
                      <a:pt x="1056" y="950"/>
                    </a:lnTo>
                    <a:lnTo>
                      <a:pt x="1054" y="915"/>
                    </a:lnTo>
                    <a:lnTo>
                      <a:pt x="1047" y="882"/>
                    </a:lnTo>
                    <a:lnTo>
                      <a:pt x="1035" y="851"/>
                    </a:lnTo>
                    <a:lnTo>
                      <a:pt x="1019" y="822"/>
                    </a:lnTo>
                    <a:lnTo>
                      <a:pt x="1000" y="794"/>
                    </a:lnTo>
                    <a:lnTo>
                      <a:pt x="977" y="771"/>
                    </a:lnTo>
                    <a:lnTo>
                      <a:pt x="951" y="749"/>
                    </a:lnTo>
                    <a:lnTo>
                      <a:pt x="921" y="733"/>
                    </a:lnTo>
                    <a:lnTo>
                      <a:pt x="890" y="720"/>
                    </a:lnTo>
                    <a:lnTo>
                      <a:pt x="888" y="719"/>
                    </a:lnTo>
                    <a:lnTo>
                      <a:pt x="880" y="717"/>
                    </a:lnTo>
                    <a:lnTo>
                      <a:pt x="871" y="714"/>
                    </a:lnTo>
                    <a:lnTo>
                      <a:pt x="861" y="711"/>
                    </a:lnTo>
                    <a:lnTo>
                      <a:pt x="850" y="708"/>
                    </a:lnTo>
                    <a:lnTo>
                      <a:pt x="841" y="705"/>
                    </a:lnTo>
                    <a:lnTo>
                      <a:pt x="835" y="703"/>
                    </a:lnTo>
                    <a:lnTo>
                      <a:pt x="832" y="702"/>
                    </a:lnTo>
                    <a:lnTo>
                      <a:pt x="811" y="699"/>
                    </a:lnTo>
                    <a:lnTo>
                      <a:pt x="790" y="700"/>
                    </a:lnTo>
                    <a:lnTo>
                      <a:pt x="769" y="707"/>
                    </a:lnTo>
                    <a:lnTo>
                      <a:pt x="653" y="762"/>
                    </a:lnTo>
                    <a:lnTo>
                      <a:pt x="538" y="707"/>
                    </a:lnTo>
                    <a:lnTo>
                      <a:pt x="516" y="700"/>
                    </a:lnTo>
                    <a:lnTo>
                      <a:pt x="496" y="699"/>
                    </a:lnTo>
                    <a:lnTo>
                      <a:pt x="474" y="702"/>
                    </a:lnTo>
                    <a:lnTo>
                      <a:pt x="471" y="703"/>
                    </a:lnTo>
                    <a:lnTo>
                      <a:pt x="465" y="705"/>
                    </a:lnTo>
                    <a:lnTo>
                      <a:pt x="456" y="708"/>
                    </a:lnTo>
                    <a:lnTo>
                      <a:pt x="446" y="711"/>
                    </a:lnTo>
                    <a:lnTo>
                      <a:pt x="435" y="714"/>
                    </a:lnTo>
                    <a:lnTo>
                      <a:pt x="425" y="717"/>
                    </a:lnTo>
                    <a:lnTo>
                      <a:pt x="419" y="719"/>
                    </a:lnTo>
                    <a:lnTo>
                      <a:pt x="416" y="720"/>
                    </a:lnTo>
                    <a:lnTo>
                      <a:pt x="385" y="733"/>
                    </a:lnTo>
                    <a:lnTo>
                      <a:pt x="355" y="749"/>
                    </a:lnTo>
                    <a:lnTo>
                      <a:pt x="330" y="771"/>
                    </a:lnTo>
                    <a:lnTo>
                      <a:pt x="306" y="794"/>
                    </a:lnTo>
                    <a:lnTo>
                      <a:pt x="287" y="822"/>
                    </a:lnTo>
                    <a:lnTo>
                      <a:pt x="271" y="851"/>
                    </a:lnTo>
                    <a:lnTo>
                      <a:pt x="260" y="882"/>
                    </a:lnTo>
                    <a:lnTo>
                      <a:pt x="253" y="915"/>
                    </a:lnTo>
                    <a:lnTo>
                      <a:pt x="250" y="950"/>
                    </a:lnTo>
                    <a:lnTo>
                      <a:pt x="250" y="1165"/>
                    </a:lnTo>
                    <a:lnTo>
                      <a:pt x="206" y="1127"/>
                    </a:lnTo>
                    <a:lnTo>
                      <a:pt x="165" y="1087"/>
                    </a:lnTo>
                    <a:lnTo>
                      <a:pt x="129" y="1041"/>
                    </a:lnTo>
                    <a:lnTo>
                      <a:pt x="96" y="993"/>
                    </a:lnTo>
                    <a:lnTo>
                      <a:pt x="67" y="942"/>
                    </a:lnTo>
                    <a:lnTo>
                      <a:pt x="44" y="888"/>
                    </a:lnTo>
                    <a:lnTo>
                      <a:pt x="25" y="832"/>
                    </a:lnTo>
                    <a:lnTo>
                      <a:pt x="11" y="774"/>
                    </a:lnTo>
                    <a:lnTo>
                      <a:pt x="3" y="714"/>
                    </a:lnTo>
                    <a:lnTo>
                      <a:pt x="0" y="653"/>
                    </a:lnTo>
                    <a:lnTo>
                      <a:pt x="3" y="590"/>
                    </a:lnTo>
                    <a:lnTo>
                      <a:pt x="11" y="529"/>
                    </a:lnTo>
                    <a:lnTo>
                      <a:pt x="26" y="469"/>
                    </a:lnTo>
                    <a:lnTo>
                      <a:pt x="46" y="412"/>
                    </a:lnTo>
                    <a:lnTo>
                      <a:pt x="71" y="359"/>
                    </a:lnTo>
                    <a:lnTo>
                      <a:pt x="99" y="307"/>
                    </a:lnTo>
                    <a:lnTo>
                      <a:pt x="133" y="258"/>
                    </a:lnTo>
                    <a:lnTo>
                      <a:pt x="170" y="213"/>
                    </a:lnTo>
                    <a:lnTo>
                      <a:pt x="212" y="171"/>
                    </a:lnTo>
                    <a:lnTo>
                      <a:pt x="258" y="133"/>
                    </a:lnTo>
                    <a:lnTo>
                      <a:pt x="307" y="100"/>
                    </a:lnTo>
                    <a:lnTo>
                      <a:pt x="358" y="70"/>
                    </a:lnTo>
                    <a:lnTo>
                      <a:pt x="413" y="46"/>
                    </a:lnTo>
                    <a:lnTo>
                      <a:pt x="470" y="27"/>
                    </a:lnTo>
                    <a:lnTo>
                      <a:pt x="530" y="12"/>
                    </a:lnTo>
                    <a:lnTo>
                      <a:pt x="591" y="3"/>
                    </a:lnTo>
                    <a:lnTo>
                      <a:pt x="6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614">
                <a:extLst>
                  <a:ext uri="{FF2B5EF4-FFF2-40B4-BE49-F238E27FC236}">
                    <a16:creationId xmlns:a16="http://schemas.microsoft.com/office/drawing/2014/main" id="{EFFEF16B-8C0A-6041-B1D6-8CAAEF734FA6}"/>
                  </a:ext>
                </a:extLst>
              </p:cNvPr>
              <p:cNvSpPr>
                <a:spLocks noEditPoints="1"/>
              </p:cNvSpPr>
              <p:nvPr/>
            </p:nvSpPr>
            <p:spPr bwMode="auto">
              <a:xfrm>
                <a:off x="11469688" y="6137275"/>
                <a:ext cx="187325" cy="168275"/>
              </a:xfrm>
              <a:custGeom>
                <a:avLst/>
                <a:gdLst>
                  <a:gd name="T0" fmla="*/ 575 w 1307"/>
                  <a:gd name="T1" fmla="*/ 103 h 1165"/>
                  <a:gd name="T2" fmla="*/ 475 w 1307"/>
                  <a:gd name="T3" fmla="*/ 159 h 1165"/>
                  <a:gd name="T4" fmla="*/ 406 w 1307"/>
                  <a:gd name="T5" fmla="*/ 250 h 1165"/>
                  <a:gd name="T6" fmla="*/ 381 w 1307"/>
                  <a:gd name="T7" fmla="*/ 365 h 1165"/>
                  <a:gd name="T8" fmla="*/ 406 w 1307"/>
                  <a:gd name="T9" fmla="*/ 480 h 1165"/>
                  <a:gd name="T10" fmla="*/ 475 w 1307"/>
                  <a:gd name="T11" fmla="*/ 572 h 1165"/>
                  <a:gd name="T12" fmla="*/ 575 w 1307"/>
                  <a:gd name="T13" fmla="*/ 627 h 1165"/>
                  <a:gd name="T14" fmla="*/ 694 w 1307"/>
                  <a:gd name="T15" fmla="*/ 636 h 1165"/>
                  <a:gd name="T16" fmla="*/ 803 w 1307"/>
                  <a:gd name="T17" fmla="*/ 594 h 1165"/>
                  <a:gd name="T18" fmla="*/ 884 w 1307"/>
                  <a:gd name="T19" fmla="*/ 514 h 1165"/>
                  <a:gd name="T20" fmla="*/ 924 w 1307"/>
                  <a:gd name="T21" fmla="*/ 406 h 1165"/>
                  <a:gd name="T22" fmla="*/ 916 w 1307"/>
                  <a:gd name="T23" fmla="*/ 287 h 1165"/>
                  <a:gd name="T24" fmla="*/ 860 w 1307"/>
                  <a:gd name="T25" fmla="*/ 186 h 1165"/>
                  <a:gd name="T26" fmla="*/ 769 w 1307"/>
                  <a:gd name="T27" fmla="*/ 118 h 1165"/>
                  <a:gd name="T28" fmla="*/ 654 w 1307"/>
                  <a:gd name="T29" fmla="*/ 92 h 1165"/>
                  <a:gd name="T30" fmla="*/ 778 w 1307"/>
                  <a:gd name="T31" fmla="*/ 12 h 1165"/>
                  <a:gd name="T32" fmla="*/ 949 w 1307"/>
                  <a:gd name="T33" fmla="*/ 71 h 1165"/>
                  <a:gd name="T34" fmla="*/ 1095 w 1307"/>
                  <a:gd name="T35" fmla="*/ 171 h 1165"/>
                  <a:gd name="T36" fmla="*/ 1208 w 1307"/>
                  <a:gd name="T37" fmla="*/ 307 h 1165"/>
                  <a:gd name="T38" fmla="*/ 1281 w 1307"/>
                  <a:gd name="T39" fmla="*/ 470 h 1165"/>
                  <a:gd name="T40" fmla="*/ 1307 w 1307"/>
                  <a:gd name="T41" fmla="*/ 652 h 1165"/>
                  <a:gd name="T42" fmla="*/ 1282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2 w 1307"/>
                  <a:gd name="T53" fmla="*/ 750 h 1165"/>
                  <a:gd name="T54" fmla="*/ 888 w 1307"/>
                  <a:gd name="T55" fmla="*/ 719 h 1165"/>
                  <a:gd name="T56" fmla="*/ 861 w 1307"/>
                  <a:gd name="T57" fmla="*/ 711 h 1165"/>
                  <a:gd name="T58" fmla="*/ 836 w 1307"/>
                  <a:gd name="T59" fmla="*/ 703 h 1165"/>
                  <a:gd name="T60" fmla="*/ 791 w 1307"/>
                  <a:gd name="T61" fmla="*/ 700 h 1165"/>
                  <a:gd name="T62" fmla="*/ 538 w 1307"/>
                  <a:gd name="T63" fmla="*/ 707 h 1165"/>
                  <a:gd name="T64" fmla="*/ 475 w 1307"/>
                  <a:gd name="T65" fmla="*/ 702 h 1165"/>
                  <a:gd name="T66" fmla="*/ 457 w 1307"/>
                  <a:gd name="T67" fmla="*/ 708 h 1165"/>
                  <a:gd name="T68" fmla="*/ 427 w 1307"/>
                  <a:gd name="T69" fmla="*/ 717 h 1165"/>
                  <a:gd name="T70" fmla="*/ 386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5 w 1307"/>
                  <a:gd name="T81" fmla="*/ 888 h 1165"/>
                  <a:gd name="T82" fmla="*/ 3 w 1307"/>
                  <a:gd name="T83" fmla="*/ 714 h 1165"/>
                  <a:gd name="T84" fmla="*/ 13 w 1307"/>
                  <a:gd name="T85" fmla="*/ 529 h 1165"/>
                  <a:gd name="T86" fmla="*/ 71 w 1307"/>
                  <a:gd name="T87" fmla="*/ 358 h 1165"/>
                  <a:gd name="T88" fmla="*/ 172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5" y="103"/>
                    </a:lnTo>
                    <a:lnTo>
                      <a:pt x="539" y="118"/>
                    </a:lnTo>
                    <a:lnTo>
                      <a:pt x="505" y="136"/>
                    </a:lnTo>
                    <a:lnTo>
                      <a:pt x="475" y="159"/>
                    </a:lnTo>
                    <a:lnTo>
                      <a:pt x="447" y="186"/>
                    </a:lnTo>
                    <a:lnTo>
                      <a:pt x="425" y="216"/>
                    </a:lnTo>
                    <a:lnTo>
                      <a:pt x="406" y="250"/>
                    </a:lnTo>
                    <a:lnTo>
                      <a:pt x="392" y="287"/>
                    </a:lnTo>
                    <a:lnTo>
                      <a:pt x="384" y="325"/>
                    </a:lnTo>
                    <a:lnTo>
                      <a:pt x="381" y="365"/>
                    </a:lnTo>
                    <a:lnTo>
                      <a:pt x="384" y="406"/>
                    </a:lnTo>
                    <a:lnTo>
                      <a:pt x="392" y="444"/>
                    </a:lnTo>
                    <a:lnTo>
                      <a:pt x="406" y="480"/>
                    </a:lnTo>
                    <a:lnTo>
                      <a:pt x="425" y="514"/>
                    </a:lnTo>
                    <a:lnTo>
                      <a:pt x="447" y="544"/>
                    </a:lnTo>
                    <a:lnTo>
                      <a:pt x="475" y="572"/>
                    </a:lnTo>
                    <a:lnTo>
                      <a:pt x="505" y="594"/>
                    </a:lnTo>
                    <a:lnTo>
                      <a:pt x="539" y="613"/>
                    </a:lnTo>
                    <a:lnTo>
                      <a:pt x="575" y="627"/>
                    </a:lnTo>
                    <a:lnTo>
                      <a:pt x="613" y="636"/>
                    </a:lnTo>
                    <a:lnTo>
                      <a:pt x="654" y="639"/>
                    </a:lnTo>
                    <a:lnTo>
                      <a:pt x="694" y="636"/>
                    </a:lnTo>
                    <a:lnTo>
                      <a:pt x="733" y="627"/>
                    </a:lnTo>
                    <a:lnTo>
                      <a:pt x="769" y="613"/>
                    </a:lnTo>
                    <a:lnTo>
                      <a:pt x="803" y="594"/>
                    </a:lnTo>
                    <a:lnTo>
                      <a:pt x="834" y="572"/>
                    </a:lnTo>
                    <a:lnTo>
                      <a:pt x="860" y="544"/>
                    </a:lnTo>
                    <a:lnTo>
                      <a:pt x="884" y="514"/>
                    </a:lnTo>
                    <a:lnTo>
                      <a:pt x="902" y="480"/>
                    </a:lnTo>
                    <a:lnTo>
                      <a:pt x="916" y="444"/>
                    </a:lnTo>
                    <a:lnTo>
                      <a:pt x="924" y="406"/>
                    </a:lnTo>
                    <a:lnTo>
                      <a:pt x="927" y="365"/>
                    </a:lnTo>
                    <a:lnTo>
                      <a:pt x="924" y="325"/>
                    </a:lnTo>
                    <a:lnTo>
                      <a:pt x="916" y="287"/>
                    </a:lnTo>
                    <a:lnTo>
                      <a:pt x="902" y="250"/>
                    </a:lnTo>
                    <a:lnTo>
                      <a:pt x="884" y="216"/>
                    </a:lnTo>
                    <a:lnTo>
                      <a:pt x="860" y="186"/>
                    </a:lnTo>
                    <a:lnTo>
                      <a:pt x="834" y="159"/>
                    </a:lnTo>
                    <a:lnTo>
                      <a:pt x="803" y="136"/>
                    </a:lnTo>
                    <a:lnTo>
                      <a:pt x="769" y="118"/>
                    </a:lnTo>
                    <a:lnTo>
                      <a:pt x="733" y="103"/>
                    </a:lnTo>
                    <a:lnTo>
                      <a:pt x="694" y="95"/>
                    </a:lnTo>
                    <a:lnTo>
                      <a:pt x="654" y="92"/>
                    </a:lnTo>
                    <a:close/>
                    <a:moveTo>
                      <a:pt x="654" y="0"/>
                    </a:moveTo>
                    <a:lnTo>
                      <a:pt x="716" y="3"/>
                    </a:lnTo>
                    <a:lnTo>
                      <a:pt x="778" y="12"/>
                    </a:lnTo>
                    <a:lnTo>
                      <a:pt x="837" y="26"/>
                    </a:lnTo>
                    <a:lnTo>
                      <a:pt x="894" y="46"/>
                    </a:lnTo>
                    <a:lnTo>
                      <a:pt x="949" y="71"/>
                    </a:lnTo>
                    <a:lnTo>
                      <a:pt x="1001" y="99"/>
                    </a:lnTo>
                    <a:lnTo>
                      <a:pt x="1049" y="133"/>
                    </a:lnTo>
                    <a:lnTo>
                      <a:pt x="1095" y="171"/>
                    </a:lnTo>
                    <a:lnTo>
                      <a:pt x="1137" y="213"/>
                    </a:lnTo>
                    <a:lnTo>
                      <a:pt x="1174" y="258"/>
                    </a:lnTo>
                    <a:lnTo>
                      <a:pt x="1208" y="307"/>
                    </a:lnTo>
                    <a:lnTo>
                      <a:pt x="1238" y="358"/>
                    </a:lnTo>
                    <a:lnTo>
                      <a:pt x="1262" y="413"/>
                    </a:lnTo>
                    <a:lnTo>
                      <a:pt x="1281" y="470"/>
                    </a:lnTo>
                    <a:lnTo>
                      <a:pt x="1296" y="529"/>
                    </a:lnTo>
                    <a:lnTo>
                      <a:pt x="1305" y="590"/>
                    </a:lnTo>
                    <a:lnTo>
                      <a:pt x="1307" y="652"/>
                    </a:lnTo>
                    <a:lnTo>
                      <a:pt x="1305" y="714"/>
                    </a:lnTo>
                    <a:lnTo>
                      <a:pt x="1296" y="774"/>
                    </a:lnTo>
                    <a:lnTo>
                      <a:pt x="1282" y="832"/>
                    </a:lnTo>
                    <a:lnTo>
                      <a:pt x="1263" y="888"/>
                    </a:lnTo>
                    <a:lnTo>
                      <a:pt x="1240" y="942"/>
                    </a:lnTo>
                    <a:lnTo>
                      <a:pt x="1211" y="993"/>
                    </a:lnTo>
                    <a:lnTo>
                      <a:pt x="1178" y="1041"/>
                    </a:lnTo>
                    <a:lnTo>
                      <a:pt x="1142" y="1086"/>
                    </a:lnTo>
                    <a:lnTo>
                      <a:pt x="1101" y="1128"/>
                    </a:lnTo>
                    <a:lnTo>
                      <a:pt x="1057" y="1165"/>
                    </a:lnTo>
                    <a:lnTo>
                      <a:pt x="1057" y="949"/>
                    </a:lnTo>
                    <a:lnTo>
                      <a:pt x="1054" y="916"/>
                    </a:lnTo>
                    <a:lnTo>
                      <a:pt x="1047" y="882"/>
                    </a:lnTo>
                    <a:lnTo>
                      <a:pt x="1036" y="851"/>
                    </a:lnTo>
                    <a:lnTo>
                      <a:pt x="1020" y="822"/>
                    </a:lnTo>
                    <a:lnTo>
                      <a:pt x="1001" y="795"/>
                    </a:lnTo>
                    <a:lnTo>
                      <a:pt x="977" y="771"/>
                    </a:lnTo>
                    <a:lnTo>
                      <a:pt x="952" y="750"/>
                    </a:lnTo>
                    <a:lnTo>
                      <a:pt x="922" y="733"/>
                    </a:lnTo>
                    <a:lnTo>
                      <a:pt x="891" y="719"/>
                    </a:lnTo>
                    <a:lnTo>
                      <a:pt x="888" y="719"/>
                    </a:lnTo>
                    <a:lnTo>
                      <a:pt x="882" y="717"/>
                    </a:lnTo>
                    <a:lnTo>
                      <a:pt x="872" y="714"/>
                    </a:lnTo>
                    <a:lnTo>
                      <a:pt x="861" y="711"/>
                    </a:lnTo>
                    <a:lnTo>
                      <a:pt x="851" y="708"/>
                    </a:lnTo>
                    <a:lnTo>
                      <a:pt x="842" y="705"/>
                    </a:lnTo>
                    <a:lnTo>
                      <a:pt x="836" y="703"/>
                    </a:lnTo>
                    <a:lnTo>
                      <a:pt x="833" y="702"/>
                    </a:lnTo>
                    <a:lnTo>
                      <a:pt x="812" y="698"/>
                    </a:lnTo>
                    <a:lnTo>
                      <a:pt x="791" y="700"/>
                    </a:lnTo>
                    <a:lnTo>
                      <a:pt x="770" y="707"/>
                    </a:lnTo>
                    <a:lnTo>
                      <a:pt x="654" y="762"/>
                    </a:lnTo>
                    <a:lnTo>
                      <a:pt x="538" y="707"/>
                    </a:lnTo>
                    <a:lnTo>
                      <a:pt x="517" y="700"/>
                    </a:lnTo>
                    <a:lnTo>
                      <a:pt x="496" y="698"/>
                    </a:lnTo>
                    <a:lnTo>
                      <a:pt x="475" y="702"/>
                    </a:lnTo>
                    <a:lnTo>
                      <a:pt x="473" y="703"/>
                    </a:lnTo>
                    <a:lnTo>
                      <a:pt x="466" y="705"/>
                    </a:lnTo>
                    <a:lnTo>
                      <a:pt x="457" y="708"/>
                    </a:lnTo>
                    <a:lnTo>
                      <a:pt x="446" y="711"/>
                    </a:lnTo>
                    <a:lnTo>
                      <a:pt x="436" y="714"/>
                    </a:lnTo>
                    <a:lnTo>
                      <a:pt x="427" y="717"/>
                    </a:lnTo>
                    <a:lnTo>
                      <a:pt x="421" y="719"/>
                    </a:lnTo>
                    <a:lnTo>
                      <a:pt x="417" y="719"/>
                    </a:lnTo>
                    <a:lnTo>
                      <a:pt x="386" y="733"/>
                    </a:lnTo>
                    <a:lnTo>
                      <a:pt x="356" y="750"/>
                    </a:lnTo>
                    <a:lnTo>
                      <a:pt x="330" y="771"/>
                    </a:lnTo>
                    <a:lnTo>
                      <a:pt x="307" y="795"/>
                    </a:lnTo>
                    <a:lnTo>
                      <a:pt x="288" y="822"/>
                    </a:lnTo>
                    <a:lnTo>
                      <a:pt x="273" y="851"/>
                    </a:lnTo>
                    <a:lnTo>
                      <a:pt x="260" y="882"/>
                    </a:lnTo>
                    <a:lnTo>
                      <a:pt x="253" y="916"/>
                    </a:lnTo>
                    <a:lnTo>
                      <a:pt x="251" y="949"/>
                    </a:lnTo>
                    <a:lnTo>
                      <a:pt x="251" y="1165"/>
                    </a:lnTo>
                    <a:lnTo>
                      <a:pt x="207" y="1128"/>
                    </a:lnTo>
                    <a:lnTo>
                      <a:pt x="167" y="1086"/>
                    </a:lnTo>
                    <a:lnTo>
                      <a:pt x="130" y="1041"/>
                    </a:lnTo>
                    <a:lnTo>
                      <a:pt x="97" y="993"/>
                    </a:lnTo>
                    <a:lnTo>
                      <a:pt x="69" y="942"/>
                    </a:lnTo>
                    <a:lnTo>
                      <a:pt x="45" y="888"/>
                    </a:lnTo>
                    <a:lnTo>
                      <a:pt x="26" y="832"/>
                    </a:lnTo>
                    <a:lnTo>
                      <a:pt x="11" y="774"/>
                    </a:lnTo>
                    <a:lnTo>
                      <a:pt x="3" y="714"/>
                    </a:lnTo>
                    <a:lnTo>
                      <a:pt x="0" y="652"/>
                    </a:lnTo>
                    <a:lnTo>
                      <a:pt x="3" y="590"/>
                    </a:lnTo>
                    <a:lnTo>
                      <a:pt x="13" y="529"/>
                    </a:lnTo>
                    <a:lnTo>
                      <a:pt x="27" y="470"/>
                    </a:lnTo>
                    <a:lnTo>
                      <a:pt x="46" y="413"/>
                    </a:lnTo>
                    <a:lnTo>
                      <a:pt x="71" y="358"/>
                    </a:lnTo>
                    <a:lnTo>
                      <a:pt x="100" y="307"/>
                    </a:lnTo>
                    <a:lnTo>
                      <a:pt x="134" y="258"/>
                    </a:lnTo>
                    <a:lnTo>
                      <a:pt x="172" y="213"/>
                    </a:lnTo>
                    <a:lnTo>
                      <a:pt x="213" y="171"/>
                    </a:lnTo>
                    <a:lnTo>
                      <a:pt x="258" y="133"/>
                    </a:lnTo>
                    <a:lnTo>
                      <a:pt x="307" y="99"/>
                    </a:lnTo>
                    <a:lnTo>
                      <a:pt x="359" y="71"/>
                    </a:lnTo>
                    <a:lnTo>
                      <a:pt x="413" y="46"/>
                    </a:lnTo>
                    <a:lnTo>
                      <a:pt x="470" y="26"/>
                    </a:lnTo>
                    <a:lnTo>
                      <a:pt x="530" y="12"/>
                    </a:lnTo>
                    <a:lnTo>
                      <a:pt x="591" y="3"/>
                    </a:lnTo>
                    <a:lnTo>
                      <a:pt x="6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615">
                <a:extLst>
                  <a:ext uri="{FF2B5EF4-FFF2-40B4-BE49-F238E27FC236}">
                    <a16:creationId xmlns:a16="http://schemas.microsoft.com/office/drawing/2014/main" id="{DB13F200-C070-7845-A95E-4D47FA61242E}"/>
                  </a:ext>
                </a:extLst>
              </p:cNvPr>
              <p:cNvSpPr>
                <a:spLocks/>
              </p:cNvSpPr>
              <p:nvPr/>
            </p:nvSpPr>
            <p:spPr bwMode="auto">
              <a:xfrm>
                <a:off x="11530013" y="6264275"/>
                <a:ext cx="66675" cy="61913"/>
              </a:xfrm>
              <a:custGeom>
                <a:avLst/>
                <a:gdLst>
                  <a:gd name="T0" fmla="*/ 68 w 457"/>
                  <a:gd name="T1" fmla="*/ 0 h 427"/>
                  <a:gd name="T2" fmla="*/ 190 w 457"/>
                  <a:gd name="T3" fmla="*/ 58 h 427"/>
                  <a:gd name="T4" fmla="*/ 209 w 457"/>
                  <a:gd name="T5" fmla="*/ 65 h 427"/>
                  <a:gd name="T6" fmla="*/ 228 w 457"/>
                  <a:gd name="T7" fmla="*/ 67 h 427"/>
                  <a:gd name="T8" fmla="*/ 247 w 457"/>
                  <a:gd name="T9" fmla="*/ 65 h 427"/>
                  <a:gd name="T10" fmla="*/ 266 w 457"/>
                  <a:gd name="T11" fmla="*/ 58 h 427"/>
                  <a:gd name="T12" fmla="*/ 388 w 457"/>
                  <a:gd name="T13" fmla="*/ 0 h 427"/>
                  <a:gd name="T14" fmla="*/ 411 w 457"/>
                  <a:gd name="T15" fmla="*/ 7 h 427"/>
                  <a:gd name="T16" fmla="*/ 426 w 457"/>
                  <a:gd name="T17" fmla="*/ 14 h 427"/>
                  <a:gd name="T18" fmla="*/ 438 w 457"/>
                  <a:gd name="T19" fmla="*/ 26 h 427"/>
                  <a:gd name="T20" fmla="*/ 448 w 457"/>
                  <a:gd name="T21" fmla="*/ 39 h 427"/>
                  <a:gd name="T22" fmla="*/ 455 w 457"/>
                  <a:gd name="T23" fmla="*/ 55 h 427"/>
                  <a:gd name="T24" fmla="*/ 457 w 457"/>
                  <a:gd name="T25" fmla="*/ 71 h 427"/>
                  <a:gd name="T26" fmla="*/ 457 w 457"/>
                  <a:gd name="T27" fmla="*/ 385 h 427"/>
                  <a:gd name="T28" fmla="*/ 403 w 457"/>
                  <a:gd name="T29" fmla="*/ 403 h 427"/>
                  <a:gd name="T30" fmla="*/ 345 w 457"/>
                  <a:gd name="T31" fmla="*/ 416 h 427"/>
                  <a:gd name="T32" fmla="*/ 287 w 457"/>
                  <a:gd name="T33" fmla="*/ 424 h 427"/>
                  <a:gd name="T34" fmla="*/ 228 w 457"/>
                  <a:gd name="T35" fmla="*/ 427 h 427"/>
                  <a:gd name="T36" fmla="*/ 168 w 457"/>
                  <a:gd name="T37" fmla="*/ 424 h 427"/>
                  <a:gd name="T38" fmla="*/ 110 w 457"/>
                  <a:gd name="T39" fmla="*/ 416 h 427"/>
                  <a:gd name="T40" fmla="*/ 54 w 457"/>
                  <a:gd name="T41" fmla="*/ 403 h 427"/>
                  <a:gd name="T42" fmla="*/ 0 w 457"/>
                  <a:gd name="T43" fmla="*/ 385 h 427"/>
                  <a:gd name="T44" fmla="*/ 0 w 457"/>
                  <a:gd name="T45" fmla="*/ 71 h 427"/>
                  <a:gd name="T46" fmla="*/ 2 w 457"/>
                  <a:gd name="T47" fmla="*/ 55 h 427"/>
                  <a:gd name="T48" fmla="*/ 8 w 457"/>
                  <a:gd name="T49" fmla="*/ 39 h 427"/>
                  <a:gd name="T50" fmla="*/ 17 w 457"/>
                  <a:gd name="T51" fmla="*/ 26 h 427"/>
                  <a:gd name="T52" fmla="*/ 30 w 457"/>
                  <a:gd name="T53" fmla="*/ 14 h 427"/>
                  <a:gd name="T54" fmla="*/ 46 w 457"/>
                  <a:gd name="T55" fmla="*/ 7 h 427"/>
                  <a:gd name="T56" fmla="*/ 68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8" y="0"/>
                    </a:moveTo>
                    <a:lnTo>
                      <a:pt x="190" y="58"/>
                    </a:lnTo>
                    <a:lnTo>
                      <a:pt x="209" y="65"/>
                    </a:lnTo>
                    <a:lnTo>
                      <a:pt x="228" y="67"/>
                    </a:lnTo>
                    <a:lnTo>
                      <a:pt x="247" y="65"/>
                    </a:lnTo>
                    <a:lnTo>
                      <a:pt x="266" y="58"/>
                    </a:lnTo>
                    <a:lnTo>
                      <a:pt x="388" y="0"/>
                    </a:lnTo>
                    <a:lnTo>
                      <a:pt x="411" y="7"/>
                    </a:lnTo>
                    <a:lnTo>
                      <a:pt x="426" y="14"/>
                    </a:lnTo>
                    <a:lnTo>
                      <a:pt x="438" y="26"/>
                    </a:lnTo>
                    <a:lnTo>
                      <a:pt x="448" y="39"/>
                    </a:lnTo>
                    <a:lnTo>
                      <a:pt x="455" y="55"/>
                    </a:lnTo>
                    <a:lnTo>
                      <a:pt x="457" y="71"/>
                    </a:lnTo>
                    <a:lnTo>
                      <a:pt x="457" y="385"/>
                    </a:lnTo>
                    <a:lnTo>
                      <a:pt x="403" y="403"/>
                    </a:lnTo>
                    <a:lnTo>
                      <a:pt x="345" y="416"/>
                    </a:lnTo>
                    <a:lnTo>
                      <a:pt x="287" y="424"/>
                    </a:lnTo>
                    <a:lnTo>
                      <a:pt x="228" y="427"/>
                    </a:lnTo>
                    <a:lnTo>
                      <a:pt x="168" y="424"/>
                    </a:lnTo>
                    <a:lnTo>
                      <a:pt x="110" y="416"/>
                    </a:lnTo>
                    <a:lnTo>
                      <a:pt x="54" y="403"/>
                    </a:lnTo>
                    <a:lnTo>
                      <a:pt x="0" y="385"/>
                    </a:lnTo>
                    <a:lnTo>
                      <a:pt x="0" y="71"/>
                    </a:lnTo>
                    <a:lnTo>
                      <a:pt x="2" y="55"/>
                    </a:lnTo>
                    <a:lnTo>
                      <a:pt x="8" y="39"/>
                    </a:lnTo>
                    <a:lnTo>
                      <a:pt x="17" y="26"/>
                    </a:lnTo>
                    <a:lnTo>
                      <a:pt x="30" y="14"/>
                    </a:lnTo>
                    <a:lnTo>
                      <a:pt x="46" y="7"/>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616">
                <a:extLst>
                  <a:ext uri="{FF2B5EF4-FFF2-40B4-BE49-F238E27FC236}">
                    <a16:creationId xmlns:a16="http://schemas.microsoft.com/office/drawing/2014/main" id="{90AFCD8B-A736-5240-B049-29880F569C6C}"/>
                  </a:ext>
                </a:extLst>
              </p:cNvPr>
              <p:cNvSpPr>
                <a:spLocks/>
              </p:cNvSpPr>
              <p:nvPr/>
            </p:nvSpPr>
            <p:spPr bwMode="auto">
              <a:xfrm>
                <a:off x="11549063" y="6175375"/>
                <a:ext cx="28575" cy="28575"/>
              </a:xfrm>
              <a:custGeom>
                <a:avLst/>
                <a:gdLst>
                  <a:gd name="T0" fmla="*/ 100 w 199"/>
                  <a:gd name="T1" fmla="*/ 0 h 199"/>
                  <a:gd name="T2" fmla="*/ 123 w 199"/>
                  <a:gd name="T3" fmla="*/ 3 h 199"/>
                  <a:gd name="T4" fmla="*/ 144 w 199"/>
                  <a:gd name="T5" fmla="*/ 10 h 199"/>
                  <a:gd name="T6" fmla="*/ 162 w 199"/>
                  <a:gd name="T7" fmla="*/ 22 h 199"/>
                  <a:gd name="T8" fmla="*/ 178 w 199"/>
                  <a:gd name="T9" fmla="*/ 37 h 199"/>
                  <a:gd name="T10" fmla="*/ 189 w 199"/>
                  <a:gd name="T11" fmla="*/ 56 h 199"/>
                  <a:gd name="T12" fmla="*/ 197 w 199"/>
                  <a:gd name="T13" fmla="*/ 77 h 199"/>
                  <a:gd name="T14" fmla="*/ 199 w 199"/>
                  <a:gd name="T15" fmla="*/ 99 h 199"/>
                  <a:gd name="T16" fmla="*/ 197 w 199"/>
                  <a:gd name="T17" fmla="*/ 122 h 199"/>
                  <a:gd name="T18" fmla="*/ 189 w 199"/>
                  <a:gd name="T19" fmla="*/ 143 h 199"/>
                  <a:gd name="T20" fmla="*/ 178 w 199"/>
                  <a:gd name="T21" fmla="*/ 161 h 199"/>
                  <a:gd name="T22" fmla="*/ 162 w 199"/>
                  <a:gd name="T23" fmla="*/ 176 h 199"/>
                  <a:gd name="T24" fmla="*/ 144 w 199"/>
                  <a:gd name="T25" fmla="*/ 189 h 199"/>
                  <a:gd name="T26" fmla="*/ 123 w 199"/>
                  <a:gd name="T27" fmla="*/ 196 h 199"/>
                  <a:gd name="T28" fmla="*/ 100 w 199"/>
                  <a:gd name="T29" fmla="*/ 199 h 199"/>
                  <a:gd name="T30" fmla="*/ 78 w 199"/>
                  <a:gd name="T31" fmla="*/ 196 h 199"/>
                  <a:gd name="T32" fmla="*/ 56 w 199"/>
                  <a:gd name="T33" fmla="*/ 189 h 199"/>
                  <a:gd name="T34" fmla="*/ 38 w 199"/>
                  <a:gd name="T35" fmla="*/ 176 h 199"/>
                  <a:gd name="T36" fmla="*/ 23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3 w 199"/>
                  <a:gd name="T49" fmla="*/ 37 h 199"/>
                  <a:gd name="T50" fmla="*/ 38 w 199"/>
                  <a:gd name="T51" fmla="*/ 22 h 199"/>
                  <a:gd name="T52" fmla="*/ 56 w 199"/>
                  <a:gd name="T53" fmla="*/ 10 h 199"/>
                  <a:gd name="T54" fmla="*/ 78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3" y="3"/>
                    </a:lnTo>
                    <a:lnTo>
                      <a:pt x="144" y="10"/>
                    </a:lnTo>
                    <a:lnTo>
                      <a:pt x="162" y="22"/>
                    </a:lnTo>
                    <a:lnTo>
                      <a:pt x="178" y="37"/>
                    </a:lnTo>
                    <a:lnTo>
                      <a:pt x="189" y="56"/>
                    </a:lnTo>
                    <a:lnTo>
                      <a:pt x="197" y="77"/>
                    </a:lnTo>
                    <a:lnTo>
                      <a:pt x="199" y="99"/>
                    </a:lnTo>
                    <a:lnTo>
                      <a:pt x="197" y="122"/>
                    </a:lnTo>
                    <a:lnTo>
                      <a:pt x="189" y="143"/>
                    </a:lnTo>
                    <a:lnTo>
                      <a:pt x="178" y="161"/>
                    </a:lnTo>
                    <a:lnTo>
                      <a:pt x="162" y="176"/>
                    </a:lnTo>
                    <a:lnTo>
                      <a:pt x="144" y="189"/>
                    </a:lnTo>
                    <a:lnTo>
                      <a:pt x="123" y="196"/>
                    </a:lnTo>
                    <a:lnTo>
                      <a:pt x="100" y="199"/>
                    </a:lnTo>
                    <a:lnTo>
                      <a:pt x="78" y="196"/>
                    </a:lnTo>
                    <a:lnTo>
                      <a:pt x="56" y="189"/>
                    </a:lnTo>
                    <a:lnTo>
                      <a:pt x="38" y="176"/>
                    </a:lnTo>
                    <a:lnTo>
                      <a:pt x="23" y="161"/>
                    </a:lnTo>
                    <a:lnTo>
                      <a:pt x="10" y="143"/>
                    </a:lnTo>
                    <a:lnTo>
                      <a:pt x="3" y="122"/>
                    </a:lnTo>
                    <a:lnTo>
                      <a:pt x="0" y="99"/>
                    </a:lnTo>
                    <a:lnTo>
                      <a:pt x="3" y="77"/>
                    </a:lnTo>
                    <a:lnTo>
                      <a:pt x="10" y="56"/>
                    </a:lnTo>
                    <a:lnTo>
                      <a:pt x="23" y="37"/>
                    </a:lnTo>
                    <a:lnTo>
                      <a:pt x="38" y="22"/>
                    </a:lnTo>
                    <a:lnTo>
                      <a:pt x="56" y="10"/>
                    </a:lnTo>
                    <a:lnTo>
                      <a:pt x="78" y="3"/>
                    </a:lnTo>
                    <a:lnTo>
                      <a:pt x="1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617">
                <a:extLst>
                  <a:ext uri="{FF2B5EF4-FFF2-40B4-BE49-F238E27FC236}">
                    <a16:creationId xmlns:a16="http://schemas.microsoft.com/office/drawing/2014/main" id="{F4D764AC-FFDA-C746-B195-B1BC25935BC4}"/>
                  </a:ext>
                </a:extLst>
              </p:cNvPr>
              <p:cNvSpPr>
                <a:spLocks/>
              </p:cNvSpPr>
              <p:nvPr/>
            </p:nvSpPr>
            <p:spPr bwMode="auto">
              <a:xfrm>
                <a:off x="11350625" y="6080125"/>
                <a:ext cx="128588" cy="85725"/>
              </a:xfrm>
              <a:custGeom>
                <a:avLst/>
                <a:gdLst>
                  <a:gd name="T0" fmla="*/ 361 w 896"/>
                  <a:gd name="T1" fmla="*/ 0 h 593"/>
                  <a:gd name="T2" fmla="*/ 404 w 896"/>
                  <a:gd name="T3" fmla="*/ 5 h 593"/>
                  <a:gd name="T4" fmla="*/ 448 w 896"/>
                  <a:gd name="T5" fmla="*/ 6 h 593"/>
                  <a:gd name="T6" fmla="*/ 492 w 896"/>
                  <a:gd name="T7" fmla="*/ 5 h 593"/>
                  <a:gd name="T8" fmla="*/ 536 w 896"/>
                  <a:gd name="T9" fmla="*/ 0 h 593"/>
                  <a:gd name="T10" fmla="*/ 536 w 896"/>
                  <a:gd name="T11" fmla="*/ 274 h 593"/>
                  <a:gd name="T12" fmla="*/ 896 w 896"/>
                  <a:gd name="T13" fmla="*/ 455 h 593"/>
                  <a:gd name="T14" fmla="*/ 855 w 896"/>
                  <a:gd name="T15" fmla="*/ 498 h 593"/>
                  <a:gd name="T16" fmla="*/ 817 w 896"/>
                  <a:gd name="T17" fmla="*/ 544 h 593"/>
                  <a:gd name="T18" fmla="*/ 783 w 896"/>
                  <a:gd name="T19" fmla="*/ 593 h 593"/>
                  <a:gd name="T20" fmla="*/ 448 w 896"/>
                  <a:gd name="T21" fmla="*/ 426 h 593"/>
                  <a:gd name="T22" fmla="*/ 113 w 896"/>
                  <a:gd name="T23" fmla="*/ 593 h 593"/>
                  <a:gd name="T24" fmla="*/ 80 w 896"/>
                  <a:gd name="T25" fmla="*/ 544 h 593"/>
                  <a:gd name="T26" fmla="*/ 41 w 896"/>
                  <a:gd name="T27" fmla="*/ 498 h 593"/>
                  <a:gd name="T28" fmla="*/ 0 w 896"/>
                  <a:gd name="T29" fmla="*/ 455 h 593"/>
                  <a:gd name="T30" fmla="*/ 361 w 896"/>
                  <a:gd name="T31" fmla="*/ 274 h 593"/>
                  <a:gd name="T32" fmla="*/ 361 w 896"/>
                  <a:gd name="T33"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6" h="593">
                    <a:moveTo>
                      <a:pt x="361" y="0"/>
                    </a:moveTo>
                    <a:lnTo>
                      <a:pt x="404" y="5"/>
                    </a:lnTo>
                    <a:lnTo>
                      <a:pt x="448" y="6"/>
                    </a:lnTo>
                    <a:lnTo>
                      <a:pt x="492" y="5"/>
                    </a:lnTo>
                    <a:lnTo>
                      <a:pt x="536" y="0"/>
                    </a:lnTo>
                    <a:lnTo>
                      <a:pt x="536" y="274"/>
                    </a:lnTo>
                    <a:lnTo>
                      <a:pt x="896" y="455"/>
                    </a:lnTo>
                    <a:lnTo>
                      <a:pt x="855" y="498"/>
                    </a:lnTo>
                    <a:lnTo>
                      <a:pt x="817" y="544"/>
                    </a:lnTo>
                    <a:lnTo>
                      <a:pt x="783" y="593"/>
                    </a:lnTo>
                    <a:lnTo>
                      <a:pt x="448" y="426"/>
                    </a:lnTo>
                    <a:lnTo>
                      <a:pt x="113" y="593"/>
                    </a:lnTo>
                    <a:lnTo>
                      <a:pt x="80" y="544"/>
                    </a:lnTo>
                    <a:lnTo>
                      <a:pt x="41" y="498"/>
                    </a:lnTo>
                    <a:lnTo>
                      <a:pt x="0" y="455"/>
                    </a:lnTo>
                    <a:lnTo>
                      <a:pt x="361" y="274"/>
                    </a:lnTo>
                    <a:lnTo>
                      <a:pt x="3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636" name="Shape 636"/>
          <p:cNvSpPr>
            <a:spLocks noGrp="1"/>
          </p:cNvSpPr>
          <p:nvPr>
            <p:ph type="title"/>
          </p:nvPr>
        </p:nvSpPr>
        <p:spPr>
          <a:xfrm>
            <a:off x="596827" y="520851"/>
            <a:ext cx="12406386" cy="854455"/>
          </a:xfrm>
        </p:spPr>
        <p:txBody>
          <a:bodyPr>
            <a:noAutofit/>
          </a:bodyPr>
          <a:lstStyle/>
          <a:p>
            <a:pPr lvl="0" algn="l"/>
            <a:r>
              <a:rPr lang="en-US" altLang="en-US" sz="2800" dirty="0">
                <a:sym typeface="Arial Bold" charset="0"/>
              </a:rPr>
              <a:t>How Do Migration, Forced Displacement and CRISES Create Challenges?</a:t>
            </a:r>
            <a:endParaRPr lang="en-US" sz="2800" dirty="0"/>
          </a:p>
        </p:txBody>
      </p:sp>
      <p:cxnSp>
        <p:nvCxnSpPr>
          <p:cNvPr id="65" name="Straight Connector 64">
            <a:extLst>
              <a:ext uri="{FF2B5EF4-FFF2-40B4-BE49-F238E27FC236}">
                <a16:creationId xmlns:a16="http://schemas.microsoft.com/office/drawing/2014/main" id="{AF9D792F-2FE0-8E44-90B5-0519645EDC65}"/>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16</a:t>
            </a:fld>
            <a:endParaRPr lang="en-US" altLang="en-US" sz="1200" dirty="0">
              <a:solidFill>
                <a:schemeClr val="bg1"/>
              </a:solidFill>
            </a:endParaRPr>
          </a:p>
        </p:txBody>
      </p:sp>
      <p:sp>
        <p:nvSpPr>
          <p:cNvPr id="39" name="Rectangle 45">
            <a:extLst>
              <a:ext uri="{FF2B5EF4-FFF2-40B4-BE49-F238E27FC236}">
                <a16:creationId xmlns:a16="http://schemas.microsoft.com/office/drawing/2014/main" id="{51186372-E210-DF44-B46A-B5E8923F8EB0}"/>
              </a:ext>
            </a:extLst>
          </p:cNvPr>
          <p:cNvSpPr>
            <a:spLocks noChangeArrowheads="1"/>
          </p:cNvSpPr>
          <p:nvPr/>
        </p:nvSpPr>
        <p:spPr bwMode="auto">
          <a:xfrm>
            <a:off x="2260317" y="1322622"/>
            <a:ext cx="9986378"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defTabSz="914309" eaLnBrk="0" fontAlgn="base" hangingPunct="0">
              <a:lnSpc>
                <a:spcPct val="90000"/>
              </a:lnSpc>
              <a:spcBef>
                <a:spcPct val="0"/>
              </a:spcBef>
              <a:spcAft>
                <a:spcPct val="0"/>
              </a:spcAft>
              <a:defRPr/>
            </a:pPr>
            <a:r>
              <a:rPr lang="en-US" sz="3200" cap="all" dirty="0">
                <a:ea typeface="Adobe Fan Heiti Std B" charset="-120"/>
                <a:cs typeface="Adobe Fan Heiti Std B" charset="-120"/>
                <a:sym typeface="Gill Sans" charset="0"/>
              </a:rPr>
              <a:t>The </a:t>
            </a:r>
            <a:r>
              <a:rPr lang="en-US" sz="3200" b="1" cap="all" dirty="0">
                <a:ea typeface="Adobe Fan Heiti Std B" charset="-120"/>
                <a:cs typeface="Adobe Fan Heiti Std B" charset="-120"/>
                <a:sym typeface="Gill Sans" charset="0"/>
              </a:rPr>
              <a:t>Categorization </a:t>
            </a:r>
            <a:r>
              <a:rPr lang="en-US" sz="3200" cap="all" dirty="0">
                <a:ea typeface="Adobe Fan Heiti Std B" charset="-120"/>
                <a:cs typeface="Adobe Fan Heiti Std B" charset="-120"/>
                <a:sym typeface="Gill Sans" charset="0"/>
              </a:rPr>
              <a:t>of Identities</a:t>
            </a:r>
          </a:p>
        </p:txBody>
      </p:sp>
      <p:sp>
        <p:nvSpPr>
          <p:cNvPr id="57" name="Shape 602">
            <a:extLst>
              <a:ext uri="{FF2B5EF4-FFF2-40B4-BE49-F238E27FC236}">
                <a16:creationId xmlns:a16="http://schemas.microsoft.com/office/drawing/2014/main" id="{420582E5-4DE5-5A46-B10E-B9EB0F28F91B}"/>
              </a:ext>
            </a:extLst>
          </p:cNvPr>
          <p:cNvSpPr/>
          <p:nvPr/>
        </p:nvSpPr>
        <p:spPr>
          <a:xfrm>
            <a:off x="6037" y="7429157"/>
            <a:ext cx="13003213" cy="0"/>
          </a:xfrm>
          <a:prstGeom prst="line">
            <a:avLst/>
          </a:prstGeom>
          <a:ln w="3175">
            <a:solidFill>
              <a:srgbClr val="BFBFBF"/>
            </a:solidFill>
            <a:prstDash val="sysDot"/>
          </a:ln>
        </p:spPr>
        <p:txBody>
          <a:bodyPr lIns="65015" tIns="65015" rIns="65015" bIns="65015"/>
          <a:lstStyle/>
          <a:p>
            <a:endParaRPr dirty="0">
              <a:latin typeface="Calibri Regular"/>
            </a:endParaRPr>
          </a:p>
        </p:txBody>
      </p:sp>
      <p:sp>
        <p:nvSpPr>
          <p:cNvPr id="58" name="Shape 599">
            <a:extLst>
              <a:ext uri="{FF2B5EF4-FFF2-40B4-BE49-F238E27FC236}">
                <a16:creationId xmlns:a16="http://schemas.microsoft.com/office/drawing/2014/main" id="{C47C003B-2CB1-1840-B017-EEC58F79C57B}"/>
              </a:ext>
            </a:extLst>
          </p:cNvPr>
          <p:cNvSpPr/>
          <p:nvPr/>
        </p:nvSpPr>
        <p:spPr>
          <a:xfrm>
            <a:off x="6038" y="3862523"/>
            <a:ext cx="1411705" cy="686907"/>
          </a:xfrm>
          <a:prstGeom prst="homePlate">
            <a:avLst/>
          </a:prstGeom>
          <a:solidFill>
            <a:schemeClr val="accent1"/>
          </a:solidFill>
          <a:ln w="12700" cap="flat">
            <a:noFill/>
            <a:miter lim="400000"/>
          </a:ln>
          <a:effectLst/>
        </p:spPr>
        <p:txBody>
          <a:bodyPr wrap="square" lIns="65015" tIns="65015" rIns="65015" bIns="65015" numCol="1" anchor="ctr">
            <a:noAutofit/>
          </a:bodyPr>
          <a:lstStyle/>
          <a:p>
            <a:pPr algn="ctr">
              <a:defRPr sz="1200">
                <a:solidFill>
                  <a:srgbClr val="FFFFFF"/>
                </a:solidFill>
              </a:defRPr>
            </a:pPr>
            <a:r>
              <a:rPr lang="en-US" sz="3600" b="1" dirty="0">
                <a:latin typeface="Calibri Regular"/>
              </a:rPr>
              <a:t>A</a:t>
            </a:r>
            <a:endParaRPr sz="3600" b="1" dirty="0">
              <a:latin typeface="Calibri Regular"/>
            </a:endParaRPr>
          </a:p>
        </p:txBody>
      </p:sp>
      <p:sp>
        <p:nvSpPr>
          <p:cNvPr id="62" name="Shape 603">
            <a:extLst>
              <a:ext uri="{FF2B5EF4-FFF2-40B4-BE49-F238E27FC236}">
                <a16:creationId xmlns:a16="http://schemas.microsoft.com/office/drawing/2014/main" id="{D3AF6087-8BBF-DE41-BE58-4157B5F9AE11}"/>
              </a:ext>
            </a:extLst>
          </p:cNvPr>
          <p:cNvSpPr/>
          <p:nvPr/>
        </p:nvSpPr>
        <p:spPr>
          <a:xfrm>
            <a:off x="6037" y="6235445"/>
            <a:ext cx="13003213" cy="0"/>
          </a:xfrm>
          <a:prstGeom prst="line">
            <a:avLst/>
          </a:prstGeom>
          <a:ln w="3175">
            <a:solidFill>
              <a:srgbClr val="BFBFBF"/>
            </a:solidFill>
            <a:prstDash val="sysDot"/>
          </a:ln>
        </p:spPr>
        <p:txBody>
          <a:bodyPr lIns="65015" tIns="65015" rIns="65015" bIns="65015"/>
          <a:lstStyle/>
          <a:p>
            <a:endParaRPr dirty="0">
              <a:latin typeface="Calibri Regular"/>
            </a:endParaRPr>
          </a:p>
        </p:txBody>
      </p:sp>
      <p:sp>
        <p:nvSpPr>
          <p:cNvPr id="63" name="Shape 605">
            <a:extLst>
              <a:ext uri="{FF2B5EF4-FFF2-40B4-BE49-F238E27FC236}">
                <a16:creationId xmlns:a16="http://schemas.microsoft.com/office/drawing/2014/main" id="{6E5F2371-24EA-7346-BEEE-C08319BF2723}"/>
              </a:ext>
            </a:extLst>
          </p:cNvPr>
          <p:cNvSpPr/>
          <p:nvPr/>
        </p:nvSpPr>
        <p:spPr>
          <a:xfrm>
            <a:off x="6038" y="4871172"/>
            <a:ext cx="13003212" cy="0"/>
          </a:xfrm>
          <a:prstGeom prst="line">
            <a:avLst/>
          </a:prstGeom>
          <a:ln w="3175">
            <a:solidFill>
              <a:srgbClr val="BFBFBF"/>
            </a:solidFill>
            <a:prstDash val="sysDot"/>
          </a:ln>
        </p:spPr>
        <p:txBody>
          <a:bodyPr lIns="65015" tIns="65015" rIns="65015" bIns="65015"/>
          <a:lstStyle/>
          <a:p>
            <a:endParaRPr dirty="0">
              <a:latin typeface="Calibri Regular"/>
            </a:endParaRPr>
          </a:p>
        </p:txBody>
      </p:sp>
      <p:sp>
        <p:nvSpPr>
          <p:cNvPr id="88" name="Shape 617">
            <a:extLst>
              <a:ext uri="{FF2B5EF4-FFF2-40B4-BE49-F238E27FC236}">
                <a16:creationId xmlns:a16="http://schemas.microsoft.com/office/drawing/2014/main" id="{0B2B5DEB-623B-8F47-BC93-34A4613AECAC}"/>
              </a:ext>
            </a:extLst>
          </p:cNvPr>
          <p:cNvSpPr/>
          <p:nvPr/>
        </p:nvSpPr>
        <p:spPr>
          <a:xfrm>
            <a:off x="1584010" y="3782516"/>
            <a:ext cx="10333408" cy="931519"/>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a:spAutoFit/>
          </a:bodyPr>
          <a:lstStyle/>
          <a:p>
            <a:pPr>
              <a:spcBef>
                <a:spcPts val="300"/>
              </a:spcBef>
            </a:pPr>
            <a:r>
              <a:rPr lang="en-CA" sz="2600" dirty="0">
                <a:cs typeface="MS PGothic" charset="0"/>
              </a:rPr>
              <a:t>Providing assistance to individuals of one identity category and refusing assistance to individuals of another.</a:t>
            </a:r>
          </a:p>
        </p:txBody>
      </p:sp>
      <p:sp>
        <p:nvSpPr>
          <p:cNvPr id="89" name="Shape 618">
            <a:extLst>
              <a:ext uri="{FF2B5EF4-FFF2-40B4-BE49-F238E27FC236}">
                <a16:creationId xmlns:a16="http://schemas.microsoft.com/office/drawing/2014/main" id="{CEB82490-99D0-5C44-BA45-96ABC6E6391E}"/>
              </a:ext>
            </a:extLst>
          </p:cNvPr>
          <p:cNvSpPr/>
          <p:nvPr/>
        </p:nvSpPr>
        <p:spPr>
          <a:xfrm>
            <a:off x="1595370" y="5102323"/>
            <a:ext cx="10935891" cy="931519"/>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a:spAutoFit/>
          </a:bodyPr>
          <a:lstStyle/>
          <a:p>
            <a:pPr defTabSz="914400">
              <a:lnSpc>
                <a:spcPct val="100000"/>
              </a:lnSpc>
              <a:spcBef>
                <a:spcPts val="300"/>
              </a:spcBef>
              <a:defRPr/>
            </a:pPr>
            <a:r>
              <a:rPr lang="en-CA" sz="2600" kern="0" dirty="0">
                <a:cs typeface="MS PGothic" charset="0"/>
              </a:rPr>
              <a:t>Forcing individuals to report whether they have a diverse sexual orientation, gender identity, gender expression or sex characteristics. </a:t>
            </a:r>
          </a:p>
        </p:txBody>
      </p:sp>
      <p:sp>
        <p:nvSpPr>
          <p:cNvPr id="90" name="Shape 619">
            <a:extLst>
              <a:ext uri="{FF2B5EF4-FFF2-40B4-BE49-F238E27FC236}">
                <a16:creationId xmlns:a16="http://schemas.microsoft.com/office/drawing/2014/main" id="{6F56CE0B-5A07-2842-ACEA-476FCA370A65}"/>
              </a:ext>
            </a:extLst>
          </p:cNvPr>
          <p:cNvSpPr/>
          <p:nvPr/>
        </p:nvSpPr>
        <p:spPr>
          <a:xfrm>
            <a:off x="1603887" y="6397142"/>
            <a:ext cx="10313532" cy="931519"/>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a:spAutoFit/>
          </a:bodyPr>
          <a:lstStyle/>
          <a:p>
            <a:pPr defTabSz="914400">
              <a:lnSpc>
                <a:spcPct val="100000"/>
              </a:lnSpc>
              <a:spcBef>
                <a:spcPts val="300"/>
              </a:spcBef>
              <a:defRPr/>
            </a:pPr>
            <a:r>
              <a:rPr lang="en-CA" sz="2600" kern="0" dirty="0">
                <a:cs typeface="MS PGothic" charset="0"/>
              </a:rPr>
              <a:t>Categorizing individuals by sex, gender, marital status, family composition and other factors.</a:t>
            </a:r>
          </a:p>
        </p:txBody>
      </p:sp>
      <p:sp>
        <p:nvSpPr>
          <p:cNvPr id="91" name="Shape 599">
            <a:extLst>
              <a:ext uri="{FF2B5EF4-FFF2-40B4-BE49-F238E27FC236}">
                <a16:creationId xmlns:a16="http://schemas.microsoft.com/office/drawing/2014/main" id="{EC2CA3EE-6E5B-A648-931F-F9F1271CA316}"/>
              </a:ext>
            </a:extLst>
          </p:cNvPr>
          <p:cNvSpPr/>
          <p:nvPr/>
        </p:nvSpPr>
        <p:spPr>
          <a:xfrm>
            <a:off x="6038" y="5202973"/>
            <a:ext cx="1411705" cy="686907"/>
          </a:xfrm>
          <a:prstGeom prst="homePlate">
            <a:avLst/>
          </a:prstGeom>
          <a:solidFill>
            <a:schemeClr val="accent2"/>
          </a:solidFill>
          <a:ln w="12700" cap="flat">
            <a:noFill/>
            <a:miter lim="400000"/>
          </a:ln>
          <a:effectLst/>
        </p:spPr>
        <p:txBody>
          <a:bodyPr wrap="square" lIns="65015" tIns="65015" rIns="65015" bIns="65015" numCol="1" anchor="ctr">
            <a:noAutofit/>
          </a:bodyPr>
          <a:lstStyle/>
          <a:p>
            <a:pPr algn="ctr">
              <a:defRPr sz="1200">
                <a:solidFill>
                  <a:srgbClr val="FFFFFF"/>
                </a:solidFill>
              </a:defRPr>
            </a:pPr>
            <a:r>
              <a:rPr lang="en-US" sz="3600" b="1" dirty="0">
                <a:solidFill>
                  <a:srgbClr val="FFFFFF"/>
                </a:solidFill>
                <a:latin typeface="Calibri Regular"/>
              </a:rPr>
              <a:t>B</a:t>
            </a:r>
            <a:endParaRPr sz="3600" b="1" dirty="0">
              <a:solidFill>
                <a:srgbClr val="FFFFFF"/>
              </a:solidFill>
              <a:latin typeface="Calibri Regular"/>
            </a:endParaRPr>
          </a:p>
        </p:txBody>
      </p:sp>
      <p:sp>
        <p:nvSpPr>
          <p:cNvPr id="92" name="Shape 599">
            <a:extLst>
              <a:ext uri="{FF2B5EF4-FFF2-40B4-BE49-F238E27FC236}">
                <a16:creationId xmlns:a16="http://schemas.microsoft.com/office/drawing/2014/main" id="{BD9BB6BB-5A9F-2249-AE8F-87FDC8147086}"/>
              </a:ext>
            </a:extLst>
          </p:cNvPr>
          <p:cNvSpPr/>
          <p:nvPr/>
        </p:nvSpPr>
        <p:spPr>
          <a:xfrm>
            <a:off x="6038" y="6480114"/>
            <a:ext cx="1411705" cy="686907"/>
          </a:xfrm>
          <a:prstGeom prst="homePlate">
            <a:avLst/>
          </a:prstGeom>
          <a:solidFill>
            <a:schemeClr val="accent5"/>
          </a:solidFill>
          <a:ln w="12700" cap="flat">
            <a:noFill/>
            <a:miter lim="400000"/>
          </a:ln>
          <a:effectLst/>
        </p:spPr>
        <p:txBody>
          <a:bodyPr wrap="square" lIns="65015" tIns="65015" rIns="65015" bIns="65015" numCol="1" anchor="ctr">
            <a:noAutofit/>
          </a:bodyPr>
          <a:lstStyle/>
          <a:p>
            <a:pPr algn="ctr">
              <a:defRPr sz="1200">
                <a:solidFill>
                  <a:srgbClr val="FFFFFF"/>
                </a:solidFill>
              </a:defRPr>
            </a:pPr>
            <a:r>
              <a:rPr lang="en-US" sz="3600" b="1" dirty="0">
                <a:solidFill>
                  <a:srgbClr val="FFFFFF"/>
                </a:solidFill>
                <a:latin typeface="Calibri Regular"/>
              </a:rPr>
              <a:t>C</a:t>
            </a:r>
            <a:endParaRPr sz="3600" b="1" dirty="0">
              <a:solidFill>
                <a:srgbClr val="FFFFFF"/>
              </a:solidFill>
              <a:latin typeface="Calibri Regular"/>
            </a:endParaRPr>
          </a:p>
        </p:txBody>
      </p:sp>
      <p:sp>
        <p:nvSpPr>
          <p:cNvPr id="93" name="TextBox 92">
            <a:extLst>
              <a:ext uri="{FF2B5EF4-FFF2-40B4-BE49-F238E27FC236}">
                <a16:creationId xmlns:a16="http://schemas.microsoft.com/office/drawing/2014/main" id="{A2DBD4BB-C036-694E-9C05-C99D0B0A79C1}"/>
              </a:ext>
            </a:extLst>
          </p:cNvPr>
          <p:cNvSpPr txBox="1"/>
          <p:nvPr/>
        </p:nvSpPr>
        <p:spPr>
          <a:xfrm>
            <a:off x="8861280" y="3240861"/>
            <a:ext cx="0" cy="0"/>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99" name="Rectangle 98">
            <a:extLst>
              <a:ext uri="{FF2B5EF4-FFF2-40B4-BE49-F238E27FC236}">
                <a16:creationId xmlns:a16="http://schemas.microsoft.com/office/drawing/2014/main" id="{B9C41C81-FD76-2F47-B401-6BE432BEC245}"/>
              </a:ext>
            </a:extLst>
          </p:cNvPr>
          <p:cNvSpPr/>
          <p:nvPr/>
        </p:nvSpPr>
        <p:spPr>
          <a:xfrm>
            <a:off x="0" y="2489116"/>
            <a:ext cx="9481930" cy="646331"/>
          </a:xfrm>
          <a:prstGeom prst="rect">
            <a:avLst/>
          </a:prstGeom>
          <a:solidFill>
            <a:schemeClr val="accent2"/>
          </a:solidFill>
        </p:spPr>
        <p:txBody>
          <a:bodyPr wrap="square">
            <a:spAutoFit/>
          </a:bodyPr>
          <a:lstStyle/>
          <a:p>
            <a:pPr marL="1152525" algn="ctr"/>
            <a:r>
              <a:rPr lang="en-US" sz="3600" b="1" dirty="0">
                <a:solidFill>
                  <a:schemeClr val="bg1"/>
                </a:solidFill>
              </a:rPr>
              <a:t>What is the categorization of identities?</a:t>
            </a:r>
          </a:p>
        </p:txBody>
      </p:sp>
    </p:spTree>
    <p:extLst>
      <p:ext uri="{BB962C8B-B14F-4D97-AF65-F5344CB8AC3E}">
        <p14:creationId xmlns:p14="http://schemas.microsoft.com/office/powerpoint/2010/main" val="141360650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0-#ppt_w/2"/>
                                          </p:val>
                                        </p:tav>
                                        <p:tav tm="100000">
                                          <p:val>
                                            <p:strVal val="#ppt_x"/>
                                          </p:val>
                                        </p:tav>
                                      </p:tavLst>
                                    </p:anim>
                                    <p:anim calcmode="lin" valueType="num">
                                      <p:cBhvr additive="base">
                                        <p:cTn id="12" dur="500" fill="hold"/>
                                        <p:tgtEl>
                                          <p:spTgt spid="3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left)">
                                      <p:cBhvr>
                                        <p:cTn id="16" dur="500"/>
                                        <p:tgtEl>
                                          <p:spTgt spid="65"/>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99"/>
                                        </p:tgtEl>
                                        <p:attrNameLst>
                                          <p:attrName>style.visibility</p:attrName>
                                        </p:attrNameLst>
                                      </p:cBhvr>
                                      <p:to>
                                        <p:strVal val="visible"/>
                                      </p:to>
                                    </p:set>
                                    <p:animEffect transition="in" filter="fade">
                                      <p:cBhvr>
                                        <p:cTn id="20" dur="500"/>
                                        <p:tgtEl>
                                          <p:spTgt spid="9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wipe(left)">
                                      <p:cBhvr>
                                        <p:cTn id="25" dur="500"/>
                                        <p:tgtEl>
                                          <p:spTgt spid="58"/>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88"/>
                                        </p:tgtEl>
                                        <p:attrNameLst>
                                          <p:attrName>style.visibility</p:attrName>
                                        </p:attrNameLst>
                                      </p:cBhvr>
                                      <p:to>
                                        <p:strVal val="visible"/>
                                      </p:to>
                                    </p:set>
                                    <p:animEffect transition="in" filter="fade">
                                      <p:cBhvr>
                                        <p:cTn id="29" dur="500"/>
                                        <p:tgtEl>
                                          <p:spTgt spid="88"/>
                                        </p:tgtEl>
                                      </p:cBhvr>
                                    </p:animEffect>
                                  </p:childTnLst>
                                </p:cTn>
                              </p:par>
                            </p:childTnLst>
                          </p:cTn>
                        </p:par>
                        <p:par>
                          <p:cTn id="30" fill="hold">
                            <p:stCondLst>
                              <p:cond delay="1000"/>
                            </p:stCondLst>
                            <p:childTnLst>
                              <p:par>
                                <p:cTn id="31" presetID="22" presetClass="entr" presetSubtype="4" fill="hold" grpId="0" nodeType="afterEffect">
                                  <p:stCondLst>
                                    <p:cond delay="0"/>
                                  </p:stCondLst>
                                  <p:iterate>
                                    <p:tmAbs val="0"/>
                                  </p:iterate>
                                  <p:childTnLst>
                                    <p:set>
                                      <p:cBhvr>
                                        <p:cTn id="32" fill="hold"/>
                                        <p:tgtEl>
                                          <p:spTgt spid="63"/>
                                        </p:tgtEl>
                                        <p:attrNameLst>
                                          <p:attrName>style.visibility</p:attrName>
                                        </p:attrNameLst>
                                      </p:cBhvr>
                                      <p:to>
                                        <p:strVal val="visible"/>
                                      </p:to>
                                    </p:set>
                                    <p:animEffect transition="in" filter="wipe(down)">
                                      <p:cBhvr>
                                        <p:cTn id="33" dur="500"/>
                                        <p:tgtEl>
                                          <p:spTgt spid="6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91"/>
                                        </p:tgtEl>
                                        <p:attrNameLst>
                                          <p:attrName>style.visibility</p:attrName>
                                        </p:attrNameLst>
                                      </p:cBhvr>
                                      <p:to>
                                        <p:strVal val="visible"/>
                                      </p:to>
                                    </p:set>
                                    <p:animEffect transition="in" filter="wipe(left)">
                                      <p:cBhvr>
                                        <p:cTn id="38" dur="500"/>
                                        <p:tgtEl>
                                          <p:spTgt spid="91"/>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89"/>
                                        </p:tgtEl>
                                        <p:attrNameLst>
                                          <p:attrName>style.visibility</p:attrName>
                                        </p:attrNameLst>
                                      </p:cBhvr>
                                      <p:to>
                                        <p:strVal val="visible"/>
                                      </p:to>
                                    </p:set>
                                    <p:animEffect transition="in" filter="fade">
                                      <p:cBhvr>
                                        <p:cTn id="42" dur="500"/>
                                        <p:tgtEl>
                                          <p:spTgt spid="89"/>
                                        </p:tgtEl>
                                      </p:cBhvr>
                                    </p:animEffect>
                                  </p:childTnLst>
                                </p:cTn>
                              </p:par>
                            </p:childTnLst>
                          </p:cTn>
                        </p:par>
                        <p:par>
                          <p:cTn id="43" fill="hold">
                            <p:stCondLst>
                              <p:cond delay="1000"/>
                            </p:stCondLst>
                            <p:childTnLst>
                              <p:par>
                                <p:cTn id="44" presetID="22" presetClass="entr" presetSubtype="4" fill="hold" grpId="0" nodeType="afterEffect">
                                  <p:stCondLst>
                                    <p:cond delay="0"/>
                                  </p:stCondLst>
                                  <p:iterate>
                                    <p:tmAbs val="0"/>
                                  </p:iterate>
                                  <p:childTnLst>
                                    <p:set>
                                      <p:cBhvr>
                                        <p:cTn id="45" fill="hold"/>
                                        <p:tgtEl>
                                          <p:spTgt spid="62"/>
                                        </p:tgtEl>
                                        <p:attrNameLst>
                                          <p:attrName>style.visibility</p:attrName>
                                        </p:attrNameLst>
                                      </p:cBhvr>
                                      <p:to>
                                        <p:strVal val="visible"/>
                                      </p:to>
                                    </p:set>
                                    <p:animEffect transition="in" filter="wipe(down)">
                                      <p:cBhvr>
                                        <p:cTn id="46" dur="500"/>
                                        <p:tgtEl>
                                          <p:spTgt spid="6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92"/>
                                        </p:tgtEl>
                                        <p:attrNameLst>
                                          <p:attrName>style.visibility</p:attrName>
                                        </p:attrNameLst>
                                      </p:cBhvr>
                                      <p:to>
                                        <p:strVal val="visible"/>
                                      </p:to>
                                    </p:set>
                                    <p:animEffect transition="in" filter="wipe(left)">
                                      <p:cBhvr>
                                        <p:cTn id="51" dur="500"/>
                                        <p:tgtEl>
                                          <p:spTgt spid="92"/>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90"/>
                                        </p:tgtEl>
                                        <p:attrNameLst>
                                          <p:attrName>style.visibility</p:attrName>
                                        </p:attrNameLst>
                                      </p:cBhvr>
                                      <p:to>
                                        <p:strVal val="visible"/>
                                      </p:to>
                                    </p:set>
                                    <p:animEffect transition="in" filter="fade">
                                      <p:cBhvr>
                                        <p:cTn id="55" dur="500"/>
                                        <p:tgtEl>
                                          <p:spTgt spid="90"/>
                                        </p:tgtEl>
                                      </p:cBhvr>
                                    </p:animEffect>
                                  </p:childTnLst>
                                </p:cTn>
                              </p:par>
                            </p:childTnLst>
                          </p:cTn>
                        </p:par>
                        <p:par>
                          <p:cTn id="56" fill="hold">
                            <p:stCondLst>
                              <p:cond delay="1000"/>
                            </p:stCondLst>
                            <p:childTnLst>
                              <p:par>
                                <p:cTn id="57" presetID="22" presetClass="entr" presetSubtype="4" fill="hold" grpId="0" nodeType="afterEffect">
                                  <p:stCondLst>
                                    <p:cond delay="0"/>
                                  </p:stCondLst>
                                  <p:iterate>
                                    <p:tmAbs val="0"/>
                                  </p:iterate>
                                  <p:childTnLst>
                                    <p:set>
                                      <p:cBhvr>
                                        <p:cTn id="58" fill="hold"/>
                                        <p:tgtEl>
                                          <p:spTgt spid="57"/>
                                        </p:tgtEl>
                                        <p:attrNameLst>
                                          <p:attrName>style.visibility</p:attrName>
                                        </p:attrNameLst>
                                      </p:cBhvr>
                                      <p:to>
                                        <p:strVal val="visible"/>
                                      </p:to>
                                    </p:set>
                                    <p:animEffect transition="in" filter="wipe(down)">
                                      <p:cBhvr>
                                        <p:cTn id="5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57" grpId="0" animBg="1" advAuto="0"/>
      <p:bldP spid="58" grpId="0" animBg="1"/>
      <p:bldP spid="62" grpId="0" animBg="1" advAuto="0"/>
      <p:bldP spid="63" grpId="0" animBg="1" advAuto="0"/>
      <p:bldP spid="88" grpId="0" animBg="1" advAuto="0"/>
      <p:bldP spid="89" grpId="0" animBg="1" advAuto="0"/>
      <p:bldP spid="90" grpId="0" animBg="1" advAuto="0"/>
      <p:bldP spid="91" grpId="0" animBg="1"/>
      <p:bldP spid="92" grpId="0" animBg="1"/>
      <p:bldP spid="9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827" y="520851"/>
            <a:ext cx="12406386" cy="854455"/>
          </a:xfrm>
        </p:spPr>
        <p:txBody>
          <a:bodyPr>
            <a:noAutofit/>
          </a:bodyPr>
          <a:lstStyle/>
          <a:p>
            <a:pPr lvl="0" algn="l"/>
            <a:r>
              <a:rPr lang="en-US" altLang="en-US" sz="2800" dirty="0">
                <a:sym typeface="Arial Bold" charset="0"/>
              </a:rPr>
              <a:t>How Do Migration, Forced Displacement and CRISES Create Challenges?</a:t>
            </a:r>
            <a:endParaRPr lang="en-US" sz="2800" dirty="0"/>
          </a:p>
        </p:txBody>
      </p:sp>
      <p:cxnSp>
        <p:nvCxnSpPr>
          <p:cNvPr id="65" name="Straight Connector 64">
            <a:extLst>
              <a:ext uri="{FF2B5EF4-FFF2-40B4-BE49-F238E27FC236}">
                <a16:creationId xmlns:a16="http://schemas.microsoft.com/office/drawing/2014/main" id="{AF9D792F-2FE0-8E44-90B5-0519645EDC65}"/>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17</a:t>
            </a:fld>
            <a:endParaRPr lang="en-US" altLang="en-US" sz="1200" dirty="0">
              <a:solidFill>
                <a:schemeClr val="bg1"/>
              </a:solidFill>
            </a:endParaRPr>
          </a:p>
        </p:txBody>
      </p:sp>
      <p:sp>
        <p:nvSpPr>
          <p:cNvPr id="39" name="Rectangle 45">
            <a:extLst>
              <a:ext uri="{FF2B5EF4-FFF2-40B4-BE49-F238E27FC236}">
                <a16:creationId xmlns:a16="http://schemas.microsoft.com/office/drawing/2014/main" id="{51186372-E210-DF44-B46A-B5E8923F8EB0}"/>
              </a:ext>
            </a:extLst>
          </p:cNvPr>
          <p:cNvSpPr>
            <a:spLocks noChangeArrowheads="1"/>
          </p:cNvSpPr>
          <p:nvPr/>
        </p:nvSpPr>
        <p:spPr bwMode="auto">
          <a:xfrm>
            <a:off x="2235199" y="1322622"/>
            <a:ext cx="9880865"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defTabSz="914309" eaLnBrk="0" fontAlgn="base" hangingPunct="0">
              <a:lnSpc>
                <a:spcPct val="90000"/>
              </a:lnSpc>
              <a:spcBef>
                <a:spcPct val="0"/>
              </a:spcBef>
              <a:spcAft>
                <a:spcPct val="0"/>
              </a:spcAft>
              <a:defRPr/>
            </a:pPr>
            <a:r>
              <a:rPr lang="en-US" sz="3200" cap="all" dirty="0">
                <a:ea typeface="Adobe Fan Heiti Std B" charset="-120"/>
                <a:cs typeface="Adobe Fan Heiti Std B" charset="-120"/>
                <a:sym typeface="Gill Sans" charset="0"/>
              </a:rPr>
              <a:t>The </a:t>
            </a:r>
            <a:r>
              <a:rPr lang="en-US" sz="3200" b="1" cap="all" dirty="0">
                <a:ea typeface="Adobe Fan Heiti Std B" charset="-120"/>
                <a:cs typeface="Adobe Fan Heiti Std B" charset="-120"/>
                <a:sym typeface="Gill Sans" charset="0"/>
              </a:rPr>
              <a:t>Categorization </a:t>
            </a:r>
            <a:r>
              <a:rPr lang="en-US" sz="3200" cap="all" dirty="0">
                <a:ea typeface="Adobe Fan Heiti Std B" charset="-120"/>
                <a:cs typeface="Adobe Fan Heiti Std B" charset="-120"/>
                <a:sym typeface="Gill Sans" charset="0"/>
              </a:rPr>
              <a:t>of Identities</a:t>
            </a:r>
          </a:p>
        </p:txBody>
      </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cxnSp>
        <p:nvCxnSpPr>
          <p:cNvPr id="22" name="Straight Connector 21">
            <a:extLst>
              <a:ext uri="{FF2B5EF4-FFF2-40B4-BE49-F238E27FC236}">
                <a16:creationId xmlns:a16="http://schemas.microsoft.com/office/drawing/2014/main" id="{2FF2DDE5-7134-484F-9699-5C1C5C789682}"/>
              </a:ext>
            </a:extLst>
          </p:cNvPr>
          <p:cNvCxnSpPr>
            <a:cxnSpLocks/>
          </p:cNvCxnSpPr>
          <p:nvPr/>
        </p:nvCxnSpPr>
        <p:spPr bwMode="auto">
          <a:xfrm>
            <a:off x="4386136" y="3009958"/>
            <a:ext cx="0" cy="4146509"/>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AABE3505-DF0D-CA46-934F-DB760FEC22FE}"/>
              </a:ext>
            </a:extLst>
          </p:cNvPr>
          <p:cNvCxnSpPr>
            <a:cxnSpLocks/>
          </p:cNvCxnSpPr>
          <p:nvPr/>
        </p:nvCxnSpPr>
        <p:spPr bwMode="auto">
          <a:xfrm>
            <a:off x="8683226"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24"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5660A026-2627-3E48-94F9-F4352E6797B7}"/>
              </a:ext>
            </a:extLst>
          </p:cNvPr>
          <p:cNvSpPr/>
          <p:nvPr/>
        </p:nvSpPr>
        <p:spPr>
          <a:xfrm>
            <a:off x="70759" y="3000229"/>
            <a:ext cx="4260513" cy="845206"/>
          </a:xfrm>
          <a:prstGeom prst="rect">
            <a:avLst/>
          </a:prstGeom>
          <a:solidFill>
            <a:schemeClr val="accent1"/>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2600" b="1" cap="all" dirty="0">
                <a:solidFill>
                  <a:schemeClr val="bg1"/>
                </a:solidFill>
                <a:latin typeface="Calibri" charset="0"/>
                <a:ea typeface="Calibri" charset="0"/>
                <a:cs typeface="Calibri" charset="0"/>
              </a:rPr>
              <a:t>Categorization</a:t>
            </a:r>
          </a:p>
        </p:txBody>
      </p:sp>
      <p:sp>
        <p:nvSpPr>
          <p:cNvPr id="25"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A74C186E-DA65-9C40-95D8-BBFA864FB950}"/>
              </a:ext>
            </a:extLst>
          </p:cNvPr>
          <p:cNvSpPr/>
          <p:nvPr/>
        </p:nvSpPr>
        <p:spPr>
          <a:xfrm>
            <a:off x="4470356" y="2982693"/>
            <a:ext cx="4159379" cy="854502"/>
          </a:xfrm>
          <a:prstGeom prst="rect">
            <a:avLst/>
          </a:prstGeom>
          <a:solidFill>
            <a:schemeClr val="accent2"/>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r>
              <a:rPr lang="en-US" altLang="en-US" sz="2600" b="1" kern="0" dirty="0">
                <a:solidFill>
                  <a:srgbClr val="FFFFFF"/>
                </a:solidFill>
                <a:latin typeface="Calibri" charset="0"/>
                <a:ea typeface="MS PGothic" charset="-128"/>
                <a:cs typeface="Calibri" charset="0"/>
              </a:rPr>
              <a:t>SEX AND GENDER</a:t>
            </a:r>
            <a:endParaRPr lang="en-US" sz="2600" b="1" dirty="0"/>
          </a:p>
        </p:txBody>
      </p:sp>
      <p:sp>
        <p:nvSpPr>
          <p:cNvPr id="26"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122C45D-ADB0-754D-B192-F1E839AFDDB9}"/>
              </a:ext>
            </a:extLst>
          </p:cNvPr>
          <p:cNvSpPr/>
          <p:nvPr/>
        </p:nvSpPr>
        <p:spPr>
          <a:xfrm>
            <a:off x="8756045" y="3017091"/>
            <a:ext cx="4159379" cy="828344"/>
          </a:xfrm>
          <a:prstGeom prst="rect">
            <a:avLst/>
          </a:prstGeom>
          <a:solidFill>
            <a:schemeClr val="accent3"/>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altLang="en-US" sz="2600" b="1" kern="0" dirty="0">
                <a:solidFill>
                  <a:srgbClr val="FFFFFF"/>
                </a:solidFill>
                <a:latin typeface="Calibri" charset="0"/>
                <a:ea typeface="MS PGothic" charset="-128"/>
                <a:cs typeface="Calibri" charset="0"/>
              </a:rPr>
              <a:t>EXPECTATIONS</a:t>
            </a:r>
            <a:endParaRPr lang="en-US" sz="2600" b="1" kern="0" dirty="0">
              <a:solidFill>
                <a:srgbClr val="FFFFFF"/>
              </a:solidFill>
              <a:latin typeface="Calibri" charset="0"/>
              <a:ea typeface="MS PGothic" charset="-128"/>
              <a:cs typeface="Calibri" charset="0"/>
            </a:endParaRPr>
          </a:p>
        </p:txBody>
      </p:sp>
      <p:sp>
        <p:nvSpPr>
          <p:cNvPr id="27" name="Content Placeholder 2">
            <a:extLst>
              <a:ext uri="{FF2B5EF4-FFF2-40B4-BE49-F238E27FC236}">
                <a16:creationId xmlns:a16="http://schemas.microsoft.com/office/drawing/2014/main" id="{F29B5F9D-FE04-1343-BCD8-11D5B91AA972}"/>
              </a:ext>
            </a:extLst>
          </p:cNvPr>
          <p:cNvSpPr txBox="1">
            <a:spLocks/>
          </p:cNvSpPr>
          <p:nvPr/>
        </p:nvSpPr>
        <p:spPr>
          <a:xfrm>
            <a:off x="333333" y="4053371"/>
            <a:ext cx="3938905" cy="4633429"/>
          </a:xfrm>
          <a:prstGeom prst="rect">
            <a:avLst/>
          </a:prstGeom>
        </p:spPr>
        <p:txBody>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0" lvl="0" indent="0" algn="ctr">
              <a:spcBef>
                <a:spcPts val="2400"/>
              </a:spcBef>
            </a:pPr>
            <a:r>
              <a:rPr lang="en-US" altLang="en-US" sz="2800" kern="0" dirty="0">
                <a:solidFill>
                  <a:schemeClr val="tx1"/>
                </a:solidFill>
                <a:latin typeface="Calibri" charset="0"/>
                <a:ea typeface="MS PGothic" charset="-128"/>
                <a:cs typeface="Calibri" charset="0"/>
              </a:rPr>
              <a:t>Categorization for the </a:t>
            </a:r>
            <a:r>
              <a:rPr lang="en-US" altLang="en-US" sz="2800" b="1" kern="0" dirty="0">
                <a:solidFill>
                  <a:schemeClr val="tx1"/>
                </a:solidFill>
                <a:latin typeface="Calibri" charset="0"/>
                <a:ea typeface="MS PGothic" charset="-128"/>
                <a:cs typeface="Calibri" charset="0"/>
              </a:rPr>
              <a:t>purposes</a:t>
            </a:r>
            <a:r>
              <a:rPr lang="en-US" altLang="en-US" sz="2800" kern="0" dirty="0">
                <a:solidFill>
                  <a:schemeClr val="tx1"/>
                </a:solidFill>
                <a:latin typeface="Calibri" charset="0"/>
                <a:ea typeface="MS PGothic" charset="-128"/>
                <a:cs typeface="Calibri" charset="0"/>
              </a:rPr>
              <a:t> of registering, tracking and assisting people may not be</a:t>
            </a:r>
            <a:br>
              <a:rPr lang="en-US" altLang="en-US" sz="2800" kern="0" dirty="0">
                <a:solidFill>
                  <a:schemeClr val="tx1"/>
                </a:solidFill>
                <a:latin typeface="Calibri" charset="0"/>
                <a:ea typeface="MS PGothic" charset="-128"/>
                <a:cs typeface="Calibri" charset="0"/>
              </a:rPr>
            </a:br>
            <a:r>
              <a:rPr lang="en-US" altLang="en-US" sz="2800" kern="0" dirty="0">
                <a:solidFill>
                  <a:schemeClr val="tx1"/>
                </a:solidFill>
                <a:latin typeface="Calibri" charset="0"/>
                <a:ea typeface="MS PGothic" charset="-128"/>
                <a:cs typeface="Calibri" charset="0"/>
              </a:rPr>
              <a:t> varied enough.</a:t>
            </a:r>
          </a:p>
        </p:txBody>
      </p:sp>
      <p:cxnSp>
        <p:nvCxnSpPr>
          <p:cNvPr id="28" name="Straight Connector 27">
            <a:extLst>
              <a:ext uri="{FF2B5EF4-FFF2-40B4-BE49-F238E27FC236}">
                <a16:creationId xmlns:a16="http://schemas.microsoft.com/office/drawing/2014/main" id="{8FD781A8-4102-AC43-BD0A-4F1517798781}"/>
              </a:ext>
            </a:extLst>
          </p:cNvPr>
          <p:cNvCxnSpPr>
            <a:cxnSpLocks/>
          </p:cNvCxnSpPr>
          <p:nvPr/>
        </p:nvCxnSpPr>
        <p:spPr bwMode="auto">
          <a:xfrm>
            <a:off x="12926042"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25D0C35C-EB3B-7E4C-9237-644614D684B4}"/>
              </a:ext>
            </a:extLst>
          </p:cNvPr>
          <p:cNvCxnSpPr>
            <a:cxnSpLocks/>
          </p:cNvCxnSpPr>
          <p:nvPr/>
        </p:nvCxnSpPr>
        <p:spPr bwMode="auto">
          <a:xfrm>
            <a:off x="33002"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30" name="Content Placeholder 2">
            <a:extLst>
              <a:ext uri="{FF2B5EF4-FFF2-40B4-BE49-F238E27FC236}">
                <a16:creationId xmlns:a16="http://schemas.microsoft.com/office/drawing/2014/main" id="{0E305851-80D0-474D-A4DF-C2DB7C1114D5}"/>
              </a:ext>
            </a:extLst>
          </p:cNvPr>
          <p:cNvSpPr txBox="1">
            <a:spLocks/>
          </p:cNvSpPr>
          <p:nvPr/>
        </p:nvSpPr>
        <p:spPr>
          <a:xfrm>
            <a:off x="4470356" y="4053371"/>
            <a:ext cx="4140051" cy="4633429"/>
          </a:xfrm>
          <a:prstGeom prst="rect">
            <a:avLst/>
          </a:prstGeom>
        </p:spPr>
        <p:txBody>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0" lvl="0" indent="0" algn="ctr">
              <a:spcBef>
                <a:spcPts val="2400"/>
              </a:spcBef>
            </a:pPr>
            <a:r>
              <a:rPr lang="en-US" altLang="en-US" sz="2800" kern="0" dirty="0">
                <a:solidFill>
                  <a:schemeClr val="tx1"/>
                </a:solidFill>
                <a:latin typeface="Calibri" charset="0"/>
                <a:ea typeface="MS PGothic" charset="-128"/>
                <a:cs typeface="Calibri" charset="0"/>
              </a:rPr>
              <a:t>Categories such as </a:t>
            </a:r>
            <a:r>
              <a:rPr lang="en-US" altLang="en-US" sz="2800" b="1" kern="0" dirty="0">
                <a:solidFill>
                  <a:schemeClr val="tx1"/>
                </a:solidFill>
                <a:latin typeface="Calibri" charset="0"/>
                <a:ea typeface="MS PGothic" charset="-128"/>
                <a:cs typeface="Calibri" charset="0"/>
              </a:rPr>
              <a:t>sex and gender</a:t>
            </a:r>
            <a:r>
              <a:rPr lang="en-US" altLang="en-US" sz="2800" kern="0" dirty="0">
                <a:solidFill>
                  <a:schemeClr val="tx1"/>
                </a:solidFill>
                <a:latin typeface="Calibri" charset="0"/>
                <a:ea typeface="MS PGothic" charset="-128"/>
                <a:cs typeface="Calibri" charset="0"/>
              </a:rPr>
              <a:t> may be conflated and may therefore, for example, not capture an individual’s gender identity in addition to the sex marker on their official ID.</a:t>
            </a:r>
          </a:p>
        </p:txBody>
      </p:sp>
      <p:sp>
        <p:nvSpPr>
          <p:cNvPr id="31" name="Content Placeholder 2">
            <a:extLst>
              <a:ext uri="{FF2B5EF4-FFF2-40B4-BE49-F238E27FC236}">
                <a16:creationId xmlns:a16="http://schemas.microsoft.com/office/drawing/2014/main" id="{607280B3-264D-D64B-BC82-4A33BF97590F}"/>
              </a:ext>
            </a:extLst>
          </p:cNvPr>
          <p:cNvSpPr txBox="1">
            <a:spLocks/>
          </p:cNvSpPr>
          <p:nvPr/>
        </p:nvSpPr>
        <p:spPr>
          <a:xfrm>
            <a:off x="8724304" y="4053371"/>
            <a:ext cx="4140051" cy="4633429"/>
          </a:xfrm>
          <a:prstGeom prst="rect">
            <a:avLst/>
          </a:prstGeom>
        </p:spPr>
        <p:txBody>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0" lvl="0" indent="0" algn="ctr">
              <a:spcBef>
                <a:spcPts val="2400"/>
              </a:spcBef>
            </a:pPr>
            <a:r>
              <a:rPr lang="en-US" altLang="en-US" sz="2800" kern="0" dirty="0">
                <a:solidFill>
                  <a:schemeClr val="tx1"/>
                </a:solidFill>
                <a:latin typeface="Calibri" charset="0"/>
                <a:ea typeface="MS PGothic" charset="-128"/>
                <a:cs typeface="Calibri" charset="0"/>
              </a:rPr>
              <a:t>Individuals who do not </a:t>
            </a:r>
            <a:r>
              <a:rPr lang="en-US" altLang="en-US" sz="2800" b="1" kern="0" dirty="0">
                <a:solidFill>
                  <a:schemeClr val="tx1"/>
                </a:solidFill>
                <a:latin typeface="Calibri" charset="0"/>
                <a:ea typeface="MS PGothic" charset="-128"/>
                <a:cs typeface="Calibri" charset="0"/>
              </a:rPr>
              <a:t>align </a:t>
            </a:r>
            <a:r>
              <a:rPr lang="en-US" altLang="en-US" sz="2800" kern="0" dirty="0">
                <a:solidFill>
                  <a:schemeClr val="tx1"/>
                </a:solidFill>
                <a:latin typeface="Calibri" charset="0"/>
                <a:ea typeface="MS PGothic" charset="-128"/>
                <a:cs typeface="Calibri" charset="0"/>
              </a:rPr>
              <a:t>with expectations of what men and women act and look like may be excluded altogether due </a:t>
            </a:r>
            <a:br>
              <a:rPr lang="en-US" altLang="en-US" sz="2800" kern="0" dirty="0">
                <a:solidFill>
                  <a:schemeClr val="tx1"/>
                </a:solidFill>
                <a:latin typeface="Calibri" charset="0"/>
                <a:ea typeface="MS PGothic" charset="-128"/>
                <a:cs typeface="Calibri" charset="0"/>
              </a:rPr>
            </a:br>
            <a:r>
              <a:rPr lang="en-US" altLang="en-US" sz="2800" kern="0" dirty="0">
                <a:solidFill>
                  <a:schemeClr val="tx1"/>
                </a:solidFill>
                <a:latin typeface="Calibri" charset="0"/>
                <a:ea typeface="MS PGothic" charset="-128"/>
                <a:cs typeface="Calibri" charset="0"/>
              </a:rPr>
              <a:t>to insufficient categories.</a:t>
            </a:r>
          </a:p>
        </p:txBody>
      </p:sp>
      <p:grpSp>
        <p:nvGrpSpPr>
          <p:cNvPr id="21" name="Group 20">
            <a:extLst>
              <a:ext uri="{FF2B5EF4-FFF2-40B4-BE49-F238E27FC236}">
                <a16:creationId xmlns:a16="http://schemas.microsoft.com/office/drawing/2014/main" id="{1540638D-1708-DC4E-BD46-84395300B0A3}"/>
              </a:ext>
            </a:extLst>
          </p:cNvPr>
          <p:cNvGrpSpPr/>
          <p:nvPr/>
        </p:nvGrpSpPr>
        <p:grpSpPr>
          <a:xfrm>
            <a:off x="596827" y="1169766"/>
            <a:ext cx="1613709" cy="993287"/>
            <a:chOff x="5077896" y="2214240"/>
            <a:chExt cx="2877844" cy="1771401"/>
          </a:xfrm>
        </p:grpSpPr>
        <p:sp>
          <p:nvSpPr>
            <p:cNvPr id="32" name="Notched Right Arrow 31">
              <a:extLst>
                <a:ext uri="{FF2B5EF4-FFF2-40B4-BE49-F238E27FC236}">
                  <a16:creationId xmlns:a16="http://schemas.microsoft.com/office/drawing/2014/main" id="{2C817E76-1F3D-EB45-862B-9256C3BB194D}"/>
                </a:ext>
              </a:extLst>
            </p:cNvPr>
            <p:cNvSpPr/>
            <p:nvPr/>
          </p:nvSpPr>
          <p:spPr bwMode="auto">
            <a:xfrm>
              <a:off x="5077896" y="2214240"/>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33" name="Oval 32">
              <a:extLst>
                <a:ext uri="{FF2B5EF4-FFF2-40B4-BE49-F238E27FC236}">
                  <a16:creationId xmlns:a16="http://schemas.microsoft.com/office/drawing/2014/main" id="{5A7DB354-3053-A44B-878F-DA1A4B7E7B6B}"/>
                </a:ext>
              </a:extLst>
            </p:cNvPr>
            <p:cNvSpPr/>
            <p:nvPr/>
          </p:nvSpPr>
          <p:spPr>
            <a:xfrm>
              <a:off x="6206009" y="3345561"/>
              <a:ext cx="640080" cy="64008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b="1" dirty="0"/>
                <a:t>02</a:t>
              </a:r>
            </a:p>
          </p:txBody>
        </p:sp>
        <p:grpSp>
          <p:nvGrpSpPr>
            <p:cNvPr id="34" name="Group 33">
              <a:extLst>
                <a:ext uri="{FF2B5EF4-FFF2-40B4-BE49-F238E27FC236}">
                  <a16:creationId xmlns:a16="http://schemas.microsoft.com/office/drawing/2014/main" id="{20C61BEC-A7AF-7547-95D2-016880DEB87C}"/>
                </a:ext>
              </a:extLst>
            </p:cNvPr>
            <p:cNvGrpSpPr/>
            <p:nvPr/>
          </p:nvGrpSpPr>
          <p:grpSpPr>
            <a:xfrm flipH="1">
              <a:off x="6095654" y="2382648"/>
              <a:ext cx="924868" cy="873318"/>
              <a:chOff x="11172825" y="5868988"/>
              <a:chExt cx="484188" cy="457200"/>
            </a:xfrm>
            <a:solidFill>
              <a:schemeClr val="bg1"/>
            </a:solidFill>
          </p:grpSpPr>
          <p:sp>
            <p:nvSpPr>
              <p:cNvPr id="35" name="Freeform 608">
                <a:extLst>
                  <a:ext uri="{FF2B5EF4-FFF2-40B4-BE49-F238E27FC236}">
                    <a16:creationId xmlns:a16="http://schemas.microsoft.com/office/drawing/2014/main" id="{98274FA6-2B27-AA4F-8733-938627A9F2C8}"/>
                  </a:ext>
                </a:extLst>
              </p:cNvPr>
              <p:cNvSpPr>
                <a:spLocks/>
              </p:cNvSpPr>
              <p:nvPr/>
            </p:nvSpPr>
            <p:spPr bwMode="auto">
              <a:xfrm>
                <a:off x="11382375" y="5994400"/>
                <a:ext cx="65088" cy="61913"/>
              </a:xfrm>
              <a:custGeom>
                <a:avLst/>
                <a:gdLst>
                  <a:gd name="T0" fmla="*/ 69 w 457"/>
                  <a:gd name="T1" fmla="*/ 0 h 426"/>
                  <a:gd name="T2" fmla="*/ 192 w 457"/>
                  <a:gd name="T3" fmla="*/ 59 h 426"/>
                  <a:gd name="T4" fmla="*/ 211 w 457"/>
                  <a:gd name="T5" fmla="*/ 65 h 426"/>
                  <a:gd name="T6" fmla="*/ 229 w 457"/>
                  <a:gd name="T7" fmla="*/ 67 h 426"/>
                  <a:gd name="T8" fmla="*/ 248 w 457"/>
                  <a:gd name="T9" fmla="*/ 65 h 426"/>
                  <a:gd name="T10" fmla="*/ 267 w 457"/>
                  <a:gd name="T11" fmla="*/ 59 h 426"/>
                  <a:gd name="T12" fmla="*/ 389 w 457"/>
                  <a:gd name="T13" fmla="*/ 0 h 426"/>
                  <a:gd name="T14" fmla="*/ 412 w 457"/>
                  <a:gd name="T15" fmla="*/ 7 h 426"/>
                  <a:gd name="T16" fmla="*/ 427 w 457"/>
                  <a:gd name="T17" fmla="*/ 14 h 426"/>
                  <a:gd name="T18" fmla="*/ 440 w 457"/>
                  <a:gd name="T19" fmla="*/ 25 h 426"/>
                  <a:gd name="T20" fmla="*/ 449 w 457"/>
                  <a:gd name="T21" fmla="*/ 40 h 426"/>
                  <a:gd name="T22" fmla="*/ 455 w 457"/>
                  <a:gd name="T23" fmla="*/ 55 h 426"/>
                  <a:gd name="T24" fmla="*/ 457 w 457"/>
                  <a:gd name="T25" fmla="*/ 72 h 426"/>
                  <a:gd name="T26" fmla="*/ 457 w 457"/>
                  <a:gd name="T27" fmla="*/ 386 h 426"/>
                  <a:gd name="T28" fmla="*/ 403 w 457"/>
                  <a:gd name="T29" fmla="*/ 403 h 426"/>
                  <a:gd name="T30" fmla="*/ 347 w 457"/>
                  <a:gd name="T31" fmla="*/ 416 h 426"/>
                  <a:gd name="T32" fmla="*/ 289 w 457"/>
                  <a:gd name="T33" fmla="*/ 424 h 426"/>
                  <a:gd name="T34" fmla="*/ 229 w 457"/>
                  <a:gd name="T35" fmla="*/ 426 h 426"/>
                  <a:gd name="T36" fmla="*/ 170 w 457"/>
                  <a:gd name="T37" fmla="*/ 424 h 426"/>
                  <a:gd name="T38" fmla="*/ 112 w 457"/>
                  <a:gd name="T39" fmla="*/ 416 h 426"/>
                  <a:gd name="T40" fmla="*/ 56 w 457"/>
                  <a:gd name="T41" fmla="*/ 403 h 426"/>
                  <a:gd name="T42" fmla="*/ 0 w 457"/>
                  <a:gd name="T43" fmla="*/ 386 h 426"/>
                  <a:gd name="T44" fmla="*/ 0 w 457"/>
                  <a:gd name="T45" fmla="*/ 72 h 426"/>
                  <a:gd name="T46" fmla="*/ 3 w 457"/>
                  <a:gd name="T47" fmla="*/ 55 h 426"/>
                  <a:gd name="T48" fmla="*/ 9 w 457"/>
                  <a:gd name="T49" fmla="*/ 40 h 426"/>
                  <a:gd name="T50" fmla="*/ 19 w 457"/>
                  <a:gd name="T51" fmla="*/ 25 h 426"/>
                  <a:gd name="T52" fmla="*/ 31 w 457"/>
                  <a:gd name="T53" fmla="*/ 14 h 426"/>
                  <a:gd name="T54" fmla="*/ 47 w 457"/>
                  <a:gd name="T55" fmla="*/ 7 h 426"/>
                  <a:gd name="T56" fmla="*/ 69 w 457"/>
                  <a:gd name="T57"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6">
                    <a:moveTo>
                      <a:pt x="69" y="0"/>
                    </a:moveTo>
                    <a:lnTo>
                      <a:pt x="192" y="59"/>
                    </a:lnTo>
                    <a:lnTo>
                      <a:pt x="211" y="65"/>
                    </a:lnTo>
                    <a:lnTo>
                      <a:pt x="229" y="67"/>
                    </a:lnTo>
                    <a:lnTo>
                      <a:pt x="248" y="65"/>
                    </a:lnTo>
                    <a:lnTo>
                      <a:pt x="267" y="59"/>
                    </a:lnTo>
                    <a:lnTo>
                      <a:pt x="389" y="0"/>
                    </a:lnTo>
                    <a:lnTo>
                      <a:pt x="412" y="7"/>
                    </a:lnTo>
                    <a:lnTo>
                      <a:pt x="427" y="14"/>
                    </a:lnTo>
                    <a:lnTo>
                      <a:pt x="440" y="25"/>
                    </a:lnTo>
                    <a:lnTo>
                      <a:pt x="449" y="40"/>
                    </a:lnTo>
                    <a:lnTo>
                      <a:pt x="455" y="55"/>
                    </a:lnTo>
                    <a:lnTo>
                      <a:pt x="457" y="72"/>
                    </a:lnTo>
                    <a:lnTo>
                      <a:pt x="457" y="386"/>
                    </a:lnTo>
                    <a:lnTo>
                      <a:pt x="403" y="403"/>
                    </a:lnTo>
                    <a:lnTo>
                      <a:pt x="347" y="416"/>
                    </a:lnTo>
                    <a:lnTo>
                      <a:pt x="289" y="424"/>
                    </a:lnTo>
                    <a:lnTo>
                      <a:pt x="229" y="426"/>
                    </a:lnTo>
                    <a:lnTo>
                      <a:pt x="170" y="424"/>
                    </a:lnTo>
                    <a:lnTo>
                      <a:pt x="112" y="416"/>
                    </a:lnTo>
                    <a:lnTo>
                      <a:pt x="56" y="403"/>
                    </a:lnTo>
                    <a:lnTo>
                      <a:pt x="0" y="386"/>
                    </a:lnTo>
                    <a:lnTo>
                      <a:pt x="0" y="72"/>
                    </a:lnTo>
                    <a:lnTo>
                      <a:pt x="3" y="55"/>
                    </a:lnTo>
                    <a:lnTo>
                      <a:pt x="9" y="40"/>
                    </a:lnTo>
                    <a:lnTo>
                      <a:pt x="19" y="25"/>
                    </a:lnTo>
                    <a:lnTo>
                      <a:pt x="31" y="14"/>
                    </a:lnTo>
                    <a:lnTo>
                      <a:pt x="47" y="7"/>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609">
                <a:extLst>
                  <a:ext uri="{FF2B5EF4-FFF2-40B4-BE49-F238E27FC236}">
                    <a16:creationId xmlns:a16="http://schemas.microsoft.com/office/drawing/2014/main" id="{36A1D646-357C-8C44-9C6C-6F5EE0731B42}"/>
                  </a:ext>
                </a:extLst>
              </p:cNvPr>
              <p:cNvSpPr>
                <a:spLocks/>
              </p:cNvSpPr>
              <p:nvPr/>
            </p:nvSpPr>
            <p:spPr bwMode="auto">
              <a:xfrm>
                <a:off x="11401425" y="5907088"/>
                <a:ext cx="28575" cy="28575"/>
              </a:xfrm>
              <a:custGeom>
                <a:avLst/>
                <a:gdLst>
                  <a:gd name="T0" fmla="*/ 99 w 199"/>
                  <a:gd name="T1" fmla="*/ 0 h 198"/>
                  <a:gd name="T2" fmla="*/ 122 w 199"/>
                  <a:gd name="T3" fmla="*/ 3 h 198"/>
                  <a:gd name="T4" fmla="*/ 143 w 199"/>
                  <a:gd name="T5" fmla="*/ 10 h 198"/>
                  <a:gd name="T6" fmla="*/ 161 w 199"/>
                  <a:gd name="T7" fmla="*/ 22 h 198"/>
                  <a:gd name="T8" fmla="*/ 176 w 199"/>
                  <a:gd name="T9" fmla="*/ 38 h 198"/>
                  <a:gd name="T10" fmla="*/ 189 w 199"/>
                  <a:gd name="T11" fmla="*/ 56 h 198"/>
                  <a:gd name="T12" fmla="*/ 196 w 199"/>
                  <a:gd name="T13" fmla="*/ 76 h 198"/>
                  <a:gd name="T14" fmla="*/ 199 w 199"/>
                  <a:gd name="T15" fmla="*/ 100 h 198"/>
                  <a:gd name="T16" fmla="*/ 196 w 199"/>
                  <a:gd name="T17" fmla="*/ 122 h 198"/>
                  <a:gd name="T18" fmla="*/ 189 w 199"/>
                  <a:gd name="T19" fmla="*/ 142 h 198"/>
                  <a:gd name="T20" fmla="*/ 176 w 199"/>
                  <a:gd name="T21" fmla="*/ 162 h 198"/>
                  <a:gd name="T22" fmla="*/ 161 w 199"/>
                  <a:gd name="T23" fmla="*/ 177 h 198"/>
                  <a:gd name="T24" fmla="*/ 143 w 199"/>
                  <a:gd name="T25" fmla="*/ 188 h 198"/>
                  <a:gd name="T26" fmla="*/ 122 w 199"/>
                  <a:gd name="T27" fmla="*/ 195 h 198"/>
                  <a:gd name="T28" fmla="*/ 99 w 199"/>
                  <a:gd name="T29" fmla="*/ 198 h 198"/>
                  <a:gd name="T30" fmla="*/ 77 w 199"/>
                  <a:gd name="T31" fmla="*/ 195 h 198"/>
                  <a:gd name="T32" fmla="*/ 55 w 199"/>
                  <a:gd name="T33" fmla="*/ 188 h 198"/>
                  <a:gd name="T34" fmla="*/ 37 w 199"/>
                  <a:gd name="T35" fmla="*/ 177 h 198"/>
                  <a:gd name="T36" fmla="*/ 21 w 199"/>
                  <a:gd name="T37" fmla="*/ 162 h 198"/>
                  <a:gd name="T38" fmla="*/ 10 w 199"/>
                  <a:gd name="T39" fmla="*/ 142 h 198"/>
                  <a:gd name="T40" fmla="*/ 2 w 199"/>
                  <a:gd name="T41" fmla="*/ 122 h 198"/>
                  <a:gd name="T42" fmla="*/ 0 w 199"/>
                  <a:gd name="T43" fmla="*/ 100 h 198"/>
                  <a:gd name="T44" fmla="*/ 2 w 199"/>
                  <a:gd name="T45" fmla="*/ 76 h 198"/>
                  <a:gd name="T46" fmla="*/ 10 w 199"/>
                  <a:gd name="T47" fmla="*/ 56 h 198"/>
                  <a:gd name="T48" fmla="*/ 21 w 199"/>
                  <a:gd name="T49" fmla="*/ 38 h 198"/>
                  <a:gd name="T50" fmla="*/ 37 w 199"/>
                  <a:gd name="T51" fmla="*/ 22 h 198"/>
                  <a:gd name="T52" fmla="*/ 55 w 199"/>
                  <a:gd name="T53" fmla="*/ 10 h 198"/>
                  <a:gd name="T54" fmla="*/ 77 w 199"/>
                  <a:gd name="T55" fmla="*/ 3 h 198"/>
                  <a:gd name="T56" fmla="*/ 99 w 199"/>
                  <a:gd name="T5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8">
                    <a:moveTo>
                      <a:pt x="99" y="0"/>
                    </a:moveTo>
                    <a:lnTo>
                      <a:pt x="122" y="3"/>
                    </a:lnTo>
                    <a:lnTo>
                      <a:pt x="143" y="10"/>
                    </a:lnTo>
                    <a:lnTo>
                      <a:pt x="161" y="22"/>
                    </a:lnTo>
                    <a:lnTo>
                      <a:pt x="176" y="38"/>
                    </a:lnTo>
                    <a:lnTo>
                      <a:pt x="189" y="56"/>
                    </a:lnTo>
                    <a:lnTo>
                      <a:pt x="196" y="76"/>
                    </a:lnTo>
                    <a:lnTo>
                      <a:pt x="199" y="100"/>
                    </a:lnTo>
                    <a:lnTo>
                      <a:pt x="196" y="122"/>
                    </a:lnTo>
                    <a:lnTo>
                      <a:pt x="189" y="142"/>
                    </a:lnTo>
                    <a:lnTo>
                      <a:pt x="176" y="162"/>
                    </a:lnTo>
                    <a:lnTo>
                      <a:pt x="161" y="177"/>
                    </a:lnTo>
                    <a:lnTo>
                      <a:pt x="143" y="188"/>
                    </a:lnTo>
                    <a:lnTo>
                      <a:pt x="122" y="195"/>
                    </a:lnTo>
                    <a:lnTo>
                      <a:pt x="99" y="198"/>
                    </a:lnTo>
                    <a:lnTo>
                      <a:pt x="77" y="195"/>
                    </a:lnTo>
                    <a:lnTo>
                      <a:pt x="55" y="188"/>
                    </a:lnTo>
                    <a:lnTo>
                      <a:pt x="37" y="177"/>
                    </a:lnTo>
                    <a:lnTo>
                      <a:pt x="21" y="162"/>
                    </a:lnTo>
                    <a:lnTo>
                      <a:pt x="10" y="142"/>
                    </a:lnTo>
                    <a:lnTo>
                      <a:pt x="2" y="122"/>
                    </a:lnTo>
                    <a:lnTo>
                      <a:pt x="0" y="100"/>
                    </a:lnTo>
                    <a:lnTo>
                      <a:pt x="2" y="76"/>
                    </a:lnTo>
                    <a:lnTo>
                      <a:pt x="10" y="56"/>
                    </a:lnTo>
                    <a:lnTo>
                      <a:pt x="21" y="38"/>
                    </a:lnTo>
                    <a:lnTo>
                      <a:pt x="37" y="22"/>
                    </a:lnTo>
                    <a:lnTo>
                      <a:pt x="55" y="10"/>
                    </a:lnTo>
                    <a:lnTo>
                      <a:pt x="77" y="3"/>
                    </a:lnTo>
                    <a:lnTo>
                      <a:pt x="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610">
                <a:extLst>
                  <a:ext uri="{FF2B5EF4-FFF2-40B4-BE49-F238E27FC236}">
                    <a16:creationId xmlns:a16="http://schemas.microsoft.com/office/drawing/2014/main" id="{94D55ED3-43D4-5341-8C9B-9163781B0881}"/>
                  </a:ext>
                </a:extLst>
              </p:cNvPr>
              <p:cNvSpPr>
                <a:spLocks/>
              </p:cNvSpPr>
              <p:nvPr/>
            </p:nvSpPr>
            <p:spPr bwMode="auto">
              <a:xfrm>
                <a:off x="11252200" y="6175375"/>
                <a:ext cx="28575" cy="28575"/>
              </a:xfrm>
              <a:custGeom>
                <a:avLst/>
                <a:gdLst>
                  <a:gd name="T0" fmla="*/ 100 w 199"/>
                  <a:gd name="T1" fmla="*/ 0 h 199"/>
                  <a:gd name="T2" fmla="*/ 122 w 199"/>
                  <a:gd name="T3" fmla="*/ 3 h 199"/>
                  <a:gd name="T4" fmla="*/ 143 w 199"/>
                  <a:gd name="T5" fmla="*/ 10 h 199"/>
                  <a:gd name="T6" fmla="*/ 161 w 199"/>
                  <a:gd name="T7" fmla="*/ 22 h 199"/>
                  <a:gd name="T8" fmla="*/ 177 w 199"/>
                  <a:gd name="T9" fmla="*/ 37 h 199"/>
                  <a:gd name="T10" fmla="*/ 189 w 199"/>
                  <a:gd name="T11" fmla="*/ 56 h 199"/>
                  <a:gd name="T12" fmla="*/ 196 w 199"/>
                  <a:gd name="T13" fmla="*/ 77 h 199"/>
                  <a:gd name="T14" fmla="*/ 199 w 199"/>
                  <a:gd name="T15" fmla="*/ 99 h 199"/>
                  <a:gd name="T16" fmla="*/ 196 w 199"/>
                  <a:gd name="T17" fmla="*/ 122 h 199"/>
                  <a:gd name="T18" fmla="*/ 189 w 199"/>
                  <a:gd name="T19" fmla="*/ 143 h 199"/>
                  <a:gd name="T20" fmla="*/ 177 w 199"/>
                  <a:gd name="T21" fmla="*/ 161 h 199"/>
                  <a:gd name="T22" fmla="*/ 161 w 199"/>
                  <a:gd name="T23" fmla="*/ 176 h 199"/>
                  <a:gd name="T24" fmla="*/ 143 w 199"/>
                  <a:gd name="T25" fmla="*/ 189 h 199"/>
                  <a:gd name="T26" fmla="*/ 122 w 199"/>
                  <a:gd name="T27" fmla="*/ 196 h 199"/>
                  <a:gd name="T28" fmla="*/ 100 w 199"/>
                  <a:gd name="T29" fmla="*/ 199 h 199"/>
                  <a:gd name="T30" fmla="*/ 76 w 199"/>
                  <a:gd name="T31" fmla="*/ 196 h 199"/>
                  <a:gd name="T32" fmla="*/ 56 w 199"/>
                  <a:gd name="T33" fmla="*/ 189 h 199"/>
                  <a:gd name="T34" fmla="*/ 38 w 199"/>
                  <a:gd name="T35" fmla="*/ 176 h 199"/>
                  <a:gd name="T36" fmla="*/ 22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2 w 199"/>
                  <a:gd name="T49" fmla="*/ 37 h 199"/>
                  <a:gd name="T50" fmla="*/ 38 w 199"/>
                  <a:gd name="T51" fmla="*/ 22 h 199"/>
                  <a:gd name="T52" fmla="*/ 56 w 199"/>
                  <a:gd name="T53" fmla="*/ 10 h 199"/>
                  <a:gd name="T54" fmla="*/ 76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2" y="3"/>
                    </a:lnTo>
                    <a:lnTo>
                      <a:pt x="143" y="10"/>
                    </a:lnTo>
                    <a:lnTo>
                      <a:pt x="161" y="22"/>
                    </a:lnTo>
                    <a:lnTo>
                      <a:pt x="177" y="37"/>
                    </a:lnTo>
                    <a:lnTo>
                      <a:pt x="189" y="56"/>
                    </a:lnTo>
                    <a:lnTo>
                      <a:pt x="196" y="77"/>
                    </a:lnTo>
                    <a:lnTo>
                      <a:pt x="199" y="99"/>
                    </a:lnTo>
                    <a:lnTo>
                      <a:pt x="196" y="122"/>
                    </a:lnTo>
                    <a:lnTo>
                      <a:pt x="189" y="143"/>
                    </a:lnTo>
                    <a:lnTo>
                      <a:pt x="177" y="161"/>
                    </a:lnTo>
                    <a:lnTo>
                      <a:pt x="161" y="176"/>
                    </a:lnTo>
                    <a:lnTo>
                      <a:pt x="143" y="189"/>
                    </a:lnTo>
                    <a:lnTo>
                      <a:pt x="122" y="196"/>
                    </a:lnTo>
                    <a:lnTo>
                      <a:pt x="100" y="199"/>
                    </a:lnTo>
                    <a:lnTo>
                      <a:pt x="76" y="196"/>
                    </a:lnTo>
                    <a:lnTo>
                      <a:pt x="56" y="189"/>
                    </a:lnTo>
                    <a:lnTo>
                      <a:pt x="38" y="176"/>
                    </a:lnTo>
                    <a:lnTo>
                      <a:pt x="22" y="161"/>
                    </a:lnTo>
                    <a:lnTo>
                      <a:pt x="10" y="143"/>
                    </a:lnTo>
                    <a:lnTo>
                      <a:pt x="3" y="122"/>
                    </a:lnTo>
                    <a:lnTo>
                      <a:pt x="0" y="99"/>
                    </a:lnTo>
                    <a:lnTo>
                      <a:pt x="3" y="77"/>
                    </a:lnTo>
                    <a:lnTo>
                      <a:pt x="10" y="56"/>
                    </a:lnTo>
                    <a:lnTo>
                      <a:pt x="22" y="37"/>
                    </a:lnTo>
                    <a:lnTo>
                      <a:pt x="38" y="22"/>
                    </a:lnTo>
                    <a:lnTo>
                      <a:pt x="56" y="10"/>
                    </a:lnTo>
                    <a:lnTo>
                      <a:pt x="76" y="3"/>
                    </a:lnTo>
                    <a:lnTo>
                      <a:pt x="1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611">
                <a:extLst>
                  <a:ext uri="{FF2B5EF4-FFF2-40B4-BE49-F238E27FC236}">
                    <a16:creationId xmlns:a16="http://schemas.microsoft.com/office/drawing/2014/main" id="{53D8621F-F50E-5F40-A03E-64CB0A7C600C}"/>
                  </a:ext>
                </a:extLst>
              </p:cNvPr>
              <p:cNvSpPr>
                <a:spLocks noEditPoints="1"/>
              </p:cNvSpPr>
              <p:nvPr/>
            </p:nvSpPr>
            <p:spPr bwMode="auto">
              <a:xfrm>
                <a:off x="11172825" y="6137275"/>
                <a:ext cx="188913" cy="168275"/>
              </a:xfrm>
              <a:custGeom>
                <a:avLst/>
                <a:gdLst>
                  <a:gd name="T0" fmla="*/ 574 w 1307"/>
                  <a:gd name="T1" fmla="*/ 103 h 1165"/>
                  <a:gd name="T2" fmla="*/ 474 w 1307"/>
                  <a:gd name="T3" fmla="*/ 159 h 1165"/>
                  <a:gd name="T4" fmla="*/ 405 w 1307"/>
                  <a:gd name="T5" fmla="*/ 250 h 1165"/>
                  <a:gd name="T6" fmla="*/ 379 w 1307"/>
                  <a:gd name="T7" fmla="*/ 365 h 1165"/>
                  <a:gd name="T8" fmla="*/ 405 w 1307"/>
                  <a:gd name="T9" fmla="*/ 480 h 1165"/>
                  <a:gd name="T10" fmla="*/ 474 w 1307"/>
                  <a:gd name="T11" fmla="*/ 572 h 1165"/>
                  <a:gd name="T12" fmla="*/ 574 w 1307"/>
                  <a:gd name="T13" fmla="*/ 627 h 1165"/>
                  <a:gd name="T14" fmla="*/ 694 w 1307"/>
                  <a:gd name="T15" fmla="*/ 636 h 1165"/>
                  <a:gd name="T16" fmla="*/ 803 w 1307"/>
                  <a:gd name="T17" fmla="*/ 594 h 1165"/>
                  <a:gd name="T18" fmla="*/ 883 w 1307"/>
                  <a:gd name="T19" fmla="*/ 514 h 1165"/>
                  <a:gd name="T20" fmla="*/ 924 w 1307"/>
                  <a:gd name="T21" fmla="*/ 406 h 1165"/>
                  <a:gd name="T22" fmla="*/ 915 w 1307"/>
                  <a:gd name="T23" fmla="*/ 287 h 1165"/>
                  <a:gd name="T24" fmla="*/ 860 w 1307"/>
                  <a:gd name="T25" fmla="*/ 186 h 1165"/>
                  <a:gd name="T26" fmla="*/ 769 w 1307"/>
                  <a:gd name="T27" fmla="*/ 118 h 1165"/>
                  <a:gd name="T28" fmla="*/ 654 w 1307"/>
                  <a:gd name="T29" fmla="*/ 92 h 1165"/>
                  <a:gd name="T30" fmla="*/ 777 w 1307"/>
                  <a:gd name="T31" fmla="*/ 12 h 1165"/>
                  <a:gd name="T32" fmla="*/ 949 w 1307"/>
                  <a:gd name="T33" fmla="*/ 71 h 1165"/>
                  <a:gd name="T34" fmla="*/ 1093 w 1307"/>
                  <a:gd name="T35" fmla="*/ 171 h 1165"/>
                  <a:gd name="T36" fmla="*/ 1208 w 1307"/>
                  <a:gd name="T37" fmla="*/ 307 h 1165"/>
                  <a:gd name="T38" fmla="*/ 1281 w 1307"/>
                  <a:gd name="T39" fmla="*/ 470 h 1165"/>
                  <a:gd name="T40" fmla="*/ 1307 w 1307"/>
                  <a:gd name="T41" fmla="*/ 652 h 1165"/>
                  <a:gd name="T42" fmla="*/ 1281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1 w 1307"/>
                  <a:gd name="T53" fmla="*/ 750 h 1165"/>
                  <a:gd name="T54" fmla="*/ 887 w 1307"/>
                  <a:gd name="T55" fmla="*/ 719 h 1165"/>
                  <a:gd name="T56" fmla="*/ 861 w 1307"/>
                  <a:gd name="T57" fmla="*/ 711 h 1165"/>
                  <a:gd name="T58" fmla="*/ 834 w 1307"/>
                  <a:gd name="T59" fmla="*/ 703 h 1165"/>
                  <a:gd name="T60" fmla="*/ 789 w 1307"/>
                  <a:gd name="T61" fmla="*/ 700 h 1165"/>
                  <a:gd name="T62" fmla="*/ 538 w 1307"/>
                  <a:gd name="T63" fmla="*/ 707 h 1165"/>
                  <a:gd name="T64" fmla="*/ 474 w 1307"/>
                  <a:gd name="T65" fmla="*/ 702 h 1165"/>
                  <a:gd name="T66" fmla="*/ 456 w 1307"/>
                  <a:gd name="T67" fmla="*/ 708 h 1165"/>
                  <a:gd name="T68" fmla="*/ 426 w 1307"/>
                  <a:gd name="T69" fmla="*/ 717 h 1165"/>
                  <a:gd name="T70" fmla="*/ 385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4 w 1307"/>
                  <a:gd name="T81" fmla="*/ 888 h 1165"/>
                  <a:gd name="T82" fmla="*/ 3 w 1307"/>
                  <a:gd name="T83" fmla="*/ 714 h 1165"/>
                  <a:gd name="T84" fmla="*/ 12 w 1307"/>
                  <a:gd name="T85" fmla="*/ 529 h 1165"/>
                  <a:gd name="T86" fmla="*/ 70 w 1307"/>
                  <a:gd name="T87" fmla="*/ 358 h 1165"/>
                  <a:gd name="T88" fmla="*/ 171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4" y="103"/>
                    </a:lnTo>
                    <a:lnTo>
                      <a:pt x="539" y="118"/>
                    </a:lnTo>
                    <a:lnTo>
                      <a:pt x="505" y="136"/>
                    </a:lnTo>
                    <a:lnTo>
                      <a:pt x="474" y="159"/>
                    </a:lnTo>
                    <a:lnTo>
                      <a:pt x="447" y="186"/>
                    </a:lnTo>
                    <a:lnTo>
                      <a:pt x="424" y="216"/>
                    </a:lnTo>
                    <a:lnTo>
                      <a:pt x="405" y="250"/>
                    </a:lnTo>
                    <a:lnTo>
                      <a:pt x="392" y="287"/>
                    </a:lnTo>
                    <a:lnTo>
                      <a:pt x="383" y="325"/>
                    </a:lnTo>
                    <a:lnTo>
                      <a:pt x="379" y="365"/>
                    </a:lnTo>
                    <a:lnTo>
                      <a:pt x="383" y="406"/>
                    </a:lnTo>
                    <a:lnTo>
                      <a:pt x="392" y="444"/>
                    </a:lnTo>
                    <a:lnTo>
                      <a:pt x="405" y="480"/>
                    </a:lnTo>
                    <a:lnTo>
                      <a:pt x="424" y="514"/>
                    </a:lnTo>
                    <a:lnTo>
                      <a:pt x="447" y="544"/>
                    </a:lnTo>
                    <a:lnTo>
                      <a:pt x="474" y="572"/>
                    </a:lnTo>
                    <a:lnTo>
                      <a:pt x="505" y="594"/>
                    </a:lnTo>
                    <a:lnTo>
                      <a:pt x="539" y="613"/>
                    </a:lnTo>
                    <a:lnTo>
                      <a:pt x="574" y="627"/>
                    </a:lnTo>
                    <a:lnTo>
                      <a:pt x="613" y="636"/>
                    </a:lnTo>
                    <a:lnTo>
                      <a:pt x="654" y="639"/>
                    </a:lnTo>
                    <a:lnTo>
                      <a:pt x="694" y="636"/>
                    </a:lnTo>
                    <a:lnTo>
                      <a:pt x="732" y="627"/>
                    </a:lnTo>
                    <a:lnTo>
                      <a:pt x="769" y="613"/>
                    </a:lnTo>
                    <a:lnTo>
                      <a:pt x="803" y="594"/>
                    </a:lnTo>
                    <a:lnTo>
                      <a:pt x="832" y="572"/>
                    </a:lnTo>
                    <a:lnTo>
                      <a:pt x="860" y="544"/>
                    </a:lnTo>
                    <a:lnTo>
                      <a:pt x="883" y="514"/>
                    </a:lnTo>
                    <a:lnTo>
                      <a:pt x="902" y="480"/>
                    </a:lnTo>
                    <a:lnTo>
                      <a:pt x="915" y="444"/>
                    </a:lnTo>
                    <a:lnTo>
                      <a:pt x="924" y="406"/>
                    </a:lnTo>
                    <a:lnTo>
                      <a:pt x="927" y="365"/>
                    </a:lnTo>
                    <a:lnTo>
                      <a:pt x="924" y="325"/>
                    </a:lnTo>
                    <a:lnTo>
                      <a:pt x="915" y="287"/>
                    </a:lnTo>
                    <a:lnTo>
                      <a:pt x="902" y="250"/>
                    </a:lnTo>
                    <a:lnTo>
                      <a:pt x="883" y="216"/>
                    </a:lnTo>
                    <a:lnTo>
                      <a:pt x="860" y="186"/>
                    </a:lnTo>
                    <a:lnTo>
                      <a:pt x="832" y="159"/>
                    </a:lnTo>
                    <a:lnTo>
                      <a:pt x="803" y="136"/>
                    </a:lnTo>
                    <a:lnTo>
                      <a:pt x="769" y="118"/>
                    </a:lnTo>
                    <a:lnTo>
                      <a:pt x="732" y="103"/>
                    </a:lnTo>
                    <a:lnTo>
                      <a:pt x="694" y="95"/>
                    </a:lnTo>
                    <a:lnTo>
                      <a:pt x="654" y="92"/>
                    </a:lnTo>
                    <a:close/>
                    <a:moveTo>
                      <a:pt x="654" y="0"/>
                    </a:moveTo>
                    <a:lnTo>
                      <a:pt x="716" y="3"/>
                    </a:lnTo>
                    <a:lnTo>
                      <a:pt x="777" y="12"/>
                    </a:lnTo>
                    <a:lnTo>
                      <a:pt x="836" y="26"/>
                    </a:lnTo>
                    <a:lnTo>
                      <a:pt x="894" y="46"/>
                    </a:lnTo>
                    <a:lnTo>
                      <a:pt x="949" y="71"/>
                    </a:lnTo>
                    <a:lnTo>
                      <a:pt x="1000" y="99"/>
                    </a:lnTo>
                    <a:lnTo>
                      <a:pt x="1049" y="133"/>
                    </a:lnTo>
                    <a:lnTo>
                      <a:pt x="1093" y="171"/>
                    </a:lnTo>
                    <a:lnTo>
                      <a:pt x="1135" y="213"/>
                    </a:lnTo>
                    <a:lnTo>
                      <a:pt x="1173" y="258"/>
                    </a:lnTo>
                    <a:lnTo>
                      <a:pt x="1208" y="307"/>
                    </a:lnTo>
                    <a:lnTo>
                      <a:pt x="1236" y="358"/>
                    </a:lnTo>
                    <a:lnTo>
                      <a:pt x="1261" y="413"/>
                    </a:lnTo>
                    <a:lnTo>
                      <a:pt x="1281" y="470"/>
                    </a:lnTo>
                    <a:lnTo>
                      <a:pt x="1295" y="529"/>
                    </a:lnTo>
                    <a:lnTo>
                      <a:pt x="1304" y="590"/>
                    </a:lnTo>
                    <a:lnTo>
                      <a:pt x="1307" y="652"/>
                    </a:lnTo>
                    <a:lnTo>
                      <a:pt x="1304" y="714"/>
                    </a:lnTo>
                    <a:lnTo>
                      <a:pt x="1295" y="774"/>
                    </a:lnTo>
                    <a:lnTo>
                      <a:pt x="1281" y="832"/>
                    </a:lnTo>
                    <a:lnTo>
                      <a:pt x="1263" y="888"/>
                    </a:lnTo>
                    <a:lnTo>
                      <a:pt x="1238" y="942"/>
                    </a:lnTo>
                    <a:lnTo>
                      <a:pt x="1211" y="993"/>
                    </a:lnTo>
                    <a:lnTo>
                      <a:pt x="1177" y="1041"/>
                    </a:lnTo>
                    <a:lnTo>
                      <a:pt x="1140" y="1086"/>
                    </a:lnTo>
                    <a:lnTo>
                      <a:pt x="1101" y="1128"/>
                    </a:lnTo>
                    <a:lnTo>
                      <a:pt x="1056" y="1165"/>
                    </a:lnTo>
                    <a:lnTo>
                      <a:pt x="1056" y="949"/>
                    </a:lnTo>
                    <a:lnTo>
                      <a:pt x="1054" y="916"/>
                    </a:lnTo>
                    <a:lnTo>
                      <a:pt x="1047" y="882"/>
                    </a:lnTo>
                    <a:lnTo>
                      <a:pt x="1035" y="851"/>
                    </a:lnTo>
                    <a:lnTo>
                      <a:pt x="1020" y="822"/>
                    </a:lnTo>
                    <a:lnTo>
                      <a:pt x="1001" y="795"/>
                    </a:lnTo>
                    <a:lnTo>
                      <a:pt x="977" y="771"/>
                    </a:lnTo>
                    <a:lnTo>
                      <a:pt x="951" y="750"/>
                    </a:lnTo>
                    <a:lnTo>
                      <a:pt x="922" y="733"/>
                    </a:lnTo>
                    <a:lnTo>
                      <a:pt x="890" y="719"/>
                    </a:lnTo>
                    <a:lnTo>
                      <a:pt x="887" y="719"/>
                    </a:lnTo>
                    <a:lnTo>
                      <a:pt x="880" y="717"/>
                    </a:lnTo>
                    <a:lnTo>
                      <a:pt x="871" y="714"/>
                    </a:lnTo>
                    <a:lnTo>
                      <a:pt x="861" y="711"/>
                    </a:lnTo>
                    <a:lnTo>
                      <a:pt x="851" y="708"/>
                    </a:lnTo>
                    <a:lnTo>
                      <a:pt x="842" y="705"/>
                    </a:lnTo>
                    <a:lnTo>
                      <a:pt x="834" y="703"/>
                    </a:lnTo>
                    <a:lnTo>
                      <a:pt x="832" y="702"/>
                    </a:lnTo>
                    <a:lnTo>
                      <a:pt x="811" y="698"/>
                    </a:lnTo>
                    <a:lnTo>
                      <a:pt x="789" y="700"/>
                    </a:lnTo>
                    <a:lnTo>
                      <a:pt x="769" y="707"/>
                    </a:lnTo>
                    <a:lnTo>
                      <a:pt x="654" y="762"/>
                    </a:lnTo>
                    <a:lnTo>
                      <a:pt x="538" y="707"/>
                    </a:lnTo>
                    <a:lnTo>
                      <a:pt x="517" y="700"/>
                    </a:lnTo>
                    <a:lnTo>
                      <a:pt x="496" y="698"/>
                    </a:lnTo>
                    <a:lnTo>
                      <a:pt x="474" y="702"/>
                    </a:lnTo>
                    <a:lnTo>
                      <a:pt x="472" y="703"/>
                    </a:lnTo>
                    <a:lnTo>
                      <a:pt x="465" y="705"/>
                    </a:lnTo>
                    <a:lnTo>
                      <a:pt x="456" y="708"/>
                    </a:lnTo>
                    <a:lnTo>
                      <a:pt x="446" y="711"/>
                    </a:lnTo>
                    <a:lnTo>
                      <a:pt x="436" y="714"/>
                    </a:lnTo>
                    <a:lnTo>
                      <a:pt x="426" y="717"/>
                    </a:lnTo>
                    <a:lnTo>
                      <a:pt x="419" y="719"/>
                    </a:lnTo>
                    <a:lnTo>
                      <a:pt x="417" y="719"/>
                    </a:lnTo>
                    <a:lnTo>
                      <a:pt x="385" y="733"/>
                    </a:lnTo>
                    <a:lnTo>
                      <a:pt x="356" y="750"/>
                    </a:lnTo>
                    <a:lnTo>
                      <a:pt x="329" y="771"/>
                    </a:lnTo>
                    <a:lnTo>
                      <a:pt x="307" y="795"/>
                    </a:lnTo>
                    <a:lnTo>
                      <a:pt x="288" y="822"/>
                    </a:lnTo>
                    <a:lnTo>
                      <a:pt x="271" y="851"/>
                    </a:lnTo>
                    <a:lnTo>
                      <a:pt x="260" y="882"/>
                    </a:lnTo>
                    <a:lnTo>
                      <a:pt x="253" y="916"/>
                    </a:lnTo>
                    <a:lnTo>
                      <a:pt x="251" y="949"/>
                    </a:lnTo>
                    <a:lnTo>
                      <a:pt x="251" y="1165"/>
                    </a:lnTo>
                    <a:lnTo>
                      <a:pt x="207" y="1128"/>
                    </a:lnTo>
                    <a:lnTo>
                      <a:pt x="166" y="1086"/>
                    </a:lnTo>
                    <a:lnTo>
                      <a:pt x="130" y="1041"/>
                    </a:lnTo>
                    <a:lnTo>
                      <a:pt x="97" y="993"/>
                    </a:lnTo>
                    <a:lnTo>
                      <a:pt x="68" y="942"/>
                    </a:lnTo>
                    <a:lnTo>
                      <a:pt x="44" y="888"/>
                    </a:lnTo>
                    <a:lnTo>
                      <a:pt x="26" y="832"/>
                    </a:lnTo>
                    <a:lnTo>
                      <a:pt x="11" y="774"/>
                    </a:lnTo>
                    <a:lnTo>
                      <a:pt x="3" y="714"/>
                    </a:lnTo>
                    <a:lnTo>
                      <a:pt x="0" y="652"/>
                    </a:lnTo>
                    <a:lnTo>
                      <a:pt x="3" y="590"/>
                    </a:lnTo>
                    <a:lnTo>
                      <a:pt x="12" y="529"/>
                    </a:lnTo>
                    <a:lnTo>
                      <a:pt x="27" y="470"/>
                    </a:lnTo>
                    <a:lnTo>
                      <a:pt x="46" y="413"/>
                    </a:lnTo>
                    <a:lnTo>
                      <a:pt x="70" y="358"/>
                    </a:lnTo>
                    <a:lnTo>
                      <a:pt x="100" y="307"/>
                    </a:lnTo>
                    <a:lnTo>
                      <a:pt x="134" y="258"/>
                    </a:lnTo>
                    <a:lnTo>
                      <a:pt x="171" y="213"/>
                    </a:lnTo>
                    <a:lnTo>
                      <a:pt x="213" y="171"/>
                    </a:lnTo>
                    <a:lnTo>
                      <a:pt x="258" y="133"/>
                    </a:lnTo>
                    <a:lnTo>
                      <a:pt x="307" y="99"/>
                    </a:lnTo>
                    <a:lnTo>
                      <a:pt x="359" y="71"/>
                    </a:lnTo>
                    <a:lnTo>
                      <a:pt x="413" y="46"/>
                    </a:lnTo>
                    <a:lnTo>
                      <a:pt x="470" y="26"/>
                    </a:lnTo>
                    <a:lnTo>
                      <a:pt x="529" y="12"/>
                    </a:lnTo>
                    <a:lnTo>
                      <a:pt x="591" y="3"/>
                    </a:lnTo>
                    <a:lnTo>
                      <a:pt x="6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612">
                <a:extLst>
                  <a:ext uri="{FF2B5EF4-FFF2-40B4-BE49-F238E27FC236}">
                    <a16:creationId xmlns:a16="http://schemas.microsoft.com/office/drawing/2014/main" id="{B3667CBA-40F5-1949-ABDC-3B6C20973610}"/>
                  </a:ext>
                </a:extLst>
              </p:cNvPr>
              <p:cNvSpPr>
                <a:spLocks/>
              </p:cNvSpPr>
              <p:nvPr/>
            </p:nvSpPr>
            <p:spPr bwMode="auto">
              <a:xfrm>
                <a:off x="11234738" y="6264275"/>
                <a:ext cx="65088" cy="61913"/>
              </a:xfrm>
              <a:custGeom>
                <a:avLst/>
                <a:gdLst>
                  <a:gd name="T0" fmla="*/ 69 w 457"/>
                  <a:gd name="T1" fmla="*/ 0 h 427"/>
                  <a:gd name="T2" fmla="*/ 191 w 457"/>
                  <a:gd name="T3" fmla="*/ 58 h 427"/>
                  <a:gd name="T4" fmla="*/ 209 w 457"/>
                  <a:gd name="T5" fmla="*/ 65 h 427"/>
                  <a:gd name="T6" fmla="*/ 229 w 457"/>
                  <a:gd name="T7" fmla="*/ 67 h 427"/>
                  <a:gd name="T8" fmla="*/ 247 w 457"/>
                  <a:gd name="T9" fmla="*/ 65 h 427"/>
                  <a:gd name="T10" fmla="*/ 266 w 457"/>
                  <a:gd name="T11" fmla="*/ 58 h 427"/>
                  <a:gd name="T12" fmla="*/ 389 w 457"/>
                  <a:gd name="T13" fmla="*/ 0 h 427"/>
                  <a:gd name="T14" fmla="*/ 410 w 457"/>
                  <a:gd name="T15" fmla="*/ 7 h 427"/>
                  <a:gd name="T16" fmla="*/ 426 w 457"/>
                  <a:gd name="T17" fmla="*/ 14 h 427"/>
                  <a:gd name="T18" fmla="*/ 439 w 457"/>
                  <a:gd name="T19" fmla="*/ 26 h 427"/>
                  <a:gd name="T20" fmla="*/ 448 w 457"/>
                  <a:gd name="T21" fmla="*/ 39 h 427"/>
                  <a:gd name="T22" fmla="*/ 454 w 457"/>
                  <a:gd name="T23" fmla="*/ 55 h 427"/>
                  <a:gd name="T24" fmla="*/ 457 w 457"/>
                  <a:gd name="T25" fmla="*/ 71 h 427"/>
                  <a:gd name="T26" fmla="*/ 457 w 457"/>
                  <a:gd name="T27" fmla="*/ 385 h 427"/>
                  <a:gd name="T28" fmla="*/ 402 w 457"/>
                  <a:gd name="T29" fmla="*/ 403 h 427"/>
                  <a:gd name="T30" fmla="*/ 346 w 457"/>
                  <a:gd name="T31" fmla="*/ 416 h 427"/>
                  <a:gd name="T32" fmla="*/ 288 w 457"/>
                  <a:gd name="T33" fmla="*/ 424 h 427"/>
                  <a:gd name="T34" fmla="*/ 229 w 457"/>
                  <a:gd name="T35" fmla="*/ 427 h 427"/>
                  <a:gd name="T36" fmla="*/ 169 w 457"/>
                  <a:gd name="T37" fmla="*/ 424 h 427"/>
                  <a:gd name="T38" fmla="*/ 111 w 457"/>
                  <a:gd name="T39" fmla="*/ 416 h 427"/>
                  <a:gd name="T40" fmla="*/ 54 w 457"/>
                  <a:gd name="T41" fmla="*/ 403 h 427"/>
                  <a:gd name="T42" fmla="*/ 0 w 457"/>
                  <a:gd name="T43" fmla="*/ 385 h 427"/>
                  <a:gd name="T44" fmla="*/ 0 w 457"/>
                  <a:gd name="T45" fmla="*/ 71 h 427"/>
                  <a:gd name="T46" fmla="*/ 2 w 457"/>
                  <a:gd name="T47" fmla="*/ 55 h 427"/>
                  <a:gd name="T48" fmla="*/ 9 w 457"/>
                  <a:gd name="T49" fmla="*/ 39 h 427"/>
                  <a:gd name="T50" fmla="*/ 18 w 457"/>
                  <a:gd name="T51" fmla="*/ 26 h 427"/>
                  <a:gd name="T52" fmla="*/ 31 w 457"/>
                  <a:gd name="T53" fmla="*/ 14 h 427"/>
                  <a:gd name="T54" fmla="*/ 46 w 457"/>
                  <a:gd name="T55" fmla="*/ 7 h 427"/>
                  <a:gd name="T56" fmla="*/ 69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9" y="0"/>
                    </a:moveTo>
                    <a:lnTo>
                      <a:pt x="191" y="58"/>
                    </a:lnTo>
                    <a:lnTo>
                      <a:pt x="209" y="65"/>
                    </a:lnTo>
                    <a:lnTo>
                      <a:pt x="229" y="67"/>
                    </a:lnTo>
                    <a:lnTo>
                      <a:pt x="247" y="65"/>
                    </a:lnTo>
                    <a:lnTo>
                      <a:pt x="266" y="58"/>
                    </a:lnTo>
                    <a:lnTo>
                      <a:pt x="389" y="0"/>
                    </a:lnTo>
                    <a:lnTo>
                      <a:pt x="410" y="7"/>
                    </a:lnTo>
                    <a:lnTo>
                      <a:pt x="426" y="14"/>
                    </a:lnTo>
                    <a:lnTo>
                      <a:pt x="439" y="26"/>
                    </a:lnTo>
                    <a:lnTo>
                      <a:pt x="448" y="39"/>
                    </a:lnTo>
                    <a:lnTo>
                      <a:pt x="454" y="55"/>
                    </a:lnTo>
                    <a:lnTo>
                      <a:pt x="457" y="71"/>
                    </a:lnTo>
                    <a:lnTo>
                      <a:pt x="457" y="385"/>
                    </a:lnTo>
                    <a:lnTo>
                      <a:pt x="402" y="403"/>
                    </a:lnTo>
                    <a:lnTo>
                      <a:pt x="346" y="416"/>
                    </a:lnTo>
                    <a:lnTo>
                      <a:pt x="288" y="424"/>
                    </a:lnTo>
                    <a:lnTo>
                      <a:pt x="229" y="427"/>
                    </a:lnTo>
                    <a:lnTo>
                      <a:pt x="169" y="424"/>
                    </a:lnTo>
                    <a:lnTo>
                      <a:pt x="111" y="416"/>
                    </a:lnTo>
                    <a:lnTo>
                      <a:pt x="54" y="403"/>
                    </a:lnTo>
                    <a:lnTo>
                      <a:pt x="0" y="385"/>
                    </a:lnTo>
                    <a:lnTo>
                      <a:pt x="0" y="71"/>
                    </a:lnTo>
                    <a:lnTo>
                      <a:pt x="2" y="55"/>
                    </a:lnTo>
                    <a:lnTo>
                      <a:pt x="9" y="39"/>
                    </a:lnTo>
                    <a:lnTo>
                      <a:pt x="18" y="26"/>
                    </a:lnTo>
                    <a:lnTo>
                      <a:pt x="31" y="14"/>
                    </a:lnTo>
                    <a:lnTo>
                      <a:pt x="46" y="7"/>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613">
                <a:extLst>
                  <a:ext uri="{FF2B5EF4-FFF2-40B4-BE49-F238E27FC236}">
                    <a16:creationId xmlns:a16="http://schemas.microsoft.com/office/drawing/2014/main" id="{1DDA8A33-0E0B-6F4E-B924-2C931D4E25AA}"/>
                  </a:ext>
                </a:extLst>
              </p:cNvPr>
              <p:cNvSpPr>
                <a:spLocks noEditPoints="1"/>
              </p:cNvSpPr>
              <p:nvPr/>
            </p:nvSpPr>
            <p:spPr bwMode="auto">
              <a:xfrm>
                <a:off x="11320463" y="5868988"/>
                <a:ext cx="188913" cy="166688"/>
              </a:xfrm>
              <a:custGeom>
                <a:avLst/>
                <a:gdLst>
                  <a:gd name="T0" fmla="*/ 574 w 1307"/>
                  <a:gd name="T1" fmla="*/ 104 h 1165"/>
                  <a:gd name="T2" fmla="*/ 473 w 1307"/>
                  <a:gd name="T3" fmla="*/ 159 h 1165"/>
                  <a:gd name="T4" fmla="*/ 405 w 1307"/>
                  <a:gd name="T5" fmla="*/ 251 h 1165"/>
                  <a:gd name="T6" fmla="*/ 380 w 1307"/>
                  <a:gd name="T7" fmla="*/ 366 h 1165"/>
                  <a:gd name="T8" fmla="*/ 405 w 1307"/>
                  <a:gd name="T9" fmla="*/ 481 h 1165"/>
                  <a:gd name="T10" fmla="*/ 473 w 1307"/>
                  <a:gd name="T11" fmla="*/ 571 h 1165"/>
                  <a:gd name="T12" fmla="*/ 574 w 1307"/>
                  <a:gd name="T13" fmla="*/ 626 h 1165"/>
                  <a:gd name="T14" fmla="*/ 694 w 1307"/>
                  <a:gd name="T15" fmla="*/ 635 h 1165"/>
                  <a:gd name="T16" fmla="*/ 802 w 1307"/>
                  <a:gd name="T17" fmla="*/ 595 h 1165"/>
                  <a:gd name="T18" fmla="*/ 882 w 1307"/>
                  <a:gd name="T19" fmla="*/ 514 h 1165"/>
                  <a:gd name="T20" fmla="*/ 924 w 1307"/>
                  <a:gd name="T21" fmla="*/ 405 h 1165"/>
                  <a:gd name="T22" fmla="*/ 915 w 1307"/>
                  <a:gd name="T23" fmla="*/ 286 h 1165"/>
                  <a:gd name="T24" fmla="*/ 860 w 1307"/>
                  <a:gd name="T25" fmla="*/ 186 h 1165"/>
                  <a:gd name="T26" fmla="*/ 768 w 1307"/>
                  <a:gd name="T27" fmla="*/ 117 h 1165"/>
                  <a:gd name="T28" fmla="*/ 653 w 1307"/>
                  <a:gd name="T29" fmla="*/ 92 h 1165"/>
                  <a:gd name="T30" fmla="*/ 777 w 1307"/>
                  <a:gd name="T31" fmla="*/ 12 h 1165"/>
                  <a:gd name="T32" fmla="*/ 948 w 1307"/>
                  <a:gd name="T33" fmla="*/ 70 h 1165"/>
                  <a:gd name="T34" fmla="*/ 1094 w 1307"/>
                  <a:gd name="T35" fmla="*/ 171 h 1165"/>
                  <a:gd name="T36" fmla="*/ 1207 w 1307"/>
                  <a:gd name="T37" fmla="*/ 307 h 1165"/>
                  <a:gd name="T38" fmla="*/ 1280 w 1307"/>
                  <a:gd name="T39" fmla="*/ 469 h 1165"/>
                  <a:gd name="T40" fmla="*/ 1307 w 1307"/>
                  <a:gd name="T41" fmla="*/ 653 h 1165"/>
                  <a:gd name="T42" fmla="*/ 1281 w 1307"/>
                  <a:gd name="T43" fmla="*/ 832 h 1165"/>
                  <a:gd name="T44" fmla="*/ 1210 w 1307"/>
                  <a:gd name="T45" fmla="*/ 993 h 1165"/>
                  <a:gd name="T46" fmla="*/ 1100 w 1307"/>
                  <a:gd name="T47" fmla="*/ 1127 h 1165"/>
                  <a:gd name="T48" fmla="*/ 1054 w 1307"/>
                  <a:gd name="T49" fmla="*/ 915 h 1165"/>
                  <a:gd name="T50" fmla="*/ 1019 w 1307"/>
                  <a:gd name="T51" fmla="*/ 822 h 1165"/>
                  <a:gd name="T52" fmla="*/ 951 w 1307"/>
                  <a:gd name="T53" fmla="*/ 749 h 1165"/>
                  <a:gd name="T54" fmla="*/ 888 w 1307"/>
                  <a:gd name="T55" fmla="*/ 719 h 1165"/>
                  <a:gd name="T56" fmla="*/ 861 w 1307"/>
                  <a:gd name="T57" fmla="*/ 711 h 1165"/>
                  <a:gd name="T58" fmla="*/ 835 w 1307"/>
                  <a:gd name="T59" fmla="*/ 703 h 1165"/>
                  <a:gd name="T60" fmla="*/ 790 w 1307"/>
                  <a:gd name="T61" fmla="*/ 700 h 1165"/>
                  <a:gd name="T62" fmla="*/ 538 w 1307"/>
                  <a:gd name="T63" fmla="*/ 707 h 1165"/>
                  <a:gd name="T64" fmla="*/ 474 w 1307"/>
                  <a:gd name="T65" fmla="*/ 702 h 1165"/>
                  <a:gd name="T66" fmla="*/ 456 w 1307"/>
                  <a:gd name="T67" fmla="*/ 708 h 1165"/>
                  <a:gd name="T68" fmla="*/ 425 w 1307"/>
                  <a:gd name="T69" fmla="*/ 717 h 1165"/>
                  <a:gd name="T70" fmla="*/ 385 w 1307"/>
                  <a:gd name="T71" fmla="*/ 733 h 1165"/>
                  <a:gd name="T72" fmla="*/ 306 w 1307"/>
                  <a:gd name="T73" fmla="*/ 794 h 1165"/>
                  <a:gd name="T74" fmla="*/ 260 w 1307"/>
                  <a:gd name="T75" fmla="*/ 882 h 1165"/>
                  <a:gd name="T76" fmla="*/ 250 w 1307"/>
                  <a:gd name="T77" fmla="*/ 1165 h 1165"/>
                  <a:gd name="T78" fmla="*/ 129 w 1307"/>
                  <a:gd name="T79" fmla="*/ 1041 h 1165"/>
                  <a:gd name="T80" fmla="*/ 44 w 1307"/>
                  <a:gd name="T81" fmla="*/ 888 h 1165"/>
                  <a:gd name="T82" fmla="*/ 3 w 1307"/>
                  <a:gd name="T83" fmla="*/ 714 h 1165"/>
                  <a:gd name="T84" fmla="*/ 11 w 1307"/>
                  <a:gd name="T85" fmla="*/ 529 h 1165"/>
                  <a:gd name="T86" fmla="*/ 71 w 1307"/>
                  <a:gd name="T87" fmla="*/ 359 h 1165"/>
                  <a:gd name="T88" fmla="*/ 170 w 1307"/>
                  <a:gd name="T89" fmla="*/ 213 h 1165"/>
                  <a:gd name="T90" fmla="*/ 307 w 1307"/>
                  <a:gd name="T91" fmla="*/ 100 h 1165"/>
                  <a:gd name="T92" fmla="*/ 470 w 1307"/>
                  <a:gd name="T93" fmla="*/ 27 h 1165"/>
                  <a:gd name="T94" fmla="*/ 653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3" y="92"/>
                    </a:moveTo>
                    <a:lnTo>
                      <a:pt x="613" y="95"/>
                    </a:lnTo>
                    <a:lnTo>
                      <a:pt x="574" y="104"/>
                    </a:lnTo>
                    <a:lnTo>
                      <a:pt x="538" y="117"/>
                    </a:lnTo>
                    <a:lnTo>
                      <a:pt x="504" y="137"/>
                    </a:lnTo>
                    <a:lnTo>
                      <a:pt x="473" y="159"/>
                    </a:lnTo>
                    <a:lnTo>
                      <a:pt x="447" y="186"/>
                    </a:lnTo>
                    <a:lnTo>
                      <a:pt x="423" y="217"/>
                    </a:lnTo>
                    <a:lnTo>
                      <a:pt x="405" y="251"/>
                    </a:lnTo>
                    <a:lnTo>
                      <a:pt x="391" y="286"/>
                    </a:lnTo>
                    <a:lnTo>
                      <a:pt x="383" y="325"/>
                    </a:lnTo>
                    <a:lnTo>
                      <a:pt x="380" y="366"/>
                    </a:lnTo>
                    <a:lnTo>
                      <a:pt x="383" y="405"/>
                    </a:lnTo>
                    <a:lnTo>
                      <a:pt x="391" y="444"/>
                    </a:lnTo>
                    <a:lnTo>
                      <a:pt x="405" y="481"/>
                    </a:lnTo>
                    <a:lnTo>
                      <a:pt x="423" y="514"/>
                    </a:lnTo>
                    <a:lnTo>
                      <a:pt x="447" y="545"/>
                    </a:lnTo>
                    <a:lnTo>
                      <a:pt x="473" y="571"/>
                    </a:lnTo>
                    <a:lnTo>
                      <a:pt x="504" y="595"/>
                    </a:lnTo>
                    <a:lnTo>
                      <a:pt x="538" y="613"/>
                    </a:lnTo>
                    <a:lnTo>
                      <a:pt x="574" y="626"/>
                    </a:lnTo>
                    <a:lnTo>
                      <a:pt x="613" y="635"/>
                    </a:lnTo>
                    <a:lnTo>
                      <a:pt x="653" y="639"/>
                    </a:lnTo>
                    <a:lnTo>
                      <a:pt x="694" y="635"/>
                    </a:lnTo>
                    <a:lnTo>
                      <a:pt x="733" y="626"/>
                    </a:lnTo>
                    <a:lnTo>
                      <a:pt x="768" y="613"/>
                    </a:lnTo>
                    <a:lnTo>
                      <a:pt x="802" y="595"/>
                    </a:lnTo>
                    <a:lnTo>
                      <a:pt x="832" y="571"/>
                    </a:lnTo>
                    <a:lnTo>
                      <a:pt x="860" y="545"/>
                    </a:lnTo>
                    <a:lnTo>
                      <a:pt x="882" y="514"/>
                    </a:lnTo>
                    <a:lnTo>
                      <a:pt x="902" y="481"/>
                    </a:lnTo>
                    <a:lnTo>
                      <a:pt x="915" y="444"/>
                    </a:lnTo>
                    <a:lnTo>
                      <a:pt x="924" y="405"/>
                    </a:lnTo>
                    <a:lnTo>
                      <a:pt x="926" y="366"/>
                    </a:lnTo>
                    <a:lnTo>
                      <a:pt x="924" y="325"/>
                    </a:lnTo>
                    <a:lnTo>
                      <a:pt x="915" y="286"/>
                    </a:lnTo>
                    <a:lnTo>
                      <a:pt x="902" y="251"/>
                    </a:lnTo>
                    <a:lnTo>
                      <a:pt x="882" y="217"/>
                    </a:lnTo>
                    <a:lnTo>
                      <a:pt x="860" y="186"/>
                    </a:lnTo>
                    <a:lnTo>
                      <a:pt x="832" y="159"/>
                    </a:lnTo>
                    <a:lnTo>
                      <a:pt x="802" y="137"/>
                    </a:lnTo>
                    <a:lnTo>
                      <a:pt x="768" y="117"/>
                    </a:lnTo>
                    <a:lnTo>
                      <a:pt x="733" y="104"/>
                    </a:lnTo>
                    <a:lnTo>
                      <a:pt x="694" y="95"/>
                    </a:lnTo>
                    <a:lnTo>
                      <a:pt x="653" y="92"/>
                    </a:lnTo>
                    <a:close/>
                    <a:moveTo>
                      <a:pt x="653" y="0"/>
                    </a:moveTo>
                    <a:lnTo>
                      <a:pt x="716" y="3"/>
                    </a:lnTo>
                    <a:lnTo>
                      <a:pt x="777" y="12"/>
                    </a:lnTo>
                    <a:lnTo>
                      <a:pt x="837" y="27"/>
                    </a:lnTo>
                    <a:lnTo>
                      <a:pt x="894" y="46"/>
                    </a:lnTo>
                    <a:lnTo>
                      <a:pt x="948" y="70"/>
                    </a:lnTo>
                    <a:lnTo>
                      <a:pt x="1000" y="100"/>
                    </a:lnTo>
                    <a:lnTo>
                      <a:pt x="1049" y="133"/>
                    </a:lnTo>
                    <a:lnTo>
                      <a:pt x="1094" y="171"/>
                    </a:lnTo>
                    <a:lnTo>
                      <a:pt x="1135" y="213"/>
                    </a:lnTo>
                    <a:lnTo>
                      <a:pt x="1173" y="258"/>
                    </a:lnTo>
                    <a:lnTo>
                      <a:pt x="1207" y="307"/>
                    </a:lnTo>
                    <a:lnTo>
                      <a:pt x="1236" y="359"/>
                    </a:lnTo>
                    <a:lnTo>
                      <a:pt x="1261" y="412"/>
                    </a:lnTo>
                    <a:lnTo>
                      <a:pt x="1280" y="469"/>
                    </a:lnTo>
                    <a:lnTo>
                      <a:pt x="1295" y="529"/>
                    </a:lnTo>
                    <a:lnTo>
                      <a:pt x="1304" y="590"/>
                    </a:lnTo>
                    <a:lnTo>
                      <a:pt x="1307" y="653"/>
                    </a:lnTo>
                    <a:lnTo>
                      <a:pt x="1304" y="714"/>
                    </a:lnTo>
                    <a:lnTo>
                      <a:pt x="1296" y="774"/>
                    </a:lnTo>
                    <a:lnTo>
                      <a:pt x="1281" y="832"/>
                    </a:lnTo>
                    <a:lnTo>
                      <a:pt x="1262" y="888"/>
                    </a:lnTo>
                    <a:lnTo>
                      <a:pt x="1238" y="942"/>
                    </a:lnTo>
                    <a:lnTo>
                      <a:pt x="1210" y="993"/>
                    </a:lnTo>
                    <a:lnTo>
                      <a:pt x="1177" y="1041"/>
                    </a:lnTo>
                    <a:lnTo>
                      <a:pt x="1141" y="1087"/>
                    </a:lnTo>
                    <a:lnTo>
                      <a:pt x="1100" y="1127"/>
                    </a:lnTo>
                    <a:lnTo>
                      <a:pt x="1056" y="1165"/>
                    </a:lnTo>
                    <a:lnTo>
                      <a:pt x="1056" y="950"/>
                    </a:lnTo>
                    <a:lnTo>
                      <a:pt x="1054" y="915"/>
                    </a:lnTo>
                    <a:lnTo>
                      <a:pt x="1047" y="882"/>
                    </a:lnTo>
                    <a:lnTo>
                      <a:pt x="1035" y="851"/>
                    </a:lnTo>
                    <a:lnTo>
                      <a:pt x="1019" y="822"/>
                    </a:lnTo>
                    <a:lnTo>
                      <a:pt x="1000" y="794"/>
                    </a:lnTo>
                    <a:lnTo>
                      <a:pt x="977" y="771"/>
                    </a:lnTo>
                    <a:lnTo>
                      <a:pt x="951" y="749"/>
                    </a:lnTo>
                    <a:lnTo>
                      <a:pt x="921" y="733"/>
                    </a:lnTo>
                    <a:lnTo>
                      <a:pt x="890" y="720"/>
                    </a:lnTo>
                    <a:lnTo>
                      <a:pt x="888" y="719"/>
                    </a:lnTo>
                    <a:lnTo>
                      <a:pt x="880" y="717"/>
                    </a:lnTo>
                    <a:lnTo>
                      <a:pt x="871" y="714"/>
                    </a:lnTo>
                    <a:lnTo>
                      <a:pt x="861" y="711"/>
                    </a:lnTo>
                    <a:lnTo>
                      <a:pt x="850" y="708"/>
                    </a:lnTo>
                    <a:lnTo>
                      <a:pt x="841" y="705"/>
                    </a:lnTo>
                    <a:lnTo>
                      <a:pt x="835" y="703"/>
                    </a:lnTo>
                    <a:lnTo>
                      <a:pt x="832" y="702"/>
                    </a:lnTo>
                    <a:lnTo>
                      <a:pt x="811" y="699"/>
                    </a:lnTo>
                    <a:lnTo>
                      <a:pt x="790" y="700"/>
                    </a:lnTo>
                    <a:lnTo>
                      <a:pt x="769" y="707"/>
                    </a:lnTo>
                    <a:lnTo>
                      <a:pt x="653" y="762"/>
                    </a:lnTo>
                    <a:lnTo>
                      <a:pt x="538" y="707"/>
                    </a:lnTo>
                    <a:lnTo>
                      <a:pt x="516" y="700"/>
                    </a:lnTo>
                    <a:lnTo>
                      <a:pt x="496" y="699"/>
                    </a:lnTo>
                    <a:lnTo>
                      <a:pt x="474" y="702"/>
                    </a:lnTo>
                    <a:lnTo>
                      <a:pt x="471" y="703"/>
                    </a:lnTo>
                    <a:lnTo>
                      <a:pt x="465" y="705"/>
                    </a:lnTo>
                    <a:lnTo>
                      <a:pt x="456" y="708"/>
                    </a:lnTo>
                    <a:lnTo>
                      <a:pt x="446" y="711"/>
                    </a:lnTo>
                    <a:lnTo>
                      <a:pt x="435" y="714"/>
                    </a:lnTo>
                    <a:lnTo>
                      <a:pt x="425" y="717"/>
                    </a:lnTo>
                    <a:lnTo>
                      <a:pt x="419" y="719"/>
                    </a:lnTo>
                    <a:lnTo>
                      <a:pt x="416" y="720"/>
                    </a:lnTo>
                    <a:lnTo>
                      <a:pt x="385" y="733"/>
                    </a:lnTo>
                    <a:lnTo>
                      <a:pt x="355" y="749"/>
                    </a:lnTo>
                    <a:lnTo>
                      <a:pt x="330" y="771"/>
                    </a:lnTo>
                    <a:lnTo>
                      <a:pt x="306" y="794"/>
                    </a:lnTo>
                    <a:lnTo>
                      <a:pt x="287" y="822"/>
                    </a:lnTo>
                    <a:lnTo>
                      <a:pt x="271" y="851"/>
                    </a:lnTo>
                    <a:lnTo>
                      <a:pt x="260" y="882"/>
                    </a:lnTo>
                    <a:lnTo>
                      <a:pt x="253" y="915"/>
                    </a:lnTo>
                    <a:lnTo>
                      <a:pt x="250" y="950"/>
                    </a:lnTo>
                    <a:lnTo>
                      <a:pt x="250" y="1165"/>
                    </a:lnTo>
                    <a:lnTo>
                      <a:pt x="206" y="1127"/>
                    </a:lnTo>
                    <a:lnTo>
                      <a:pt x="165" y="1087"/>
                    </a:lnTo>
                    <a:lnTo>
                      <a:pt x="129" y="1041"/>
                    </a:lnTo>
                    <a:lnTo>
                      <a:pt x="96" y="993"/>
                    </a:lnTo>
                    <a:lnTo>
                      <a:pt x="67" y="942"/>
                    </a:lnTo>
                    <a:lnTo>
                      <a:pt x="44" y="888"/>
                    </a:lnTo>
                    <a:lnTo>
                      <a:pt x="25" y="832"/>
                    </a:lnTo>
                    <a:lnTo>
                      <a:pt x="11" y="774"/>
                    </a:lnTo>
                    <a:lnTo>
                      <a:pt x="3" y="714"/>
                    </a:lnTo>
                    <a:lnTo>
                      <a:pt x="0" y="653"/>
                    </a:lnTo>
                    <a:lnTo>
                      <a:pt x="3" y="590"/>
                    </a:lnTo>
                    <a:lnTo>
                      <a:pt x="11" y="529"/>
                    </a:lnTo>
                    <a:lnTo>
                      <a:pt x="26" y="469"/>
                    </a:lnTo>
                    <a:lnTo>
                      <a:pt x="46" y="412"/>
                    </a:lnTo>
                    <a:lnTo>
                      <a:pt x="71" y="359"/>
                    </a:lnTo>
                    <a:lnTo>
                      <a:pt x="99" y="307"/>
                    </a:lnTo>
                    <a:lnTo>
                      <a:pt x="133" y="258"/>
                    </a:lnTo>
                    <a:lnTo>
                      <a:pt x="170" y="213"/>
                    </a:lnTo>
                    <a:lnTo>
                      <a:pt x="212" y="171"/>
                    </a:lnTo>
                    <a:lnTo>
                      <a:pt x="258" y="133"/>
                    </a:lnTo>
                    <a:lnTo>
                      <a:pt x="307" y="100"/>
                    </a:lnTo>
                    <a:lnTo>
                      <a:pt x="358" y="70"/>
                    </a:lnTo>
                    <a:lnTo>
                      <a:pt x="413" y="46"/>
                    </a:lnTo>
                    <a:lnTo>
                      <a:pt x="470" y="27"/>
                    </a:lnTo>
                    <a:lnTo>
                      <a:pt x="530" y="12"/>
                    </a:lnTo>
                    <a:lnTo>
                      <a:pt x="591" y="3"/>
                    </a:lnTo>
                    <a:lnTo>
                      <a:pt x="6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614">
                <a:extLst>
                  <a:ext uri="{FF2B5EF4-FFF2-40B4-BE49-F238E27FC236}">
                    <a16:creationId xmlns:a16="http://schemas.microsoft.com/office/drawing/2014/main" id="{7F7D6116-5018-F44F-8E10-22C5F5229BB0}"/>
                  </a:ext>
                </a:extLst>
              </p:cNvPr>
              <p:cNvSpPr>
                <a:spLocks noEditPoints="1"/>
              </p:cNvSpPr>
              <p:nvPr/>
            </p:nvSpPr>
            <p:spPr bwMode="auto">
              <a:xfrm>
                <a:off x="11469688" y="6137275"/>
                <a:ext cx="187325" cy="168275"/>
              </a:xfrm>
              <a:custGeom>
                <a:avLst/>
                <a:gdLst>
                  <a:gd name="T0" fmla="*/ 575 w 1307"/>
                  <a:gd name="T1" fmla="*/ 103 h 1165"/>
                  <a:gd name="T2" fmla="*/ 475 w 1307"/>
                  <a:gd name="T3" fmla="*/ 159 h 1165"/>
                  <a:gd name="T4" fmla="*/ 406 w 1307"/>
                  <a:gd name="T5" fmla="*/ 250 h 1165"/>
                  <a:gd name="T6" fmla="*/ 381 w 1307"/>
                  <a:gd name="T7" fmla="*/ 365 h 1165"/>
                  <a:gd name="T8" fmla="*/ 406 w 1307"/>
                  <a:gd name="T9" fmla="*/ 480 h 1165"/>
                  <a:gd name="T10" fmla="*/ 475 w 1307"/>
                  <a:gd name="T11" fmla="*/ 572 h 1165"/>
                  <a:gd name="T12" fmla="*/ 575 w 1307"/>
                  <a:gd name="T13" fmla="*/ 627 h 1165"/>
                  <a:gd name="T14" fmla="*/ 694 w 1307"/>
                  <a:gd name="T15" fmla="*/ 636 h 1165"/>
                  <a:gd name="T16" fmla="*/ 803 w 1307"/>
                  <a:gd name="T17" fmla="*/ 594 h 1165"/>
                  <a:gd name="T18" fmla="*/ 884 w 1307"/>
                  <a:gd name="T19" fmla="*/ 514 h 1165"/>
                  <a:gd name="T20" fmla="*/ 924 w 1307"/>
                  <a:gd name="T21" fmla="*/ 406 h 1165"/>
                  <a:gd name="T22" fmla="*/ 916 w 1307"/>
                  <a:gd name="T23" fmla="*/ 287 h 1165"/>
                  <a:gd name="T24" fmla="*/ 860 w 1307"/>
                  <a:gd name="T25" fmla="*/ 186 h 1165"/>
                  <a:gd name="T26" fmla="*/ 769 w 1307"/>
                  <a:gd name="T27" fmla="*/ 118 h 1165"/>
                  <a:gd name="T28" fmla="*/ 654 w 1307"/>
                  <a:gd name="T29" fmla="*/ 92 h 1165"/>
                  <a:gd name="T30" fmla="*/ 778 w 1307"/>
                  <a:gd name="T31" fmla="*/ 12 h 1165"/>
                  <a:gd name="T32" fmla="*/ 949 w 1307"/>
                  <a:gd name="T33" fmla="*/ 71 h 1165"/>
                  <a:gd name="T34" fmla="*/ 1095 w 1307"/>
                  <a:gd name="T35" fmla="*/ 171 h 1165"/>
                  <a:gd name="T36" fmla="*/ 1208 w 1307"/>
                  <a:gd name="T37" fmla="*/ 307 h 1165"/>
                  <a:gd name="T38" fmla="*/ 1281 w 1307"/>
                  <a:gd name="T39" fmla="*/ 470 h 1165"/>
                  <a:gd name="T40" fmla="*/ 1307 w 1307"/>
                  <a:gd name="T41" fmla="*/ 652 h 1165"/>
                  <a:gd name="T42" fmla="*/ 1282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2 w 1307"/>
                  <a:gd name="T53" fmla="*/ 750 h 1165"/>
                  <a:gd name="T54" fmla="*/ 888 w 1307"/>
                  <a:gd name="T55" fmla="*/ 719 h 1165"/>
                  <a:gd name="T56" fmla="*/ 861 w 1307"/>
                  <a:gd name="T57" fmla="*/ 711 h 1165"/>
                  <a:gd name="T58" fmla="*/ 836 w 1307"/>
                  <a:gd name="T59" fmla="*/ 703 h 1165"/>
                  <a:gd name="T60" fmla="*/ 791 w 1307"/>
                  <a:gd name="T61" fmla="*/ 700 h 1165"/>
                  <a:gd name="T62" fmla="*/ 538 w 1307"/>
                  <a:gd name="T63" fmla="*/ 707 h 1165"/>
                  <a:gd name="T64" fmla="*/ 475 w 1307"/>
                  <a:gd name="T65" fmla="*/ 702 h 1165"/>
                  <a:gd name="T66" fmla="*/ 457 w 1307"/>
                  <a:gd name="T67" fmla="*/ 708 h 1165"/>
                  <a:gd name="T68" fmla="*/ 427 w 1307"/>
                  <a:gd name="T69" fmla="*/ 717 h 1165"/>
                  <a:gd name="T70" fmla="*/ 386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5 w 1307"/>
                  <a:gd name="T81" fmla="*/ 888 h 1165"/>
                  <a:gd name="T82" fmla="*/ 3 w 1307"/>
                  <a:gd name="T83" fmla="*/ 714 h 1165"/>
                  <a:gd name="T84" fmla="*/ 13 w 1307"/>
                  <a:gd name="T85" fmla="*/ 529 h 1165"/>
                  <a:gd name="T86" fmla="*/ 71 w 1307"/>
                  <a:gd name="T87" fmla="*/ 358 h 1165"/>
                  <a:gd name="T88" fmla="*/ 172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5" y="103"/>
                    </a:lnTo>
                    <a:lnTo>
                      <a:pt x="539" y="118"/>
                    </a:lnTo>
                    <a:lnTo>
                      <a:pt x="505" y="136"/>
                    </a:lnTo>
                    <a:lnTo>
                      <a:pt x="475" y="159"/>
                    </a:lnTo>
                    <a:lnTo>
                      <a:pt x="447" y="186"/>
                    </a:lnTo>
                    <a:lnTo>
                      <a:pt x="425" y="216"/>
                    </a:lnTo>
                    <a:lnTo>
                      <a:pt x="406" y="250"/>
                    </a:lnTo>
                    <a:lnTo>
                      <a:pt x="392" y="287"/>
                    </a:lnTo>
                    <a:lnTo>
                      <a:pt x="384" y="325"/>
                    </a:lnTo>
                    <a:lnTo>
                      <a:pt x="381" y="365"/>
                    </a:lnTo>
                    <a:lnTo>
                      <a:pt x="384" y="406"/>
                    </a:lnTo>
                    <a:lnTo>
                      <a:pt x="392" y="444"/>
                    </a:lnTo>
                    <a:lnTo>
                      <a:pt x="406" y="480"/>
                    </a:lnTo>
                    <a:lnTo>
                      <a:pt x="425" y="514"/>
                    </a:lnTo>
                    <a:lnTo>
                      <a:pt x="447" y="544"/>
                    </a:lnTo>
                    <a:lnTo>
                      <a:pt x="475" y="572"/>
                    </a:lnTo>
                    <a:lnTo>
                      <a:pt x="505" y="594"/>
                    </a:lnTo>
                    <a:lnTo>
                      <a:pt x="539" y="613"/>
                    </a:lnTo>
                    <a:lnTo>
                      <a:pt x="575" y="627"/>
                    </a:lnTo>
                    <a:lnTo>
                      <a:pt x="613" y="636"/>
                    </a:lnTo>
                    <a:lnTo>
                      <a:pt x="654" y="639"/>
                    </a:lnTo>
                    <a:lnTo>
                      <a:pt x="694" y="636"/>
                    </a:lnTo>
                    <a:lnTo>
                      <a:pt x="733" y="627"/>
                    </a:lnTo>
                    <a:lnTo>
                      <a:pt x="769" y="613"/>
                    </a:lnTo>
                    <a:lnTo>
                      <a:pt x="803" y="594"/>
                    </a:lnTo>
                    <a:lnTo>
                      <a:pt x="834" y="572"/>
                    </a:lnTo>
                    <a:lnTo>
                      <a:pt x="860" y="544"/>
                    </a:lnTo>
                    <a:lnTo>
                      <a:pt x="884" y="514"/>
                    </a:lnTo>
                    <a:lnTo>
                      <a:pt x="902" y="480"/>
                    </a:lnTo>
                    <a:lnTo>
                      <a:pt x="916" y="444"/>
                    </a:lnTo>
                    <a:lnTo>
                      <a:pt x="924" y="406"/>
                    </a:lnTo>
                    <a:lnTo>
                      <a:pt x="927" y="365"/>
                    </a:lnTo>
                    <a:lnTo>
                      <a:pt x="924" y="325"/>
                    </a:lnTo>
                    <a:lnTo>
                      <a:pt x="916" y="287"/>
                    </a:lnTo>
                    <a:lnTo>
                      <a:pt x="902" y="250"/>
                    </a:lnTo>
                    <a:lnTo>
                      <a:pt x="884" y="216"/>
                    </a:lnTo>
                    <a:lnTo>
                      <a:pt x="860" y="186"/>
                    </a:lnTo>
                    <a:lnTo>
                      <a:pt x="834" y="159"/>
                    </a:lnTo>
                    <a:lnTo>
                      <a:pt x="803" y="136"/>
                    </a:lnTo>
                    <a:lnTo>
                      <a:pt x="769" y="118"/>
                    </a:lnTo>
                    <a:lnTo>
                      <a:pt x="733" y="103"/>
                    </a:lnTo>
                    <a:lnTo>
                      <a:pt x="694" y="95"/>
                    </a:lnTo>
                    <a:lnTo>
                      <a:pt x="654" y="92"/>
                    </a:lnTo>
                    <a:close/>
                    <a:moveTo>
                      <a:pt x="654" y="0"/>
                    </a:moveTo>
                    <a:lnTo>
                      <a:pt x="716" y="3"/>
                    </a:lnTo>
                    <a:lnTo>
                      <a:pt x="778" y="12"/>
                    </a:lnTo>
                    <a:lnTo>
                      <a:pt x="837" y="26"/>
                    </a:lnTo>
                    <a:lnTo>
                      <a:pt x="894" y="46"/>
                    </a:lnTo>
                    <a:lnTo>
                      <a:pt x="949" y="71"/>
                    </a:lnTo>
                    <a:lnTo>
                      <a:pt x="1001" y="99"/>
                    </a:lnTo>
                    <a:lnTo>
                      <a:pt x="1049" y="133"/>
                    </a:lnTo>
                    <a:lnTo>
                      <a:pt x="1095" y="171"/>
                    </a:lnTo>
                    <a:lnTo>
                      <a:pt x="1137" y="213"/>
                    </a:lnTo>
                    <a:lnTo>
                      <a:pt x="1174" y="258"/>
                    </a:lnTo>
                    <a:lnTo>
                      <a:pt x="1208" y="307"/>
                    </a:lnTo>
                    <a:lnTo>
                      <a:pt x="1238" y="358"/>
                    </a:lnTo>
                    <a:lnTo>
                      <a:pt x="1262" y="413"/>
                    </a:lnTo>
                    <a:lnTo>
                      <a:pt x="1281" y="470"/>
                    </a:lnTo>
                    <a:lnTo>
                      <a:pt x="1296" y="529"/>
                    </a:lnTo>
                    <a:lnTo>
                      <a:pt x="1305" y="590"/>
                    </a:lnTo>
                    <a:lnTo>
                      <a:pt x="1307" y="652"/>
                    </a:lnTo>
                    <a:lnTo>
                      <a:pt x="1305" y="714"/>
                    </a:lnTo>
                    <a:lnTo>
                      <a:pt x="1296" y="774"/>
                    </a:lnTo>
                    <a:lnTo>
                      <a:pt x="1282" y="832"/>
                    </a:lnTo>
                    <a:lnTo>
                      <a:pt x="1263" y="888"/>
                    </a:lnTo>
                    <a:lnTo>
                      <a:pt x="1240" y="942"/>
                    </a:lnTo>
                    <a:lnTo>
                      <a:pt x="1211" y="993"/>
                    </a:lnTo>
                    <a:lnTo>
                      <a:pt x="1178" y="1041"/>
                    </a:lnTo>
                    <a:lnTo>
                      <a:pt x="1142" y="1086"/>
                    </a:lnTo>
                    <a:lnTo>
                      <a:pt x="1101" y="1128"/>
                    </a:lnTo>
                    <a:lnTo>
                      <a:pt x="1057" y="1165"/>
                    </a:lnTo>
                    <a:lnTo>
                      <a:pt x="1057" y="949"/>
                    </a:lnTo>
                    <a:lnTo>
                      <a:pt x="1054" y="916"/>
                    </a:lnTo>
                    <a:lnTo>
                      <a:pt x="1047" y="882"/>
                    </a:lnTo>
                    <a:lnTo>
                      <a:pt x="1036" y="851"/>
                    </a:lnTo>
                    <a:lnTo>
                      <a:pt x="1020" y="822"/>
                    </a:lnTo>
                    <a:lnTo>
                      <a:pt x="1001" y="795"/>
                    </a:lnTo>
                    <a:lnTo>
                      <a:pt x="977" y="771"/>
                    </a:lnTo>
                    <a:lnTo>
                      <a:pt x="952" y="750"/>
                    </a:lnTo>
                    <a:lnTo>
                      <a:pt x="922" y="733"/>
                    </a:lnTo>
                    <a:lnTo>
                      <a:pt x="891" y="719"/>
                    </a:lnTo>
                    <a:lnTo>
                      <a:pt x="888" y="719"/>
                    </a:lnTo>
                    <a:lnTo>
                      <a:pt x="882" y="717"/>
                    </a:lnTo>
                    <a:lnTo>
                      <a:pt x="872" y="714"/>
                    </a:lnTo>
                    <a:lnTo>
                      <a:pt x="861" y="711"/>
                    </a:lnTo>
                    <a:lnTo>
                      <a:pt x="851" y="708"/>
                    </a:lnTo>
                    <a:lnTo>
                      <a:pt x="842" y="705"/>
                    </a:lnTo>
                    <a:lnTo>
                      <a:pt x="836" y="703"/>
                    </a:lnTo>
                    <a:lnTo>
                      <a:pt x="833" y="702"/>
                    </a:lnTo>
                    <a:lnTo>
                      <a:pt x="812" y="698"/>
                    </a:lnTo>
                    <a:lnTo>
                      <a:pt x="791" y="700"/>
                    </a:lnTo>
                    <a:lnTo>
                      <a:pt x="770" y="707"/>
                    </a:lnTo>
                    <a:lnTo>
                      <a:pt x="654" y="762"/>
                    </a:lnTo>
                    <a:lnTo>
                      <a:pt x="538" y="707"/>
                    </a:lnTo>
                    <a:lnTo>
                      <a:pt x="517" y="700"/>
                    </a:lnTo>
                    <a:lnTo>
                      <a:pt x="496" y="698"/>
                    </a:lnTo>
                    <a:lnTo>
                      <a:pt x="475" y="702"/>
                    </a:lnTo>
                    <a:lnTo>
                      <a:pt x="473" y="703"/>
                    </a:lnTo>
                    <a:lnTo>
                      <a:pt x="466" y="705"/>
                    </a:lnTo>
                    <a:lnTo>
                      <a:pt x="457" y="708"/>
                    </a:lnTo>
                    <a:lnTo>
                      <a:pt x="446" y="711"/>
                    </a:lnTo>
                    <a:lnTo>
                      <a:pt x="436" y="714"/>
                    </a:lnTo>
                    <a:lnTo>
                      <a:pt x="427" y="717"/>
                    </a:lnTo>
                    <a:lnTo>
                      <a:pt x="421" y="719"/>
                    </a:lnTo>
                    <a:lnTo>
                      <a:pt x="417" y="719"/>
                    </a:lnTo>
                    <a:lnTo>
                      <a:pt x="386" y="733"/>
                    </a:lnTo>
                    <a:lnTo>
                      <a:pt x="356" y="750"/>
                    </a:lnTo>
                    <a:lnTo>
                      <a:pt x="330" y="771"/>
                    </a:lnTo>
                    <a:lnTo>
                      <a:pt x="307" y="795"/>
                    </a:lnTo>
                    <a:lnTo>
                      <a:pt x="288" y="822"/>
                    </a:lnTo>
                    <a:lnTo>
                      <a:pt x="273" y="851"/>
                    </a:lnTo>
                    <a:lnTo>
                      <a:pt x="260" y="882"/>
                    </a:lnTo>
                    <a:lnTo>
                      <a:pt x="253" y="916"/>
                    </a:lnTo>
                    <a:lnTo>
                      <a:pt x="251" y="949"/>
                    </a:lnTo>
                    <a:lnTo>
                      <a:pt x="251" y="1165"/>
                    </a:lnTo>
                    <a:lnTo>
                      <a:pt x="207" y="1128"/>
                    </a:lnTo>
                    <a:lnTo>
                      <a:pt x="167" y="1086"/>
                    </a:lnTo>
                    <a:lnTo>
                      <a:pt x="130" y="1041"/>
                    </a:lnTo>
                    <a:lnTo>
                      <a:pt x="97" y="993"/>
                    </a:lnTo>
                    <a:lnTo>
                      <a:pt x="69" y="942"/>
                    </a:lnTo>
                    <a:lnTo>
                      <a:pt x="45" y="888"/>
                    </a:lnTo>
                    <a:lnTo>
                      <a:pt x="26" y="832"/>
                    </a:lnTo>
                    <a:lnTo>
                      <a:pt x="11" y="774"/>
                    </a:lnTo>
                    <a:lnTo>
                      <a:pt x="3" y="714"/>
                    </a:lnTo>
                    <a:lnTo>
                      <a:pt x="0" y="652"/>
                    </a:lnTo>
                    <a:lnTo>
                      <a:pt x="3" y="590"/>
                    </a:lnTo>
                    <a:lnTo>
                      <a:pt x="13" y="529"/>
                    </a:lnTo>
                    <a:lnTo>
                      <a:pt x="27" y="470"/>
                    </a:lnTo>
                    <a:lnTo>
                      <a:pt x="46" y="413"/>
                    </a:lnTo>
                    <a:lnTo>
                      <a:pt x="71" y="358"/>
                    </a:lnTo>
                    <a:lnTo>
                      <a:pt x="100" y="307"/>
                    </a:lnTo>
                    <a:lnTo>
                      <a:pt x="134" y="258"/>
                    </a:lnTo>
                    <a:lnTo>
                      <a:pt x="172" y="213"/>
                    </a:lnTo>
                    <a:lnTo>
                      <a:pt x="213" y="171"/>
                    </a:lnTo>
                    <a:lnTo>
                      <a:pt x="258" y="133"/>
                    </a:lnTo>
                    <a:lnTo>
                      <a:pt x="307" y="99"/>
                    </a:lnTo>
                    <a:lnTo>
                      <a:pt x="359" y="71"/>
                    </a:lnTo>
                    <a:lnTo>
                      <a:pt x="413" y="46"/>
                    </a:lnTo>
                    <a:lnTo>
                      <a:pt x="470" y="26"/>
                    </a:lnTo>
                    <a:lnTo>
                      <a:pt x="530" y="12"/>
                    </a:lnTo>
                    <a:lnTo>
                      <a:pt x="591" y="3"/>
                    </a:lnTo>
                    <a:lnTo>
                      <a:pt x="6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615">
                <a:extLst>
                  <a:ext uri="{FF2B5EF4-FFF2-40B4-BE49-F238E27FC236}">
                    <a16:creationId xmlns:a16="http://schemas.microsoft.com/office/drawing/2014/main" id="{B160A763-2FE6-D649-9B66-1AB7DAC56B59}"/>
                  </a:ext>
                </a:extLst>
              </p:cNvPr>
              <p:cNvSpPr>
                <a:spLocks/>
              </p:cNvSpPr>
              <p:nvPr/>
            </p:nvSpPr>
            <p:spPr bwMode="auto">
              <a:xfrm>
                <a:off x="11530013" y="6264275"/>
                <a:ext cx="66675" cy="61913"/>
              </a:xfrm>
              <a:custGeom>
                <a:avLst/>
                <a:gdLst>
                  <a:gd name="T0" fmla="*/ 68 w 457"/>
                  <a:gd name="T1" fmla="*/ 0 h 427"/>
                  <a:gd name="T2" fmla="*/ 190 w 457"/>
                  <a:gd name="T3" fmla="*/ 58 h 427"/>
                  <a:gd name="T4" fmla="*/ 209 w 457"/>
                  <a:gd name="T5" fmla="*/ 65 h 427"/>
                  <a:gd name="T6" fmla="*/ 228 w 457"/>
                  <a:gd name="T7" fmla="*/ 67 h 427"/>
                  <a:gd name="T8" fmla="*/ 247 w 457"/>
                  <a:gd name="T9" fmla="*/ 65 h 427"/>
                  <a:gd name="T10" fmla="*/ 266 w 457"/>
                  <a:gd name="T11" fmla="*/ 58 h 427"/>
                  <a:gd name="T12" fmla="*/ 388 w 457"/>
                  <a:gd name="T13" fmla="*/ 0 h 427"/>
                  <a:gd name="T14" fmla="*/ 411 w 457"/>
                  <a:gd name="T15" fmla="*/ 7 h 427"/>
                  <a:gd name="T16" fmla="*/ 426 w 457"/>
                  <a:gd name="T17" fmla="*/ 14 h 427"/>
                  <a:gd name="T18" fmla="*/ 438 w 457"/>
                  <a:gd name="T19" fmla="*/ 26 h 427"/>
                  <a:gd name="T20" fmla="*/ 448 w 457"/>
                  <a:gd name="T21" fmla="*/ 39 h 427"/>
                  <a:gd name="T22" fmla="*/ 455 w 457"/>
                  <a:gd name="T23" fmla="*/ 55 h 427"/>
                  <a:gd name="T24" fmla="*/ 457 w 457"/>
                  <a:gd name="T25" fmla="*/ 71 h 427"/>
                  <a:gd name="T26" fmla="*/ 457 w 457"/>
                  <a:gd name="T27" fmla="*/ 385 h 427"/>
                  <a:gd name="T28" fmla="*/ 403 w 457"/>
                  <a:gd name="T29" fmla="*/ 403 h 427"/>
                  <a:gd name="T30" fmla="*/ 345 w 457"/>
                  <a:gd name="T31" fmla="*/ 416 h 427"/>
                  <a:gd name="T32" fmla="*/ 287 w 457"/>
                  <a:gd name="T33" fmla="*/ 424 h 427"/>
                  <a:gd name="T34" fmla="*/ 228 w 457"/>
                  <a:gd name="T35" fmla="*/ 427 h 427"/>
                  <a:gd name="T36" fmla="*/ 168 w 457"/>
                  <a:gd name="T37" fmla="*/ 424 h 427"/>
                  <a:gd name="T38" fmla="*/ 110 w 457"/>
                  <a:gd name="T39" fmla="*/ 416 h 427"/>
                  <a:gd name="T40" fmla="*/ 54 w 457"/>
                  <a:gd name="T41" fmla="*/ 403 h 427"/>
                  <a:gd name="T42" fmla="*/ 0 w 457"/>
                  <a:gd name="T43" fmla="*/ 385 h 427"/>
                  <a:gd name="T44" fmla="*/ 0 w 457"/>
                  <a:gd name="T45" fmla="*/ 71 h 427"/>
                  <a:gd name="T46" fmla="*/ 2 w 457"/>
                  <a:gd name="T47" fmla="*/ 55 h 427"/>
                  <a:gd name="T48" fmla="*/ 8 w 457"/>
                  <a:gd name="T49" fmla="*/ 39 h 427"/>
                  <a:gd name="T50" fmla="*/ 17 w 457"/>
                  <a:gd name="T51" fmla="*/ 26 h 427"/>
                  <a:gd name="T52" fmla="*/ 30 w 457"/>
                  <a:gd name="T53" fmla="*/ 14 h 427"/>
                  <a:gd name="T54" fmla="*/ 46 w 457"/>
                  <a:gd name="T55" fmla="*/ 7 h 427"/>
                  <a:gd name="T56" fmla="*/ 68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8" y="0"/>
                    </a:moveTo>
                    <a:lnTo>
                      <a:pt x="190" y="58"/>
                    </a:lnTo>
                    <a:lnTo>
                      <a:pt x="209" y="65"/>
                    </a:lnTo>
                    <a:lnTo>
                      <a:pt x="228" y="67"/>
                    </a:lnTo>
                    <a:lnTo>
                      <a:pt x="247" y="65"/>
                    </a:lnTo>
                    <a:lnTo>
                      <a:pt x="266" y="58"/>
                    </a:lnTo>
                    <a:lnTo>
                      <a:pt x="388" y="0"/>
                    </a:lnTo>
                    <a:lnTo>
                      <a:pt x="411" y="7"/>
                    </a:lnTo>
                    <a:lnTo>
                      <a:pt x="426" y="14"/>
                    </a:lnTo>
                    <a:lnTo>
                      <a:pt x="438" y="26"/>
                    </a:lnTo>
                    <a:lnTo>
                      <a:pt x="448" y="39"/>
                    </a:lnTo>
                    <a:lnTo>
                      <a:pt x="455" y="55"/>
                    </a:lnTo>
                    <a:lnTo>
                      <a:pt x="457" y="71"/>
                    </a:lnTo>
                    <a:lnTo>
                      <a:pt x="457" y="385"/>
                    </a:lnTo>
                    <a:lnTo>
                      <a:pt x="403" y="403"/>
                    </a:lnTo>
                    <a:lnTo>
                      <a:pt x="345" y="416"/>
                    </a:lnTo>
                    <a:lnTo>
                      <a:pt x="287" y="424"/>
                    </a:lnTo>
                    <a:lnTo>
                      <a:pt x="228" y="427"/>
                    </a:lnTo>
                    <a:lnTo>
                      <a:pt x="168" y="424"/>
                    </a:lnTo>
                    <a:lnTo>
                      <a:pt x="110" y="416"/>
                    </a:lnTo>
                    <a:lnTo>
                      <a:pt x="54" y="403"/>
                    </a:lnTo>
                    <a:lnTo>
                      <a:pt x="0" y="385"/>
                    </a:lnTo>
                    <a:lnTo>
                      <a:pt x="0" y="71"/>
                    </a:lnTo>
                    <a:lnTo>
                      <a:pt x="2" y="55"/>
                    </a:lnTo>
                    <a:lnTo>
                      <a:pt x="8" y="39"/>
                    </a:lnTo>
                    <a:lnTo>
                      <a:pt x="17" y="26"/>
                    </a:lnTo>
                    <a:lnTo>
                      <a:pt x="30" y="14"/>
                    </a:lnTo>
                    <a:lnTo>
                      <a:pt x="46" y="7"/>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616">
                <a:extLst>
                  <a:ext uri="{FF2B5EF4-FFF2-40B4-BE49-F238E27FC236}">
                    <a16:creationId xmlns:a16="http://schemas.microsoft.com/office/drawing/2014/main" id="{80E0A47B-BD4D-104D-941B-14517531C8A6}"/>
                  </a:ext>
                </a:extLst>
              </p:cNvPr>
              <p:cNvSpPr>
                <a:spLocks/>
              </p:cNvSpPr>
              <p:nvPr/>
            </p:nvSpPr>
            <p:spPr bwMode="auto">
              <a:xfrm>
                <a:off x="11549063" y="6175375"/>
                <a:ext cx="28575" cy="28575"/>
              </a:xfrm>
              <a:custGeom>
                <a:avLst/>
                <a:gdLst>
                  <a:gd name="T0" fmla="*/ 100 w 199"/>
                  <a:gd name="T1" fmla="*/ 0 h 199"/>
                  <a:gd name="T2" fmla="*/ 123 w 199"/>
                  <a:gd name="T3" fmla="*/ 3 h 199"/>
                  <a:gd name="T4" fmla="*/ 144 w 199"/>
                  <a:gd name="T5" fmla="*/ 10 h 199"/>
                  <a:gd name="T6" fmla="*/ 162 w 199"/>
                  <a:gd name="T7" fmla="*/ 22 h 199"/>
                  <a:gd name="T8" fmla="*/ 178 w 199"/>
                  <a:gd name="T9" fmla="*/ 37 h 199"/>
                  <a:gd name="T10" fmla="*/ 189 w 199"/>
                  <a:gd name="T11" fmla="*/ 56 h 199"/>
                  <a:gd name="T12" fmla="*/ 197 w 199"/>
                  <a:gd name="T13" fmla="*/ 77 h 199"/>
                  <a:gd name="T14" fmla="*/ 199 w 199"/>
                  <a:gd name="T15" fmla="*/ 99 h 199"/>
                  <a:gd name="T16" fmla="*/ 197 w 199"/>
                  <a:gd name="T17" fmla="*/ 122 h 199"/>
                  <a:gd name="T18" fmla="*/ 189 w 199"/>
                  <a:gd name="T19" fmla="*/ 143 h 199"/>
                  <a:gd name="T20" fmla="*/ 178 w 199"/>
                  <a:gd name="T21" fmla="*/ 161 h 199"/>
                  <a:gd name="T22" fmla="*/ 162 w 199"/>
                  <a:gd name="T23" fmla="*/ 176 h 199"/>
                  <a:gd name="T24" fmla="*/ 144 w 199"/>
                  <a:gd name="T25" fmla="*/ 189 h 199"/>
                  <a:gd name="T26" fmla="*/ 123 w 199"/>
                  <a:gd name="T27" fmla="*/ 196 h 199"/>
                  <a:gd name="T28" fmla="*/ 100 w 199"/>
                  <a:gd name="T29" fmla="*/ 199 h 199"/>
                  <a:gd name="T30" fmla="*/ 78 w 199"/>
                  <a:gd name="T31" fmla="*/ 196 h 199"/>
                  <a:gd name="T32" fmla="*/ 56 w 199"/>
                  <a:gd name="T33" fmla="*/ 189 h 199"/>
                  <a:gd name="T34" fmla="*/ 38 w 199"/>
                  <a:gd name="T35" fmla="*/ 176 h 199"/>
                  <a:gd name="T36" fmla="*/ 23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3 w 199"/>
                  <a:gd name="T49" fmla="*/ 37 h 199"/>
                  <a:gd name="T50" fmla="*/ 38 w 199"/>
                  <a:gd name="T51" fmla="*/ 22 h 199"/>
                  <a:gd name="T52" fmla="*/ 56 w 199"/>
                  <a:gd name="T53" fmla="*/ 10 h 199"/>
                  <a:gd name="T54" fmla="*/ 78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3" y="3"/>
                    </a:lnTo>
                    <a:lnTo>
                      <a:pt x="144" y="10"/>
                    </a:lnTo>
                    <a:lnTo>
                      <a:pt x="162" y="22"/>
                    </a:lnTo>
                    <a:lnTo>
                      <a:pt x="178" y="37"/>
                    </a:lnTo>
                    <a:lnTo>
                      <a:pt x="189" y="56"/>
                    </a:lnTo>
                    <a:lnTo>
                      <a:pt x="197" y="77"/>
                    </a:lnTo>
                    <a:lnTo>
                      <a:pt x="199" y="99"/>
                    </a:lnTo>
                    <a:lnTo>
                      <a:pt x="197" y="122"/>
                    </a:lnTo>
                    <a:lnTo>
                      <a:pt x="189" y="143"/>
                    </a:lnTo>
                    <a:lnTo>
                      <a:pt x="178" y="161"/>
                    </a:lnTo>
                    <a:lnTo>
                      <a:pt x="162" y="176"/>
                    </a:lnTo>
                    <a:lnTo>
                      <a:pt x="144" y="189"/>
                    </a:lnTo>
                    <a:lnTo>
                      <a:pt x="123" y="196"/>
                    </a:lnTo>
                    <a:lnTo>
                      <a:pt x="100" y="199"/>
                    </a:lnTo>
                    <a:lnTo>
                      <a:pt x="78" y="196"/>
                    </a:lnTo>
                    <a:lnTo>
                      <a:pt x="56" y="189"/>
                    </a:lnTo>
                    <a:lnTo>
                      <a:pt x="38" y="176"/>
                    </a:lnTo>
                    <a:lnTo>
                      <a:pt x="23" y="161"/>
                    </a:lnTo>
                    <a:lnTo>
                      <a:pt x="10" y="143"/>
                    </a:lnTo>
                    <a:lnTo>
                      <a:pt x="3" y="122"/>
                    </a:lnTo>
                    <a:lnTo>
                      <a:pt x="0" y="99"/>
                    </a:lnTo>
                    <a:lnTo>
                      <a:pt x="3" y="77"/>
                    </a:lnTo>
                    <a:lnTo>
                      <a:pt x="10" y="56"/>
                    </a:lnTo>
                    <a:lnTo>
                      <a:pt x="23" y="37"/>
                    </a:lnTo>
                    <a:lnTo>
                      <a:pt x="38" y="22"/>
                    </a:lnTo>
                    <a:lnTo>
                      <a:pt x="56" y="10"/>
                    </a:lnTo>
                    <a:lnTo>
                      <a:pt x="78" y="3"/>
                    </a:lnTo>
                    <a:lnTo>
                      <a:pt x="1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617">
                <a:extLst>
                  <a:ext uri="{FF2B5EF4-FFF2-40B4-BE49-F238E27FC236}">
                    <a16:creationId xmlns:a16="http://schemas.microsoft.com/office/drawing/2014/main" id="{EAFDC292-5A4D-EC4B-9B0E-7726CB4C4FEE}"/>
                  </a:ext>
                </a:extLst>
              </p:cNvPr>
              <p:cNvSpPr>
                <a:spLocks/>
              </p:cNvSpPr>
              <p:nvPr/>
            </p:nvSpPr>
            <p:spPr bwMode="auto">
              <a:xfrm>
                <a:off x="11350625" y="6080125"/>
                <a:ext cx="128588" cy="85725"/>
              </a:xfrm>
              <a:custGeom>
                <a:avLst/>
                <a:gdLst>
                  <a:gd name="T0" fmla="*/ 361 w 896"/>
                  <a:gd name="T1" fmla="*/ 0 h 593"/>
                  <a:gd name="T2" fmla="*/ 404 w 896"/>
                  <a:gd name="T3" fmla="*/ 5 h 593"/>
                  <a:gd name="T4" fmla="*/ 448 w 896"/>
                  <a:gd name="T5" fmla="*/ 6 h 593"/>
                  <a:gd name="T6" fmla="*/ 492 w 896"/>
                  <a:gd name="T7" fmla="*/ 5 h 593"/>
                  <a:gd name="T8" fmla="*/ 536 w 896"/>
                  <a:gd name="T9" fmla="*/ 0 h 593"/>
                  <a:gd name="T10" fmla="*/ 536 w 896"/>
                  <a:gd name="T11" fmla="*/ 274 h 593"/>
                  <a:gd name="T12" fmla="*/ 896 w 896"/>
                  <a:gd name="T13" fmla="*/ 455 h 593"/>
                  <a:gd name="T14" fmla="*/ 855 w 896"/>
                  <a:gd name="T15" fmla="*/ 498 h 593"/>
                  <a:gd name="T16" fmla="*/ 817 w 896"/>
                  <a:gd name="T17" fmla="*/ 544 h 593"/>
                  <a:gd name="T18" fmla="*/ 783 w 896"/>
                  <a:gd name="T19" fmla="*/ 593 h 593"/>
                  <a:gd name="T20" fmla="*/ 448 w 896"/>
                  <a:gd name="T21" fmla="*/ 426 h 593"/>
                  <a:gd name="T22" fmla="*/ 113 w 896"/>
                  <a:gd name="T23" fmla="*/ 593 h 593"/>
                  <a:gd name="T24" fmla="*/ 80 w 896"/>
                  <a:gd name="T25" fmla="*/ 544 h 593"/>
                  <a:gd name="T26" fmla="*/ 41 w 896"/>
                  <a:gd name="T27" fmla="*/ 498 h 593"/>
                  <a:gd name="T28" fmla="*/ 0 w 896"/>
                  <a:gd name="T29" fmla="*/ 455 h 593"/>
                  <a:gd name="T30" fmla="*/ 361 w 896"/>
                  <a:gd name="T31" fmla="*/ 274 h 593"/>
                  <a:gd name="T32" fmla="*/ 361 w 896"/>
                  <a:gd name="T33"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6" h="593">
                    <a:moveTo>
                      <a:pt x="361" y="0"/>
                    </a:moveTo>
                    <a:lnTo>
                      <a:pt x="404" y="5"/>
                    </a:lnTo>
                    <a:lnTo>
                      <a:pt x="448" y="6"/>
                    </a:lnTo>
                    <a:lnTo>
                      <a:pt x="492" y="5"/>
                    </a:lnTo>
                    <a:lnTo>
                      <a:pt x="536" y="0"/>
                    </a:lnTo>
                    <a:lnTo>
                      <a:pt x="536" y="274"/>
                    </a:lnTo>
                    <a:lnTo>
                      <a:pt x="896" y="455"/>
                    </a:lnTo>
                    <a:lnTo>
                      <a:pt x="855" y="498"/>
                    </a:lnTo>
                    <a:lnTo>
                      <a:pt x="817" y="544"/>
                    </a:lnTo>
                    <a:lnTo>
                      <a:pt x="783" y="593"/>
                    </a:lnTo>
                    <a:lnTo>
                      <a:pt x="448" y="426"/>
                    </a:lnTo>
                    <a:lnTo>
                      <a:pt x="113" y="593"/>
                    </a:lnTo>
                    <a:lnTo>
                      <a:pt x="80" y="544"/>
                    </a:lnTo>
                    <a:lnTo>
                      <a:pt x="41" y="498"/>
                    </a:lnTo>
                    <a:lnTo>
                      <a:pt x="0" y="455"/>
                    </a:lnTo>
                    <a:lnTo>
                      <a:pt x="361" y="274"/>
                    </a:lnTo>
                    <a:lnTo>
                      <a:pt x="3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98075242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0"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827" y="520851"/>
            <a:ext cx="12406386" cy="854455"/>
          </a:xfrm>
        </p:spPr>
        <p:txBody>
          <a:bodyPr>
            <a:noAutofit/>
          </a:bodyPr>
          <a:lstStyle/>
          <a:p>
            <a:pPr lvl="0" algn="l"/>
            <a:r>
              <a:rPr lang="en-US" altLang="en-US" sz="2800" dirty="0">
                <a:sym typeface="Arial Bold" charset="0"/>
              </a:rPr>
              <a:t>How Do Migration, Forced Displacement and CRISES Create Challenges?</a:t>
            </a:r>
            <a:endParaRPr lang="en-US" sz="2800" dirty="0"/>
          </a:p>
        </p:txBody>
      </p:sp>
      <p:cxnSp>
        <p:nvCxnSpPr>
          <p:cNvPr id="65" name="Straight Connector 64">
            <a:extLst>
              <a:ext uri="{FF2B5EF4-FFF2-40B4-BE49-F238E27FC236}">
                <a16:creationId xmlns:a16="http://schemas.microsoft.com/office/drawing/2014/main" id="{AF9D792F-2FE0-8E44-90B5-0519645EDC65}"/>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18</a:t>
            </a:fld>
            <a:endParaRPr lang="en-US" altLang="en-US" sz="1200" dirty="0">
              <a:solidFill>
                <a:schemeClr val="bg1"/>
              </a:solidFill>
            </a:endParaRPr>
          </a:p>
        </p:txBody>
      </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cxnSp>
        <p:nvCxnSpPr>
          <p:cNvPr id="22" name="Straight Connector 21">
            <a:extLst>
              <a:ext uri="{FF2B5EF4-FFF2-40B4-BE49-F238E27FC236}">
                <a16:creationId xmlns:a16="http://schemas.microsoft.com/office/drawing/2014/main" id="{2FF2DDE5-7134-484F-9699-5C1C5C789682}"/>
              </a:ext>
            </a:extLst>
          </p:cNvPr>
          <p:cNvCxnSpPr>
            <a:cxnSpLocks/>
          </p:cNvCxnSpPr>
          <p:nvPr/>
        </p:nvCxnSpPr>
        <p:spPr bwMode="auto">
          <a:xfrm>
            <a:off x="4386136" y="3009958"/>
            <a:ext cx="0" cy="4146509"/>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AABE3505-DF0D-CA46-934F-DB760FEC22FE}"/>
              </a:ext>
            </a:extLst>
          </p:cNvPr>
          <p:cNvCxnSpPr>
            <a:cxnSpLocks/>
          </p:cNvCxnSpPr>
          <p:nvPr/>
        </p:nvCxnSpPr>
        <p:spPr bwMode="auto">
          <a:xfrm>
            <a:off x="8683226"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24"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5660A026-2627-3E48-94F9-F4352E6797B7}"/>
              </a:ext>
            </a:extLst>
          </p:cNvPr>
          <p:cNvSpPr/>
          <p:nvPr/>
        </p:nvSpPr>
        <p:spPr>
          <a:xfrm>
            <a:off x="70759" y="3000229"/>
            <a:ext cx="4260513" cy="845206"/>
          </a:xfrm>
          <a:prstGeom prst="rect">
            <a:avLst/>
          </a:prstGeom>
          <a:solidFill>
            <a:schemeClr val="accent1"/>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2600" b="1" cap="all" dirty="0">
                <a:solidFill>
                  <a:schemeClr val="bg1"/>
                </a:solidFill>
                <a:latin typeface="Calibri" charset="0"/>
                <a:ea typeface="Calibri" charset="0"/>
                <a:cs typeface="Calibri" charset="0"/>
              </a:rPr>
              <a:t>invisibility</a:t>
            </a:r>
          </a:p>
        </p:txBody>
      </p:sp>
      <p:sp>
        <p:nvSpPr>
          <p:cNvPr id="25"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A74C186E-DA65-9C40-95D8-BBFA864FB950}"/>
              </a:ext>
            </a:extLst>
          </p:cNvPr>
          <p:cNvSpPr/>
          <p:nvPr/>
        </p:nvSpPr>
        <p:spPr>
          <a:xfrm>
            <a:off x="4470356" y="2982693"/>
            <a:ext cx="4159379" cy="854502"/>
          </a:xfrm>
          <a:prstGeom prst="rect">
            <a:avLst/>
          </a:prstGeom>
          <a:solidFill>
            <a:schemeClr val="accent2"/>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r>
              <a:rPr lang="en-US" altLang="en-US" sz="2600" b="1" kern="0" cap="all" dirty="0">
                <a:solidFill>
                  <a:srgbClr val="FFFFFF"/>
                </a:solidFill>
                <a:latin typeface="Calibri" charset="0"/>
                <a:ea typeface="MS PGothic" charset="-128"/>
                <a:cs typeface="Calibri" charset="0"/>
              </a:rPr>
              <a:t>family</a:t>
            </a:r>
            <a:endParaRPr lang="en-US" sz="2600" b="1" cap="all" dirty="0"/>
          </a:p>
        </p:txBody>
      </p:sp>
      <p:sp>
        <p:nvSpPr>
          <p:cNvPr id="26"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122C45D-ADB0-754D-B192-F1E839AFDDB9}"/>
              </a:ext>
            </a:extLst>
          </p:cNvPr>
          <p:cNvSpPr/>
          <p:nvPr/>
        </p:nvSpPr>
        <p:spPr>
          <a:xfrm>
            <a:off x="8756045" y="3017091"/>
            <a:ext cx="4159379" cy="828344"/>
          </a:xfrm>
          <a:prstGeom prst="rect">
            <a:avLst/>
          </a:prstGeom>
          <a:solidFill>
            <a:schemeClr val="accent3"/>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altLang="en-US" sz="2600" b="1" kern="0" cap="all" dirty="0" err="1">
                <a:solidFill>
                  <a:srgbClr val="FFFFFF"/>
                </a:solidFill>
                <a:latin typeface="Calibri" charset="0"/>
                <a:ea typeface="MS PGothic" charset="-128"/>
                <a:cs typeface="Calibri" charset="0"/>
              </a:rPr>
              <a:t>programMEs</a:t>
            </a:r>
            <a:endParaRPr lang="en-US" sz="2600" b="1" kern="0" cap="all" dirty="0">
              <a:solidFill>
                <a:srgbClr val="FFFFFF"/>
              </a:solidFill>
              <a:latin typeface="Calibri" charset="0"/>
              <a:ea typeface="MS PGothic" charset="-128"/>
              <a:cs typeface="Calibri" charset="0"/>
            </a:endParaRPr>
          </a:p>
        </p:txBody>
      </p:sp>
      <p:sp>
        <p:nvSpPr>
          <p:cNvPr id="27" name="Content Placeholder 2">
            <a:extLst>
              <a:ext uri="{FF2B5EF4-FFF2-40B4-BE49-F238E27FC236}">
                <a16:creationId xmlns:a16="http://schemas.microsoft.com/office/drawing/2014/main" id="{F29B5F9D-FE04-1343-BCD8-11D5B91AA972}"/>
              </a:ext>
            </a:extLst>
          </p:cNvPr>
          <p:cNvSpPr txBox="1">
            <a:spLocks/>
          </p:cNvSpPr>
          <p:nvPr/>
        </p:nvSpPr>
        <p:spPr>
          <a:xfrm>
            <a:off x="273699" y="4053371"/>
            <a:ext cx="3938905" cy="4633429"/>
          </a:xfrm>
          <a:prstGeom prst="rect">
            <a:avLst/>
          </a:prstGeom>
        </p:spPr>
        <p:txBody>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0" indent="0" algn="ctr">
              <a:spcBef>
                <a:spcPts val="2400"/>
              </a:spcBef>
            </a:pPr>
            <a:r>
              <a:rPr lang="en-US" altLang="en-US" sz="2800" kern="0" dirty="0">
                <a:solidFill>
                  <a:schemeClr val="tx1"/>
                </a:solidFill>
                <a:latin typeface="Calibri" charset="0"/>
                <a:ea typeface="MS PGothic" charset="-128"/>
                <a:cs typeface="Calibri" charset="0"/>
              </a:rPr>
              <a:t>Official </a:t>
            </a:r>
            <a:r>
              <a:rPr lang="en-US" altLang="en-US" sz="2800" b="1" kern="0" dirty="0">
                <a:solidFill>
                  <a:schemeClr val="tx1"/>
                </a:solidFill>
                <a:latin typeface="Calibri" charset="0"/>
                <a:ea typeface="MS PGothic" charset="-128"/>
                <a:cs typeface="Calibri" charset="0"/>
              </a:rPr>
              <a:t>scrutiny </a:t>
            </a:r>
            <a:r>
              <a:rPr lang="en-US" altLang="en-US" sz="2800" kern="0" dirty="0">
                <a:solidFill>
                  <a:schemeClr val="tx1"/>
                </a:solidFill>
                <a:latin typeface="Calibri" charset="0"/>
                <a:ea typeface="MS PGothic" charset="-128"/>
                <a:cs typeface="Calibri" charset="0"/>
              </a:rPr>
              <a:t>of bodies, documents, families and </a:t>
            </a:r>
            <a:r>
              <a:rPr lang="en-US" altLang="en-US" sz="2800" kern="0" dirty="0" err="1">
                <a:solidFill>
                  <a:schemeClr val="tx1"/>
                </a:solidFill>
                <a:latin typeface="Calibri" charset="0"/>
                <a:ea typeface="MS PGothic" charset="-128"/>
                <a:cs typeface="Calibri" charset="0"/>
              </a:rPr>
              <a:t>behaviours</a:t>
            </a:r>
            <a:r>
              <a:rPr lang="en-US" altLang="en-US" sz="2800" kern="0" dirty="0">
                <a:solidFill>
                  <a:schemeClr val="tx1"/>
                </a:solidFill>
                <a:latin typeface="Calibri" charset="0"/>
                <a:ea typeface="MS PGothic" charset="-128"/>
                <a:cs typeface="Calibri" charset="0"/>
              </a:rPr>
              <a:t> can be problematic. Those who previously used </a:t>
            </a:r>
            <a:r>
              <a:rPr lang="en-US" altLang="en-US" sz="2800" b="1" kern="0" dirty="0">
                <a:solidFill>
                  <a:schemeClr val="tx1"/>
                </a:solidFill>
                <a:latin typeface="Calibri" charset="0"/>
                <a:ea typeface="MS PGothic" charset="-128"/>
                <a:cs typeface="Calibri" charset="0"/>
              </a:rPr>
              <a:t>invisibility </a:t>
            </a:r>
            <a:r>
              <a:rPr lang="en-US" altLang="en-US" sz="2800" kern="0" dirty="0">
                <a:solidFill>
                  <a:schemeClr val="tx1"/>
                </a:solidFill>
                <a:latin typeface="Calibri" charset="0"/>
                <a:ea typeface="MS PGothic" charset="-128"/>
                <a:cs typeface="Calibri" charset="0"/>
              </a:rPr>
              <a:t>as a coping mechanism may be especially at risk.</a:t>
            </a:r>
          </a:p>
        </p:txBody>
      </p:sp>
      <p:cxnSp>
        <p:nvCxnSpPr>
          <p:cNvPr id="28" name="Straight Connector 27">
            <a:extLst>
              <a:ext uri="{FF2B5EF4-FFF2-40B4-BE49-F238E27FC236}">
                <a16:creationId xmlns:a16="http://schemas.microsoft.com/office/drawing/2014/main" id="{8FD781A8-4102-AC43-BD0A-4F1517798781}"/>
              </a:ext>
            </a:extLst>
          </p:cNvPr>
          <p:cNvCxnSpPr>
            <a:cxnSpLocks/>
          </p:cNvCxnSpPr>
          <p:nvPr/>
        </p:nvCxnSpPr>
        <p:spPr bwMode="auto">
          <a:xfrm>
            <a:off x="12926042"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25D0C35C-EB3B-7E4C-9237-644614D684B4}"/>
              </a:ext>
            </a:extLst>
          </p:cNvPr>
          <p:cNvCxnSpPr>
            <a:cxnSpLocks/>
          </p:cNvCxnSpPr>
          <p:nvPr/>
        </p:nvCxnSpPr>
        <p:spPr bwMode="auto">
          <a:xfrm>
            <a:off x="33002"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30" name="Content Placeholder 2">
            <a:extLst>
              <a:ext uri="{FF2B5EF4-FFF2-40B4-BE49-F238E27FC236}">
                <a16:creationId xmlns:a16="http://schemas.microsoft.com/office/drawing/2014/main" id="{0E305851-80D0-474D-A4DF-C2DB7C1114D5}"/>
              </a:ext>
            </a:extLst>
          </p:cNvPr>
          <p:cNvSpPr txBox="1">
            <a:spLocks/>
          </p:cNvSpPr>
          <p:nvPr/>
        </p:nvSpPr>
        <p:spPr>
          <a:xfrm>
            <a:off x="4470356" y="4053371"/>
            <a:ext cx="4140051" cy="4633429"/>
          </a:xfrm>
          <a:prstGeom prst="rect">
            <a:avLst/>
          </a:prstGeom>
        </p:spPr>
        <p:txBody>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0" lvl="0" indent="0" algn="ctr">
              <a:spcBef>
                <a:spcPts val="2400"/>
              </a:spcBef>
            </a:pPr>
            <a:r>
              <a:rPr lang="en-US" altLang="en-US" sz="2800" dirty="0">
                <a:solidFill>
                  <a:schemeClr val="tx1"/>
                </a:solidFill>
                <a:ea typeface="MS PGothic" charset="-128"/>
              </a:rPr>
              <a:t>The definition of </a:t>
            </a:r>
            <a:r>
              <a:rPr lang="en-US" altLang="en-US" sz="2800" b="1" dirty="0">
                <a:solidFill>
                  <a:schemeClr val="tx1"/>
                </a:solidFill>
                <a:ea typeface="MS PGothic" charset="-128"/>
              </a:rPr>
              <a:t>“family” </a:t>
            </a:r>
            <a:r>
              <a:rPr lang="en-US" altLang="en-US" sz="2800" dirty="0">
                <a:solidFill>
                  <a:schemeClr val="tx1"/>
                </a:solidFill>
                <a:ea typeface="MS PGothic" charset="-128"/>
              </a:rPr>
              <a:t>may exclude same-gender couples and chosen families, leading to limited access to aid or separation, especially if parents with diverse SOGIESC with children are outed.</a:t>
            </a:r>
            <a:endParaRPr lang="en-US" altLang="en-US" sz="2800" kern="0" dirty="0">
              <a:solidFill>
                <a:schemeClr val="tx1"/>
              </a:solidFill>
              <a:latin typeface="Calibri" charset="0"/>
              <a:ea typeface="MS PGothic" charset="-128"/>
              <a:cs typeface="Calibri" charset="0"/>
            </a:endParaRPr>
          </a:p>
        </p:txBody>
      </p:sp>
      <p:sp>
        <p:nvSpPr>
          <p:cNvPr id="31" name="Content Placeholder 2">
            <a:extLst>
              <a:ext uri="{FF2B5EF4-FFF2-40B4-BE49-F238E27FC236}">
                <a16:creationId xmlns:a16="http://schemas.microsoft.com/office/drawing/2014/main" id="{607280B3-264D-D64B-BC82-4A33BF97590F}"/>
              </a:ext>
            </a:extLst>
          </p:cNvPr>
          <p:cNvSpPr txBox="1">
            <a:spLocks/>
          </p:cNvSpPr>
          <p:nvPr/>
        </p:nvSpPr>
        <p:spPr>
          <a:xfrm>
            <a:off x="8724304" y="4053371"/>
            <a:ext cx="4140051" cy="4633429"/>
          </a:xfrm>
          <a:prstGeom prst="rect">
            <a:avLst/>
          </a:prstGeom>
        </p:spPr>
        <p:txBody>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0" lvl="0" indent="0" algn="ctr">
              <a:spcBef>
                <a:spcPts val="2400"/>
              </a:spcBef>
            </a:pPr>
            <a:r>
              <a:rPr lang="en-US" altLang="en-US" sz="2800" kern="0" dirty="0" err="1">
                <a:solidFill>
                  <a:schemeClr val="tx1"/>
                </a:solidFill>
                <a:latin typeface="Calibri" charset="0"/>
                <a:ea typeface="MS PGothic" charset="-128"/>
                <a:cs typeface="Calibri" charset="0"/>
              </a:rPr>
              <a:t>Programmes</a:t>
            </a:r>
            <a:r>
              <a:rPr lang="en-US" altLang="en-US" sz="2800" kern="0" dirty="0">
                <a:solidFill>
                  <a:schemeClr val="tx1"/>
                </a:solidFill>
                <a:latin typeface="Calibri" charset="0"/>
                <a:ea typeface="MS PGothic" charset="-128"/>
                <a:cs typeface="Calibri" charset="0"/>
              </a:rPr>
              <a:t> or infrastructure may be </a:t>
            </a:r>
            <a:r>
              <a:rPr lang="en-US" altLang="en-US" sz="2800" b="1" kern="0" dirty="0">
                <a:solidFill>
                  <a:schemeClr val="tx1"/>
                </a:solidFill>
                <a:latin typeface="Calibri" charset="0"/>
                <a:ea typeface="MS PGothic" charset="-128"/>
                <a:cs typeface="Calibri" charset="0"/>
              </a:rPr>
              <a:t>designed </a:t>
            </a:r>
            <a:r>
              <a:rPr lang="en-US" altLang="en-US" sz="2800" kern="0" dirty="0">
                <a:solidFill>
                  <a:schemeClr val="tx1"/>
                </a:solidFill>
                <a:latin typeface="Calibri" charset="0"/>
                <a:ea typeface="MS PGothic" charset="-128"/>
                <a:cs typeface="Calibri" charset="0"/>
              </a:rPr>
              <a:t>without the needs of people with diverse SOGIESC or their family structures in mind, because the categories simply don’t exist.</a:t>
            </a:r>
            <a:endParaRPr lang="en-US" altLang="en-US" sz="2800" b="1" kern="0" dirty="0">
              <a:solidFill>
                <a:schemeClr val="tx1"/>
              </a:solidFill>
              <a:latin typeface="Calibri" charset="0"/>
              <a:ea typeface="MS PGothic" charset="-128"/>
              <a:cs typeface="Calibri" charset="0"/>
            </a:endParaRPr>
          </a:p>
        </p:txBody>
      </p:sp>
      <p:sp>
        <p:nvSpPr>
          <p:cNvPr id="21" name="Rectangle 45">
            <a:extLst>
              <a:ext uri="{FF2B5EF4-FFF2-40B4-BE49-F238E27FC236}">
                <a16:creationId xmlns:a16="http://schemas.microsoft.com/office/drawing/2014/main" id="{ACE32269-4785-C848-90F8-A2D1F195D1AD}"/>
              </a:ext>
            </a:extLst>
          </p:cNvPr>
          <p:cNvSpPr>
            <a:spLocks noChangeArrowheads="1"/>
          </p:cNvSpPr>
          <p:nvPr/>
        </p:nvSpPr>
        <p:spPr bwMode="auto">
          <a:xfrm>
            <a:off x="2235199" y="1322622"/>
            <a:ext cx="9880865"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defTabSz="914309" eaLnBrk="0" fontAlgn="base" hangingPunct="0">
              <a:lnSpc>
                <a:spcPct val="90000"/>
              </a:lnSpc>
              <a:spcBef>
                <a:spcPct val="0"/>
              </a:spcBef>
              <a:spcAft>
                <a:spcPct val="0"/>
              </a:spcAft>
              <a:defRPr/>
            </a:pPr>
            <a:r>
              <a:rPr lang="en-US" sz="3200" cap="all" dirty="0">
                <a:ea typeface="Adobe Fan Heiti Std B" charset="-120"/>
                <a:cs typeface="Adobe Fan Heiti Std B" charset="-120"/>
                <a:sym typeface="Gill Sans" charset="0"/>
              </a:rPr>
              <a:t>The </a:t>
            </a:r>
            <a:r>
              <a:rPr lang="en-US" sz="3200" b="1" cap="all" dirty="0">
                <a:ea typeface="Adobe Fan Heiti Std B" charset="-120"/>
                <a:cs typeface="Adobe Fan Heiti Std B" charset="-120"/>
                <a:sym typeface="Gill Sans" charset="0"/>
              </a:rPr>
              <a:t>Categorization </a:t>
            </a:r>
            <a:r>
              <a:rPr lang="en-US" sz="3200" cap="all" dirty="0">
                <a:ea typeface="Adobe Fan Heiti Std B" charset="-120"/>
                <a:cs typeface="Adobe Fan Heiti Std B" charset="-120"/>
                <a:sym typeface="Gill Sans" charset="0"/>
              </a:rPr>
              <a:t>of Identities</a:t>
            </a:r>
          </a:p>
        </p:txBody>
      </p:sp>
      <p:grpSp>
        <p:nvGrpSpPr>
          <p:cNvPr id="32" name="Group 31">
            <a:extLst>
              <a:ext uri="{FF2B5EF4-FFF2-40B4-BE49-F238E27FC236}">
                <a16:creationId xmlns:a16="http://schemas.microsoft.com/office/drawing/2014/main" id="{5373D1E9-BB04-3748-AC81-FF37A40CE367}"/>
              </a:ext>
            </a:extLst>
          </p:cNvPr>
          <p:cNvGrpSpPr/>
          <p:nvPr/>
        </p:nvGrpSpPr>
        <p:grpSpPr>
          <a:xfrm>
            <a:off x="596827" y="1169766"/>
            <a:ext cx="1613709" cy="993287"/>
            <a:chOff x="5077896" y="2214240"/>
            <a:chExt cx="2877844" cy="1771401"/>
          </a:xfrm>
        </p:grpSpPr>
        <p:sp>
          <p:nvSpPr>
            <p:cNvPr id="33" name="Notched Right Arrow 32">
              <a:extLst>
                <a:ext uri="{FF2B5EF4-FFF2-40B4-BE49-F238E27FC236}">
                  <a16:creationId xmlns:a16="http://schemas.microsoft.com/office/drawing/2014/main" id="{37D26E22-FC26-C84C-8340-B1F3772A82E4}"/>
                </a:ext>
              </a:extLst>
            </p:cNvPr>
            <p:cNvSpPr/>
            <p:nvPr/>
          </p:nvSpPr>
          <p:spPr bwMode="auto">
            <a:xfrm>
              <a:off x="5077896" y="2214240"/>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34" name="Oval 33">
              <a:extLst>
                <a:ext uri="{FF2B5EF4-FFF2-40B4-BE49-F238E27FC236}">
                  <a16:creationId xmlns:a16="http://schemas.microsoft.com/office/drawing/2014/main" id="{DBD0B473-0973-BF40-A7A6-4393176567F9}"/>
                </a:ext>
              </a:extLst>
            </p:cNvPr>
            <p:cNvSpPr/>
            <p:nvPr/>
          </p:nvSpPr>
          <p:spPr>
            <a:xfrm>
              <a:off x="6206009" y="3345561"/>
              <a:ext cx="640080" cy="64008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b="1" dirty="0"/>
                <a:t>02</a:t>
              </a:r>
            </a:p>
          </p:txBody>
        </p:sp>
        <p:grpSp>
          <p:nvGrpSpPr>
            <p:cNvPr id="35" name="Group 34">
              <a:extLst>
                <a:ext uri="{FF2B5EF4-FFF2-40B4-BE49-F238E27FC236}">
                  <a16:creationId xmlns:a16="http://schemas.microsoft.com/office/drawing/2014/main" id="{0181CE0B-4A30-C34D-96F8-8860F474A90A}"/>
                </a:ext>
              </a:extLst>
            </p:cNvPr>
            <p:cNvGrpSpPr/>
            <p:nvPr/>
          </p:nvGrpSpPr>
          <p:grpSpPr>
            <a:xfrm flipH="1">
              <a:off x="6095654" y="2382648"/>
              <a:ext cx="924868" cy="873318"/>
              <a:chOff x="11172825" y="5868988"/>
              <a:chExt cx="484188" cy="457200"/>
            </a:xfrm>
            <a:solidFill>
              <a:schemeClr val="bg1"/>
            </a:solidFill>
          </p:grpSpPr>
          <p:sp>
            <p:nvSpPr>
              <p:cNvPr id="36" name="Freeform 608">
                <a:extLst>
                  <a:ext uri="{FF2B5EF4-FFF2-40B4-BE49-F238E27FC236}">
                    <a16:creationId xmlns:a16="http://schemas.microsoft.com/office/drawing/2014/main" id="{0353C81C-5E58-214F-AC94-35D363B3E164}"/>
                  </a:ext>
                </a:extLst>
              </p:cNvPr>
              <p:cNvSpPr>
                <a:spLocks/>
              </p:cNvSpPr>
              <p:nvPr/>
            </p:nvSpPr>
            <p:spPr bwMode="auto">
              <a:xfrm>
                <a:off x="11382375" y="5994400"/>
                <a:ext cx="65088" cy="61913"/>
              </a:xfrm>
              <a:custGeom>
                <a:avLst/>
                <a:gdLst>
                  <a:gd name="T0" fmla="*/ 69 w 457"/>
                  <a:gd name="T1" fmla="*/ 0 h 426"/>
                  <a:gd name="T2" fmla="*/ 192 w 457"/>
                  <a:gd name="T3" fmla="*/ 59 h 426"/>
                  <a:gd name="T4" fmla="*/ 211 w 457"/>
                  <a:gd name="T5" fmla="*/ 65 h 426"/>
                  <a:gd name="T6" fmla="*/ 229 w 457"/>
                  <a:gd name="T7" fmla="*/ 67 h 426"/>
                  <a:gd name="T8" fmla="*/ 248 w 457"/>
                  <a:gd name="T9" fmla="*/ 65 h 426"/>
                  <a:gd name="T10" fmla="*/ 267 w 457"/>
                  <a:gd name="T11" fmla="*/ 59 h 426"/>
                  <a:gd name="T12" fmla="*/ 389 w 457"/>
                  <a:gd name="T13" fmla="*/ 0 h 426"/>
                  <a:gd name="T14" fmla="*/ 412 w 457"/>
                  <a:gd name="T15" fmla="*/ 7 h 426"/>
                  <a:gd name="T16" fmla="*/ 427 w 457"/>
                  <a:gd name="T17" fmla="*/ 14 h 426"/>
                  <a:gd name="T18" fmla="*/ 440 w 457"/>
                  <a:gd name="T19" fmla="*/ 25 h 426"/>
                  <a:gd name="T20" fmla="*/ 449 w 457"/>
                  <a:gd name="T21" fmla="*/ 40 h 426"/>
                  <a:gd name="T22" fmla="*/ 455 w 457"/>
                  <a:gd name="T23" fmla="*/ 55 h 426"/>
                  <a:gd name="T24" fmla="*/ 457 w 457"/>
                  <a:gd name="T25" fmla="*/ 72 h 426"/>
                  <a:gd name="T26" fmla="*/ 457 w 457"/>
                  <a:gd name="T27" fmla="*/ 386 h 426"/>
                  <a:gd name="T28" fmla="*/ 403 w 457"/>
                  <a:gd name="T29" fmla="*/ 403 h 426"/>
                  <a:gd name="T30" fmla="*/ 347 w 457"/>
                  <a:gd name="T31" fmla="*/ 416 h 426"/>
                  <a:gd name="T32" fmla="*/ 289 w 457"/>
                  <a:gd name="T33" fmla="*/ 424 h 426"/>
                  <a:gd name="T34" fmla="*/ 229 w 457"/>
                  <a:gd name="T35" fmla="*/ 426 h 426"/>
                  <a:gd name="T36" fmla="*/ 170 w 457"/>
                  <a:gd name="T37" fmla="*/ 424 h 426"/>
                  <a:gd name="T38" fmla="*/ 112 w 457"/>
                  <a:gd name="T39" fmla="*/ 416 h 426"/>
                  <a:gd name="T40" fmla="*/ 56 w 457"/>
                  <a:gd name="T41" fmla="*/ 403 h 426"/>
                  <a:gd name="T42" fmla="*/ 0 w 457"/>
                  <a:gd name="T43" fmla="*/ 386 h 426"/>
                  <a:gd name="T44" fmla="*/ 0 w 457"/>
                  <a:gd name="T45" fmla="*/ 72 h 426"/>
                  <a:gd name="T46" fmla="*/ 3 w 457"/>
                  <a:gd name="T47" fmla="*/ 55 h 426"/>
                  <a:gd name="T48" fmla="*/ 9 w 457"/>
                  <a:gd name="T49" fmla="*/ 40 h 426"/>
                  <a:gd name="T50" fmla="*/ 19 w 457"/>
                  <a:gd name="T51" fmla="*/ 25 h 426"/>
                  <a:gd name="T52" fmla="*/ 31 w 457"/>
                  <a:gd name="T53" fmla="*/ 14 h 426"/>
                  <a:gd name="T54" fmla="*/ 47 w 457"/>
                  <a:gd name="T55" fmla="*/ 7 h 426"/>
                  <a:gd name="T56" fmla="*/ 69 w 457"/>
                  <a:gd name="T57"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6">
                    <a:moveTo>
                      <a:pt x="69" y="0"/>
                    </a:moveTo>
                    <a:lnTo>
                      <a:pt x="192" y="59"/>
                    </a:lnTo>
                    <a:lnTo>
                      <a:pt x="211" y="65"/>
                    </a:lnTo>
                    <a:lnTo>
                      <a:pt x="229" y="67"/>
                    </a:lnTo>
                    <a:lnTo>
                      <a:pt x="248" y="65"/>
                    </a:lnTo>
                    <a:lnTo>
                      <a:pt x="267" y="59"/>
                    </a:lnTo>
                    <a:lnTo>
                      <a:pt x="389" y="0"/>
                    </a:lnTo>
                    <a:lnTo>
                      <a:pt x="412" y="7"/>
                    </a:lnTo>
                    <a:lnTo>
                      <a:pt x="427" y="14"/>
                    </a:lnTo>
                    <a:lnTo>
                      <a:pt x="440" y="25"/>
                    </a:lnTo>
                    <a:lnTo>
                      <a:pt x="449" y="40"/>
                    </a:lnTo>
                    <a:lnTo>
                      <a:pt x="455" y="55"/>
                    </a:lnTo>
                    <a:lnTo>
                      <a:pt x="457" y="72"/>
                    </a:lnTo>
                    <a:lnTo>
                      <a:pt x="457" y="386"/>
                    </a:lnTo>
                    <a:lnTo>
                      <a:pt x="403" y="403"/>
                    </a:lnTo>
                    <a:lnTo>
                      <a:pt x="347" y="416"/>
                    </a:lnTo>
                    <a:lnTo>
                      <a:pt x="289" y="424"/>
                    </a:lnTo>
                    <a:lnTo>
                      <a:pt x="229" y="426"/>
                    </a:lnTo>
                    <a:lnTo>
                      <a:pt x="170" y="424"/>
                    </a:lnTo>
                    <a:lnTo>
                      <a:pt x="112" y="416"/>
                    </a:lnTo>
                    <a:lnTo>
                      <a:pt x="56" y="403"/>
                    </a:lnTo>
                    <a:lnTo>
                      <a:pt x="0" y="386"/>
                    </a:lnTo>
                    <a:lnTo>
                      <a:pt x="0" y="72"/>
                    </a:lnTo>
                    <a:lnTo>
                      <a:pt x="3" y="55"/>
                    </a:lnTo>
                    <a:lnTo>
                      <a:pt x="9" y="40"/>
                    </a:lnTo>
                    <a:lnTo>
                      <a:pt x="19" y="25"/>
                    </a:lnTo>
                    <a:lnTo>
                      <a:pt x="31" y="14"/>
                    </a:lnTo>
                    <a:lnTo>
                      <a:pt x="47" y="7"/>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609">
                <a:extLst>
                  <a:ext uri="{FF2B5EF4-FFF2-40B4-BE49-F238E27FC236}">
                    <a16:creationId xmlns:a16="http://schemas.microsoft.com/office/drawing/2014/main" id="{0DD8ABBE-3E02-F64F-8E75-98474DD59B0F}"/>
                  </a:ext>
                </a:extLst>
              </p:cNvPr>
              <p:cNvSpPr>
                <a:spLocks/>
              </p:cNvSpPr>
              <p:nvPr/>
            </p:nvSpPr>
            <p:spPr bwMode="auto">
              <a:xfrm>
                <a:off x="11401425" y="5907088"/>
                <a:ext cx="28575" cy="28575"/>
              </a:xfrm>
              <a:custGeom>
                <a:avLst/>
                <a:gdLst>
                  <a:gd name="T0" fmla="*/ 99 w 199"/>
                  <a:gd name="T1" fmla="*/ 0 h 198"/>
                  <a:gd name="T2" fmla="*/ 122 w 199"/>
                  <a:gd name="T3" fmla="*/ 3 h 198"/>
                  <a:gd name="T4" fmla="*/ 143 w 199"/>
                  <a:gd name="T5" fmla="*/ 10 h 198"/>
                  <a:gd name="T6" fmla="*/ 161 w 199"/>
                  <a:gd name="T7" fmla="*/ 22 h 198"/>
                  <a:gd name="T8" fmla="*/ 176 w 199"/>
                  <a:gd name="T9" fmla="*/ 38 h 198"/>
                  <a:gd name="T10" fmla="*/ 189 w 199"/>
                  <a:gd name="T11" fmla="*/ 56 h 198"/>
                  <a:gd name="T12" fmla="*/ 196 w 199"/>
                  <a:gd name="T13" fmla="*/ 76 h 198"/>
                  <a:gd name="T14" fmla="*/ 199 w 199"/>
                  <a:gd name="T15" fmla="*/ 100 h 198"/>
                  <a:gd name="T16" fmla="*/ 196 w 199"/>
                  <a:gd name="T17" fmla="*/ 122 h 198"/>
                  <a:gd name="T18" fmla="*/ 189 w 199"/>
                  <a:gd name="T19" fmla="*/ 142 h 198"/>
                  <a:gd name="T20" fmla="*/ 176 w 199"/>
                  <a:gd name="T21" fmla="*/ 162 h 198"/>
                  <a:gd name="T22" fmla="*/ 161 w 199"/>
                  <a:gd name="T23" fmla="*/ 177 h 198"/>
                  <a:gd name="T24" fmla="*/ 143 w 199"/>
                  <a:gd name="T25" fmla="*/ 188 h 198"/>
                  <a:gd name="T26" fmla="*/ 122 w 199"/>
                  <a:gd name="T27" fmla="*/ 195 h 198"/>
                  <a:gd name="T28" fmla="*/ 99 w 199"/>
                  <a:gd name="T29" fmla="*/ 198 h 198"/>
                  <a:gd name="T30" fmla="*/ 77 w 199"/>
                  <a:gd name="T31" fmla="*/ 195 h 198"/>
                  <a:gd name="T32" fmla="*/ 55 w 199"/>
                  <a:gd name="T33" fmla="*/ 188 h 198"/>
                  <a:gd name="T34" fmla="*/ 37 w 199"/>
                  <a:gd name="T35" fmla="*/ 177 h 198"/>
                  <a:gd name="T36" fmla="*/ 21 w 199"/>
                  <a:gd name="T37" fmla="*/ 162 h 198"/>
                  <a:gd name="T38" fmla="*/ 10 w 199"/>
                  <a:gd name="T39" fmla="*/ 142 h 198"/>
                  <a:gd name="T40" fmla="*/ 2 w 199"/>
                  <a:gd name="T41" fmla="*/ 122 h 198"/>
                  <a:gd name="T42" fmla="*/ 0 w 199"/>
                  <a:gd name="T43" fmla="*/ 100 h 198"/>
                  <a:gd name="T44" fmla="*/ 2 w 199"/>
                  <a:gd name="T45" fmla="*/ 76 h 198"/>
                  <a:gd name="T46" fmla="*/ 10 w 199"/>
                  <a:gd name="T47" fmla="*/ 56 h 198"/>
                  <a:gd name="T48" fmla="*/ 21 w 199"/>
                  <a:gd name="T49" fmla="*/ 38 h 198"/>
                  <a:gd name="T50" fmla="*/ 37 w 199"/>
                  <a:gd name="T51" fmla="*/ 22 h 198"/>
                  <a:gd name="T52" fmla="*/ 55 w 199"/>
                  <a:gd name="T53" fmla="*/ 10 h 198"/>
                  <a:gd name="T54" fmla="*/ 77 w 199"/>
                  <a:gd name="T55" fmla="*/ 3 h 198"/>
                  <a:gd name="T56" fmla="*/ 99 w 199"/>
                  <a:gd name="T5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8">
                    <a:moveTo>
                      <a:pt x="99" y="0"/>
                    </a:moveTo>
                    <a:lnTo>
                      <a:pt x="122" y="3"/>
                    </a:lnTo>
                    <a:lnTo>
                      <a:pt x="143" y="10"/>
                    </a:lnTo>
                    <a:lnTo>
                      <a:pt x="161" y="22"/>
                    </a:lnTo>
                    <a:lnTo>
                      <a:pt x="176" y="38"/>
                    </a:lnTo>
                    <a:lnTo>
                      <a:pt x="189" y="56"/>
                    </a:lnTo>
                    <a:lnTo>
                      <a:pt x="196" y="76"/>
                    </a:lnTo>
                    <a:lnTo>
                      <a:pt x="199" y="100"/>
                    </a:lnTo>
                    <a:lnTo>
                      <a:pt x="196" y="122"/>
                    </a:lnTo>
                    <a:lnTo>
                      <a:pt x="189" y="142"/>
                    </a:lnTo>
                    <a:lnTo>
                      <a:pt x="176" y="162"/>
                    </a:lnTo>
                    <a:lnTo>
                      <a:pt x="161" y="177"/>
                    </a:lnTo>
                    <a:lnTo>
                      <a:pt x="143" y="188"/>
                    </a:lnTo>
                    <a:lnTo>
                      <a:pt x="122" y="195"/>
                    </a:lnTo>
                    <a:lnTo>
                      <a:pt x="99" y="198"/>
                    </a:lnTo>
                    <a:lnTo>
                      <a:pt x="77" y="195"/>
                    </a:lnTo>
                    <a:lnTo>
                      <a:pt x="55" y="188"/>
                    </a:lnTo>
                    <a:lnTo>
                      <a:pt x="37" y="177"/>
                    </a:lnTo>
                    <a:lnTo>
                      <a:pt x="21" y="162"/>
                    </a:lnTo>
                    <a:lnTo>
                      <a:pt x="10" y="142"/>
                    </a:lnTo>
                    <a:lnTo>
                      <a:pt x="2" y="122"/>
                    </a:lnTo>
                    <a:lnTo>
                      <a:pt x="0" y="100"/>
                    </a:lnTo>
                    <a:lnTo>
                      <a:pt x="2" y="76"/>
                    </a:lnTo>
                    <a:lnTo>
                      <a:pt x="10" y="56"/>
                    </a:lnTo>
                    <a:lnTo>
                      <a:pt x="21" y="38"/>
                    </a:lnTo>
                    <a:lnTo>
                      <a:pt x="37" y="22"/>
                    </a:lnTo>
                    <a:lnTo>
                      <a:pt x="55" y="10"/>
                    </a:lnTo>
                    <a:lnTo>
                      <a:pt x="77" y="3"/>
                    </a:lnTo>
                    <a:lnTo>
                      <a:pt x="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610">
                <a:extLst>
                  <a:ext uri="{FF2B5EF4-FFF2-40B4-BE49-F238E27FC236}">
                    <a16:creationId xmlns:a16="http://schemas.microsoft.com/office/drawing/2014/main" id="{A3E9EDF3-AF24-254F-A1BE-9C0DDCF721E0}"/>
                  </a:ext>
                </a:extLst>
              </p:cNvPr>
              <p:cNvSpPr>
                <a:spLocks/>
              </p:cNvSpPr>
              <p:nvPr/>
            </p:nvSpPr>
            <p:spPr bwMode="auto">
              <a:xfrm>
                <a:off x="11252200" y="6175375"/>
                <a:ext cx="28575" cy="28575"/>
              </a:xfrm>
              <a:custGeom>
                <a:avLst/>
                <a:gdLst>
                  <a:gd name="T0" fmla="*/ 100 w 199"/>
                  <a:gd name="T1" fmla="*/ 0 h 199"/>
                  <a:gd name="T2" fmla="*/ 122 w 199"/>
                  <a:gd name="T3" fmla="*/ 3 h 199"/>
                  <a:gd name="T4" fmla="*/ 143 w 199"/>
                  <a:gd name="T5" fmla="*/ 10 h 199"/>
                  <a:gd name="T6" fmla="*/ 161 w 199"/>
                  <a:gd name="T7" fmla="*/ 22 h 199"/>
                  <a:gd name="T8" fmla="*/ 177 w 199"/>
                  <a:gd name="T9" fmla="*/ 37 h 199"/>
                  <a:gd name="T10" fmla="*/ 189 w 199"/>
                  <a:gd name="T11" fmla="*/ 56 h 199"/>
                  <a:gd name="T12" fmla="*/ 196 w 199"/>
                  <a:gd name="T13" fmla="*/ 77 h 199"/>
                  <a:gd name="T14" fmla="*/ 199 w 199"/>
                  <a:gd name="T15" fmla="*/ 99 h 199"/>
                  <a:gd name="T16" fmla="*/ 196 w 199"/>
                  <a:gd name="T17" fmla="*/ 122 h 199"/>
                  <a:gd name="T18" fmla="*/ 189 w 199"/>
                  <a:gd name="T19" fmla="*/ 143 h 199"/>
                  <a:gd name="T20" fmla="*/ 177 w 199"/>
                  <a:gd name="T21" fmla="*/ 161 h 199"/>
                  <a:gd name="T22" fmla="*/ 161 w 199"/>
                  <a:gd name="T23" fmla="*/ 176 h 199"/>
                  <a:gd name="T24" fmla="*/ 143 w 199"/>
                  <a:gd name="T25" fmla="*/ 189 h 199"/>
                  <a:gd name="T26" fmla="*/ 122 w 199"/>
                  <a:gd name="T27" fmla="*/ 196 h 199"/>
                  <a:gd name="T28" fmla="*/ 100 w 199"/>
                  <a:gd name="T29" fmla="*/ 199 h 199"/>
                  <a:gd name="T30" fmla="*/ 76 w 199"/>
                  <a:gd name="T31" fmla="*/ 196 h 199"/>
                  <a:gd name="T32" fmla="*/ 56 w 199"/>
                  <a:gd name="T33" fmla="*/ 189 h 199"/>
                  <a:gd name="T34" fmla="*/ 38 w 199"/>
                  <a:gd name="T35" fmla="*/ 176 h 199"/>
                  <a:gd name="T36" fmla="*/ 22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2 w 199"/>
                  <a:gd name="T49" fmla="*/ 37 h 199"/>
                  <a:gd name="T50" fmla="*/ 38 w 199"/>
                  <a:gd name="T51" fmla="*/ 22 h 199"/>
                  <a:gd name="T52" fmla="*/ 56 w 199"/>
                  <a:gd name="T53" fmla="*/ 10 h 199"/>
                  <a:gd name="T54" fmla="*/ 76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2" y="3"/>
                    </a:lnTo>
                    <a:lnTo>
                      <a:pt x="143" y="10"/>
                    </a:lnTo>
                    <a:lnTo>
                      <a:pt x="161" y="22"/>
                    </a:lnTo>
                    <a:lnTo>
                      <a:pt x="177" y="37"/>
                    </a:lnTo>
                    <a:lnTo>
                      <a:pt x="189" y="56"/>
                    </a:lnTo>
                    <a:lnTo>
                      <a:pt x="196" y="77"/>
                    </a:lnTo>
                    <a:lnTo>
                      <a:pt x="199" y="99"/>
                    </a:lnTo>
                    <a:lnTo>
                      <a:pt x="196" y="122"/>
                    </a:lnTo>
                    <a:lnTo>
                      <a:pt x="189" y="143"/>
                    </a:lnTo>
                    <a:lnTo>
                      <a:pt x="177" y="161"/>
                    </a:lnTo>
                    <a:lnTo>
                      <a:pt x="161" y="176"/>
                    </a:lnTo>
                    <a:lnTo>
                      <a:pt x="143" y="189"/>
                    </a:lnTo>
                    <a:lnTo>
                      <a:pt x="122" y="196"/>
                    </a:lnTo>
                    <a:lnTo>
                      <a:pt x="100" y="199"/>
                    </a:lnTo>
                    <a:lnTo>
                      <a:pt x="76" y="196"/>
                    </a:lnTo>
                    <a:lnTo>
                      <a:pt x="56" y="189"/>
                    </a:lnTo>
                    <a:lnTo>
                      <a:pt x="38" y="176"/>
                    </a:lnTo>
                    <a:lnTo>
                      <a:pt x="22" y="161"/>
                    </a:lnTo>
                    <a:lnTo>
                      <a:pt x="10" y="143"/>
                    </a:lnTo>
                    <a:lnTo>
                      <a:pt x="3" y="122"/>
                    </a:lnTo>
                    <a:lnTo>
                      <a:pt x="0" y="99"/>
                    </a:lnTo>
                    <a:lnTo>
                      <a:pt x="3" y="77"/>
                    </a:lnTo>
                    <a:lnTo>
                      <a:pt x="10" y="56"/>
                    </a:lnTo>
                    <a:lnTo>
                      <a:pt x="22" y="37"/>
                    </a:lnTo>
                    <a:lnTo>
                      <a:pt x="38" y="22"/>
                    </a:lnTo>
                    <a:lnTo>
                      <a:pt x="56" y="10"/>
                    </a:lnTo>
                    <a:lnTo>
                      <a:pt x="76" y="3"/>
                    </a:lnTo>
                    <a:lnTo>
                      <a:pt x="1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611">
                <a:extLst>
                  <a:ext uri="{FF2B5EF4-FFF2-40B4-BE49-F238E27FC236}">
                    <a16:creationId xmlns:a16="http://schemas.microsoft.com/office/drawing/2014/main" id="{671F8717-4811-5348-B0A7-35A410BC9464}"/>
                  </a:ext>
                </a:extLst>
              </p:cNvPr>
              <p:cNvSpPr>
                <a:spLocks noEditPoints="1"/>
              </p:cNvSpPr>
              <p:nvPr/>
            </p:nvSpPr>
            <p:spPr bwMode="auto">
              <a:xfrm>
                <a:off x="11172825" y="6137275"/>
                <a:ext cx="188913" cy="168275"/>
              </a:xfrm>
              <a:custGeom>
                <a:avLst/>
                <a:gdLst>
                  <a:gd name="T0" fmla="*/ 574 w 1307"/>
                  <a:gd name="T1" fmla="*/ 103 h 1165"/>
                  <a:gd name="T2" fmla="*/ 474 w 1307"/>
                  <a:gd name="T3" fmla="*/ 159 h 1165"/>
                  <a:gd name="T4" fmla="*/ 405 w 1307"/>
                  <a:gd name="T5" fmla="*/ 250 h 1165"/>
                  <a:gd name="T6" fmla="*/ 379 w 1307"/>
                  <a:gd name="T7" fmla="*/ 365 h 1165"/>
                  <a:gd name="T8" fmla="*/ 405 w 1307"/>
                  <a:gd name="T9" fmla="*/ 480 h 1165"/>
                  <a:gd name="T10" fmla="*/ 474 w 1307"/>
                  <a:gd name="T11" fmla="*/ 572 h 1165"/>
                  <a:gd name="T12" fmla="*/ 574 w 1307"/>
                  <a:gd name="T13" fmla="*/ 627 h 1165"/>
                  <a:gd name="T14" fmla="*/ 694 w 1307"/>
                  <a:gd name="T15" fmla="*/ 636 h 1165"/>
                  <a:gd name="T16" fmla="*/ 803 w 1307"/>
                  <a:gd name="T17" fmla="*/ 594 h 1165"/>
                  <a:gd name="T18" fmla="*/ 883 w 1307"/>
                  <a:gd name="T19" fmla="*/ 514 h 1165"/>
                  <a:gd name="T20" fmla="*/ 924 w 1307"/>
                  <a:gd name="T21" fmla="*/ 406 h 1165"/>
                  <a:gd name="T22" fmla="*/ 915 w 1307"/>
                  <a:gd name="T23" fmla="*/ 287 h 1165"/>
                  <a:gd name="T24" fmla="*/ 860 w 1307"/>
                  <a:gd name="T25" fmla="*/ 186 h 1165"/>
                  <a:gd name="T26" fmla="*/ 769 w 1307"/>
                  <a:gd name="T27" fmla="*/ 118 h 1165"/>
                  <a:gd name="T28" fmla="*/ 654 w 1307"/>
                  <a:gd name="T29" fmla="*/ 92 h 1165"/>
                  <a:gd name="T30" fmla="*/ 777 w 1307"/>
                  <a:gd name="T31" fmla="*/ 12 h 1165"/>
                  <a:gd name="T32" fmla="*/ 949 w 1307"/>
                  <a:gd name="T33" fmla="*/ 71 h 1165"/>
                  <a:gd name="T34" fmla="*/ 1093 w 1307"/>
                  <a:gd name="T35" fmla="*/ 171 h 1165"/>
                  <a:gd name="T36" fmla="*/ 1208 w 1307"/>
                  <a:gd name="T37" fmla="*/ 307 h 1165"/>
                  <a:gd name="T38" fmla="*/ 1281 w 1307"/>
                  <a:gd name="T39" fmla="*/ 470 h 1165"/>
                  <a:gd name="T40" fmla="*/ 1307 w 1307"/>
                  <a:gd name="T41" fmla="*/ 652 h 1165"/>
                  <a:gd name="T42" fmla="*/ 1281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1 w 1307"/>
                  <a:gd name="T53" fmla="*/ 750 h 1165"/>
                  <a:gd name="T54" fmla="*/ 887 w 1307"/>
                  <a:gd name="T55" fmla="*/ 719 h 1165"/>
                  <a:gd name="T56" fmla="*/ 861 w 1307"/>
                  <a:gd name="T57" fmla="*/ 711 h 1165"/>
                  <a:gd name="T58" fmla="*/ 834 w 1307"/>
                  <a:gd name="T59" fmla="*/ 703 h 1165"/>
                  <a:gd name="T60" fmla="*/ 789 w 1307"/>
                  <a:gd name="T61" fmla="*/ 700 h 1165"/>
                  <a:gd name="T62" fmla="*/ 538 w 1307"/>
                  <a:gd name="T63" fmla="*/ 707 h 1165"/>
                  <a:gd name="T64" fmla="*/ 474 w 1307"/>
                  <a:gd name="T65" fmla="*/ 702 h 1165"/>
                  <a:gd name="T66" fmla="*/ 456 w 1307"/>
                  <a:gd name="T67" fmla="*/ 708 h 1165"/>
                  <a:gd name="T68" fmla="*/ 426 w 1307"/>
                  <a:gd name="T69" fmla="*/ 717 h 1165"/>
                  <a:gd name="T70" fmla="*/ 385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4 w 1307"/>
                  <a:gd name="T81" fmla="*/ 888 h 1165"/>
                  <a:gd name="T82" fmla="*/ 3 w 1307"/>
                  <a:gd name="T83" fmla="*/ 714 h 1165"/>
                  <a:gd name="T84" fmla="*/ 12 w 1307"/>
                  <a:gd name="T85" fmla="*/ 529 h 1165"/>
                  <a:gd name="T86" fmla="*/ 70 w 1307"/>
                  <a:gd name="T87" fmla="*/ 358 h 1165"/>
                  <a:gd name="T88" fmla="*/ 171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4" y="103"/>
                    </a:lnTo>
                    <a:lnTo>
                      <a:pt x="539" y="118"/>
                    </a:lnTo>
                    <a:lnTo>
                      <a:pt x="505" y="136"/>
                    </a:lnTo>
                    <a:lnTo>
                      <a:pt x="474" y="159"/>
                    </a:lnTo>
                    <a:lnTo>
                      <a:pt x="447" y="186"/>
                    </a:lnTo>
                    <a:lnTo>
                      <a:pt x="424" y="216"/>
                    </a:lnTo>
                    <a:lnTo>
                      <a:pt x="405" y="250"/>
                    </a:lnTo>
                    <a:lnTo>
                      <a:pt x="392" y="287"/>
                    </a:lnTo>
                    <a:lnTo>
                      <a:pt x="383" y="325"/>
                    </a:lnTo>
                    <a:lnTo>
                      <a:pt x="379" y="365"/>
                    </a:lnTo>
                    <a:lnTo>
                      <a:pt x="383" y="406"/>
                    </a:lnTo>
                    <a:lnTo>
                      <a:pt x="392" y="444"/>
                    </a:lnTo>
                    <a:lnTo>
                      <a:pt x="405" y="480"/>
                    </a:lnTo>
                    <a:lnTo>
                      <a:pt x="424" y="514"/>
                    </a:lnTo>
                    <a:lnTo>
                      <a:pt x="447" y="544"/>
                    </a:lnTo>
                    <a:lnTo>
                      <a:pt x="474" y="572"/>
                    </a:lnTo>
                    <a:lnTo>
                      <a:pt x="505" y="594"/>
                    </a:lnTo>
                    <a:lnTo>
                      <a:pt x="539" y="613"/>
                    </a:lnTo>
                    <a:lnTo>
                      <a:pt x="574" y="627"/>
                    </a:lnTo>
                    <a:lnTo>
                      <a:pt x="613" y="636"/>
                    </a:lnTo>
                    <a:lnTo>
                      <a:pt x="654" y="639"/>
                    </a:lnTo>
                    <a:lnTo>
                      <a:pt x="694" y="636"/>
                    </a:lnTo>
                    <a:lnTo>
                      <a:pt x="732" y="627"/>
                    </a:lnTo>
                    <a:lnTo>
                      <a:pt x="769" y="613"/>
                    </a:lnTo>
                    <a:lnTo>
                      <a:pt x="803" y="594"/>
                    </a:lnTo>
                    <a:lnTo>
                      <a:pt x="832" y="572"/>
                    </a:lnTo>
                    <a:lnTo>
                      <a:pt x="860" y="544"/>
                    </a:lnTo>
                    <a:lnTo>
                      <a:pt x="883" y="514"/>
                    </a:lnTo>
                    <a:lnTo>
                      <a:pt x="902" y="480"/>
                    </a:lnTo>
                    <a:lnTo>
                      <a:pt x="915" y="444"/>
                    </a:lnTo>
                    <a:lnTo>
                      <a:pt x="924" y="406"/>
                    </a:lnTo>
                    <a:lnTo>
                      <a:pt x="927" y="365"/>
                    </a:lnTo>
                    <a:lnTo>
                      <a:pt x="924" y="325"/>
                    </a:lnTo>
                    <a:lnTo>
                      <a:pt x="915" y="287"/>
                    </a:lnTo>
                    <a:lnTo>
                      <a:pt x="902" y="250"/>
                    </a:lnTo>
                    <a:lnTo>
                      <a:pt x="883" y="216"/>
                    </a:lnTo>
                    <a:lnTo>
                      <a:pt x="860" y="186"/>
                    </a:lnTo>
                    <a:lnTo>
                      <a:pt x="832" y="159"/>
                    </a:lnTo>
                    <a:lnTo>
                      <a:pt x="803" y="136"/>
                    </a:lnTo>
                    <a:lnTo>
                      <a:pt x="769" y="118"/>
                    </a:lnTo>
                    <a:lnTo>
                      <a:pt x="732" y="103"/>
                    </a:lnTo>
                    <a:lnTo>
                      <a:pt x="694" y="95"/>
                    </a:lnTo>
                    <a:lnTo>
                      <a:pt x="654" y="92"/>
                    </a:lnTo>
                    <a:close/>
                    <a:moveTo>
                      <a:pt x="654" y="0"/>
                    </a:moveTo>
                    <a:lnTo>
                      <a:pt x="716" y="3"/>
                    </a:lnTo>
                    <a:lnTo>
                      <a:pt x="777" y="12"/>
                    </a:lnTo>
                    <a:lnTo>
                      <a:pt x="836" y="26"/>
                    </a:lnTo>
                    <a:lnTo>
                      <a:pt x="894" y="46"/>
                    </a:lnTo>
                    <a:lnTo>
                      <a:pt x="949" y="71"/>
                    </a:lnTo>
                    <a:lnTo>
                      <a:pt x="1000" y="99"/>
                    </a:lnTo>
                    <a:lnTo>
                      <a:pt x="1049" y="133"/>
                    </a:lnTo>
                    <a:lnTo>
                      <a:pt x="1093" y="171"/>
                    </a:lnTo>
                    <a:lnTo>
                      <a:pt x="1135" y="213"/>
                    </a:lnTo>
                    <a:lnTo>
                      <a:pt x="1173" y="258"/>
                    </a:lnTo>
                    <a:lnTo>
                      <a:pt x="1208" y="307"/>
                    </a:lnTo>
                    <a:lnTo>
                      <a:pt x="1236" y="358"/>
                    </a:lnTo>
                    <a:lnTo>
                      <a:pt x="1261" y="413"/>
                    </a:lnTo>
                    <a:lnTo>
                      <a:pt x="1281" y="470"/>
                    </a:lnTo>
                    <a:lnTo>
                      <a:pt x="1295" y="529"/>
                    </a:lnTo>
                    <a:lnTo>
                      <a:pt x="1304" y="590"/>
                    </a:lnTo>
                    <a:lnTo>
                      <a:pt x="1307" y="652"/>
                    </a:lnTo>
                    <a:lnTo>
                      <a:pt x="1304" y="714"/>
                    </a:lnTo>
                    <a:lnTo>
                      <a:pt x="1295" y="774"/>
                    </a:lnTo>
                    <a:lnTo>
                      <a:pt x="1281" y="832"/>
                    </a:lnTo>
                    <a:lnTo>
                      <a:pt x="1263" y="888"/>
                    </a:lnTo>
                    <a:lnTo>
                      <a:pt x="1238" y="942"/>
                    </a:lnTo>
                    <a:lnTo>
                      <a:pt x="1211" y="993"/>
                    </a:lnTo>
                    <a:lnTo>
                      <a:pt x="1177" y="1041"/>
                    </a:lnTo>
                    <a:lnTo>
                      <a:pt x="1140" y="1086"/>
                    </a:lnTo>
                    <a:lnTo>
                      <a:pt x="1101" y="1128"/>
                    </a:lnTo>
                    <a:lnTo>
                      <a:pt x="1056" y="1165"/>
                    </a:lnTo>
                    <a:lnTo>
                      <a:pt x="1056" y="949"/>
                    </a:lnTo>
                    <a:lnTo>
                      <a:pt x="1054" y="916"/>
                    </a:lnTo>
                    <a:lnTo>
                      <a:pt x="1047" y="882"/>
                    </a:lnTo>
                    <a:lnTo>
                      <a:pt x="1035" y="851"/>
                    </a:lnTo>
                    <a:lnTo>
                      <a:pt x="1020" y="822"/>
                    </a:lnTo>
                    <a:lnTo>
                      <a:pt x="1001" y="795"/>
                    </a:lnTo>
                    <a:lnTo>
                      <a:pt x="977" y="771"/>
                    </a:lnTo>
                    <a:lnTo>
                      <a:pt x="951" y="750"/>
                    </a:lnTo>
                    <a:lnTo>
                      <a:pt x="922" y="733"/>
                    </a:lnTo>
                    <a:lnTo>
                      <a:pt x="890" y="719"/>
                    </a:lnTo>
                    <a:lnTo>
                      <a:pt x="887" y="719"/>
                    </a:lnTo>
                    <a:lnTo>
                      <a:pt x="880" y="717"/>
                    </a:lnTo>
                    <a:lnTo>
                      <a:pt x="871" y="714"/>
                    </a:lnTo>
                    <a:lnTo>
                      <a:pt x="861" y="711"/>
                    </a:lnTo>
                    <a:lnTo>
                      <a:pt x="851" y="708"/>
                    </a:lnTo>
                    <a:lnTo>
                      <a:pt x="842" y="705"/>
                    </a:lnTo>
                    <a:lnTo>
                      <a:pt x="834" y="703"/>
                    </a:lnTo>
                    <a:lnTo>
                      <a:pt x="832" y="702"/>
                    </a:lnTo>
                    <a:lnTo>
                      <a:pt x="811" y="698"/>
                    </a:lnTo>
                    <a:lnTo>
                      <a:pt x="789" y="700"/>
                    </a:lnTo>
                    <a:lnTo>
                      <a:pt x="769" y="707"/>
                    </a:lnTo>
                    <a:lnTo>
                      <a:pt x="654" y="762"/>
                    </a:lnTo>
                    <a:lnTo>
                      <a:pt x="538" y="707"/>
                    </a:lnTo>
                    <a:lnTo>
                      <a:pt x="517" y="700"/>
                    </a:lnTo>
                    <a:lnTo>
                      <a:pt x="496" y="698"/>
                    </a:lnTo>
                    <a:lnTo>
                      <a:pt x="474" y="702"/>
                    </a:lnTo>
                    <a:lnTo>
                      <a:pt x="472" y="703"/>
                    </a:lnTo>
                    <a:lnTo>
                      <a:pt x="465" y="705"/>
                    </a:lnTo>
                    <a:lnTo>
                      <a:pt x="456" y="708"/>
                    </a:lnTo>
                    <a:lnTo>
                      <a:pt x="446" y="711"/>
                    </a:lnTo>
                    <a:lnTo>
                      <a:pt x="436" y="714"/>
                    </a:lnTo>
                    <a:lnTo>
                      <a:pt x="426" y="717"/>
                    </a:lnTo>
                    <a:lnTo>
                      <a:pt x="419" y="719"/>
                    </a:lnTo>
                    <a:lnTo>
                      <a:pt x="417" y="719"/>
                    </a:lnTo>
                    <a:lnTo>
                      <a:pt x="385" y="733"/>
                    </a:lnTo>
                    <a:lnTo>
                      <a:pt x="356" y="750"/>
                    </a:lnTo>
                    <a:lnTo>
                      <a:pt x="329" y="771"/>
                    </a:lnTo>
                    <a:lnTo>
                      <a:pt x="307" y="795"/>
                    </a:lnTo>
                    <a:lnTo>
                      <a:pt x="288" y="822"/>
                    </a:lnTo>
                    <a:lnTo>
                      <a:pt x="271" y="851"/>
                    </a:lnTo>
                    <a:lnTo>
                      <a:pt x="260" y="882"/>
                    </a:lnTo>
                    <a:lnTo>
                      <a:pt x="253" y="916"/>
                    </a:lnTo>
                    <a:lnTo>
                      <a:pt x="251" y="949"/>
                    </a:lnTo>
                    <a:lnTo>
                      <a:pt x="251" y="1165"/>
                    </a:lnTo>
                    <a:lnTo>
                      <a:pt x="207" y="1128"/>
                    </a:lnTo>
                    <a:lnTo>
                      <a:pt x="166" y="1086"/>
                    </a:lnTo>
                    <a:lnTo>
                      <a:pt x="130" y="1041"/>
                    </a:lnTo>
                    <a:lnTo>
                      <a:pt x="97" y="993"/>
                    </a:lnTo>
                    <a:lnTo>
                      <a:pt x="68" y="942"/>
                    </a:lnTo>
                    <a:lnTo>
                      <a:pt x="44" y="888"/>
                    </a:lnTo>
                    <a:lnTo>
                      <a:pt x="26" y="832"/>
                    </a:lnTo>
                    <a:lnTo>
                      <a:pt x="11" y="774"/>
                    </a:lnTo>
                    <a:lnTo>
                      <a:pt x="3" y="714"/>
                    </a:lnTo>
                    <a:lnTo>
                      <a:pt x="0" y="652"/>
                    </a:lnTo>
                    <a:lnTo>
                      <a:pt x="3" y="590"/>
                    </a:lnTo>
                    <a:lnTo>
                      <a:pt x="12" y="529"/>
                    </a:lnTo>
                    <a:lnTo>
                      <a:pt x="27" y="470"/>
                    </a:lnTo>
                    <a:lnTo>
                      <a:pt x="46" y="413"/>
                    </a:lnTo>
                    <a:lnTo>
                      <a:pt x="70" y="358"/>
                    </a:lnTo>
                    <a:lnTo>
                      <a:pt x="100" y="307"/>
                    </a:lnTo>
                    <a:lnTo>
                      <a:pt x="134" y="258"/>
                    </a:lnTo>
                    <a:lnTo>
                      <a:pt x="171" y="213"/>
                    </a:lnTo>
                    <a:lnTo>
                      <a:pt x="213" y="171"/>
                    </a:lnTo>
                    <a:lnTo>
                      <a:pt x="258" y="133"/>
                    </a:lnTo>
                    <a:lnTo>
                      <a:pt x="307" y="99"/>
                    </a:lnTo>
                    <a:lnTo>
                      <a:pt x="359" y="71"/>
                    </a:lnTo>
                    <a:lnTo>
                      <a:pt x="413" y="46"/>
                    </a:lnTo>
                    <a:lnTo>
                      <a:pt x="470" y="26"/>
                    </a:lnTo>
                    <a:lnTo>
                      <a:pt x="529" y="12"/>
                    </a:lnTo>
                    <a:lnTo>
                      <a:pt x="591" y="3"/>
                    </a:lnTo>
                    <a:lnTo>
                      <a:pt x="6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612">
                <a:extLst>
                  <a:ext uri="{FF2B5EF4-FFF2-40B4-BE49-F238E27FC236}">
                    <a16:creationId xmlns:a16="http://schemas.microsoft.com/office/drawing/2014/main" id="{75CC2F37-CCA7-D342-AD4F-99041046B468}"/>
                  </a:ext>
                </a:extLst>
              </p:cNvPr>
              <p:cNvSpPr>
                <a:spLocks/>
              </p:cNvSpPr>
              <p:nvPr/>
            </p:nvSpPr>
            <p:spPr bwMode="auto">
              <a:xfrm>
                <a:off x="11234738" y="6264275"/>
                <a:ext cx="65088" cy="61913"/>
              </a:xfrm>
              <a:custGeom>
                <a:avLst/>
                <a:gdLst>
                  <a:gd name="T0" fmla="*/ 69 w 457"/>
                  <a:gd name="T1" fmla="*/ 0 h 427"/>
                  <a:gd name="T2" fmla="*/ 191 w 457"/>
                  <a:gd name="T3" fmla="*/ 58 h 427"/>
                  <a:gd name="T4" fmla="*/ 209 w 457"/>
                  <a:gd name="T5" fmla="*/ 65 h 427"/>
                  <a:gd name="T6" fmla="*/ 229 w 457"/>
                  <a:gd name="T7" fmla="*/ 67 h 427"/>
                  <a:gd name="T8" fmla="*/ 247 w 457"/>
                  <a:gd name="T9" fmla="*/ 65 h 427"/>
                  <a:gd name="T10" fmla="*/ 266 w 457"/>
                  <a:gd name="T11" fmla="*/ 58 h 427"/>
                  <a:gd name="T12" fmla="*/ 389 w 457"/>
                  <a:gd name="T13" fmla="*/ 0 h 427"/>
                  <a:gd name="T14" fmla="*/ 410 w 457"/>
                  <a:gd name="T15" fmla="*/ 7 h 427"/>
                  <a:gd name="T16" fmla="*/ 426 w 457"/>
                  <a:gd name="T17" fmla="*/ 14 h 427"/>
                  <a:gd name="T18" fmla="*/ 439 w 457"/>
                  <a:gd name="T19" fmla="*/ 26 h 427"/>
                  <a:gd name="T20" fmla="*/ 448 w 457"/>
                  <a:gd name="T21" fmla="*/ 39 h 427"/>
                  <a:gd name="T22" fmla="*/ 454 w 457"/>
                  <a:gd name="T23" fmla="*/ 55 h 427"/>
                  <a:gd name="T24" fmla="*/ 457 w 457"/>
                  <a:gd name="T25" fmla="*/ 71 h 427"/>
                  <a:gd name="T26" fmla="*/ 457 w 457"/>
                  <a:gd name="T27" fmla="*/ 385 h 427"/>
                  <a:gd name="T28" fmla="*/ 402 w 457"/>
                  <a:gd name="T29" fmla="*/ 403 h 427"/>
                  <a:gd name="T30" fmla="*/ 346 w 457"/>
                  <a:gd name="T31" fmla="*/ 416 h 427"/>
                  <a:gd name="T32" fmla="*/ 288 w 457"/>
                  <a:gd name="T33" fmla="*/ 424 h 427"/>
                  <a:gd name="T34" fmla="*/ 229 w 457"/>
                  <a:gd name="T35" fmla="*/ 427 h 427"/>
                  <a:gd name="T36" fmla="*/ 169 w 457"/>
                  <a:gd name="T37" fmla="*/ 424 h 427"/>
                  <a:gd name="T38" fmla="*/ 111 w 457"/>
                  <a:gd name="T39" fmla="*/ 416 h 427"/>
                  <a:gd name="T40" fmla="*/ 54 w 457"/>
                  <a:gd name="T41" fmla="*/ 403 h 427"/>
                  <a:gd name="T42" fmla="*/ 0 w 457"/>
                  <a:gd name="T43" fmla="*/ 385 h 427"/>
                  <a:gd name="T44" fmla="*/ 0 w 457"/>
                  <a:gd name="T45" fmla="*/ 71 h 427"/>
                  <a:gd name="T46" fmla="*/ 2 w 457"/>
                  <a:gd name="T47" fmla="*/ 55 h 427"/>
                  <a:gd name="T48" fmla="*/ 9 w 457"/>
                  <a:gd name="T49" fmla="*/ 39 h 427"/>
                  <a:gd name="T50" fmla="*/ 18 w 457"/>
                  <a:gd name="T51" fmla="*/ 26 h 427"/>
                  <a:gd name="T52" fmla="*/ 31 w 457"/>
                  <a:gd name="T53" fmla="*/ 14 h 427"/>
                  <a:gd name="T54" fmla="*/ 46 w 457"/>
                  <a:gd name="T55" fmla="*/ 7 h 427"/>
                  <a:gd name="T56" fmla="*/ 69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9" y="0"/>
                    </a:moveTo>
                    <a:lnTo>
                      <a:pt x="191" y="58"/>
                    </a:lnTo>
                    <a:lnTo>
                      <a:pt x="209" y="65"/>
                    </a:lnTo>
                    <a:lnTo>
                      <a:pt x="229" y="67"/>
                    </a:lnTo>
                    <a:lnTo>
                      <a:pt x="247" y="65"/>
                    </a:lnTo>
                    <a:lnTo>
                      <a:pt x="266" y="58"/>
                    </a:lnTo>
                    <a:lnTo>
                      <a:pt x="389" y="0"/>
                    </a:lnTo>
                    <a:lnTo>
                      <a:pt x="410" y="7"/>
                    </a:lnTo>
                    <a:lnTo>
                      <a:pt x="426" y="14"/>
                    </a:lnTo>
                    <a:lnTo>
                      <a:pt x="439" y="26"/>
                    </a:lnTo>
                    <a:lnTo>
                      <a:pt x="448" y="39"/>
                    </a:lnTo>
                    <a:lnTo>
                      <a:pt x="454" y="55"/>
                    </a:lnTo>
                    <a:lnTo>
                      <a:pt x="457" y="71"/>
                    </a:lnTo>
                    <a:lnTo>
                      <a:pt x="457" y="385"/>
                    </a:lnTo>
                    <a:lnTo>
                      <a:pt x="402" y="403"/>
                    </a:lnTo>
                    <a:lnTo>
                      <a:pt x="346" y="416"/>
                    </a:lnTo>
                    <a:lnTo>
                      <a:pt x="288" y="424"/>
                    </a:lnTo>
                    <a:lnTo>
                      <a:pt x="229" y="427"/>
                    </a:lnTo>
                    <a:lnTo>
                      <a:pt x="169" y="424"/>
                    </a:lnTo>
                    <a:lnTo>
                      <a:pt x="111" y="416"/>
                    </a:lnTo>
                    <a:lnTo>
                      <a:pt x="54" y="403"/>
                    </a:lnTo>
                    <a:lnTo>
                      <a:pt x="0" y="385"/>
                    </a:lnTo>
                    <a:lnTo>
                      <a:pt x="0" y="71"/>
                    </a:lnTo>
                    <a:lnTo>
                      <a:pt x="2" y="55"/>
                    </a:lnTo>
                    <a:lnTo>
                      <a:pt x="9" y="39"/>
                    </a:lnTo>
                    <a:lnTo>
                      <a:pt x="18" y="26"/>
                    </a:lnTo>
                    <a:lnTo>
                      <a:pt x="31" y="14"/>
                    </a:lnTo>
                    <a:lnTo>
                      <a:pt x="46" y="7"/>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613">
                <a:extLst>
                  <a:ext uri="{FF2B5EF4-FFF2-40B4-BE49-F238E27FC236}">
                    <a16:creationId xmlns:a16="http://schemas.microsoft.com/office/drawing/2014/main" id="{A45ABEB8-F05B-C04A-9735-9263CD90E7C2}"/>
                  </a:ext>
                </a:extLst>
              </p:cNvPr>
              <p:cNvSpPr>
                <a:spLocks noEditPoints="1"/>
              </p:cNvSpPr>
              <p:nvPr/>
            </p:nvSpPr>
            <p:spPr bwMode="auto">
              <a:xfrm>
                <a:off x="11320463" y="5868988"/>
                <a:ext cx="188913" cy="166688"/>
              </a:xfrm>
              <a:custGeom>
                <a:avLst/>
                <a:gdLst>
                  <a:gd name="T0" fmla="*/ 574 w 1307"/>
                  <a:gd name="T1" fmla="*/ 104 h 1165"/>
                  <a:gd name="T2" fmla="*/ 473 w 1307"/>
                  <a:gd name="T3" fmla="*/ 159 h 1165"/>
                  <a:gd name="T4" fmla="*/ 405 w 1307"/>
                  <a:gd name="T5" fmla="*/ 251 h 1165"/>
                  <a:gd name="T6" fmla="*/ 380 w 1307"/>
                  <a:gd name="T7" fmla="*/ 366 h 1165"/>
                  <a:gd name="T8" fmla="*/ 405 w 1307"/>
                  <a:gd name="T9" fmla="*/ 481 h 1165"/>
                  <a:gd name="T10" fmla="*/ 473 w 1307"/>
                  <a:gd name="T11" fmla="*/ 571 h 1165"/>
                  <a:gd name="T12" fmla="*/ 574 w 1307"/>
                  <a:gd name="T13" fmla="*/ 626 h 1165"/>
                  <a:gd name="T14" fmla="*/ 694 w 1307"/>
                  <a:gd name="T15" fmla="*/ 635 h 1165"/>
                  <a:gd name="T16" fmla="*/ 802 w 1307"/>
                  <a:gd name="T17" fmla="*/ 595 h 1165"/>
                  <a:gd name="T18" fmla="*/ 882 w 1307"/>
                  <a:gd name="T19" fmla="*/ 514 h 1165"/>
                  <a:gd name="T20" fmla="*/ 924 w 1307"/>
                  <a:gd name="T21" fmla="*/ 405 h 1165"/>
                  <a:gd name="T22" fmla="*/ 915 w 1307"/>
                  <a:gd name="T23" fmla="*/ 286 h 1165"/>
                  <a:gd name="T24" fmla="*/ 860 w 1307"/>
                  <a:gd name="T25" fmla="*/ 186 h 1165"/>
                  <a:gd name="T26" fmla="*/ 768 w 1307"/>
                  <a:gd name="T27" fmla="*/ 117 h 1165"/>
                  <a:gd name="T28" fmla="*/ 653 w 1307"/>
                  <a:gd name="T29" fmla="*/ 92 h 1165"/>
                  <a:gd name="T30" fmla="*/ 777 w 1307"/>
                  <a:gd name="T31" fmla="*/ 12 h 1165"/>
                  <a:gd name="T32" fmla="*/ 948 w 1307"/>
                  <a:gd name="T33" fmla="*/ 70 h 1165"/>
                  <a:gd name="T34" fmla="*/ 1094 w 1307"/>
                  <a:gd name="T35" fmla="*/ 171 h 1165"/>
                  <a:gd name="T36" fmla="*/ 1207 w 1307"/>
                  <a:gd name="T37" fmla="*/ 307 h 1165"/>
                  <a:gd name="T38" fmla="*/ 1280 w 1307"/>
                  <a:gd name="T39" fmla="*/ 469 h 1165"/>
                  <a:gd name="T40" fmla="*/ 1307 w 1307"/>
                  <a:gd name="T41" fmla="*/ 653 h 1165"/>
                  <a:gd name="T42" fmla="*/ 1281 w 1307"/>
                  <a:gd name="T43" fmla="*/ 832 h 1165"/>
                  <a:gd name="T44" fmla="*/ 1210 w 1307"/>
                  <a:gd name="T45" fmla="*/ 993 h 1165"/>
                  <a:gd name="T46" fmla="*/ 1100 w 1307"/>
                  <a:gd name="T47" fmla="*/ 1127 h 1165"/>
                  <a:gd name="T48" fmla="*/ 1054 w 1307"/>
                  <a:gd name="T49" fmla="*/ 915 h 1165"/>
                  <a:gd name="T50" fmla="*/ 1019 w 1307"/>
                  <a:gd name="T51" fmla="*/ 822 h 1165"/>
                  <a:gd name="T52" fmla="*/ 951 w 1307"/>
                  <a:gd name="T53" fmla="*/ 749 h 1165"/>
                  <a:gd name="T54" fmla="*/ 888 w 1307"/>
                  <a:gd name="T55" fmla="*/ 719 h 1165"/>
                  <a:gd name="T56" fmla="*/ 861 w 1307"/>
                  <a:gd name="T57" fmla="*/ 711 h 1165"/>
                  <a:gd name="T58" fmla="*/ 835 w 1307"/>
                  <a:gd name="T59" fmla="*/ 703 h 1165"/>
                  <a:gd name="T60" fmla="*/ 790 w 1307"/>
                  <a:gd name="T61" fmla="*/ 700 h 1165"/>
                  <a:gd name="T62" fmla="*/ 538 w 1307"/>
                  <a:gd name="T63" fmla="*/ 707 h 1165"/>
                  <a:gd name="T64" fmla="*/ 474 w 1307"/>
                  <a:gd name="T65" fmla="*/ 702 h 1165"/>
                  <a:gd name="T66" fmla="*/ 456 w 1307"/>
                  <a:gd name="T67" fmla="*/ 708 h 1165"/>
                  <a:gd name="T68" fmla="*/ 425 w 1307"/>
                  <a:gd name="T69" fmla="*/ 717 h 1165"/>
                  <a:gd name="T70" fmla="*/ 385 w 1307"/>
                  <a:gd name="T71" fmla="*/ 733 h 1165"/>
                  <a:gd name="T72" fmla="*/ 306 w 1307"/>
                  <a:gd name="T73" fmla="*/ 794 h 1165"/>
                  <a:gd name="T74" fmla="*/ 260 w 1307"/>
                  <a:gd name="T75" fmla="*/ 882 h 1165"/>
                  <a:gd name="T76" fmla="*/ 250 w 1307"/>
                  <a:gd name="T77" fmla="*/ 1165 h 1165"/>
                  <a:gd name="T78" fmla="*/ 129 w 1307"/>
                  <a:gd name="T79" fmla="*/ 1041 h 1165"/>
                  <a:gd name="T80" fmla="*/ 44 w 1307"/>
                  <a:gd name="T81" fmla="*/ 888 h 1165"/>
                  <a:gd name="T82" fmla="*/ 3 w 1307"/>
                  <a:gd name="T83" fmla="*/ 714 h 1165"/>
                  <a:gd name="T84" fmla="*/ 11 w 1307"/>
                  <a:gd name="T85" fmla="*/ 529 h 1165"/>
                  <a:gd name="T86" fmla="*/ 71 w 1307"/>
                  <a:gd name="T87" fmla="*/ 359 h 1165"/>
                  <a:gd name="T88" fmla="*/ 170 w 1307"/>
                  <a:gd name="T89" fmla="*/ 213 h 1165"/>
                  <a:gd name="T90" fmla="*/ 307 w 1307"/>
                  <a:gd name="T91" fmla="*/ 100 h 1165"/>
                  <a:gd name="T92" fmla="*/ 470 w 1307"/>
                  <a:gd name="T93" fmla="*/ 27 h 1165"/>
                  <a:gd name="T94" fmla="*/ 653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3" y="92"/>
                    </a:moveTo>
                    <a:lnTo>
                      <a:pt x="613" y="95"/>
                    </a:lnTo>
                    <a:lnTo>
                      <a:pt x="574" y="104"/>
                    </a:lnTo>
                    <a:lnTo>
                      <a:pt x="538" y="117"/>
                    </a:lnTo>
                    <a:lnTo>
                      <a:pt x="504" y="137"/>
                    </a:lnTo>
                    <a:lnTo>
                      <a:pt x="473" y="159"/>
                    </a:lnTo>
                    <a:lnTo>
                      <a:pt x="447" y="186"/>
                    </a:lnTo>
                    <a:lnTo>
                      <a:pt x="423" y="217"/>
                    </a:lnTo>
                    <a:lnTo>
                      <a:pt x="405" y="251"/>
                    </a:lnTo>
                    <a:lnTo>
                      <a:pt x="391" y="286"/>
                    </a:lnTo>
                    <a:lnTo>
                      <a:pt x="383" y="325"/>
                    </a:lnTo>
                    <a:lnTo>
                      <a:pt x="380" y="366"/>
                    </a:lnTo>
                    <a:lnTo>
                      <a:pt x="383" y="405"/>
                    </a:lnTo>
                    <a:lnTo>
                      <a:pt x="391" y="444"/>
                    </a:lnTo>
                    <a:lnTo>
                      <a:pt x="405" y="481"/>
                    </a:lnTo>
                    <a:lnTo>
                      <a:pt x="423" y="514"/>
                    </a:lnTo>
                    <a:lnTo>
                      <a:pt x="447" y="545"/>
                    </a:lnTo>
                    <a:lnTo>
                      <a:pt x="473" y="571"/>
                    </a:lnTo>
                    <a:lnTo>
                      <a:pt x="504" y="595"/>
                    </a:lnTo>
                    <a:lnTo>
                      <a:pt x="538" y="613"/>
                    </a:lnTo>
                    <a:lnTo>
                      <a:pt x="574" y="626"/>
                    </a:lnTo>
                    <a:lnTo>
                      <a:pt x="613" y="635"/>
                    </a:lnTo>
                    <a:lnTo>
                      <a:pt x="653" y="639"/>
                    </a:lnTo>
                    <a:lnTo>
                      <a:pt x="694" y="635"/>
                    </a:lnTo>
                    <a:lnTo>
                      <a:pt x="733" y="626"/>
                    </a:lnTo>
                    <a:lnTo>
                      <a:pt x="768" y="613"/>
                    </a:lnTo>
                    <a:lnTo>
                      <a:pt x="802" y="595"/>
                    </a:lnTo>
                    <a:lnTo>
                      <a:pt x="832" y="571"/>
                    </a:lnTo>
                    <a:lnTo>
                      <a:pt x="860" y="545"/>
                    </a:lnTo>
                    <a:lnTo>
                      <a:pt x="882" y="514"/>
                    </a:lnTo>
                    <a:lnTo>
                      <a:pt x="902" y="481"/>
                    </a:lnTo>
                    <a:lnTo>
                      <a:pt x="915" y="444"/>
                    </a:lnTo>
                    <a:lnTo>
                      <a:pt x="924" y="405"/>
                    </a:lnTo>
                    <a:lnTo>
                      <a:pt x="926" y="366"/>
                    </a:lnTo>
                    <a:lnTo>
                      <a:pt x="924" y="325"/>
                    </a:lnTo>
                    <a:lnTo>
                      <a:pt x="915" y="286"/>
                    </a:lnTo>
                    <a:lnTo>
                      <a:pt x="902" y="251"/>
                    </a:lnTo>
                    <a:lnTo>
                      <a:pt x="882" y="217"/>
                    </a:lnTo>
                    <a:lnTo>
                      <a:pt x="860" y="186"/>
                    </a:lnTo>
                    <a:lnTo>
                      <a:pt x="832" y="159"/>
                    </a:lnTo>
                    <a:lnTo>
                      <a:pt x="802" y="137"/>
                    </a:lnTo>
                    <a:lnTo>
                      <a:pt x="768" y="117"/>
                    </a:lnTo>
                    <a:lnTo>
                      <a:pt x="733" y="104"/>
                    </a:lnTo>
                    <a:lnTo>
                      <a:pt x="694" y="95"/>
                    </a:lnTo>
                    <a:lnTo>
                      <a:pt x="653" y="92"/>
                    </a:lnTo>
                    <a:close/>
                    <a:moveTo>
                      <a:pt x="653" y="0"/>
                    </a:moveTo>
                    <a:lnTo>
                      <a:pt x="716" y="3"/>
                    </a:lnTo>
                    <a:lnTo>
                      <a:pt x="777" y="12"/>
                    </a:lnTo>
                    <a:lnTo>
                      <a:pt x="837" y="27"/>
                    </a:lnTo>
                    <a:lnTo>
                      <a:pt x="894" y="46"/>
                    </a:lnTo>
                    <a:lnTo>
                      <a:pt x="948" y="70"/>
                    </a:lnTo>
                    <a:lnTo>
                      <a:pt x="1000" y="100"/>
                    </a:lnTo>
                    <a:lnTo>
                      <a:pt x="1049" y="133"/>
                    </a:lnTo>
                    <a:lnTo>
                      <a:pt x="1094" y="171"/>
                    </a:lnTo>
                    <a:lnTo>
                      <a:pt x="1135" y="213"/>
                    </a:lnTo>
                    <a:lnTo>
                      <a:pt x="1173" y="258"/>
                    </a:lnTo>
                    <a:lnTo>
                      <a:pt x="1207" y="307"/>
                    </a:lnTo>
                    <a:lnTo>
                      <a:pt x="1236" y="359"/>
                    </a:lnTo>
                    <a:lnTo>
                      <a:pt x="1261" y="412"/>
                    </a:lnTo>
                    <a:lnTo>
                      <a:pt x="1280" y="469"/>
                    </a:lnTo>
                    <a:lnTo>
                      <a:pt x="1295" y="529"/>
                    </a:lnTo>
                    <a:lnTo>
                      <a:pt x="1304" y="590"/>
                    </a:lnTo>
                    <a:lnTo>
                      <a:pt x="1307" y="653"/>
                    </a:lnTo>
                    <a:lnTo>
                      <a:pt x="1304" y="714"/>
                    </a:lnTo>
                    <a:lnTo>
                      <a:pt x="1296" y="774"/>
                    </a:lnTo>
                    <a:lnTo>
                      <a:pt x="1281" y="832"/>
                    </a:lnTo>
                    <a:lnTo>
                      <a:pt x="1262" y="888"/>
                    </a:lnTo>
                    <a:lnTo>
                      <a:pt x="1238" y="942"/>
                    </a:lnTo>
                    <a:lnTo>
                      <a:pt x="1210" y="993"/>
                    </a:lnTo>
                    <a:lnTo>
                      <a:pt x="1177" y="1041"/>
                    </a:lnTo>
                    <a:lnTo>
                      <a:pt x="1141" y="1087"/>
                    </a:lnTo>
                    <a:lnTo>
                      <a:pt x="1100" y="1127"/>
                    </a:lnTo>
                    <a:lnTo>
                      <a:pt x="1056" y="1165"/>
                    </a:lnTo>
                    <a:lnTo>
                      <a:pt x="1056" y="950"/>
                    </a:lnTo>
                    <a:lnTo>
                      <a:pt x="1054" y="915"/>
                    </a:lnTo>
                    <a:lnTo>
                      <a:pt x="1047" y="882"/>
                    </a:lnTo>
                    <a:lnTo>
                      <a:pt x="1035" y="851"/>
                    </a:lnTo>
                    <a:lnTo>
                      <a:pt x="1019" y="822"/>
                    </a:lnTo>
                    <a:lnTo>
                      <a:pt x="1000" y="794"/>
                    </a:lnTo>
                    <a:lnTo>
                      <a:pt x="977" y="771"/>
                    </a:lnTo>
                    <a:lnTo>
                      <a:pt x="951" y="749"/>
                    </a:lnTo>
                    <a:lnTo>
                      <a:pt x="921" y="733"/>
                    </a:lnTo>
                    <a:lnTo>
                      <a:pt x="890" y="720"/>
                    </a:lnTo>
                    <a:lnTo>
                      <a:pt x="888" y="719"/>
                    </a:lnTo>
                    <a:lnTo>
                      <a:pt x="880" y="717"/>
                    </a:lnTo>
                    <a:lnTo>
                      <a:pt x="871" y="714"/>
                    </a:lnTo>
                    <a:lnTo>
                      <a:pt x="861" y="711"/>
                    </a:lnTo>
                    <a:lnTo>
                      <a:pt x="850" y="708"/>
                    </a:lnTo>
                    <a:lnTo>
                      <a:pt x="841" y="705"/>
                    </a:lnTo>
                    <a:lnTo>
                      <a:pt x="835" y="703"/>
                    </a:lnTo>
                    <a:lnTo>
                      <a:pt x="832" y="702"/>
                    </a:lnTo>
                    <a:lnTo>
                      <a:pt x="811" y="699"/>
                    </a:lnTo>
                    <a:lnTo>
                      <a:pt x="790" y="700"/>
                    </a:lnTo>
                    <a:lnTo>
                      <a:pt x="769" y="707"/>
                    </a:lnTo>
                    <a:lnTo>
                      <a:pt x="653" y="762"/>
                    </a:lnTo>
                    <a:lnTo>
                      <a:pt x="538" y="707"/>
                    </a:lnTo>
                    <a:lnTo>
                      <a:pt x="516" y="700"/>
                    </a:lnTo>
                    <a:lnTo>
                      <a:pt x="496" y="699"/>
                    </a:lnTo>
                    <a:lnTo>
                      <a:pt x="474" y="702"/>
                    </a:lnTo>
                    <a:lnTo>
                      <a:pt x="471" y="703"/>
                    </a:lnTo>
                    <a:lnTo>
                      <a:pt x="465" y="705"/>
                    </a:lnTo>
                    <a:lnTo>
                      <a:pt x="456" y="708"/>
                    </a:lnTo>
                    <a:lnTo>
                      <a:pt x="446" y="711"/>
                    </a:lnTo>
                    <a:lnTo>
                      <a:pt x="435" y="714"/>
                    </a:lnTo>
                    <a:lnTo>
                      <a:pt x="425" y="717"/>
                    </a:lnTo>
                    <a:lnTo>
                      <a:pt x="419" y="719"/>
                    </a:lnTo>
                    <a:lnTo>
                      <a:pt x="416" y="720"/>
                    </a:lnTo>
                    <a:lnTo>
                      <a:pt x="385" y="733"/>
                    </a:lnTo>
                    <a:lnTo>
                      <a:pt x="355" y="749"/>
                    </a:lnTo>
                    <a:lnTo>
                      <a:pt x="330" y="771"/>
                    </a:lnTo>
                    <a:lnTo>
                      <a:pt x="306" y="794"/>
                    </a:lnTo>
                    <a:lnTo>
                      <a:pt x="287" y="822"/>
                    </a:lnTo>
                    <a:lnTo>
                      <a:pt x="271" y="851"/>
                    </a:lnTo>
                    <a:lnTo>
                      <a:pt x="260" y="882"/>
                    </a:lnTo>
                    <a:lnTo>
                      <a:pt x="253" y="915"/>
                    </a:lnTo>
                    <a:lnTo>
                      <a:pt x="250" y="950"/>
                    </a:lnTo>
                    <a:lnTo>
                      <a:pt x="250" y="1165"/>
                    </a:lnTo>
                    <a:lnTo>
                      <a:pt x="206" y="1127"/>
                    </a:lnTo>
                    <a:lnTo>
                      <a:pt x="165" y="1087"/>
                    </a:lnTo>
                    <a:lnTo>
                      <a:pt x="129" y="1041"/>
                    </a:lnTo>
                    <a:lnTo>
                      <a:pt x="96" y="993"/>
                    </a:lnTo>
                    <a:lnTo>
                      <a:pt x="67" y="942"/>
                    </a:lnTo>
                    <a:lnTo>
                      <a:pt x="44" y="888"/>
                    </a:lnTo>
                    <a:lnTo>
                      <a:pt x="25" y="832"/>
                    </a:lnTo>
                    <a:lnTo>
                      <a:pt x="11" y="774"/>
                    </a:lnTo>
                    <a:lnTo>
                      <a:pt x="3" y="714"/>
                    </a:lnTo>
                    <a:lnTo>
                      <a:pt x="0" y="653"/>
                    </a:lnTo>
                    <a:lnTo>
                      <a:pt x="3" y="590"/>
                    </a:lnTo>
                    <a:lnTo>
                      <a:pt x="11" y="529"/>
                    </a:lnTo>
                    <a:lnTo>
                      <a:pt x="26" y="469"/>
                    </a:lnTo>
                    <a:lnTo>
                      <a:pt x="46" y="412"/>
                    </a:lnTo>
                    <a:lnTo>
                      <a:pt x="71" y="359"/>
                    </a:lnTo>
                    <a:lnTo>
                      <a:pt x="99" y="307"/>
                    </a:lnTo>
                    <a:lnTo>
                      <a:pt x="133" y="258"/>
                    </a:lnTo>
                    <a:lnTo>
                      <a:pt x="170" y="213"/>
                    </a:lnTo>
                    <a:lnTo>
                      <a:pt x="212" y="171"/>
                    </a:lnTo>
                    <a:lnTo>
                      <a:pt x="258" y="133"/>
                    </a:lnTo>
                    <a:lnTo>
                      <a:pt x="307" y="100"/>
                    </a:lnTo>
                    <a:lnTo>
                      <a:pt x="358" y="70"/>
                    </a:lnTo>
                    <a:lnTo>
                      <a:pt x="413" y="46"/>
                    </a:lnTo>
                    <a:lnTo>
                      <a:pt x="470" y="27"/>
                    </a:lnTo>
                    <a:lnTo>
                      <a:pt x="530" y="12"/>
                    </a:lnTo>
                    <a:lnTo>
                      <a:pt x="591" y="3"/>
                    </a:lnTo>
                    <a:lnTo>
                      <a:pt x="6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614">
                <a:extLst>
                  <a:ext uri="{FF2B5EF4-FFF2-40B4-BE49-F238E27FC236}">
                    <a16:creationId xmlns:a16="http://schemas.microsoft.com/office/drawing/2014/main" id="{F07EB930-5A6C-5946-8417-CF2C23982294}"/>
                  </a:ext>
                </a:extLst>
              </p:cNvPr>
              <p:cNvSpPr>
                <a:spLocks noEditPoints="1"/>
              </p:cNvSpPr>
              <p:nvPr/>
            </p:nvSpPr>
            <p:spPr bwMode="auto">
              <a:xfrm>
                <a:off x="11469688" y="6137275"/>
                <a:ext cx="187325" cy="168275"/>
              </a:xfrm>
              <a:custGeom>
                <a:avLst/>
                <a:gdLst>
                  <a:gd name="T0" fmla="*/ 575 w 1307"/>
                  <a:gd name="T1" fmla="*/ 103 h 1165"/>
                  <a:gd name="T2" fmla="*/ 475 w 1307"/>
                  <a:gd name="T3" fmla="*/ 159 h 1165"/>
                  <a:gd name="T4" fmla="*/ 406 w 1307"/>
                  <a:gd name="T5" fmla="*/ 250 h 1165"/>
                  <a:gd name="T6" fmla="*/ 381 w 1307"/>
                  <a:gd name="T7" fmla="*/ 365 h 1165"/>
                  <a:gd name="T8" fmla="*/ 406 w 1307"/>
                  <a:gd name="T9" fmla="*/ 480 h 1165"/>
                  <a:gd name="T10" fmla="*/ 475 w 1307"/>
                  <a:gd name="T11" fmla="*/ 572 h 1165"/>
                  <a:gd name="T12" fmla="*/ 575 w 1307"/>
                  <a:gd name="T13" fmla="*/ 627 h 1165"/>
                  <a:gd name="T14" fmla="*/ 694 w 1307"/>
                  <a:gd name="T15" fmla="*/ 636 h 1165"/>
                  <a:gd name="T16" fmla="*/ 803 w 1307"/>
                  <a:gd name="T17" fmla="*/ 594 h 1165"/>
                  <a:gd name="T18" fmla="*/ 884 w 1307"/>
                  <a:gd name="T19" fmla="*/ 514 h 1165"/>
                  <a:gd name="T20" fmla="*/ 924 w 1307"/>
                  <a:gd name="T21" fmla="*/ 406 h 1165"/>
                  <a:gd name="T22" fmla="*/ 916 w 1307"/>
                  <a:gd name="T23" fmla="*/ 287 h 1165"/>
                  <a:gd name="T24" fmla="*/ 860 w 1307"/>
                  <a:gd name="T25" fmla="*/ 186 h 1165"/>
                  <a:gd name="T26" fmla="*/ 769 w 1307"/>
                  <a:gd name="T27" fmla="*/ 118 h 1165"/>
                  <a:gd name="T28" fmla="*/ 654 w 1307"/>
                  <a:gd name="T29" fmla="*/ 92 h 1165"/>
                  <a:gd name="T30" fmla="*/ 778 w 1307"/>
                  <a:gd name="T31" fmla="*/ 12 h 1165"/>
                  <a:gd name="T32" fmla="*/ 949 w 1307"/>
                  <a:gd name="T33" fmla="*/ 71 h 1165"/>
                  <a:gd name="T34" fmla="*/ 1095 w 1307"/>
                  <a:gd name="T35" fmla="*/ 171 h 1165"/>
                  <a:gd name="T36" fmla="*/ 1208 w 1307"/>
                  <a:gd name="T37" fmla="*/ 307 h 1165"/>
                  <a:gd name="T38" fmla="*/ 1281 w 1307"/>
                  <a:gd name="T39" fmla="*/ 470 h 1165"/>
                  <a:gd name="T40" fmla="*/ 1307 w 1307"/>
                  <a:gd name="T41" fmla="*/ 652 h 1165"/>
                  <a:gd name="T42" fmla="*/ 1282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2 w 1307"/>
                  <a:gd name="T53" fmla="*/ 750 h 1165"/>
                  <a:gd name="T54" fmla="*/ 888 w 1307"/>
                  <a:gd name="T55" fmla="*/ 719 h 1165"/>
                  <a:gd name="T56" fmla="*/ 861 w 1307"/>
                  <a:gd name="T57" fmla="*/ 711 h 1165"/>
                  <a:gd name="T58" fmla="*/ 836 w 1307"/>
                  <a:gd name="T59" fmla="*/ 703 h 1165"/>
                  <a:gd name="T60" fmla="*/ 791 w 1307"/>
                  <a:gd name="T61" fmla="*/ 700 h 1165"/>
                  <a:gd name="T62" fmla="*/ 538 w 1307"/>
                  <a:gd name="T63" fmla="*/ 707 h 1165"/>
                  <a:gd name="T64" fmla="*/ 475 w 1307"/>
                  <a:gd name="T65" fmla="*/ 702 h 1165"/>
                  <a:gd name="T66" fmla="*/ 457 w 1307"/>
                  <a:gd name="T67" fmla="*/ 708 h 1165"/>
                  <a:gd name="T68" fmla="*/ 427 w 1307"/>
                  <a:gd name="T69" fmla="*/ 717 h 1165"/>
                  <a:gd name="T70" fmla="*/ 386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5 w 1307"/>
                  <a:gd name="T81" fmla="*/ 888 h 1165"/>
                  <a:gd name="T82" fmla="*/ 3 w 1307"/>
                  <a:gd name="T83" fmla="*/ 714 h 1165"/>
                  <a:gd name="T84" fmla="*/ 13 w 1307"/>
                  <a:gd name="T85" fmla="*/ 529 h 1165"/>
                  <a:gd name="T86" fmla="*/ 71 w 1307"/>
                  <a:gd name="T87" fmla="*/ 358 h 1165"/>
                  <a:gd name="T88" fmla="*/ 172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5" y="103"/>
                    </a:lnTo>
                    <a:lnTo>
                      <a:pt x="539" y="118"/>
                    </a:lnTo>
                    <a:lnTo>
                      <a:pt x="505" y="136"/>
                    </a:lnTo>
                    <a:lnTo>
                      <a:pt x="475" y="159"/>
                    </a:lnTo>
                    <a:lnTo>
                      <a:pt x="447" y="186"/>
                    </a:lnTo>
                    <a:lnTo>
                      <a:pt x="425" y="216"/>
                    </a:lnTo>
                    <a:lnTo>
                      <a:pt x="406" y="250"/>
                    </a:lnTo>
                    <a:lnTo>
                      <a:pt x="392" y="287"/>
                    </a:lnTo>
                    <a:lnTo>
                      <a:pt x="384" y="325"/>
                    </a:lnTo>
                    <a:lnTo>
                      <a:pt x="381" y="365"/>
                    </a:lnTo>
                    <a:lnTo>
                      <a:pt x="384" y="406"/>
                    </a:lnTo>
                    <a:lnTo>
                      <a:pt x="392" y="444"/>
                    </a:lnTo>
                    <a:lnTo>
                      <a:pt x="406" y="480"/>
                    </a:lnTo>
                    <a:lnTo>
                      <a:pt x="425" y="514"/>
                    </a:lnTo>
                    <a:lnTo>
                      <a:pt x="447" y="544"/>
                    </a:lnTo>
                    <a:lnTo>
                      <a:pt x="475" y="572"/>
                    </a:lnTo>
                    <a:lnTo>
                      <a:pt x="505" y="594"/>
                    </a:lnTo>
                    <a:lnTo>
                      <a:pt x="539" y="613"/>
                    </a:lnTo>
                    <a:lnTo>
                      <a:pt x="575" y="627"/>
                    </a:lnTo>
                    <a:lnTo>
                      <a:pt x="613" y="636"/>
                    </a:lnTo>
                    <a:lnTo>
                      <a:pt x="654" y="639"/>
                    </a:lnTo>
                    <a:lnTo>
                      <a:pt x="694" y="636"/>
                    </a:lnTo>
                    <a:lnTo>
                      <a:pt x="733" y="627"/>
                    </a:lnTo>
                    <a:lnTo>
                      <a:pt x="769" y="613"/>
                    </a:lnTo>
                    <a:lnTo>
                      <a:pt x="803" y="594"/>
                    </a:lnTo>
                    <a:lnTo>
                      <a:pt x="834" y="572"/>
                    </a:lnTo>
                    <a:lnTo>
                      <a:pt x="860" y="544"/>
                    </a:lnTo>
                    <a:lnTo>
                      <a:pt x="884" y="514"/>
                    </a:lnTo>
                    <a:lnTo>
                      <a:pt x="902" y="480"/>
                    </a:lnTo>
                    <a:lnTo>
                      <a:pt x="916" y="444"/>
                    </a:lnTo>
                    <a:lnTo>
                      <a:pt x="924" y="406"/>
                    </a:lnTo>
                    <a:lnTo>
                      <a:pt x="927" y="365"/>
                    </a:lnTo>
                    <a:lnTo>
                      <a:pt x="924" y="325"/>
                    </a:lnTo>
                    <a:lnTo>
                      <a:pt x="916" y="287"/>
                    </a:lnTo>
                    <a:lnTo>
                      <a:pt x="902" y="250"/>
                    </a:lnTo>
                    <a:lnTo>
                      <a:pt x="884" y="216"/>
                    </a:lnTo>
                    <a:lnTo>
                      <a:pt x="860" y="186"/>
                    </a:lnTo>
                    <a:lnTo>
                      <a:pt x="834" y="159"/>
                    </a:lnTo>
                    <a:lnTo>
                      <a:pt x="803" y="136"/>
                    </a:lnTo>
                    <a:lnTo>
                      <a:pt x="769" y="118"/>
                    </a:lnTo>
                    <a:lnTo>
                      <a:pt x="733" y="103"/>
                    </a:lnTo>
                    <a:lnTo>
                      <a:pt x="694" y="95"/>
                    </a:lnTo>
                    <a:lnTo>
                      <a:pt x="654" y="92"/>
                    </a:lnTo>
                    <a:close/>
                    <a:moveTo>
                      <a:pt x="654" y="0"/>
                    </a:moveTo>
                    <a:lnTo>
                      <a:pt x="716" y="3"/>
                    </a:lnTo>
                    <a:lnTo>
                      <a:pt x="778" y="12"/>
                    </a:lnTo>
                    <a:lnTo>
                      <a:pt x="837" y="26"/>
                    </a:lnTo>
                    <a:lnTo>
                      <a:pt x="894" y="46"/>
                    </a:lnTo>
                    <a:lnTo>
                      <a:pt x="949" y="71"/>
                    </a:lnTo>
                    <a:lnTo>
                      <a:pt x="1001" y="99"/>
                    </a:lnTo>
                    <a:lnTo>
                      <a:pt x="1049" y="133"/>
                    </a:lnTo>
                    <a:lnTo>
                      <a:pt x="1095" y="171"/>
                    </a:lnTo>
                    <a:lnTo>
                      <a:pt x="1137" y="213"/>
                    </a:lnTo>
                    <a:lnTo>
                      <a:pt x="1174" y="258"/>
                    </a:lnTo>
                    <a:lnTo>
                      <a:pt x="1208" y="307"/>
                    </a:lnTo>
                    <a:lnTo>
                      <a:pt x="1238" y="358"/>
                    </a:lnTo>
                    <a:lnTo>
                      <a:pt x="1262" y="413"/>
                    </a:lnTo>
                    <a:lnTo>
                      <a:pt x="1281" y="470"/>
                    </a:lnTo>
                    <a:lnTo>
                      <a:pt x="1296" y="529"/>
                    </a:lnTo>
                    <a:lnTo>
                      <a:pt x="1305" y="590"/>
                    </a:lnTo>
                    <a:lnTo>
                      <a:pt x="1307" y="652"/>
                    </a:lnTo>
                    <a:lnTo>
                      <a:pt x="1305" y="714"/>
                    </a:lnTo>
                    <a:lnTo>
                      <a:pt x="1296" y="774"/>
                    </a:lnTo>
                    <a:lnTo>
                      <a:pt x="1282" y="832"/>
                    </a:lnTo>
                    <a:lnTo>
                      <a:pt x="1263" y="888"/>
                    </a:lnTo>
                    <a:lnTo>
                      <a:pt x="1240" y="942"/>
                    </a:lnTo>
                    <a:lnTo>
                      <a:pt x="1211" y="993"/>
                    </a:lnTo>
                    <a:lnTo>
                      <a:pt x="1178" y="1041"/>
                    </a:lnTo>
                    <a:lnTo>
                      <a:pt x="1142" y="1086"/>
                    </a:lnTo>
                    <a:lnTo>
                      <a:pt x="1101" y="1128"/>
                    </a:lnTo>
                    <a:lnTo>
                      <a:pt x="1057" y="1165"/>
                    </a:lnTo>
                    <a:lnTo>
                      <a:pt x="1057" y="949"/>
                    </a:lnTo>
                    <a:lnTo>
                      <a:pt x="1054" y="916"/>
                    </a:lnTo>
                    <a:lnTo>
                      <a:pt x="1047" y="882"/>
                    </a:lnTo>
                    <a:lnTo>
                      <a:pt x="1036" y="851"/>
                    </a:lnTo>
                    <a:lnTo>
                      <a:pt x="1020" y="822"/>
                    </a:lnTo>
                    <a:lnTo>
                      <a:pt x="1001" y="795"/>
                    </a:lnTo>
                    <a:lnTo>
                      <a:pt x="977" y="771"/>
                    </a:lnTo>
                    <a:lnTo>
                      <a:pt x="952" y="750"/>
                    </a:lnTo>
                    <a:lnTo>
                      <a:pt x="922" y="733"/>
                    </a:lnTo>
                    <a:lnTo>
                      <a:pt x="891" y="719"/>
                    </a:lnTo>
                    <a:lnTo>
                      <a:pt x="888" y="719"/>
                    </a:lnTo>
                    <a:lnTo>
                      <a:pt x="882" y="717"/>
                    </a:lnTo>
                    <a:lnTo>
                      <a:pt x="872" y="714"/>
                    </a:lnTo>
                    <a:lnTo>
                      <a:pt x="861" y="711"/>
                    </a:lnTo>
                    <a:lnTo>
                      <a:pt x="851" y="708"/>
                    </a:lnTo>
                    <a:lnTo>
                      <a:pt x="842" y="705"/>
                    </a:lnTo>
                    <a:lnTo>
                      <a:pt x="836" y="703"/>
                    </a:lnTo>
                    <a:lnTo>
                      <a:pt x="833" y="702"/>
                    </a:lnTo>
                    <a:lnTo>
                      <a:pt x="812" y="698"/>
                    </a:lnTo>
                    <a:lnTo>
                      <a:pt x="791" y="700"/>
                    </a:lnTo>
                    <a:lnTo>
                      <a:pt x="770" y="707"/>
                    </a:lnTo>
                    <a:lnTo>
                      <a:pt x="654" y="762"/>
                    </a:lnTo>
                    <a:lnTo>
                      <a:pt x="538" y="707"/>
                    </a:lnTo>
                    <a:lnTo>
                      <a:pt x="517" y="700"/>
                    </a:lnTo>
                    <a:lnTo>
                      <a:pt x="496" y="698"/>
                    </a:lnTo>
                    <a:lnTo>
                      <a:pt x="475" y="702"/>
                    </a:lnTo>
                    <a:lnTo>
                      <a:pt x="473" y="703"/>
                    </a:lnTo>
                    <a:lnTo>
                      <a:pt x="466" y="705"/>
                    </a:lnTo>
                    <a:lnTo>
                      <a:pt x="457" y="708"/>
                    </a:lnTo>
                    <a:lnTo>
                      <a:pt x="446" y="711"/>
                    </a:lnTo>
                    <a:lnTo>
                      <a:pt x="436" y="714"/>
                    </a:lnTo>
                    <a:lnTo>
                      <a:pt x="427" y="717"/>
                    </a:lnTo>
                    <a:lnTo>
                      <a:pt x="421" y="719"/>
                    </a:lnTo>
                    <a:lnTo>
                      <a:pt x="417" y="719"/>
                    </a:lnTo>
                    <a:lnTo>
                      <a:pt x="386" y="733"/>
                    </a:lnTo>
                    <a:lnTo>
                      <a:pt x="356" y="750"/>
                    </a:lnTo>
                    <a:lnTo>
                      <a:pt x="330" y="771"/>
                    </a:lnTo>
                    <a:lnTo>
                      <a:pt x="307" y="795"/>
                    </a:lnTo>
                    <a:lnTo>
                      <a:pt x="288" y="822"/>
                    </a:lnTo>
                    <a:lnTo>
                      <a:pt x="273" y="851"/>
                    </a:lnTo>
                    <a:lnTo>
                      <a:pt x="260" y="882"/>
                    </a:lnTo>
                    <a:lnTo>
                      <a:pt x="253" y="916"/>
                    </a:lnTo>
                    <a:lnTo>
                      <a:pt x="251" y="949"/>
                    </a:lnTo>
                    <a:lnTo>
                      <a:pt x="251" y="1165"/>
                    </a:lnTo>
                    <a:lnTo>
                      <a:pt x="207" y="1128"/>
                    </a:lnTo>
                    <a:lnTo>
                      <a:pt x="167" y="1086"/>
                    </a:lnTo>
                    <a:lnTo>
                      <a:pt x="130" y="1041"/>
                    </a:lnTo>
                    <a:lnTo>
                      <a:pt x="97" y="993"/>
                    </a:lnTo>
                    <a:lnTo>
                      <a:pt x="69" y="942"/>
                    </a:lnTo>
                    <a:lnTo>
                      <a:pt x="45" y="888"/>
                    </a:lnTo>
                    <a:lnTo>
                      <a:pt x="26" y="832"/>
                    </a:lnTo>
                    <a:lnTo>
                      <a:pt x="11" y="774"/>
                    </a:lnTo>
                    <a:lnTo>
                      <a:pt x="3" y="714"/>
                    </a:lnTo>
                    <a:lnTo>
                      <a:pt x="0" y="652"/>
                    </a:lnTo>
                    <a:lnTo>
                      <a:pt x="3" y="590"/>
                    </a:lnTo>
                    <a:lnTo>
                      <a:pt x="13" y="529"/>
                    </a:lnTo>
                    <a:lnTo>
                      <a:pt x="27" y="470"/>
                    </a:lnTo>
                    <a:lnTo>
                      <a:pt x="46" y="413"/>
                    </a:lnTo>
                    <a:lnTo>
                      <a:pt x="71" y="358"/>
                    </a:lnTo>
                    <a:lnTo>
                      <a:pt x="100" y="307"/>
                    </a:lnTo>
                    <a:lnTo>
                      <a:pt x="134" y="258"/>
                    </a:lnTo>
                    <a:lnTo>
                      <a:pt x="172" y="213"/>
                    </a:lnTo>
                    <a:lnTo>
                      <a:pt x="213" y="171"/>
                    </a:lnTo>
                    <a:lnTo>
                      <a:pt x="258" y="133"/>
                    </a:lnTo>
                    <a:lnTo>
                      <a:pt x="307" y="99"/>
                    </a:lnTo>
                    <a:lnTo>
                      <a:pt x="359" y="71"/>
                    </a:lnTo>
                    <a:lnTo>
                      <a:pt x="413" y="46"/>
                    </a:lnTo>
                    <a:lnTo>
                      <a:pt x="470" y="26"/>
                    </a:lnTo>
                    <a:lnTo>
                      <a:pt x="530" y="12"/>
                    </a:lnTo>
                    <a:lnTo>
                      <a:pt x="591" y="3"/>
                    </a:lnTo>
                    <a:lnTo>
                      <a:pt x="6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615">
                <a:extLst>
                  <a:ext uri="{FF2B5EF4-FFF2-40B4-BE49-F238E27FC236}">
                    <a16:creationId xmlns:a16="http://schemas.microsoft.com/office/drawing/2014/main" id="{77DAAD89-C62B-D54C-980E-C73A763ABB33}"/>
                  </a:ext>
                </a:extLst>
              </p:cNvPr>
              <p:cNvSpPr>
                <a:spLocks/>
              </p:cNvSpPr>
              <p:nvPr/>
            </p:nvSpPr>
            <p:spPr bwMode="auto">
              <a:xfrm>
                <a:off x="11530013" y="6264275"/>
                <a:ext cx="66675" cy="61913"/>
              </a:xfrm>
              <a:custGeom>
                <a:avLst/>
                <a:gdLst>
                  <a:gd name="T0" fmla="*/ 68 w 457"/>
                  <a:gd name="T1" fmla="*/ 0 h 427"/>
                  <a:gd name="T2" fmla="*/ 190 w 457"/>
                  <a:gd name="T3" fmla="*/ 58 h 427"/>
                  <a:gd name="T4" fmla="*/ 209 w 457"/>
                  <a:gd name="T5" fmla="*/ 65 h 427"/>
                  <a:gd name="T6" fmla="*/ 228 w 457"/>
                  <a:gd name="T7" fmla="*/ 67 h 427"/>
                  <a:gd name="T8" fmla="*/ 247 w 457"/>
                  <a:gd name="T9" fmla="*/ 65 h 427"/>
                  <a:gd name="T10" fmla="*/ 266 w 457"/>
                  <a:gd name="T11" fmla="*/ 58 h 427"/>
                  <a:gd name="T12" fmla="*/ 388 w 457"/>
                  <a:gd name="T13" fmla="*/ 0 h 427"/>
                  <a:gd name="T14" fmla="*/ 411 w 457"/>
                  <a:gd name="T15" fmla="*/ 7 h 427"/>
                  <a:gd name="T16" fmla="*/ 426 w 457"/>
                  <a:gd name="T17" fmla="*/ 14 h 427"/>
                  <a:gd name="T18" fmla="*/ 438 w 457"/>
                  <a:gd name="T19" fmla="*/ 26 h 427"/>
                  <a:gd name="T20" fmla="*/ 448 w 457"/>
                  <a:gd name="T21" fmla="*/ 39 h 427"/>
                  <a:gd name="T22" fmla="*/ 455 w 457"/>
                  <a:gd name="T23" fmla="*/ 55 h 427"/>
                  <a:gd name="T24" fmla="*/ 457 w 457"/>
                  <a:gd name="T25" fmla="*/ 71 h 427"/>
                  <a:gd name="T26" fmla="*/ 457 w 457"/>
                  <a:gd name="T27" fmla="*/ 385 h 427"/>
                  <a:gd name="T28" fmla="*/ 403 w 457"/>
                  <a:gd name="T29" fmla="*/ 403 h 427"/>
                  <a:gd name="T30" fmla="*/ 345 w 457"/>
                  <a:gd name="T31" fmla="*/ 416 h 427"/>
                  <a:gd name="T32" fmla="*/ 287 w 457"/>
                  <a:gd name="T33" fmla="*/ 424 h 427"/>
                  <a:gd name="T34" fmla="*/ 228 w 457"/>
                  <a:gd name="T35" fmla="*/ 427 h 427"/>
                  <a:gd name="T36" fmla="*/ 168 w 457"/>
                  <a:gd name="T37" fmla="*/ 424 h 427"/>
                  <a:gd name="T38" fmla="*/ 110 w 457"/>
                  <a:gd name="T39" fmla="*/ 416 h 427"/>
                  <a:gd name="T40" fmla="*/ 54 w 457"/>
                  <a:gd name="T41" fmla="*/ 403 h 427"/>
                  <a:gd name="T42" fmla="*/ 0 w 457"/>
                  <a:gd name="T43" fmla="*/ 385 h 427"/>
                  <a:gd name="T44" fmla="*/ 0 w 457"/>
                  <a:gd name="T45" fmla="*/ 71 h 427"/>
                  <a:gd name="T46" fmla="*/ 2 w 457"/>
                  <a:gd name="T47" fmla="*/ 55 h 427"/>
                  <a:gd name="T48" fmla="*/ 8 w 457"/>
                  <a:gd name="T49" fmla="*/ 39 h 427"/>
                  <a:gd name="T50" fmla="*/ 17 w 457"/>
                  <a:gd name="T51" fmla="*/ 26 h 427"/>
                  <a:gd name="T52" fmla="*/ 30 w 457"/>
                  <a:gd name="T53" fmla="*/ 14 h 427"/>
                  <a:gd name="T54" fmla="*/ 46 w 457"/>
                  <a:gd name="T55" fmla="*/ 7 h 427"/>
                  <a:gd name="T56" fmla="*/ 68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8" y="0"/>
                    </a:moveTo>
                    <a:lnTo>
                      <a:pt x="190" y="58"/>
                    </a:lnTo>
                    <a:lnTo>
                      <a:pt x="209" y="65"/>
                    </a:lnTo>
                    <a:lnTo>
                      <a:pt x="228" y="67"/>
                    </a:lnTo>
                    <a:lnTo>
                      <a:pt x="247" y="65"/>
                    </a:lnTo>
                    <a:lnTo>
                      <a:pt x="266" y="58"/>
                    </a:lnTo>
                    <a:lnTo>
                      <a:pt x="388" y="0"/>
                    </a:lnTo>
                    <a:lnTo>
                      <a:pt x="411" y="7"/>
                    </a:lnTo>
                    <a:lnTo>
                      <a:pt x="426" y="14"/>
                    </a:lnTo>
                    <a:lnTo>
                      <a:pt x="438" y="26"/>
                    </a:lnTo>
                    <a:lnTo>
                      <a:pt x="448" y="39"/>
                    </a:lnTo>
                    <a:lnTo>
                      <a:pt x="455" y="55"/>
                    </a:lnTo>
                    <a:lnTo>
                      <a:pt x="457" y="71"/>
                    </a:lnTo>
                    <a:lnTo>
                      <a:pt x="457" y="385"/>
                    </a:lnTo>
                    <a:lnTo>
                      <a:pt x="403" y="403"/>
                    </a:lnTo>
                    <a:lnTo>
                      <a:pt x="345" y="416"/>
                    </a:lnTo>
                    <a:lnTo>
                      <a:pt x="287" y="424"/>
                    </a:lnTo>
                    <a:lnTo>
                      <a:pt x="228" y="427"/>
                    </a:lnTo>
                    <a:lnTo>
                      <a:pt x="168" y="424"/>
                    </a:lnTo>
                    <a:lnTo>
                      <a:pt x="110" y="416"/>
                    </a:lnTo>
                    <a:lnTo>
                      <a:pt x="54" y="403"/>
                    </a:lnTo>
                    <a:lnTo>
                      <a:pt x="0" y="385"/>
                    </a:lnTo>
                    <a:lnTo>
                      <a:pt x="0" y="71"/>
                    </a:lnTo>
                    <a:lnTo>
                      <a:pt x="2" y="55"/>
                    </a:lnTo>
                    <a:lnTo>
                      <a:pt x="8" y="39"/>
                    </a:lnTo>
                    <a:lnTo>
                      <a:pt x="17" y="26"/>
                    </a:lnTo>
                    <a:lnTo>
                      <a:pt x="30" y="14"/>
                    </a:lnTo>
                    <a:lnTo>
                      <a:pt x="46" y="7"/>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616">
                <a:extLst>
                  <a:ext uri="{FF2B5EF4-FFF2-40B4-BE49-F238E27FC236}">
                    <a16:creationId xmlns:a16="http://schemas.microsoft.com/office/drawing/2014/main" id="{14B1A77C-F935-2649-B709-C1873413DA2B}"/>
                  </a:ext>
                </a:extLst>
              </p:cNvPr>
              <p:cNvSpPr>
                <a:spLocks/>
              </p:cNvSpPr>
              <p:nvPr/>
            </p:nvSpPr>
            <p:spPr bwMode="auto">
              <a:xfrm>
                <a:off x="11549063" y="6175375"/>
                <a:ext cx="28575" cy="28575"/>
              </a:xfrm>
              <a:custGeom>
                <a:avLst/>
                <a:gdLst>
                  <a:gd name="T0" fmla="*/ 100 w 199"/>
                  <a:gd name="T1" fmla="*/ 0 h 199"/>
                  <a:gd name="T2" fmla="*/ 123 w 199"/>
                  <a:gd name="T3" fmla="*/ 3 h 199"/>
                  <a:gd name="T4" fmla="*/ 144 w 199"/>
                  <a:gd name="T5" fmla="*/ 10 h 199"/>
                  <a:gd name="T6" fmla="*/ 162 w 199"/>
                  <a:gd name="T7" fmla="*/ 22 h 199"/>
                  <a:gd name="T8" fmla="*/ 178 w 199"/>
                  <a:gd name="T9" fmla="*/ 37 h 199"/>
                  <a:gd name="T10" fmla="*/ 189 w 199"/>
                  <a:gd name="T11" fmla="*/ 56 h 199"/>
                  <a:gd name="T12" fmla="*/ 197 w 199"/>
                  <a:gd name="T13" fmla="*/ 77 h 199"/>
                  <a:gd name="T14" fmla="*/ 199 w 199"/>
                  <a:gd name="T15" fmla="*/ 99 h 199"/>
                  <a:gd name="T16" fmla="*/ 197 w 199"/>
                  <a:gd name="T17" fmla="*/ 122 h 199"/>
                  <a:gd name="T18" fmla="*/ 189 w 199"/>
                  <a:gd name="T19" fmla="*/ 143 h 199"/>
                  <a:gd name="T20" fmla="*/ 178 w 199"/>
                  <a:gd name="T21" fmla="*/ 161 h 199"/>
                  <a:gd name="T22" fmla="*/ 162 w 199"/>
                  <a:gd name="T23" fmla="*/ 176 h 199"/>
                  <a:gd name="T24" fmla="*/ 144 w 199"/>
                  <a:gd name="T25" fmla="*/ 189 h 199"/>
                  <a:gd name="T26" fmla="*/ 123 w 199"/>
                  <a:gd name="T27" fmla="*/ 196 h 199"/>
                  <a:gd name="T28" fmla="*/ 100 w 199"/>
                  <a:gd name="T29" fmla="*/ 199 h 199"/>
                  <a:gd name="T30" fmla="*/ 78 w 199"/>
                  <a:gd name="T31" fmla="*/ 196 h 199"/>
                  <a:gd name="T32" fmla="*/ 56 w 199"/>
                  <a:gd name="T33" fmla="*/ 189 h 199"/>
                  <a:gd name="T34" fmla="*/ 38 w 199"/>
                  <a:gd name="T35" fmla="*/ 176 h 199"/>
                  <a:gd name="T36" fmla="*/ 23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3 w 199"/>
                  <a:gd name="T49" fmla="*/ 37 h 199"/>
                  <a:gd name="T50" fmla="*/ 38 w 199"/>
                  <a:gd name="T51" fmla="*/ 22 h 199"/>
                  <a:gd name="T52" fmla="*/ 56 w 199"/>
                  <a:gd name="T53" fmla="*/ 10 h 199"/>
                  <a:gd name="T54" fmla="*/ 78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3" y="3"/>
                    </a:lnTo>
                    <a:lnTo>
                      <a:pt x="144" y="10"/>
                    </a:lnTo>
                    <a:lnTo>
                      <a:pt x="162" y="22"/>
                    </a:lnTo>
                    <a:lnTo>
                      <a:pt x="178" y="37"/>
                    </a:lnTo>
                    <a:lnTo>
                      <a:pt x="189" y="56"/>
                    </a:lnTo>
                    <a:lnTo>
                      <a:pt x="197" y="77"/>
                    </a:lnTo>
                    <a:lnTo>
                      <a:pt x="199" y="99"/>
                    </a:lnTo>
                    <a:lnTo>
                      <a:pt x="197" y="122"/>
                    </a:lnTo>
                    <a:lnTo>
                      <a:pt x="189" y="143"/>
                    </a:lnTo>
                    <a:lnTo>
                      <a:pt x="178" y="161"/>
                    </a:lnTo>
                    <a:lnTo>
                      <a:pt x="162" y="176"/>
                    </a:lnTo>
                    <a:lnTo>
                      <a:pt x="144" y="189"/>
                    </a:lnTo>
                    <a:lnTo>
                      <a:pt x="123" y="196"/>
                    </a:lnTo>
                    <a:lnTo>
                      <a:pt x="100" y="199"/>
                    </a:lnTo>
                    <a:lnTo>
                      <a:pt x="78" y="196"/>
                    </a:lnTo>
                    <a:lnTo>
                      <a:pt x="56" y="189"/>
                    </a:lnTo>
                    <a:lnTo>
                      <a:pt x="38" y="176"/>
                    </a:lnTo>
                    <a:lnTo>
                      <a:pt x="23" y="161"/>
                    </a:lnTo>
                    <a:lnTo>
                      <a:pt x="10" y="143"/>
                    </a:lnTo>
                    <a:lnTo>
                      <a:pt x="3" y="122"/>
                    </a:lnTo>
                    <a:lnTo>
                      <a:pt x="0" y="99"/>
                    </a:lnTo>
                    <a:lnTo>
                      <a:pt x="3" y="77"/>
                    </a:lnTo>
                    <a:lnTo>
                      <a:pt x="10" y="56"/>
                    </a:lnTo>
                    <a:lnTo>
                      <a:pt x="23" y="37"/>
                    </a:lnTo>
                    <a:lnTo>
                      <a:pt x="38" y="22"/>
                    </a:lnTo>
                    <a:lnTo>
                      <a:pt x="56" y="10"/>
                    </a:lnTo>
                    <a:lnTo>
                      <a:pt x="78" y="3"/>
                    </a:lnTo>
                    <a:lnTo>
                      <a:pt x="1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617">
                <a:extLst>
                  <a:ext uri="{FF2B5EF4-FFF2-40B4-BE49-F238E27FC236}">
                    <a16:creationId xmlns:a16="http://schemas.microsoft.com/office/drawing/2014/main" id="{4B2A7DDE-7F10-EC48-8246-D201AD8C01F3}"/>
                  </a:ext>
                </a:extLst>
              </p:cNvPr>
              <p:cNvSpPr>
                <a:spLocks/>
              </p:cNvSpPr>
              <p:nvPr/>
            </p:nvSpPr>
            <p:spPr bwMode="auto">
              <a:xfrm>
                <a:off x="11350625" y="6080125"/>
                <a:ext cx="128588" cy="85725"/>
              </a:xfrm>
              <a:custGeom>
                <a:avLst/>
                <a:gdLst>
                  <a:gd name="T0" fmla="*/ 361 w 896"/>
                  <a:gd name="T1" fmla="*/ 0 h 593"/>
                  <a:gd name="T2" fmla="*/ 404 w 896"/>
                  <a:gd name="T3" fmla="*/ 5 h 593"/>
                  <a:gd name="T4" fmla="*/ 448 w 896"/>
                  <a:gd name="T5" fmla="*/ 6 h 593"/>
                  <a:gd name="T6" fmla="*/ 492 w 896"/>
                  <a:gd name="T7" fmla="*/ 5 h 593"/>
                  <a:gd name="T8" fmla="*/ 536 w 896"/>
                  <a:gd name="T9" fmla="*/ 0 h 593"/>
                  <a:gd name="T10" fmla="*/ 536 w 896"/>
                  <a:gd name="T11" fmla="*/ 274 h 593"/>
                  <a:gd name="T12" fmla="*/ 896 w 896"/>
                  <a:gd name="T13" fmla="*/ 455 h 593"/>
                  <a:gd name="T14" fmla="*/ 855 w 896"/>
                  <a:gd name="T15" fmla="*/ 498 h 593"/>
                  <a:gd name="T16" fmla="*/ 817 w 896"/>
                  <a:gd name="T17" fmla="*/ 544 h 593"/>
                  <a:gd name="T18" fmla="*/ 783 w 896"/>
                  <a:gd name="T19" fmla="*/ 593 h 593"/>
                  <a:gd name="T20" fmla="*/ 448 w 896"/>
                  <a:gd name="T21" fmla="*/ 426 h 593"/>
                  <a:gd name="T22" fmla="*/ 113 w 896"/>
                  <a:gd name="T23" fmla="*/ 593 h 593"/>
                  <a:gd name="T24" fmla="*/ 80 w 896"/>
                  <a:gd name="T25" fmla="*/ 544 h 593"/>
                  <a:gd name="T26" fmla="*/ 41 w 896"/>
                  <a:gd name="T27" fmla="*/ 498 h 593"/>
                  <a:gd name="T28" fmla="*/ 0 w 896"/>
                  <a:gd name="T29" fmla="*/ 455 h 593"/>
                  <a:gd name="T30" fmla="*/ 361 w 896"/>
                  <a:gd name="T31" fmla="*/ 274 h 593"/>
                  <a:gd name="T32" fmla="*/ 361 w 896"/>
                  <a:gd name="T33"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6" h="593">
                    <a:moveTo>
                      <a:pt x="361" y="0"/>
                    </a:moveTo>
                    <a:lnTo>
                      <a:pt x="404" y="5"/>
                    </a:lnTo>
                    <a:lnTo>
                      <a:pt x="448" y="6"/>
                    </a:lnTo>
                    <a:lnTo>
                      <a:pt x="492" y="5"/>
                    </a:lnTo>
                    <a:lnTo>
                      <a:pt x="536" y="0"/>
                    </a:lnTo>
                    <a:lnTo>
                      <a:pt x="536" y="274"/>
                    </a:lnTo>
                    <a:lnTo>
                      <a:pt x="896" y="455"/>
                    </a:lnTo>
                    <a:lnTo>
                      <a:pt x="855" y="498"/>
                    </a:lnTo>
                    <a:lnTo>
                      <a:pt x="817" y="544"/>
                    </a:lnTo>
                    <a:lnTo>
                      <a:pt x="783" y="593"/>
                    </a:lnTo>
                    <a:lnTo>
                      <a:pt x="448" y="426"/>
                    </a:lnTo>
                    <a:lnTo>
                      <a:pt x="113" y="593"/>
                    </a:lnTo>
                    <a:lnTo>
                      <a:pt x="80" y="544"/>
                    </a:lnTo>
                    <a:lnTo>
                      <a:pt x="41" y="498"/>
                    </a:lnTo>
                    <a:lnTo>
                      <a:pt x="0" y="455"/>
                    </a:lnTo>
                    <a:lnTo>
                      <a:pt x="361" y="274"/>
                    </a:lnTo>
                    <a:lnTo>
                      <a:pt x="3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9754155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0"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4">
            <a:extLst>
              <a:ext uri="{FF2B5EF4-FFF2-40B4-BE49-F238E27FC236}">
                <a16:creationId xmlns:a16="http://schemas.microsoft.com/office/drawing/2014/main" id="{6AA3EAA9-35DA-474A-AA50-3F88270CEEE1}"/>
              </a:ext>
            </a:extLst>
          </p:cNvPr>
          <p:cNvSpPr>
            <a:spLocks noChangeArrowheads="1"/>
          </p:cNvSpPr>
          <p:nvPr/>
        </p:nvSpPr>
        <p:spPr bwMode="auto">
          <a:xfrm>
            <a:off x="198262" y="2850313"/>
            <a:ext cx="3789538" cy="5340357"/>
          </a:xfrm>
          <a:prstGeom prst="rect">
            <a:avLst/>
          </a:prstGeom>
          <a:solidFill>
            <a:schemeClr val="accent2"/>
          </a:solidFill>
          <a:ln>
            <a:noFill/>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pic>
        <p:nvPicPr>
          <p:cNvPr id="3" name="Picture 2">
            <a:extLst>
              <a:ext uri="{FF2B5EF4-FFF2-40B4-BE49-F238E27FC236}">
                <a16:creationId xmlns:a16="http://schemas.microsoft.com/office/drawing/2014/main" id="{3B150F2B-8484-8248-890F-D8B457203DE6}"/>
              </a:ext>
            </a:extLst>
          </p:cNvPr>
          <p:cNvPicPr>
            <a:picLocks noChangeAspect="1"/>
          </p:cNvPicPr>
          <p:nvPr/>
        </p:nvPicPr>
        <p:blipFill>
          <a:blip r:embed="rId3"/>
          <a:stretch>
            <a:fillRect/>
          </a:stretch>
        </p:blipFill>
        <p:spPr>
          <a:xfrm>
            <a:off x="0" y="2695329"/>
            <a:ext cx="4809344" cy="6999131"/>
          </a:xfrm>
          <a:prstGeom prst="rect">
            <a:avLst/>
          </a:prstGeom>
        </p:spPr>
      </p:pic>
      <p:sp>
        <p:nvSpPr>
          <p:cNvPr id="636" name="Shape 636"/>
          <p:cNvSpPr>
            <a:spLocks noGrp="1"/>
          </p:cNvSpPr>
          <p:nvPr>
            <p:ph type="title"/>
          </p:nvPr>
        </p:nvSpPr>
        <p:spPr>
          <a:xfrm>
            <a:off x="596827" y="520851"/>
            <a:ext cx="12406386" cy="854455"/>
          </a:xfrm>
        </p:spPr>
        <p:txBody>
          <a:bodyPr>
            <a:noAutofit/>
          </a:bodyPr>
          <a:lstStyle/>
          <a:p>
            <a:pPr lvl="0" algn="l"/>
            <a:r>
              <a:rPr lang="en-US" altLang="en-US" sz="2800" dirty="0">
                <a:sym typeface="Arial Bold" charset="0"/>
              </a:rPr>
              <a:t>How Do Migration, Forced Displacement and CRISES Create Challenges?</a:t>
            </a:r>
            <a:endParaRPr lang="en-US" sz="2800" dirty="0"/>
          </a:p>
        </p:txBody>
      </p:sp>
      <p:cxnSp>
        <p:nvCxnSpPr>
          <p:cNvPr id="65" name="Straight Connector 64">
            <a:extLst>
              <a:ext uri="{FF2B5EF4-FFF2-40B4-BE49-F238E27FC236}">
                <a16:creationId xmlns:a16="http://schemas.microsoft.com/office/drawing/2014/main" id="{AF9D792F-2FE0-8E44-90B5-0519645EDC65}"/>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19</a:t>
            </a:fld>
            <a:endParaRPr lang="en-US" altLang="en-US" sz="1200" dirty="0">
              <a:solidFill>
                <a:schemeClr val="bg1"/>
              </a:solidFill>
            </a:endParaRPr>
          </a:p>
        </p:txBody>
      </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21" name="Rectangle 45">
            <a:extLst>
              <a:ext uri="{FF2B5EF4-FFF2-40B4-BE49-F238E27FC236}">
                <a16:creationId xmlns:a16="http://schemas.microsoft.com/office/drawing/2014/main" id="{ACE32269-4785-C848-90F8-A2D1F195D1AD}"/>
              </a:ext>
            </a:extLst>
          </p:cNvPr>
          <p:cNvSpPr>
            <a:spLocks noChangeArrowheads="1"/>
          </p:cNvSpPr>
          <p:nvPr/>
        </p:nvSpPr>
        <p:spPr bwMode="auto">
          <a:xfrm>
            <a:off x="2235199" y="1322622"/>
            <a:ext cx="9880865"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defTabSz="914309" eaLnBrk="0" fontAlgn="base" hangingPunct="0">
              <a:lnSpc>
                <a:spcPct val="90000"/>
              </a:lnSpc>
              <a:spcBef>
                <a:spcPct val="0"/>
              </a:spcBef>
              <a:spcAft>
                <a:spcPct val="0"/>
              </a:spcAft>
              <a:defRPr/>
            </a:pPr>
            <a:r>
              <a:rPr lang="en-US" sz="3200" cap="all" dirty="0">
                <a:ea typeface="Adobe Fan Heiti Std B" charset="-120"/>
                <a:cs typeface="Adobe Fan Heiti Std B" charset="-120"/>
                <a:sym typeface="Gill Sans" charset="0"/>
              </a:rPr>
              <a:t>The </a:t>
            </a:r>
            <a:r>
              <a:rPr lang="en-US" sz="3200" b="1" cap="all" dirty="0">
                <a:ea typeface="Adobe Fan Heiti Std B" charset="-120"/>
                <a:cs typeface="Adobe Fan Heiti Std B" charset="-120"/>
                <a:sym typeface="Gill Sans" charset="0"/>
              </a:rPr>
              <a:t>Categorization </a:t>
            </a:r>
            <a:r>
              <a:rPr lang="en-US" sz="3200" cap="all" dirty="0">
                <a:ea typeface="Adobe Fan Heiti Std B" charset="-120"/>
                <a:cs typeface="Adobe Fan Heiti Std B" charset="-120"/>
                <a:sym typeface="Gill Sans" charset="0"/>
              </a:rPr>
              <a:t>of Identities</a:t>
            </a:r>
          </a:p>
        </p:txBody>
      </p:sp>
      <p:grpSp>
        <p:nvGrpSpPr>
          <p:cNvPr id="32" name="Group 31">
            <a:extLst>
              <a:ext uri="{FF2B5EF4-FFF2-40B4-BE49-F238E27FC236}">
                <a16:creationId xmlns:a16="http://schemas.microsoft.com/office/drawing/2014/main" id="{5373D1E9-BB04-3748-AC81-FF37A40CE367}"/>
              </a:ext>
            </a:extLst>
          </p:cNvPr>
          <p:cNvGrpSpPr/>
          <p:nvPr/>
        </p:nvGrpSpPr>
        <p:grpSpPr>
          <a:xfrm>
            <a:off x="596827" y="1169766"/>
            <a:ext cx="1613709" cy="993287"/>
            <a:chOff x="5077896" y="2214240"/>
            <a:chExt cx="2877844" cy="1771401"/>
          </a:xfrm>
        </p:grpSpPr>
        <p:sp>
          <p:nvSpPr>
            <p:cNvPr id="33" name="Notched Right Arrow 32">
              <a:extLst>
                <a:ext uri="{FF2B5EF4-FFF2-40B4-BE49-F238E27FC236}">
                  <a16:creationId xmlns:a16="http://schemas.microsoft.com/office/drawing/2014/main" id="{37D26E22-FC26-C84C-8340-B1F3772A82E4}"/>
                </a:ext>
              </a:extLst>
            </p:cNvPr>
            <p:cNvSpPr/>
            <p:nvPr/>
          </p:nvSpPr>
          <p:spPr bwMode="auto">
            <a:xfrm>
              <a:off x="5077896" y="2214240"/>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34" name="Oval 33">
              <a:extLst>
                <a:ext uri="{FF2B5EF4-FFF2-40B4-BE49-F238E27FC236}">
                  <a16:creationId xmlns:a16="http://schemas.microsoft.com/office/drawing/2014/main" id="{DBD0B473-0973-BF40-A7A6-4393176567F9}"/>
                </a:ext>
              </a:extLst>
            </p:cNvPr>
            <p:cNvSpPr/>
            <p:nvPr/>
          </p:nvSpPr>
          <p:spPr>
            <a:xfrm>
              <a:off x="6206009" y="3345561"/>
              <a:ext cx="640080" cy="64008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b="1" dirty="0"/>
                <a:t>02</a:t>
              </a:r>
            </a:p>
          </p:txBody>
        </p:sp>
        <p:grpSp>
          <p:nvGrpSpPr>
            <p:cNvPr id="35" name="Group 34">
              <a:extLst>
                <a:ext uri="{FF2B5EF4-FFF2-40B4-BE49-F238E27FC236}">
                  <a16:creationId xmlns:a16="http://schemas.microsoft.com/office/drawing/2014/main" id="{0181CE0B-4A30-C34D-96F8-8860F474A90A}"/>
                </a:ext>
              </a:extLst>
            </p:cNvPr>
            <p:cNvGrpSpPr/>
            <p:nvPr/>
          </p:nvGrpSpPr>
          <p:grpSpPr>
            <a:xfrm flipH="1">
              <a:off x="6095654" y="2382648"/>
              <a:ext cx="924868" cy="873318"/>
              <a:chOff x="11172825" y="5868988"/>
              <a:chExt cx="484188" cy="457200"/>
            </a:xfrm>
            <a:solidFill>
              <a:schemeClr val="bg1"/>
            </a:solidFill>
          </p:grpSpPr>
          <p:sp>
            <p:nvSpPr>
              <p:cNvPr id="36" name="Freeform 608">
                <a:extLst>
                  <a:ext uri="{FF2B5EF4-FFF2-40B4-BE49-F238E27FC236}">
                    <a16:creationId xmlns:a16="http://schemas.microsoft.com/office/drawing/2014/main" id="{0353C81C-5E58-214F-AC94-35D363B3E164}"/>
                  </a:ext>
                </a:extLst>
              </p:cNvPr>
              <p:cNvSpPr>
                <a:spLocks/>
              </p:cNvSpPr>
              <p:nvPr/>
            </p:nvSpPr>
            <p:spPr bwMode="auto">
              <a:xfrm>
                <a:off x="11382375" y="5994400"/>
                <a:ext cx="65088" cy="61913"/>
              </a:xfrm>
              <a:custGeom>
                <a:avLst/>
                <a:gdLst>
                  <a:gd name="T0" fmla="*/ 69 w 457"/>
                  <a:gd name="T1" fmla="*/ 0 h 426"/>
                  <a:gd name="T2" fmla="*/ 192 w 457"/>
                  <a:gd name="T3" fmla="*/ 59 h 426"/>
                  <a:gd name="T4" fmla="*/ 211 w 457"/>
                  <a:gd name="T5" fmla="*/ 65 h 426"/>
                  <a:gd name="T6" fmla="*/ 229 w 457"/>
                  <a:gd name="T7" fmla="*/ 67 h 426"/>
                  <a:gd name="T8" fmla="*/ 248 w 457"/>
                  <a:gd name="T9" fmla="*/ 65 h 426"/>
                  <a:gd name="T10" fmla="*/ 267 w 457"/>
                  <a:gd name="T11" fmla="*/ 59 h 426"/>
                  <a:gd name="T12" fmla="*/ 389 w 457"/>
                  <a:gd name="T13" fmla="*/ 0 h 426"/>
                  <a:gd name="T14" fmla="*/ 412 w 457"/>
                  <a:gd name="T15" fmla="*/ 7 h 426"/>
                  <a:gd name="T16" fmla="*/ 427 w 457"/>
                  <a:gd name="T17" fmla="*/ 14 h 426"/>
                  <a:gd name="T18" fmla="*/ 440 w 457"/>
                  <a:gd name="T19" fmla="*/ 25 h 426"/>
                  <a:gd name="T20" fmla="*/ 449 w 457"/>
                  <a:gd name="T21" fmla="*/ 40 h 426"/>
                  <a:gd name="T22" fmla="*/ 455 w 457"/>
                  <a:gd name="T23" fmla="*/ 55 h 426"/>
                  <a:gd name="T24" fmla="*/ 457 w 457"/>
                  <a:gd name="T25" fmla="*/ 72 h 426"/>
                  <a:gd name="T26" fmla="*/ 457 w 457"/>
                  <a:gd name="T27" fmla="*/ 386 h 426"/>
                  <a:gd name="T28" fmla="*/ 403 w 457"/>
                  <a:gd name="T29" fmla="*/ 403 h 426"/>
                  <a:gd name="T30" fmla="*/ 347 w 457"/>
                  <a:gd name="T31" fmla="*/ 416 h 426"/>
                  <a:gd name="T32" fmla="*/ 289 w 457"/>
                  <a:gd name="T33" fmla="*/ 424 h 426"/>
                  <a:gd name="T34" fmla="*/ 229 w 457"/>
                  <a:gd name="T35" fmla="*/ 426 h 426"/>
                  <a:gd name="T36" fmla="*/ 170 w 457"/>
                  <a:gd name="T37" fmla="*/ 424 h 426"/>
                  <a:gd name="T38" fmla="*/ 112 w 457"/>
                  <a:gd name="T39" fmla="*/ 416 h 426"/>
                  <a:gd name="T40" fmla="*/ 56 w 457"/>
                  <a:gd name="T41" fmla="*/ 403 h 426"/>
                  <a:gd name="T42" fmla="*/ 0 w 457"/>
                  <a:gd name="T43" fmla="*/ 386 h 426"/>
                  <a:gd name="T44" fmla="*/ 0 w 457"/>
                  <a:gd name="T45" fmla="*/ 72 h 426"/>
                  <a:gd name="T46" fmla="*/ 3 w 457"/>
                  <a:gd name="T47" fmla="*/ 55 h 426"/>
                  <a:gd name="T48" fmla="*/ 9 w 457"/>
                  <a:gd name="T49" fmla="*/ 40 h 426"/>
                  <a:gd name="T50" fmla="*/ 19 w 457"/>
                  <a:gd name="T51" fmla="*/ 25 h 426"/>
                  <a:gd name="T52" fmla="*/ 31 w 457"/>
                  <a:gd name="T53" fmla="*/ 14 h 426"/>
                  <a:gd name="T54" fmla="*/ 47 w 457"/>
                  <a:gd name="T55" fmla="*/ 7 h 426"/>
                  <a:gd name="T56" fmla="*/ 69 w 457"/>
                  <a:gd name="T57"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6">
                    <a:moveTo>
                      <a:pt x="69" y="0"/>
                    </a:moveTo>
                    <a:lnTo>
                      <a:pt x="192" y="59"/>
                    </a:lnTo>
                    <a:lnTo>
                      <a:pt x="211" y="65"/>
                    </a:lnTo>
                    <a:lnTo>
                      <a:pt x="229" y="67"/>
                    </a:lnTo>
                    <a:lnTo>
                      <a:pt x="248" y="65"/>
                    </a:lnTo>
                    <a:lnTo>
                      <a:pt x="267" y="59"/>
                    </a:lnTo>
                    <a:lnTo>
                      <a:pt x="389" y="0"/>
                    </a:lnTo>
                    <a:lnTo>
                      <a:pt x="412" y="7"/>
                    </a:lnTo>
                    <a:lnTo>
                      <a:pt x="427" y="14"/>
                    </a:lnTo>
                    <a:lnTo>
                      <a:pt x="440" y="25"/>
                    </a:lnTo>
                    <a:lnTo>
                      <a:pt x="449" y="40"/>
                    </a:lnTo>
                    <a:lnTo>
                      <a:pt x="455" y="55"/>
                    </a:lnTo>
                    <a:lnTo>
                      <a:pt x="457" y="72"/>
                    </a:lnTo>
                    <a:lnTo>
                      <a:pt x="457" y="386"/>
                    </a:lnTo>
                    <a:lnTo>
                      <a:pt x="403" y="403"/>
                    </a:lnTo>
                    <a:lnTo>
                      <a:pt x="347" y="416"/>
                    </a:lnTo>
                    <a:lnTo>
                      <a:pt x="289" y="424"/>
                    </a:lnTo>
                    <a:lnTo>
                      <a:pt x="229" y="426"/>
                    </a:lnTo>
                    <a:lnTo>
                      <a:pt x="170" y="424"/>
                    </a:lnTo>
                    <a:lnTo>
                      <a:pt x="112" y="416"/>
                    </a:lnTo>
                    <a:lnTo>
                      <a:pt x="56" y="403"/>
                    </a:lnTo>
                    <a:lnTo>
                      <a:pt x="0" y="386"/>
                    </a:lnTo>
                    <a:lnTo>
                      <a:pt x="0" y="72"/>
                    </a:lnTo>
                    <a:lnTo>
                      <a:pt x="3" y="55"/>
                    </a:lnTo>
                    <a:lnTo>
                      <a:pt x="9" y="40"/>
                    </a:lnTo>
                    <a:lnTo>
                      <a:pt x="19" y="25"/>
                    </a:lnTo>
                    <a:lnTo>
                      <a:pt x="31" y="14"/>
                    </a:lnTo>
                    <a:lnTo>
                      <a:pt x="47" y="7"/>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609">
                <a:extLst>
                  <a:ext uri="{FF2B5EF4-FFF2-40B4-BE49-F238E27FC236}">
                    <a16:creationId xmlns:a16="http://schemas.microsoft.com/office/drawing/2014/main" id="{0DD8ABBE-3E02-F64F-8E75-98474DD59B0F}"/>
                  </a:ext>
                </a:extLst>
              </p:cNvPr>
              <p:cNvSpPr>
                <a:spLocks/>
              </p:cNvSpPr>
              <p:nvPr/>
            </p:nvSpPr>
            <p:spPr bwMode="auto">
              <a:xfrm>
                <a:off x="11401425" y="5907088"/>
                <a:ext cx="28575" cy="28575"/>
              </a:xfrm>
              <a:custGeom>
                <a:avLst/>
                <a:gdLst>
                  <a:gd name="T0" fmla="*/ 99 w 199"/>
                  <a:gd name="T1" fmla="*/ 0 h 198"/>
                  <a:gd name="T2" fmla="*/ 122 w 199"/>
                  <a:gd name="T3" fmla="*/ 3 h 198"/>
                  <a:gd name="T4" fmla="*/ 143 w 199"/>
                  <a:gd name="T5" fmla="*/ 10 h 198"/>
                  <a:gd name="T6" fmla="*/ 161 w 199"/>
                  <a:gd name="T7" fmla="*/ 22 h 198"/>
                  <a:gd name="T8" fmla="*/ 176 w 199"/>
                  <a:gd name="T9" fmla="*/ 38 h 198"/>
                  <a:gd name="T10" fmla="*/ 189 w 199"/>
                  <a:gd name="T11" fmla="*/ 56 h 198"/>
                  <a:gd name="T12" fmla="*/ 196 w 199"/>
                  <a:gd name="T13" fmla="*/ 76 h 198"/>
                  <a:gd name="T14" fmla="*/ 199 w 199"/>
                  <a:gd name="T15" fmla="*/ 100 h 198"/>
                  <a:gd name="T16" fmla="*/ 196 w 199"/>
                  <a:gd name="T17" fmla="*/ 122 h 198"/>
                  <a:gd name="T18" fmla="*/ 189 w 199"/>
                  <a:gd name="T19" fmla="*/ 142 h 198"/>
                  <a:gd name="T20" fmla="*/ 176 w 199"/>
                  <a:gd name="T21" fmla="*/ 162 h 198"/>
                  <a:gd name="T22" fmla="*/ 161 w 199"/>
                  <a:gd name="T23" fmla="*/ 177 h 198"/>
                  <a:gd name="T24" fmla="*/ 143 w 199"/>
                  <a:gd name="T25" fmla="*/ 188 h 198"/>
                  <a:gd name="T26" fmla="*/ 122 w 199"/>
                  <a:gd name="T27" fmla="*/ 195 h 198"/>
                  <a:gd name="T28" fmla="*/ 99 w 199"/>
                  <a:gd name="T29" fmla="*/ 198 h 198"/>
                  <a:gd name="T30" fmla="*/ 77 w 199"/>
                  <a:gd name="T31" fmla="*/ 195 h 198"/>
                  <a:gd name="T32" fmla="*/ 55 w 199"/>
                  <a:gd name="T33" fmla="*/ 188 h 198"/>
                  <a:gd name="T34" fmla="*/ 37 w 199"/>
                  <a:gd name="T35" fmla="*/ 177 h 198"/>
                  <a:gd name="T36" fmla="*/ 21 w 199"/>
                  <a:gd name="T37" fmla="*/ 162 h 198"/>
                  <a:gd name="T38" fmla="*/ 10 w 199"/>
                  <a:gd name="T39" fmla="*/ 142 h 198"/>
                  <a:gd name="T40" fmla="*/ 2 w 199"/>
                  <a:gd name="T41" fmla="*/ 122 h 198"/>
                  <a:gd name="T42" fmla="*/ 0 w 199"/>
                  <a:gd name="T43" fmla="*/ 100 h 198"/>
                  <a:gd name="T44" fmla="*/ 2 w 199"/>
                  <a:gd name="T45" fmla="*/ 76 h 198"/>
                  <a:gd name="T46" fmla="*/ 10 w 199"/>
                  <a:gd name="T47" fmla="*/ 56 h 198"/>
                  <a:gd name="T48" fmla="*/ 21 w 199"/>
                  <a:gd name="T49" fmla="*/ 38 h 198"/>
                  <a:gd name="T50" fmla="*/ 37 w 199"/>
                  <a:gd name="T51" fmla="*/ 22 h 198"/>
                  <a:gd name="T52" fmla="*/ 55 w 199"/>
                  <a:gd name="T53" fmla="*/ 10 h 198"/>
                  <a:gd name="T54" fmla="*/ 77 w 199"/>
                  <a:gd name="T55" fmla="*/ 3 h 198"/>
                  <a:gd name="T56" fmla="*/ 99 w 199"/>
                  <a:gd name="T5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8">
                    <a:moveTo>
                      <a:pt x="99" y="0"/>
                    </a:moveTo>
                    <a:lnTo>
                      <a:pt x="122" y="3"/>
                    </a:lnTo>
                    <a:lnTo>
                      <a:pt x="143" y="10"/>
                    </a:lnTo>
                    <a:lnTo>
                      <a:pt x="161" y="22"/>
                    </a:lnTo>
                    <a:lnTo>
                      <a:pt x="176" y="38"/>
                    </a:lnTo>
                    <a:lnTo>
                      <a:pt x="189" y="56"/>
                    </a:lnTo>
                    <a:lnTo>
                      <a:pt x="196" y="76"/>
                    </a:lnTo>
                    <a:lnTo>
                      <a:pt x="199" y="100"/>
                    </a:lnTo>
                    <a:lnTo>
                      <a:pt x="196" y="122"/>
                    </a:lnTo>
                    <a:lnTo>
                      <a:pt x="189" y="142"/>
                    </a:lnTo>
                    <a:lnTo>
                      <a:pt x="176" y="162"/>
                    </a:lnTo>
                    <a:lnTo>
                      <a:pt x="161" y="177"/>
                    </a:lnTo>
                    <a:lnTo>
                      <a:pt x="143" y="188"/>
                    </a:lnTo>
                    <a:lnTo>
                      <a:pt x="122" y="195"/>
                    </a:lnTo>
                    <a:lnTo>
                      <a:pt x="99" y="198"/>
                    </a:lnTo>
                    <a:lnTo>
                      <a:pt x="77" y="195"/>
                    </a:lnTo>
                    <a:lnTo>
                      <a:pt x="55" y="188"/>
                    </a:lnTo>
                    <a:lnTo>
                      <a:pt x="37" y="177"/>
                    </a:lnTo>
                    <a:lnTo>
                      <a:pt x="21" y="162"/>
                    </a:lnTo>
                    <a:lnTo>
                      <a:pt x="10" y="142"/>
                    </a:lnTo>
                    <a:lnTo>
                      <a:pt x="2" y="122"/>
                    </a:lnTo>
                    <a:lnTo>
                      <a:pt x="0" y="100"/>
                    </a:lnTo>
                    <a:lnTo>
                      <a:pt x="2" y="76"/>
                    </a:lnTo>
                    <a:lnTo>
                      <a:pt x="10" y="56"/>
                    </a:lnTo>
                    <a:lnTo>
                      <a:pt x="21" y="38"/>
                    </a:lnTo>
                    <a:lnTo>
                      <a:pt x="37" y="22"/>
                    </a:lnTo>
                    <a:lnTo>
                      <a:pt x="55" y="10"/>
                    </a:lnTo>
                    <a:lnTo>
                      <a:pt x="77" y="3"/>
                    </a:lnTo>
                    <a:lnTo>
                      <a:pt x="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610">
                <a:extLst>
                  <a:ext uri="{FF2B5EF4-FFF2-40B4-BE49-F238E27FC236}">
                    <a16:creationId xmlns:a16="http://schemas.microsoft.com/office/drawing/2014/main" id="{A3E9EDF3-AF24-254F-A1BE-9C0DDCF721E0}"/>
                  </a:ext>
                </a:extLst>
              </p:cNvPr>
              <p:cNvSpPr>
                <a:spLocks/>
              </p:cNvSpPr>
              <p:nvPr/>
            </p:nvSpPr>
            <p:spPr bwMode="auto">
              <a:xfrm>
                <a:off x="11252200" y="6175375"/>
                <a:ext cx="28575" cy="28575"/>
              </a:xfrm>
              <a:custGeom>
                <a:avLst/>
                <a:gdLst>
                  <a:gd name="T0" fmla="*/ 100 w 199"/>
                  <a:gd name="T1" fmla="*/ 0 h 199"/>
                  <a:gd name="T2" fmla="*/ 122 w 199"/>
                  <a:gd name="T3" fmla="*/ 3 h 199"/>
                  <a:gd name="T4" fmla="*/ 143 w 199"/>
                  <a:gd name="T5" fmla="*/ 10 h 199"/>
                  <a:gd name="T6" fmla="*/ 161 w 199"/>
                  <a:gd name="T7" fmla="*/ 22 h 199"/>
                  <a:gd name="T8" fmla="*/ 177 w 199"/>
                  <a:gd name="T9" fmla="*/ 37 h 199"/>
                  <a:gd name="T10" fmla="*/ 189 w 199"/>
                  <a:gd name="T11" fmla="*/ 56 h 199"/>
                  <a:gd name="T12" fmla="*/ 196 w 199"/>
                  <a:gd name="T13" fmla="*/ 77 h 199"/>
                  <a:gd name="T14" fmla="*/ 199 w 199"/>
                  <a:gd name="T15" fmla="*/ 99 h 199"/>
                  <a:gd name="T16" fmla="*/ 196 w 199"/>
                  <a:gd name="T17" fmla="*/ 122 h 199"/>
                  <a:gd name="T18" fmla="*/ 189 w 199"/>
                  <a:gd name="T19" fmla="*/ 143 h 199"/>
                  <a:gd name="T20" fmla="*/ 177 w 199"/>
                  <a:gd name="T21" fmla="*/ 161 h 199"/>
                  <a:gd name="T22" fmla="*/ 161 w 199"/>
                  <a:gd name="T23" fmla="*/ 176 h 199"/>
                  <a:gd name="T24" fmla="*/ 143 w 199"/>
                  <a:gd name="T25" fmla="*/ 189 h 199"/>
                  <a:gd name="T26" fmla="*/ 122 w 199"/>
                  <a:gd name="T27" fmla="*/ 196 h 199"/>
                  <a:gd name="T28" fmla="*/ 100 w 199"/>
                  <a:gd name="T29" fmla="*/ 199 h 199"/>
                  <a:gd name="T30" fmla="*/ 76 w 199"/>
                  <a:gd name="T31" fmla="*/ 196 h 199"/>
                  <a:gd name="T32" fmla="*/ 56 w 199"/>
                  <a:gd name="T33" fmla="*/ 189 h 199"/>
                  <a:gd name="T34" fmla="*/ 38 w 199"/>
                  <a:gd name="T35" fmla="*/ 176 h 199"/>
                  <a:gd name="T36" fmla="*/ 22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2 w 199"/>
                  <a:gd name="T49" fmla="*/ 37 h 199"/>
                  <a:gd name="T50" fmla="*/ 38 w 199"/>
                  <a:gd name="T51" fmla="*/ 22 h 199"/>
                  <a:gd name="T52" fmla="*/ 56 w 199"/>
                  <a:gd name="T53" fmla="*/ 10 h 199"/>
                  <a:gd name="T54" fmla="*/ 76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2" y="3"/>
                    </a:lnTo>
                    <a:lnTo>
                      <a:pt x="143" y="10"/>
                    </a:lnTo>
                    <a:lnTo>
                      <a:pt x="161" y="22"/>
                    </a:lnTo>
                    <a:lnTo>
                      <a:pt x="177" y="37"/>
                    </a:lnTo>
                    <a:lnTo>
                      <a:pt x="189" y="56"/>
                    </a:lnTo>
                    <a:lnTo>
                      <a:pt x="196" y="77"/>
                    </a:lnTo>
                    <a:lnTo>
                      <a:pt x="199" y="99"/>
                    </a:lnTo>
                    <a:lnTo>
                      <a:pt x="196" y="122"/>
                    </a:lnTo>
                    <a:lnTo>
                      <a:pt x="189" y="143"/>
                    </a:lnTo>
                    <a:lnTo>
                      <a:pt x="177" y="161"/>
                    </a:lnTo>
                    <a:lnTo>
                      <a:pt x="161" y="176"/>
                    </a:lnTo>
                    <a:lnTo>
                      <a:pt x="143" y="189"/>
                    </a:lnTo>
                    <a:lnTo>
                      <a:pt x="122" y="196"/>
                    </a:lnTo>
                    <a:lnTo>
                      <a:pt x="100" y="199"/>
                    </a:lnTo>
                    <a:lnTo>
                      <a:pt x="76" y="196"/>
                    </a:lnTo>
                    <a:lnTo>
                      <a:pt x="56" y="189"/>
                    </a:lnTo>
                    <a:lnTo>
                      <a:pt x="38" y="176"/>
                    </a:lnTo>
                    <a:lnTo>
                      <a:pt x="22" y="161"/>
                    </a:lnTo>
                    <a:lnTo>
                      <a:pt x="10" y="143"/>
                    </a:lnTo>
                    <a:lnTo>
                      <a:pt x="3" y="122"/>
                    </a:lnTo>
                    <a:lnTo>
                      <a:pt x="0" y="99"/>
                    </a:lnTo>
                    <a:lnTo>
                      <a:pt x="3" y="77"/>
                    </a:lnTo>
                    <a:lnTo>
                      <a:pt x="10" y="56"/>
                    </a:lnTo>
                    <a:lnTo>
                      <a:pt x="22" y="37"/>
                    </a:lnTo>
                    <a:lnTo>
                      <a:pt x="38" y="22"/>
                    </a:lnTo>
                    <a:lnTo>
                      <a:pt x="56" y="10"/>
                    </a:lnTo>
                    <a:lnTo>
                      <a:pt x="76" y="3"/>
                    </a:lnTo>
                    <a:lnTo>
                      <a:pt x="1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611">
                <a:extLst>
                  <a:ext uri="{FF2B5EF4-FFF2-40B4-BE49-F238E27FC236}">
                    <a16:creationId xmlns:a16="http://schemas.microsoft.com/office/drawing/2014/main" id="{671F8717-4811-5348-B0A7-35A410BC9464}"/>
                  </a:ext>
                </a:extLst>
              </p:cNvPr>
              <p:cNvSpPr>
                <a:spLocks noEditPoints="1"/>
              </p:cNvSpPr>
              <p:nvPr/>
            </p:nvSpPr>
            <p:spPr bwMode="auto">
              <a:xfrm>
                <a:off x="11172825" y="6137275"/>
                <a:ext cx="188913" cy="168275"/>
              </a:xfrm>
              <a:custGeom>
                <a:avLst/>
                <a:gdLst>
                  <a:gd name="T0" fmla="*/ 574 w 1307"/>
                  <a:gd name="T1" fmla="*/ 103 h 1165"/>
                  <a:gd name="T2" fmla="*/ 474 w 1307"/>
                  <a:gd name="T3" fmla="*/ 159 h 1165"/>
                  <a:gd name="T4" fmla="*/ 405 w 1307"/>
                  <a:gd name="T5" fmla="*/ 250 h 1165"/>
                  <a:gd name="T6" fmla="*/ 379 w 1307"/>
                  <a:gd name="T7" fmla="*/ 365 h 1165"/>
                  <a:gd name="T8" fmla="*/ 405 w 1307"/>
                  <a:gd name="T9" fmla="*/ 480 h 1165"/>
                  <a:gd name="T10" fmla="*/ 474 w 1307"/>
                  <a:gd name="T11" fmla="*/ 572 h 1165"/>
                  <a:gd name="T12" fmla="*/ 574 w 1307"/>
                  <a:gd name="T13" fmla="*/ 627 h 1165"/>
                  <a:gd name="T14" fmla="*/ 694 w 1307"/>
                  <a:gd name="T15" fmla="*/ 636 h 1165"/>
                  <a:gd name="T16" fmla="*/ 803 w 1307"/>
                  <a:gd name="T17" fmla="*/ 594 h 1165"/>
                  <a:gd name="T18" fmla="*/ 883 w 1307"/>
                  <a:gd name="T19" fmla="*/ 514 h 1165"/>
                  <a:gd name="T20" fmla="*/ 924 w 1307"/>
                  <a:gd name="T21" fmla="*/ 406 h 1165"/>
                  <a:gd name="T22" fmla="*/ 915 w 1307"/>
                  <a:gd name="T23" fmla="*/ 287 h 1165"/>
                  <a:gd name="T24" fmla="*/ 860 w 1307"/>
                  <a:gd name="T25" fmla="*/ 186 h 1165"/>
                  <a:gd name="T26" fmla="*/ 769 w 1307"/>
                  <a:gd name="T27" fmla="*/ 118 h 1165"/>
                  <a:gd name="T28" fmla="*/ 654 w 1307"/>
                  <a:gd name="T29" fmla="*/ 92 h 1165"/>
                  <a:gd name="T30" fmla="*/ 777 w 1307"/>
                  <a:gd name="T31" fmla="*/ 12 h 1165"/>
                  <a:gd name="T32" fmla="*/ 949 w 1307"/>
                  <a:gd name="T33" fmla="*/ 71 h 1165"/>
                  <a:gd name="T34" fmla="*/ 1093 w 1307"/>
                  <a:gd name="T35" fmla="*/ 171 h 1165"/>
                  <a:gd name="T36" fmla="*/ 1208 w 1307"/>
                  <a:gd name="T37" fmla="*/ 307 h 1165"/>
                  <a:gd name="T38" fmla="*/ 1281 w 1307"/>
                  <a:gd name="T39" fmla="*/ 470 h 1165"/>
                  <a:gd name="T40" fmla="*/ 1307 w 1307"/>
                  <a:gd name="T41" fmla="*/ 652 h 1165"/>
                  <a:gd name="T42" fmla="*/ 1281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1 w 1307"/>
                  <a:gd name="T53" fmla="*/ 750 h 1165"/>
                  <a:gd name="T54" fmla="*/ 887 w 1307"/>
                  <a:gd name="T55" fmla="*/ 719 h 1165"/>
                  <a:gd name="T56" fmla="*/ 861 w 1307"/>
                  <a:gd name="T57" fmla="*/ 711 h 1165"/>
                  <a:gd name="T58" fmla="*/ 834 w 1307"/>
                  <a:gd name="T59" fmla="*/ 703 h 1165"/>
                  <a:gd name="T60" fmla="*/ 789 w 1307"/>
                  <a:gd name="T61" fmla="*/ 700 h 1165"/>
                  <a:gd name="T62" fmla="*/ 538 w 1307"/>
                  <a:gd name="T63" fmla="*/ 707 h 1165"/>
                  <a:gd name="T64" fmla="*/ 474 w 1307"/>
                  <a:gd name="T65" fmla="*/ 702 h 1165"/>
                  <a:gd name="T66" fmla="*/ 456 w 1307"/>
                  <a:gd name="T67" fmla="*/ 708 h 1165"/>
                  <a:gd name="T68" fmla="*/ 426 w 1307"/>
                  <a:gd name="T69" fmla="*/ 717 h 1165"/>
                  <a:gd name="T70" fmla="*/ 385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4 w 1307"/>
                  <a:gd name="T81" fmla="*/ 888 h 1165"/>
                  <a:gd name="T82" fmla="*/ 3 w 1307"/>
                  <a:gd name="T83" fmla="*/ 714 h 1165"/>
                  <a:gd name="T84" fmla="*/ 12 w 1307"/>
                  <a:gd name="T85" fmla="*/ 529 h 1165"/>
                  <a:gd name="T86" fmla="*/ 70 w 1307"/>
                  <a:gd name="T87" fmla="*/ 358 h 1165"/>
                  <a:gd name="T88" fmla="*/ 171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4" y="103"/>
                    </a:lnTo>
                    <a:lnTo>
                      <a:pt x="539" y="118"/>
                    </a:lnTo>
                    <a:lnTo>
                      <a:pt x="505" y="136"/>
                    </a:lnTo>
                    <a:lnTo>
                      <a:pt x="474" y="159"/>
                    </a:lnTo>
                    <a:lnTo>
                      <a:pt x="447" y="186"/>
                    </a:lnTo>
                    <a:lnTo>
                      <a:pt x="424" y="216"/>
                    </a:lnTo>
                    <a:lnTo>
                      <a:pt x="405" y="250"/>
                    </a:lnTo>
                    <a:lnTo>
                      <a:pt x="392" y="287"/>
                    </a:lnTo>
                    <a:lnTo>
                      <a:pt x="383" y="325"/>
                    </a:lnTo>
                    <a:lnTo>
                      <a:pt x="379" y="365"/>
                    </a:lnTo>
                    <a:lnTo>
                      <a:pt x="383" y="406"/>
                    </a:lnTo>
                    <a:lnTo>
                      <a:pt x="392" y="444"/>
                    </a:lnTo>
                    <a:lnTo>
                      <a:pt x="405" y="480"/>
                    </a:lnTo>
                    <a:lnTo>
                      <a:pt x="424" y="514"/>
                    </a:lnTo>
                    <a:lnTo>
                      <a:pt x="447" y="544"/>
                    </a:lnTo>
                    <a:lnTo>
                      <a:pt x="474" y="572"/>
                    </a:lnTo>
                    <a:lnTo>
                      <a:pt x="505" y="594"/>
                    </a:lnTo>
                    <a:lnTo>
                      <a:pt x="539" y="613"/>
                    </a:lnTo>
                    <a:lnTo>
                      <a:pt x="574" y="627"/>
                    </a:lnTo>
                    <a:lnTo>
                      <a:pt x="613" y="636"/>
                    </a:lnTo>
                    <a:lnTo>
                      <a:pt x="654" y="639"/>
                    </a:lnTo>
                    <a:lnTo>
                      <a:pt x="694" y="636"/>
                    </a:lnTo>
                    <a:lnTo>
                      <a:pt x="732" y="627"/>
                    </a:lnTo>
                    <a:lnTo>
                      <a:pt x="769" y="613"/>
                    </a:lnTo>
                    <a:lnTo>
                      <a:pt x="803" y="594"/>
                    </a:lnTo>
                    <a:lnTo>
                      <a:pt x="832" y="572"/>
                    </a:lnTo>
                    <a:lnTo>
                      <a:pt x="860" y="544"/>
                    </a:lnTo>
                    <a:lnTo>
                      <a:pt x="883" y="514"/>
                    </a:lnTo>
                    <a:lnTo>
                      <a:pt x="902" y="480"/>
                    </a:lnTo>
                    <a:lnTo>
                      <a:pt x="915" y="444"/>
                    </a:lnTo>
                    <a:lnTo>
                      <a:pt x="924" y="406"/>
                    </a:lnTo>
                    <a:lnTo>
                      <a:pt x="927" y="365"/>
                    </a:lnTo>
                    <a:lnTo>
                      <a:pt x="924" y="325"/>
                    </a:lnTo>
                    <a:lnTo>
                      <a:pt x="915" y="287"/>
                    </a:lnTo>
                    <a:lnTo>
                      <a:pt x="902" y="250"/>
                    </a:lnTo>
                    <a:lnTo>
                      <a:pt x="883" y="216"/>
                    </a:lnTo>
                    <a:lnTo>
                      <a:pt x="860" y="186"/>
                    </a:lnTo>
                    <a:lnTo>
                      <a:pt x="832" y="159"/>
                    </a:lnTo>
                    <a:lnTo>
                      <a:pt x="803" y="136"/>
                    </a:lnTo>
                    <a:lnTo>
                      <a:pt x="769" y="118"/>
                    </a:lnTo>
                    <a:lnTo>
                      <a:pt x="732" y="103"/>
                    </a:lnTo>
                    <a:lnTo>
                      <a:pt x="694" y="95"/>
                    </a:lnTo>
                    <a:lnTo>
                      <a:pt x="654" y="92"/>
                    </a:lnTo>
                    <a:close/>
                    <a:moveTo>
                      <a:pt x="654" y="0"/>
                    </a:moveTo>
                    <a:lnTo>
                      <a:pt x="716" y="3"/>
                    </a:lnTo>
                    <a:lnTo>
                      <a:pt x="777" y="12"/>
                    </a:lnTo>
                    <a:lnTo>
                      <a:pt x="836" y="26"/>
                    </a:lnTo>
                    <a:lnTo>
                      <a:pt x="894" y="46"/>
                    </a:lnTo>
                    <a:lnTo>
                      <a:pt x="949" y="71"/>
                    </a:lnTo>
                    <a:lnTo>
                      <a:pt x="1000" y="99"/>
                    </a:lnTo>
                    <a:lnTo>
                      <a:pt x="1049" y="133"/>
                    </a:lnTo>
                    <a:lnTo>
                      <a:pt x="1093" y="171"/>
                    </a:lnTo>
                    <a:lnTo>
                      <a:pt x="1135" y="213"/>
                    </a:lnTo>
                    <a:lnTo>
                      <a:pt x="1173" y="258"/>
                    </a:lnTo>
                    <a:lnTo>
                      <a:pt x="1208" y="307"/>
                    </a:lnTo>
                    <a:lnTo>
                      <a:pt x="1236" y="358"/>
                    </a:lnTo>
                    <a:lnTo>
                      <a:pt x="1261" y="413"/>
                    </a:lnTo>
                    <a:lnTo>
                      <a:pt x="1281" y="470"/>
                    </a:lnTo>
                    <a:lnTo>
                      <a:pt x="1295" y="529"/>
                    </a:lnTo>
                    <a:lnTo>
                      <a:pt x="1304" y="590"/>
                    </a:lnTo>
                    <a:lnTo>
                      <a:pt x="1307" y="652"/>
                    </a:lnTo>
                    <a:lnTo>
                      <a:pt x="1304" y="714"/>
                    </a:lnTo>
                    <a:lnTo>
                      <a:pt x="1295" y="774"/>
                    </a:lnTo>
                    <a:lnTo>
                      <a:pt x="1281" y="832"/>
                    </a:lnTo>
                    <a:lnTo>
                      <a:pt x="1263" y="888"/>
                    </a:lnTo>
                    <a:lnTo>
                      <a:pt x="1238" y="942"/>
                    </a:lnTo>
                    <a:lnTo>
                      <a:pt x="1211" y="993"/>
                    </a:lnTo>
                    <a:lnTo>
                      <a:pt x="1177" y="1041"/>
                    </a:lnTo>
                    <a:lnTo>
                      <a:pt x="1140" y="1086"/>
                    </a:lnTo>
                    <a:lnTo>
                      <a:pt x="1101" y="1128"/>
                    </a:lnTo>
                    <a:lnTo>
                      <a:pt x="1056" y="1165"/>
                    </a:lnTo>
                    <a:lnTo>
                      <a:pt x="1056" y="949"/>
                    </a:lnTo>
                    <a:lnTo>
                      <a:pt x="1054" y="916"/>
                    </a:lnTo>
                    <a:lnTo>
                      <a:pt x="1047" y="882"/>
                    </a:lnTo>
                    <a:lnTo>
                      <a:pt x="1035" y="851"/>
                    </a:lnTo>
                    <a:lnTo>
                      <a:pt x="1020" y="822"/>
                    </a:lnTo>
                    <a:lnTo>
                      <a:pt x="1001" y="795"/>
                    </a:lnTo>
                    <a:lnTo>
                      <a:pt x="977" y="771"/>
                    </a:lnTo>
                    <a:lnTo>
                      <a:pt x="951" y="750"/>
                    </a:lnTo>
                    <a:lnTo>
                      <a:pt x="922" y="733"/>
                    </a:lnTo>
                    <a:lnTo>
                      <a:pt x="890" y="719"/>
                    </a:lnTo>
                    <a:lnTo>
                      <a:pt x="887" y="719"/>
                    </a:lnTo>
                    <a:lnTo>
                      <a:pt x="880" y="717"/>
                    </a:lnTo>
                    <a:lnTo>
                      <a:pt x="871" y="714"/>
                    </a:lnTo>
                    <a:lnTo>
                      <a:pt x="861" y="711"/>
                    </a:lnTo>
                    <a:lnTo>
                      <a:pt x="851" y="708"/>
                    </a:lnTo>
                    <a:lnTo>
                      <a:pt x="842" y="705"/>
                    </a:lnTo>
                    <a:lnTo>
                      <a:pt x="834" y="703"/>
                    </a:lnTo>
                    <a:lnTo>
                      <a:pt x="832" y="702"/>
                    </a:lnTo>
                    <a:lnTo>
                      <a:pt x="811" y="698"/>
                    </a:lnTo>
                    <a:lnTo>
                      <a:pt x="789" y="700"/>
                    </a:lnTo>
                    <a:lnTo>
                      <a:pt x="769" y="707"/>
                    </a:lnTo>
                    <a:lnTo>
                      <a:pt x="654" y="762"/>
                    </a:lnTo>
                    <a:lnTo>
                      <a:pt x="538" y="707"/>
                    </a:lnTo>
                    <a:lnTo>
                      <a:pt x="517" y="700"/>
                    </a:lnTo>
                    <a:lnTo>
                      <a:pt x="496" y="698"/>
                    </a:lnTo>
                    <a:lnTo>
                      <a:pt x="474" y="702"/>
                    </a:lnTo>
                    <a:lnTo>
                      <a:pt x="472" y="703"/>
                    </a:lnTo>
                    <a:lnTo>
                      <a:pt x="465" y="705"/>
                    </a:lnTo>
                    <a:lnTo>
                      <a:pt x="456" y="708"/>
                    </a:lnTo>
                    <a:lnTo>
                      <a:pt x="446" y="711"/>
                    </a:lnTo>
                    <a:lnTo>
                      <a:pt x="436" y="714"/>
                    </a:lnTo>
                    <a:lnTo>
                      <a:pt x="426" y="717"/>
                    </a:lnTo>
                    <a:lnTo>
                      <a:pt x="419" y="719"/>
                    </a:lnTo>
                    <a:lnTo>
                      <a:pt x="417" y="719"/>
                    </a:lnTo>
                    <a:lnTo>
                      <a:pt x="385" y="733"/>
                    </a:lnTo>
                    <a:lnTo>
                      <a:pt x="356" y="750"/>
                    </a:lnTo>
                    <a:lnTo>
                      <a:pt x="329" y="771"/>
                    </a:lnTo>
                    <a:lnTo>
                      <a:pt x="307" y="795"/>
                    </a:lnTo>
                    <a:lnTo>
                      <a:pt x="288" y="822"/>
                    </a:lnTo>
                    <a:lnTo>
                      <a:pt x="271" y="851"/>
                    </a:lnTo>
                    <a:lnTo>
                      <a:pt x="260" y="882"/>
                    </a:lnTo>
                    <a:lnTo>
                      <a:pt x="253" y="916"/>
                    </a:lnTo>
                    <a:lnTo>
                      <a:pt x="251" y="949"/>
                    </a:lnTo>
                    <a:lnTo>
                      <a:pt x="251" y="1165"/>
                    </a:lnTo>
                    <a:lnTo>
                      <a:pt x="207" y="1128"/>
                    </a:lnTo>
                    <a:lnTo>
                      <a:pt x="166" y="1086"/>
                    </a:lnTo>
                    <a:lnTo>
                      <a:pt x="130" y="1041"/>
                    </a:lnTo>
                    <a:lnTo>
                      <a:pt x="97" y="993"/>
                    </a:lnTo>
                    <a:lnTo>
                      <a:pt x="68" y="942"/>
                    </a:lnTo>
                    <a:lnTo>
                      <a:pt x="44" y="888"/>
                    </a:lnTo>
                    <a:lnTo>
                      <a:pt x="26" y="832"/>
                    </a:lnTo>
                    <a:lnTo>
                      <a:pt x="11" y="774"/>
                    </a:lnTo>
                    <a:lnTo>
                      <a:pt x="3" y="714"/>
                    </a:lnTo>
                    <a:lnTo>
                      <a:pt x="0" y="652"/>
                    </a:lnTo>
                    <a:lnTo>
                      <a:pt x="3" y="590"/>
                    </a:lnTo>
                    <a:lnTo>
                      <a:pt x="12" y="529"/>
                    </a:lnTo>
                    <a:lnTo>
                      <a:pt x="27" y="470"/>
                    </a:lnTo>
                    <a:lnTo>
                      <a:pt x="46" y="413"/>
                    </a:lnTo>
                    <a:lnTo>
                      <a:pt x="70" y="358"/>
                    </a:lnTo>
                    <a:lnTo>
                      <a:pt x="100" y="307"/>
                    </a:lnTo>
                    <a:lnTo>
                      <a:pt x="134" y="258"/>
                    </a:lnTo>
                    <a:lnTo>
                      <a:pt x="171" y="213"/>
                    </a:lnTo>
                    <a:lnTo>
                      <a:pt x="213" y="171"/>
                    </a:lnTo>
                    <a:lnTo>
                      <a:pt x="258" y="133"/>
                    </a:lnTo>
                    <a:lnTo>
                      <a:pt x="307" y="99"/>
                    </a:lnTo>
                    <a:lnTo>
                      <a:pt x="359" y="71"/>
                    </a:lnTo>
                    <a:lnTo>
                      <a:pt x="413" y="46"/>
                    </a:lnTo>
                    <a:lnTo>
                      <a:pt x="470" y="26"/>
                    </a:lnTo>
                    <a:lnTo>
                      <a:pt x="529" y="12"/>
                    </a:lnTo>
                    <a:lnTo>
                      <a:pt x="591" y="3"/>
                    </a:lnTo>
                    <a:lnTo>
                      <a:pt x="6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612">
                <a:extLst>
                  <a:ext uri="{FF2B5EF4-FFF2-40B4-BE49-F238E27FC236}">
                    <a16:creationId xmlns:a16="http://schemas.microsoft.com/office/drawing/2014/main" id="{75CC2F37-CCA7-D342-AD4F-99041046B468}"/>
                  </a:ext>
                </a:extLst>
              </p:cNvPr>
              <p:cNvSpPr>
                <a:spLocks/>
              </p:cNvSpPr>
              <p:nvPr/>
            </p:nvSpPr>
            <p:spPr bwMode="auto">
              <a:xfrm>
                <a:off x="11234738" y="6264275"/>
                <a:ext cx="65088" cy="61913"/>
              </a:xfrm>
              <a:custGeom>
                <a:avLst/>
                <a:gdLst>
                  <a:gd name="T0" fmla="*/ 69 w 457"/>
                  <a:gd name="T1" fmla="*/ 0 h 427"/>
                  <a:gd name="T2" fmla="*/ 191 w 457"/>
                  <a:gd name="T3" fmla="*/ 58 h 427"/>
                  <a:gd name="T4" fmla="*/ 209 w 457"/>
                  <a:gd name="T5" fmla="*/ 65 h 427"/>
                  <a:gd name="T6" fmla="*/ 229 w 457"/>
                  <a:gd name="T7" fmla="*/ 67 h 427"/>
                  <a:gd name="T8" fmla="*/ 247 w 457"/>
                  <a:gd name="T9" fmla="*/ 65 h 427"/>
                  <a:gd name="T10" fmla="*/ 266 w 457"/>
                  <a:gd name="T11" fmla="*/ 58 h 427"/>
                  <a:gd name="T12" fmla="*/ 389 w 457"/>
                  <a:gd name="T13" fmla="*/ 0 h 427"/>
                  <a:gd name="T14" fmla="*/ 410 w 457"/>
                  <a:gd name="T15" fmla="*/ 7 h 427"/>
                  <a:gd name="T16" fmla="*/ 426 w 457"/>
                  <a:gd name="T17" fmla="*/ 14 h 427"/>
                  <a:gd name="T18" fmla="*/ 439 w 457"/>
                  <a:gd name="T19" fmla="*/ 26 h 427"/>
                  <a:gd name="T20" fmla="*/ 448 w 457"/>
                  <a:gd name="T21" fmla="*/ 39 h 427"/>
                  <a:gd name="T22" fmla="*/ 454 w 457"/>
                  <a:gd name="T23" fmla="*/ 55 h 427"/>
                  <a:gd name="T24" fmla="*/ 457 w 457"/>
                  <a:gd name="T25" fmla="*/ 71 h 427"/>
                  <a:gd name="T26" fmla="*/ 457 w 457"/>
                  <a:gd name="T27" fmla="*/ 385 h 427"/>
                  <a:gd name="T28" fmla="*/ 402 w 457"/>
                  <a:gd name="T29" fmla="*/ 403 h 427"/>
                  <a:gd name="T30" fmla="*/ 346 w 457"/>
                  <a:gd name="T31" fmla="*/ 416 h 427"/>
                  <a:gd name="T32" fmla="*/ 288 w 457"/>
                  <a:gd name="T33" fmla="*/ 424 h 427"/>
                  <a:gd name="T34" fmla="*/ 229 w 457"/>
                  <a:gd name="T35" fmla="*/ 427 h 427"/>
                  <a:gd name="T36" fmla="*/ 169 w 457"/>
                  <a:gd name="T37" fmla="*/ 424 h 427"/>
                  <a:gd name="T38" fmla="*/ 111 w 457"/>
                  <a:gd name="T39" fmla="*/ 416 h 427"/>
                  <a:gd name="T40" fmla="*/ 54 w 457"/>
                  <a:gd name="T41" fmla="*/ 403 h 427"/>
                  <a:gd name="T42" fmla="*/ 0 w 457"/>
                  <a:gd name="T43" fmla="*/ 385 h 427"/>
                  <a:gd name="T44" fmla="*/ 0 w 457"/>
                  <a:gd name="T45" fmla="*/ 71 h 427"/>
                  <a:gd name="T46" fmla="*/ 2 w 457"/>
                  <a:gd name="T47" fmla="*/ 55 h 427"/>
                  <a:gd name="T48" fmla="*/ 9 w 457"/>
                  <a:gd name="T49" fmla="*/ 39 h 427"/>
                  <a:gd name="T50" fmla="*/ 18 w 457"/>
                  <a:gd name="T51" fmla="*/ 26 h 427"/>
                  <a:gd name="T52" fmla="*/ 31 w 457"/>
                  <a:gd name="T53" fmla="*/ 14 h 427"/>
                  <a:gd name="T54" fmla="*/ 46 w 457"/>
                  <a:gd name="T55" fmla="*/ 7 h 427"/>
                  <a:gd name="T56" fmla="*/ 69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9" y="0"/>
                    </a:moveTo>
                    <a:lnTo>
                      <a:pt x="191" y="58"/>
                    </a:lnTo>
                    <a:lnTo>
                      <a:pt x="209" y="65"/>
                    </a:lnTo>
                    <a:lnTo>
                      <a:pt x="229" y="67"/>
                    </a:lnTo>
                    <a:lnTo>
                      <a:pt x="247" y="65"/>
                    </a:lnTo>
                    <a:lnTo>
                      <a:pt x="266" y="58"/>
                    </a:lnTo>
                    <a:lnTo>
                      <a:pt x="389" y="0"/>
                    </a:lnTo>
                    <a:lnTo>
                      <a:pt x="410" y="7"/>
                    </a:lnTo>
                    <a:lnTo>
                      <a:pt x="426" y="14"/>
                    </a:lnTo>
                    <a:lnTo>
                      <a:pt x="439" y="26"/>
                    </a:lnTo>
                    <a:lnTo>
                      <a:pt x="448" y="39"/>
                    </a:lnTo>
                    <a:lnTo>
                      <a:pt x="454" y="55"/>
                    </a:lnTo>
                    <a:lnTo>
                      <a:pt x="457" y="71"/>
                    </a:lnTo>
                    <a:lnTo>
                      <a:pt x="457" y="385"/>
                    </a:lnTo>
                    <a:lnTo>
                      <a:pt x="402" y="403"/>
                    </a:lnTo>
                    <a:lnTo>
                      <a:pt x="346" y="416"/>
                    </a:lnTo>
                    <a:lnTo>
                      <a:pt x="288" y="424"/>
                    </a:lnTo>
                    <a:lnTo>
                      <a:pt x="229" y="427"/>
                    </a:lnTo>
                    <a:lnTo>
                      <a:pt x="169" y="424"/>
                    </a:lnTo>
                    <a:lnTo>
                      <a:pt x="111" y="416"/>
                    </a:lnTo>
                    <a:lnTo>
                      <a:pt x="54" y="403"/>
                    </a:lnTo>
                    <a:lnTo>
                      <a:pt x="0" y="385"/>
                    </a:lnTo>
                    <a:lnTo>
                      <a:pt x="0" y="71"/>
                    </a:lnTo>
                    <a:lnTo>
                      <a:pt x="2" y="55"/>
                    </a:lnTo>
                    <a:lnTo>
                      <a:pt x="9" y="39"/>
                    </a:lnTo>
                    <a:lnTo>
                      <a:pt x="18" y="26"/>
                    </a:lnTo>
                    <a:lnTo>
                      <a:pt x="31" y="14"/>
                    </a:lnTo>
                    <a:lnTo>
                      <a:pt x="46" y="7"/>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613">
                <a:extLst>
                  <a:ext uri="{FF2B5EF4-FFF2-40B4-BE49-F238E27FC236}">
                    <a16:creationId xmlns:a16="http://schemas.microsoft.com/office/drawing/2014/main" id="{A45ABEB8-F05B-C04A-9735-9263CD90E7C2}"/>
                  </a:ext>
                </a:extLst>
              </p:cNvPr>
              <p:cNvSpPr>
                <a:spLocks noEditPoints="1"/>
              </p:cNvSpPr>
              <p:nvPr/>
            </p:nvSpPr>
            <p:spPr bwMode="auto">
              <a:xfrm>
                <a:off x="11320463" y="5868988"/>
                <a:ext cx="188913" cy="166688"/>
              </a:xfrm>
              <a:custGeom>
                <a:avLst/>
                <a:gdLst>
                  <a:gd name="T0" fmla="*/ 574 w 1307"/>
                  <a:gd name="T1" fmla="*/ 104 h 1165"/>
                  <a:gd name="T2" fmla="*/ 473 w 1307"/>
                  <a:gd name="T3" fmla="*/ 159 h 1165"/>
                  <a:gd name="T4" fmla="*/ 405 w 1307"/>
                  <a:gd name="T5" fmla="*/ 251 h 1165"/>
                  <a:gd name="T6" fmla="*/ 380 w 1307"/>
                  <a:gd name="T7" fmla="*/ 366 h 1165"/>
                  <a:gd name="T8" fmla="*/ 405 w 1307"/>
                  <a:gd name="T9" fmla="*/ 481 h 1165"/>
                  <a:gd name="T10" fmla="*/ 473 w 1307"/>
                  <a:gd name="T11" fmla="*/ 571 h 1165"/>
                  <a:gd name="T12" fmla="*/ 574 w 1307"/>
                  <a:gd name="T13" fmla="*/ 626 h 1165"/>
                  <a:gd name="T14" fmla="*/ 694 w 1307"/>
                  <a:gd name="T15" fmla="*/ 635 h 1165"/>
                  <a:gd name="T16" fmla="*/ 802 w 1307"/>
                  <a:gd name="T17" fmla="*/ 595 h 1165"/>
                  <a:gd name="T18" fmla="*/ 882 w 1307"/>
                  <a:gd name="T19" fmla="*/ 514 h 1165"/>
                  <a:gd name="T20" fmla="*/ 924 w 1307"/>
                  <a:gd name="T21" fmla="*/ 405 h 1165"/>
                  <a:gd name="T22" fmla="*/ 915 w 1307"/>
                  <a:gd name="T23" fmla="*/ 286 h 1165"/>
                  <a:gd name="T24" fmla="*/ 860 w 1307"/>
                  <a:gd name="T25" fmla="*/ 186 h 1165"/>
                  <a:gd name="T26" fmla="*/ 768 w 1307"/>
                  <a:gd name="T27" fmla="*/ 117 h 1165"/>
                  <a:gd name="T28" fmla="*/ 653 w 1307"/>
                  <a:gd name="T29" fmla="*/ 92 h 1165"/>
                  <a:gd name="T30" fmla="*/ 777 w 1307"/>
                  <a:gd name="T31" fmla="*/ 12 h 1165"/>
                  <a:gd name="T32" fmla="*/ 948 w 1307"/>
                  <a:gd name="T33" fmla="*/ 70 h 1165"/>
                  <a:gd name="T34" fmla="*/ 1094 w 1307"/>
                  <a:gd name="T35" fmla="*/ 171 h 1165"/>
                  <a:gd name="T36" fmla="*/ 1207 w 1307"/>
                  <a:gd name="T37" fmla="*/ 307 h 1165"/>
                  <a:gd name="T38" fmla="*/ 1280 w 1307"/>
                  <a:gd name="T39" fmla="*/ 469 h 1165"/>
                  <a:gd name="T40" fmla="*/ 1307 w 1307"/>
                  <a:gd name="T41" fmla="*/ 653 h 1165"/>
                  <a:gd name="T42" fmla="*/ 1281 w 1307"/>
                  <a:gd name="T43" fmla="*/ 832 h 1165"/>
                  <a:gd name="T44" fmla="*/ 1210 w 1307"/>
                  <a:gd name="T45" fmla="*/ 993 h 1165"/>
                  <a:gd name="T46" fmla="*/ 1100 w 1307"/>
                  <a:gd name="T47" fmla="*/ 1127 h 1165"/>
                  <a:gd name="T48" fmla="*/ 1054 w 1307"/>
                  <a:gd name="T49" fmla="*/ 915 h 1165"/>
                  <a:gd name="T50" fmla="*/ 1019 w 1307"/>
                  <a:gd name="T51" fmla="*/ 822 h 1165"/>
                  <a:gd name="T52" fmla="*/ 951 w 1307"/>
                  <a:gd name="T53" fmla="*/ 749 h 1165"/>
                  <a:gd name="T54" fmla="*/ 888 w 1307"/>
                  <a:gd name="T55" fmla="*/ 719 h 1165"/>
                  <a:gd name="T56" fmla="*/ 861 w 1307"/>
                  <a:gd name="T57" fmla="*/ 711 h 1165"/>
                  <a:gd name="T58" fmla="*/ 835 w 1307"/>
                  <a:gd name="T59" fmla="*/ 703 h 1165"/>
                  <a:gd name="T60" fmla="*/ 790 w 1307"/>
                  <a:gd name="T61" fmla="*/ 700 h 1165"/>
                  <a:gd name="T62" fmla="*/ 538 w 1307"/>
                  <a:gd name="T63" fmla="*/ 707 h 1165"/>
                  <a:gd name="T64" fmla="*/ 474 w 1307"/>
                  <a:gd name="T65" fmla="*/ 702 h 1165"/>
                  <a:gd name="T66" fmla="*/ 456 w 1307"/>
                  <a:gd name="T67" fmla="*/ 708 h 1165"/>
                  <a:gd name="T68" fmla="*/ 425 w 1307"/>
                  <a:gd name="T69" fmla="*/ 717 h 1165"/>
                  <a:gd name="T70" fmla="*/ 385 w 1307"/>
                  <a:gd name="T71" fmla="*/ 733 h 1165"/>
                  <a:gd name="T72" fmla="*/ 306 w 1307"/>
                  <a:gd name="T73" fmla="*/ 794 h 1165"/>
                  <a:gd name="T74" fmla="*/ 260 w 1307"/>
                  <a:gd name="T75" fmla="*/ 882 h 1165"/>
                  <a:gd name="T76" fmla="*/ 250 w 1307"/>
                  <a:gd name="T77" fmla="*/ 1165 h 1165"/>
                  <a:gd name="T78" fmla="*/ 129 w 1307"/>
                  <a:gd name="T79" fmla="*/ 1041 h 1165"/>
                  <a:gd name="T80" fmla="*/ 44 w 1307"/>
                  <a:gd name="T81" fmla="*/ 888 h 1165"/>
                  <a:gd name="T82" fmla="*/ 3 w 1307"/>
                  <a:gd name="T83" fmla="*/ 714 h 1165"/>
                  <a:gd name="T84" fmla="*/ 11 w 1307"/>
                  <a:gd name="T85" fmla="*/ 529 h 1165"/>
                  <a:gd name="T86" fmla="*/ 71 w 1307"/>
                  <a:gd name="T87" fmla="*/ 359 h 1165"/>
                  <a:gd name="T88" fmla="*/ 170 w 1307"/>
                  <a:gd name="T89" fmla="*/ 213 h 1165"/>
                  <a:gd name="T90" fmla="*/ 307 w 1307"/>
                  <a:gd name="T91" fmla="*/ 100 h 1165"/>
                  <a:gd name="T92" fmla="*/ 470 w 1307"/>
                  <a:gd name="T93" fmla="*/ 27 h 1165"/>
                  <a:gd name="T94" fmla="*/ 653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3" y="92"/>
                    </a:moveTo>
                    <a:lnTo>
                      <a:pt x="613" y="95"/>
                    </a:lnTo>
                    <a:lnTo>
                      <a:pt x="574" y="104"/>
                    </a:lnTo>
                    <a:lnTo>
                      <a:pt x="538" y="117"/>
                    </a:lnTo>
                    <a:lnTo>
                      <a:pt x="504" y="137"/>
                    </a:lnTo>
                    <a:lnTo>
                      <a:pt x="473" y="159"/>
                    </a:lnTo>
                    <a:lnTo>
                      <a:pt x="447" y="186"/>
                    </a:lnTo>
                    <a:lnTo>
                      <a:pt x="423" y="217"/>
                    </a:lnTo>
                    <a:lnTo>
                      <a:pt x="405" y="251"/>
                    </a:lnTo>
                    <a:lnTo>
                      <a:pt x="391" y="286"/>
                    </a:lnTo>
                    <a:lnTo>
                      <a:pt x="383" y="325"/>
                    </a:lnTo>
                    <a:lnTo>
                      <a:pt x="380" y="366"/>
                    </a:lnTo>
                    <a:lnTo>
                      <a:pt x="383" y="405"/>
                    </a:lnTo>
                    <a:lnTo>
                      <a:pt x="391" y="444"/>
                    </a:lnTo>
                    <a:lnTo>
                      <a:pt x="405" y="481"/>
                    </a:lnTo>
                    <a:lnTo>
                      <a:pt x="423" y="514"/>
                    </a:lnTo>
                    <a:lnTo>
                      <a:pt x="447" y="545"/>
                    </a:lnTo>
                    <a:lnTo>
                      <a:pt x="473" y="571"/>
                    </a:lnTo>
                    <a:lnTo>
                      <a:pt x="504" y="595"/>
                    </a:lnTo>
                    <a:lnTo>
                      <a:pt x="538" y="613"/>
                    </a:lnTo>
                    <a:lnTo>
                      <a:pt x="574" y="626"/>
                    </a:lnTo>
                    <a:lnTo>
                      <a:pt x="613" y="635"/>
                    </a:lnTo>
                    <a:lnTo>
                      <a:pt x="653" y="639"/>
                    </a:lnTo>
                    <a:lnTo>
                      <a:pt x="694" y="635"/>
                    </a:lnTo>
                    <a:lnTo>
                      <a:pt x="733" y="626"/>
                    </a:lnTo>
                    <a:lnTo>
                      <a:pt x="768" y="613"/>
                    </a:lnTo>
                    <a:lnTo>
                      <a:pt x="802" y="595"/>
                    </a:lnTo>
                    <a:lnTo>
                      <a:pt x="832" y="571"/>
                    </a:lnTo>
                    <a:lnTo>
                      <a:pt x="860" y="545"/>
                    </a:lnTo>
                    <a:lnTo>
                      <a:pt x="882" y="514"/>
                    </a:lnTo>
                    <a:lnTo>
                      <a:pt x="902" y="481"/>
                    </a:lnTo>
                    <a:lnTo>
                      <a:pt x="915" y="444"/>
                    </a:lnTo>
                    <a:lnTo>
                      <a:pt x="924" y="405"/>
                    </a:lnTo>
                    <a:lnTo>
                      <a:pt x="926" y="366"/>
                    </a:lnTo>
                    <a:lnTo>
                      <a:pt x="924" y="325"/>
                    </a:lnTo>
                    <a:lnTo>
                      <a:pt x="915" y="286"/>
                    </a:lnTo>
                    <a:lnTo>
                      <a:pt x="902" y="251"/>
                    </a:lnTo>
                    <a:lnTo>
                      <a:pt x="882" y="217"/>
                    </a:lnTo>
                    <a:lnTo>
                      <a:pt x="860" y="186"/>
                    </a:lnTo>
                    <a:lnTo>
                      <a:pt x="832" y="159"/>
                    </a:lnTo>
                    <a:lnTo>
                      <a:pt x="802" y="137"/>
                    </a:lnTo>
                    <a:lnTo>
                      <a:pt x="768" y="117"/>
                    </a:lnTo>
                    <a:lnTo>
                      <a:pt x="733" y="104"/>
                    </a:lnTo>
                    <a:lnTo>
                      <a:pt x="694" y="95"/>
                    </a:lnTo>
                    <a:lnTo>
                      <a:pt x="653" y="92"/>
                    </a:lnTo>
                    <a:close/>
                    <a:moveTo>
                      <a:pt x="653" y="0"/>
                    </a:moveTo>
                    <a:lnTo>
                      <a:pt x="716" y="3"/>
                    </a:lnTo>
                    <a:lnTo>
                      <a:pt x="777" y="12"/>
                    </a:lnTo>
                    <a:lnTo>
                      <a:pt x="837" y="27"/>
                    </a:lnTo>
                    <a:lnTo>
                      <a:pt x="894" y="46"/>
                    </a:lnTo>
                    <a:lnTo>
                      <a:pt x="948" y="70"/>
                    </a:lnTo>
                    <a:lnTo>
                      <a:pt x="1000" y="100"/>
                    </a:lnTo>
                    <a:lnTo>
                      <a:pt x="1049" y="133"/>
                    </a:lnTo>
                    <a:lnTo>
                      <a:pt x="1094" y="171"/>
                    </a:lnTo>
                    <a:lnTo>
                      <a:pt x="1135" y="213"/>
                    </a:lnTo>
                    <a:lnTo>
                      <a:pt x="1173" y="258"/>
                    </a:lnTo>
                    <a:lnTo>
                      <a:pt x="1207" y="307"/>
                    </a:lnTo>
                    <a:lnTo>
                      <a:pt x="1236" y="359"/>
                    </a:lnTo>
                    <a:lnTo>
                      <a:pt x="1261" y="412"/>
                    </a:lnTo>
                    <a:lnTo>
                      <a:pt x="1280" y="469"/>
                    </a:lnTo>
                    <a:lnTo>
                      <a:pt x="1295" y="529"/>
                    </a:lnTo>
                    <a:lnTo>
                      <a:pt x="1304" y="590"/>
                    </a:lnTo>
                    <a:lnTo>
                      <a:pt x="1307" y="653"/>
                    </a:lnTo>
                    <a:lnTo>
                      <a:pt x="1304" y="714"/>
                    </a:lnTo>
                    <a:lnTo>
                      <a:pt x="1296" y="774"/>
                    </a:lnTo>
                    <a:lnTo>
                      <a:pt x="1281" y="832"/>
                    </a:lnTo>
                    <a:lnTo>
                      <a:pt x="1262" y="888"/>
                    </a:lnTo>
                    <a:lnTo>
                      <a:pt x="1238" y="942"/>
                    </a:lnTo>
                    <a:lnTo>
                      <a:pt x="1210" y="993"/>
                    </a:lnTo>
                    <a:lnTo>
                      <a:pt x="1177" y="1041"/>
                    </a:lnTo>
                    <a:lnTo>
                      <a:pt x="1141" y="1087"/>
                    </a:lnTo>
                    <a:lnTo>
                      <a:pt x="1100" y="1127"/>
                    </a:lnTo>
                    <a:lnTo>
                      <a:pt x="1056" y="1165"/>
                    </a:lnTo>
                    <a:lnTo>
                      <a:pt x="1056" y="950"/>
                    </a:lnTo>
                    <a:lnTo>
                      <a:pt x="1054" y="915"/>
                    </a:lnTo>
                    <a:lnTo>
                      <a:pt x="1047" y="882"/>
                    </a:lnTo>
                    <a:lnTo>
                      <a:pt x="1035" y="851"/>
                    </a:lnTo>
                    <a:lnTo>
                      <a:pt x="1019" y="822"/>
                    </a:lnTo>
                    <a:lnTo>
                      <a:pt x="1000" y="794"/>
                    </a:lnTo>
                    <a:lnTo>
                      <a:pt x="977" y="771"/>
                    </a:lnTo>
                    <a:lnTo>
                      <a:pt x="951" y="749"/>
                    </a:lnTo>
                    <a:lnTo>
                      <a:pt x="921" y="733"/>
                    </a:lnTo>
                    <a:lnTo>
                      <a:pt x="890" y="720"/>
                    </a:lnTo>
                    <a:lnTo>
                      <a:pt x="888" y="719"/>
                    </a:lnTo>
                    <a:lnTo>
                      <a:pt x="880" y="717"/>
                    </a:lnTo>
                    <a:lnTo>
                      <a:pt x="871" y="714"/>
                    </a:lnTo>
                    <a:lnTo>
                      <a:pt x="861" y="711"/>
                    </a:lnTo>
                    <a:lnTo>
                      <a:pt x="850" y="708"/>
                    </a:lnTo>
                    <a:lnTo>
                      <a:pt x="841" y="705"/>
                    </a:lnTo>
                    <a:lnTo>
                      <a:pt x="835" y="703"/>
                    </a:lnTo>
                    <a:lnTo>
                      <a:pt x="832" y="702"/>
                    </a:lnTo>
                    <a:lnTo>
                      <a:pt x="811" y="699"/>
                    </a:lnTo>
                    <a:lnTo>
                      <a:pt x="790" y="700"/>
                    </a:lnTo>
                    <a:lnTo>
                      <a:pt x="769" y="707"/>
                    </a:lnTo>
                    <a:lnTo>
                      <a:pt x="653" y="762"/>
                    </a:lnTo>
                    <a:lnTo>
                      <a:pt x="538" y="707"/>
                    </a:lnTo>
                    <a:lnTo>
                      <a:pt x="516" y="700"/>
                    </a:lnTo>
                    <a:lnTo>
                      <a:pt x="496" y="699"/>
                    </a:lnTo>
                    <a:lnTo>
                      <a:pt x="474" y="702"/>
                    </a:lnTo>
                    <a:lnTo>
                      <a:pt x="471" y="703"/>
                    </a:lnTo>
                    <a:lnTo>
                      <a:pt x="465" y="705"/>
                    </a:lnTo>
                    <a:lnTo>
                      <a:pt x="456" y="708"/>
                    </a:lnTo>
                    <a:lnTo>
                      <a:pt x="446" y="711"/>
                    </a:lnTo>
                    <a:lnTo>
                      <a:pt x="435" y="714"/>
                    </a:lnTo>
                    <a:lnTo>
                      <a:pt x="425" y="717"/>
                    </a:lnTo>
                    <a:lnTo>
                      <a:pt x="419" y="719"/>
                    </a:lnTo>
                    <a:lnTo>
                      <a:pt x="416" y="720"/>
                    </a:lnTo>
                    <a:lnTo>
                      <a:pt x="385" y="733"/>
                    </a:lnTo>
                    <a:lnTo>
                      <a:pt x="355" y="749"/>
                    </a:lnTo>
                    <a:lnTo>
                      <a:pt x="330" y="771"/>
                    </a:lnTo>
                    <a:lnTo>
                      <a:pt x="306" y="794"/>
                    </a:lnTo>
                    <a:lnTo>
                      <a:pt x="287" y="822"/>
                    </a:lnTo>
                    <a:lnTo>
                      <a:pt x="271" y="851"/>
                    </a:lnTo>
                    <a:lnTo>
                      <a:pt x="260" y="882"/>
                    </a:lnTo>
                    <a:lnTo>
                      <a:pt x="253" y="915"/>
                    </a:lnTo>
                    <a:lnTo>
                      <a:pt x="250" y="950"/>
                    </a:lnTo>
                    <a:lnTo>
                      <a:pt x="250" y="1165"/>
                    </a:lnTo>
                    <a:lnTo>
                      <a:pt x="206" y="1127"/>
                    </a:lnTo>
                    <a:lnTo>
                      <a:pt x="165" y="1087"/>
                    </a:lnTo>
                    <a:lnTo>
                      <a:pt x="129" y="1041"/>
                    </a:lnTo>
                    <a:lnTo>
                      <a:pt x="96" y="993"/>
                    </a:lnTo>
                    <a:lnTo>
                      <a:pt x="67" y="942"/>
                    </a:lnTo>
                    <a:lnTo>
                      <a:pt x="44" y="888"/>
                    </a:lnTo>
                    <a:lnTo>
                      <a:pt x="25" y="832"/>
                    </a:lnTo>
                    <a:lnTo>
                      <a:pt x="11" y="774"/>
                    </a:lnTo>
                    <a:lnTo>
                      <a:pt x="3" y="714"/>
                    </a:lnTo>
                    <a:lnTo>
                      <a:pt x="0" y="653"/>
                    </a:lnTo>
                    <a:lnTo>
                      <a:pt x="3" y="590"/>
                    </a:lnTo>
                    <a:lnTo>
                      <a:pt x="11" y="529"/>
                    </a:lnTo>
                    <a:lnTo>
                      <a:pt x="26" y="469"/>
                    </a:lnTo>
                    <a:lnTo>
                      <a:pt x="46" y="412"/>
                    </a:lnTo>
                    <a:lnTo>
                      <a:pt x="71" y="359"/>
                    </a:lnTo>
                    <a:lnTo>
                      <a:pt x="99" y="307"/>
                    </a:lnTo>
                    <a:lnTo>
                      <a:pt x="133" y="258"/>
                    </a:lnTo>
                    <a:lnTo>
                      <a:pt x="170" y="213"/>
                    </a:lnTo>
                    <a:lnTo>
                      <a:pt x="212" y="171"/>
                    </a:lnTo>
                    <a:lnTo>
                      <a:pt x="258" y="133"/>
                    </a:lnTo>
                    <a:lnTo>
                      <a:pt x="307" y="100"/>
                    </a:lnTo>
                    <a:lnTo>
                      <a:pt x="358" y="70"/>
                    </a:lnTo>
                    <a:lnTo>
                      <a:pt x="413" y="46"/>
                    </a:lnTo>
                    <a:lnTo>
                      <a:pt x="470" y="27"/>
                    </a:lnTo>
                    <a:lnTo>
                      <a:pt x="530" y="12"/>
                    </a:lnTo>
                    <a:lnTo>
                      <a:pt x="591" y="3"/>
                    </a:lnTo>
                    <a:lnTo>
                      <a:pt x="6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614">
                <a:extLst>
                  <a:ext uri="{FF2B5EF4-FFF2-40B4-BE49-F238E27FC236}">
                    <a16:creationId xmlns:a16="http://schemas.microsoft.com/office/drawing/2014/main" id="{F07EB930-5A6C-5946-8417-CF2C23982294}"/>
                  </a:ext>
                </a:extLst>
              </p:cNvPr>
              <p:cNvSpPr>
                <a:spLocks noEditPoints="1"/>
              </p:cNvSpPr>
              <p:nvPr/>
            </p:nvSpPr>
            <p:spPr bwMode="auto">
              <a:xfrm>
                <a:off x="11469688" y="6137275"/>
                <a:ext cx="187325" cy="168275"/>
              </a:xfrm>
              <a:custGeom>
                <a:avLst/>
                <a:gdLst>
                  <a:gd name="T0" fmla="*/ 575 w 1307"/>
                  <a:gd name="T1" fmla="*/ 103 h 1165"/>
                  <a:gd name="T2" fmla="*/ 475 w 1307"/>
                  <a:gd name="T3" fmla="*/ 159 h 1165"/>
                  <a:gd name="T4" fmla="*/ 406 w 1307"/>
                  <a:gd name="T5" fmla="*/ 250 h 1165"/>
                  <a:gd name="T6" fmla="*/ 381 w 1307"/>
                  <a:gd name="T7" fmla="*/ 365 h 1165"/>
                  <a:gd name="T8" fmla="*/ 406 w 1307"/>
                  <a:gd name="T9" fmla="*/ 480 h 1165"/>
                  <a:gd name="T10" fmla="*/ 475 w 1307"/>
                  <a:gd name="T11" fmla="*/ 572 h 1165"/>
                  <a:gd name="T12" fmla="*/ 575 w 1307"/>
                  <a:gd name="T13" fmla="*/ 627 h 1165"/>
                  <a:gd name="T14" fmla="*/ 694 w 1307"/>
                  <a:gd name="T15" fmla="*/ 636 h 1165"/>
                  <a:gd name="T16" fmla="*/ 803 w 1307"/>
                  <a:gd name="T17" fmla="*/ 594 h 1165"/>
                  <a:gd name="T18" fmla="*/ 884 w 1307"/>
                  <a:gd name="T19" fmla="*/ 514 h 1165"/>
                  <a:gd name="T20" fmla="*/ 924 w 1307"/>
                  <a:gd name="T21" fmla="*/ 406 h 1165"/>
                  <a:gd name="T22" fmla="*/ 916 w 1307"/>
                  <a:gd name="T23" fmla="*/ 287 h 1165"/>
                  <a:gd name="T24" fmla="*/ 860 w 1307"/>
                  <a:gd name="T25" fmla="*/ 186 h 1165"/>
                  <a:gd name="T26" fmla="*/ 769 w 1307"/>
                  <a:gd name="T27" fmla="*/ 118 h 1165"/>
                  <a:gd name="T28" fmla="*/ 654 w 1307"/>
                  <a:gd name="T29" fmla="*/ 92 h 1165"/>
                  <a:gd name="T30" fmla="*/ 778 w 1307"/>
                  <a:gd name="T31" fmla="*/ 12 h 1165"/>
                  <a:gd name="T32" fmla="*/ 949 w 1307"/>
                  <a:gd name="T33" fmla="*/ 71 h 1165"/>
                  <a:gd name="T34" fmla="*/ 1095 w 1307"/>
                  <a:gd name="T35" fmla="*/ 171 h 1165"/>
                  <a:gd name="T36" fmla="*/ 1208 w 1307"/>
                  <a:gd name="T37" fmla="*/ 307 h 1165"/>
                  <a:gd name="T38" fmla="*/ 1281 w 1307"/>
                  <a:gd name="T39" fmla="*/ 470 h 1165"/>
                  <a:gd name="T40" fmla="*/ 1307 w 1307"/>
                  <a:gd name="T41" fmla="*/ 652 h 1165"/>
                  <a:gd name="T42" fmla="*/ 1282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2 w 1307"/>
                  <a:gd name="T53" fmla="*/ 750 h 1165"/>
                  <a:gd name="T54" fmla="*/ 888 w 1307"/>
                  <a:gd name="T55" fmla="*/ 719 h 1165"/>
                  <a:gd name="T56" fmla="*/ 861 w 1307"/>
                  <a:gd name="T57" fmla="*/ 711 h 1165"/>
                  <a:gd name="T58" fmla="*/ 836 w 1307"/>
                  <a:gd name="T59" fmla="*/ 703 h 1165"/>
                  <a:gd name="T60" fmla="*/ 791 w 1307"/>
                  <a:gd name="T61" fmla="*/ 700 h 1165"/>
                  <a:gd name="T62" fmla="*/ 538 w 1307"/>
                  <a:gd name="T63" fmla="*/ 707 h 1165"/>
                  <a:gd name="T64" fmla="*/ 475 w 1307"/>
                  <a:gd name="T65" fmla="*/ 702 h 1165"/>
                  <a:gd name="T66" fmla="*/ 457 w 1307"/>
                  <a:gd name="T67" fmla="*/ 708 h 1165"/>
                  <a:gd name="T68" fmla="*/ 427 w 1307"/>
                  <a:gd name="T69" fmla="*/ 717 h 1165"/>
                  <a:gd name="T70" fmla="*/ 386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5 w 1307"/>
                  <a:gd name="T81" fmla="*/ 888 h 1165"/>
                  <a:gd name="T82" fmla="*/ 3 w 1307"/>
                  <a:gd name="T83" fmla="*/ 714 h 1165"/>
                  <a:gd name="T84" fmla="*/ 13 w 1307"/>
                  <a:gd name="T85" fmla="*/ 529 h 1165"/>
                  <a:gd name="T86" fmla="*/ 71 w 1307"/>
                  <a:gd name="T87" fmla="*/ 358 h 1165"/>
                  <a:gd name="T88" fmla="*/ 172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5" y="103"/>
                    </a:lnTo>
                    <a:lnTo>
                      <a:pt x="539" y="118"/>
                    </a:lnTo>
                    <a:lnTo>
                      <a:pt x="505" y="136"/>
                    </a:lnTo>
                    <a:lnTo>
                      <a:pt x="475" y="159"/>
                    </a:lnTo>
                    <a:lnTo>
                      <a:pt x="447" y="186"/>
                    </a:lnTo>
                    <a:lnTo>
                      <a:pt x="425" y="216"/>
                    </a:lnTo>
                    <a:lnTo>
                      <a:pt x="406" y="250"/>
                    </a:lnTo>
                    <a:lnTo>
                      <a:pt x="392" y="287"/>
                    </a:lnTo>
                    <a:lnTo>
                      <a:pt x="384" y="325"/>
                    </a:lnTo>
                    <a:lnTo>
                      <a:pt x="381" y="365"/>
                    </a:lnTo>
                    <a:lnTo>
                      <a:pt x="384" y="406"/>
                    </a:lnTo>
                    <a:lnTo>
                      <a:pt x="392" y="444"/>
                    </a:lnTo>
                    <a:lnTo>
                      <a:pt x="406" y="480"/>
                    </a:lnTo>
                    <a:lnTo>
                      <a:pt x="425" y="514"/>
                    </a:lnTo>
                    <a:lnTo>
                      <a:pt x="447" y="544"/>
                    </a:lnTo>
                    <a:lnTo>
                      <a:pt x="475" y="572"/>
                    </a:lnTo>
                    <a:lnTo>
                      <a:pt x="505" y="594"/>
                    </a:lnTo>
                    <a:lnTo>
                      <a:pt x="539" y="613"/>
                    </a:lnTo>
                    <a:lnTo>
                      <a:pt x="575" y="627"/>
                    </a:lnTo>
                    <a:lnTo>
                      <a:pt x="613" y="636"/>
                    </a:lnTo>
                    <a:lnTo>
                      <a:pt x="654" y="639"/>
                    </a:lnTo>
                    <a:lnTo>
                      <a:pt x="694" y="636"/>
                    </a:lnTo>
                    <a:lnTo>
                      <a:pt x="733" y="627"/>
                    </a:lnTo>
                    <a:lnTo>
                      <a:pt x="769" y="613"/>
                    </a:lnTo>
                    <a:lnTo>
                      <a:pt x="803" y="594"/>
                    </a:lnTo>
                    <a:lnTo>
                      <a:pt x="834" y="572"/>
                    </a:lnTo>
                    <a:lnTo>
                      <a:pt x="860" y="544"/>
                    </a:lnTo>
                    <a:lnTo>
                      <a:pt x="884" y="514"/>
                    </a:lnTo>
                    <a:lnTo>
                      <a:pt x="902" y="480"/>
                    </a:lnTo>
                    <a:lnTo>
                      <a:pt x="916" y="444"/>
                    </a:lnTo>
                    <a:lnTo>
                      <a:pt x="924" y="406"/>
                    </a:lnTo>
                    <a:lnTo>
                      <a:pt x="927" y="365"/>
                    </a:lnTo>
                    <a:lnTo>
                      <a:pt x="924" y="325"/>
                    </a:lnTo>
                    <a:lnTo>
                      <a:pt x="916" y="287"/>
                    </a:lnTo>
                    <a:lnTo>
                      <a:pt x="902" y="250"/>
                    </a:lnTo>
                    <a:lnTo>
                      <a:pt x="884" y="216"/>
                    </a:lnTo>
                    <a:lnTo>
                      <a:pt x="860" y="186"/>
                    </a:lnTo>
                    <a:lnTo>
                      <a:pt x="834" y="159"/>
                    </a:lnTo>
                    <a:lnTo>
                      <a:pt x="803" y="136"/>
                    </a:lnTo>
                    <a:lnTo>
                      <a:pt x="769" y="118"/>
                    </a:lnTo>
                    <a:lnTo>
                      <a:pt x="733" y="103"/>
                    </a:lnTo>
                    <a:lnTo>
                      <a:pt x="694" y="95"/>
                    </a:lnTo>
                    <a:lnTo>
                      <a:pt x="654" y="92"/>
                    </a:lnTo>
                    <a:close/>
                    <a:moveTo>
                      <a:pt x="654" y="0"/>
                    </a:moveTo>
                    <a:lnTo>
                      <a:pt x="716" y="3"/>
                    </a:lnTo>
                    <a:lnTo>
                      <a:pt x="778" y="12"/>
                    </a:lnTo>
                    <a:lnTo>
                      <a:pt x="837" y="26"/>
                    </a:lnTo>
                    <a:lnTo>
                      <a:pt x="894" y="46"/>
                    </a:lnTo>
                    <a:lnTo>
                      <a:pt x="949" y="71"/>
                    </a:lnTo>
                    <a:lnTo>
                      <a:pt x="1001" y="99"/>
                    </a:lnTo>
                    <a:lnTo>
                      <a:pt x="1049" y="133"/>
                    </a:lnTo>
                    <a:lnTo>
                      <a:pt x="1095" y="171"/>
                    </a:lnTo>
                    <a:lnTo>
                      <a:pt x="1137" y="213"/>
                    </a:lnTo>
                    <a:lnTo>
                      <a:pt x="1174" y="258"/>
                    </a:lnTo>
                    <a:lnTo>
                      <a:pt x="1208" y="307"/>
                    </a:lnTo>
                    <a:lnTo>
                      <a:pt x="1238" y="358"/>
                    </a:lnTo>
                    <a:lnTo>
                      <a:pt x="1262" y="413"/>
                    </a:lnTo>
                    <a:lnTo>
                      <a:pt x="1281" y="470"/>
                    </a:lnTo>
                    <a:lnTo>
                      <a:pt x="1296" y="529"/>
                    </a:lnTo>
                    <a:lnTo>
                      <a:pt x="1305" y="590"/>
                    </a:lnTo>
                    <a:lnTo>
                      <a:pt x="1307" y="652"/>
                    </a:lnTo>
                    <a:lnTo>
                      <a:pt x="1305" y="714"/>
                    </a:lnTo>
                    <a:lnTo>
                      <a:pt x="1296" y="774"/>
                    </a:lnTo>
                    <a:lnTo>
                      <a:pt x="1282" y="832"/>
                    </a:lnTo>
                    <a:lnTo>
                      <a:pt x="1263" y="888"/>
                    </a:lnTo>
                    <a:lnTo>
                      <a:pt x="1240" y="942"/>
                    </a:lnTo>
                    <a:lnTo>
                      <a:pt x="1211" y="993"/>
                    </a:lnTo>
                    <a:lnTo>
                      <a:pt x="1178" y="1041"/>
                    </a:lnTo>
                    <a:lnTo>
                      <a:pt x="1142" y="1086"/>
                    </a:lnTo>
                    <a:lnTo>
                      <a:pt x="1101" y="1128"/>
                    </a:lnTo>
                    <a:lnTo>
                      <a:pt x="1057" y="1165"/>
                    </a:lnTo>
                    <a:lnTo>
                      <a:pt x="1057" y="949"/>
                    </a:lnTo>
                    <a:lnTo>
                      <a:pt x="1054" y="916"/>
                    </a:lnTo>
                    <a:lnTo>
                      <a:pt x="1047" y="882"/>
                    </a:lnTo>
                    <a:lnTo>
                      <a:pt x="1036" y="851"/>
                    </a:lnTo>
                    <a:lnTo>
                      <a:pt x="1020" y="822"/>
                    </a:lnTo>
                    <a:lnTo>
                      <a:pt x="1001" y="795"/>
                    </a:lnTo>
                    <a:lnTo>
                      <a:pt x="977" y="771"/>
                    </a:lnTo>
                    <a:lnTo>
                      <a:pt x="952" y="750"/>
                    </a:lnTo>
                    <a:lnTo>
                      <a:pt x="922" y="733"/>
                    </a:lnTo>
                    <a:lnTo>
                      <a:pt x="891" y="719"/>
                    </a:lnTo>
                    <a:lnTo>
                      <a:pt x="888" y="719"/>
                    </a:lnTo>
                    <a:lnTo>
                      <a:pt x="882" y="717"/>
                    </a:lnTo>
                    <a:lnTo>
                      <a:pt x="872" y="714"/>
                    </a:lnTo>
                    <a:lnTo>
                      <a:pt x="861" y="711"/>
                    </a:lnTo>
                    <a:lnTo>
                      <a:pt x="851" y="708"/>
                    </a:lnTo>
                    <a:lnTo>
                      <a:pt x="842" y="705"/>
                    </a:lnTo>
                    <a:lnTo>
                      <a:pt x="836" y="703"/>
                    </a:lnTo>
                    <a:lnTo>
                      <a:pt x="833" y="702"/>
                    </a:lnTo>
                    <a:lnTo>
                      <a:pt x="812" y="698"/>
                    </a:lnTo>
                    <a:lnTo>
                      <a:pt x="791" y="700"/>
                    </a:lnTo>
                    <a:lnTo>
                      <a:pt x="770" y="707"/>
                    </a:lnTo>
                    <a:lnTo>
                      <a:pt x="654" y="762"/>
                    </a:lnTo>
                    <a:lnTo>
                      <a:pt x="538" y="707"/>
                    </a:lnTo>
                    <a:lnTo>
                      <a:pt x="517" y="700"/>
                    </a:lnTo>
                    <a:lnTo>
                      <a:pt x="496" y="698"/>
                    </a:lnTo>
                    <a:lnTo>
                      <a:pt x="475" y="702"/>
                    </a:lnTo>
                    <a:lnTo>
                      <a:pt x="473" y="703"/>
                    </a:lnTo>
                    <a:lnTo>
                      <a:pt x="466" y="705"/>
                    </a:lnTo>
                    <a:lnTo>
                      <a:pt x="457" y="708"/>
                    </a:lnTo>
                    <a:lnTo>
                      <a:pt x="446" y="711"/>
                    </a:lnTo>
                    <a:lnTo>
                      <a:pt x="436" y="714"/>
                    </a:lnTo>
                    <a:lnTo>
                      <a:pt x="427" y="717"/>
                    </a:lnTo>
                    <a:lnTo>
                      <a:pt x="421" y="719"/>
                    </a:lnTo>
                    <a:lnTo>
                      <a:pt x="417" y="719"/>
                    </a:lnTo>
                    <a:lnTo>
                      <a:pt x="386" y="733"/>
                    </a:lnTo>
                    <a:lnTo>
                      <a:pt x="356" y="750"/>
                    </a:lnTo>
                    <a:lnTo>
                      <a:pt x="330" y="771"/>
                    </a:lnTo>
                    <a:lnTo>
                      <a:pt x="307" y="795"/>
                    </a:lnTo>
                    <a:lnTo>
                      <a:pt x="288" y="822"/>
                    </a:lnTo>
                    <a:lnTo>
                      <a:pt x="273" y="851"/>
                    </a:lnTo>
                    <a:lnTo>
                      <a:pt x="260" y="882"/>
                    </a:lnTo>
                    <a:lnTo>
                      <a:pt x="253" y="916"/>
                    </a:lnTo>
                    <a:lnTo>
                      <a:pt x="251" y="949"/>
                    </a:lnTo>
                    <a:lnTo>
                      <a:pt x="251" y="1165"/>
                    </a:lnTo>
                    <a:lnTo>
                      <a:pt x="207" y="1128"/>
                    </a:lnTo>
                    <a:lnTo>
                      <a:pt x="167" y="1086"/>
                    </a:lnTo>
                    <a:lnTo>
                      <a:pt x="130" y="1041"/>
                    </a:lnTo>
                    <a:lnTo>
                      <a:pt x="97" y="993"/>
                    </a:lnTo>
                    <a:lnTo>
                      <a:pt x="69" y="942"/>
                    </a:lnTo>
                    <a:lnTo>
                      <a:pt x="45" y="888"/>
                    </a:lnTo>
                    <a:lnTo>
                      <a:pt x="26" y="832"/>
                    </a:lnTo>
                    <a:lnTo>
                      <a:pt x="11" y="774"/>
                    </a:lnTo>
                    <a:lnTo>
                      <a:pt x="3" y="714"/>
                    </a:lnTo>
                    <a:lnTo>
                      <a:pt x="0" y="652"/>
                    </a:lnTo>
                    <a:lnTo>
                      <a:pt x="3" y="590"/>
                    </a:lnTo>
                    <a:lnTo>
                      <a:pt x="13" y="529"/>
                    </a:lnTo>
                    <a:lnTo>
                      <a:pt x="27" y="470"/>
                    </a:lnTo>
                    <a:lnTo>
                      <a:pt x="46" y="413"/>
                    </a:lnTo>
                    <a:lnTo>
                      <a:pt x="71" y="358"/>
                    </a:lnTo>
                    <a:lnTo>
                      <a:pt x="100" y="307"/>
                    </a:lnTo>
                    <a:lnTo>
                      <a:pt x="134" y="258"/>
                    </a:lnTo>
                    <a:lnTo>
                      <a:pt x="172" y="213"/>
                    </a:lnTo>
                    <a:lnTo>
                      <a:pt x="213" y="171"/>
                    </a:lnTo>
                    <a:lnTo>
                      <a:pt x="258" y="133"/>
                    </a:lnTo>
                    <a:lnTo>
                      <a:pt x="307" y="99"/>
                    </a:lnTo>
                    <a:lnTo>
                      <a:pt x="359" y="71"/>
                    </a:lnTo>
                    <a:lnTo>
                      <a:pt x="413" y="46"/>
                    </a:lnTo>
                    <a:lnTo>
                      <a:pt x="470" y="26"/>
                    </a:lnTo>
                    <a:lnTo>
                      <a:pt x="530" y="12"/>
                    </a:lnTo>
                    <a:lnTo>
                      <a:pt x="591" y="3"/>
                    </a:lnTo>
                    <a:lnTo>
                      <a:pt x="6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615">
                <a:extLst>
                  <a:ext uri="{FF2B5EF4-FFF2-40B4-BE49-F238E27FC236}">
                    <a16:creationId xmlns:a16="http://schemas.microsoft.com/office/drawing/2014/main" id="{77DAAD89-C62B-D54C-980E-C73A763ABB33}"/>
                  </a:ext>
                </a:extLst>
              </p:cNvPr>
              <p:cNvSpPr>
                <a:spLocks/>
              </p:cNvSpPr>
              <p:nvPr/>
            </p:nvSpPr>
            <p:spPr bwMode="auto">
              <a:xfrm>
                <a:off x="11530013" y="6264275"/>
                <a:ext cx="66675" cy="61913"/>
              </a:xfrm>
              <a:custGeom>
                <a:avLst/>
                <a:gdLst>
                  <a:gd name="T0" fmla="*/ 68 w 457"/>
                  <a:gd name="T1" fmla="*/ 0 h 427"/>
                  <a:gd name="T2" fmla="*/ 190 w 457"/>
                  <a:gd name="T3" fmla="*/ 58 h 427"/>
                  <a:gd name="T4" fmla="*/ 209 w 457"/>
                  <a:gd name="T5" fmla="*/ 65 h 427"/>
                  <a:gd name="T6" fmla="*/ 228 w 457"/>
                  <a:gd name="T7" fmla="*/ 67 h 427"/>
                  <a:gd name="T8" fmla="*/ 247 w 457"/>
                  <a:gd name="T9" fmla="*/ 65 h 427"/>
                  <a:gd name="T10" fmla="*/ 266 w 457"/>
                  <a:gd name="T11" fmla="*/ 58 h 427"/>
                  <a:gd name="T12" fmla="*/ 388 w 457"/>
                  <a:gd name="T13" fmla="*/ 0 h 427"/>
                  <a:gd name="T14" fmla="*/ 411 w 457"/>
                  <a:gd name="T15" fmla="*/ 7 h 427"/>
                  <a:gd name="T16" fmla="*/ 426 w 457"/>
                  <a:gd name="T17" fmla="*/ 14 h 427"/>
                  <a:gd name="T18" fmla="*/ 438 w 457"/>
                  <a:gd name="T19" fmla="*/ 26 h 427"/>
                  <a:gd name="T20" fmla="*/ 448 w 457"/>
                  <a:gd name="T21" fmla="*/ 39 h 427"/>
                  <a:gd name="T22" fmla="*/ 455 w 457"/>
                  <a:gd name="T23" fmla="*/ 55 h 427"/>
                  <a:gd name="T24" fmla="*/ 457 w 457"/>
                  <a:gd name="T25" fmla="*/ 71 h 427"/>
                  <a:gd name="T26" fmla="*/ 457 w 457"/>
                  <a:gd name="T27" fmla="*/ 385 h 427"/>
                  <a:gd name="T28" fmla="*/ 403 w 457"/>
                  <a:gd name="T29" fmla="*/ 403 h 427"/>
                  <a:gd name="T30" fmla="*/ 345 w 457"/>
                  <a:gd name="T31" fmla="*/ 416 h 427"/>
                  <a:gd name="T32" fmla="*/ 287 w 457"/>
                  <a:gd name="T33" fmla="*/ 424 h 427"/>
                  <a:gd name="T34" fmla="*/ 228 w 457"/>
                  <a:gd name="T35" fmla="*/ 427 h 427"/>
                  <a:gd name="T36" fmla="*/ 168 w 457"/>
                  <a:gd name="T37" fmla="*/ 424 h 427"/>
                  <a:gd name="T38" fmla="*/ 110 w 457"/>
                  <a:gd name="T39" fmla="*/ 416 h 427"/>
                  <a:gd name="T40" fmla="*/ 54 w 457"/>
                  <a:gd name="T41" fmla="*/ 403 h 427"/>
                  <a:gd name="T42" fmla="*/ 0 w 457"/>
                  <a:gd name="T43" fmla="*/ 385 h 427"/>
                  <a:gd name="T44" fmla="*/ 0 w 457"/>
                  <a:gd name="T45" fmla="*/ 71 h 427"/>
                  <a:gd name="T46" fmla="*/ 2 w 457"/>
                  <a:gd name="T47" fmla="*/ 55 h 427"/>
                  <a:gd name="T48" fmla="*/ 8 w 457"/>
                  <a:gd name="T49" fmla="*/ 39 h 427"/>
                  <a:gd name="T50" fmla="*/ 17 w 457"/>
                  <a:gd name="T51" fmla="*/ 26 h 427"/>
                  <a:gd name="T52" fmla="*/ 30 w 457"/>
                  <a:gd name="T53" fmla="*/ 14 h 427"/>
                  <a:gd name="T54" fmla="*/ 46 w 457"/>
                  <a:gd name="T55" fmla="*/ 7 h 427"/>
                  <a:gd name="T56" fmla="*/ 68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8" y="0"/>
                    </a:moveTo>
                    <a:lnTo>
                      <a:pt x="190" y="58"/>
                    </a:lnTo>
                    <a:lnTo>
                      <a:pt x="209" y="65"/>
                    </a:lnTo>
                    <a:lnTo>
                      <a:pt x="228" y="67"/>
                    </a:lnTo>
                    <a:lnTo>
                      <a:pt x="247" y="65"/>
                    </a:lnTo>
                    <a:lnTo>
                      <a:pt x="266" y="58"/>
                    </a:lnTo>
                    <a:lnTo>
                      <a:pt x="388" y="0"/>
                    </a:lnTo>
                    <a:lnTo>
                      <a:pt x="411" y="7"/>
                    </a:lnTo>
                    <a:lnTo>
                      <a:pt x="426" y="14"/>
                    </a:lnTo>
                    <a:lnTo>
                      <a:pt x="438" y="26"/>
                    </a:lnTo>
                    <a:lnTo>
                      <a:pt x="448" y="39"/>
                    </a:lnTo>
                    <a:lnTo>
                      <a:pt x="455" y="55"/>
                    </a:lnTo>
                    <a:lnTo>
                      <a:pt x="457" y="71"/>
                    </a:lnTo>
                    <a:lnTo>
                      <a:pt x="457" y="385"/>
                    </a:lnTo>
                    <a:lnTo>
                      <a:pt x="403" y="403"/>
                    </a:lnTo>
                    <a:lnTo>
                      <a:pt x="345" y="416"/>
                    </a:lnTo>
                    <a:lnTo>
                      <a:pt x="287" y="424"/>
                    </a:lnTo>
                    <a:lnTo>
                      <a:pt x="228" y="427"/>
                    </a:lnTo>
                    <a:lnTo>
                      <a:pt x="168" y="424"/>
                    </a:lnTo>
                    <a:lnTo>
                      <a:pt x="110" y="416"/>
                    </a:lnTo>
                    <a:lnTo>
                      <a:pt x="54" y="403"/>
                    </a:lnTo>
                    <a:lnTo>
                      <a:pt x="0" y="385"/>
                    </a:lnTo>
                    <a:lnTo>
                      <a:pt x="0" y="71"/>
                    </a:lnTo>
                    <a:lnTo>
                      <a:pt x="2" y="55"/>
                    </a:lnTo>
                    <a:lnTo>
                      <a:pt x="8" y="39"/>
                    </a:lnTo>
                    <a:lnTo>
                      <a:pt x="17" y="26"/>
                    </a:lnTo>
                    <a:lnTo>
                      <a:pt x="30" y="14"/>
                    </a:lnTo>
                    <a:lnTo>
                      <a:pt x="46" y="7"/>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616">
                <a:extLst>
                  <a:ext uri="{FF2B5EF4-FFF2-40B4-BE49-F238E27FC236}">
                    <a16:creationId xmlns:a16="http://schemas.microsoft.com/office/drawing/2014/main" id="{14B1A77C-F935-2649-B709-C1873413DA2B}"/>
                  </a:ext>
                </a:extLst>
              </p:cNvPr>
              <p:cNvSpPr>
                <a:spLocks/>
              </p:cNvSpPr>
              <p:nvPr/>
            </p:nvSpPr>
            <p:spPr bwMode="auto">
              <a:xfrm>
                <a:off x="11549063" y="6175375"/>
                <a:ext cx="28575" cy="28575"/>
              </a:xfrm>
              <a:custGeom>
                <a:avLst/>
                <a:gdLst>
                  <a:gd name="T0" fmla="*/ 100 w 199"/>
                  <a:gd name="T1" fmla="*/ 0 h 199"/>
                  <a:gd name="T2" fmla="*/ 123 w 199"/>
                  <a:gd name="T3" fmla="*/ 3 h 199"/>
                  <a:gd name="T4" fmla="*/ 144 w 199"/>
                  <a:gd name="T5" fmla="*/ 10 h 199"/>
                  <a:gd name="T6" fmla="*/ 162 w 199"/>
                  <a:gd name="T7" fmla="*/ 22 h 199"/>
                  <a:gd name="T8" fmla="*/ 178 w 199"/>
                  <a:gd name="T9" fmla="*/ 37 h 199"/>
                  <a:gd name="T10" fmla="*/ 189 w 199"/>
                  <a:gd name="T11" fmla="*/ 56 h 199"/>
                  <a:gd name="T12" fmla="*/ 197 w 199"/>
                  <a:gd name="T13" fmla="*/ 77 h 199"/>
                  <a:gd name="T14" fmla="*/ 199 w 199"/>
                  <a:gd name="T15" fmla="*/ 99 h 199"/>
                  <a:gd name="T16" fmla="*/ 197 w 199"/>
                  <a:gd name="T17" fmla="*/ 122 h 199"/>
                  <a:gd name="T18" fmla="*/ 189 w 199"/>
                  <a:gd name="T19" fmla="*/ 143 h 199"/>
                  <a:gd name="T20" fmla="*/ 178 w 199"/>
                  <a:gd name="T21" fmla="*/ 161 h 199"/>
                  <a:gd name="T22" fmla="*/ 162 w 199"/>
                  <a:gd name="T23" fmla="*/ 176 h 199"/>
                  <a:gd name="T24" fmla="*/ 144 w 199"/>
                  <a:gd name="T25" fmla="*/ 189 h 199"/>
                  <a:gd name="T26" fmla="*/ 123 w 199"/>
                  <a:gd name="T27" fmla="*/ 196 h 199"/>
                  <a:gd name="T28" fmla="*/ 100 w 199"/>
                  <a:gd name="T29" fmla="*/ 199 h 199"/>
                  <a:gd name="T30" fmla="*/ 78 w 199"/>
                  <a:gd name="T31" fmla="*/ 196 h 199"/>
                  <a:gd name="T32" fmla="*/ 56 w 199"/>
                  <a:gd name="T33" fmla="*/ 189 h 199"/>
                  <a:gd name="T34" fmla="*/ 38 w 199"/>
                  <a:gd name="T35" fmla="*/ 176 h 199"/>
                  <a:gd name="T36" fmla="*/ 23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3 w 199"/>
                  <a:gd name="T49" fmla="*/ 37 h 199"/>
                  <a:gd name="T50" fmla="*/ 38 w 199"/>
                  <a:gd name="T51" fmla="*/ 22 h 199"/>
                  <a:gd name="T52" fmla="*/ 56 w 199"/>
                  <a:gd name="T53" fmla="*/ 10 h 199"/>
                  <a:gd name="T54" fmla="*/ 78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3" y="3"/>
                    </a:lnTo>
                    <a:lnTo>
                      <a:pt x="144" y="10"/>
                    </a:lnTo>
                    <a:lnTo>
                      <a:pt x="162" y="22"/>
                    </a:lnTo>
                    <a:lnTo>
                      <a:pt x="178" y="37"/>
                    </a:lnTo>
                    <a:lnTo>
                      <a:pt x="189" y="56"/>
                    </a:lnTo>
                    <a:lnTo>
                      <a:pt x="197" y="77"/>
                    </a:lnTo>
                    <a:lnTo>
                      <a:pt x="199" y="99"/>
                    </a:lnTo>
                    <a:lnTo>
                      <a:pt x="197" y="122"/>
                    </a:lnTo>
                    <a:lnTo>
                      <a:pt x="189" y="143"/>
                    </a:lnTo>
                    <a:lnTo>
                      <a:pt x="178" y="161"/>
                    </a:lnTo>
                    <a:lnTo>
                      <a:pt x="162" y="176"/>
                    </a:lnTo>
                    <a:lnTo>
                      <a:pt x="144" y="189"/>
                    </a:lnTo>
                    <a:lnTo>
                      <a:pt x="123" y="196"/>
                    </a:lnTo>
                    <a:lnTo>
                      <a:pt x="100" y="199"/>
                    </a:lnTo>
                    <a:lnTo>
                      <a:pt x="78" y="196"/>
                    </a:lnTo>
                    <a:lnTo>
                      <a:pt x="56" y="189"/>
                    </a:lnTo>
                    <a:lnTo>
                      <a:pt x="38" y="176"/>
                    </a:lnTo>
                    <a:lnTo>
                      <a:pt x="23" y="161"/>
                    </a:lnTo>
                    <a:lnTo>
                      <a:pt x="10" y="143"/>
                    </a:lnTo>
                    <a:lnTo>
                      <a:pt x="3" y="122"/>
                    </a:lnTo>
                    <a:lnTo>
                      <a:pt x="0" y="99"/>
                    </a:lnTo>
                    <a:lnTo>
                      <a:pt x="3" y="77"/>
                    </a:lnTo>
                    <a:lnTo>
                      <a:pt x="10" y="56"/>
                    </a:lnTo>
                    <a:lnTo>
                      <a:pt x="23" y="37"/>
                    </a:lnTo>
                    <a:lnTo>
                      <a:pt x="38" y="22"/>
                    </a:lnTo>
                    <a:lnTo>
                      <a:pt x="56" y="10"/>
                    </a:lnTo>
                    <a:lnTo>
                      <a:pt x="78" y="3"/>
                    </a:lnTo>
                    <a:lnTo>
                      <a:pt x="1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617">
                <a:extLst>
                  <a:ext uri="{FF2B5EF4-FFF2-40B4-BE49-F238E27FC236}">
                    <a16:creationId xmlns:a16="http://schemas.microsoft.com/office/drawing/2014/main" id="{4B2A7DDE-7F10-EC48-8246-D201AD8C01F3}"/>
                  </a:ext>
                </a:extLst>
              </p:cNvPr>
              <p:cNvSpPr>
                <a:spLocks/>
              </p:cNvSpPr>
              <p:nvPr/>
            </p:nvSpPr>
            <p:spPr bwMode="auto">
              <a:xfrm>
                <a:off x="11350625" y="6080125"/>
                <a:ext cx="128588" cy="85725"/>
              </a:xfrm>
              <a:custGeom>
                <a:avLst/>
                <a:gdLst>
                  <a:gd name="T0" fmla="*/ 361 w 896"/>
                  <a:gd name="T1" fmla="*/ 0 h 593"/>
                  <a:gd name="T2" fmla="*/ 404 w 896"/>
                  <a:gd name="T3" fmla="*/ 5 h 593"/>
                  <a:gd name="T4" fmla="*/ 448 w 896"/>
                  <a:gd name="T5" fmla="*/ 6 h 593"/>
                  <a:gd name="T6" fmla="*/ 492 w 896"/>
                  <a:gd name="T7" fmla="*/ 5 h 593"/>
                  <a:gd name="T8" fmla="*/ 536 w 896"/>
                  <a:gd name="T9" fmla="*/ 0 h 593"/>
                  <a:gd name="T10" fmla="*/ 536 w 896"/>
                  <a:gd name="T11" fmla="*/ 274 h 593"/>
                  <a:gd name="T12" fmla="*/ 896 w 896"/>
                  <a:gd name="T13" fmla="*/ 455 h 593"/>
                  <a:gd name="T14" fmla="*/ 855 w 896"/>
                  <a:gd name="T15" fmla="*/ 498 h 593"/>
                  <a:gd name="T16" fmla="*/ 817 w 896"/>
                  <a:gd name="T17" fmla="*/ 544 h 593"/>
                  <a:gd name="T18" fmla="*/ 783 w 896"/>
                  <a:gd name="T19" fmla="*/ 593 h 593"/>
                  <a:gd name="T20" fmla="*/ 448 w 896"/>
                  <a:gd name="T21" fmla="*/ 426 h 593"/>
                  <a:gd name="T22" fmla="*/ 113 w 896"/>
                  <a:gd name="T23" fmla="*/ 593 h 593"/>
                  <a:gd name="T24" fmla="*/ 80 w 896"/>
                  <a:gd name="T25" fmla="*/ 544 h 593"/>
                  <a:gd name="T26" fmla="*/ 41 w 896"/>
                  <a:gd name="T27" fmla="*/ 498 h 593"/>
                  <a:gd name="T28" fmla="*/ 0 w 896"/>
                  <a:gd name="T29" fmla="*/ 455 h 593"/>
                  <a:gd name="T30" fmla="*/ 361 w 896"/>
                  <a:gd name="T31" fmla="*/ 274 h 593"/>
                  <a:gd name="T32" fmla="*/ 361 w 896"/>
                  <a:gd name="T33"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6" h="593">
                    <a:moveTo>
                      <a:pt x="361" y="0"/>
                    </a:moveTo>
                    <a:lnTo>
                      <a:pt x="404" y="5"/>
                    </a:lnTo>
                    <a:lnTo>
                      <a:pt x="448" y="6"/>
                    </a:lnTo>
                    <a:lnTo>
                      <a:pt x="492" y="5"/>
                    </a:lnTo>
                    <a:lnTo>
                      <a:pt x="536" y="0"/>
                    </a:lnTo>
                    <a:lnTo>
                      <a:pt x="536" y="274"/>
                    </a:lnTo>
                    <a:lnTo>
                      <a:pt x="896" y="455"/>
                    </a:lnTo>
                    <a:lnTo>
                      <a:pt x="855" y="498"/>
                    </a:lnTo>
                    <a:lnTo>
                      <a:pt x="817" y="544"/>
                    </a:lnTo>
                    <a:lnTo>
                      <a:pt x="783" y="593"/>
                    </a:lnTo>
                    <a:lnTo>
                      <a:pt x="448" y="426"/>
                    </a:lnTo>
                    <a:lnTo>
                      <a:pt x="113" y="593"/>
                    </a:lnTo>
                    <a:lnTo>
                      <a:pt x="80" y="544"/>
                    </a:lnTo>
                    <a:lnTo>
                      <a:pt x="41" y="498"/>
                    </a:lnTo>
                    <a:lnTo>
                      <a:pt x="0" y="455"/>
                    </a:lnTo>
                    <a:lnTo>
                      <a:pt x="361" y="274"/>
                    </a:lnTo>
                    <a:lnTo>
                      <a:pt x="3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47" name="Content Placeholder 4">
            <a:extLst>
              <a:ext uri="{FF2B5EF4-FFF2-40B4-BE49-F238E27FC236}">
                <a16:creationId xmlns:a16="http://schemas.microsoft.com/office/drawing/2014/main" id="{DDD445F0-864C-D64A-9962-4546F03B76CC}"/>
              </a:ext>
            </a:extLst>
          </p:cNvPr>
          <p:cNvSpPr txBox="1">
            <a:spLocks/>
          </p:cNvSpPr>
          <p:nvPr/>
        </p:nvSpPr>
        <p:spPr bwMode="auto">
          <a:xfrm>
            <a:off x="4521200" y="3781375"/>
            <a:ext cx="7594865"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nSpc>
                <a:spcPct val="110000"/>
              </a:lnSpc>
            </a:pPr>
            <a:r>
              <a:rPr lang="en-US" altLang="en-US" sz="2800" dirty="0">
                <a:latin typeface="Calibri" panose="020F0502020204030204" pitchFamily="34" charset="0"/>
                <a:ea typeface="MS PGothic" charset="-128"/>
                <a:cs typeface="Calibri" panose="020F0502020204030204" pitchFamily="34" charset="0"/>
              </a:rPr>
              <a:t>In 2020, during the COVID-19 pandemic, government officials in several </a:t>
            </a:r>
            <a:r>
              <a:rPr lang="en-US" altLang="en-US" sz="2800" b="1" dirty="0">
                <a:latin typeface="Calibri" panose="020F0502020204030204" pitchFamily="34" charset="0"/>
                <a:ea typeface="MS PGothic" charset="-128"/>
                <a:cs typeface="Calibri" panose="020F0502020204030204" pitchFamily="34" charset="0"/>
              </a:rPr>
              <a:t>Latin American countries, including</a:t>
            </a:r>
            <a:r>
              <a:rPr lang="en-US" altLang="en-US" sz="2800" dirty="0">
                <a:latin typeface="Calibri" panose="020F0502020204030204" pitchFamily="34" charset="0"/>
                <a:ea typeface="MS PGothic" charset="-128"/>
                <a:cs typeface="Calibri" panose="020F0502020204030204" pitchFamily="34" charset="0"/>
              </a:rPr>
              <a:t> Peru, enacted a scheme during </a:t>
            </a:r>
            <a:r>
              <a:rPr lang="en-US" altLang="en-US" sz="2800" b="1" dirty="0">
                <a:latin typeface="Calibri" panose="020F0502020204030204" pitchFamily="34" charset="0"/>
                <a:ea typeface="MS PGothic" charset="-128"/>
                <a:cs typeface="Calibri" panose="020F0502020204030204" pitchFamily="34" charset="0"/>
              </a:rPr>
              <a:t>quarantine</a:t>
            </a:r>
            <a:r>
              <a:rPr lang="en-US" altLang="en-US" sz="2800" dirty="0">
                <a:latin typeface="Calibri" panose="020F0502020204030204" pitchFamily="34" charset="0"/>
                <a:ea typeface="MS PGothic" charset="-128"/>
                <a:cs typeface="Calibri" panose="020F0502020204030204" pitchFamily="34" charset="0"/>
              </a:rPr>
              <a:t> that allowed residents to leave their homes at specific times to shop for basic supplies, based on the sex marker on their official ID card. This system impacted transgender people – including nationals, migrants, refugees and asylum-seekers – as it increased their visibility to others and put them in the way of potential harm. </a:t>
            </a:r>
          </a:p>
        </p:txBody>
      </p:sp>
      <p:sp>
        <p:nvSpPr>
          <p:cNvPr id="48" name="Rectangle 34">
            <a:extLst>
              <a:ext uri="{FF2B5EF4-FFF2-40B4-BE49-F238E27FC236}">
                <a16:creationId xmlns:a16="http://schemas.microsoft.com/office/drawing/2014/main" id="{D7344408-C5F7-C340-8A64-F85A22405B3C}"/>
              </a:ext>
            </a:extLst>
          </p:cNvPr>
          <p:cNvSpPr>
            <a:spLocks noChangeArrowheads="1"/>
          </p:cNvSpPr>
          <p:nvPr/>
        </p:nvSpPr>
        <p:spPr bwMode="auto">
          <a:xfrm>
            <a:off x="198262" y="2850313"/>
            <a:ext cx="12593168" cy="5340357"/>
          </a:xfrm>
          <a:prstGeom prst="rect">
            <a:avLst/>
          </a:prstGeom>
          <a:noFill/>
          <a:ln w="57150">
            <a:solidFill>
              <a:schemeClr val="accent2"/>
            </a:solidFill>
            <a:miter lim="800000"/>
            <a:headEnd/>
            <a:tailEnd/>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sp>
        <p:nvSpPr>
          <p:cNvPr id="50" name="Rectangle 49">
            <a:extLst>
              <a:ext uri="{FF2B5EF4-FFF2-40B4-BE49-F238E27FC236}">
                <a16:creationId xmlns:a16="http://schemas.microsoft.com/office/drawing/2014/main" id="{13F1CB8E-CD87-7042-A711-EA8E0224FE0E}"/>
              </a:ext>
            </a:extLst>
          </p:cNvPr>
          <p:cNvSpPr/>
          <p:nvPr/>
        </p:nvSpPr>
        <p:spPr>
          <a:xfrm>
            <a:off x="-239039" y="3506202"/>
            <a:ext cx="4206333" cy="1107996"/>
          </a:xfrm>
          <a:prstGeom prst="rect">
            <a:avLst/>
          </a:prstGeom>
        </p:spPr>
        <p:txBody>
          <a:bodyPr wrap="square">
            <a:spAutoFit/>
          </a:bodyPr>
          <a:lstStyle/>
          <a:p>
            <a:pPr algn="ctr"/>
            <a:r>
              <a:rPr lang="en-US" altLang="en-US" sz="6600" b="1" kern="0" dirty="0">
                <a:solidFill>
                  <a:schemeClr val="bg1"/>
                </a:solidFill>
                <a:latin typeface="Calibri" charset="0"/>
                <a:ea typeface="MS PGothic" charset="-128"/>
                <a:cs typeface="Calibri" charset="0"/>
              </a:rPr>
              <a:t>PERU</a:t>
            </a:r>
            <a:endParaRPr lang="en-US" sz="6600" b="1" dirty="0">
              <a:solidFill>
                <a:schemeClr val="bg1"/>
              </a:solidFill>
            </a:endParaRPr>
          </a:p>
        </p:txBody>
      </p:sp>
      <p:sp>
        <p:nvSpPr>
          <p:cNvPr id="51" name="Rectangle 50">
            <a:extLst>
              <a:ext uri="{FF2B5EF4-FFF2-40B4-BE49-F238E27FC236}">
                <a16:creationId xmlns:a16="http://schemas.microsoft.com/office/drawing/2014/main" id="{A6EBC36A-27BB-DC4A-A027-B3964C227F21}"/>
              </a:ext>
            </a:extLst>
          </p:cNvPr>
          <p:cNvSpPr/>
          <p:nvPr/>
        </p:nvSpPr>
        <p:spPr>
          <a:xfrm>
            <a:off x="863878" y="3162202"/>
            <a:ext cx="1981164" cy="1077218"/>
          </a:xfrm>
          <a:prstGeom prst="rect">
            <a:avLst/>
          </a:prstGeom>
        </p:spPr>
        <p:txBody>
          <a:bodyPr wrap="square">
            <a:spAutoFit/>
          </a:bodyPr>
          <a:lstStyle/>
          <a:p>
            <a:r>
              <a:rPr lang="en-US" altLang="en-US" sz="3200" b="1" dirty="0">
                <a:solidFill>
                  <a:schemeClr val="bg1"/>
                </a:solidFill>
                <a:latin typeface="Calibri" charset="0"/>
                <a:ea typeface="MS PGothic" charset="-128"/>
                <a:cs typeface="Calibri" charset="0"/>
              </a:rPr>
              <a:t>EXAMPLE </a:t>
            </a:r>
            <a:br>
              <a:rPr lang="en-US" altLang="en-US" sz="3200" b="1" dirty="0">
                <a:solidFill>
                  <a:schemeClr val="bg1"/>
                </a:solidFill>
                <a:latin typeface="Calibri" charset="0"/>
                <a:ea typeface="MS PGothic" charset="-128"/>
                <a:cs typeface="Calibri" charset="0"/>
              </a:rPr>
            </a:br>
            <a:endParaRPr lang="en-US" sz="3200" dirty="0"/>
          </a:p>
        </p:txBody>
      </p:sp>
      <p:sp>
        <p:nvSpPr>
          <p:cNvPr id="52" name="Rectangle 51">
            <a:extLst>
              <a:ext uri="{FF2B5EF4-FFF2-40B4-BE49-F238E27FC236}">
                <a16:creationId xmlns:a16="http://schemas.microsoft.com/office/drawing/2014/main" id="{8A8B287E-42FF-4144-A133-ACFCE669EC71}"/>
              </a:ext>
            </a:extLst>
          </p:cNvPr>
          <p:cNvSpPr/>
          <p:nvPr/>
        </p:nvSpPr>
        <p:spPr>
          <a:xfrm>
            <a:off x="2551339" y="3153170"/>
            <a:ext cx="612316" cy="584775"/>
          </a:xfrm>
          <a:prstGeom prst="rect">
            <a:avLst/>
          </a:prstGeom>
        </p:spPr>
        <p:txBody>
          <a:bodyPr wrap="square">
            <a:spAutoFit/>
          </a:bodyPr>
          <a:lstStyle/>
          <a:p>
            <a:r>
              <a:rPr lang="en-US" sz="3200" b="1" dirty="0">
                <a:solidFill>
                  <a:schemeClr val="bg1"/>
                </a:solidFill>
                <a:latin typeface="Calibri" charset="0"/>
                <a:ea typeface="MS PGothic" charset="-128"/>
                <a:cs typeface="Calibri" charset="0"/>
              </a:rPr>
              <a:t>1</a:t>
            </a:r>
            <a:endParaRPr lang="en-US" sz="3200" dirty="0"/>
          </a:p>
        </p:txBody>
      </p:sp>
      <p:sp>
        <p:nvSpPr>
          <p:cNvPr id="53" name="Oval 52">
            <a:extLst>
              <a:ext uri="{FF2B5EF4-FFF2-40B4-BE49-F238E27FC236}">
                <a16:creationId xmlns:a16="http://schemas.microsoft.com/office/drawing/2014/main" id="{D6EB878F-F59D-9A41-BC86-AA6CAE1B033B}"/>
              </a:ext>
            </a:extLst>
          </p:cNvPr>
          <p:cNvSpPr/>
          <p:nvPr/>
        </p:nvSpPr>
        <p:spPr bwMode="auto">
          <a:xfrm>
            <a:off x="1403681" y="5279758"/>
            <a:ext cx="869341" cy="921649"/>
          </a:xfrm>
          <a:prstGeom prst="ellipse">
            <a:avLst/>
          </a:prstGeom>
          <a:solidFill>
            <a:schemeClr val="tx1">
              <a:lumMod val="75000"/>
              <a:lumOff val="25000"/>
              <a:alpha val="48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3616058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erson sitting in a chair&#10;&#10;Description automatically generated">
            <a:extLst>
              <a:ext uri="{FF2B5EF4-FFF2-40B4-BE49-F238E27FC236}">
                <a16:creationId xmlns:a16="http://schemas.microsoft.com/office/drawing/2014/main" id="{31B40A9C-CF2B-4D2A-9872-EFA595BC41A6}"/>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40000"/>
                    </a14:imgEffect>
                  </a14:imgLayer>
                </a14:imgProps>
              </a:ext>
            </a:extLst>
          </a:blip>
          <a:srcRect r="11151"/>
          <a:stretch/>
        </p:blipFill>
        <p:spPr>
          <a:xfrm>
            <a:off x="0" y="-1"/>
            <a:ext cx="13003214" cy="9756775"/>
          </a:xfrm>
          <a:prstGeom prst="rect">
            <a:avLst/>
          </a:prstGeom>
        </p:spPr>
      </p:pic>
      <p:sp>
        <p:nvSpPr>
          <p:cNvPr id="14" name="Title 20">
            <a:extLst>
              <a:ext uri="{FF2B5EF4-FFF2-40B4-BE49-F238E27FC236}">
                <a16:creationId xmlns:a16="http://schemas.microsoft.com/office/drawing/2014/main" id="{DDFCE260-D5DC-2C47-B131-6E5FDDE64270}"/>
              </a:ext>
            </a:extLst>
          </p:cNvPr>
          <p:cNvSpPr txBox="1">
            <a:spLocks/>
          </p:cNvSpPr>
          <p:nvPr/>
        </p:nvSpPr>
        <p:spPr>
          <a:xfrm>
            <a:off x="1133061" y="6006781"/>
            <a:ext cx="10902994" cy="1908215"/>
          </a:xfrm>
          <a:prstGeom prst="rect">
            <a:avLst/>
          </a:prstGeom>
        </p:spPr>
        <p:txBody>
          <a:bodyPr vert="horz" wrap="square" lIns="182910" tIns="0" rIns="182910"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4000" cap="all" dirty="0">
                <a:solidFill>
                  <a:schemeClr val="bg1"/>
                </a:solidFill>
                <a:latin typeface="+mn-lt"/>
                <a:ea typeface="Montserrat" charset="0"/>
                <a:cs typeface="Montserrat" charset="0"/>
              </a:rPr>
              <a:t>Sexual Orientation, Gender Identity, Gender Expression and Sex Characteristics (SOGIESC) </a:t>
            </a:r>
            <a:br>
              <a:rPr lang="en-US" sz="4000" cap="all" dirty="0">
                <a:solidFill>
                  <a:schemeClr val="bg1"/>
                </a:solidFill>
                <a:latin typeface="+mn-lt"/>
                <a:ea typeface="Montserrat" charset="0"/>
                <a:cs typeface="Montserrat" charset="0"/>
              </a:rPr>
            </a:br>
            <a:r>
              <a:rPr lang="en-US" sz="4400" b="1" cap="all" dirty="0">
                <a:solidFill>
                  <a:schemeClr val="bg1"/>
                </a:solidFill>
                <a:latin typeface="+mn-lt"/>
                <a:ea typeface="Montserrat" charset="0"/>
                <a:cs typeface="Montserrat" charset="0"/>
              </a:rPr>
              <a:t>in Forced Displacement and Migration</a:t>
            </a:r>
            <a:endParaRPr lang="en-US" sz="4000" b="1" cap="all" dirty="0">
              <a:solidFill>
                <a:schemeClr val="bg1"/>
              </a:solidFill>
              <a:latin typeface="+mn-lt"/>
              <a:ea typeface="Montserrat" charset="0"/>
              <a:cs typeface="Montserrat" charset="0"/>
            </a:endParaRPr>
          </a:p>
        </p:txBody>
      </p:sp>
      <p:sp>
        <p:nvSpPr>
          <p:cNvPr id="22" name="Rectangle">
            <a:extLst>
              <a:ext uri="{FF2B5EF4-FFF2-40B4-BE49-F238E27FC236}">
                <a16:creationId xmlns:a16="http://schemas.microsoft.com/office/drawing/2014/main" id="{5BAA0E40-997B-1441-A91A-35FBE35AB0A6}"/>
              </a:ext>
            </a:extLst>
          </p:cNvPr>
          <p:cNvSpPr/>
          <p:nvPr/>
        </p:nvSpPr>
        <p:spPr>
          <a:xfrm>
            <a:off x="1048000" y="5593006"/>
            <a:ext cx="10988055" cy="2632373"/>
          </a:xfrm>
          <a:prstGeom prst="rect">
            <a:avLst/>
          </a:prstGeom>
          <a:ln w="63500">
            <a:solidFill>
              <a:schemeClr val="bg1"/>
            </a:solidFill>
            <a:miter lim="400000"/>
          </a:ln>
        </p:spPr>
        <p:txBody>
          <a:bodyPr lIns="32381" tIns="32381" rIns="32381" bIns="32381" anchor="ctr"/>
          <a:lstStyle/>
          <a:p>
            <a:pPr defTabSz="372391">
              <a:defRPr sz="4000">
                <a:solidFill>
                  <a:srgbClr val="FFFFFF"/>
                </a:solidFill>
                <a:effectLst>
                  <a:outerShdw blurRad="38100" dist="12700" dir="5400000" rotWithShape="0">
                    <a:srgbClr val="000000">
                      <a:alpha val="50000"/>
                    </a:srgbClr>
                  </a:outerShdw>
                </a:effectLst>
              </a:defRPr>
            </a:pPr>
            <a:endParaRPr sz="2550" spc="10" dirty="0">
              <a:latin typeface="Arial"/>
              <a:ea typeface="Arial"/>
              <a:cs typeface="Arial"/>
            </a:endParaRPr>
          </a:p>
        </p:txBody>
      </p:sp>
      <p:pic>
        <p:nvPicPr>
          <p:cNvPr id="24" name="Picture 23">
            <a:extLst>
              <a:ext uri="{FF2B5EF4-FFF2-40B4-BE49-F238E27FC236}">
                <a16:creationId xmlns:a16="http://schemas.microsoft.com/office/drawing/2014/main" id="{4E4B01D0-2490-9043-BE3B-44E2BFB9FFBC}"/>
              </a:ext>
            </a:extLst>
          </p:cNvPr>
          <p:cNvPicPr>
            <a:picLocks noChangeAspect="1"/>
          </p:cNvPicPr>
          <p:nvPr/>
        </p:nvPicPr>
        <p:blipFill>
          <a:blip r:embed="rId4"/>
          <a:stretch>
            <a:fillRect/>
          </a:stretch>
        </p:blipFill>
        <p:spPr>
          <a:xfrm>
            <a:off x="3813785" y="4958842"/>
            <a:ext cx="5367131" cy="977656"/>
          </a:xfrm>
          <a:prstGeom prst="rect">
            <a:avLst/>
          </a:prstGeom>
        </p:spPr>
      </p:pic>
      <p:sp>
        <p:nvSpPr>
          <p:cNvPr id="25" name="Title 20">
            <a:extLst>
              <a:ext uri="{FF2B5EF4-FFF2-40B4-BE49-F238E27FC236}">
                <a16:creationId xmlns:a16="http://schemas.microsoft.com/office/drawing/2014/main" id="{A517EAA6-AD67-5547-A02D-9BE854A26680}"/>
              </a:ext>
            </a:extLst>
          </p:cNvPr>
          <p:cNvSpPr txBox="1">
            <a:spLocks/>
          </p:cNvSpPr>
          <p:nvPr/>
        </p:nvSpPr>
        <p:spPr>
          <a:xfrm>
            <a:off x="238535" y="8145823"/>
            <a:ext cx="12503427" cy="552489"/>
          </a:xfrm>
          <a:prstGeom prst="rect">
            <a:avLst/>
          </a:prstGeom>
        </p:spPr>
        <p:txBody>
          <a:bodyPr vert="horz" wrap="square" lIns="182910" tIns="91455" rIns="182910" bIns="91455"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nSpc>
                <a:spcPct val="130000"/>
              </a:lnSpc>
            </a:pPr>
            <a:r>
              <a:rPr lang="en-US" sz="2000" cap="all" dirty="0">
                <a:solidFill>
                  <a:schemeClr val="bg1"/>
                </a:solidFill>
                <a:latin typeface="+mj-lt"/>
                <a:ea typeface="Montserrat" charset="0"/>
                <a:cs typeface="Montserrat" charset="0"/>
              </a:rPr>
              <a:t>DATE   /    TIME   /   OTHER NOTES</a:t>
            </a:r>
          </a:p>
        </p:txBody>
      </p:sp>
      <p:grpSp>
        <p:nvGrpSpPr>
          <p:cNvPr id="11" name="Group 10">
            <a:extLst>
              <a:ext uri="{FF2B5EF4-FFF2-40B4-BE49-F238E27FC236}">
                <a16:creationId xmlns:a16="http://schemas.microsoft.com/office/drawing/2014/main" id="{6297D744-D766-3A46-A003-EDA2092AB04F}"/>
              </a:ext>
            </a:extLst>
          </p:cNvPr>
          <p:cNvGrpSpPr/>
          <p:nvPr/>
        </p:nvGrpSpPr>
        <p:grpSpPr>
          <a:xfrm>
            <a:off x="4838228" y="8719411"/>
            <a:ext cx="3325170" cy="770464"/>
            <a:chOff x="5582387" y="8894626"/>
            <a:chExt cx="2041918" cy="473126"/>
          </a:xfrm>
        </p:grpSpPr>
        <p:pic>
          <p:nvPicPr>
            <p:cNvPr id="12" name="Picture 11">
              <a:extLst>
                <a:ext uri="{FF2B5EF4-FFF2-40B4-BE49-F238E27FC236}">
                  <a16:creationId xmlns:a16="http://schemas.microsoft.com/office/drawing/2014/main" id="{A5569AA9-A247-2B45-B2B4-747469826768}"/>
                </a:ext>
              </a:extLst>
            </p:cNvPr>
            <p:cNvPicPr>
              <a:picLocks noChangeAspect="1"/>
            </p:cNvPicPr>
            <p:nvPr/>
          </p:nvPicPr>
          <p:blipFill rotWithShape="1">
            <a:blip r:embed="rId5"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13" name="Straight Connector 12">
              <a:extLst>
                <a:ext uri="{FF2B5EF4-FFF2-40B4-BE49-F238E27FC236}">
                  <a16:creationId xmlns:a16="http://schemas.microsoft.com/office/drawing/2014/main" id="{57DF82A7-8622-7545-BF17-4D0A85BC5734}"/>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A638C2D-F4A3-6643-B5DD-97E5D7F3F1A6}"/>
                </a:ext>
              </a:extLst>
            </p:cNvPr>
            <p:cNvPicPr>
              <a:picLocks noChangeAspect="1"/>
            </p:cNvPicPr>
            <p:nvPr/>
          </p:nvPicPr>
          <p:blipFill>
            <a:blip r:embed="rId6">
              <a:biLevel thresh="25000"/>
            </a:blip>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418026717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4">
            <a:extLst>
              <a:ext uri="{FF2B5EF4-FFF2-40B4-BE49-F238E27FC236}">
                <a16:creationId xmlns:a16="http://schemas.microsoft.com/office/drawing/2014/main" id="{6AA3EAA9-35DA-474A-AA50-3F88270CEEE1}"/>
              </a:ext>
            </a:extLst>
          </p:cNvPr>
          <p:cNvSpPr>
            <a:spLocks noChangeArrowheads="1"/>
          </p:cNvSpPr>
          <p:nvPr/>
        </p:nvSpPr>
        <p:spPr bwMode="auto">
          <a:xfrm>
            <a:off x="198262" y="2850313"/>
            <a:ext cx="3789538" cy="5340357"/>
          </a:xfrm>
          <a:prstGeom prst="rect">
            <a:avLst/>
          </a:prstGeom>
          <a:solidFill>
            <a:schemeClr val="accent2"/>
          </a:solidFill>
          <a:ln>
            <a:noFill/>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pic>
        <p:nvPicPr>
          <p:cNvPr id="29" name="Picture 28">
            <a:extLst>
              <a:ext uri="{FF2B5EF4-FFF2-40B4-BE49-F238E27FC236}">
                <a16:creationId xmlns:a16="http://schemas.microsoft.com/office/drawing/2014/main" id="{6FF9E814-D581-5549-BF37-79BAE00E4FDE}"/>
              </a:ext>
            </a:extLst>
          </p:cNvPr>
          <p:cNvPicPr>
            <a:picLocks noChangeAspect="1"/>
          </p:cNvPicPr>
          <p:nvPr/>
        </p:nvPicPr>
        <p:blipFill>
          <a:blip r:embed="rId3">
            <a:lum bright="70000" contrast="-70000"/>
            <a:alphaModFix amt="46000"/>
            <a:extLst>
              <a:ext uri="{28A0092B-C50C-407E-A947-70E740481C1C}">
                <a14:useLocalDpi xmlns:a14="http://schemas.microsoft.com/office/drawing/2010/main" val="0"/>
              </a:ext>
            </a:extLst>
          </a:blip>
          <a:stretch>
            <a:fillRect/>
          </a:stretch>
        </p:blipFill>
        <p:spPr>
          <a:xfrm>
            <a:off x="92655" y="4441610"/>
            <a:ext cx="3835877" cy="3621496"/>
          </a:xfrm>
          <a:prstGeom prst="rect">
            <a:avLst/>
          </a:prstGeom>
        </p:spPr>
      </p:pic>
      <p:sp>
        <p:nvSpPr>
          <p:cNvPr id="636" name="Shape 636"/>
          <p:cNvSpPr>
            <a:spLocks noGrp="1"/>
          </p:cNvSpPr>
          <p:nvPr>
            <p:ph type="title"/>
          </p:nvPr>
        </p:nvSpPr>
        <p:spPr>
          <a:xfrm>
            <a:off x="596827" y="520851"/>
            <a:ext cx="12406386" cy="854455"/>
          </a:xfrm>
        </p:spPr>
        <p:txBody>
          <a:bodyPr>
            <a:noAutofit/>
          </a:bodyPr>
          <a:lstStyle/>
          <a:p>
            <a:pPr lvl="0" algn="l"/>
            <a:r>
              <a:rPr lang="en-US" altLang="en-US" sz="2800" dirty="0">
                <a:sym typeface="Arial Bold" charset="0"/>
              </a:rPr>
              <a:t>How Do Migration, Forced Displacement and CRISES Create Challenges?</a:t>
            </a:r>
            <a:endParaRPr lang="en-US" sz="2800" dirty="0"/>
          </a:p>
        </p:txBody>
      </p:sp>
      <p:cxnSp>
        <p:nvCxnSpPr>
          <p:cNvPr id="65" name="Straight Connector 64">
            <a:extLst>
              <a:ext uri="{FF2B5EF4-FFF2-40B4-BE49-F238E27FC236}">
                <a16:creationId xmlns:a16="http://schemas.microsoft.com/office/drawing/2014/main" id="{AF9D792F-2FE0-8E44-90B5-0519645EDC65}"/>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20</a:t>
            </a:fld>
            <a:endParaRPr lang="en-US" altLang="en-US" sz="1200" dirty="0">
              <a:solidFill>
                <a:schemeClr val="bg1"/>
              </a:solidFill>
            </a:endParaRPr>
          </a:p>
        </p:txBody>
      </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21" name="Rectangle 45">
            <a:extLst>
              <a:ext uri="{FF2B5EF4-FFF2-40B4-BE49-F238E27FC236}">
                <a16:creationId xmlns:a16="http://schemas.microsoft.com/office/drawing/2014/main" id="{ACE32269-4785-C848-90F8-A2D1F195D1AD}"/>
              </a:ext>
            </a:extLst>
          </p:cNvPr>
          <p:cNvSpPr>
            <a:spLocks noChangeArrowheads="1"/>
          </p:cNvSpPr>
          <p:nvPr/>
        </p:nvSpPr>
        <p:spPr bwMode="auto">
          <a:xfrm>
            <a:off x="2235199" y="1322622"/>
            <a:ext cx="9880865"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defTabSz="914309" eaLnBrk="0" fontAlgn="base" hangingPunct="0">
              <a:lnSpc>
                <a:spcPct val="90000"/>
              </a:lnSpc>
              <a:spcBef>
                <a:spcPct val="0"/>
              </a:spcBef>
              <a:spcAft>
                <a:spcPct val="0"/>
              </a:spcAft>
              <a:defRPr/>
            </a:pPr>
            <a:r>
              <a:rPr lang="en-US" sz="3200" cap="all" dirty="0">
                <a:ea typeface="Adobe Fan Heiti Std B" charset="-120"/>
                <a:cs typeface="Adobe Fan Heiti Std B" charset="-120"/>
                <a:sym typeface="Gill Sans" charset="0"/>
              </a:rPr>
              <a:t>The </a:t>
            </a:r>
            <a:r>
              <a:rPr lang="en-US" sz="3200" b="1" cap="all" dirty="0">
                <a:ea typeface="Adobe Fan Heiti Std B" charset="-120"/>
                <a:cs typeface="Adobe Fan Heiti Std B" charset="-120"/>
                <a:sym typeface="Gill Sans" charset="0"/>
              </a:rPr>
              <a:t>Categorization </a:t>
            </a:r>
            <a:r>
              <a:rPr lang="en-US" sz="3200" cap="all" dirty="0">
                <a:ea typeface="Adobe Fan Heiti Std B" charset="-120"/>
                <a:cs typeface="Adobe Fan Heiti Std B" charset="-120"/>
                <a:sym typeface="Gill Sans" charset="0"/>
              </a:rPr>
              <a:t>of Identities</a:t>
            </a:r>
          </a:p>
        </p:txBody>
      </p:sp>
      <p:grpSp>
        <p:nvGrpSpPr>
          <p:cNvPr id="32" name="Group 31">
            <a:extLst>
              <a:ext uri="{FF2B5EF4-FFF2-40B4-BE49-F238E27FC236}">
                <a16:creationId xmlns:a16="http://schemas.microsoft.com/office/drawing/2014/main" id="{5373D1E9-BB04-3748-AC81-FF37A40CE367}"/>
              </a:ext>
            </a:extLst>
          </p:cNvPr>
          <p:cNvGrpSpPr/>
          <p:nvPr/>
        </p:nvGrpSpPr>
        <p:grpSpPr>
          <a:xfrm>
            <a:off x="596827" y="1169766"/>
            <a:ext cx="1613709" cy="993287"/>
            <a:chOff x="5077896" y="2214240"/>
            <a:chExt cx="2877844" cy="1771401"/>
          </a:xfrm>
        </p:grpSpPr>
        <p:sp>
          <p:nvSpPr>
            <p:cNvPr id="33" name="Notched Right Arrow 32">
              <a:extLst>
                <a:ext uri="{FF2B5EF4-FFF2-40B4-BE49-F238E27FC236}">
                  <a16:creationId xmlns:a16="http://schemas.microsoft.com/office/drawing/2014/main" id="{37D26E22-FC26-C84C-8340-B1F3772A82E4}"/>
                </a:ext>
              </a:extLst>
            </p:cNvPr>
            <p:cNvSpPr/>
            <p:nvPr/>
          </p:nvSpPr>
          <p:spPr bwMode="auto">
            <a:xfrm>
              <a:off x="5077896" y="2214240"/>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34" name="Oval 33">
              <a:extLst>
                <a:ext uri="{FF2B5EF4-FFF2-40B4-BE49-F238E27FC236}">
                  <a16:creationId xmlns:a16="http://schemas.microsoft.com/office/drawing/2014/main" id="{DBD0B473-0973-BF40-A7A6-4393176567F9}"/>
                </a:ext>
              </a:extLst>
            </p:cNvPr>
            <p:cNvSpPr/>
            <p:nvPr/>
          </p:nvSpPr>
          <p:spPr>
            <a:xfrm>
              <a:off x="6206009" y="3345561"/>
              <a:ext cx="640080" cy="64008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b="1" dirty="0"/>
                <a:t>02</a:t>
              </a:r>
            </a:p>
          </p:txBody>
        </p:sp>
        <p:grpSp>
          <p:nvGrpSpPr>
            <p:cNvPr id="35" name="Group 34">
              <a:extLst>
                <a:ext uri="{FF2B5EF4-FFF2-40B4-BE49-F238E27FC236}">
                  <a16:creationId xmlns:a16="http://schemas.microsoft.com/office/drawing/2014/main" id="{0181CE0B-4A30-C34D-96F8-8860F474A90A}"/>
                </a:ext>
              </a:extLst>
            </p:cNvPr>
            <p:cNvGrpSpPr/>
            <p:nvPr/>
          </p:nvGrpSpPr>
          <p:grpSpPr>
            <a:xfrm flipH="1">
              <a:off x="6095654" y="2382648"/>
              <a:ext cx="924868" cy="873318"/>
              <a:chOff x="11172825" y="5868988"/>
              <a:chExt cx="484188" cy="457200"/>
            </a:xfrm>
            <a:solidFill>
              <a:schemeClr val="bg1"/>
            </a:solidFill>
          </p:grpSpPr>
          <p:sp>
            <p:nvSpPr>
              <p:cNvPr id="36" name="Freeform 608">
                <a:extLst>
                  <a:ext uri="{FF2B5EF4-FFF2-40B4-BE49-F238E27FC236}">
                    <a16:creationId xmlns:a16="http://schemas.microsoft.com/office/drawing/2014/main" id="{0353C81C-5E58-214F-AC94-35D363B3E164}"/>
                  </a:ext>
                </a:extLst>
              </p:cNvPr>
              <p:cNvSpPr>
                <a:spLocks/>
              </p:cNvSpPr>
              <p:nvPr/>
            </p:nvSpPr>
            <p:spPr bwMode="auto">
              <a:xfrm>
                <a:off x="11382375" y="5994400"/>
                <a:ext cx="65088" cy="61913"/>
              </a:xfrm>
              <a:custGeom>
                <a:avLst/>
                <a:gdLst>
                  <a:gd name="T0" fmla="*/ 69 w 457"/>
                  <a:gd name="T1" fmla="*/ 0 h 426"/>
                  <a:gd name="T2" fmla="*/ 192 w 457"/>
                  <a:gd name="T3" fmla="*/ 59 h 426"/>
                  <a:gd name="T4" fmla="*/ 211 w 457"/>
                  <a:gd name="T5" fmla="*/ 65 h 426"/>
                  <a:gd name="T6" fmla="*/ 229 w 457"/>
                  <a:gd name="T7" fmla="*/ 67 h 426"/>
                  <a:gd name="T8" fmla="*/ 248 w 457"/>
                  <a:gd name="T9" fmla="*/ 65 h 426"/>
                  <a:gd name="T10" fmla="*/ 267 w 457"/>
                  <a:gd name="T11" fmla="*/ 59 h 426"/>
                  <a:gd name="T12" fmla="*/ 389 w 457"/>
                  <a:gd name="T13" fmla="*/ 0 h 426"/>
                  <a:gd name="T14" fmla="*/ 412 w 457"/>
                  <a:gd name="T15" fmla="*/ 7 h 426"/>
                  <a:gd name="T16" fmla="*/ 427 w 457"/>
                  <a:gd name="T17" fmla="*/ 14 h 426"/>
                  <a:gd name="T18" fmla="*/ 440 w 457"/>
                  <a:gd name="T19" fmla="*/ 25 h 426"/>
                  <a:gd name="T20" fmla="*/ 449 w 457"/>
                  <a:gd name="T21" fmla="*/ 40 h 426"/>
                  <a:gd name="T22" fmla="*/ 455 w 457"/>
                  <a:gd name="T23" fmla="*/ 55 h 426"/>
                  <a:gd name="T24" fmla="*/ 457 w 457"/>
                  <a:gd name="T25" fmla="*/ 72 h 426"/>
                  <a:gd name="T26" fmla="*/ 457 w 457"/>
                  <a:gd name="T27" fmla="*/ 386 h 426"/>
                  <a:gd name="T28" fmla="*/ 403 w 457"/>
                  <a:gd name="T29" fmla="*/ 403 h 426"/>
                  <a:gd name="T30" fmla="*/ 347 w 457"/>
                  <a:gd name="T31" fmla="*/ 416 h 426"/>
                  <a:gd name="T32" fmla="*/ 289 w 457"/>
                  <a:gd name="T33" fmla="*/ 424 h 426"/>
                  <a:gd name="T34" fmla="*/ 229 w 457"/>
                  <a:gd name="T35" fmla="*/ 426 h 426"/>
                  <a:gd name="T36" fmla="*/ 170 w 457"/>
                  <a:gd name="T37" fmla="*/ 424 h 426"/>
                  <a:gd name="T38" fmla="*/ 112 w 457"/>
                  <a:gd name="T39" fmla="*/ 416 h 426"/>
                  <a:gd name="T40" fmla="*/ 56 w 457"/>
                  <a:gd name="T41" fmla="*/ 403 h 426"/>
                  <a:gd name="T42" fmla="*/ 0 w 457"/>
                  <a:gd name="T43" fmla="*/ 386 h 426"/>
                  <a:gd name="T44" fmla="*/ 0 w 457"/>
                  <a:gd name="T45" fmla="*/ 72 h 426"/>
                  <a:gd name="T46" fmla="*/ 3 w 457"/>
                  <a:gd name="T47" fmla="*/ 55 h 426"/>
                  <a:gd name="T48" fmla="*/ 9 w 457"/>
                  <a:gd name="T49" fmla="*/ 40 h 426"/>
                  <a:gd name="T50" fmla="*/ 19 w 457"/>
                  <a:gd name="T51" fmla="*/ 25 h 426"/>
                  <a:gd name="T52" fmla="*/ 31 w 457"/>
                  <a:gd name="T53" fmla="*/ 14 h 426"/>
                  <a:gd name="T54" fmla="*/ 47 w 457"/>
                  <a:gd name="T55" fmla="*/ 7 h 426"/>
                  <a:gd name="T56" fmla="*/ 69 w 457"/>
                  <a:gd name="T57"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6">
                    <a:moveTo>
                      <a:pt x="69" y="0"/>
                    </a:moveTo>
                    <a:lnTo>
                      <a:pt x="192" y="59"/>
                    </a:lnTo>
                    <a:lnTo>
                      <a:pt x="211" y="65"/>
                    </a:lnTo>
                    <a:lnTo>
                      <a:pt x="229" y="67"/>
                    </a:lnTo>
                    <a:lnTo>
                      <a:pt x="248" y="65"/>
                    </a:lnTo>
                    <a:lnTo>
                      <a:pt x="267" y="59"/>
                    </a:lnTo>
                    <a:lnTo>
                      <a:pt x="389" y="0"/>
                    </a:lnTo>
                    <a:lnTo>
                      <a:pt x="412" y="7"/>
                    </a:lnTo>
                    <a:lnTo>
                      <a:pt x="427" y="14"/>
                    </a:lnTo>
                    <a:lnTo>
                      <a:pt x="440" y="25"/>
                    </a:lnTo>
                    <a:lnTo>
                      <a:pt x="449" y="40"/>
                    </a:lnTo>
                    <a:lnTo>
                      <a:pt x="455" y="55"/>
                    </a:lnTo>
                    <a:lnTo>
                      <a:pt x="457" y="72"/>
                    </a:lnTo>
                    <a:lnTo>
                      <a:pt x="457" y="386"/>
                    </a:lnTo>
                    <a:lnTo>
                      <a:pt x="403" y="403"/>
                    </a:lnTo>
                    <a:lnTo>
                      <a:pt x="347" y="416"/>
                    </a:lnTo>
                    <a:lnTo>
                      <a:pt x="289" y="424"/>
                    </a:lnTo>
                    <a:lnTo>
                      <a:pt x="229" y="426"/>
                    </a:lnTo>
                    <a:lnTo>
                      <a:pt x="170" y="424"/>
                    </a:lnTo>
                    <a:lnTo>
                      <a:pt x="112" y="416"/>
                    </a:lnTo>
                    <a:lnTo>
                      <a:pt x="56" y="403"/>
                    </a:lnTo>
                    <a:lnTo>
                      <a:pt x="0" y="386"/>
                    </a:lnTo>
                    <a:lnTo>
                      <a:pt x="0" y="72"/>
                    </a:lnTo>
                    <a:lnTo>
                      <a:pt x="3" y="55"/>
                    </a:lnTo>
                    <a:lnTo>
                      <a:pt x="9" y="40"/>
                    </a:lnTo>
                    <a:lnTo>
                      <a:pt x="19" y="25"/>
                    </a:lnTo>
                    <a:lnTo>
                      <a:pt x="31" y="14"/>
                    </a:lnTo>
                    <a:lnTo>
                      <a:pt x="47" y="7"/>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609">
                <a:extLst>
                  <a:ext uri="{FF2B5EF4-FFF2-40B4-BE49-F238E27FC236}">
                    <a16:creationId xmlns:a16="http://schemas.microsoft.com/office/drawing/2014/main" id="{0DD8ABBE-3E02-F64F-8E75-98474DD59B0F}"/>
                  </a:ext>
                </a:extLst>
              </p:cNvPr>
              <p:cNvSpPr>
                <a:spLocks/>
              </p:cNvSpPr>
              <p:nvPr/>
            </p:nvSpPr>
            <p:spPr bwMode="auto">
              <a:xfrm>
                <a:off x="11401425" y="5907088"/>
                <a:ext cx="28575" cy="28575"/>
              </a:xfrm>
              <a:custGeom>
                <a:avLst/>
                <a:gdLst>
                  <a:gd name="T0" fmla="*/ 99 w 199"/>
                  <a:gd name="T1" fmla="*/ 0 h 198"/>
                  <a:gd name="T2" fmla="*/ 122 w 199"/>
                  <a:gd name="T3" fmla="*/ 3 h 198"/>
                  <a:gd name="T4" fmla="*/ 143 w 199"/>
                  <a:gd name="T5" fmla="*/ 10 h 198"/>
                  <a:gd name="T6" fmla="*/ 161 w 199"/>
                  <a:gd name="T7" fmla="*/ 22 h 198"/>
                  <a:gd name="T8" fmla="*/ 176 w 199"/>
                  <a:gd name="T9" fmla="*/ 38 h 198"/>
                  <a:gd name="T10" fmla="*/ 189 w 199"/>
                  <a:gd name="T11" fmla="*/ 56 h 198"/>
                  <a:gd name="T12" fmla="*/ 196 w 199"/>
                  <a:gd name="T13" fmla="*/ 76 h 198"/>
                  <a:gd name="T14" fmla="*/ 199 w 199"/>
                  <a:gd name="T15" fmla="*/ 100 h 198"/>
                  <a:gd name="T16" fmla="*/ 196 w 199"/>
                  <a:gd name="T17" fmla="*/ 122 h 198"/>
                  <a:gd name="T18" fmla="*/ 189 w 199"/>
                  <a:gd name="T19" fmla="*/ 142 h 198"/>
                  <a:gd name="T20" fmla="*/ 176 w 199"/>
                  <a:gd name="T21" fmla="*/ 162 h 198"/>
                  <a:gd name="T22" fmla="*/ 161 w 199"/>
                  <a:gd name="T23" fmla="*/ 177 h 198"/>
                  <a:gd name="T24" fmla="*/ 143 w 199"/>
                  <a:gd name="T25" fmla="*/ 188 h 198"/>
                  <a:gd name="T26" fmla="*/ 122 w 199"/>
                  <a:gd name="T27" fmla="*/ 195 h 198"/>
                  <a:gd name="T28" fmla="*/ 99 w 199"/>
                  <a:gd name="T29" fmla="*/ 198 h 198"/>
                  <a:gd name="T30" fmla="*/ 77 w 199"/>
                  <a:gd name="T31" fmla="*/ 195 h 198"/>
                  <a:gd name="T32" fmla="*/ 55 w 199"/>
                  <a:gd name="T33" fmla="*/ 188 h 198"/>
                  <a:gd name="T34" fmla="*/ 37 w 199"/>
                  <a:gd name="T35" fmla="*/ 177 h 198"/>
                  <a:gd name="T36" fmla="*/ 21 w 199"/>
                  <a:gd name="T37" fmla="*/ 162 h 198"/>
                  <a:gd name="T38" fmla="*/ 10 w 199"/>
                  <a:gd name="T39" fmla="*/ 142 h 198"/>
                  <a:gd name="T40" fmla="*/ 2 w 199"/>
                  <a:gd name="T41" fmla="*/ 122 h 198"/>
                  <a:gd name="T42" fmla="*/ 0 w 199"/>
                  <a:gd name="T43" fmla="*/ 100 h 198"/>
                  <a:gd name="T44" fmla="*/ 2 w 199"/>
                  <a:gd name="T45" fmla="*/ 76 h 198"/>
                  <a:gd name="T46" fmla="*/ 10 w 199"/>
                  <a:gd name="T47" fmla="*/ 56 h 198"/>
                  <a:gd name="T48" fmla="*/ 21 w 199"/>
                  <a:gd name="T49" fmla="*/ 38 h 198"/>
                  <a:gd name="T50" fmla="*/ 37 w 199"/>
                  <a:gd name="T51" fmla="*/ 22 h 198"/>
                  <a:gd name="T52" fmla="*/ 55 w 199"/>
                  <a:gd name="T53" fmla="*/ 10 h 198"/>
                  <a:gd name="T54" fmla="*/ 77 w 199"/>
                  <a:gd name="T55" fmla="*/ 3 h 198"/>
                  <a:gd name="T56" fmla="*/ 99 w 199"/>
                  <a:gd name="T5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8">
                    <a:moveTo>
                      <a:pt x="99" y="0"/>
                    </a:moveTo>
                    <a:lnTo>
                      <a:pt x="122" y="3"/>
                    </a:lnTo>
                    <a:lnTo>
                      <a:pt x="143" y="10"/>
                    </a:lnTo>
                    <a:lnTo>
                      <a:pt x="161" y="22"/>
                    </a:lnTo>
                    <a:lnTo>
                      <a:pt x="176" y="38"/>
                    </a:lnTo>
                    <a:lnTo>
                      <a:pt x="189" y="56"/>
                    </a:lnTo>
                    <a:lnTo>
                      <a:pt x="196" y="76"/>
                    </a:lnTo>
                    <a:lnTo>
                      <a:pt x="199" y="100"/>
                    </a:lnTo>
                    <a:lnTo>
                      <a:pt x="196" y="122"/>
                    </a:lnTo>
                    <a:lnTo>
                      <a:pt x="189" y="142"/>
                    </a:lnTo>
                    <a:lnTo>
                      <a:pt x="176" y="162"/>
                    </a:lnTo>
                    <a:lnTo>
                      <a:pt x="161" y="177"/>
                    </a:lnTo>
                    <a:lnTo>
                      <a:pt x="143" y="188"/>
                    </a:lnTo>
                    <a:lnTo>
                      <a:pt x="122" y="195"/>
                    </a:lnTo>
                    <a:lnTo>
                      <a:pt x="99" y="198"/>
                    </a:lnTo>
                    <a:lnTo>
                      <a:pt x="77" y="195"/>
                    </a:lnTo>
                    <a:lnTo>
                      <a:pt x="55" y="188"/>
                    </a:lnTo>
                    <a:lnTo>
                      <a:pt x="37" y="177"/>
                    </a:lnTo>
                    <a:lnTo>
                      <a:pt x="21" y="162"/>
                    </a:lnTo>
                    <a:lnTo>
                      <a:pt x="10" y="142"/>
                    </a:lnTo>
                    <a:lnTo>
                      <a:pt x="2" y="122"/>
                    </a:lnTo>
                    <a:lnTo>
                      <a:pt x="0" y="100"/>
                    </a:lnTo>
                    <a:lnTo>
                      <a:pt x="2" y="76"/>
                    </a:lnTo>
                    <a:lnTo>
                      <a:pt x="10" y="56"/>
                    </a:lnTo>
                    <a:lnTo>
                      <a:pt x="21" y="38"/>
                    </a:lnTo>
                    <a:lnTo>
                      <a:pt x="37" y="22"/>
                    </a:lnTo>
                    <a:lnTo>
                      <a:pt x="55" y="10"/>
                    </a:lnTo>
                    <a:lnTo>
                      <a:pt x="77" y="3"/>
                    </a:lnTo>
                    <a:lnTo>
                      <a:pt x="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610">
                <a:extLst>
                  <a:ext uri="{FF2B5EF4-FFF2-40B4-BE49-F238E27FC236}">
                    <a16:creationId xmlns:a16="http://schemas.microsoft.com/office/drawing/2014/main" id="{A3E9EDF3-AF24-254F-A1BE-9C0DDCF721E0}"/>
                  </a:ext>
                </a:extLst>
              </p:cNvPr>
              <p:cNvSpPr>
                <a:spLocks/>
              </p:cNvSpPr>
              <p:nvPr/>
            </p:nvSpPr>
            <p:spPr bwMode="auto">
              <a:xfrm>
                <a:off x="11252200" y="6175375"/>
                <a:ext cx="28575" cy="28575"/>
              </a:xfrm>
              <a:custGeom>
                <a:avLst/>
                <a:gdLst>
                  <a:gd name="T0" fmla="*/ 100 w 199"/>
                  <a:gd name="T1" fmla="*/ 0 h 199"/>
                  <a:gd name="T2" fmla="*/ 122 w 199"/>
                  <a:gd name="T3" fmla="*/ 3 h 199"/>
                  <a:gd name="T4" fmla="*/ 143 w 199"/>
                  <a:gd name="T5" fmla="*/ 10 h 199"/>
                  <a:gd name="T6" fmla="*/ 161 w 199"/>
                  <a:gd name="T7" fmla="*/ 22 h 199"/>
                  <a:gd name="T8" fmla="*/ 177 w 199"/>
                  <a:gd name="T9" fmla="*/ 37 h 199"/>
                  <a:gd name="T10" fmla="*/ 189 w 199"/>
                  <a:gd name="T11" fmla="*/ 56 h 199"/>
                  <a:gd name="T12" fmla="*/ 196 w 199"/>
                  <a:gd name="T13" fmla="*/ 77 h 199"/>
                  <a:gd name="T14" fmla="*/ 199 w 199"/>
                  <a:gd name="T15" fmla="*/ 99 h 199"/>
                  <a:gd name="T16" fmla="*/ 196 w 199"/>
                  <a:gd name="T17" fmla="*/ 122 h 199"/>
                  <a:gd name="T18" fmla="*/ 189 w 199"/>
                  <a:gd name="T19" fmla="*/ 143 h 199"/>
                  <a:gd name="T20" fmla="*/ 177 w 199"/>
                  <a:gd name="T21" fmla="*/ 161 h 199"/>
                  <a:gd name="T22" fmla="*/ 161 w 199"/>
                  <a:gd name="T23" fmla="*/ 176 h 199"/>
                  <a:gd name="T24" fmla="*/ 143 w 199"/>
                  <a:gd name="T25" fmla="*/ 189 h 199"/>
                  <a:gd name="T26" fmla="*/ 122 w 199"/>
                  <a:gd name="T27" fmla="*/ 196 h 199"/>
                  <a:gd name="T28" fmla="*/ 100 w 199"/>
                  <a:gd name="T29" fmla="*/ 199 h 199"/>
                  <a:gd name="T30" fmla="*/ 76 w 199"/>
                  <a:gd name="T31" fmla="*/ 196 h 199"/>
                  <a:gd name="T32" fmla="*/ 56 w 199"/>
                  <a:gd name="T33" fmla="*/ 189 h 199"/>
                  <a:gd name="T34" fmla="*/ 38 w 199"/>
                  <a:gd name="T35" fmla="*/ 176 h 199"/>
                  <a:gd name="T36" fmla="*/ 22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2 w 199"/>
                  <a:gd name="T49" fmla="*/ 37 h 199"/>
                  <a:gd name="T50" fmla="*/ 38 w 199"/>
                  <a:gd name="T51" fmla="*/ 22 h 199"/>
                  <a:gd name="T52" fmla="*/ 56 w 199"/>
                  <a:gd name="T53" fmla="*/ 10 h 199"/>
                  <a:gd name="T54" fmla="*/ 76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2" y="3"/>
                    </a:lnTo>
                    <a:lnTo>
                      <a:pt x="143" y="10"/>
                    </a:lnTo>
                    <a:lnTo>
                      <a:pt x="161" y="22"/>
                    </a:lnTo>
                    <a:lnTo>
                      <a:pt x="177" y="37"/>
                    </a:lnTo>
                    <a:lnTo>
                      <a:pt x="189" y="56"/>
                    </a:lnTo>
                    <a:lnTo>
                      <a:pt x="196" y="77"/>
                    </a:lnTo>
                    <a:lnTo>
                      <a:pt x="199" y="99"/>
                    </a:lnTo>
                    <a:lnTo>
                      <a:pt x="196" y="122"/>
                    </a:lnTo>
                    <a:lnTo>
                      <a:pt x="189" y="143"/>
                    </a:lnTo>
                    <a:lnTo>
                      <a:pt x="177" y="161"/>
                    </a:lnTo>
                    <a:lnTo>
                      <a:pt x="161" y="176"/>
                    </a:lnTo>
                    <a:lnTo>
                      <a:pt x="143" y="189"/>
                    </a:lnTo>
                    <a:lnTo>
                      <a:pt x="122" y="196"/>
                    </a:lnTo>
                    <a:lnTo>
                      <a:pt x="100" y="199"/>
                    </a:lnTo>
                    <a:lnTo>
                      <a:pt x="76" y="196"/>
                    </a:lnTo>
                    <a:lnTo>
                      <a:pt x="56" y="189"/>
                    </a:lnTo>
                    <a:lnTo>
                      <a:pt x="38" y="176"/>
                    </a:lnTo>
                    <a:lnTo>
                      <a:pt x="22" y="161"/>
                    </a:lnTo>
                    <a:lnTo>
                      <a:pt x="10" y="143"/>
                    </a:lnTo>
                    <a:lnTo>
                      <a:pt x="3" y="122"/>
                    </a:lnTo>
                    <a:lnTo>
                      <a:pt x="0" y="99"/>
                    </a:lnTo>
                    <a:lnTo>
                      <a:pt x="3" y="77"/>
                    </a:lnTo>
                    <a:lnTo>
                      <a:pt x="10" y="56"/>
                    </a:lnTo>
                    <a:lnTo>
                      <a:pt x="22" y="37"/>
                    </a:lnTo>
                    <a:lnTo>
                      <a:pt x="38" y="22"/>
                    </a:lnTo>
                    <a:lnTo>
                      <a:pt x="56" y="10"/>
                    </a:lnTo>
                    <a:lnTo>
                      <a:pt x="76" y="3"/>
                    </a:lnTo>
                    <a:lnTo>
                      <a:pt x="1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611">
                <a:extLst>
                  <a:ext uri="{FF2B5EF4-FFF2-40B4-BE49-F238E27FC236}">
                    <a16:creationId xmlns:a16="http://schemas.microsoft.com/office/drawing/2014/main" id="{671F8717-4811-5348-B0A7-35A410BC9464}"/>
                  </a:ext>
                </a:extLst>
              </p:cNvPr>
              <p:cNvSpPr>
                <a:spLocks noEditPoints="1"/>
              </p:cNvSpPr>
              <p:nvPr/>
            </p:nvSpPr>
            <p:spPr bwMode="auto">
              <a:xfrm>
                <a:off x="11172825" y="6137275"/>
                <a:ext cx="188913" cy="168275"/>
              </a:xfrm>
              <a:custGeom>
                <a:avLst/>
                <a:gdLst>
                  <a:gd name="T0" fmla="*/ 574 w 1307"/>
                  <a:gd name="T1" fmla="*/ 103 h 1165"/>
                  <a:gd name="T2" fmla="*/ 474 w 1307"/>
                  <a:gd name="T3" fmla="*/ 159 h 1165"/>
                  <a:gd name="T4" fmla="*/ 405 w 1307"/>
                  <a:gd name="T5" fmla="*/ 250 h 1165"/>
                  <a:gd name="T6" fmla="*/ 379 w 1307"/>
                  <a:gd name="T7" fmla="*/ 365 h 1165"/>
                  <a:gd name="T8" fmla="*/ 405 w 1307"/>
                  <a:gd name="T9" fmla="*/ 480 h 1165"/>
                  <a:gd name="T10" fmla="*/ 474 w 1307"/>
                  <a:gd name="T11" fmla="*/ 572 h 1165"/>
                  <a:gd name="T12" fmla="*/ 574 w 1307"/>
                  <a:gd name="T13" fmla="*/ 627 h 1165"/>
                  <a:gd name="T14" fmla="*/ 694 w 1307"/>
                  <a:gd name="T15" fmla="*/ 636 h 1165"/>
                  <a:gd name="T16" fmla="*/ 803 w 1307"/>
                  <a:gd name="T17" fmla="*/ 594 h 1165"/>
                  <a:gd name="T18" fmla="*/ 883 w 1307"/>
                  <a:gd name="T19" fmla="*/ 514 h 1165"/>
                  <a:gd name="T20" fmla="*/ 924 w 1307"/>
                  <a:gd name="T21" fmla="*/ 406 h 1165"/>
                  <a:gd name="T22" fmla="*/ 915 w 1307"/>
                  <a:gd name="T23" fmla="*/ 287 h 1165"/>
                  <a:gd name="T24" fmla="*/ 860 w 1307"/>
                  <a:gd name="T25" fmla="*/ 186 h 1165"/>
                  <a:gd name="T26" fmla="*/ 769 w 1307"/>
                  <a:gd name="T27" fmla="*/ 118 h 1165"/>
                  <a:gd name="T28" fmla="*/ 654 w 1307"/>
                  <a:gd name="T29" fmla="*/ 92 h 1165"/>
                  <a:gd name="T30" fmla="*/ 777 w 1307"/>
                  <a:gd name="T31" fmla="*/ 12 h 1165"/>
                  <a:gd name="T32" fmla="*/ 949 w 1307"/>
                  <a:gd name="T33" fmla="*/ 71 h 1165"/>
                  <a:gd name="T34" fmla="*/ 1093 w 1307"/>
                  <a:gd name="T35" fmla="*/ 171 h 1165"/>
                  <a:gd name="T36" fmla="*/ 1208 w 1307"/>
                  <a:gd name="T37" fmla="*/ 307 h 1165"/>
                  <a:gd name="T38" fmla="*/ 1281 w 1307"/>
                  <a:gd name="T39" fmla="*/ 470 h 1165"/>
                  <a:gd name="T40" fmla="*/ 1307 w 1307"/>
                  <a:gd name="T41" fmla="*/ 652 h 1165"/>
                  <a:gd name="T42" fmla="*/ 1281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1 w 1307"/>
                  <a:gd name="T53" fmla="*/ 750 h 1165"/>
                  <a:gd name="T54" fmla="*/ 887 w 1307"/>
                  <a:gd name="T55" fmla="*/ 719 h 1165"/>
                  <a:gd name="T56" fmla="*/ 861 w 1307"/>
                  <a:gd name="T57" fmla="*/ 711 h 1165"/>
                  <a:gd name="T58" fmla="*/ 834 w 1307"/>
                  <a:gd name="T59" fmla="*/ 703 h 1165"/>
                  <a:gd name="T60" fmla="*/ 789 w 1307"/>
                  <a:gd name="T61" fmla="*/ 700 h 1165"/>
                  <a:gd name="T62" fmla="*/ 538 w 1307"/>
                  <a:gd name="T63" fmla="*/ 707 h 1165"/>
                  <a:gd name="T64" fmla="*/ 474 w 1307"/>
                  <a:gd name="T65" fmla="*/ 702 h 1165"/>
                  <a:gd name="T66" fmla="*/ 456 w 1307"/>
                  <a:gd name="T67" fmla="*/ 708 h 1165"/>
                  <a:gd name="T68" fmla="*/ 426 w 1307"/>
                  <a:gd name="T69" fmla="*/ 717 h 1165"/>
                  <a:gd name="T70" fmla="*/ 385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4 w 1307"/>
                  <a:gd name="T81" fmla="*/ 888 h 1165"/>
                  <a:gd name="T82" fmla="*/ 3 w 1307"/>
                  <a:gd name="T83" fmla="*/ 714 h 1165"/>
                  <a:gd name="T84" fmla="*/ 12 w 1307"/>
                  <a:gd name="T85" fmla="*/ 529 h 1165"/>
                  <a:gd name="T86" fmla="*/ 70 w 1307"/>
                  <a:gd name="T87" fmla="*/ 358 h 1165"/>
                  <a:gd name="T88" fmla="*/ 171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4" y="103"/>
                    </a:lnTo>
                    <a:lnTo>
                      <a:pt x="539" y="118"/>
                    </a:lnTo>
                    <a:lnTo>
                      <a:pt x="505" y="136"/>
                    </a:lnTo>
                    <a:lnTo>
                      <a:pt x="474" y="159"/>
                    </a:lnTo>
                    <a:lnTo>
                      <a:pt x="447" y="186"/>
                    </a:lnTo>
                    <a:lnTo>
                      <a:pt x="424" y="216"/>
                    </a:lnTo>
                    <a:lnTo>
                      <a:pt x="405" y="250"/>
                    </a:lnTo>
                    <a:lnTo>
                      <a:pt x="392" y="287"/>
                    </a:lnTo>
                    <a:lnTo>
                      <a:pt x="383" y="325"/>
                    </a:lnTo>
                    <a:lnTo>
                      <a:pt x="379" y="365"/>
                    </a:lnTo>
                    <a:lnTo>
                      <a:pt x="383" y="406"/>
                    </a:lnTo>
                    <a:lnTo>
                      <a:pt x="392" y="444"/>
                    </a:lnTo>
                    <a:lnTo>
                      <a:pt x="405" y="480"/>
                    </a:lnTo>
                    <a:lnTo>
                      <a:pt x="424" y="514"/>
                    </a:lnTo>
                    <a:lnTo>
                      <a:pt x="447" y="544"/>
                    </a:lnTo>
                    <a:lnTo>
                      <a:pt x="474" y="572"/>
                    </a:lnTo>
                    <a:lnTo>
                      <a:pt x="505" y="594"/>
                    </a:lnTo>
                    <a:lnTo>
                      <a:pt x="539" y="613"/>
                    </a:lnTo>
                    <a:lnTo>
                      <a:pt x="574" y="627"/>
                    </a:lnTo>
                    <a:lnTo>
                      <a:pt x="613" y="636"/>
                    </a:lnTo>
                    <a:lnTo>
                      <a:pt x="654" y="639"/>
                    </a:lnTo>
                    <a:lnTo>
                      <a:pt x="694" y="636"/>
                    </a:lnTo>
                    <a:lnTo>
                      <a:pt x="732" y="627"/>
                    </a:lnTo>
                    <a:lnTo>
                      <a:pt x="769" y="613"/>
                    </a:lnTo>
                    <a:lnTo>
                      <a:pt x="803" y="594"/>
                    </a:lnTo>
                    <a:lnTo>
                      <a:pt x="832" y="572"/>
                    </a:lnTo>
                    <a:lnTo>
                      <a:pt x="860" y="544"/>
                    </a:lnTo>
                    <a:lnTo>
                      <a:pt x="883" y="514"/>
                    </a:lnTo>
                    <a:lnTo>
                      <a:pt x="902" y="480"/>
                    </a:lnTo>
                    <a:lnTo>
                      <a:pt x="915" y="444"/>
                    </a:lnTo>
                    <a:lnTo>
                      <a:pt x="924" y="406"/>
                    </a:lnTo>
                    <a:lnTo>
                      <a:pt x="927" y="365"/>
                    </a:lnTo>
                    <a:lnTo>
                      <a:pt x="924" y="325"/>
                    </a:lnTo>
                    <a:lnTo>
                      <a:pt x="915" y="287"/>
                    </a:lnTo>
                    <a:lnTo>
                      <a:pt x="902" y="250"/>
                    </a:lnTo>
                    <a:lnTo>
                      <a:pt x="883" y="216"/>
                    </a:lnTo>
                    <a:lnTo>
                      <a:pt x="860" y="186"/>
                    </a:lnTo>
                    <a:lnTo>
                      <a:pt x="832" y="159"/>
                    </a:lnTo>
                    <a:lnTo>
                      <a:pt x="803" y="136"/>
                    </a:lnTo>
                    <a:lnTo>
                      <a:pt x="769" y="118"/>
                    </a:lnTo>
                    <a:lnTo>
                      <a:pt x="732" y="103"/>
                    </a:lnTo>
                    <a:lnTo>
                      <a:pt x="694" y="95"/>
                    </a:lnTo>
                    <a:lnTo>
                      <a:pt x="654" y="92"/>
                    </a:lnTo>
                    <a:close/>
                    <a:moveTo>
                      <a:pt x="654" y="0"/>
                    </a:moveTo>
                    <a:lnTo>
                      <a:pt x="716" y="3"/>
                    </a:lnTo>
                    <a:lnTo>
                      <a:pt x="777" y="12"/>
                    </a:lnTo>
                    <a:lnTo>
                      <a:pt x="836" y="26"/>
                    </a:lnTo>
                    <a:lnTo>
                      <a:pt x="894" y="46"/>
                    </a:lnTo>
                    <a:lnTo>
                      <a:pt x="949" y="71"/>
                    </a:lnTo>
                    <a:lnTo>
                      <a:pt x="1000" y="99"/>
                    </a:lnTo>
                    <a:lnTo>
                      <a:pt x="1049" y="133"/>
                    </a:lnTo>
                    <a:lnTo>
                      <a:pt x="1093" y="171"/>
                    </a:lnTo>
                    <a:lnTo>
                      <a:pt x="1135" y="213"/>
                    </a:lnTo>
                    <a:lnTo>
                      <a:pt x="1173" y="258"/>
                    </a:lnTo>
                    <a:lnTo>
                      <a:pt x="1208" y="307"/>
                    </a:lnTo>
                    <a:lnTo>
                      <a:pt x="1236" y="358"/>
                    </a:lnTo>
                    <a:lnTo>
                      <a:pt x="1261" y="413"/>
                    </a:lnTo>
                    <a:lnTo>
                      <a:pt x="1281" y="470"/>
                    </a:lnTo>
                    <a:lnTo>
                      <a:pt x="1295" y="529"/>
                    </a:lnTo>
                    <a:lnTo>
                      <a:pt x="1304" y="590"/>
                    </a:lnTo>
                    <a:lnTo>
                      <a:pt x="1307" y="652"/>
                    </a:lnTo>
                    <a:lnTo>
                      <a:pt x="1304" y="714"/>
                    </a:lnTo>
                    <a:lnTo>
                      <a:pt x="1295" y="774"/>
                    </a:lnTo>
                    <a:lnTo>
                      <a:pt x="1281" y="832"/>
                    </a:lnTo>
                    <a:lnTo>
                      <a:pt x="1263" y="888"/>
                    </a:lnTo>
                    <a:lnTo>
                      <a:pt x="1238" y="942"/>
                    </a:lnTo>
                    <a:lnTo>
                      <a:pt x="1211" y="993"/>
                    </a:lnTo>
                    <a:lnTo>
                      <a:pt x="1177" y="1041"/>
                    </a:lnTo>
                    <a:lnTo>
                      <a:pt x="1140" y="1086"/>
                    </a:lnTo>
                    <a:lnTo>
                      <a:pt x="1101" y="1128"/>
                    </a:lnTo>
                    <a:lnTo>
                      <a:pt x="1056" y="1165"/>
                    </a:lnTo>
                    <a:lnTo>
                      <a:pt x="1056" y="949"/>
                    </a:lnTo>
                    <a:lnTo>
                      <a:pt x="1054" y="916"/>
                    </a:lnTo>
                    <a:lnTo>
                      <a:pt x="1047" y="882"/>
                    </a:lnTo>
                    <a:lnTo>
                      <a:pt x="1035" y="851"/>
                    </a:lnTo>
                    <a:lnTo>
                      <a:pt x="1020" y="822"/>
                    </a:lnTo>
                    <a:lnTo>
                      <a:pt x="1001" y="795"/>
                    </a:lnTo>
                    <a:lnTo>
                      <a:pt x="977" y="771"/>
                    </a:lnTo>
                    <a:lnTo>
                      <a:pt x="951" y="750"/>
                    </a:lnTo>
                    <a:lnTo>
                      <a:pt x="922" y="733"/>
                    </a:lnTo>
                    <a:lnTo>
                      <a:pt x="890" y="719"/>
                    </a:lnTo>
                    <a:lnTo>
                      <a:pt x="887" y="719"/>
                    </a:lnTo>
                    <a:lnTo>
                      <a:pt x="880" y="717"/>
                    </a:lnTo>
                    <a:lnTo>
                      <a:pt x="871" y="714"/>
                    </a:lnTo>
                    <a:lnTo>
                      <a:pt x="861" y="711"/>
                    </a:lnTo>
                    <a:lnTo>
                      <a:pt x="851" y="708"/>
                    </a:lnTo>
                    <a:lnTo>
                      <a:pt x="842" y="705"/>
                    </a:lnTo>
                    <a:lnTo>
                      <a:pt x="834" y="703"/>
                    </a:lnTo>
                    <a:lnTo>
                      <a:pt x="832" y="702"/>
                    </a:lnTo>
                    <a:lnTo>
                      <a:pt x="811" y="698"/>
                    </a:lnTo>
                    <a:lnTo>
                      <a:pt x="789" y="700"/>
                    </a:lnTo>
                    <a:lnTo>
                      <a:pt x="769" y="707"/>
                    </a:lnTo>
                    <a:lnTo>
                      <a:pt x="654" y="762"/>
                    </a:lnTo>
                    <a:lnTo>
                      <a:pt x="538" y="707"/>
                    </a:lnTo>
                    <a:lnTo>
                      <a:pt x="517" y="700"/>
                    </a:lnTo>
                    <a:lnTo>
                      <a:pt x="496" y="698"/>
                    </a:lnTo>
                    <a:lnTo>
                      <a:pt x="474" y="702"/>
                    </a:lnTo>
                    <a:lnTo>
                      <a:pt x="472" y="703"/>
                    </a:lnTo>
                    <a:lnTo>
                      <a:pt x="465" y="705"/>
                    </a:lnTo>
                    <a:lnTo>
                      <a:pt x="456" y="708"/>
                    </a:lnTo>
                    <a:lnTo>
                      <a:pt x="446" y="711"/>
                    </a:lnTo>
                    <a:lnTo>
                      <a:pt x="436" y="714"/>
                    </a:lnTo>
                    <a:lnTo>
                      <a:pt x="426" y="717"/>
                    </a:lnTo>
                    <a:lnTo>
                      <a:pt x="419" y="719"/>
                    </a:lnTo>
                    <a:lnTo>
                      <a:pt x="417" y="719"/>
                    </a:lnTo>
                    <a:lnTo>
                      <a:pt x="385" y="733"/>
                    </a:lnTo>
                    <a:lnTo>
                      <a:pt x="356" y="750"/>
                    </a:lnTo>
                    <a:lnTo>
                      <a:pt x="329" y="771"/>
                    </a:lnTo>
                    <a:lnTo>
                      <a:pt x="307" y="795"/>
                    </a:lnTo>
                    <a:lnTo>
                      <a:pt x="288" y="822"/>
                    </a:lnTo>
                    <a:lnTo>
                      <a:pt x="271" y="851"/>
                    </a:lnTo>
                    <a:lnTo>
                      <a:pt x="260" y="882"/>
                    </a:lnTo>
                    <a:lnTo>
                      <a:pt x="253" y="916"/>
                    </a:lnTo>
                    <a:lnTo>
                      <a:pt x="251" y="949"/>
                    </a:lnTo>
                    <a:lnTo>
                      <a:pt x="251" y="1165"/>
                    </a:lnTo>
                    <a:lnTo>
                      <a:pt x="207" y="1128"/>
                    </a:lnTo>
                    <a:lnTo>
                      <a:pt x="166" y="1086"/>
                    </a:lnTo>
                    <a:lnTo>
                      <a:pt x="130" y="1041"/>
                    </a:lnTo>
                    <a:lnTo>
                      <a:pt x="97" y="993"/>
                    </a:lnTo>
                    <a:lnTo>
                      <a:pt x="68" y="942"/>
                    </a:lnTo>
                    <a:lnTo>
                      <a:pt x="44" y="888"/>
                    </a:lnTo>
                    <a:lnTo>
                      <a:pt x="26" y="832"/>
                    </a:lnTo>
                    <a:lnTo>
                      <a:pt x="11" y="774"/>
                    </a:lnTo>
                    <a:lnTo>
                      <a:pt x="3" y="714"/>
                    </a:lnTo>
                    <a:lnTo>
                      <a:pt x="0" y="652"/>
                    </a:lnTo>
                    <a:lnTo>
                      <a:pt x="3" y="590"/>
                    </a:lnTo>
                    <a:lnTo>
                      <a:pt x="12" y="529"/>
                    </a:lnTo>
                    <a:lnTo>
                      <a:pt x="27" y="470"/>
                    </a:lnTo>
                    <a:lnTo>
                      <a:pt x="46" y="413"/>
                    </a:lnTo>
                    <a:lnTo>
                      <a:pt x="70" y="358"/>
                    </a:lnTo>
                    <a:lnTo>
                      <a:pt x="100" y="307"/>
                    </a:lnTo>
                    <a:lnTo>
                      <a:pt x="134" y="258"/>
                    </a:lnTo>
                    <a:lnTo>
                      <a:pt x="171" y="213"/>
                    </a:lnTo>
                    <a:lnTo>
                      <a:pt x="213" y="171"/>
                    </a:lnTo>
                    <a:lnTo>
                      <a:pt x="258" y="133"/>
                    </a:lnTo>
                    <a:lnTo>
                      <a:pt x="307" y="99"/>
                    </a:lnTo>
                    <a:lnTo>
                      <a:pt x="359" y="71"/>
                    </a:lnTo>
                    <a:lnTo>
                      <a:pt x="413" y="46"/>
                    </a:lnTo>
                    <a:lnTo>
                      <a:pt x="470" y="26"/>
                    </a:lnTo>
                    <a:lnTo>
                      <a:pt x="529" y="12"/>
                    </a:lnTo>
                    <a:lnTo>
                      <a:pt x="591" y="3"/>
                    </a:lnTo>
                    <a:lnTo>
                      <a:pt x="6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612">
                <a:extLst>
                  <a:ext uri="{FF2B5EF4-FFF2-40B4-BE49-F238E27FC236}">
                    <a16:creationId xmlns:a16="http://schemas.microsoft.com/office/drawing/2014/main" id="{75CC2F37-CCA7-D342-AD4F-99041046B468}"/>
                  </a:ext>
                </a:extLst>
              </p:cNvPr>
              <p:cNvSpPr>
                <a:spLocks/>
              </p:cNvSpPr>
              <p:nvPr/>
            </p:nvSpPr>
            <p:spPr bwMode="auto">
              <a:xfrm>
                <a:off x="11234738" y="6264275"/>
                <a:ext cx="65088" cy="61913"/>
              </a:xfrm>
              <a:custGeom>
                <a:avLst/>
                <a:gdLst>
                  <a:gd name="T0" fmla="*/ 69 w 457"/>
                  <a:gd name="T1" fmla="*/ 0 h 427"/>
                  <a:gd name="T2" fmla="*/ 191 w 457"/>
                  <a:gd name="T3" fmla="*/ 58 h 427"/>
                  <a:gd name="T4" fmla="*/ 209 w 457"/>
                  <a:gd name="T5" fmla="*/ 65 h 427"/>
                  <a:gd name="T6" fmla="*/ 229 w 457"/>
                  <a:gd name="T7" fmla="*/ 67 h 427"/>
                  <a:gd name="T8" fmla="*/ 247 w 457"/>
                  <a:gd name="T9" fmla="*/ 65 h 427"/>
                  <a:gd name="T10" fmla="*/ 266 w 457"/>
                  <a:gd name="T11" fmla="*/ 58 h 427"/>
                  <a:gd name="T12" fmla="*/ 389 w 457"/>
                  <a:gd name="T13" fmla="*/ 0 h 427"/>
                  <a:gd name="T14" fmla="*/ 410 w 457"/>
                  <a:gd name="T15" fmla="*/ 7 h 427"/>
                  <a:gd name="T16" fmla="*/ 426 w 457"/>
                  <a:gd name="T17" fmla="*/ 14 h 427"/>
                  <a:gd name="T18" fmla="*/ 439 w 457"/>
                  <a:gd name="T19" fmla="*/ 26 h 427"/>
                  <a:gd name="T20" fmla="*/ 448 w 457"/>
                  <a:gd name="T21" fmla="*/ 39 h 427"/>
                  <a:gd name="T22" fmla="*/ 454 w 457"/>
                  <a:gd name="T23" fmla="*/ 55 h 427"/>
                  <a:gd name="T24" fmla="*/ 457 w 457"/>
                  <a:gd name="T25" fmla="*/ 71 h 427"/>
                  <a:gd name="T26" fmla="*/ 457 w 457"/>
                  <a:gd name="T27" fmla="*/ 385 h 427"/>
                  <a:gd name="T28" fmla="*/ 402 w 457"/>
                  <a:gd name="T29" fmla="*/ 403 h 427"/>
                  <a:gd name="T30" fmla="*/ 346 w 457"/>
                  <a:gd name="T31" fmla="*/ 416 h 427"/>
                  <a:gd name="T32" fmla="*/ 288 w 457"/>
                  <a:gd name="T33" fmla="*/ 424 h 427"/>
                  <a:gd name="T34" fmla="*/ 229 w 457"/>
                  <a:gd name="T35" fmla="*/ 427 h 427"/>
                  <a:gd name="T36" fmla="*/ 169 w 457"/>
                  <a:gd name="T37" fmla="*/ 424 h 427"/>
                  <a:gd name="T38" fmla="*/ 111 w 457"/>
                  <a:gd name="T39" fmla="*/ 416 h 427"/>
                  <a:gd name="T40" fmla="*/ 54 w 457"/>
                  <a:gd name="T41" fmla="*/ 403 h 427"/>
                  <a:gd name="T42" fmla="*/ 0 w 457"/>
                  <a:gd name="T43" fmla="*/ 385 h 427"/>
                  <a:gd name="T44" fmla="*/ 0 w 457"/>
                  <a:gd name="T45" fmla="*/ 71 h 427"/>
                  <a:gd name="T46" fmla="*/ 2 w 457"/>
                  <a:gd name="T47" fmla="*/ 55 h 427"/>
                  <a:gd name="T48" fmla="*/ 9 w 457"/>
                  <a:gd name="T49" fmla="*/ 39 h 427"/>
                  <a:gd name="T50" fmla="*/ 18 w 457"/>
                  <a:gd name="T51" fmla="*/ 26 h 427"/>
                  <a:gd name="T52" fmla="*/ 31 w 457"/>
                  <a:gd name="T53" fmla="*/ 14 h 427"/>
                  <a:gd name="T54" fmla="*/ 46 w 457"/>
                  <a:gd name="T55" fmla="*/ 7 h 427"/>
                  <a:gd name="T56" fmla="*/ 69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9" y="0"/>
                    </a:moveTo>
                    <a:lnTo>
                      <a:pt x="191" y="58"/>
                    </a:lnTo>
                    <a:lnTo>
                      <a:pt x="209" y="65"/>
                    </a:lnTo>
                    <a:lnTo>
                      <a:pt x="229" y="67"/>
                    </a:lnTo>
                    <a:lnTo>
                      <a:pt x="247" y="65"/>
                    </a:lnTo>
                    <a:lnTo>
                      <a:pt x="266" y="58"/>
                    </a:lnTo>
                    <a:lnTo>
                      <a:pt x="389" y="0"/>
                    </a:lnTo>
                    <a:lnTo>
                      <a:pt x="410" y="7"/>
                    </a:lnTo>
                    <a:lnTo>
                      <a:pt x="426" y="14"/>
                    </a:lnTo>
                    <a:lnTo>
                      <a:pt x="439" y="26"/>
                    </a:lnTo>
                    <a:lnTo>
                      <a:pt x="448" y="39"/>
                    </a:lnTo>
                    <a:lnTo>
                      <a:pt x="454" y="55"/>
                    </a:lnTo>
                    <a:lnTo>
                      <a:pt x="457" y="71"/>
                    </a:lnTo>
                    <a:lnTo>
                      <a:pt x="457" y="385"/>
                    </a:lnTo>
                    <a:lnTo>
                      <a:pt x="402" y="403"/>
                    </a:lnTo>
                    <a:lnTo>
                      <a:pt x="346" y="416"/>
                    </a:lnTo>
                    <a:lnTo>
                      <a:pt x="288" y="424"/>
                    </a:lnTo>
                    <a:lnTo>
                      <a:pt x="229" y="427"/>
                    </a:lnTo>
                    <a:lnTo>
                      <a:pt x="169" y="424"/>
                    </a:lnTo>
                    <a:lnTo>
                      <a:pt x="111" y="416"/>
                    </a:lnTo>
                    <a:lnTo>
                      <a:pt x="54" y="403"/>
                    </a:lnTo>
                    <a:lnTo>
                      <a:pt x="0" y="385"/>
                    </a:lnTo>
                    <a:lnTo>
                      <a:pt x="0" y="71"/>
                    </a:lnTo>
                    <a:lnTo>
                      <a:pt x="2" y="55"/>
                    </a:lnTo>
                    <a:lnTo>
                      <a:pt x="9" y="39"/>
                    </a:lnTo>
                    <a:lnTo>
                      <a:pt x="18" y="26"/>
                    </a:lnTo>
                    <a:lnTo>
                      <a:pt x="31" y="14"/>
                    </a:lnTo>
                    <a:lnTo>
                      <a:pt x="46" y="7"/>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613">
                <a:extLst>
                  <a:ext uri="{FF2B5EF4-FFF2-40B4-BE49-F238E27FC236}">
                    <a16:creationId xmlns:a16="http://schemas.microsoft.com/office/drawing/2014/main" id="{A45ABEB8-F05B-C04A-9735-9263CD90E7C2}"/>
                  </a:ext>
                </a:extLst>
              </p:cNvPr>
              <p:cNvSpPr>
                <a:spLocks noEditPoints="1"/>
              </p:cNvSpPr>
              <p:nvPr/>
            </p:nvSpPr>
            <p:spPr bwMode="auto">
              <a:xfrm>
                <a:off x="11320463" y="5868988"/>
                <a:ext cx="188913" cy="166688"/>
              </a:xfrm>
              <a:custGeom>
                <a:avLst/>
                <a:gdLst>
                  <a:gd name="T0" fmla="*/ 574 w 1307"/>
                  <a:gd name="T1" fmla="*/ 104 h 1165"/>
                  <a:gd name="T2" fmla="*/ 473 w 1307"/>
                  <a:gd name="T3" fmla="*/ 159 h 1165"/>
                  <a:gd name="T4" fmla="*/ 405 w 1307"/>
                  <a:gd name="T5" fmla="*/ 251 h 1165"/>
                  <a:gd name="T6" fmla="*/ 380 w 1307"/>
                  <a:gd name="T7" fmla="*/ 366 h 1165"/>
                  <a:gd name="T8" fmla="*/ 405 w 1307"/>
                  <a:gd name="T9" fmla="*/ 481 h 1165"/>
                  <a:gd name="T10" fmla="*/ 473 w 1307"/>
                  <a:gd name="T11" fmla="*/ 571 h 1165"/>
                  <a:gd name="T12" fmla="*/ 574 w 1307"/>
                  <a:gd name="T13" fmla="*/ 626 h 1165"/>
                  <a:gd name="T14" fmla="*/ 694 w 1307"/>
                  <a:gd name="T15" fmla="*/ 635 h 1165"/>
                  <a:gd name="T16" fmla="*/ 802 w 1307"/>
                  <a:gd name="T17" fmla="*/ 595 h 1165"/>
                  <a:gd name="T18" fmla="*/ 882 w 1307"/>
                  <a:gd name="T19" fmla="*/ 514 h 1165"/>
                  <a:gd name="T20" fmla="*/ 924 w 1307"/>
                  <a:gd name="T21" fmla="*/ 405 h 1165"/>
                  <a:gd name="T22" fmla="*/ 915 w 1307"/>
                  <a:gd name="T23" fmla="*/ 286 h 1165"/>
                  <a:gd name="T24" fmla="*/ 860 w 1307"/>
                  <a:gd name="T25" fmla="*/ 186 h 1165"/>
                  <a:gd name="T26" fmla="*/ 768 w 1307"/>
                  <a:gd name="T27" fmla="*/ 117 h 1165"/>
                  <a:gd name="T28" fmla="*/ 653 w 1307"/>
                  <a:gd name="T29" fmla="*/ 92 h 1165"/>
                  <a:gd name="T30" fmla="*/ 777 w 1307"/>
                  <a:gd name="T31" fmla="*/ 12 h 1165"/>
                  <a:gd name="T32" fmla="*/ 948 w 1307"/>
                  <a:gd name="T33" fmla="*/ 70 h 1165"/>
                  <a:gd name="T34" fmla="*/ 1094 w 1307"/>
                  <a:gd name="T35" fmla="*/ 171 h 1165"/>
                  <a:gd name="T36" fmla="*/ 1207 w 1307"/>
                  <a:gd name="T37" fmla="*/ 307 h 1165"/>
                  <a:gd name="T38" fmla="*/ 1280 w 1307"/>
                  <a:gd name="T39" fmla="*/ 469 h 1165"/>
                  <a:gd name="T40" fmla="*/ 1307 w 1307"/>
                  <a:gd name="T41" fmla="*/ 653 h 1165"/>
                  <a:gd name="T42" fmla="*/ 1281 w 1307"/>
                  <a:gd name="T43" fmla="*/ 832 h 1165"/>
                  <a:gd name="T44" fmla="*/ 1210 w 1307"/>
                  <a:gd name="T45" fmla="*/ 993 h 1165"/>
                  <a:gd name="T46" fmla="*/ 1100 w 1307"/>
                  <a:gd name="T47" fmla="*/ 1127 h 1165"/>
                  <a:gd name="T48" fmla="*/ 1054 w 1307"/>
                  <a:gd name="T49" fmla="*/ 915 h 1165"/>
                  <a:gd name="T50" fmla="*/ 1019 w 1307"/>
                  <a:gd name="T51" fmla="*/ 822 h 1165"/>
                  <a:gd name="T52" fmla="*/ 951 w 1307"/>
                  <a:gd name="T53" fmla="*/ 749 h 1165"/>
                  <a:gd name="T54" fmla="*/ 888 w 1307"/>
                  <a:gd name="T55" fmla="*/ 719 h 1165"/>
                  <a:gd name="T56" fmla="*/ 861 w 1307"/>
                  <a:gd name="T57" fmla="*/ 711 h 1165"/>
                  <a:gd name="T58" fmla="*/ 835 w 1307"/>
                  <a:gd name="T59" fmla="*/ 703 h 1165"/>
                  <a:gd name="T60" fmla="*/ 790 w 1307"/>
                  <a:gd name="T61" fmla="*/ 700 h 1165"/>
                  <a:gd name="T62" fmla="*/ 538 w 1307"/>
                  <a:gd name="T63" fmla="*/ 707 h 1165"/>
                  <a:gd name="T64" fmla="*/ 474 w 1307"/>
                  <a:gd name="T65" fmla="*/ 702 h 1165"/>
                  <a:gd name="T66" fmla="*/ 456 w 1307"/>
                  <a:gd name="T67" fmla="*/ 708 h 1165"/>
                  <a:gd name="T68" fmla="*/ 425 w 1307"/>
                  <a:gd name="T69" fmla="*/ 717 h 1165"/>
                  <a:gd name="T70" fmla="*/ 385 w 1307"/>
                  <a:gd name="T71" fmla="*/ 733 h 1165"/>
                  <a:gd name="T72" fmla="*/ 306 w 1307"/>
                  <a:gd name="T73" fmla="*/ 794 h 1165"/>
                  <a:gd name="T74" fmla="*/ 260 w 1307"/>
                  <a:gd name="T75" fmla="*/ 882 h 1165"/>
                  <a:gd name="T76" fmla="*/ 250 w 1307"/>
                  <a:gd name="T77" fmla="*/ 1165 h 1165"/>
                  <a:gd name="T78" fmla="*/ 129 w 1307"/>
                  <a:gd name="T79" fmla="*/ 1041 h 1165"/>
                  <a:gd name="T80" fmla="*/ 44 w 1307"/>
                  <a:gd name="T81" fmla="*/ 888 h 1165"/>
                  <a:gd name="T82" fmla="*/ 3 w 1307"/>
                  <a:gd name="T83" fmla="*/ 714 h 1165"/>
                  <a:gd name="T84" fmla="*/ 11 w 1307"/>
                  <a:gd name="T85" fmla="*/ 529 h 1165"/>
                  <a:gd name="T86" fmla="*/ 71 w 1307"/>
                  <a:gd name="T87" fmla="*/ 359 h 1165"/>
                  <a:gd name="T88" fmla="*/ 170 w 1307"/>
                  <a:gd name="T89" fmla="*/ 213 h 1165"/>
                  <a:gd name="T90" fmla="*/ 307 w 1307"/>
                  <a:gd name="T91" fmla="*/ 100 h 1165"/>
                  <a:gd name="T92" fmla="*/ 470 w 1307"/>
                  <a:gd name="T93" fmla="*/ 27 h 1165"/>
                  <a:gd name="T94" fmla="*/ 653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3" y="92"/>
                    </a:moveTo>
                    <a:lnTo>
                      <a:pt x="613" y="95"/>
                    </a:lnTo>
                    <a:lnTo>
                      <a:pt x="574" y="104"/>
                    </a:lnTo>
                    <a:lnTo>
                      <a:pt x="538" y="117"/>
                    </a:lnTo>
                    <a:lnTo>
                      <a:pt x="504" y="137"/>
                    </a:lnTo>
                    <a:lnTo>
                      <a:pt x="473" y="159"/>
                    </a:lnTo>
                    <a:lnTo>
                      <a:pt x="447" y="186"/>
                    </a:lnTo>
                    <a:lnTo>
                      <a:pt x="423" y="217"/>
                    </a:lnTo>
                    <a:lnTo>
                      <a:pt x="405" y="251"/>
                    </a:lnTo>
                    <a:lnTo>
                      <a:pt x="391" y="286"/>
                    </a:lnTo>
                    <a:lnTo>
                      <a:pt x="383" y="325"/>
                    </a:lnTo>
                    <a:lnTo>
                      <a:pt x="380" y="366"/>
                    </a:lnTo>
                    <a:lnTo>
                      <a:pt x="383" y="405"/>
                    </a:lnTo>
                    <a:lnTo>
                      <a:pt x="391" y="444"/>
                    </a:lnTo>
                    <a:lnTo>
                      <a:pt x="405" y="481"/>
                    </a:lnTo>
                    <a:lnTo>
                      <a:pt x="423" y="514"/>
                    </a:lnTo>
                    <a:lnTo>
                      <a:pt x="447" y="545"/>
                    </a:lnTo>
                    <a:lnTo>
                      <a:pt x="473" y="571"/>
                    </a:lnTo>
                    <a:lnTo>
                      <a:pt x="504" y="595"/>
                    </a:lnTo>
                    <a:lnTo>
                      <a:pt x="538" y="613"/>
                    </a:lnTo>
                    <a:lnTo>
                      <a:pt x="574" y="626"/>
                    </a:lnTo>
                    <a:lnTo>
                      <a:pt x="613" y="635"/>
                    </a:lnTo>
                    <a:lnTo>
                      <a:pt x="653" y="639"/>
                    </a:lnTo>
                    <a:lnTo>
                      <a:pt x="694" y="635"/>
                    </a:lnTo>
                    <a:lnTo>
                      <a:pt x="733" y="626"/>
                    </a:lnTo>
                    <a:lnTo>
                      <a:pt x="768" y="613"/>
                    </a:lnTo>
                    <a:lnTo>
                      <a:pt x="802" y="595"/>
                    </a:lnTo>
                    <a:lnTo>
                      <a:pt x="832" y="571"/>
                    </a:lnTo>
                    <a:lnTo>
                      <a:pt x="860" y="545"/>
                    </a:lnTo>
                    <a:lnTo>
                      <a:pt x="882" y="514"/>
                    </a:lnTo>
                    <a:lnTo>
                      <a:pt x="902" y="481"/>
                    </a:lnTo>
                    <a:lnTo>
                      <a:pt x="915" y="444"/>
                    </a:lnTo>
                    <a:lnTo>
                      <a:pt x="924" y="405"/>
                    </a:lnTo>
                    <a:lnTo>
                      <a:pt x="926" y="366"/>
                    </a:lnTo>
                    <a:lnTo>
                      <a:pt x="924" y="325"/>
                    </a:lnTo>
                    <a:lnTo>
                      <a:pt x="915" y="286"/>
                    </a:lnTo>
                    <a:lnTo>
                      <a:pt x="902" y="251"/>
                    </a:lnTo>
                    <a:lnTo>
                      <a:pt x="882" y="217"/>
                    </a:lnTo>
                    <a:lnTo>
                      <a:pt x="860" y="186"/>
                    </a:lnTo>
                    <a:lnTo>
                      <a:pt x="832" y="159"/>
                    </a:lnTo>
                    <a:lnTo>
                      <a:pt x="802" y="137"/>
                    </a:lnTo>
                    <a:lnTo>
                      <a:pt x="768" y="117"/>
                    </a:lnTo>
                    <a:lnTo>
                      <a:pt x="733" y="104"/>
                    </a:lnTo>
                    <a:lnTo>
                      <a:pt x="694" y="95"/>
                    </a:lnTo>
                    <a:lnTo>
                      <a:pt x="653" y="92"/>
                    </a:lnTo>
                    <a:close/>
                    <a:moveTo>
                      <a:pt x="653" y="0"/>
                    </a:moveTo>
                    <a:lnTo>
                      <a:pt x="716" y="3"/>
                    </a:lnTo>
                    <a:lnTo>
                      <a:pt x="777" y="12"/>
                    </a:lnTo>
                    <a:lnTo>
                      <a:pt x="837" y="27"/>
                    </a:lnTo>
                    <a:lnTo>
                      <a:pt x="894" y="46"/>
                    </a:lnTo>
                    <a:lnTo>
                      <a:pt x="948" y="70"/>
                    </a:lnTo>
                    <a:lnTo>
                      <a:pt x="1000" y="100"/>
                    </a:lnTo>
                    <a:lnTo>
                      <a:pt x="1049" y="133"/>
                    </a:lnTo>
                    <a:lnTo>
                      <a:pt x="1094" y="171"/>
                    </a:lnTo>
                    <a:lnTo>
                      <a:pt x="1135" y="213"/>
                    </a:lnTo>
                    <a:lnTo>
                      <a:pt x="1173" y="258"/>
                    </a:lnTo>
                    <a:lnTo>
                      <a:pt x="1207" y="307"/>
                    </a:lnTo>
                    <a:lnTo>
                      <a:pt x="1236" y="359"/>
                    </a:lnTo>
                    <a:lnTo>
                      <a:pt x="1261" y="412"/>
                    </a:lnTo>
                    <a:lnTo>
                      <a:pt x="1280" y="469"/>
                    </a:lnTo>
                    <a:lnTo>
                      <a:pt x="1295" y="529"/>
                    </a:lnTo>
                    <a:lnTo>
                      <a:pt x="1304" y="590"/>
                    </a:lnTo>
                    <a:lnTo>
                      <a:pt x="1307" y="653"/>
                    </a:lnTo>
                    <a:lnTo>
                      <a:pt x="1304" y="714"/>
                    </a:lnTo>
                    <a:lnTo>
                      <a:pt x="1296" y="774"/>
                    </a:lnTo>
                    <a:lnTo>
                      <a:pt x="1281" y="832"/>
                    </a:lnTo>
                    <a:lnTo>
                      <a:pt x="1262" y="888"/>
                    </a:lnTo>
                    <a:lnTo>
                      <a:pt x="1238" y="942"/>
                    </a:lnTo>
                    <a:lnTo>
                      <a:pt x="1210" y="993"/>
                    </a:lnTo>
                    <a:lnTo>
                      <a:pt x="1177" y="1041"/>
                    </a:lnTo>
                    <a:lnTo>
                      <a:pt x="1141" y="1087"/>
                    </a:lnTo>
                    <a:lnTo>
                      <a:pt x="1100" y="1127"/>
                    </a:lnTo>
                    <a:lnTo>
                      <a:pt x="1056" y="1165"/>
                    </a:lnTo>
                    <a:lnTo>
                      <a:pt x="1056" y="950"/>
                    </a:lnTo>
                    <a:lnTo>
                      <a:pt x="1054" y="915"/>
                    </a:lnTo>
                    <a:lnTo>
                      <a:pt x="1047" y="882"/>
                    </a:lnTo>
                    <a:lnTo>
                      <a:pt x="1035" y="851"/>
                    </a:lnTo>
                    <a:lnTo>
                      <a:pt x="1019" y="822"/>
                    </a:lnTo>
                    <a:lnTo>
                      <a:pt x="1000" y="794"/>
                    </a:lnTo>
                    <a:lnTo>
                      <a:pt x="977" y="771"/>
                    </a:lnTo>
                    <a:lnTo>
                      <a:pt x="951" y="749"/>
                    </a:lnTo>
                    <a:lnTo>
                      <a:pt x="921" y="733"/>
                    </a:lnTo>
                    <a:lnTo>
                      <a:pt x="890" y="720"/>
                    </a:lnTo>
                    <a:lnTo>
                      <a:pt x="888" y="719"/>
                    </a:lnTo>
                    <a:lnTo>
                      <a:pt x="880" y="717"/>
                    </a:lnTo>
                    <a:lnTo>
                      <a:pt x="871" y="714"/>
                    </a:lnTo>
                    <a:lnTo>
                      <a:pt x="861" y="711"/>
                    </a:lnTo>
                    <a:lnTo>
                      <a:pt x="850" y="708"/>
                    </a:lnTo>
                    <a:lnTo>
                      <a:pt x="841" y="705"/>
                    </a:lnTo>
                    <a:lnTo>
                      <a:pt x="835" y="703"/>
                    </a:lnTo>
                    <a:lnTo>
                      <a:pt x="832" y="702"/>
                    </a:lnTo>
                    <a:lnTo>
                      <a:pt x="811" y="699"/>
                    </a:lnTo>
                    <a:lnTo>
                      <a:pt x="790" y="700"/>
                    </a:lnTo>
                    <a:lnTo>
                      <a:pt x="769" y="707"/>
                    </a:lnTo>
                    <a:lnTo>
                      <a:pt x="653" y="762"/>
                    </a:lnTo>
                    <a:lnTo>
                      <a:pt x="538" y="707"/>
                    </a:lnTo>
                    <a:lnTo>
                      <a:pt x="516" y="700"/>
                    </a:lnTo>
                    <a:lnTo>
                      <a:pt x="496" y="699"/>
                    </a:lnTo>
                    <a:lnTo>
                      <a:pt x="474" y="702"/>
                    </a:lnTo>
                    <a:lnTo>
                      <a:pt x="471" y="703"/>
                    </a:lnTo>
                    <a:lnTo>
                      <a:pt x="465" y="705"/>
                    </a:lnTo>
                    <a:lnTo>
                      <a:pt x="456" y="708"/>
                    </a:lnTo>
                    <a:lnTo>
                      <a:pt x="446" y="711"/>
                    </a:lnTo>
                    <a:lnTo>
                      <a:pt x="435" y="714"/>
                    </a:lnTo>
                    <a:lnTo>
                      <a:pt x="425" y="717"/>
                    </a:lnTo>
                    <a:lnTo>
                      <a:pt x="419" y="719"/>
                    </a:lnTo>
                    <a:lnTo>
                      <a:pt x="416" y="720"/>
                    </a:lnTo>
                    <a:lnTo>
                      <a:pt x="385" y="733"/>
                    </a:lnTo>
                    <a:lnTo>
                      <a:pt x="355" y="749"/>
                    </a:lnTo>
                    <a:lnTo>
                      <a:pt x="330" y="771"/>
                    </a:lnTo>
                    <a:lnTo>
                      <a:pt x="306" y="794"/>
                    </a:lnTo>
                    <a:lnTo>
                      <a:pt x="287" y="822"/>
                    </a:lnTo>
                    <a:lnTo>
                      <a:pt x="271" y="851"/>
                    </a:lnTo>
                    <a:lnTo>
                      <a:pt x="260" y="882"/>
                    </a:lnTo>
                    <a:lnTo>
                      <a:pt x="253" y="915"/>
                    </a:lnTo>
                    <a:lnTo>
                      <a:pt x="250" y="950"/>
                    </a:lnTo>
                    <a:lnTo>
                      <a:pt x="250" y="1165"/>
                    </a:lnTo>
                    <a:lnTo>
                      <a:pt x="206" y="1127"/>
                    </a:lnTo>
                    <a:lnTo>
                      <a:pt x="165" y="1087"/>
                    </a:lnTo>
                    <a:lnTo>
                      <a:pt x="129" y="1041"/>
                    </a:lnTo>
                    <a:lnTo>
                      <a:pt x="96" y="993"/>
                    </a:lnTo>
                    <a:lnTo>
                      <a:pt x="67" y="942"/>
                    </a:lnTo>
                    <a:lnTo>
                      <a:pt x="44" y="888"/>
                    </a:lnTo>
                    <a:lnTo>
                      <a:pt x="25" y="832"/>
                    </a:lnTo>
                    <a:lnTo>
                      <a:pt x="11" y="774"/>
                    </a:lnTo>
                    <a:lnTo>
                      <a:pt x="3" y="714"/>
                    </a:lnTo>
                    <a:lnTo>
                      <a:pt x="0" y="653"/>
                    </a:lnTo>
                    <a:lnTo>
                      <a:pt x="3" y="590"/>
                    </a:lnTo>
                    <a:lnTo>
                      <a:pt x="11" y="529"/>
                    </a:lnTo>
                    <a:lnTo>
                      <a:pt x="26" y="469"/>
                    </a:lnTo>
                    <a:lnTo>
                      <a:pt x="46" y="412"/>
                    </a:lnTo>
                    <a:lnTo>
                      <a:pt x="71" y="359"/>
                    </a:lnTo>
                    <a:lnTo>
                      <a:pt x="99" y="307"/>
                    </a:lnTo>
                    <a:lnTo>
                      <a:pt x="133" y="258"/>
                    </a:lnTo>
                    <a:lnTo>
                      <a:pt x="170" y="213"/>
                    </a:lnTo>
                    <a:lnTo>
                      <a:pt x="212" y="171"/>
                    </a:lnTo>
                    <a:lnTo>
                      <a:pt x="258" y="133"/>
                    </a:lnTo>
                    <a:lnTo>
                      <a:pt x="307" y="100"/>
                    </a:lnTo>
                    <a:lnTo>
                      <a:pt x="358" y="70"/>
                    </a:lnTo>
                    <a:lnTo>
                      <a:pt x="413" y="46"/>
                    </a:lnTo>
                    <a:lnTo>
                      <a:pt x="470" y="27"/>
                    </a:lnTo>
                    <a:lnTo>
                      <a:pt x="530" y="12"/>
                    </a:lnTo>
                    <a:lnTo>
                      <a:pt x="591" y="3"/>
                    </a:lnTo>
                    <a:lnTo>
                      <a:pt x="6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614">
                <a:extLst>
                  <a:ext uri="{FF2B5EF4-FFF2-40B4-BE49-F238E27FC236}">
                    <a16:creationId xmlns:a16="http://schemas.microsoft.com/office/drawing/2014/main" id="{F07EB930-5A6C-5946-8417-CF2C23982294}"/>
                  </a:ext>
                </a:extLst>
              </p:cNvPr>
              <p:cNvSpPr>
                <a:spLocks noEditPoints="1"/>
              </p:cNvSpPr>
              <p:nvPr/>
            </p:nvSpPr>
            <p:spPr bwMode="auto">
              <a:xfrm>
                <a:off x="11469688" y="6137275"/>
                <a:ext cx="187325" cy="168275"/>
              </a:xfrm>
              <a:custGeom>
                <a:avLst/>
                <a:gdLst>
                  <a:gd name="T0" fmla="*/ 575 w 1307"/>
                  <a:gd name="T1" fmla="*/ 103 h 1165"/>
                  <a:gd name="T2" fmla="*/ 475 w 1307"/>
                  <a:gd name="T3" fmla="*/ 159 h 1165"/>
                  <a:gd name="T4" fmla="*/ 406 w 1307"/>
                  <a:gd name="T5" fmla="*/ 250 h 1165"/>
                  <a:gd name="T6" fmla="*/ 381 w 1307"/>
                  <a:gd name="T7" fmla="*/ 365 h 1165"/>
                  <a:gd name="T8" fmla="*/ 406 w 1307"/>
                  <a:gd name="T9" fmla="*/ 480 h 1165"/>
                  <a:gd name="T10" fmla="*/ 475 w 1307"/>
                  <a:gd name="T11" fmla="*/ 572 h 1165"/>
                  <a:gd name="T12" fmla="*/ 575 w 1307"/>
                  <a:gd name="T13" fmla="*/ 627 h 1165"/>
                  <a:gd name="T14" fmla="*/ 694 w 1307"/>
                  <a:gd name="T15" fmla="*/ 636 h 1165"/>
                  <a:gd name="T16" fmla="*/ 803 w 1307"/>
                  <a:gd name="T17" fmla="*/ 594 h 1165"/>
                  <a:gd name="T18" fmla="*/ 884 w 1307"/>
                  <a:gd name="T19" fmla="*/ 514 h 1165"/>
                  <a:gd name="T20" fmla="*/ 924 w 1307"/>
                  <a:gd name="T21" fmla="*/ 406 h 1165"/>
                  <a:gd name="T22" fmla="*/ 916 w 1307"/>
                  <a:gd name="T23" fmla="*/ 287 h 1165"/>
                  <a:gd name="T24" fmla="*/ 860 w 1307"/>
                  <a:gd name="T25" fmla="*/ 186 h 1165"/>
                  <a:gd name="T26" fmla="*/ 769 w 1307"/>
                  <a:gd name="T27" fmla="*/ 118 h 1165"/>
                  <a:gd name="T28" fmla="*/ 654 w 1307"/>
                  <a:gd name="T29" fmla="*/ 92 h 1165"/>
                  <a:gd name="T30" fmla="*/ 778 w 1307"/>
                  <a:gd name="T31" fmla="*/ 12 h 1165"/>
                  <a:gd name="T32" fmla="*/ 949 w 1307"/>
                  <a:gd name="T33" fmla="*/ 71 h 1165"/>
                  <a:gd name="T34" fmla="*/ 1095 w 1307"/>
                  <a:gd name="T35" fmla="*/ 171 h 1165"/>
                  <a:gd name="T36" fmla="*/ 1208 w 1307"/>
                  <a:gd name="T37" fmla="*/ 307 h 1165"/>
                  <a:gd name="T38" fmla="*/ 1281 w 1307"/>
                  <a:gd name="T39" fmla="*/ 470 h 1165"/>
                  <a:gd name="T40" fmla="*/ 1307 w 1307"/>
                  <a:gd name="T41" fmla="*/ 652 h 1165"/>
                  <a:gd name="T42" fmla="*/ 1282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2 w 1307"/>
                  <a:gd name="T53" fmla="*/ 750 h 1165"/>
                  <a:gd name="T54" fmla="*/ 888 w 1307"/>
                  <a:gd name="T55" fmla="*/ 719 h 1165"/>
                  <a:gd name="T56" fmla="*/ 861 w 1307"/>
                  <a:gd name="T57" fmla="*/ 711 h 1165"/>
                  <a:gd name="T58" fmla="*/ 836 w 1307"/>
                  <a:gd name="T59" fmla="*/ 703 h 1165"/>
                  <a:gd name="T60" fmla="*/ 791 w 1307"/>
                  <a:gd name="T61" fmla="*/ 700 h 1165"/>
                  <a:gd name="T62" fmla="*/ 538 w 1307"/>
                  <a:gd name="T63" fmla="*/ 707 h 1165"/>
                  <a:gd name="T64" fmla="*/ 475 w 1307"/>
                  <a:gd name="T65" fmla="*/ 702 h 1165"/>
                  <a:gd name="T66" fmla="*/ 457 w 1307"/>
                  <a:gd name="T67" fmla="*/ 708 h 1165"/>
                  <a:gd name="T68" fmla="*/ 427 w 1307"/>
                  <a:gd name="T69" fmla="*/ 717 h 1165"/>
                  <a:gd name="T70" fmla="*/ 386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5 w 1307"/>
                  <a:gd name="T81" fmla="*/ 888 h 1165"/>
                  <a:gd name="T82" fmla="*/ 3 w 1307"/>
                  <a:gd name="T83" fmla="*/ 714 h 1165"/>
                  <a:gd name="T84" fmla="*/ 13 w 1307"/>
                  <a:gd name="T85" fmla="*/ 529 h 1165"/>
                  <a:gd name="T86" fmla="*/ 71 w 1307"/>
                  <a:gd name="T87" fmla="*/ 358 h 1165"/>
                  <a:gd name="T88" fmla="*/ 172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5" y="103"/>
                    </a:lnTo>
                    <a:lnTo>
                      <a:pt x="539" y="118"/>
                    </a:lnTo>
                    <a:lnTo>
                      <a:pt x="505" y="136"/>
                    </a:lnTo>
                    <a:lnTo>
                      <a:pt x="475" y="159"/>
                    </a:lnTo>
                    <a:lnTo>
                      <a:pt x="447" y="186"/>
                    </a:lnTo>
                    <a:lnTo>
                      <a:pt x="425" y="216"/>
                    </a:lnTo>
                    <a:lnTo>
                      <a:pt x="406" y="250"/>
                    </a:lnTo>
                    <a:lnTo>
                      <a:pt x="392" y="287"/>
                    </a:lnTo>
                    <a:lnTo>
                      <a:pt x="384" y="325"/>
                    </a:lnTo>
                    <a:lnTo>
                      <a:pt x="381" y="365"/>
                    </a:lnTo>
                    <a:lnTo>
                      <a:pt x="384" y="406"/>
                    </a:lnTo>
                    <a:lnTo>
                      <a:pt x="392" y="444"/>
                    </a:lnTo>
                    <a:lnTo>
                      <a:pt x="406" y="480"/>
                    </a:lnTo>
                    <a:lnTo>
                      <a:pt x="425" y="514"/>
                    </a:lnTo>
                    <a:lnTo>
                      <a:pt x="447" y="544"/>
                    </a:lnTo>
                    <a:lnTo>
                      <a:pt x="475" y="572"/>
                    </a:lnTo>
                    <a:lnTo>
                      <a:pt x="505" y="594"/>
                    </a:lnTo>
                    <a:lnTo>
                      <a:pt x="539" y="613"/>
                    </a:lnTo>
                    <a:lnTo>
                      <a:pt x="575" y="627"/>
                    </a:lnTo>
                    <a:lnTo>
                      <a:pt x="613" y="636"/>
                    </a:lnTo>
                    <a:lnTo>
                      <a:pt x="654" y="639"/>
                    </a:lnTo>
                    <a:lnTo>
                      <a:pt x="694" y="636"/>
                    </a:lnTo>
                    <a:lnTo>
                      <a:pt x="733" y="627"/>
                    </a:lnTo>
                    <a:lnTo>
                      <a:pt x="769" y="613"/>
                    </a:lnTo>
                    <a:lnTo>
                      <a:pt x="803" y="594"/>
                    </a:lnTo>
                    <a:lnTo>
                      <a:pt x="834" y="572"/>
                    </a:lnTo>
                    <a:lnTo>
                      <a:pt x="860" y="544"/>
                    </a:lnTo>
                    <a:lnTo>
                      <a:pt x="884" y="514"/>
                    </a:lnTo>
                    <a:lnTo>
                      <a:pt x="902" y="480"/>
                    </a:lnTo>
                    <a:lnTo>
                      <a:pt x="916" y="444"/>
                    </a:lnTo>
                    <a:lnTo>
                      <a:pt x="924" y="406"/>
                    </a:lnTo>
                    <a:lnTo>
                      <a:pt x="927" y="365"/>
                    </a:lnTo>
                    <a:lnTo>
                      <a:pt x="924" y="325"/>
                    </a:lnTo>
                    <a:lnTo>
                      <a:pt x="916" y="287"/>
                    </a:lnTo>
                    <a:lnTo>
                      <a:pt x="902" y="250"/>
                    </a:lnTo>
                    <a:lnTo>
                      <a:pt x="884" y="216"/>
                    </a:lnTo>
                    <a:lnTo>
                      <a:pt x="860" y="186"/>
                    </a:lnTo>
                    <a:lnTo>
                      <a:pt x="834" y="159"/>
                    </a:lnTo>
                    <a:lnTo>
                      <a:pt x="803" y="136"/>
                    </a:lnTo>
                    <a:lnTo>
                      <a:pt x="769" y="118"/>
                    </a:lnTo>
                    <a:lnTo>
                      <a:pt x="733" y="103"/>
                    </a:lnTo>
                    <a:lnTo>
                      <a:pt x="694" y="95"/>
                    </a:lnTo>
                    <a:lnTo>
                      <a:pt x="654" y="92"/>
                    </a:lnTo>
                    <a:close/>
                    <a:moveTo>
                      <a:pt x="654" y="0"/>
                    </a:moveTo>
                    <a:lnTo>
                      <a:pt x="716" y="3"/>
                    </a:lnTo>
                    <a:lnTo>
                      <a:pt x="778" y="12"/>
                    </a:lnTo>
                    <a:lnTo>
                      <a:pt x="837" y="26"/>
                    </a:lnTo>
                    <a:lnTo>
                      <a:pt x="894" y="46"/>
                    </a:lnTo>
                    <a:lnTo>
                      <a:pt x="949" y="71"/>
                    </a:lnTo>
                    <a:lnTo>
                      <a:pt x="1001" y="99"/>
                    </a:lnTo>
                    <a:lnTo>
                      <a:pt x="1049" y="133"/>
                    </a:lnTo>
                    <a:lnTo>
                      <a:pt x="1095" y="171"/>
                    </a:lnTo>
                    <a:lnTo>
                      <a:pt x="1137" y="213"/>
                    </a:lnTo>
                    <a:lnTo>
                      <a:pt x="1174" y="258"/>
                    </a:lnTo>
                    <a:lnTo>
                      <a:pt x="1208" y="307"/>
                    </a:lnTo>
                    <a:lnTo>
                      <a:pt x="1238" y="358"/>
                    </a:lnTo>
                    <a:lnTo>
                      <a:pt x="1262" y="413"/>
                    </a:lnTo>
                    <a:lnTo>
                      <a:pt x="1281" y="470"/>
                    </a:lnTo>
                    <a:lnTo>
                      <a:pt x="1296" y="529"/>
                    </a:lnTo>
                    <a:lnTo>
                      <a:pt x="1305" y="590"/>
                    </a:lnTo>
                    <a:lnTo>
                      <a:pt x="1307" y="652"/>
                    </a:lnTo>
                    <a:lnTo>
                      <a:pt x="1305" y="714"/>
                    </a:lnTo>
                    <a:lnTo>
                      <a:pt x="1296" y="774"/>
                    </a:lnTo>
                    <a:lnTo>
                      <a:pt x="1282" y="832"/>
                    </a:lnTo>
                    <a:lnTo>
                      <a:pt x="1263" y="888"/>
                    </a:lnTo>
                    <a:lnTo>
                      <a:pt x="1240" y="942"/>
                    </a:lnTo>
                    <a:lnTo>
                      <a:pt x="1211" y="993"/>
                    </a:lnTo>
                    <a:lnTo>
                      <a:pt x="1178" y="1041"/>
                    </a:lnTo>
                    <a:lnTo>
                      <a:pt x="1142" y="1086"/>
                    </a:lnTo>
                    <a:lnTo>
                      <a:pt x="1101" y="1128"/>
                    </a:lnTo>
                    <a:lnTo>
                      <a:pt x="1057" y="1165"/>
                    </a:lnTo>
                    <a:lnTo>
                      <a:pt x="1057" y="949"/>
                    </a:lnTo>
                    <a:lnTo>
                      <a:pt x="1054" y="916"/>
                    </a:lnTo>
                    <a:lnTo>
                      <a:pt x="1047" y="882"/>
                    </a:lnTo>
                    <a:lnTo>
                      <a:pt x="1036" y="851"/>
                    </a:lnTo>
                    <a:lnTo>
                      <a:pt x="1020" y="822"/>
                    </a:lnTo>
                    <a:lnTo>
                      <a:pt x="1001" y="795"/>
                    </a:lnTo>
                    <a:lnTo>
                      <a:pt x="977" y="771"/>
                    </a:lnTo>
                    <a:lnTo>
                      <a:pt x="952" y="750"/>
                    </a:lnTo>
                    <a:lnTo>
                      <a:pt x="922" y="733"/>
                    </a:lnTo>
                    <a:lnTo>
                      <a:pt x="891" y="719"/>
                    </a:lnTo>
                    <a:lnTo>
                      <a:pt x="888" y="719"/>
                    </a:lnTo>
                    <a:lnTo>
                      <a:pt x="882" y="717"/>
                    </a:lnTo>
                    <a:lnTo>
                      <a:pt x="872" y="714"/>
                    </a:lnTo>
                    <a:lnTo>
                      <a:pt x="861" y="711"/>
                    </a:lnTo>
                    <a:lnTo>
                      <a:pt x="851" y="708"/>
                    </a:lnTo>
                    <a:lnTo>
                      <a:pt x="842" y="705"/>
                    </a:lnTo>
                    <a:lnTo>
                      <a:pt x="836" y="703"/>
                    </a:lnTo>
                    <a:lnTo>
                      <a:pt x="833" y="702"/>
                    </a:lnTo>
                    <a:lnTo>
                      <a:pt x="812" y="698"/>
                    </a:lnTo>
                    <a:lnTo>
                      <a:pt x="791" y="700"/>
                    </a:lnTo>
                    <a:lnTo>
                      <a:pt x="770" y="707"/>
                    </a:lnTo>
                    <a:lnTo>
                      <a:pt x="654" y="762"/>
                    </a:lnTo>
                    <a:lnTo>
                      <a:pt x="538" y="707"/>
                    </a:lnTo>
                    <a:lnTo>
                      <a:pt x="517" y="700"/>
                    </a:lnTo>
                    <a:lnTo>
                      <a:pt x="496" y="698"/>
                    </a:lnTo>
                    <a:lnTo>
                      <a:pt x="475" y="702"/>
                    </a:lnTo>
                    <a:lnTo>
                      <a:pt x="473" y="703"/>
                    </a:lnTo>
                    <a:lnTo>
                      <a:pt x="466" y="705"/>
                    </a:lnTo>
                    <a:lnTo>
                      <a:pt x="457" y="708"/>
                    </a:lnTo>
                    <a:lnTo>
                      <a:pt x="446" y="711"/>
                    </a:lnTo>
                    <a:lnTo>
                      <a:pt x="436" y="714"/>
                    </a:lnTo>
                    <a:lnTo>
                      <a:pt x="427" y="717"/>
                    </a:lnTo>
                    <a:lnTo>
                      <a:pt x="421" y="719"/>
                    </a:lnTo>
                    <a:lnTo>
                      <a:pt x="417" y="719"/>
                    </a:lnTo>
                    <a:lnTo>
                      <a:pt x="386" y="733"/>
                    </a:lnTo>
                    <a:lnTo>
                      <a:pt x="356" y="750"/>
                    </a:lnTo>
                    <a:lnTo>
                      <a:pt x="330" y="771"/>
                    </a:lnTo>
                    <a:lnTo>
                      <a:pt x="307" y="795"/>
                    </a:lnTo>
                    <a:lnTo>
                      <a:pt x="288" y="822"/>
                    </a:lnTo>
                    <a:lnTo>
                      <a:pt x="273" y="851"/>
                    </a:lnTo>
                    <a:lnTo>
                      <a:pt x="260" y="882"/>
                    </a:lnTo>
                    <a:lnTo>
                      <a:pt x="253" y="916"/>
                    </a:lnTo>
                    <a:lnTo>
                      <a:pt x="251" y="949"/>
                    </a:lnTo>
                    <a:lnTo>
                      <a:pt x="251" y="1165"/>
                    </a:lnTo>
                    <a:lnTo>
                      <a:pt x="207" y="1128"/>
                    </a:lnTo>
                    <a:lnTo>
                      <a:pt x="167" y="1086"/>
                    </a:lnTo>
                    <a:lnTo>
                      <a:pt x="130" y="1041"/>
                    </a:lnTo>
                    <a:lnTo>
                      <a:pt x="97" y="993"/>
                    </a:lnTo>
                    <a:lnTo>
                      <a:pt x="69" y="942"/>
                    </a:lnTo>
                    <a:lnTo>
                      <a:pt x="45" y="888"/>
                    </a:lnTo>
                    <a:lnTo>
                      <a:pt x="26" y="832"/>
                    </a:lnTo>
                    <a:lnTo>
                      <a:pt x="11" y="774"/>
                    </a:lnTo>
                    <a:lnTo>
                      <a:pt x="3" y="714"/>
                    </a:lnTo>
                    <a:lnTo>
                      <a:pt x="0" y="652"/>
                    </a:lnTo>
                    <a:lnTo>
                      <a:pt x="3" y="590"/>
                    </a:lnTo>
                    <a:lnTo>
                      <a:pt x="13" y="529"/>
                    </a:lnTo>
                    <a:lnTo>
                      <a:pt x="27" y="470"/>
                    </a:lnTo>
                    <a:lnTo>
                      <a:pt x="46" y="413"/>
                    </a:lnTo>
                    <a:lnTo>
                      <a:pt x="71" y="358"/>
                    </a:lnTo>
                    <a:lnTo>
                      <a:pt x="100" y="307"/>
                    </a:lnTo>
                    <a:lnTo>
                      <a:pt x="134" y="258"/>
                    </a:lnTo>
                    <a:lnTo>
                      <a:pt x="172" y="213"/>
                    </a:lnTo>
                    <a:lnTo>
                      <a:pt x="213" y="171"/>
                    </a:lnTo>
                    <a:lnTo>
                      <a:pt x="258" y="133"/>
                    </a:lnTo>
                    <a:lnTo>
                      <a:pt x="307" y="99"/>
                    </a:lnTo>
                    <a:lnTo>
                      <a:pt x="359" y="71"/>
                    </a:lnTo>
                    <a:lnTo>
                      <a:pt x="413" y="46"/>
                    </a:lnTo>
                    <a:lnTo>
                      <a:pt x="470" y="26"/>
                    </a:lnTo>
                    <a:lnTo>
                      <a:pt x="530" y="12"/>
                    </a:lnTo>
                    <a:lnTo>
                      <a:pt x="591" y="3"/>
                    </a:lnTo>
                    <a:lnTo>
                      <a:pt x="6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615">
                <a:extLst>
                  <a:ext uri="{FF2B5EF4-FFF2-40B4-BE49-F238E27FC236}">
                    <a16:creationId xmlns:a16="http://schemas.microsoft.com/office/drawing/2014/main" id="{77DAAD89-C62B-D54C-980E-C73A763ABB33}"/>
                  </a:ext>
                </a:extLst>
              </p:cNvPr>
              <p:cNvSpPr>
                <a:spLocks/>
              </p:cNvSpPr>
              <p:nvPr/>
            </p:nvSpPr>
            <p:spPr bwMode="auto">
              <a:xfrm>
                <a:off x="11530013" y="6264275"/>
                <a:ext cx="66675" cy="61913"/>
              </a:xfrm>
              <a:custGeom>
                <a:avLst/>
                <a:gdLst>
                  <a:gd name="T0" fmla="*/ 68 w 457"/>
                  <a:gd name="T1" fmla="*/ 0 h 427"/>
                  <a:gd name="T2" fmla="*/ 190 w 457"/>
                  <a:gd name="T3" fmla="*/ 58 h 427"/>
                  <a:gd name="T4" fmla="*/ 209 w 457"/>
                  <a:gd name="T5" fmla="*/ 65 h 427"/>
                  <a:gd name="T6" fmla="*/ 228 w 457"/>
                  <a:gd name="T7" fmla="*/ 67 h 427"/>
                  <a:gd name="T8" fmla="*/ 247 w 457"/>
                  <a:gd name="T9" fmla="*/ 65 h 427"/>
                  <a:gd name="T10" fmla="*/ 266 w 457"/>
                  <a:gd name="T11" fmla="*/ 58 h 427"/>
                  <a:gd name="T12" fmla="*/ 388 w 457"/>
                  <a:gd name="T13" fmla="*/ 0 h 427"/>
                  <a:gd name="T14" fmla="*/ 411 w 457"/>
                  <a:gd name="T15" fmla="*/ 7 h 427"/>
                  <a:gd name="T16" fmla="*/ 426 w 457"/>
                  <a:gd name="T17" fmla="*/ 14 h 427"/>
                  <a:gd name="T18" fmla="*/ 438 w 457"/>
                  <a:gd name="T19" fmla="*/ 26 h 427"/>
                  <a:gd name="T20" fmla="*/ 448 w 457"/>
                  <a:gd name="T21" fmla="*/ 39 h 427"/>
                  <a:gd name="T22" fmla="*/ 455 w 457"/>
                  <a:gd name="T23" fmla="*/ 55 h 427"/>
                  <a:gd name="T24" fmla="*/ 457 w 457"/>
                  <a:gd name="T25" fmla="*/ 71 h 427"/>
                  <a:gd name="T26" fmla="*/ 457 w 457"/>
                  <a:gd name="T27" fmla="*/ 385 h 427"/>
                  <a:gd name="T28" fmla="*/ 403 w 457"/>
                  <a:gd name="T29" fmla="*/ 403 h 427"/>
                  <a:gd name="T30" fmla="*/ 345 w 457"/>
                  <a:gd name="T31" fmla="*/ 416 h 427"/>
                  <a:gd name="T32" fmla="*/ 287 w 457"/>
                  <a:gd name="T33" fmla="*/ 424 h 427"/>
                  <a:gd name="T34" fmla="*/ 228 w 457"/>
                  <a:gd name="T35" fmla="*/ 427 h 427"/>
                  <a:gd name="T36" fmla="*/ 168 w 457"/>
                  <a:gd name="T37" fmla="*/ 424 h 427"/>
                  <a:gd name="T38" fmla="*/ 110 w 457"/>
                  <a:gd name="T39" fmla="*/ 416 h 427"/>
                  <a:gd name="T40" fmla="*/ 54 w 457"/>
                  <a:gd name="T41" fmla="*/ 403 h 427"/>
                  <a:gd name="T42" fmla="*/ 0 w 457"/>
                  <a:gd name="T43" fmla="*/ 385 h 427"/>
                  <a:gd name="T44" fmla="*/ 0 w 457"/>
                  <a:gd name="T45" fmla="*/ 71 h 427"/>
                  <a:gd name="T46" fmla="*/ 2 w 457"/>
                  <a:gd name="T47" fmla="*/ 55 h 427"/>
                  <a:gd name="T48" fmla="*/ 8 w 457"/>
                  <a:gd name="T49" fmla="*/ 39 h 427"/>
                  <a:gd name="T50" fmla="*/ 17 w 457"/>
                  <a:gd name="T51" fmla="*/ 26 h 427"/>
                  <a:gd name="T52" fmla="*/ 30 w 457"/>
                  <a:gd name="T53" fmla="*/ 14 h 427"/>
                  <a:gd name="T54" fmla="*/ 46 w 457"/>
                  <a:gd name="T55" fmla="*/ 7 h 427"/>
                  <a:gd name="T56" fmla="*/ 68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8" y="0"/>
                    </a:moveTo>
                    <a:lnTo>
                      <a:pt x="190" y="58"/>
                    </a:lnTo>
                    <a:lnTo>
                      <a:pt x="209" y="65"/>
                    </a:lnTo>
                    <a:lnTo>
                      <a:pt x="228" y="67"/>
                    </a:lnTo>
                    <a:lnTo>
                      <a:pt x="247" y="65"/>
                    </a:lnTo>
                    <a:lnTo>
                      <a:pt x="266" y="58"/>
                    </a:lnTo>
                    <a:lnTo>
                      <a:pt x="388" y="0"/>
                    </a:lnTo>
                    <a:lnTo>
                      <a:pt x="411" y="7"/>
                    </a:lnTo>
                    <a:lnTo>
                      <a:pt x="426" y="14"/>
                    </a:lnTo>
                    <a:lnTo>
                      <a:pt x="438" y="26"/>
                    </a:lnTo>
                    <a:lnTo>
                      <a:pt x="448" y="39"/>
                    </a:lnTo>
                    <a:lnTo>
                      <a:pt x="455" y="55"/>
                    </a:lnTo>
                    <a:lnTo>
                      <a:pt x="457" y="71"/>
                    </a:lnTo>
                    <a:lnTo>
                      <a:pt x="457" y="385"/>
                    </a:lnTo>
                    <a:lnTo>
                      <a:pt x="403" y="403"/>
                    </a:lnTo>
                    <a:lnTo>
                      <a:pt x="345" y="416"/>
                    </a:lnTo>
                    <a:lnTo>
                      <a:pt x="287" y="424"/>
                    </a:lnTo>
                    <a:lnTo>
                      <a:pt x="228" y="427"/>
                    </a:lnTo>
                    <a:lnTo>
                      <a:pt x="168" y="424"/>
                    </a:lnTo>
                    <a:lnTo>
                      <a:pt x="110" y="416"/>
                    </a:lnTo>
                    <a:lnTo>
                      <a:pt x="54" y="403"/>
                    </a:lnTo>
                    <a:lnTo>
                      <a:pt x="0" y="385"/>
                    </a:lnTo>
                    <a:lnTo>
                      <a:pt x="0" y="71"/>
                    </a:lnTo>
                    <a:lnTo>
                      <a:pt x="2" y="55"/>
                    </a:lnTo>
                    <a:lnTo>
                      <a:pt x="8" y="39"/>
                    </a:lnTo>
                    <a:lnTo>
                      <a:pt x="17" y="26"/>
                    </a:lnTo>
                    <a:lnTo>
                      <a:pt x="30" y="14"/>
                    </a:lnTo>
                    <a:lnTo>
                      <a:pt x="46" y="7"/>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616">
                <a:extLst>
                  <a:ext uri="{FF2B5EF4-FFF2-40B4-BE49-F238E27FC236}">
                    <a16:creationId xmlns:a16="http://schemas.microsoft.com/office/drawing/2014/main" id="{14B1A77C-F935-2649-B709-C1873413DA2B}"/>
                  </a:ext>
                </a:extLst>
              </p:cNvPr>
              <p:cNvSpPr>
                <a:spLocks/>
              </p:cNvSpPr>
              <p:nvPr/>
            </p:nvSpPr>
            <p:spPr bwMode="auto">
              <a:xfrm>
                <a:off x="11549063" y="6175375"/>
                <a:ext cx="28575" cy="28575"/>
              </a:xfrm>
              <a:custGeom>
                <a:avLst/>
                <a:gdLst>
                  <a:gd name="T0" fmla="*/ 100 w 199"/>
                  <a:gd name="T1" fmla="*/ 0 h 199"/>
                  <a:gd name="T2" fmla="*/ 123 w 199"/>
                  <a:gd name="T3" fmla="*/ 3 h 199"/>
                  <a:gd name="T4" fmla="*/ 144 w 199"/>
                  <a:gd name="T5" fmla="*/ 10 h 199"/>
                  <a:gd name="T6" fmla="*/ 162 w 199"/>
                  <a:gd name="T7" fmla="*/ 22 h 199"/>
                  <a:gd name="T8" fmla="*/ 178 w 199"/>
                  <a:gd name="T9" fmla="*/ 37 h 199"/>
                  <a:gd name="T10" fmla="*/ 189 w 199"/>
                  <a:gd name="T11" fmla="*/ 56 h 199"/>
                  <a:gd name="T12" fmla="*/ 197 w 199"/>
                  <a:gd name="T13" fmla="*/ 77 h 199"/>
                  <a:gd name="T14" fmla="*/ 199 w 199"/>
                  <a:gd name="T15" fmla="*/ 99 h 199"/>
                  <a:gd name="T16" fmla="*/ 197 w 199"/>
                  <a:gd name="T17" fmla="*/ 122 h 199"/>
                  <a:gd name="T18" fmla="*/ 189 w 199"/>
                  <a:gd name="T19" fmla="*/ 143 h 199"/>
                  <a:gd name="T20" fmla="*/ 178 w 199"/>
                  <a:gd name="T21" fmla="*/ 161 h 199"/>
                  <a:gd name="T22" fmla="*/ 162 w 199"/>
                  <a:gd name="T23" fmla="*/ 176 h 199"/>
                  <a:gd name="T24" fmla="*/ 144 w 199"/>
                  <a:gd name="T25" fmla="*/ 189 h 199"/>
                  <a:gd name="T26" fmla="*/ 123 w 199"/>
                  <a:gd name="T27" fmla="*/ 196 h 199"/>
                  <a:gd name="T28" fmla="*/ 100 w 199"/>
                  <a:gd name="T29" fmla="*/ 199 h 199"/>
                  <a:gd name="T30" fmla="*/ 78 w 199"/>
                  <a:gd name="T31" fmla="*/ 196 h 199"/>
                  <a:gd name="T32" fmla="*/ 56 w 199"/>
                  <a:gd name="T33" fmla="*/ 189 h 199"/>
                  <a:gd name="T34" fmla="*/ 38 w 199"/>
                  <a:gd name="T35" fmla="*/ 176 h 199"/>
                  <a:gd name="T36" fmla="*/ 23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3 w 199"/>
                  <a:gd name="T49" fmla="*/ 37 h 199"/>
                  <a:gd name="T50" fmla="*/ 38 w 199"/>
                  <a:gd name="T51" fmla="*/ 22 h 199"/>
                  <a:gd name="T52" fmla="*/ 56 w 199"/>
                  <a:gd name="T53" fmla="*/ 10 h 199"/>
                  <a:gd name="T54" fmla="*/ 78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3" y="3"/>
                    </a:lnTo>
                    <a:lnTo>
                      <a:pt x="144" y="10"/>
                    </a:lnTo>
                    <a:lnTo>
                      <a:pt x="162" y="22"/>
                    </a:lnTo>
                    <a:lnTo>
                      <a:pt x="178" y="37"/>
                    </a:lnTo>
                    <a:lnTo>
                      <a:pt x="189" y="56"/>
                    </a:lnTo>
                    <a:lnTo>
                      <a:pt x="197" y="77"/>
                    </a:lnTo>
                    <a:lnTo>
                      <a:pt x="199" y="99"/>
                    </a:lnTo>
                    <a:lnTo>
                      <a:pt x="197" y="122"/>
                    </a:lnTo>
                    <a:lnTo>
                      <a:pt x="189" y="143"/>
                    </a:lnTo>
                    <a:lnTo>
                      <a:pt x="178" y="161"/>
                    </a:lnTo>
                    <a:lnTo>
                      <a:pt x="162" y="176"/>
                    </a:lnTo>
                    <a:lnTo>
                      <a:pt x="144" y="189"/>
                    </a:lnTo>
                    <a:lnTo>
                      <a:pt x="123" y="196"/>
                    </a:lnTo>
                    <a:lnTo>
                      <a:pt x="100" y="199"/>
                    </a:lnTo>
                    <a:lnTo>
                      <a:pt x="78" y="196"/>
                    </a:lnTo>
                    <a:lnTo>
                      <a:pt x="56" y="189"/>
                    </a:lnTo>
                    <a:lnTo>
                      <a:pt x="38" y="176"/>
                    </a:lnTo>
                    <a:lnTo>
                      <a:pt x="23" y="161"/>
                    </a:lnTo>
                    <a:lnTo>
                      <a:pt x="10" y="143"/>
                    </a:lnTo>
                    <a:lnTo>
                      <a:pt x="3" y="122"/>
                    </a:lnTo>
                    <a:lnTo>
                      <a:pt x="0" y="99"/>
                    </a:lnTo>
                    <a:lnTo>
                      <a:pt x="3" y="77"/>
                    </a:lnTo>
                    <a:lnTo>
                      <a:pt x="10" y="56"/>
                    </a:lnTo>
                    <a:lnTo>
                      <a:pt x="23" y="37"/>
                    </a:lnTo>
                    <a:lnTo>
                      <a:pt x="38" y="22"/>
                    </a:lnTo>
                    <a:lnTo>
                      <a:pt x="56" y="10"/>
                    </a:lnTo>
                    <a:lnTo>
                      <a:pt x="78" y="3"/>
                    </a:lnTo>
                    <a:lnTo>
                      <a:pt x="1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617">
                <a:extLst>
                  <a:ext uri="{FF2B5EF4-FFF2-40B4-BE49-F238E27FC236}">
                    <a16:creationId xmlns:a16="http://schemas.microsoft.com/office/drawing/2014/main" id="{4B2A7DDE-7F10-EC48-8246-D201AD8C01F3}"/>
                  </a:ext>
                </a:extLst>
              </p:cNvPr>
              <p:cNvSpPr>
                <a:spLocks/>
              </p:cNvSpPr>
              <p:nvPr/>
            </p:nvSpPr>
            <p:spPr bwMode="auto">
              <a:xfrm>
                <a:off x="11350625" y="6080125"/>
                <a:ext cx="128588" cy="85725"/>
              </a:xfrm>
              <a:custGeom>
                <a:avLst/>
                <a:gdLst>
                  <a:gd name="T0" fmla="*/ 361 w 896"/>
                  <a:gd name="T1" fmla="*/ 0 h 593"/>
                  <a:gd name="T2" fmla="*/ 404 w 896"/>
                  <a:gd name="T3" fmla="*/ 5 h 593"/>
                  <a:gd name="T4" fmla="*/ 448 w 896"/>
                  <a:gd name="T5" fmla="*/ 6 h 593"/>
                  <a:gd name="T6" fmla="*/ 492 w 896"/>
                  <a:gd name="T7" fmla="*/ 5 h 593"/>
                  <a:gd name="T8" fmla="*/ 536 w 896"/>
                  <a:gd name="T9" fmla="*/ 0 h 593"/>
                  <a:gd name="T10" fmla="*/ 536 w 896"/>
                  <a:gd name="T11" fmla="*/ 274 h 593"/>
                  <a:gd name="T12" fmla="*/ 896 w 896"/>
                  <a:gd name="T13" fmla="*/ 455 h 593"/>
                  <a:gd name="T14" fmla="*/ 855 w 896"/>
                  <a:gd name="T15" fmla="*/ 498 h 593"/>
                  <a:gd name="T16" fmla="*/ 817 w 896"/>
                  <a:gd name="T17" fmla="*/ 544 h 593"/>
                  <a:gd name="T18" fmla="*/ 783 w 896"/>
                  <a:gd name="T19" fmla="*/ 593 h 593"/>
                  <a:gd name="T20" fmla="*/ 448 w 896"/>
                  <a:gd name="T21" fmla="*/ 426 h 593"/>
                  <a:gd name="T22" fmla="*/ 113 w 896"/>
                  <a:gd name="T23" fmla="*/ 593 h 593"/>
                  <a:gd name="T24" fmla="*/ 80 w 896"/>
                  <a:gd name="T25" fmla="*/ 544 h 593"/>
                  <a:gd name="T26" fmla="*/ 41 w 896"/>
                  <a:gd name="T27" fmla="*/ 498 h 593"/>
                  <a:gd name="T28" fmla="*/ 0 w 896"/>
                  <a:gd name="T29" fmla="*/ 455 h 593"/>
                  <a:gd name="T30" fmla="*/ 361 w 896"/>
                  <a:gd name="T31" fmla="*/ 274 h 593"/>
                  <a:gd name="T32" fmla="*/ 361 w 896"/>
                  <a:gd name="T33"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6" h="593">
                    <a:moveTo>
                      <a:pt x="361" y="0"/>
                    </a:moveTo>
                    <a:lnTo>
                      <a:pt x="404" y="5"/>
                    </a:lnTo>
                    <a:lnTo>
                      <a:pt x="448" y="6"/>
                    </a:lnTo>
                    <a:lnTo>
                      <a:pt x="492" y="5"/>
                    </a:lnTo>
                    <a:lnTo>
                      <a:pt x="536" y="0"/>
                    </a:lnTo>
                    <a:lnTo>
                      <a:pt x="536" y="274"/>
                    </a:lnTo>
                    <a:lnTo>
                      <a:pt x="896" y="455"/>
                    </a:lnTo>
                    <a:lnTo>
                      <a:pt x="855" y="498"/>
                    </a:lnTo>
                    <a:lnTo>
                      <a:pt x="817" y="544"/>
                    </a:lnTo>
                    <a:lnTo>
                      <a:pt x="783" y="593"/>
                    </a:lnTo>
                    <a:lnTo>
                      <a:pt x="448" y="426"/>
                    </a:lnTo>
                    <a:lnTo>
                      <a:pt x="113" y="593"/>
                    </a:lnTo>
                    <a:lnTo>
                      <a:pt x="80" y="544"/>
                    </a:lnTo>
                    <a:lnTo>
                      <a:pt x="41" y="498"/>
                    </a:lnTo>
                    <a:lnTo>
                      <a:pt x="0" y="455"/>
                    </a:lnTo>
                    <a:lnTo>
                      <a:pt x="361" y="274"/>
                    </a:lnTo>
                    <a:lnTo>
                      <a:pt x="3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47" name="Content Placeholder 4">
            <a:extLst>
              <a:ext uri="{FF2B5EF4-FFF2-40B4-BE49-F238E27FC236}">
                <a16:creationId xmlns:a16="http://schemas.microsoft.com/office/drawing/2014/main" id="{DDD445F0-864C-D64A-9962-4546F03B76CC}"/>
              </a:ext>
            </a:extLst>
          </p:cNvPr>
          <p:cNvSpPr txBox="1">
            <a:spLocks/>
          </p:cNvSpPr>
          <p:nvPr/>
        </p:nvSpPr>
        <p:spPr bwMode="auto">
          <a:xfrm>
            <a:off x="4521200" y="3906996"/>
            <a:ext cx="7944224"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nSpc>
                <a:spcPct val="110000"/>
              </a:lnSpc>
            </a:pPr>
            <a:r>
              <a:rPr lang="en-US" altLang="en-US" sz="2800" dirty="0">
                <a:latin typeface="Calibri" panose="020F0502020204030204" pitchFamily="34" charset="0"/>
                <a:ea typeface="MS PGothic" charset="-128"/>
                <a:cs typeface="Calibri" panose="020F0502020204030204" pitchFamily="34" charset="0"/>
              </a:rPr>
              <a:t>During 2010 flood relief efforts in </a:t>
            </a:r>
            <a:r>
              <a:rPr lang="en-US" altLang="en-US" sz="2800" b="1" dirty="0">
                <a:latin typeface="Calibri" panose="020F0502020204030204" pitchFamily="34" charset="0"/>
                <a:ea typeface="MS PGothic" charset="-128"/>
                <a:cs typeface="Calibri" panose="020F0502020204030204" pitchFamily="34" charset="0"/>
              </a:rPr>
              <a:t>Pakistan</a:t>
            </a:r>
            <a:r>
              <a:rPr lang="en-US" altLang="en-US" sz="2800" dirty="0">
                <a:latin typeface="Calibri" panose="020F0502020204030204" pitchFamily="34" charset="0"/>
                <a:ea typeface="MS PGothic" charset="-128"/>
                <a:cs typeface="Calibri" panose="020F0502020204030204" pitchFamily="34" charset="0"/>
              </a:rPr>
              <a:t>, reports emerged that transgender women were left out of the aid efforts organized by UN agencies and NGOs and denied access to internally displaced persons (IDP) camps because of general prejudice, their non-conforming appearance and their lack of proper identification documents. </a:t>
            </a:r>
          </a:p>
        </p:txBody>
      </p:sp>
      <p:sp>
        <p:nvSpPr>
          <p:cNvPr id="48" name="Rectangle 34">
            <a:extLst>
              <a:ext uri="{FF2B5EF4-FFF2-40B4-BE49-F238E27FC236}">
                <a16:creationId xmlns:a16="http://schemas.microsoft.com/office/drawing/2014/main" id="{D7344408-C5F7-C340-8A64-F85A22405B3C}"/>
              </a:ext>
            </a:extLst>
          </p:cNvPr>
          <p:cNvSpPr>
            <a:spLocks noChangeArrowheads="1"/>
          </p:cNvSpPr>
          <p:nvPr/>
        </p:nvSpPr>
        <p:spPr bwMode="auto">
          <a:xfrm>
            <a:off x="198262" y="2850313"/>
            <a:ext cx="12593168" cy="5340357"/>
          </a:xfrm>
          <a:prstGeom prst="rect">
            <a:avLst/>
          </a:prstGeom>
          <a:noFill/>
          <a:ln w="57150">
            <a:solidFill>
              <a:schemeClr val="accent2"/>
            </a:solidFill>
            <a:miter lim="800000"/>
            <a:headEnd/>
            <a:tailEnd/>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sp>
        <p:nvSpPr>
          <p:cNvPr id="50" name="Rectangle 49">
            <a:extLst>
              <a:ext uri="{FF2B5EF4-FFF2-40B4-BE49-F238E27FC236}">
                <a16:creationId xmlns:a16="http://schemas.microsoft.com/office/drawing/2014/main" id="{13F1CB8E-CD87-7042-A711-EA8E0224FE0E}"/>
              </a:ext>
            </a:extLst>
          </p:cNvPr>
          <p:cNvSpPr/>
          <p:nvPr/>
        </p:nvSpPr>
        <p:spPr>
          <a:xfrm>
            <a:off x="-92735" y="3506202"/>
            <a:ext cx="4206333" cy="1107996"/>
          </a:xfrm>
          <a:prstGeom prst="rect">
            <a:avLst/>
          </a:prstGeom>
        </p:spPr>
        <p:txBody>
          <a:bodyPr wrap="square">
            <a:spAutoFit/>
          </a:bodyPr>
          <a:lstStyle/>
          <a:p>
            <a:pPr algn="ctr"/>
            <a:r>
              <a:rPr lang="en-US" altLang="en-US" sz="6600" b="1" kern="0" dirty="0">
                <a:solidFill>
                  <a:schemeClr val="bg1"/>
                </a:solidFill>
                <a:latin typeface="Calibri" charset="0"/>
                <a:ea typeface="MS PGothic" charset="-128"/>
                <a:cs typeface="Calibri" charset="0"/>
              </a:rPr>
              <a:t>PAKISTAN</a:t>
            </a:r>
            <a:endParaRPr lang="en-US" sz="6600" b="1" dirty="0">
              <a:solidFill>
                <a:schemeClr val="bg1"/>
              </a:solidFill>
            </a:endParaRPr>
          </a:p>
        </p:txBody>
      </p:sp>
      <p:sp>
        <p:nvSpPr>
          <p:cNvPr id="51" name="Rectangle 50">
            <a:extLst>
              <a:ext uri="{FF2B5EF4-FFF2-40B4-BE49-F238E27FC236}">
                <a16:creationId xmlns:a16="http://schemas.microsoft.com/office/drawing/2014/main" id="{A6EBC36A-27BB-DC4A-A027-B3964C227F21}"/>
              </a:ext>
            </a:extLst>
          </p:cNvPr>
          <p:cNvSpPr/>
          <p:nvPr/>
        </p:nvSpPr>
        <p:spPr>
          <a:xfrm>
            <a:off x="863878" y="3162202"/>
            <a:ext cx="1981164" cy="1077218"/>
          </a:xfrm>
          <a:prstGeom prst="rect">
            <a:avLst/>
          </a:prstGeom>
        </p:spPr>
        <p:txBody>
          <a:bodyPr wrap="square">
            <a:spAutoFit/>
          </a:bodyPr>
          <a:lstStyle/>
          <a:p>
            <a:r>
              <a:rPr lang="en-US" altLang="en-US" sz="3200" b="1" dirty="0">
                <a:solidFill>
                  <a:schemeClr val="bg1"/>
                </a:solidFill>
                <a:latin typeface="Calibri" charset="0"/>
                <a:ea typeface="MS PGothic" charset="-128"/>
                <a:cs typeface="Calibri" charset="0"/>
              </a:rPr>
              <a:t>EXAMPLE </a:t>
            </a:r>
            <a:br>
              <a:rPr lang="en-US" altLang="en-US" sz="3200" b="1" dirty="0">
                <a:solidFill>
                  <a:schemeClr val="bg1"/>
                </a:solidFill>
                <a:latin typeface="Calibri" charset="0"/>
                <a:ea typeface="MS PGothic" charset="-128"/>
                <a:cs typeface="Calibri" charset="0"/>
              </a:rPr>
            </a:br>
            <a:endParaRPr lang="en-US" sz="3200" dirty="0"/>
          </a:p>
        </p:txBody>
      </p:sp>
      <p:sp>
        <p:nvSpPr>
          <p:cNvPr id="52" name="Rectangle 51">
            <a:extLst>
              <a:ext uri="{FF2B5EF4-FFF2-40B4-BE49-F238E27FC236}">
                <a16:creationId xmlns:a16="http://schemas.microsoft.com/office/drawing/2014/main" id="{8A8B287E-42FF-4144-A133-ACFCE669EC71}"/>
              </a:ext>
            </a:extLst>
          </p:cNvPr>
          <p:cNvSpPr/>
          <p:nvPr/>
        </p:nvSpPr>
        <p:spPr>
          <a:xfrm>
            <a:off x="2551339" y="3153170"/>
            <a:ext cx="612316" cy="584775"/>
          </a:xfrm>
          <a:prstGeom prst="rect">
            <a:avLst/>
          </a:prstGeom>
        </p:spPr>
        <p:txBody>
          <a:bodyPr wrap="square">
            <a:spAutoFit/>
          </a:bodyPr>
          <a:lstStyle/>
          <a:p>
            <a:r>
              <a:rPr lang="en-US" sz="3200" b="1" dirty="0">
                <a:solidFill>
                  <a:schemeClr val="bg1"/>
                </a:solidFill>
                <a:latin typeface="Calibri" charset="0"/>
                <a:ea typeface="MS PGothic" charset="-128"/>
                <a:cs typeface="Calibri" charset="0"/>
              </a:rPr>
              <a:t>2</a:t>
            </a:r>
            <a:endParaRPr lang="en-US" sz="3200" dirty="0"/>
          </a:p>
        </p:txBody>
      </p:sp>
      <p:sp>
        <p:nvSpPr>
          <p:cNvPr id="53" name="Oval 52">
            <a:extLst>
              <a:ext uri="{FF2B5EF4-FFF2-40B4-BE49-F238E27FC236}">
                <a16:creationId xmlns:a16="http://schemas.microsoft.com/office/drawing/2014/main" id="{D6EB878F-F59D-9A41-BC86-AA6CAE1B033B}"/>
              </a:ext>
            </a:extLst>
          </p:cNvPr>
          <p:cNvSpPr/>
          <p:nvPr/>
        </p:nvSpPr>
        <p:spPr bwMode="auto">
          <a:xfrm>
            <a:off x="2093031" y="5566831"/>
            <a:ext cx="894582" cy="921649"/>
          </a:xfrm>
          <a:prstGeom prst="ellipse">
            <a:avLst/>
          </a:prstGeom>
          <a:solidFill>
            <a:schemeClr val="tx1">
              <a:lumMod val="75000"/>
              <a:lumOff val="25000"/>
              <a:alpha val="48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8777779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34">
            <a:extLst>
              <a:ext uri="{FF2B5EF4-FFF2-40B4-BE49-F238E27FC236}">
                <a16:creationId xmlns:a16="http://schemas.microsoft.com/office/drawing/2014/main" id="{D7344408-C5F7-C340-8A64-F85A22405B3C}"/>
              </a:ext>
            </a:extLst>
          </p:cNvPr>
          <p:cNvSpPr>
            <a:spLocks noChangeArrowheads="1"/>
          </p:cNvSpPr>
          <p:nvPr/>
        </p:nvSpPr>
        <p:spPr bwMode="auto">
          <a:xfrm>
            <a:off x="198262" y="2850313"/>
            <a:ext cx="12593168" cy="5340357"/>
          </a:xfrm>
          <a:prstGeom prst="rect">
            <a:avLst/>
          </a:prstGeom>
          <a:noFill/>
          <a:ln w="57150">
            <a:solidFill>
              <a:schemeClr val="accent2"/>
            </a:solidFill>
            <a:miter lim="800000"/>
            <a:headEnd/>
            <a:tailEnd/>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sp>
        <p:nvSpPr>
          <p:cNvPr id="39" name="Rectangle 34">
            <a:extLst>
              <a:ext uri="{FF2B5EF4-FFF2-40B4-BE49-F238E27FC236}">
                <a16:creationId xmlns:a16="http://schemas.microsoft.com/office/drawing/2014/main" id="{6AA3EAA9-35DA-474A-AA50-3F88270CEEE1}"/>
              </a:ext>
            </a:extLst>
          </p:cNvPr>
          <p:cNvSpPr>
            <a:spLocks noChangeArrowheads="1"/>
          </p:cNvSpPr>
          <p:nvPr/>
        </p:nvSpPr>
        <p:spPr bwMode="auto">
          <a:xfrm>
            <a:off x="198262" y="2850313"/>
            <a:ext cx="3789538" cy="5340357"/>
          </a:xfrm>
          <a:prstGeom prst="rect">
            <a:avLst/>
          </a:prstGeom>
          <a:solidFill>
            <a:schemeClr val="accent2"/>
          </a:solidFill>
          <a:ln>
            <a:noFill/>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pic>
        <p:nvPicPr>
          <p:cNvPr id="30" name="Picture 29">
            <a:extLst>
              <a:ext uri="{FF2B5EF4-FFF2-40B4-BE49-F238E27FC236}">
                <a16:creationId xmlns:a16="http://schemas.microsoft.com/office/drawing/2014/main" id="{CC24C0B6-F0F6-A44C-8075-5B77BECC5652}"/>
              </a:ext>
            </a:extLst>
          </p:cNvPr>
          <p:cNvPicPr>
            <a:picLocks noChangeAspect="1"/>
          </p:cNvPicPr>
          <p:nvPr/>
        </p:nvPicPr>
        <p:blipFill rotWithShape="1">
          <a:blip r:embed="rId3">
            <a:alphaModFix amt="46000"/>
            <a:lum bright="70000" contrast="-70000"/>
            <a:extLst>
              <a:ext uri="{28A0092B-C50C-407E-A947-70E740481C1C}">
                <a14:useLocalDpi xmlns:a14="http://schemas.microsoft.com/office/drawing/2010/main" val="0"/>
              </a:ext>
            </a:extLst>
          </a:blip>
          <a:srcRect l="8814" r="7548" b="8069"/>
          <a:stretch/>
        </p:blipFill>
        <p:spPr>
          <a:xfrm>
            <a:off x="198260" y="3789222"/>
            <a:ext cx="3787660" cy="4380812"/>
          </a:xfrm>
          <a:prstGeom prst="rect">
            <a:avLst/>
          </a:prstGeom>
        </p:spPr>
      </p:pic>
      <p:sp>
        <p:nvSpPr>
          <p:cNvPr id="31" name="Oval 30">
            <a:extLst>
              <a:ext uri="{FF2B5EF4-FFF2-40B4-BE49-F238E27FC236}">
                <a16:creationId xmlns:a16="http://schemas.microsoft.com/office/drawing/2014/main" id="{10CECDFF-5E6B-1B40-8635-115C80F1C22A}"/>
              </a:ext>
            </a:extLst>
          </p:cNvPr>
          <p:cNvSpPr/>
          <p:nvPr/>
        </p:nvSpPr>
        <p:spPr bwMode="auto">
          <a:xfrm>
            <a:off x="1757360" y="4575863"/>
            <a:ext cx="1411643" cy="1411643"/>
          </a:xfrm>
          <a:prstGeom prst="ellipse">
            <a:avLst/>
          </a:prstGeom>
          <a:solidFill>
            <a:srgbClr val="285DA7">
              <a:alpha val="48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36" name="Shape 636"/>
          <p:cNvSpPr>
            <a:spLocks noGrp="1"/>
          </p:cNvSpPr>
          <p:nvPr>
            <p:ph type="title"/>
          </p:nvPr>
        </p:nvSpPr>
        <p:spPr>
          <a:xfrm>
            <a:off x="596827" y="520851"/>
            <a:ext cx="12406386" cy="854455"/>
          </a:xfrm>
        </p:spPr>
        <p:txBody>
          <a:bodyPr>
            <a:noAutofit/>
          </a:bodyPr>
          <a:lstStyle/>
          <a:p>
            <a:pPr lvl="0" algn="l"/>
            <a:r>
              <a:rPr lang="en-US" altLang="en-US" sz="2800" dirty="0">
                <a:sym typeface="Arial Bold" charset="0"/>
              </a:rPr>
              <a:t>How Do Migration, Forced Displacement and CRISES Create Challenges?</a:t>
            </a:r>
            <a:endParaRPr lang="en-US" sz="2800" dirty="0"/>
          </a:p>
        </p:txBody>
      </p:sp>
      <p:cxnSp>
        <p:nvCxnSpPr>
          <p:cNvPr id="65" name="Straight Connector 64">
            <a:extLst>
              <a:ext uri="{FF2B5EF4-FFF2-40B4-BE49-F238E27FC236}">
                <a16:creationId xmlns:a16="http://schemas.microsoft.com/office/drawing/2014/main" id="{AF9D792F-2FE0-8E44-90B5-0519645EDC65}"/>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21</a:t>
            </a:fld>
            <a:endParaRPr lang="en-US" altLang="en-US" sz="1200" dirty="0">
              <a:solidFill>
                <a:schemeClr val="bg1"/>
              </a:solidFill>
            </a:endParaRPr>
          </a:p>
        </p:txBody>
      </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21" name="Rectangle 45">
            <a:extLst>
              <a:ext uri="{FF2B5EF4-FFF2-40B4-BE49-F238E27FC236}">
                <a16:creationId xmlns:a16="http://schemas.microsoft.com/office/drawing/2014/main" id="{ACE32269-4785-C848-90F8-A2D1F195D1AD}"/>
              </a:ext>
            </a:extLst>
          </p:cNvPr>
          <p:cNvSpPr>
            <a:spLocks noChangeArrowheads="1"/>
          </p:cNvSpPr>
          <p:nvPr/>
        </p:nvSpPr>
        <p:spPr bwMode="auto">
          <a:xfrm>
            <a:off x="2235199" y="1322622"/>
            <a:ext cx="9880865"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defTabSz="914309" eaLnBrk="0" fontAlgn="base" hangingPunct="0">
              <a:lnSpc>
                <a:spcPct val="90000"/>
              </a:lnSpc>
              <a:spcBef>
                <a:spcPct val="0"/>
              </a:spcBef>
              <a:spcAft>
                <a:spcPct val="0"/>
              </a:spcAft>
              <a:defRPr/>
            </a:pPr>
            <a:r>
              <a:rPr lang="en-US" sz="3200" cap="all" dirty="0">
                <a:ea typeface="Adobe Fan Heiti Std B" charset="-120"/>
                <a:cs typeface="Adobe Fan Heiti Std B" charset="-120"/>
                <a:sym typeface="Gill Sans" charset="0"/>
              </a:rPr>
              <a:t>The </a:t>
            </a:r>
            <a:r>
              <a:rPr lang="en-US" sz="3200" b="1" cap="all" dirty="0">
                <a:ea typeface="Adobe Fan Heiti Std B" charset="-120"/>
                <a:cs typeface="Adobe Fan Heiti Std B" charset="-120"/>
                <a:sym typeface="Gill Sans" charset="0"/>
              </a:rPr>
              <a:t>Categorization </a:t>
            </a:r>
            <a:r>
              <a:rPr lang="en-US" sz="3200" cap="all" dirty="0">
                <a:ea typeface="Adobe Fan Heiti Std B" charset="-120"/>
                <a:cs typeface="Adobe Fan Heiti Std B" charset="-120"/>
                <a:sym typeface="Gill Sans" charset="0"/>
              </a:rPr>
              <a:t>of Identities</a:t>
            </a:r>
          </a:p>
        </p:txBody>
      </p:sp>
      <p:grpSp>
        <p:nvGrpSpPr>
          <p:cNvPr id="32" name="Group 31">
            <a:extLst>
              <a:ext uri="{FF2B5EF4-FFF2-40B4-BE49-F238E27FC236}">
                <a16:creationId xmlns:a16="http://schemas.microsoft.com/office/drawing/2014/main" id="{5373D1E9-BB04-3748-AC81-FF37A40CE367}"/>
              </a:ext>
            </a:extLst>
          </p:cNvPr>
          <p:cNvGrpSpPr/>
          <p:nvPr/>
        </p:nvGrpSpPr>
        <p:grpSpPr>
          <a:xfrm>
            <a:off x="596827" y="1169766"/>
            <a:ext cx="1613709" cy="993287"/>
            <a:chOff x="5077896" y="2214240"/>
            <a:chExt cx="2877844" cy="1771401"/>
          </a:xfrm>
        </p:grpSpPr>
        <p:sp>
          <p:nvSpPr>
            <p:cNvPr id="33" name="Notched Right Arrow 32">
              <a:extLst>
                <a:ext uri="{FF2B5EF4-FFF2-40B4-BE49-F238E27FC236}">
                  <a16:creationId xmlns:a16="http://schemas.microsoft.com/office/drawing/2014/main" id="{37D26E22-FC26-C84C-8340-B1F3772A82E4}"/>
                </a:ext>
              </a:extLst>
            </p:cNvPr>
            <p:cNvSpPr/>
            <p:nvPr/>
          </p:nvSpPr>
          <p:spPr bwMode="auto">
            <a:xfrm>
              <a:off x="5077896" y="2214240"/>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34" name="Oval 33">
              <a:extLst>
                <a:ext uri="{FF2B5EF4-FFF2-40B4-BE49-F238E27FC236}">
                  <a16:creationId xmlns:a16="http://schemas.microsoft.com/office/drawing/2014/main" id="{DBD0B473-0973-BF40-A7A6-4393176567F9}"/>
                </a:ext>
              </a:extLst>
            </p:cNvPr>
            <p:cNvSpPr/>
            <p:nvPr/>
          </p:nvSpPr>
          <p:spPr>
            <a:xfrm>
              <a:off x="6206009" y="3345561"/>
              <a:ext cx="640080" cy="64008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b="1" dirty="0"/>
                <a:t>02</a:t>
              </a:r>
            </a:p>
          </p:txBody>
        </p:sp>
        <p:grpSp>
          <p:nvGrpSpPr>
            <p:cNvPr id="35" name="Group 34">
              <a:extLst>
                <a:ext uri="{FF2B5EF4-FFF2-40B4-BE49-F238E27FC236}">
                  <a16:creationId xmlns:a16="http://schemas.microsoft.com/office/drawing/2014/main" id="{0181CE0B-4A30-C34D-96F8-8860F474A90A}"/>
                </a:ext>
              </a:extLst>
            </p:cNvPr>
            <p:cNvGrpSpPr/>
            <p:nvPr/>
          </p:nvGrpSpPr>
          <p:grpSpPr>
            <a:xfrm flipH="1">
              <a:off x="6095654" y="2382648"/>
              <a:ext cx="924868" cy="873318"/>
              <a:chOff x="11172825" y="5868988"/>
              <a:chExt cx="484188" cy="457200"/>
            </a:xfrm>
            <a:solidFill>
              <a:schemeClr val="bg1"/>
            </a:solidFill>
          </p:grpSpPr>
          <p:sp>
            <p:nvSpPr>
              <p:cNvPr id="36" name="Freeform 608">
                <a:extLst>
                  <a:ext uri="{FF2B5EF4-FFF2-40B4-BE49-F238E27FC236}">
                    <a16:creationId xmlns:a16="http://schemas.microsoft.com/office/drawing/2014/main" id="{0353C81C-5E58-214F-AC94-35D363B3E164}"/>
                  </a:ext>
                </a:extLst>
              </p:cNvPr>
              <p:cNvSpPr>
                <a:spLocks/>
              </p:cNvSpPr>
              <p:nvPr/>
            </p:nvSpPr>
            <p:spPr bwMode="auto">
              <a:xfrm>
                <a:off x="11382375" y="5994400"/>
                <a:ext cx="65088" cy="61913"/>
              </a:xfrm>
              <a:custGeom>
                <a:avLst/>
                <a:gdLst>
                  <a:gd name="T0" fmla="*/ 69 w 457"/>
                  <a:gd name="T1" fmla="*/ 0 h 426"/>
                  <a:gd name="T2" fmla="*/ 192 w 457"/>
                  <a:gd name="T3" fmla="*/ 59 h 426"/>
                  <a:gd name="T4" fmla="*/ 211 w 457"/>
                  <a:gd name="T5" fmla="*/ 65 h 426"/>
                  <a:gd name="T6" fmla="*/ 229 w 457"/>
                  <a:gd name="T7" fmla="*/ 67 h 426"/>
                  <a:gd name="T8" fmla="*/ 248 w 457"/>
                  <a:gd name="T9" fmla="*/ 65 h 426"/>
                  <a:gd name="T10" fmla="*/ 267 w 457"/>
                  <a:gd name="T11" fmla="*/ 59 h 426"/>
                  <a:gd name="T12" fmla="*/ 389 w 457"/>
                  <a:gd name="T13" fmla="*/ 0 h 426"/>
                  <a:gd name="T14" fmla="*/ 412 w 457"/>
                  <a:gd name="T15" fmla="*/ 7 h 426"/>
                  <a:gd name="T16" fmla="*/ 427 w 457"/>
                  <a:gd name="T17" fmla="*/ 14 h 426"/>
                  <a:gd name="T18" fmla="*/ 440 w 457"/>
                  <a:gd name="T19" fmla="*/ 25 h 426"/>
                  <a:gd name="T20" fmla="*/ 449 w 457"/>
                  <a:gd name="T21" fmla="*/ 40 h 426"/>
                  <a:gd name="T22" fmla="*/ 455 w 457"/>
                  <a:gd name="T23" fmla="*/ 55 h 426"/>
                  <a:gd name="T24" fmla="*/ 457 w 457"/>
                  <a:gd name="T25" fmla="*/ 72 h 426"/>
                  <a:gd name="T26" fmla="*/ 457 w 457"/>
                  <a:gd name="T27" fmla="*/ 386 h 426"/>
                  <a:gd name="T28" fmla="*/ 403 w 457"/>
                  <a:gd name="T29" fmla="*/ 403 h 426"/>
                  <a:gd name="T30" fmla="*/ 347 w 457"/>
                  <a:gd name="T31" fmla="*/ 416 h 426"/>
                  <a:gd name="T32" fmla="*/ 289 w 457"/>
                  <a:gd name="T33" fmla="*/ 424 h 426"/>
                  <a:gd name="T34" fmla="*/ 229 w 457"/>
                  <a:gd name="T35" fmla="*/ 426 h 426"/>
                  <a:gd name="T36" fmla="*/ 170 w 457"/>
                  <a:gd name="T37" fmla="*/ 424 h 426"/>
                  <a:gd name="T38" fmla="*/ 112 w 457"/>
                  <a:gd name="T39" fmla="*/ 416 h 426"/>
                  <a:gd name="T40" fmla="*/ 56 w 457"/>
                  <a:gd name="T41" fmla="*/ 403 h 426"/>
                  <a:gd name="T42" fmla="*/ 0 w 457"/>
                  <a:gd name="T43" fmla="*/ 386 h 426"/>
                  <a:gd name="T44" fmla="*/ 0 w 457"/>
                  <a:gd name="T45" fmla="*/ 72 h 426"/>
                  <a:gd name="T46" fmla="*/ 3 w 457"/>
                  <a:gd name="T47" fmla="*/ 55 h 426"/>
                  <a:gd name="T48" fmla="*/ 9 w 457"/>
                  <a:gd name="T49" fmla="*/ 40 h 426"/>
                  <a:gd name="T50" fmla="*/ 19 w 457"/>
                  <a:gd name="T51" fmla="*/ 25 h 426"/>
                  <a:gd name="T52" fmla="*/ 31 w 457"/>
                  <a:gd name="T53" fmla="*/ 14 h 426"/>
                  <a:gd name="T54" fmla="*/ 47 w 457"/>
                  <a:gd name="T55" fmla="*/ 7 h 426"/>
                  <a:gd name="T56" fmla="*/ 69 w 457"/>
                  <a:gd name="T57"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6">
                    <a:moveTo>
                      <a:pt x="69" y="0"/>
                    </a:moveTo>
                    <a:lnTo>
                      <a:pt x="192" y="59"/>
                    </a:lnTo>
                    <a:lnTo>
                      <a:pt x="211" y="65"/>
                    </a:lnTo>
                    <a:lnTo>
                      <a:pt x="229" y="67"/>
                    </a:lnTo>
                    <a:lnTo>
                      <a:pt x="248" y="65"/>
                    </a:lnTo>
                    <a:lnTo>
                      <a:pt x="267" y="59"/>
                    </a:lnTo>
                    <a:lnTo>
                      <a:pt x="389" y="0"/>
                    </a:lnTo>
                    <a:lnTo>
                      <a:pt x="412" y="7"/>
                    </a:lnTo>
                    <a:lnTo>
                      <a:pt x="427" y="14"/>
                    </a:lnTo>
                    <a:lnTo>
                      <a:pt x="440" y="25"/>
                    </a:lnTo>
                    <a:lnTo>
                      <a:pt x="449" y="40"/>
                    </a:lnTo>
                    <a:lnTo>
                      <a:pt x="455" y="55"/>
                    </a:lnTo>
                    <a:lnTo>
                      <a:pt x="457" y="72"/>
                    </a:lnTo>
                    <a:lnTo>
                      <a:pt x="457" y="386"/>
                    </a:lnTo>
                    <a:lnTo>
                      <a:pt x="403" y="403"/>
                    </a:lnTo>
                    <a:lnTo>
                      <a:pt x="347" y="416"/>
                    </a:lnTo>
                    <a:lnTo>
                      <a:pt x="289" y="424"/>
                    </a:lnTo>
                    <a:lnTo>
                      <a:pt x="229" y="426"/>
                    </a:lnTo>
                    <a:lnTo>
                      <a:pt x="170" y="424"/>
                    </a:lnTo>
                    <a:lnTo>
                      <a:pt x="112" y="416"/>
                    </a:lnTo>
                    <a:lnTo>
                      <a:pt x="56" y="403"/>
                    </a:lnTo>
                    <a:lnTo>
                      <a:pt x="0" y="386"/>
                    </a:lnTo>
                    <a:lnTo>
                      <a:pt x="0" y="72"/>
                    </a:lnTo>
                    <a:lnTo>
                      <a:pt x="3" y="55"/>
                    </a:lnTo>
                    <a:lnTo>
                      <a:pt x="9" y="40"/>
                    </a:lnTo>
                    <a:lnTo>
                      <a:pt x="19" y="25"/>
                    </a:lnTo>
                    <a:lnTo>
                      <a:pt x="31" y="14"/>
                    </a:lnTo>
                    <a:lnTo>
                      <a:pt x="47" y="7"/>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609">
                <a:extLst>
                  <a:ext uri="{FF2B5EF4-FFF2-40B4-BE49-F238E27FC236}">
                    <a16:creationId xmlns:a16="http://schemas.microsoft.com/office/drawing/2014/main" id="{0DD8ABBE-3E02-F64F-8E75-98474DD59B0F}"/>
                  </a:ext>
                </a:extLst>
              </p:cNvPr>
              <p:cNvSpPr>
                <a:spLocks/>
              </p:cNvSpPr>
              <p:nvPr/>
            </p:nvSpPr>
            <p:spPr bwMode="auto">
              <a:xfrm>
                <a:off x="11401425" y="5907088"/>
                <a:ext cx="28575" cy="28575"/>
              </a:xfrm>
              <a:custGeom>
                <a:avLst/>
                <a:gdLst>
                  <a:gd name="T0" fmla="*/ 99 w 199"/>
                  <a:gd name="T1" fmla="*/ 0 h 198"/>
                  <a:gd name="T2" fmla="*/ 122 w 199"/>
                  <a:gd name="T3" fmla="*/ 3 h 198"/>
                  <a:gd name="T4" fmla="*/ 143 w 199"/>
                  <a:gd name="T5" fmla="*/ 10 h 198"/>
                  <a:gd name="T6" fmla="*/ 161 w 199"/>
                  <a:gd name="T7" fmla="*/ 22 h 198"/>
                  <a:gd name="T8" fmla="*/ 176 w 199"/>
                  <a:gd name="T9" fmla="*/ 38 h 198"/>
                  <a:gd name="T10" fmla="*/ 189 w 199"/>
                  <a:gd name="T11" fmla="*/ 56 h 198"/>
                  <a:gd name="T12" fmla="*/ 196 w 199"/>
                  <a:gd name="T13" fmla="*/ 76 h 198"/>
                  <a:gd name="T14" fmla="*/ 199 w 199"/>
                  <a:gd name="T15" fmla="*/ 100 h 198"/>
                  <a:gd name="T16" fmla="*/ 196 w 199"/>
                  <a:gd name="T17" fmla="*/ 122 h 198"/>
                  <a:gd name="T18" fmla="*/ 189 w 199"/>
                  <a:gd name="T19" fmla="*/ 142 h 198"/>
                  <a:gd name="T20" fmla="*/ 176 w 199"/>
                  <a:gd name="T21" fmla="*/ 162 h 198"/>
                  <a:gd name="T22" fmla="*/ 161 w 199"/>
                  <a:gd name="T23" fmla="*/ 177 h 198"/>
                  <a:gd name="T24" fmla="*/ 143 w 199"/>
                  <a:gd name="T25" fmla="*/ 188 h 198"/>
                  <a:gd name="T26" fmla="*/ 122 w 199"/>
                  <a:gd name="T27" fmla="*/ 195 h 198"/>
                  <a:gd name="T28" fmla="*/ 99 w 199"/>
                  <a:gd name="T29" fmla="*/ 198 h 198"/>
                  <a:gd name="T30" fmla="*/ 77 w 199"/>
                  <a:gd name="T31" fmla="*/ 195 h 198"/>
                  <a:gd name="T32" fmla="*/ 55 w 199"/>
                  <a:gd name="T33" fmla="*/ 188 h 198"/>
                  <a:gd name="T34" fmla="*/ 37 w 199"/>
                  <a:gd name="T35" fmla="*/ 177 h 198"/>
                  <a:gd name="T36" fmla="*/ 21 w 199"/>
                  <a:gd name="T37" fmla="*/ 162 h 198"/>
                  <a:gd name="T38" fmla="*/ 10 w 199"/>
                  <a:gd name="T39" fmla="*/ 142 h 198"/>
                  <a:gd name="T40" fmla="*/ 2 w 199"/>
                  <a:gd name="T41" fmla="*/ 122 h 198"/>
                  <a:gd name="T42" fmla="*/ 0 w 199"/>
                  <a:gd name="T43" fmla="*/ 100 h 198"/>
                  <a:gd name="T44" fmla="*/ 2 w 199"/>
                  <a:gd name="T45" fmla="*/ 76 h 198"/>
                  <a:gd name="T46" fmla="*/ 10 w 199"/>
                  <a:gd name="T47" fmla="*/ 56 h 198"/>
                  <a:gd name="T48" fmla="*/ 21 w 199"/>
                  <a:gd name="T49" fmla="*/ 38 h 198"/>
                  <a:gd name="T50" fmla="*/ 37 w 199"/>
                  <a:gd name="T51" fmla="*/ 22 h 198"/>
                  <a:gd name="T52" fmla="*/ 55 w 199"/>
                  <a:gd name="T53" fmla="*/ 10 h 198"/>
                  <a:gd name="T54" fmla="*/ 77 w 199"/>
                  <a:gd name="T55" fmla="*/ 3 h 198"/>
                  <a:gd name="T56" fmla="*/ 99 w 199"/>
                  <a:gd name="T5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8">
                    <a:moveTo>
                      <a:pt x="99" y="0"/>
                    </a:moveTo>
                    <a:lnTo>
                      <a:pt x="122" y="3"/>
                    </a:lnTo>
                    <a:lnTo>
                      <a:pt x="143" y="10"/>
                    </a:lnTo>
                    <a:lnTo>
                      <a:pt x="161" y="22"/>
                    </a:lnTo>
                    <a:lnTo>
                      <a:pt x="176" y="38"/>
                    </a:lnTo>
                    <a:lnTo>
                      <a:pt x="189" y="56"/>
                    </a:lnTo>
                    <a:lnTo>
                      <a:pt x="196" y="76"/>
                    </a:lnTo>
                    <a:lnTo>
                      <a:pt x="199" y="100"/>
                    </a:lnTo>
                    <a:lnTo>
                      <a:pt x="196" y="122"/>
                    </a:lnTo>
                    <a:lnTo>
                      <a:pt x="189" y="142"/>
                    </a:lnTo>
                    <a:lnTo>
                      <a:pt x="176" y="162"/>
                    </a:lnTo>
                    <a:lnTo>
                      <a:pt x="161" y="177"/>
                    </a:lnTo>
                    <a:lnTo>
                      <a:pt x="143" y="188"/>
                    </a:lnTo>
                    <a:lnTo>
                      <a:pt x="122" y="195"/>
                    </a:lnTo>
                    <a:lnTo>
                      <a:pt x="99" y="198"/>
                    </a:lnTo>
                    <a:lnTo>
                      <a:pt x="77" y="195"/>
                    </a:lnTo>
                    <a:lnTo>
                      <a:pt x="55" y="188"/>
                    </a:lnTo>
                    <a:lnTo>
                      <a:pt x="37" y="177"/>
                    </a:lnTo>
                    <a:lnTo>
                      <a:pt x="21" y="162"/>
                    </a:lnTo>
                    <a:lnTo>
                      <a:pt x="10" y="142"/>
                    </a:lnTo>
                    <a:lnTo>
                      <a:pt x="2" y="122"/>
                    </a:lnTo>
                    <a:lnTo>
                      <a:pt x="0" y="100"/>
                    </a:lnTo>
                    <a:lnTo>
                      <a:pt x="2" y="76"/>
                    </a:lnTo>
                    <a:lnTo>
                      <a:pt x="10" y="56"/>
                    </a:lnTo>
                    <a:lnTo>
                      <a:pt x="21" y="38"/>
                    </a:lnTo>
                    <a:lnTo>
                      <a:pt x="37" y="22"/>
                    </a:lnTo>
                    <a:lnTo>
                      <a:pt x="55" y="10"/>
                    </a:lnTo>
                    <a:lnTo>
                      <a:pt x="77" y="3"/>
                    </a:lnTo>
                    <a:lnTo>
                      <a:pt x="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610">
                <a:extLst>
                  <a:ext uri="{FF2B5EF4-FFF2-40B4-BE49-F238E27FC236}">
                    <a16:creationId xmlns:a16="http://schemas.microsoft.com/office/drawing/2014/main" id="{A3E9EDF3-AF24-254F-A1BE-9C0DDCF721E0}"/>
                  </a:ext>
                </a:extLst>
              </p:cNvPr>
              <p:cNvSpPr>
                <a:spLocks/>
              </p:cNvSpPr>
              <p:nvPr/>
            </p:nvSpPr>
            <p:spPr bwMode="auto">
              <a:xfrm>
                <a:off x="11252200" y="6175375"/>
                <a:ext cx="28575" cy="28575"/>
              </a:xfrm>
              <a:custGeom>
                <a:avLst/>
                <a:gdLst>
                  <a:gd name="T0" fmla="*/ 100 w 199"/>
                  <a:gd name="T1" fmla="*/ 0 h 199"/>
                  <a:gd name="T2" fmla="*/ 122 w 199"/>
                  <a:gd name="T3" fmla="*/ 3 h 199"/>
                  <a:gd name="T4" fmla="*/ 143 w 199"/>
                  <a:gd name="T5" fmla="*/ 10 h 199"/>
                  <a:gd name="T6" fmla="*/ 161 w 199"/>
                  <a:gd name="T7" fmla="*/ 22 h 199"/>
                  <a:gd name="T8" fmla="*/ 177 w 199"/>
                  <a:gd name="T9" fmla="*/ 37 h 199"/>
                  <a:gd name="T10" fmla="*/ 189 w 199"/>
                  <a:gd name="T11" fmla="*/ 56 h 199"/>
                  <a:gd name="T12" fmla="*/ 196 w 199"/>
                  <a:gd name="T13" fmla="*/ 77 h 199"/>
                  <a:gd name="T14" fmla="*/ 199 w 199"/>
                  <a:gd name="T15" fmla="*/ 99 h 199"/>
                  <a:gd name="T16" fmla="*/ 196 w 199"/>
                  <a:gd name="T17" fmla="*/ 122 h 199"/>
                  <a:gd name="T18" fmla="*/ 189 w 199"/>
                  <a:gd name="T19" fmla="*/ 143 h 199"/>
                  <a:gd name="T20" fmla="*/ 177 w 199"/>
                  <a:gd name="T21" fmla="*/ 161 h 199"/>
                  <a:gd name="T22" fmla="*/ 161 w 199"/>
                  <a:gd name="T23" fmla="*/ 176 h 199"/>
                  <a:gd name="T24" fmla="*/ 143 w 199"/>
                  <a:gd name="T25" fmla="*/ 189 h 199"/>
                  <a:gd name="T26" fmla="*/ 122 w 199"/>
                  <a:gd name="T27" fmla="*/ 196 h 199"/>
                  <a:gd name="T28" fmla="*/ 100 w 199"/>
                  <a:gd name="T29" fmla="*/ 199 h 199"/>
                  <a:gd name="T30" fmla="*/ 76 w 199"/>
                  <a:gd name="T31" fmla="*/ 196 h 199"/>
                  <a:gd name="T32" fmla="*/ 56 w 199"/>
                  <a:gd name="T33" fmla="*/ 189 h 199"/>
                  <a:gd name="T34" fmla="*/ 38 w 199"/>
                  <a:gd name="T35" fmla="*/ 176 h 199"/>
                  <a:gd name="T36" fmla="*/ 22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2 w 199"/>
                  <a:gd name="T49" fmla="*/ 37 h 199"/>
                  <a:gd name="T50" fmla="*/ 38 w 199"/>
                  <a:gd name="T51" fmla="*/ 22 h 199"/>
                  <a:gd name="T52" fmla="*/ 56 w 199"/>
                  <a:gd name="T53" fmla="*/ 10 h 199"/>
                  <a:gd name="T54" fmla="*/ 76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2" y="3"/>
                    </a:lnTo>
                    <a:lnTo>
                      <a:pt x="143" y="10"/>
                    </a:lnTo>
                    <a:lnTo>
                      <a:pt x="161" y="22"/>
                    </a:lnTo>
                    <a:lnTo>
                      <a:pt x="177" y="37"/>
                    </a:lnTo>
                    <a:lnTo>
                      <a:pt x="189" y="56"/>
                    </a:lnTo>
                    <a:lnTo>
                      <a:pt x="196" y="77"/>
                    </a:lnTo>
                    <a:lnTo>
                      <a:pt x="199" y="99"/>
                    </a:lnTo>
                    <a:lnTo>
                      <a:pt x="196" y="122"/>
                    </a:lnTo>
                    <a:lnTo>
                      <a:pt x="189" y="143"/>
                    </a:lnTo>
                    <a:lnTo>
                      <a:pt x="177" y="161"/>
                    </a:lnTo>
                    <a:lnTo>
                      <a:pt x="161" y="176"/>
                    </a:lnTo>
                    <a:lnTo>
                      <a:pt x="143" y="189"/>
                    </a:lnTo>
                    <a:lnTo>
                      <a:pt x="122" y="196"/>
                    </a:lnTo>
                    <a:lnTo>
                      <a:pt x="100" y="199"/>
                    </a:lnTo>
                    <a:lnTo>
                      <a:pt x="76" y="196"/>
                    </a:lnTo>
                    <a:lnTo>
                      <a:pt x="56" y="189"/>
                    </a:lnTo>
                    <a:lnTo>
                      <a:pt x="38" y="176"/>
                    </a:lnTo>
                    <a:lnTo>
                      <a:pt x="22" y="161"/>
                    </a:lnTo>
                    <a:lnTo>
                      <a:pt x="10" y="143"/>
                    </a:lnTo>
                    <a:lnTo>
                      <a:pt x="3" y="122"/>
                    </a:lnTo>
                    <a:lnTo>
                      <a:pt x="0" y="99"/>
                    </a:lnTo>
                    <a:lnTo>
                      <a:pt x="3" y="77"/>
                    </a:lnTo>
                    <a:lnTo>
                      <a:pt x="10" y="56"/>
                    </a:lnTo>
                    <a:lnTo>
                      <a:pt x="22" y="37"/>
                    </a:lnTo>
                    <a:lnTo>
                      <a:pt x="38" y="22"/>
                    </a:lnTo>
                    <a:lnTo>
                      <a:pt x="56" y="10"/>
                    </a:lnTo>
                    <a:lnTo>
                      <a:pt x="76" y="3"/>
                    </a:lnTo>
                    <a:lnTo>
                      <a:pt x="1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611">
                <a:extLst>
                  <a:ext uri="{FF2B5EF4-FFF2-40B4-BE49-F238E27FC236}">
                    <a16:creationId xmlns:a16="http://schemas.microsoft.com/office/drawing/2014/main" id="{671F8717-4811-5348-B0A7-35A410BC9464}"/>
                  </a:ext>
                </a:extLst>
              </p:cNvPr>
              <p:cNvSpPr>
                <a:spLocks noEditPoints="1"/>
              </p:cNvSpPr>
              <p:nvPr/>
            </p:nvSpPr>
            <p:spPr bwMode="auto">
              <a:xfrm>
                <a:off x="11172825" y="6137275"/>
                <a:ext cx="188913" cy="168275"/>
              </a:xfrm>
              <a:custGeom>
                <a:avLst/>
                <a:gdLst>
                  <a:gd name="T0" fmla="*/ 574 w 1307"/>
                  <a:gd name="T1" fmla="*/ 103 h 1165"/>
                  <a:gd name="T2" fmla="*/ 474 w 1307"/>
                  <a:gd name="T3" fmla="*/ 159 h 1165"/>
                  <a:gd name="T4" fmla="*/ 405 w 1307"/>
                  <a:gd name="T5" fmla="*/ 250 h 1165"/>
                  <a:gd name="T6" fmla="*/ 379 w 1307"/>
                  <a:gd name="T7" fmla="*/ 365 h 1165"/>
                  <a:gd name="T8" fmla="*/ 405 w 1307"/>
                  <a:gd name="T9" fmla="*/ 480 h 1165"/>
                  <a:gd name="T10" fmla="*/ 474 w 1307"/>
                  <a:gd name="T11" fmla="*/ 572 h 1165"/>
                  <a:gd name="T12" fmla="*/ 574 w 1307"/>
                  <a:gd name="T13" fmla="*/ 627 h 1165"/>
                  <a:gd name="T14" fmla="*/ 694 w 1307"/>
                  <a:gd name="T15" fmla="*/ 636 h 1165"/>
                  <a:gd name="T16" fmla="*/ 803 w 1307"/>
                  <a:gd name="T17" fmla="*/ 594 h 1165"/>
                  <a:gd name="T18" fmla="*/ 883 w 1307"/>
                  <a:gd name="T19" fmla="*/ 514 h 1165"/>
                  <a:gd name="T20" fmla="*/ 924 w 1307"/>
                  <a:gd name="T21" fmla="*/ 406 h 1165"/>
                  <a:gd name="T22" fmla="*/ 915 w 1307"/>
                  <a:gd name="T23" fmla="*/ 287 h 1165"/>
                  <a:gd name="T24" fmla="*/ 860 w 1307"/>
                  <a:gd name="T25" fmla="*/ 186 h 1165"/>
                  <a:gd name="T26" fmla="*/ 769 w 1307"/>
                  <a:gd name="T27" fmla="*/ 118 h 1165"/>
                  <a:gd name="T28" fmla="*/ 654 w 1307"/>
                  <a:gd name="T29" fmla="*/ 92 h 1165"/>
                  <a:gd name="T30" fmla="*/ 777 w 1307"/>
                  <a:gd name="T31" fmla="*/ 12 h 1165"/>
                  <a:gd name="T32" fmla="*/ 949 w 1307"/>
                  <a:gd name="T33" fmla="*/ 71 h 1165"/>
                  <a:gd name="T34" fmla="*/ 1093 w 1307"/>
                  <a:gd name="T35" fmla="*/ 171 h 1165"/>
                  <a:gd name="T36" fmla="*/ 1208 w 1307"/>
                  <a:gd name="T37" fmla="*/ 307 h 1165"/>
                  <a:gd name="T38" fmla="*/ 1281 w 1307"/>
                  <a:gd name="T39" fmla="*/ 470 h 1165"/>
                  <a:gd name="T40" fmla="*/ 1307 w 1307"/>
                  <a:gd name="T41" fmla="*/ 652 h 1165"/>
                  <a:gd name="T42" fmla="*/ 1281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1 w 1307"/>
                  <a:gd name="T53" fmla="*/ 750 h 1165"/>
                  <a:gd name="T54" fmla="*/ 887 w 1307"/>
                  <a:gd name="T55" fmla="*/ 719 h 1165"/>
                  <a:gd name="T56" fmla="*/ 861 w 1307"/>
                  <a:gd name="T57" fmla="*/ 711 h 1165"/>
                  <a:gd name="T58" fmla="*/ 834 w 1307"/>
                  <a:gd name="T59" fmla="*/ 703 h 1165"/>
                  <a:gd name="T60" fmla="*/ 789 w 1307"/>
                  <a:gd name="T61" fmla="*/ 700 h 1165"/>
                  <a:gd name="T62" fmla="*/ 538 w 1307"/>
                  <a:gd name="T63" fmla="*/ 707 h 1165"/>
                  <a:gd name="T64" fmla="*/ 474 w 1307"/>
                  <a:gd name="T65" fmla="*/ 702 h 1165"/>
                  <a:gd name="T66" fmla="*/ 456 w 1307"/>
                  <a:gd name="T67" fmla="*/ 708 h 1165"/>
                  <a:gd name="T68" fmla="*/ 426 w 1307"/>
                  <a:gd name="T69" fmla="*/ 717 h 1165"/>
                  <a:gd name="T70" fmla="*/ 385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4 w 1307"/>
                  <a:gd name="T81" fmla="*/ 888 h 1165"/>
                  <a:gd name="T82" fmla="*/ 3 w 1307"/>
                  <a:gd name="T83" fmla="*/ 714 h 1165"/>
                  <a:gd name="T84" fmla="*/ 12 w 1307"/>
                  <a:gd name="T85" fmla="*/ 529 h 1165"/>
                  <a:gd name="T86" fmla="*/ 70 w 1307"/>
                  <a:gd name="T87" fmla="*/ 358 h 1165"/>
                  <a:gd name="T88" fmla="*/ 171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4" y="103"/>
                    </a:lnTo>
                    <a:lnTo>
                      <a:pt x="539" y="118"/>
                    </a:lnTo>
                    <a:lnTo>
                      <a:pt x="505" y="136"/>
                    </a:lnTo>
                    <a:lnTo>
                      <a:pt x="474" y="159"/>
                    </a:lnTo>
                    <a:lnTo>
                      <a:pt x="447" y="186"/>
                    </a:lnTo>
                    <a:lnTo>
                      <a:pt x="424" y="216"/>
                    </a:lnTo>
                    <a:lnTo>
                      <a:pt x="405" y="250"/>
                    </a:lnTo>
                    <a:lnTo>
                      <a:pt x="392" y="287"/>
                    </a:lnTo>
                    <a:lnTo>
                      <a:pt x="383" y="325"/>
                    </a:lnTo>
                    <a:lnTo>
                      <a:pt x="379" y="365"/>
                    </a:lnTo>
                    <a:lnTo>
                      <a:pt x="383" y="406"/>
                    </a:lnTo>
                    <a:lnTo>
                      <a:pt x="392" y="444"/>
                    </a:lnTo>
                    <a:lnTo>
                      <a:pt x="405" y="480"/>
                    </a:lnTo>
                    <a:lnTo>
                      <a:pt x="424" y="514"/>
                    </a:lnTo>
                    <a:lnTo>
                      <a:pt x="447" y="544"/>
                    </a:lnTo>
                    <a:lnTo>
                      <a:pt x="474" y="572"/>
                    </a:lnTo>
                    <a:lnTo>
                      <a:pt x="505" y="594"/>
                    </a:lnTo>
                    <a:lnTo>
                      <a:pt x="539" y="613"/>
                    </a:lnTo>
                    <a:lnTo>
                      <a:pt x="574" y="627"/>
                    </a:lnTo>
                    <a:lnTo>
                      <a:pt x="613" y="636"/>
                    </a:lnTo>
                    <a:lnTo>
                      <a:pt x="654" y="639"/>
                    </a:lnTo>
                    <a:lnTo>
                      <a:pt x="694" y="636"/>
                    </a:lnTo>
                    <a:lnTo>
                      <a:pt x="732" y="627"/>
                    </a:lnTo>
                    <a:lnTo>
                      <a:pt x="769" y="613"/>
                    </a:lnTo>
                    <a:lnTo>
                      <a:pt x="803" y="594"/>
                    </a:lnTo>
                    <a:lnTo>
                      <a:pt x="832" y="572"/>
                    </a:lnTo>
                    <a:lnTo>
                      <a:pt x="860" y="544"/>
                    </a:lnTo>
                    <a:lnTo>
                      <a:pt x="883" y="514"/>
                    </a:lnTo>
                    <a:lnTo>
                      <a:pt x="902" y="480"/>
                    </a:lnTo>
                    <a:lnTo>
                      <a:pt x="915" y="444"/>
                    </a:lnTo>
                    <a:lnTo>
                      <a:pt x="924" y="406"/>
                    </a:lnTo>
                    <a:lnTo>
                      <a:pt x="927" y="365"/>
                    </a:lnTo>
                    <a:lnTo>
                      <a:pt x="924" y="325"/>
                    </a:lnTo>
                    <a:lnTo>
                      <a:pt x="915" y="287"/>
                    </a:lnTo>
                    <a:lnTo>
                      <a:pt x="902" y="250"/>
                    </a:lnTo>
                    <a:lnTo>
                      <a:pt x="883" y="216"/>
                    </a:lnTo>
                    <a:lnTo>
                      <a:pt x="860" y="186"/>
                    </a:lnTo>
                    <a:lnTo>
                      <a:pt x="832" y="159"/>
                    </a:lnTo>
                    <a:lnTo>
                      <a:pt x="803" y="136"/>
                    </a:lnTo>
                    <a:lnTo>
                      <a:pt x="769" y="118"/>
                    </a:lnTo>
                    <a:lnTo>
                      <a:pt x="732" y="103"/>
                    </a:lnTo>
                    <a:lnTo>
                      <a:pt x="694" y="95"/>
                    </a:lnTo>
                    <a:lnTo>
                      <a:pt x="654" y="92"/>
                    </a:lnTo>
                    <a:close/>
                    <a:moveTo>
                      <a:pt x="654" y="0"/>
                    </a:moveTo>
                    <a:lnTo>
                      <a:pt x="716" y="3"/>
                    </a:lnTo>
                    <a:lnTo>
                      <a:pt x="777" y="12"/>
                    </a:lnTo>
                    <a:lnTo>
                      <a:pt x="836" y="26"/>
                    </a:lnTo>
                    <a:lnTo>
                      <a:pt x="894" y="46"/>
                    </a:lnTo>
                    <a:lnTo>
                      <a:pt x="949" y="71"/>
                    </a:lnTo>
                    <a:lnTo>
                      <a:pt x="1000" y="99"/>
                    </a:lnTo>
                    <a:lnTo>
                      <a:pt x="1049" y="133"/>
                    </a:lnTo>
                    <a:lnTo>
                      <a:pt x="1093" y="171"/>
                    </a:lnTo>
                    <a:lnTo>
                      <a:pt x="1135" y="213"/>
                    </a:lnTo>
                    <a:lnTo>
                      <a:pt x="1173" y="258"/>
                    </a:lnTo>
                    <a:lnTo>
                      <a:pt x="1208" y="307"/>
                    </a:lnTo>
                    <a:lnTo>
                      <a:pt x="1236" y="358"/>
                    </a:lnTo>
                    <a:lnTo>
                      <a:pt x="1261" y="413"/>
                    </a:lnTo>
                    <a:lnTo>
                      <a:pt x="1281" y="470"/>
                    </a:lnTo>
                    <a:lnTo>
                      <a:pt x="1295" y="529"/>
                    </a:lnTo>
                    <a:lnTo>
                      <a:pt x="1304" y="590"/>
                    </a:lnTo>
                    <a:lnTo>
                      <a:pt x="1307" y="652"/>
                    </a:lnTo>
                    <a:lnTo>
                      <a:pt x="1304" y="714"/>
                    </a:lnTo>
                    <a:lnTo>
                      <a:pt x="1295" y="774"/>
                    </a:lnTo>
                    <a:lnTo>
                      <a:pt x="1281" y="832"/>
                    </a:lnTo>
                    <a:lnTo>
                      <a:pt x="1263" y="888"/>
                    </a:lnTo>
                    <a:lnTo>
                      <a:pt x="1238" y="942"/>
                    </a:lnTo>
                    <a:lnTo>
                      <a:pt x="1211" y="993"/>
                    </a:lnTo>
                    <a:lnTo>
                      <a:pt x="1177" y="1041"/>
                    </a:lnTo>
                    <a:lnTo>
                      <a:pt x="1140" y="1086"/>
                    </a:lnTo>
                    <a:lnTo>
                      <a:pt x="1101" y="1128"/>
                    </a:lnTo>
                    <a:lnTo>
                      <a:pt x="1056" y="1165"/>
                    </a:lnTo>
                    <a:lnTo>
                      <a:pt x="1056" y="949"/>
                    </a:lnTo>
                    <a:lnTo>
                      <a:pt x="1054" y="916"/>
                    </a:lnTo>
                    <a:lnTo>
                      <a:pt x="1047" y="882"/>
                    </a:lnTo>
                    <a:lnTo>
                      <a:pt x="1035" y="851"/>
                    </a:lnTo>
                    <a:lnTo>
                      <a:pt x="1020" y="822"/>
                    </a:lnTo>
                    <a:lnTo>
                      <a:pt x="1001" y="795"/>
                    </a:lnTo>
                    <a:lnTo>
                      <a:pt x="977" y="771"/>
                    </a:lnTo>
                    <a:lnTo>
                      <a:pt x="951" y="750"/>
                    </a:lnTo>
                    <a:lnTo>
                      <a:pt x="922" y="733"/>
                    </a:lnTo>
                    <a:lnTo>
                      <a:pt x="890" y="719"/>
                    </a:lnTo>
                    <a:lnTo>
                      <a:pt x="887" y="719"/>
                    </a:lnTo>
                    <a:lnTo>
                      <a:pt x="880" y="717"/>
                    </a:lnTo>
                    <a:lnTo>
                      <a:pt x="871" y="714"/>
                    </a:lnTo>
                    <a:lnTo>
                      <a:pt x="861" y="711"/>
                    </a:lnTo>
                    <a:lnTo>
                      <a:pt x="851" y="708"/>
                    </a:lnTo>
                    <a:lnTo>
                      <a:pt x="842" y="705"/>
                    </a:lnTo>
                    <a:lnTo>
                      <a:pt x="834" y="703"/>
                    </a:lnTo>
                    <a:lnTo>
                      <a:pt x="832" y="702"/>
                    </a:lnTo>
                    <a:lnTo>
                      <a:pt x="811" y="698"/>
                    </a:lnTo>
                    <a:lnTo>
                      <a:pt x="789" y="700"/>
                    </a:lnTo>
                    <a:lnTo>
                      <a:pt x="769" y="707"/>
                    </a:lnTo>
                    <a:lnTo>
                      <a:pt x="654" y="762"/>
                    </a:lnTo>
                    <a:lnTo>
                      <a:pt x="538" y="707"/>
                    </a:lnTo>
                    <a:lnTo>
                      <a:pt x="517" y="700"/>
                    </a:lnTo>
                    <a:lnTo>
                      <a:pt x="496" y="698"/>
                    </a:lnTo>
                    <a:lnTo>
                      <a:pt x="474" y="702"/>
                    </a:lnTo>
                    <a:lnTo>
                      <a:pt x="472" y="703"/>
                    </a:lnTo>
                    <a:lnTo>
                      <a:pt x="465" y="705"/>
                    </a:lnTo>
                    <a:lnTo>
                      <a:pt x="456" y="708"/>
                    </a:lnTo>
                    <a:lnTo>
                      <a:pt x="446" y="711"/>
                    </a:lnTo>
                    <a:lnTo>
                      <a:pt x="436" y="714"/>
                    </a:lnTo>
                    <a:lnTo>
                      <a:pt x="426" y="717"/>
                    </a:lnTo>
                    <a:lnTo>
                      <a:pt x="419" y="719"/>
                    </a:lnTo>
                    <a:lnTo>
                      <a:pt x="417" y="719"/>
                    </a:lnTo>
                    <a:lnTo>
                      <a:pt x="385" y="733"/>
                    </a:lnTo>
                    <a:lnTo>
                      <a:pt x="356" y="750"/>
                    </a:lnTo>
                    <a:lnTo>
                      <a:pt x="329" y="771"/>
                    </a:lnTo>
                    <a:lnTo>
                      <a:pt x="307" y="795"/>
                    </a:lnTo>
                    <a:lnTo>
                      <a:pt x="288" y="822"/>
                    </a:lnTo>
                    <a:lnTo>
                      <a:pt x="271" y="851"/>
                    </a:lnTo>
                    <a:lnTo>
                      <a:pt x="260" y="882"/>
                    </a:lnTo>
                    <a:lnTo>
                      <a:pt x="253" y="916"/>
                    </a:lnTo>
                    <a:lnTo>
                      <a:pt x="251" y="949"/>
                    </a:lnTo>
                    <a:lnTo>
                      <a:pt x="251" y="1165"/>
                    </a:lnTo>
                    <a:lnTo>
                      <a:pt x="207" y="1128"/>
                    </a:lnTo>
                    <a:lnTo>
                      <a:pt x="166" y="1086"/>
                    </a:lnTo>
                    <a:lnTo>
                      <a:pt x="130" y="1041"/>
                    </a:lnTo>
                    <a:lnTo>
                      <a:pt x="97" y="993"/>
                    </a:lnTo>
                    <a:lnTo>
                      <a:pt x="68" y="942"/>
                    </a:lnTo>
                    <a:lnTo>
                      <a:pt x="44" y="888"/>
                    </a:lnTo>
                    <a:lnTo>
                      <a:pt x="26" y="832"/>
                    </a:lnTo>
                    <a:lnTo>
                      <a:pt x="11" y="774"/>
                    </a:lnTo>
                    <a:lnTo>
                      <a:pt x="3" y="714"/>
                    </a:lnTo>
                    <a:lnTo>
                      <a:pt x="0" y="652"/>
                    </a:lnTo>
                    <a:lnTo>
                      <a:pt x="3" y="590"/>
                    </a:lnTo>
                    <a:lnTo>
                      <a:pt x="12" y="529"/>
                    </a:lnTo>
                    <a:lnTo>
                      <a:pt x="27" y="470"/>
                    </a:lnTo>
                    <a:lnTo>
                      <a:pt x="46" y="413"/>
                    </a:lnTo>
                    <a:lnTo>
                      <a:pt x="70" y="358"/>
                    </a:lnTo>
                    <a:lnTo>
                      <a:pt x="100" y="307"/>
                    </a:lnTo>
                    <a:lnTo>
                      <a:pt x="134" y="258"/>
                    </a:lnTo>
                    <a:lnTo>
                      <a:pt x="171" y="213"/>
                    </a:lnTo>
                    <a:lnTo>
                      <a:pt x="213" y="171"/>
                    </a:lnTo>
                    <a:lnTo>
                      <a:pt x="258" y="133"/>
                    </a:lnTo>
                    <a:lnTo>
                      <a:pt x="307" y="99"/>
                    </a:lnTo>
                    <a:lnTo>
                      <a:pt x="359" y="71"/>
                    </a:lnTo>
                    <a:lnTo>
                      <a:pt x="413" y="46"/>
                    </a:lnTo>
                    <a:lnTo>
                      <a:pt x="470" y="26"/>
                    </a:lnTo>
                    <a:lnTo>
                      <a:pt x="529" y="12"/>
                    </a:lnTo>
                    <a:lnTo>
                      <a:pt x="591" y="3"/>
                    </a:lnTo>
                    <a:lnTo>
                      <a:pt x="6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612">
                <a:extLst>
                  <a:ext uri="{FF2B5EF4-FFF2-40B4-BE49-F238E27FC236}">
                    <a16:creationId xmlns:a16="http://schemas.microsoft.com/office/drawing/2014/main" id="{75CC2F37-CCA7-D342-AD4F-99041046B468}"/>
                  </a:ext>
                </a:extLst>
              </p:cNvPr>
              <p:cNvSpPr>
                <a:spLocks/>
              </p:cNvSpPr>
              <p:nvPr/>
            </p:nvSpPr>
            <p:spPr bwMode="auto">
              <a:xfrm>
                <a:off x="11234738" y="6264275"/>
                <a:ext cx="65088" cy="61913"/>
              </a:xfrm>
              <a:custGeom>
                <a:avLst/>
                <a:gdLst>
                  <a:gd name="T0" fmla="*/ 69 w 457"/>
                  <a:gd name="T1" fmla="*/ 0 h 427"/>
                  <a:gd name="T2" fmla="*/ 191 w 457"/>
                  <a:gd name="T3" fmla="*/ 58 h 427"/>
                  <a:gd name="T4" fmla="*/ 209 w 457"/>
                  <a:gd name="T5" fmla="*/ 65 h 427"/>
                  <a:gd name="T6" fmla="*/ 229 w 457"/>
                  <a:gd name="T7" fmla="*/ 67 h 427"/>
                  <a:gd name="T8" fmla="*/ 247 w 457"/>
                  <a:gd name="T9" fmla="*/ 65 h 427"/>
                  <a:gd name="T10" fmla="*/ 266 w 457"/>
                  <a:gd name="T11" fmla="*/ 58 h 427"/>
                  <a:gd name="T12" fmla="*/ 389 w 457"/>
                  <a:gd name="T13" fmla="*/ 0 h 427"/>
                  <a:gd name="T14" fmla="*/ 410 w 457"/>
                  <a:gd name="T15" fmla="*/ 7 h 427"/>
                  <a:gd name="T16" fmla="*/ 426 w 457"/>
                  <a:gd name="T17" fmla="*/ 14 h 427"/>
                  <a:gd name="T18" fmla="*/ 439 w 457"/>
                  <a:gd name="T19" fmla="*/ 26 h 427"/>
                  <a:gd name="T20" fmla="*/ 448 w 457"/>
                  <a:gd name="T21" fmla="*/ 39 h 427"/>
                  <a:gd name="T22" fmla="*/ 454 w 457"/>
                  <a:gd name="T23" fmla="*/ 55 h 427"/>
                  <a:gd name="T24" fmla="*/ 457 w 457"/>
                  <a:gd name="T25" fmla="*/ 71 h 427"/>
                  <a:gd name="T26" fmla="*/ 457 w 457"/>
                  <a:gd name="T27" fmla="*/ 385 h 427"/>
                  <a:gd name="T28" fmla="*/ 402 w 457"/>
                  <a:gd name="T29" fmla="*/ 403 h 427"/>
                  <a:gd name="T30" fmla="*/ 346 w 457"/>
                  <a:gd name="T31" fmla="*/ 416 h 427"/>
                  <a:gd name="T32" fmla="*/ 288 w 457"/>
                  <a:gd name="T33" fmla="*/ 424 h 427"/>
                  <a:gd name="T34" fmla="*/ 229 w 457"/>
                  <a:gd name="T35" fmla="*/ 427 h 427"/>
                  <a:gd name="T36" fmla="*/ 169 w 457"/>
                  <a:gd name="T37" fmla="*/ 424 h 427"/>
                  <a:gd name="T38" fmla="*/ 111 w 457"/>
                  <a:gd name="T39" fmla="*/ 416 h 427"/>
                  <a:gd name="T40" fmla="*/ 54 w 457"/>
                  <a:gd name="T41" fmla="*/ 403 h 427"/>
                  <a:gd name="T42" fmla="*/ 0 w 457"/>
                  <a:gd name="T43" fmla="*/ 385 h 427"/>
                  <a:gd name="T44" fmla="*/ 0 w 457"/>
                  <a:gd name="T45" fmla="*/ 71 h 427"/>
                  <a:gd name="T46" fmla="*/ 2 w 457"/>
                  <a:gd name="T47" fmla="*/ 55 h 427"/>
                  <a:gd name="T48" fmla="*/ 9 w 457"/>
                  <a:gd name="T49" fmla="*/ 39 h 427"/>
                  <a:gd name="T50" fmla="*/ 18 w 457"/>
                  <a:gd name="T51" fmla="*/ 26 h 427"/>
                  <a:gd name="T52" fmla="*/ 31 w 457"/>
                  <a:gd name="T53" fmla="*/ 14 h 427"/>
                  <a:gd name="T54" fmla="*/ 46 w 457"/>
                  <a:gd name="T55" fmla="*/ 7 h 427"/>
                  <a:gd name="T56" fmla="*/ 69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9" y="0"/>
                    </a:moveTo>
                    <a:lnTo>
                      <a:pt x="191" y="58"/>
                    </a:lnTo>
                    <a:lnTo>
                      <a:pt x="209" y="65"/>
                    </a:lnTo>
                    <a:lnTo>
                      <a:pt x="229" y="67"/>
                    </a:lnTo>
                    <a:lnTo>
                      <a:pt x="247" y="65"/>
                    </a:lnTo>
                    <a:lnTo>
                      <a:pt x="266" y="58"/>
                    </a:lnTo>
                    <a:lnTo>
                      <a:pt x="389" y="0"/>
                    </a:lnTo>
                    <a:lnTo>
                      <a:pt x="410" y="7"/>
                    </a:lnTo>
                    <a:lnTo>
                      <a:pt x="426" y="14"/>
                    </a:lnTo>
                    <a:lnTo>
                      <a:pt x="439" y="26"/>
                    </a:lnTo>
                    <a:lnTo>
                      <a:pt x="448" y="39"/>
                    </a:lnTo>
                    <a:lnTo>
                      <a:pt x="454" y="55"/>
                    </a:lnTo>
                    <a:lnTo>
                      <a:pt x="457" y="71"/>
                    </a:lnTo>
                    <a:lnTo>
                      <a:pt x="457" y="385"/>
                    </a:lnTo>
                    <a:lnTo>
                      <a:pt x="402" y="403"/>
                    </a:lnTo>
                    <a:lnTo>
                      <a:pt x="346" y="416"/>
                    </a:lnTo>
                    <a:lnTo>
                      <a:pt x="288" y="424"/>
                    </a:lnTo>
                    <a:lnTo>
                      <a:pt x="229" y="427"/>
                    </a:lnTo>
                    <a:lnTo>
                      <a:pt x="169" y="424"/>
                    </a:lnTo>
                    <a:lnTo>
                      <a:pt x="111" y="416"/>
                    </a:lnTo>
                    <a:lnTo>
                      <a:pt x="54" y="403"/>
                    </a:lnTo>
                    <a:lnTo>
                      <a:pt x="0" y="385"/>
                    </a:lnTo>
                    <a:lnTo>
                      <a:pt x="0" y="71"/>
                    </a:lnTo>
                    <a:lnTo>
                      <a:pt x="2" y="55"/>
                    </a:lnTo>
                    <a:lnTo>
                      <a:pt x="9" y="39"/>
                    </a:lnTo>
                    <a:lnTo>
                      <a:pt x="18" y="26"/>
                    </a:lnTo>
                    <a:lnTo>
                      <a:pt x="31" y="14"/>
                    </a:lnTo>
                    <a:lnTo>
                      <a:pt x="46" y="7"/>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613">
                <a:extLst>
                  <a:ext uri="{FF2B5EF4-FFF2-40B4-BE49-F238E27FC236}">
                    <a16:creationId xmlns:a16="http://schemas.microsoft.com/office/drawing/2014/main" id="{A45ABEB8-F05B-C04A-9735-9263CD90E7C2}"/>
                  </a:ext>
                </a:extLst>
              </p:cNvPr>
              <p:cNvSpPr>
                <a:spLocks noEditPoints="1"/>
              </p:cNvSpPr>
              <p:nvPr/>
            </p:nvSpPr>
            <p:spPr bwMode="auto">
              <a:xfrm>
                <a:off x="11320463" y="5868988"/>
                <a:ext cx="188913" cy="166688"/>
              </a:xfrm>
              <a:custGeom>
                <a:avLst/>
                <a:gdLst>
                  <a:gd name="T0" fmla="*/ 574 w 1307"/>
                  <a:gd name="T1" fmla="*/ 104 h 1165"/>
                  <a:gd name="T2" fmla="*/ 473 w 1307"/>
                  <a:gd name="T3" fmla="*/ 159 h 1165"/>
                  <a:gd name="T4" fmla="*/ 405 w 1307"/>
                  <a:gd name="T5" fmla="*/ 251 h 1165"/>
                  <a:gd name="T6" fmla="*/ 380 w 1307"/>
                  <a:gd name="T7" fmla="*/ 366 h 1165"/>
                  <a:gd name="T8" fmla="*/ 405 w 1307"/>
                  <a:gd name="T9" fmla="*/ 481 h 1165"/>
                  <a:gd name="T10" fmla="*/ 473 w 1307"/>
                  <a:gd name="T11" fmla="*/ 571 h 1165"/>
                  <a:gd name="T12" fmla="*/ 574 w 1307"/>
                  <a:gd name="T13" fmla="*/ 626 h 1165"/>
                  <a:gd name="T14" fmla="*/ 694 w 1307"/>
                  <a:gd name="T15" fmla="*/ 635 h 1165"/>
                  <a:gd name="T16" fmla="*/ 802 w 1307"/>
                  <a:gd name="T17" fmla="*/ 595 h 1165"/>
                  <a:gd name="T18" fmla="*/ 882 w 1307"/>
                  <a:gd name="T19" fmla="*/ 514 h 1165"/>
                  <a:gd name="T20" fmla="*/ 924 w 1307"/>
                  <a:gd name="T21" fmla="*/ 405 h 1165"/>
                  <a:gd name="T22" fmla="*/ 915 w 1307"/>
                  <a:gd name="T23" fmla="*/ 286 h 1165"/>
                  <a:gd name="T24" fmla="*/ 860 w 1307"/>
                  <a:gd name="T25" fmla="*/ 186 h 1165"/>
                  <a:gd name="T26" fmla="*/ 768 w 1307"/>
                  <a:gd name="T27" fmla="*/ 117 h 1165"/>
                  <a:gd name="T28" fmla="*/ 653 w 1307"/>
                  <a:gd name="T29" fmla="*/ 92 h 1165"/>
                  <a:gd name="T30" fmla="*/ 777 w 1307"/>
                  <a:gd name="T31" fmla="*/ 12 h 1165"/>
                  <a:gd name="T32" fmla="*/ 948 w 1307"/>
                  <a:gd name="T33" fmla="*/ 70 h 1165"/>
                  <a:gd name="T34" fmla="*/ 1094 w 1307"/>
                  <a:gd name="T35" fmla="*/ 171 h 1165"/>
                  <a:gd name="T36" fmla="*/ 1207 w 1307"/>
                  <a:gd name="T37" fmla="*/ 307 h 1165"/>
                  <a:gd name="T38" fmla="*/ 1280 w 1307"/>
                  <a:gd name="T39" fmla="*/ 469 h 1165"/>
                  <a:gd name="T40" fmla="*/ 1307 w 1307"/>
                  <a:gd name="T41" fmla="*/ 653 h 1165"/>
                  <a:gd name="T42" fmla="*/ 1281 w 1307"/>
                  <a:gd name="T43" fmla="*/ 832 h 1165"/>
                  <a:gd name="T44" fmla="*/ 1210 w 1307"/>
                  <a:gd name="T45" fmla="*/ 993 h 1165"/>
                  <a:gd name="T46" fmla="*/ 1100 w 1307"/>
                  <a:gd name="T47" fmla="*/ 1127 h 1165"/>
                  <a:gd name="T48" fmla="*/ 1054 w 1307"/>
                  <a:gd name="T49" fmla="*/ 915 h 1165"/>
                  <a:gd name="T50" fmla="*/ 1019 w 1307"/>
                  <a:gd name="T51" fmla="*/ 822 h 1165"/>
                  <a:gd name="T52" fmla="*/ 951 w 1307"/>
                  <a:gd name="T53" fmla="*/ 749 h 1165"/>
                  <a:gd name="T54" fmla="*/ 888 w 1307"/>
                  <a:gd name="T55" fmla="*/ 719 h 1165"/>
                  <a:gd name="T56" fmla="*/ 861 w 1307"/>
                  <a:gd name="T57" fmla="*/ 711 h 1165"/>
                  <a:gd name="T58" fmla="*/ 835 w 1307"/>
                  <a:gd name="T59" fmla="*/ 703 h 1165"/>
                  <a:gd name="T60" fmla="*/ 790 w 1307"/>
                  <a:gd name="T61" fmla="*/ 700 h 1165"/>
                  <a:gd name="T62" fmla="*/ 538 w 1307"/>
                  <a:gd name="T63" fmla="*/ 707 h 1165"/>
                  <a:gd name="T64" fmla="*/ 474 w 1307"/>
                  <a:gd name="T65" fmla="*/ 702 h 1165"/>
                  <a:gd name="T66" fmla="*/ 456 w 1307"/>
                  <a:gd name="T67" fmla="*/ 708 h 1165"/>
                  <a:gd name="T68" fmla="*/ 425 w 1307"/>
                  <a:gd name="T69" fmla="*/ 717 h 1165"/>
                  <a:gd name="T70" fmla="*/ 385 w 1307"/>
                  <a:gd name="T71" fmla="*/ 733 h 1165"/>
                  <a:gd name="T72" fmla="*/ 306 w 1307"/>
                  <a:gd name="T73" fmla="*/ 794 h 1165"/>
                  <a:gd name="T74" fmla="*/ 260 w 1307"/>
                  <a:gd name="T75" fmla="*/ 882 h 1165"/>
                  <a:gd name="T76" fmla="*/ 250 w 1307"/>
                  <a:gd name="T77" fmla="*/ 1165 h 1165"/>
                  <a:gd name="T78" fmla="*/ 129 w 1307"/>
                  <a:gd name="T79" fmla="*/ 1041 h 1165"/>
                  <a:gd name="T80" fmla="*/ 44 w 1307"/>
                  <a:gd name="T81" fmla="*/ 888 h 1165"/>
                  <a:gd name="T82" fmla="*/ 3 w 1307"/>
                  <a:gd name="T83" fmla="*/ 714 h 1165"/>
                  <a:gd name="T84" fmla="*/ 11 w 1307"/>
                  <a:gd name="T85" fmla="*/ 529 h 1165"/>
                  <a:gd name="T86" fmla="*/ 71 w 1307"/>
                  <a:gd name="T87" fmla="*/ 359 h 1165"/>
                  <a:gd name="T88" fmla="*/ 170 w 1307"/>
                  <a:gd name="T89" fmla="*/ 213 h 1165"/>
                  <a:gd name="T90" fmla="*/ 307 w 1307"/>
                  <a:gd name="T91" fmla="*/ 100 h 1165"/>
                  <a:gd name="T92" fmla="*/ 470 w 1307"/>
                  <a:gd name="T93" fmla="*/ 27 h 1165"/>
                  <a:gd name="T94" fmla="*/ 653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3" y="92"/>
                    </a:moveTo>
                    <a:lnTo>
                      <a:pt x="613" y="95"/>
                    </a:lnTo>
                    <a:lnTo>
                      <a:pt x="574" y="104"/>
                    </a:lnTo>
                    <a:lnTo>
                      <a:pt x="538" y="117"/>
                    </a:lnTo>
                    <a:lnTo>
                      <a:pt x="504" y="137"/>
                    </a:lnTo>
                    <a:lnTo>
                      <a:pt x="473" y="159"/>
                    </a:lnTo>
                    <a:lnTo>
                      <a:pt x="447" y="186"/>
                    </a:lnTo>
                    <a:lnTo>
                      <a:pt x="423" y="217"/>
                    </a:lnTo>
                    <a:lnTo>
                      <a:pt x="405" y="251"/>
                    </a:lnTo>
                    <a:lnTo>
                      <a:pt x="391" y="286"/>
                    </a:lnTo>
                    <a:lnTo>
                      <a:pt x="383" y="325"/>
                    </a:lnTo>
                    <a:lnTo>
                      <a:pt x="380" y="366"/>
                    </a:lnTo>
                    <a:lnTo>
                      <a:pt x="383" y="405"/>
                    </a:lnTo>
                    <a:lnTo>
                      <a:pt x="391" y="444"/>
                    </a:lnTo>
                    <a:lnTo>
                      <a:pt x="405" y="481"/>
                    </a:lnTo>
                    <a:lnTo>
                      <a:pt x="423" y="514"/>
                    </a:lnTo>
                    <a:lnTo>
                      <a:pt x="447" y="545"/>
                    </a:lnTo>
                    <a:lnTo>
                      <a:pt x="473" y="571"/>
                    </a:lnTo>
                    <a:lnTo>
                      <a:pt x="504" y="595"/>
                    </a:lnTo>
                    <a:lnTo>
                      <a:pt x="538" y="613"/>
                    </a:lnTo>
                    <a:lnTo>
                      <a:pt x="574" y="626"/>
                    </a:lnTo>
                    <a:lnTo>
                      <a:pt x="613" y="635"/>
                    </a:lnTo>
                    <a:lnTo>
                      <a:pt x="653" y="639"/>
                    </a:lnTo>
                    <a:lnTo>
                      <a:pt x="694" y="635"/>
                    </a:lnTo>
                    <a:lnTo>
                      <a:pt x="733" y="626"/>
                    </a:lnTo>
                    <a:lnTo>
                      <a:pt x="768" y="613"/>
                    </a:lnTo>
                    <a:lnTo>
                      <a:pt x="802" y="595"/>
                    </a:lnTo>
                    <a:lnTo>
                      <a:pt x="832" y="571"/>
                    </a:lnTo>
                    <a:lnTo>
                      <a:pt x="860" y="545"/>
                    </a:lnTo>
                    <a:lnTo>
                      <a:pt x="882" y="514"/>
                    </a:lnTo>
                    <a:lnTo>
                      <a:pt x="902" y="481"/>
                    </a:lnTo>
                    <a:lnTo>
                      <a:pt x="915" y="444"/>
                    </a:lnTo>
                    <a:lnTo>
                      <a:pt x="924" y="405"/>
                    </a:lnTo>
                    <a:lnTo>
                      <a:pt x="926" y="366"/>
                    </a:lnTo>
                    <a:lnTo>
                      <a:pt x="924" y="325"/>
                    </a:lnTo>
                    <a:lnTo>
                      <a:pt x="915" y="286"/>
                    </a:lnTo>
                    <a:lnTo>
                      <a:pt x="902" y="251"/>
                    </a:lnTo>
                    <a:lnTo>
                      <a:pt x="882" y="217"/>
                    </a:lnTo>
                    <a:lnTo>
                      <a:pt x="860" y="186"/>
                    </a:lnTo>
                    <a:lnTo>
                      <a:pt x="832" y="159"/>
                    </a:lnTo>
                    <a:lnTo>
                      <a:pt x="802" y="137"/>
                    </a:lnTo>
                    <a:lnTo>
                      <a:pt x="768" y="117"/>
                    </a:lnTo>
                    <a:lnTo>
                      <a:pt x="733" y="104"/>
                    </a:lnTo>
                    <a:lnTo>
                      <a:pt x="694" y="95"/>
                    </a:lnTo>
                    <a:lnTo>
                      <a:pt x="653" y="92"/>
                    </a:lnTo>
                    <a:close/>
                    <a:moveTo>
                      <a:pt x="653" y="0"/>
                    </a:moveTo>
                    <a:lnTo>
                      <a:pt x="716" y="3"/>
                    </a:lnTo>
                    <a:lnTo>
                      <a:pt x="777" y="12"/>
                    </a:lnTo>
                    <a:lnTo>
                      <a:pt x="837" y="27"/>
                    </a:lnTo>
                    <a:lnTo>
                      <a:pt x="894" y="46"/>
                    </a:lnTo>
                    <a:lnTo>
                      <a:pt x="948" y="70"/>
                    </a:lnTo>
                    <a:lnTo>
                      <a:pt x="1000" y="100"/>
                    </a:lnTo>
                    <a:lnTo>
                      <a:pt x="1049" y="133"/>
                    </a:lnTo>
                    <a:lnTo>
                      <a:pt x="1094" y="171"/>
                    </a:lnTo>
                    <a:lnTo>
                      <a:pt x="1135" y="213"/>
                    </a:lnTo>
                    <a:lnTo>
                      <a:pt x="1173" y="258"/>
                    </a:lnTo>
                    <a:lnTo>
                      <a:pt x="1207" y="307"/>
                    </a:lnTo>
                    <a:lnTo>
                      <a:pt x="1236" y="359"/>
                    </a:lnTo>
                    <a:lnTo>
                      <a:pt x="1261" y="412"/>
                    </a:lnTo>
                    <a:lnTo>
                      <a:pt x="1280" y="469"/>
                    </a:lnTo>
                    <a:lnTo>
                      <a:pt x="1295" y="529"/>
                    </a:lnTo>
                    <a:lnTo>
                      <a:pt x="1304" y="590"/>
                    </a:lnTo>
                    <a:lnTo>
                      <a:pt x="1307" y="653"/>
                    </a:lnTo>
                    <a:lnTo>
                      <a:pt x="1304" y="714"/>
                    </a:lnTo>
                    <a:lnTo>
                      <a:pt x="1296" y="774"/>
                    </a:lnTo>
                    <a:lnTo>
                      <a:pt x="1281" y="832"/>
                    </a:lnTo>
                    <a:lnTo>
                      <a:pt x="1262" y="888"/>
                    </a:lnTo>
                    <a:lnTo>
                      <a:pt x="1238" y="942"/>
                    </a:lnTo>
                    <a:lnTo>
                      <a:pt x="1210" y="993"/>
                    </a:lnTo>
                    <a:lnTo>
                      <a:pt x="1177" y="1041"/>
                    </a:lnTo>
                    <a:lnTo>
                      <a:pt x="1141" y="1087"/>
                    </a:lnTo>
                    <a:lnTo>
                      <a:pt x="1100" y="1127"/>
                    </a:lnTo>
                    <a:lnTo>
                      <a:pt x="1056" y="1165"/>
                    </a:lnTo>
                    <a:lnTo>
                      <a:pt x="1056" y="950"/>
                    </a:lnTo>
                    <a:lnTo>
                      <a:pt x="1054" y="915"/>
                    </a:lnTo>
                    <a:lnTo>
                      <a:pt x="1047" y="882"/>
                    </a:lnTo>
                    <a:lnTo>
                      <a:pt x="1035" y="851"/>
                    </a:lnTo>
                    <a:lnTo>
                      <a:pt x="1019" y="822"/>
                    </a:lnTo>
                    <a:lnTo>
                      <a:pt x="1000" y="794"/>
                    </a:lnTo>
                    <a:lnTo>
                      <a:pt x="977" y="771"/>
                    </a:lnTo>
                    <a:lnTo>
                      <a:pt x="951" y="749"/>
                    </a:lnTo>
                    <a:lnTo>
                      <a:pt x="921" y="733"/>
                    </a:lnTo>
                    <a:lnTo>
                      <a:pt x="890" y="720"/>
                    </a:lnTo>
                    <a:lnTo>
                      <a:pt x="888" y="719"/>
                    </a:lnTo>
                    <a:lnTo>
                      <a:pt x="880" y="717"/>
                    </a:lnTo>
                    <a:lnTo>
                      <a:pt x="871" y="714"/>
                    </a:lnTo>
                    <a:lnTo>
                      <a:pt x="861" y="711"/>
                    </a:lnTo>
                    <a:lnTo>
                      <a:pt x="850" y="708"/>
                    </a:lnTo>
                    <a:lnTo>
                      <a:pt x="841" y="705"/>
                    </a:lnTo>
                    <a:lnTo>
                      <a:pt x="835" y="703"/>
                    </a:lnTo>
                    <a:lnTo>
                      <a:pt x="832" y="702"/>
                    </a:lnTo>
                    <a:lnTo>
                      <a:pt x="811" y="699"/>
                    </a:lnTo>
                    <a:lnTo>
                      <a:pt x="790" y="700"/>
                    </a:lnTo>
                    <a:lnTo>
                      <a:pt x="769" y="707"/>
                    </a:lnTo>
                    <a:lnTo>
                      <a:pt x="653" y="762"/>
                    </a:lnTo>
                    <a:lnTo>
                      <a:pt x="538" y="707"/>
                    </a:lnTo>
                    <a:lnTo>
                      <a:pt x="516" y="700"/>
                    </a:lnTo>
                    <a:lnTo>
                      <a:pt x="496" y="699"/>
                    </a:lnTo>
                    <a:lnTo>
                      <a:pt x="474" y="702"/>
                    </a:lnTo>
                    <a:lnTo>
                      <a:pt x="471" y="703"/>
                    </a:lnTo>
                    <a:lnTo>
                      <a:pt x="465" y="705"/>
                    </a:lnTo>
                    <a:lnTo>
                      <a:pt x="456" y="708"/>
                    </a:lnTo>
                    <a:lnTo>
                      <a:pt x="446" y="711"/>
                    </a:lnTo>
                    <a:lnTo>
                      <a:pt x="435" y="714"/>
                    </a:lnTo>
                    <a:lnTo>
                      <a:pt x="425" y="717"/>
                    </a:lnTo>
                    <a:lnTo>
                      <a:pt x="419" y="719"/>
                    </a:lnTo>
                    <a:lnTo>
                      <a:pt x="416" y="720"/>
                    </a:lnTo>
                    <a:lnTo>
                      <a:pt x="385" y="733"/>
                    </a:lnTo>
                    <a:lnTo>
                      <a:pt x="355" y="749"/>
                    </a:lnTo>
                    <a:lnTo>
                      <a:pt x="330" y="771"/>
                    </a:lnTo>
                    <a:lnTo>
                      <a:pt x="306" y="794"/>
                    </a:lnTo>
                    <a:lnTo>
                      <a:pt x="287" y="822"/>
                    </a:lnTo>
                    <a:lnTo>
                      <a:pt x="271" y="851"/>
                    </a:lnTo>
                    <a:lnTo>
                      <a:pt x="260" y="882"/>
                    </a:lnTo>
                    <a:lnTo>
                      <a:pt x="253" y="915"/>
                    </a:lnTo>
                    <a:lnTo>
                      <a:pt x="250" y="950"/>
                    </a:lnTo>
                    <a:lnTo>
                      <a:pt x="250" y="1165"/>
                    </a:lnTo>
                    <a:lnTo>
                      <a:pt x="206" y="1127"/>
                    </a:lnTo>
                    <a:lnTo>
                      <a:pt x="165" y="1087"/>
                    </a:lnTo>
                    <a:lnTo>
                      <a:pt x="129" y="1041"/>
                    </a:lnTo>
                    <a:lnTo>
                      <a:pt x="96" y="993"/>
                    </a:lnTo>
                    <a:lnTo>
                      <a:pt x="67" y="942"/>
                    </a:lnTo>
                    <a:lnTo>
                      <a:pt x="44" y="888"/>
                    </a:lnTo>
                    <a:lnTo>
                      <a:pt x="25" y="832"/>
                    </a:lnTo>
                    <a:lnTo>
                      <a:pt x="11" y="774"/>
                    </a:lnTo>
                    <a:lnTo>
                      <a:pt x="3" y="714"/>
                    </a:lnTo>
                    <a:lnTo>
                      <a:pt x="0" y="653"/>
                    </a:lnTo>
                    <a:lnTo>
                      <a:pt x="3" y="590"/>
                    </a:lnTo>
                    <a:lnTo>
                      <a:pt x="11" y="529"/>
                    </a:lnTo>
                    <a:lnTo>
                      <a:pt x="26" y="469"/>
                    </a:lnTo>
                    <a:lnTo>
                      <a:pt x="46" y="412"/>
                    </a:lnTo>
                    <a:lnTo>
                      <a:pt x="71" y="359"/>
                    </a:lnTo>
                    <a:lnTo>
                      <a:pt x="99" y="307"/>
                    </a:lnTo>
                    <a:lnTo>
                      <a:pt x="133" y="258"/>
                    </a:lnTo>
                    <a:lnTo>
                      <a:pt x="170" y="213"/>
                    </a:lnTo>
                    <a:lnTo>
                      <a:pt x="212" y="171"/>
                    </a:lnTo>
                    <a:lnTo>
                      <a:pt x="258" y="133"/>
                    </a:lnTo>
                    <a:lnTo>
                      <a:pt x="307" y="100"/>
                    </a:lnTo>
                    <a:lnTo>
                      <a:pt x="358" y="70"/>
                    </a:lnTo>
                    <a:lnTo>
                      <a:pt x="413" y="46"/>
                    </a:lnTo>
                    <a:lnTo>
                      <a:pt x="470" y="27"/>
                    </a:lnTo>
                    <a:lnTo>
                      <a:pt x="530" y="12"/>
                    </a:lnTo>
                    <a:lnTo>
                      <a:pt x="591" y="3"/>
                    </a:lnTo>
                    <a:lnTo>
                      <a:pt x="6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614">
                <a:extLst>
                  <a:ext uri="{FF2B5EF4-FFF2-40B4-BE49-F238E27FC236}">
                    <a16:creationId xmlns:a16="http://schemas.microsoft.com/office/drawing/2014/main" id="{F07EB930-5A6C-5946-8417-CF2C23982294}"/>
                  </a:ext>
                </a:extLst>
              </p:cNvPr>
              <p:cNvSpPr>
                <a:spLocks noEditPoints="1"/>
              </p:cNvSpPr>
              <p:nvPr/>
            </p:nvSpPr>
            <p:spPr bwMode="auto">
              <a:xfrm>
                <a:off x="11469688" y="6137275"/>
                <a:ext cx="187325" cy="168275"/>
              </a:xfrm>
              <a:custGeom>
                <a:avLst/>
                <a:gdLst>
                  <a:gd name="T0" fmla="*/ 575 w 1307"/>
                  <a:gd name="T1" fmla="*/ 103 h 1165"/>
                  <a:gd name="T2" fmla="*/ 475 w 1307"/>
                  <a:gd name="T3" fmla="*/ 159 h 1165"/>
                  <a:gd name="T4" fmla="*/ 406 w 1307"/>
                  <a:gd name="T5" fmla="*/ 250 h 1165"/>
                  <a:gd name="T6" fmla="*/ 381 w 1307"/>
                  <a:gd name="T7" fmla="*/ 365 h 1165"/>
                  <a:gd name="T8" fmla="*/ 406 w 1307"/>
                  <a:gd name="T9" fmla="*/ 480 h 1165"/>
                  <a:gd name="T10" fmla="*/ 475 w 1307"/>
                  <a:gd name="T11" fmla="*/ 572 h 1165"/>
                  <a:gd name="T12" fmla="*/ 575 w 1307"/>
                  <a:gd name="T13" fmla="*/ 627 h 1165"/>
                  <a:gd name="T14" fmla="*/ 694 w 1307"/>
                  <a:gd name="T15" fmla="*/ 636 h 1165"/>
                  <a:gd name="T16" fmla="*/ 803 w 1307"/>
                  <a:gd name="T17" fmla="*/ 594 h 1165"/>
                  <a:gd name="T18" fmla="*/ 884 w 1307"/>
                  <a:gd name="T19" fmla="*/ 514 h 1165"/>
                  <a:gd name="T20" fmla="*/ 924 w 1307"/>
                  <a:gd name="T21" fmla="*/ 406 h 1165"/>
                  <a:gd name="T22" fmla="*/ 916 w 1307"/>
                  <a:gd name="T23" fmla="*/ 287 h 1165"/>
                  <a:gd name="T24" fmla="*/ 860 w 1307"/>
                  <a:gd name="T25" fmla="*/ 186 h 1165"/>
                  <a:gd name="T26" fmla="*/ 769 w 1307"/>
                  <a:gd name="T27" fmla="*/ 118 h 1165"/>
                  <a:gd name="T28" fmla="*/ 654 w 1307"/>
                  <a:gd name="T29" fmla="*/ 92 h 1165"/>
                  <a:gd name="T30" fmla="*/ 778 w 1307"/>
                  <a:gd name="T31" fmla="*/ 12 h 1165"/>
                  <a:gd name="T32" fmla="*/ 949 w 1307"/>
                  <a:gd name="T33" fmla="*/ 71 h 1165"/>
                  <a:gd name="T34" fmla="*/ 1095 w 1307"/>
                  <a:gd name="T35" fmla="*/ 171 h 1165"/>
                  <a:gd name="T36" fmla="*/ 1208 w 1307"/>
                  <a:gd name="T37" fmla="*/ 307 h 1165"/>
                  <a:gd name="T38" fmla="*/ 1281 w 1307"/>
                  <a:gd name="T39" fmla="*/ 470 h 1165"/>
                  <a:gd name="T40" fmla="*/ 1307 w 1307"/>
                  <a:gd name="T41" fmla="*/ 652 h 1165"/>
                  <a:gd name="T42" fmla="*/ 1282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2 w 1307"/>
                  <a:gd name="T53" fmla="*/ 750 h 1165"/>
                  <a:gd name="T54" fmla="*/ 888 w 1307"/>
                  <a:gd name="T55" fmla="*/ 719 h 1165"/>
                  <a:gd name="T56" fmla="*/ 861 w 1307"/>
                  <a:gd name="T57" fmla="*/ 711 h 1165"/>
                  <a:gd name="T58" fmla="*/ 836 w 1307"/>
                  <a:gd name="T59" fmla="*/ 703 h 1165"/>
                  <a:gd name="T60" fmla="*/ 791 w 1307"/>
                  <a:gd name="T61" fmla="*/ 700 h 1165"/>
                  <a:gd name="T62" fmla="*/ 538 w 1307"/>
                  <a:gd name="T63" fmla="*/ 707 h 1165"/>
                  <a:gd name="T64" fmla="*/ 475 w 1307"/>
                  <a:gd name="T65" fmla="*/ 702 h 1165"/>
                  <a:gd name="T66" fmla="*/ 457 w 1307"/>
                  <a:gd name="T67" fmla="*/ 708 h 1165"/>
                  <a:gd name="T68" fmla="*/ 427 w 1307"/>
                  <a:gd name="T69" fmla="*/ 717 h 1165"/>
                  <a:gd name="T70" fmla="*/ 386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5 w 1307"/>
                  <a:gd name="T81" fmla="*/ 888 h 1165"/>
                  <a:gd name="T82" fmla="*/ 3 w 1307"/>
                  <a:gd name="T83" fmla="*/ 714 h 1165"/>
                  <a:gd name="T84" fmla="*/ 13 w 1307"/>
                  <a:gd name="T85" fmla="*/ 529 h 1165"/>
                  <a:gd name="T86" fmla="*/ 71 w 1307"/>
                  <a:gd name="T87" fmla="*/ 358 h 1165"/>
                  <a:gd name="T88" fmla="*/ 172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5" y="103"/>
                    </a:lnTo>
                    <a:lnTo>
                      <a:pt x="539" y="118"/>
                    </a:lnTo>
                    <a:lnTo>
                      <a:pt x="505" y="136"/>
                    </a:lnTo>
                    <a:lnTo>
                      <a:pt x="475" y="159"/>
                    </a:lnTo>
                    <a:lnTo>
                      <a:pt x="447" y="186"/>
                    </a:lnTo>
                    <a:lnTo>
                      <a:pt x="425" y="216"/>
                    </a:lnTo>
                    <a:lnTo>
                      <a:pt x="406" y="250"/>
                    </a:lnTo>
                    <a:lnTo>
                      <a:pt x="392" y="287"/>
                    </a:lnTo>
                    <a:lnTo>
                      <a:pt x="384" y="325"/>
                    </a:lnTo>
                    <a:lnTo>
                      <a:pt x="381" y="365"/>
                    </a:lnTo>
                    <a:lnTo>
                      <a:pt x="384" y="406"/>
                    </a:lnTo>
                    <a:lnTo>
                      <a:pt x="392" y="444"/>
                    </a:lnTo>
                    <a:lnTo>
                      <a:pt x="406" y="480"/>
                    </a:lnTo>
                    <a:lnTo>
                      <a:pt x="425" y="514"/>
                    </a:lnTo>
                    <a:lnTo>
                      <a:pt x="447" y="544"/>
                    </a:lnTo>
                    <a:lnTo>
                      <a:pt x="475" y="572"/>
                    </a:lnTo>
                    <a:lnTo>
                      <a:pt x="505" y="594"/>
                    </a:lnTo>
                    <a:lnTo>
                      <a:pt x="539" y="613"/>
                    </a:lnTo>
                    <a:lnTo>
                      <a:pt x="575" y="627"/>
                    </a:lnTo>
                    <a:lnTo>
                      <a:pt x="613" y="636"/>
                    </a:lnTo>
                    <a:lnTo>
                      <a:pt x="654" y="639"/>
                    </a:lnTo>
                    <a:lnTo>
                      <a:pt x="694" y="636"/>
                    </a:lnTo>
                    <a:lnTo>
                      <a:pt x="733" y="627"/>
                    </a:lnTo>
                    <a:lnTo>
                      <a:pt x="769" y="613"/>
                    </a:lnTo>
                    <a:lnTo>
                      <a:pt x="803" y="594"/>
                    </a:lnTo>
                    <a:lnTo>
                      <a:pt x="834" y="572"/>
                    </a:lnTo>
                    <a:lnTo>
                      <a:pt x="860" y="544"/>
                    </a:lnTo>
                    <a:lnTo>
                      <a:pt x="884" y="514"/>
                    </a:lnTo>
                    <a:lnTo>
                      <a:pt x="902" y="480"/>
                    </a:lnTo>
                    <a:lnTo>
                      <a:pt x="916" y="444"/>
                    </a:lnTo>
                    <a:lnTo>
                      <a:pt x="924" y="406"/>
                    </a:lnTo>
                    <a:lnTo>
                      <a:pt x="927" y="365"/>
                    </a:lnTo>
                    <a:lnTo>
                      <a:pt x="924" y="325"/>
                    </a:lnTo>
                    <a:lnTo>
                      <a:pt x="916" y="287"/>
                    </a:lnTo>
                    <a:lnTo>
                      <a:pt x="902" y="250"/>
                    </a:lnTo>
                    <a:lnTo>
                      <a:pt x="884" y="216"/>
                    </a:lnTo>
                    <a:lnTo>
                      <a:pt x="860" y="186"/>
                    </a:lnTo>
                    <a:lnTo>
                      <a:pt x="834" y="159"/>
                    </a:lnTo>
                    <a:lnTo>
                      <a:pt x="803" y="136"/>
                    </a:lnTo>
                    <a:lnTo>
                      <a:pt x="769" y="118"/>
                    </a:lnTo>
                    <a:lnTo>
                      <a:pt x="733" y="103"/>
                    </a:lnTo>
                    <a:lnTo>
                      <a:pt x="694" y="95"/>
                    </a:lnTo>
                    <a:lnTo>
                      <a:pt x="654" y="92"/>
                    </a:lnTo>
                    <a:close/>
                    <a:moveTo>
                      <a:pt x="654" y="0"/>
                    </a:moveTo>
                    <a:lnTo>
                      <a:pt x="716" y="3"/>
                    </a:lnTo>
                    <a:lnTo>
                      <a:pt x="778" y="12"/>
                    </a:lnTo>
                    <a:lnTo>
                      <a:pt x="837" y="26"/>
                    </a:lnTo>
                    <a:lnTo>
                      <a:pt x="894" y="46"/>
                    </a:lnTo>
                    <a:lnTo>
                      <a:pt x="949" y="71"/>
                    </a:lnTo>
                    <a:lnTo>
                      <a:pt x="1001" y="99"/>
                    </a:lnTo>
                    <a:lnTo>
                      <a:pt x="1049" y="133"/>
                    </a:lnTo>
                    <a:lnTo>
                      <a:pt x="1095" y="171"/>
                    </a:lnTo>
                    <a:lnTo>
                      <a:pt x="1137" y="213"/>
                    </a:lnTo>
                    <a:lnTo>
                      <a:pt x="1174" y="258"/>
                    </a:lnTo>
                    <a:lnTo>
                      <a:pt x="1208" y="307"/>
                    </a:lnTo>
                    <a:lnTo>
                      <a:pt x="1238" y="358"/>
                    </a:lnTo>
                    <a:lnTo>
                      <a:pt x="1262" y="413"/>
                    </a:lnTo>
                    <a:lnTo>
                      <a:pt x="1281" y="470"/>
                    </a:lnTo>
                    <a:lnTo>
                      <a:pt x="1296" y="529"/>
                    </a:lnTo>
                    <a:lnTo>
                      <a:pt x="1305" y="590"/>
                    </a:lnTo>
                    <a:lnTo>
                      <a:pt x="1307" y="652"/>
                    </a:lnTo>
                    <a:lnTo>
                      <a:pt x="1305" y="714"/>
                    </a:lnTo>
                    <a:lnTo>
                      <a:pt x="1296" y="774"/>
                    </a:lnTo>
                    <a:lnTo>
                      <a:pt x="1282" y="832"/>
                    </a:lnTo>
                    <a:lnTo>
                      <a:pt x="1263" y="888"/>
                    </a:lnTo>
                    <a:lnTo>
                      <a:pt x="1240" y="942"/>
                    </a:lnTo>
                    <a:lnTo>
                      <a:pt x="1211" y="993"/>
                    </a:lnTo>
                    <a:lnTo>
                      <a:pt x="1178" y="1041"/>
                    </a:lnTo>
                    <a:lnTo>
                      <a:pt x="1142" y="1086"/>
                    </a:lnTo>
                    <a:lnTo>
                      <a:pt x="1101" y="1128"/>
                    </a:lnTo>
                    <a:lnTo>
                      <a:pt x="1057" y="1165"/>
                    </a:lnTo>
                    <a:lnTo>
                      <a:pt x="1057" y="949"/>
                    </a:lnTo>
                    <a:lnTo>
                      <a:pt x="1054" y="916"/>
                    </a:lnTo>
                    <a:lnTo>
                      <a:pt x="1047" y="882"/>
                    </a:lnTo>
                    <a:lnTo>
                      <a:pt x="1036" y="851"/>
                    </a:lnTo>
                    <a:lnTo>
                      <a:pt x="1020" y="822"/>
                    </a:lnTo>
                    <a:lnTo>
                      <a:pt x="1001" y="795"/>
                    </a:lnTo>
                    <a:lnTo>
                      <a:pt x="977" y="771"/>
                    </a:lnTo>
                    <a:lnTo>
                      <a:pt x="952" y="750"/>
                    </a:lnTo>
                    <a:lnTo>
                      <a:pt x="922" y="733"/>
                    </a:lnTo>
                    <a:lnTo>
                      <a:pt x="891" y="719"/>
                    </a:lnTo>
                    <a:lnTo>
                      <a:pt x="888" y="719"/>
                    </a:lnTo>
                    <a:lnTo>
                      <a:pt x="882" y="717"/>
                    </a:lnTo>
                    <a:lnTo>
                      <a:pt x="872" y="714"/>
                    </a:lnTo>
                    <a:lnTo>
                      <a:pt x="861" y="711"/>
                    </a:lnTo>
                    <a:lnTo>
                      <a:pt x="851" y="708"/>
                    </a:lnTo>
                    <a:lnTo>
                      <a:pt x="842" y="705"/>
                    </a:lnTo>
                    <a:lnTo>
                      <a:pt x="836" y="703"/>
                    </a:lnTo>
                    <a:lnTo>
                      <a:pt x="833" y="702"/>
                    </a:lnTo>
                    <a:lnTo>
                      <a:pt x="812" y="698"/>
                    </a:lnTo>
                    <a:lnTo>
                      <a:pt x="791" y="700"/>
                    </a:lnTo>
                    <a:lnTo>
                      <a:pt x="770" y="707"/>
                    </a:lnTo>
                    <a:lnTo>
                      <a:pt x="654" y="762"/>
                    </a:lnTo>
                    <a:lnTo>
                      <a:pt x="538" y="707"/>
                    </a:lnTo>
                    <a:lnTo>
                      <a:pt x="517" y="700"/>
                    </a:lnTo>
                    <a:lnTo>
                      <a:pt x="496" y="698"/>
                    </a:lnTo>
                    <a:lnTo>
                      <a:pt x="475" y="702"/>
                    </a:lnTo>
                    <a:lnTo>
                      <a:pt x="473" y="703"/>
                    </a:lnTo>
                    <a:lnTo>
                      <a:pt x="466" y="705"/>
                    </a:lnTo>
                    <a:lnTo>
                      <a:pt x="457" y="708"/>
                    </a:lnTo>
                    <a:lnTo>
                      <a:pt x="446" y="711"/>
                    </a:lnTo>
                    <a:lnTo>
                      <a:pt x="436" y="714"/>
                    </a:lnTo>
                    <a:lnTo>
                      <a:pt x="427" y="717"/>
                    </a:lnTo>
                    <a:lnTo>
                      <a:pt x="421" y="719"/>
                    </a:lnTo>
                    <a:lnTo>
                      <a:pt x="417" y="719"/>
                    </a:lnTo>
                    <a:lnTo>
                      <a:pt x="386" y="733"/>
                    </a:lnTo>
                    <a:lnTo>
                      <a:pt x="356" y="750"/>
                    </a:lnTo>
                    <a:lnTo>
                      <a:pt x="330" y="771"/>
                    </a:lnTo>
                    <a:lnTo>
                      <a:pt x="307" y="795"/>
                    </a:lnTo>
                    <a:lnTo>
                      <a:pt x="288" y="822"/>
                    </a:lnTo>
                    <a:lnTo>
                      <a:pt x="273" y="851"/>
                    </a:lnTo>
                    <a:lnTo>
                      <a:pt x="260" y="882"/>
                    </a:lnTo>
                    <a:lnTo>
                      <a:pt x="253" y="916"/>
                    </a:lnTo>
                    <a:lnTo>
                      <a:pt x="251" y="949"/>
                    </a:lnTo>
                    <a:lnTo>
                      <a:pt x="251" y="1165"/>
                    </a:lnTo>
                    <a:lnTo>
                      <a:pt x="207" y="1128"/>
                    </a:lnTo>
                    <a:lnTo>
                      <a:pt x="167" y="1086"/>
                    </a:lnTo>
                    <a:lnTo>
                      <a:pt x="130" y="1041"/>
                    </a:lnTo>
                    <a:lnTo>
                      <a:pt x="97" y="993"/>
                    </a:lnTo>
                    <a:lnTo>
                      <a:pt x="69" y="942"/>
                    </a:lnTo>
                    <a:lnTo>
                      <a:pt x="45" y="888"/>
                    </a:lnTo>
                    <a:lnTo>
                      <a:pt x="26" y="832"/>
                    </a:lnTo>
                    <a:lnTo>
                      <a:pt x="11" y="774"/>
                    </a:lnTo>
                    <a:lnTo>
                      <a:pt x="3" y="714"/>
                    </a:lnTo>
                    <a:lnTo>
                      <a:pt x="0" y="652"/>
                    </a:lnTo>
                    <a:lnTo>
                      <a:pt x="3" y="590"/>
                    </a:lnTo>
                    <a:lnTo>
                      <a:pt x="13" y="529"/>
                    </a:lnTo>
                    <a:lnTo>
                      <a:pt x="27" y="470"/>
                    </a:lnTo>
                    <a:lnTo>
                      <a:pt x="46" y="413"/>
                    </a:lnTo>
                    <a:lnTo>
                      <a:pt x="71" y="358"/>
                    </a:lnTo>
                    <a:lnTo>
                      <a:pt x="100" y="307"/>
                    </a:lnTo>
                    <a:lnTo>
                      <a:pt x="134" y="258"/>
                    </a:lnTo>
                    <a:lnTo>
                      <a:pt x="172" y="213"/>
                    </a:lnTo>
                    <a:lnTo>
                      <a:pt x="213" y="171"/>
                    </a:lnTo>
                    <a:lnTo>
                      <a:pt x="258" y="133"/>
                    </a:lnTo>
                    <a:lnTo>
                      <a:pt x="307" y="99"/>
                    </a:lnTo>
                    <a:lnTo>
                      <a:pt x="359" y="71"/>
                    </a:lnTo>
                    <a:lnTo>
                      <a:pt x="413" y="46"/>
                    </a:lnTo>
                    <a:lnTo>
                      <a:pt x="470" y="26"/>
                    </a:lnTo>
                    <a:lnTo>
                      <a:pt x="530" y="12"/>
                    </a:lnTo>
                    <a:lnTo>
                      <a:pt x="591" y="3"/>
                    </a:lnTo>
                    <a:lnTo>
                      <a:pt x="6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615">
                <a:extLst>
                  <a:ext uri="{FF2B5EF4-FFF2-40B4-BE49-F238E27FC236}">
                    <a16:creationId xmlns:a16="http://schemas.microsoft.com/office/drawing/2014/main" id="{77DAAD89-C62B-D54C-980E-C73A763ABB33}"/>
                  </a:ext>
                </a:extLst>
              </p:cNvPr>
              <p:cNvSpPr>
                <a:spLocks/>
              </p:cNvSpPr>
              <p:nvPr/>
            </p:nvSpPr>
            <p:spPr bwMode="auto">
              <a:xfrm>
                <a:off x="11530013" y="6264275"/>
                <a:ext cx="66675" cy="61913"/>
              </a:xfrm>
              <a:custGeom>
                <a:avLst/>
                <a:gdLst>
                  <a:gd name="T0" fmla="*/ 68 w 457"/>
                  <a:gd name="T1" fmla="*/ 0 h 427"/>
                  <a:gd name="T2" fmla="*/ 190 w 457"/>
                  <a:gd name="T3" fmla="*/ 58 h 427"/>
                  <a:gd name="T4" fmla="*/ 209 w 457"/>
                  <a:gd name="T5" fmla="*/ 65 h 427"/>
                  <a:gd name="T6" fmla="*/ 228 w 457"/>
                  <a:gd name="T7" fmla="*/ 67 h 427"/>
                  <a:gd name="T8" fmla="*/ 247 w 457"/>
                  <a:gd name="T9" fmla="*/ 65 h 427"/>
                  <a:gd name="T10" fmla="*/ 266 w 457"/>
                  <a:gd name="T11" fmla="*/ 58 h 427"/>
                  <a:gd name="T12" fmla="*/ 388 w 457"/>
                  <a:gd name="T13" fmla="*/ 0 h 427"/>
                  <a:gd name="T14" fmla="*/ 411 w 457"/>
                  <a:gd name="T15" fmla="*/ 7 h 427"/>
                  <a:gd name="T16" fmla="*/ 426 w 457"/>
                  <a:gd name="T17" fmla="*/ 14 h 427"/>
                  <a:gd name="T18" fmla="*/ 438 w 457"/>
                  <a:gd name="T19" fmla="*/ 26 h 427"/>
                  <a:gd name="T20" fmla="*/ 448 w 457"/>
                  <a:gd name="T21" fmla="*/ 39 h 427"/>
                  <a:gd name="T22" fmla="*/ 455 w 457"/>
                  <a:gd name="T23" fmla="*/ 55 h 427"/>
                  <a:gd name="T24" fmla="*/ 457 w 457"/>
                  <a:gd name="T25" fmla="*/ 71 h 427"/>
                  <a:gd name="T26" fmla="*/ 457 w 457"/>
                  <a:gd name="T27" fmla="*/ 385 h 427"/>
                  <a:gd name="T28" fmla="*/ 403 w 457"/>
                  <a:gd name="T29" fmla="*/ 403 h 427"/>
                  <a:gd name="T30" fmla="*/ 345 w 457"/>
                  <a:gd name="T31" fmla="*/ 416 h 427"/>
                  <a:gd name="T32" fmla="*/ 287 w 457"/>
                  <a:gd name="T33" fmla="*/ 424 h 427"/>
                  <a:gd name="T34" fmla="*/ 228 w 457"/>
                  <a:gd name="T35" fmla="*/ 427 h 427"/>
                  <a:gd name="T36" fmla="*/ 168 w 457"/>
                  <a:gd name="T37" fmla="*/ 424 h 427"/>
                  <a:gd name="T38" fmla="*/ 110 w 457"/>
                  <a:gd name="T39" fmla="*/ 416 h 427"/>
                  <a:gd name="T40" fmla="*/ 54 w 457"/>
                  <a:gd name="T41" fmla="*/ 403 h 427"/>
                  <a:gd name="T42" fmla="*/ 0 w 457"/>
                  <a:gd name="T43" fmla="*/ 385 h 427"/>
                  <a:gd name="T44" fmla="*/ 0 w 457"/>
                  <a:gd name="T45" fmla="*/ 71 h 427"/>
                  <a:gd name="T46" fmla="*/ 2 w 457"/>
                  <a:gd name="T47" fmla="*/ 55 h 427"/>
                  <a:gd name="T48" fmla="*/ 8 w 457"/>
                  <a:gd name="T49" fmla="*/ 39 h 427"/>
                  <a:gd name="T50" fmla="*/ 17 w 457"/>
                  <a:gd name="T51" fmla="*/ 26 h 427"/>
                  <a:gd name="T52" fmla="*/ 30 w 457"/>
                  <a:gd name="T53" fmla="*/ 14 h 427"/>
                  <a:gd name="T54" fmla="*/ 46 w 457"/>
                  <a:gd name="T55" fmla="*/ 7 h 427"/>
                  <a:gd name="T56" fmla="*/ 68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8" y="0"/>
                    </a:moveTo>
                    <a:lnTo>
                      <a:pt x="190" y="58"/>
                    </a:lnTo>
                    <a:lnTo>
                      <a:pt x="209" y="65"/>
                    </a:lnTo>
                    <a:lnTo>
                      <a:pt x="228" y="67"/>
                    </a:lnTo>
                    <a:lnTo>
                      <a:pt x="247" y="65"/>
                    </a:lnTo>
                    <a:lnTo>
                      <a:pt x="266" y="58"/>
                    </a:lnTo>
                    <a:lnTo>
                      <a:pt x="388" y="0"/>
                    </a:lnTo>
                    <a:lnTo>
                      <a:pt x="411" y="7"/>
                    </a:lnTo>
                    <a:lnTo>
                      <a:pt x="426" y="14"/>
                    </a:lnTo>
                    <a:lnTo>
                      <a:pt x="438" y="26"/>
                    </a:lnTo>
                    <a:lnTo>
                      <a:pt x="448" y="39"/>
                    </a:lnTo>
                    <a:lnTo>
                      <a:pt x="455" y="55"/>
                    </a:lnTo>
                    <a:lnTo>
                      <a:pt x="457" y="71"/>
                    </a:lnTo>
                    <a:lnTo>
                      <a:pt x="457" y="385"/>
                    </a:lnTo>
                    <a:lnTo>
                      <a:pt x="403" y="403"/>
                    </a:lnTo>
                    <a:lnTo>
                      <a:pt x="345" y="416"/>
                    </a:lnTo>
                    <a:lnTo>
                      <a:pt x="287" y="424"/>
                    </a:lnTo>
                    <a:lnTo>
                      <a:pt x="228" y="427"/>
                    </a:lnTo>
                    <a:lnTo>
                      <a:pt x="168" y="424"/>
                    </a:lnTo>
                    <a:lnTo>
                      <a:pt x="110" y="416"/>
                    </a:lnTo>
                    <a:lnTo>
                      <a:pt x="54" y="403"/>
                    </a:lnTo>
                    <a:lnTo>
                      <a:pt x="0" y="385"/>
                    </a:lnTo>
                    <a:lnTo>
                      <a:pt x="0" y="71"/>
                    </a:lnTo>
                    <a:lnTo>
                      <a:pt x="2" y="55"/>
                    </a:lnTo>
                    <a:lnTo>
                      <a:pt x="8" y="39"/>
                    </a:lnTo>
                    <a:lnTo>
                      <a:pt x="17" y="26"/>
                    </a:lnTo>
                    <a:lnTo>
                      <a:pt x="30" y="14"/>
                    </a:lnTo>
                    <a:lnTo>
                      <a:pt x="46" y="7"/>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616">
                <a:extLst>
                  <a:ext uri="{FF2B5EF4-FFF2-40B4-BE49-F238E27FC236}">
                    <a16:creationId xmlns:a16="http://schemas.microsoft.com/office/drawing/2014/main" id="{14B1A77C-F935-2649-B709-C1873413DA2B}"/>
                  </a:ext>
                </a:extLst>
              </p:cNvPr>
              <p:cNvSpPr>
                <a:spLocks/>
              </p:cNvSpPr>
              <p:nvPr/>
            </p:nvSpPr>
            <p:spPr bwMode="auto">
              <a:xfrm>
                <a:off x="11549063" y="6175375"/>
                <a:ext cx="28575" cy="28575"/>
              </a:xfrm>
              <a:custGeom>
                <a:avLst/>
                <a:gdLst>
                  <a:gd name="T0" fmla="*/ 100 w 199"/>
                  <a:gd name="T1" fmla="*/ 0 h 199"/>
                  <a:gd name="T2" fmla="*/ 123 w 199"/>
                  <a:gd name="T3" fmla="*/ 3 h 199"/>
                  <a:gd name="T4" fmla="*/ 144 w 199"/>
                  <a:gd name="T5" fmla="*/ 10 h 199"/>
                  <a:gd name="T6" fmla="*/ 162 w 199"/>
                  <a:gd name="T7" fmla="*/ 22 h 199"/>
                  <a:gd name="T8" fmla="*/ 178 w 199"/>
                  <a:gd name="T9" fmla="*/ 37 h 199"/>
                  <a:gd name="T10" fmla="*/ 189 w 199"/>
                  <a:gd name="T11" fmla="*/ 56 h 199"/>
                  <a:gd name="T12" fmla="*/ 197 w 199"/>
                  <a:gd name="T13" fmla="*/ 77 h 199"/>
                  <a:gd name="T14" fmla="*/ 199 w 199"/>
                  <a:gd name="T15" fmla="*/ 99 h 199"/>
                  <a:gd name="T16" fmla="*/ 197 w 199"/>
                  <a:gd name="T17" fmla="*/ 122 h 199"/>
                  <a:gd name="T18" fmla="*/ 189 w 199"/>
                  <a:gd name="T19" fmla="*/ 143 h 199"/>
                  <a:gd name="T20" fmla="*/ 178 w 199"/>
                  <a:gd name="T21" fmla="*/ 161 h 199"/>
                  <a:gd name="T22" fmla="*/ 162 w 199"/>
                  <a:gd name="T23" fmla="*/ 176 h 199"/>
                  <a:gd name="T24" fmla="*/ 144 w 199"/>
                  <a:gd name="T25" fmla="*/ 189 h 199"/>
                  <a:gd name="T26" fmla="*/ 123 w 199"/>
                  <a:gd name="T27" fmla="*/ 196 h 199"/>
                  <a:gd name="T28" fmla="*/ 100 w 199"/>
                  <a:gd name="T29" fmla="*/ 199 h 199"/>
                  <a:gd name="T30" fmla="*/ 78 w 199"/>
                  <a:gd name="T31" fmla="*/ 196 h 199"/>
                  <a:gd name="T32" fmla="*/ 56 w 199"/>
                  <a:gd name="T33" fmla="*/ 189 h 199"/>
                  <a:gd name="T34" fmla="*/ 38 w 199"/>
                  <a:gd name="T35" fmla="*/ 176 h 199"/>
                  <a:gd name="T36" fmla="*/ 23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3 w 199"/>
                  <a:gd name="T49" fmla="*/ 37 h 199"/>
                  <a:gd name="T50" fmla="*/ 38 w 199"/>
                  <a:gd name="T51" fmla="*/ 22 h 199"/>
                  <a:gd name="T52" fmla="*/ 56 w 199"/>
                  <a:gd name="T53" fmla="*/ 10 h 199"/>
                  <a:gd name="T54" fmla="*/ 78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3" y="3"/>
                    </a:lnTo>
                    <a:lnTo>
                      <a:pt x="144" y="10"/>
                    </a:lnTo>
                    <a:lnTo>
                      <a:pt x="162" y="22"/>
                    </a:lnTo>
                    <a:lnTo>
                      <a:pt x="178" y="37"/>
                    </a:lnTo>
                    <a:lnTo>
                      <a:pt x="189" y="56"/>
                    </a:lnTo>
                    <a:lnTo>
                      <a:pt x="197" y="77"/>
                    </a:lnTo>
                    <a:lnTo>
                      <a:pt x="199" y="99"/>
                    </a:lnTo>
                    <a:lnTo>
                      <a:pt x="197" y="122"/>
                    </a:lnTo>
                    <a:lnTo>
                      <a:pt x="189" y="143"/>
                    </a:lnTo>
                    <a:lnTo>
                      <a:pt x="178" y="161"/>
                    </a:lnTo>
                    <a:lnTo>
                      <a:pt x="162" y="176"/>
                    </a:lnTo>
                    <a:lnTo>
                      <a:pt x="144" y="189"/>
                    </a:lnTo>
                    <a:lnTo>
                      <a:pt x="123" y="196"/>
                    </a:lnTo>
                    <a:lnTo>
                      <a:pt x="100" y="199"/>
                    </a:lnTo>
                    <a:lnTo>
                      <a:pt x="78" y="196"/>
                    </a:lnTo>
                    <a:lnTo>
                      <a:pt x="56" y="189"/>
                    </a:lnTo>
                    <a:lnTo>
                      <a:pt x="38" y="176"/>
                    </a:lnTo>
                    <a:lnTo>
                      <a:pt x="23" y="161"/>
                    </a:lnTo>
                    <a:lnTo>
                      <a:pt x="10" y="143"/>
                    </a:lnTo>
                    <a:lnTo>
                      <a:pt x="3" y="122"/>
                    </a:lnTo>
                    <a:lnTo>
                      <a:pt x="0" y="99"/>
                    </a:lnTo>
                    <a:lnTo>
                      <a:pt x="3" y="77"/>
                    </a:lnTo>
                    <a:lnTo>
                      <a:pt x="10" y="56"/>
                    </a:lnTo>
                    <a:lnTo>
                      <a:pt x="23" y="37"/>
                    </a:lnTo>
                    <a:lnTo>
                      <a:pt x="38" y="22"/>
                    </a:lnTo>
                    <a:lnTo>
                      <a:pt x="56" y="10"/>
                    </a:lnTo>
                    <a:lnTo>
                      <a:pt x="78" y="3"/>
                    </a:lnTo>
                    <a:lnTo>
                      <a:pt x="1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617">
                <a:extLst>
                  <a:ext uri="{FF2B5EF4-FFF2-40B4-BE49-F238E27FC236}">
                    <a16:creationId xmlns:a16="http://schemas.microsoft.com/office/drawing/2014/main" id="{4B2A7DDE-7F10-EC48-8246-D201AD8C01F3}"/>
                  </a:ext>
                </a:extLst>
              </p:cNvPr>
              <p:cNvSpPr>
                <a:spLocks/>
              </p:cNvSpPr>
              <p:nvPr/>
            </p:nvSpPr>
            <p:spPr bwMode="auto">
              <a:xfrm>
                <a:off x="11350625" y="6080125"/>
                <a:ext cx="128588" cy="85725"/>
              </a:xfrm>
              <a:custGeom>
                <a:avLst/>
                <a:gdLst>
                  <a:gd name="T0" fmla="*/ 361 w 896"/>
                  <a:gd name="T1" fmla="*/ 0 h 593"/>
                  <a:gd name="T2" fmla="*/ 404 w 896"/>
                  <a:gd name="T3" fmla="*/ 5 h 593"/>
                  <a:gd name="T4" fmla="*/ 448 w 896"/>
                  <a:gd name="T5" fmla="*/ 6 h 593"/>
                  <a:gd name="T6" fmla="*/ 492 w 896"/>
                  <a:gd name="T7" fmla="*/ 5 h 593"/>
                  <a:gd name="T8" fmla="*/ 536 w 896"/>
                  <a:gd name="T9" fmla="*/ 0 h 593"/>
                  <a:gd name="T10" fmla="*/ 536 w 896"/>
                  <a:gd name="T11" fmla="*/ 274 h 593"/>
                  <a:gd name="T12" fmla="*/ 896 w 896"/>
                  <a:gd name="T13" fmla="*/ 455 h 593"/>
                  <a:gd name="T14" fmla="*/ 855 w 896"/>
                  <a:gd name="T15" fmla="*/ 498 h 593"/>
                  <a:gd name="T16" fmla="*/ 817 w 896"/>
                  <a:gd name="T17" fmla="*/ 544 h 593"/>
                  <a:gd name="T18" fmla="*/ 783 w 896"/>
                  <a:gd name="T19" fmla="*/ 593 h 593"/>
                  <a:gd name="T20" fmla="*/ 448 w 896"/>
                  <a:gd name="T21" fmla="*/ 426 h 593"/>
                  <a:gd name="T22" fmla="*/ 113 w 896"/>
                  <a:gd name="T23" fmla="*/ 593 h 593"/>
                  <a:gd name="T24" fmla="*/ 80 w 896"/>
                  <a:gd name="T25" fmla="*/ 544 h 593"/>
                  <a:gd name="T26" fmla="*/ 41 w 896"/>
                  <a:gd name="T27" fmla="*/ 498 h 593"/>
                  <a:gd name="T28" fmla="*/ 0 w 896"/>
                  <a:gd name="T29" fmla="*/ 455 h 593"/>
                  <a:gd name="T30" fmla="*/ 361 w 896"/>
                  <a:gd name="T31" fmla="*/ 274 h 593"/>
                  <a:gd name="T32" fmla="*/ 361 w 896"/>
                  <a:gd name="T33"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6" h="593">
                    <a:moveTo>
                      <a:pt x="361" y="0"/>
                    </a:moveTo>
                    <a:lnTo>
                      <a:pt x="404" y="5"/>
                    </a:lnTo>
                    <a:lnTo>
                      <a:pt x="448" y="6"/>
                    </a:lnTo>
                    <a:lnTo>
                      <a:pt x="492" y="5"/>
                    </a:lnTo>
                    <a:lnTo>
                      <a:pt x="536" y="0"/>
                    </a:lnTo>
                    <a:lnTo>
                      <a:pt x="536" y="274"/>
                    </a:lnTo>
                    <a:lnTo>
                      <a:pt x="896" y="455"/>
                    </a:lnTo>
                    <a:lnTo>
                      <a:pt x="855" y="498"/>
                    </a:lnTo>
                    <a:lnTo>
                      <a:pt x="817" y="544"/>
                    </a:lnTo>
                    <a:lnTo>
                      <a:pt x="783" y="593"/>
                    </a:lnTo>
                    <a:lnTo>
                      <a:pt x="448" y="426"/>
                    </a:lnTo>
                    <a:lnTo>
                      <a:pt x="113" y="593"/>
                    </a:lnTo>
                    <a:lnTo>
                      <a:pt x="80" y="544"/>
                    </a:lnTo>
                    <a:lnTo>
                      <a:pt x="41" y="498"/>
                    </a:lnTo>
                    <a:lnTo>
                      <a:pt x="0" y="455"/>
                    </a:lnTo>
                    <a:lnTo>
                      <a:pt x="361" y="274"/>
                    </a:lnTo>
                    <a:lnTo>
                      <a:pt x="3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47" name="Content Placeholder 4">
            <a:extLst>
              <a:ext uri="{FF2B5EF4-FFF2-40B4-BE49-F238E27FC236}">
                <a16:creationId xmlns:a16="http://schemas.microsoft.com/office/drawing/2014/main" id="{DDD445F0-864C-D64A-9962-4546F03B76CC}"/>
              </a:ext>
            </a:extLst>
          </p:cNvPr>
          <p:cNvSpPr txBox="1">
            <a:spLocks/>
          </p:cNvSpPr>
          <p:nvPr/>
        </p:nvSpPr>
        <p:spPr bwMode="auto">
          <a:xfrm>
            <a:off x="4521200" y="3906996"/>
            <a:ext cx="7944224"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lvl="0" indent="0">
              <a:lnSpc>
                <a:spcPct val="110000"/>
              </a:lnSpc>
              <a:spcBef>
                <a:spcPts val="2400"/>
              </a:spcBef>
            </a:pPr>
            <a:r>
              <a:rPr lang="en-US" altLang="en-US" sz="2800" kern="0" dirty="0">
                <a:solidFill>
                  <a:schemeClr val="tx1"/>
                </a:solidFill>
                <a:latin typeface="Calibri" charset="0"/>
                <a:ea typeface="MS PGothic" charset="-128"/>
                <a:cs typeface="Calibri" charset="0"/>
              </a:rPr>
              <a:t>During the immediate relief </a:t>
            </a:r>
            <a:r>
              <a:rPr lang="en-US" altLang="en-US" sz="2800" kern="0" dirty="0" err="1">
                <a:solidFill>
                  <a:schemeClr val="tx1"/>
                </a:solidFill>
                <a:latin typeface="Calibri" charset="0"/>
                <a:ea typeface="MS PGothic" charset="-128"/>
                <a:cs typeface="Calibri" charset="0"/>
              </a:rPr>
              <a:t>programmes</a:t>
            </a:r>
            <a:r>
              <a:rPr lang="en-US" altLang="en-US" sz="2800" kern="0" dirty="0">
                <a:solidFill>
                  <a:schemeClr val="tx1"/>
                </a:solidFill>
                <a:latin typeface="Calibri" charset="0"/>
                <a:ea typeface="MS PGothic" charset="-128"/>
                <a:cs typeface="Calibri" charset="0"/>
              </a:rPr>
              <a:t> in India following the 2004 </a:t>
            </a:r>
            <a:r>
              <a:rPr lang="en-US" altLang="en-US" sz="2800" b="1" kern="0" dirty="0">
                <a:solidFill>
                  <a:schemeClr val="tx1"/>
                </a:solidFill>
                <a:latin typeface="Calibri" charset="0"/>
                <a:ea typeface="MS PGothic" charset="-128"/>
                <a:cs typeface="Calibri" charset="0"/>
              </a:rPr>
              <a:t>Indian Ocean tsunamis</a:t>
            </a:r>
            <a:r>
              <a:rPr lang="en-US" altLang="en-US" sz="2800" kern="0" dirty="0">
                <a:solidFill>
                  <a:schemeClr val="tx1"/>
                </a:solidFill>
                <a:latin typeface="Calibri" charset="0"/>
                <a:ea typeface="MS PGothic" charset="-128"/>
                <a:cs typeface="Calibri" charset="0"/>
              </a:rPr>
              <a:t>, </a:t>
            </a:r>
            <a:r>
              <a:rPr lang="en-US" altLang="en-US" sz="2800" i="1" kern="0" dirty="0" err="1">
                <a:solidFill>
                  <a:schemeClr val="tx1"/>
                </a:solidFill>
                <a:latin typeface="Calibri" charset="0"/>
                <a:ea typeface="MS PGothic" charset="-128"/>
                <a:cs typeface="Calibri" charset="0"/>
              </a:rPr>
              <a:t>aravanis</a:t>
            </a:r>
            <a:r>
              <a:rPr lang="en-US" altLang="en-US" sz="2800" kern="0" dirty="0">
                <a:solidFill>
                  <a:schemeClr val="tx1"/>
                </a:solidFill>
                <a:latin typeface="Calibri" charset="0"/>
                <a:ea typeface="MS PGothic" charset="-128"/>
                <a:cs typeface="Calibri" charset="0"/>
              </a:rPr>
              <a:t> (people assigned the sex of male at birth who identify as female) were excluded from temporary shelters and denied ration cards because their appearance and identity did not fit with administrative definitions of man or woman. Left off the official list of affected people eligible for post-disaster assistance, </a:t>
            </a:r>
            <a:r>
              <a:rPr lang="en-US" altLang="en-US" sz="2800" i="1" kern="0" dirty="0" err="1">
                <a:solidFill>
                  <a:schemeClr val="tx1"/>
                </a:solidFill>
                <a:latin typeface="Calibri" charset="0"/>
                <a:ea typeface="MS PGothic" charset="-128"/>
                <a:cs typeface="Calibri" charset="0"/>
              </a:rPr>
              <a:t>aravanis</a:t>
            </a:r>
            <a:r>
              <a:rPr lang="en-US" altLang="en-US" sz="2800" kern="0" dirty="0">
                <a:solidFill>
                  <a:schemeClr val="tx1"/>
                </a:solidFill>
                <a:latin typeface="Calibri" charset="0"/>
                <a:ea typeface="MS PGothic" charset="-128"/>
                <a:cs typeface="Calibri" charset="0"/>
              </a:rPr>
              <a:t> did not receive any compensation for property losses from the government. </a:t>
            </a:r>
            <a:endParaRPr lang="en-US" altLang="en-US" sz="2800" b="1" kern="0" dirty="0">
              <a:solidFill>
                <a:schemeClr val="tx1"/>
              </a:solidFill>
              <a:latin typeface="Calibri" charset="0"/>
              <a:ea typeface="MS PGothic" charset="-128"/>
              <a:cs typeface="Calibri" charset="0"/>
            </a:endParaRPr>
          </a:p>
        </p:txBody>
      </p:sp>
      <p:sp>
        <p:nvSpPr>
          <p:cNvPr id="50" name="Rectangle 49">
            <a:extLst>
              <a:ext uri="{FF2B5EF4-FFF2-40B4-BE49-F238E27FC236}">
                <a16:creationId xmlns:a16="http://schemas.microsoft.com/office/drawing/2014/main" id="{13F1CB8E-CD87-7042-A711-EA8E0224FE0E}"/>
              </a:ext>
            </a:extLst>
          </p:cNvPr>
          <p:cNvSpPr/>
          <p:nvPr/>
        </p:nvSpPr>
        <p:spPr>
          <a:xfrm>
            <a:off x="-92735" y="3506202"/>
            <a:ext cx="4206333" cy="1107996"/>
          </a:xfrm>
          <a:prstGeom prst="rect">
            <a:avLst/>
          </a:prstGeom>
        </p:spPr>
        <p:txBody>
          <a:bodyPr wrap="square">
            <a:spAutoFit/>
          </a:bodyPr>
          <a:lstStyle/>
          <a:p>
            <a:pPr algn="ctr"/>
            <a:r>
              <a:rPr lang="en-US" altLang="en-US" sz="6600" b="1" kern="0" dirty="0">
                <a:solidFill>
                  <a:schemeClr val="bg1"/>
                </a:solidFill>
                <a:latin typeface="Calibri" charset="0"/>
                <a:ea typeface="MS PGothic" charset="-128"/>
                <a:cs typeface="Calibri" charset="0"/>
              </a:rPr>
              <a:t>INDIA</a:t>
            </a:r>
            <a:endParaRPr lang="en-US" sz="6600" b="1" dirty="0">
              <a:solidFill>
                <a:schemeClr val="bg1"/>
              </a:solidFill>
            </a:endParaRPr>
          </a:p>
        </p:txBody>
      </p:sp>
      <p:sp>
        <p:nvSpPr>
          <p:cNvPr id="51" name="Rectangle 50">
            <a:extLst>
              <a:ext uri="{FF2B5EF4-FFF2-40B4-BE49-F238E27FC236}">
                <a16:creationId xmlns:a16="http://schemas.microsoft.com/office/drawing/2014/main" id="{A6EBC36A-27BB-DC4A-A027-B3964C227F21}"/>
              </a:ext>
            </a:extLst>
          </p:cNvPr>
          <p:cNvSpPr/>
          <p:nvPr/>
        </p:nvSpPr>
        <p:spPr>
          <a:xfrm>
            <a:off x="863878" y="3162202"/>
            <a:ext cx="1981164" cy="1077218"/>
          </a:xfrm>
          <a:prstGeom prst="rect">
            <a:avLst/>
          </a:prstGeom>
        </p:spPr>
        <p:txBody>
          <a:bodyPr wrap="square">
            <a:spAutoFit/>
          </a:bodyPr>
          <a:lstStyle/>
          <a:p>
            <a:r>
              <a:rPr lang="en-US" altLang="en-US" sz="3200" b="1" dirty="0">
                <a:solidFill>
                  <a:schemeClr val="bg1"/>
                </a:solidFill>
                <a:latin typeface="Calibri" charset="0"/>
                <a:ea typeface="MS PGothic" charset="-128"/>
                <a:cs typeface="Calibri" charset="0"/>
              </a:rPr>
              <a:t>EXAMPLE </a:t>
            </a:r>
            <a:br>
              <a:rPr lang="en-US" altLang="en-US" sz="3200" b="1" dirty="0">
                <a:solidFill>
                  <a:schemeClr val="bg1"/>
                </a:solidFill>
                <a:latin typeface="Calibri" charset="0"/>
                <a:ea typeface="MS PGothic" charset="-128"/>
                <a:cs typeface="Calibri" charset="0"/>
              </a:rPr>
            </a:br>
            <a:endParaRPr lang="en-US" sz="3200" dirty="0"/>
          </a:p>
        </p:txBody>
      </p:sp>
      <p:sp>
        <p:nvSpPr>
          <p:cNvPr id="52" name="Rectangle 51">
            <a:extLst>
              <a:ext uri="{FF2B5EF4-FFF2-40B4-BE49-F238E27FC236}">
                <a16:creationId xmlns:a16="http://schemas.microsoft.com/office/drawing/2014/main" id="{8A8B287E-42FF-4144-A133-ACFCE669EC71}"/>
              </a:ext>
            </a:extLst>
          </p:cNvPr>
          <p:cNvSpPr/>
          <p:nvPr/>
        </p:nvSpPr>
        <p:spPr>
          <a:xfrm>
            <a:off x="2551339" y="3153170"/>
            <a:ext cx="612316" cy="584775"/>
          </a:xfrm>
          <a:prstGeom prst="rect">
            <a:avLst/>
          </a:prstGeom>
        </p:spPr>
        <p:txBody>
          <a:bodyPr wrap="square">
            <a:spAutoFit/>
          </a:bodyPr>
          <a:lstStyle/>
          <a:p>
            <a:r>
              <a:rPr lang="en-US" sz="3200" b="1" dirty="0">
                <a:solidFill>
                  <a:schemeClr val="bg1"/>
                </a:solidFill>
                <a:latin typeface="Calibri" charset="0"/>
                <a:ea typeface="MS PGothic" charset="-128"/>
                <a:cs typeface="Calibri" charset="0"/>
              </a:rPr>
              <a:t>3</a:t>
            </a:r>
            <a:endParaRPr lang="en-US" sz="3200" dirty="0"/>
          </a:p>
        </p:txBody>
      </p:sp>
    </p:spTree>
    <p:extLst>
      <p:ext uri="{BB962C8B-B14F-4D97-AF65-F5344CB8AC3E}">
        <p14:creationId xmlns:p14="http://schemas.microsoft.com/office/powerpoint/2010/main" val="34073596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E6A6A896-C777-434F-AB95-36F3142B2302}"/>
              </a:ext>
            </a:extLst>
          </p:cNvPr>
          <p:cNvGrpSpPr/>
          <p:nvPr/>
        </p:nvGrpSpPr>
        <p:grpSpPr>
          <a:xfrm>
            <a:off x="598077" y="1155185"/>
            <a:ext cx="1637123" cy="1007699"/>
            <a:chOff x="8585472" y="3367179"/>
            <a:chExt cx="2877844" cy="1771401"/>
          </a:xfrm>
        </p:grpSpPr>
        <p:sp>
          <p:nvSpPr>
            <p:cNvPr id="54" name="Notched Right Arrow 53">
              <a:extLst>
                <a:ext uri="{FF2B5EF4-FFF2-40B4-BE49-F238E27FC236}">
                  <a16:creationId xmlns:a16="http://schemas.microsoft.com/office/drawing/2014/main" id="{77F30E77-6D8C-FD48-802A-E3241B2B05FA}"/>
                </a:ext>
              </a:extLst>
            </p:cNvPr>
            <p:cNvSpPr/>
            <p:nvPr/>
          </p:nvSpPr>
          <p:spPr bwMode="auto">
            <a:xfrm>
              <a:off x="8585472" y="33671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55" name="Oval 54">
              <a:extLst>
                <a:ext uri="{FF2B5EF4-FFF2-40B4-BE49-F238E27FC236}">
                  <a16:creationId xmlns:a16="http://schemas.microsoft.com/office/drawing/2014/main" id="{73B464E5-0B31-8745-A5F4-B73107F826F6}"/>
                </a:ext>
              </a:extLst>
            </p:cNvPr>
            <p:cNvSpPr/>
            <p:nvPr/>
          </p:nvSpPr>
          <p:spPr>
            <a:xfrm>
              <a:off x="9693309" y="4498500"/>
              <a:ext cx="640080" cy="640080"/>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b="1" dirty="0"/>
                <a:t>03</a:t>
              </a:r>
            </a:p>
          </p:txBody>
        </p:sp>
        <p:grpSp>
          <p:nvGrpSpPr>
            <p:cNvPr id="56" name="Group 55">
              <a:extLst>
                <a:ext uri="{FF2B5EF4-FFF2-40B4-BE49-F238E27FC236}">
                  <a16:creationId xmlns:a16="http://schemas.microsoft.com/office/drawing/2014/main" id="{B34FCD14-C64C-CC45-A16E-82A422F749DC}"/>
                </a:ext>
              </a:extLst>
            </p:cNvPr>
            <p:cNvGrpSpPr/>
            <p:nvPr/>
          </p:nvGrpSpPr>
          <p:grpSpPr>
            <a:xfrm>
              <a:off x="9624593" y="3469218"/>
              <a:ext cx="954225" cy="894678"/>
              <a:chOff x="9446327" y="3408887"/>
              <a:chExt cx="1132492" cy="1061819"/>
            </a:xfrm>
          </p:grpSpPr>
          <p:grpSp>
            <p:nvGrpSpPr>
              <p:cNvPr id="57" name="Group 56">
                <a:extLst>
                  <a:ext uri="{FF2B5EF4-FFF2-40B4-BE49-F238E27FC236}">
                    <a16:creationId xmlns:a16="http://schemas.microsoft.com/office/drawing/2014/main" id="{45037658-D3BD-3A43-A9BA-991085B4AA27}"/>
                  </a:ext>
                </a:extLst>
              </p:cNvPr>
              <p:cNvGrpSpPr/>
              <p:nvPr/>
            </p:nvGrpSpPr>
            <p:grpSpPr>
              <a:xfrm>
                <a:off x="9446327" y="3408887"/>
                <a:ext cx="1132492" cy="1061819"/>
                <a:chOff x="2493963" y="2683574"/>
                <a:chExt cx="372773" cy="349510"/>
              </a:xfrm>
              <a:solidFill>
                <a:schemeClr val="bg1"/>
              </a:solidFill>
            </p:grpSpPr>
            <p:sp>
              <p:nvSpPr>
                <p:cNvPr id="62" name="Freeform 169">
                  <a:extLst>
                    <a:ext uri="{FF2B5EF4-FFF2-40B4-BE49-F238E27FC236}">
                      <a16:creationId xmlns:a16="http://schemas.microsoft.com/office/drawing/2014/main" id="{E467CFFE-46A6-5C41-9512-09DF28BE31F1}"/>
                    </a:ext>
                  </a:extLst>
                </p:cNvPr>
                <p:cNvSpPr>
                  <a:spLocks/>
                </p:cNvSpPr>
                <p:nvPr/>
              </p:nvSpPr>
              <p:spPr bwMode="auto">
                <a:xfrm>
                  <a:off x="2644486" y="2683574"/>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171">
                  <a:extLst>
                    <a:ext uri="{FF2B5EF4-FFF2-40B4-BE49-F238E27FC236}">
                      <a16:creationId xmlns:a16="http://schemas.microsoft.com/office/drawing/2014/main" id="{B4D62443-AEDB-4646-BD6B-760E47812D05}"/>
                    </a:ext>
                  </a:extLst>
                </p:cNvPr>
                <p:cNvSpPr>
                  <a:spLocks/>
                </p:cNvSpPr>
                <p:nvPr/>
              </p:nvSpPr>
              <p:spPr bwMode="auto">
                <a:xfrm>
                  <a:off x="2493963" y="282194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8" name="Group 57">
                <a:extLst>
                  <a:ext uri="{FF2B5EF4-FFF2-40B4-BE49-F238E27FC236}">
                    <a16:creationId xmlns:a16="http://schemas.microsoft.com/office/drawing/2014/main" id="{F9F725B0-F999-4448-BCC3-F51131396A15}"/>
                  </a:ext>
                </a:extLst>
              </p:cNvPr>
              <p:cNvGrpSpPr/>
              <p:nvPr/>
            </p:nvGrpSpPr>
            <p:grpSpPr>
              <a:xfrm>
                <a:off x="9603923" y="3826069"/>
                <a:ext cx="771663" cy="228809"/>
                <a:chOff x="1477713" y="4929970"/>
                <a:chExt cx="1039375" cy="308189"/>
              </a:xfrm>
              <a:solidFill>
                <a:schemeClr val="bg1"/>
              </a:solidFill>
            </p:grpSpPr>
            <p:sp>
              <p:nvSpPr>
                <p:cNvPr id="59" name="Freeform 58">
                  <a:extLst>
                    <a:ext uri="{FF2B5EF4-FFF2-40B4-BE49-F238E27FC236}">
                      <a16:creationId xmlns:a16="http://schemas.microsoft.com/office/drawing/2014/main" id="{452FD57E-2F79-5B41-9CBA-95DAE771CDF6}"/>
                    </a:ext>
                  </a:extLst>
                </p:cNvPr>
                <p:cNvSpPr>
                  <a:spLocks/>
                </p:cNvSpPr>
                <p:nvPr/>
              </p:nvSpPr>
              <p:spPr bwMode="auto">
                <a:xfrm>
                  <a:off x="1477713"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60" name="Freeform 59">
                  <a:extLst>
                    <a:ext uri="{FF2B5EF4-FFF2-40B4-BE49-F238E27FC236}">
                      <a16:creationId xmlns:a16="http://schemas.microsoft.com/office/drawing/2014/main" id="{8E68B191-BCCF-254F-A205-1F4C2ECE6E6E}"/>
                    </a:ext>
                  </a:extLst>
                </p:cNvPr>
                <p:cNvSpPr>
                  <a:spLocks/>
                </p:cNvSpPr>
                <p:nvPr/>
              </p:nvSpPr>
              <p:spPr bwMode="auto">
                <a:xfrm>
                  <a:off x="1843981"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61" name="Freeform 60">
                  <a:extLst>
                    <a:ext uri="{FF2B5EF4-FFF2-40B4-BE49-F238E27FC236}">
                      <a16:creationId xmlns:a16="http://schemas.microsoft.com/office/drawing/2014/main" id="{E444AD3F-3DE0-4347-A2D8-B9643570438F}"/>
                    </a:ext>
                  </a:extLst>
                </p:cNvPr>
                <p:cNvSpPr>
                  <a:spLocks/>
                </p:cNvSpPr>
                <p:nvPr/>
              </p:nvSpPr>
              <p:spPr bwMode="auto">
                <a:xfrm>
                  <a:off x="2208899"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grpSp>
        </p:grpSp>
      </p:grpSp>
      <p:sp>
        <p:nvSpPr>
          <p:cNvPr id="48" name="Rectangle 34">
            <a:extLst>
              <a:ext uri="{FF2B5EF4-FFF2-40B4-BE49-F238E27FC236}">
                <a16:creationId xmlns:a16="http://schemas.microsoft.com/office/drawing/2014/main" id="{D7344408-C5F7-C340-8A64-F85A22405B3C}"/>
              </a:ext>
            </a:extLst>
          </p:cNvPr>
          <p:cNvSpPr>
            <a:spLocks noChangeArrowheads="1"/>
          </p:cNvSpPr>
          <p:nvPr/>
        </p:nvSpPr>
        <p:spPr bwMode="auto">
          <a:xfrm>
            <a:off x="198262" y="2850313"/>
            <a:ext cx="12593168" cy="5340357"/>
          </a:xfrm>
          <a:prstGeom prst="rect">
            <a:avLst/>
          </a:prstGeom>
          <a:noFill/>
          <a:ln w="57150">
            <a:solidFill>
              <a:schemeClr val="accent5"/>
            </a:solidFill>
            <a:miter lim="800000"/>
            <a:headEnd/>
            <a:tailEnd/>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sp>
        <p:nvSpPr>
          <p:cNvPr id="39" name="Rectangle 34">
            <a:extLst>
              <a:ext uri="{FF2B5EF4-FFF2-40B4-BE49-F238E27FC236}">
                <a16:creationId xmlns:a16="http://schemas.microsoft.com/office/drawing/2014/main" id="{6AA3EAA9-35DA-474A-AA50-3F88270CEEE1}"/>
              </a:ext>
            </a:extLst>
          </p:cNvPr>
          <p:cNvSpPr>
            <a:spLocks noChangeArrowheads="1"/>
          </p:cNvSpPr>
          <p:nvPr/>
        </p:nvSpPr>
        <p:spPr bwMode="auto">
          <a:xfrm>
            <a:off x="198262" y="2850313"/>
            <a:ext cx="3789538" cy="5340357"/>
          </a:xfrm>
          <a:prstGeom prst="rect">
            <a:avLst/>
          </a:prstGeom>
          <a:solidFill>
            <a:schemeClr val="accent5"/>
          </a:solidFill>
          <a:ln>
            <a:noFill/>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sp>
        <p:nvSpPr>
          <p:cNvPr id="636" name="Shape 636"/>
          <p:cNvSpPr>
            <a:spLocks noGrp="1"/>
          </p:cNvSpPr>
          <p:nvPr>
            <p:ph type="title"/>
          </p:nvPr>
        </p:nvSpPr>
        <p:spPr>
          <a:xfrm>
            <a:off x="596827" y="520851"/>
            <a:ext cx="12406386" cy="854455"/>
          </a:xfrm>
        </p:spPr>
        <p:txBody>
          <a:bodyPr>
            <a:noAutofit/>
          </a:bodyPr>
          <a:lstStyle/>
          <a:p>
            <a:pPr lvl="0" algn="l"/>
            <a:r>
              <a:rPr lang="en-US" altLang="en-US" sz="2800" dirty="0">
                <a:sym typeface="Arial Bold" charset="0"/>
              </a:rPr>
              <a:t>How Do Migration, Forced Displacement and CRISES Create Challenges?</a:t>
            </a:r>
            <a:endParaRPr lang="en-US" sz="2800" dirty="0"/>
          </a:p>
        </p:txBody>
      </p:sp>
      <p:cxnSp>
        <p:nvCxnSpPr>
          <p:cNvPr id="65" name="Straight Connector 64">
            <a:extLst>
              <a:ext uri="{FF2B5EF4-FFF2-40B4-BE49-F238E27FC236}">
                <a16:creationId xmlns:a16="http://schemas.microsoft.com/office/drawing/2014/main" id="{AF9D792F-2FE0-8E44-90B5-0519645EDC65}"/>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22</a:t>
            </a:fld>
            <a:endParaRPr lang="en-US" altLang="en-US" sz="1200" dirty="0">
              <a:solidFill>
                <a:schemeClr val="bg1"/>
              </a:solidFill>
            </a:endParaRPr>
          </a:p>
        </p:txBody>
      </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21" name="Rectangle 45">
            <a:extLst>
              <a:ext uri="{FF2B5EF4-FFF2-40B4-BE49-F238E27FC236}">
                <a16:creationId xmlns:a16="http://schemas.microsoft.com/office/drawing/2014/main" id="{ACE32269-4785-C848-90F8-A2D1F195D1AD}"/>
              </a:ext>
            </a:extLst>
          </p:cNvPr>
          <p:cNvSpPr>
            <a:spLocks noChangeArrowheads="1"/>
          </p:cNvSpPr>
          <p:nvPr/>
        </p:nvSpPr>
        <p:spPr bwMode="auto">
          <a:xfrm>
            <a:off x="2235199" y="1298000"/>
            <a:ext cx="98808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r>
              <a:rPr lang="en-US" sz="3200" b="1" kern="0" dirty="0"/>
              <a:t>INSUFFICIENT RESPONSE </a:t>
            </a:r>
            <a:r>
              <a:rPr lang="en-US" sz="3200" kern="0" dirty="0"/>
              <a:t>TO LGBTIQ+ PEOPLE</a:t>
            </a:r>
          </a:p>
        </p:txBody>
      </p:sp>
      <p:sp>
        <p:nvSpPr>
          <p:cNvPr id="47" name="Content Placeholder 4">
            <a:extLst>
              <a:ext uri="{FF2B5EF4-FFF2-40B4-BE49-F238E27FC236}">
                <a16:creationId xmlns:a16="http://schemas.microsoft.com/office/drawing/2014/main" id="{DDD445F0-864C-D64A-9962-4546F03B76CC}"/>
              </a:ext>
            </a:extLst>
          </p:cNvPr>
          <p:cNvSpPr txBox="1">
            <a:spLocks/>
          </p:cNvSpPr>
          <p:nvPr/>
        </p:nvSpPr>
        <p:spPr bwMode="auto">
          <a:xfrm>
            <a:off x="4521200" y="3906996"/>
            <a:ext cx="8189948"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lvl="0" indent="0">
              <a:lnSpc>
                <a:spcPct val="110000"/>
              </a:lnSpc>
              <a:spcBef>
                <a:spcPts val="2400"/>
              </a:spcBef>
            </a:pPr>
            <a:r>
              <a:rPr lang="en-US" altLang="en-US" sz="2800" kern="0" dirty="0">
                <a:solidFill>
                  <a:schemeClr val="tx1"/>
                </a:solidFill>
                <a:latin typeface="Calibri" charset="0"/>
                <a:ea typeface="MS PGothic" charset="-128"/>
                <a:cs typeface="Calibri" charset="0"/>
              </a:rPr>
              <a:t>Several relief </a:t>
            </a:r>
            <a:r>
              <a:rPr lang="en-US" altLang="en-US" sz="2800" kern="0" dirty="0" err="1">
                <a:solidFill>
                  <a:schemeClr val="tx1"/>
                </a:solidFill>
                <a:latin typeface="Calibri" charset="0"/>
                <a:ea typeface="MS PGothic" charset="-128"/>
                <a:cs typeface="Calibri" charset="0"/>
              </a:rPr>
              <a:t>programmes</a:t>
            </a:r>
            <a:r>
              <a:rPr lang="en-US" altLang="en-US" sz="2800" kern="0" dirty="0">
                <a:solidFill>
                  <a:schemeClr val="tx1"/>
                </a:solidFill>
                <a:latin typeface="Calibri" charset="0"/>
                <a:ea typeface="MS PGothic" charset="-128"/>
                <a:cs typeface="Calibri" charset="0"/>
              </a:rPr>
              <a:t> initiated in response </a:t>
            </a:r>
            <a:br>
              <a:rPr lang="en-US" altLang="en-US" sz="2800" kern="0" dirty="0">
                <a:solidFill>
                  <a:schemeClr val="tx1"/>
                </a:solidFill>
                <a:latin typeface="Calibri" charset="0"/>
                <a:ea typeface="MS PGothic" charset="-128"/>
                <a:cs typeface="Calibri" charset="0"/>
              </a:rPr>
            </a:br>
            <a:r>
              <a:rPr lang="en-US" altLang="en-US" sz="2800" kern="0" dirty="0">
                <a:solidFill>
                  <a:schemeClr val="tx1"/>
                </a:solidFill>
                <a:latin typeface="Calibri" charset="0"/>
                <a:ea typeface="MS PGothic" charset="-128"/>
                <a:cs typeface="Calibri" charset="0"/>
              </a:rPr>
              <a:t>to Hurricane Katrina in the </a:t>
            </a:r>
            <a:r>
              <a:rPr lang="en-US" altLang="en-US" sz="2800" b="1" kern="0" dirty="0">
                <a:solidFill>
                  <a:schemeClr val="tx1"/>
                </a:solidFill>
                <a:latin typeface="Calibri" charset="0"/>
                <a:ea typeface="MS PGothic" charset="-128"/>
                <a:cs typeface="Calibri" charset="0"/>
              </a:rPr>
              <a:t>USA</a:t>
            </a:r>
            <a:r>
              <a:rPr lang="en-US" altLang="en-US" sz="2800" kern="0" dirty="0">
                <a:solidFill>
                  <a:schemeClr val="tx1"/>
                </a:solidFill>
                <a:latin typeface="Calibri" charset="0"/>
                <a:ea typeface="MS PGothic" charset="-128"/>
                <a:cs typeface="Calibri" charset="0"/>
              </a:rPr>
              <a:t> employed administrative systems that made assumptions and arrangements based on different-gender marriage and family structure. This resulted in discrimination against people with diverse SOGIESC, same-gender couples and families. In some cases, it prevented them from receiving federal aid and accessing health care. </a:t>
            </a:r>
          </a:p>
        </p:txBody>
      </p:sp>
      <p:sp>
        <p:nvSpPr>
          <p:cNvPr id="50" name="Rectangle 49">
            <a:extLst>
              <a:ext uri="{FF2B5EF4-FFF2-40B4-BE49-F238E27FC236}">
                <a16:creationId xmlns:a16="http://schemas.microsoft.com/office/drawing/2014/main" id="{13F1CB8E-CD87-7042-A711-EA8E0224FE0E}"/>
              </a:ext>
            </a:extLst>
          </p:cNvPr>
          <p:cNvSpPr/>
          <p:nvPr/>
        </p:nvSpPr>
        <p:spPr>
          <a:xfrm>
            <a:off x="-92735" y="3506202"/>
            <a:ext cx="4206333" cy="1107996"/>
          </a:xfrm>
          <a:prstGeom prst="rect">
            <a:avLst/>
          </a:prstGeom>
        </p:spPr>
        <p:txBody>
          <a:bodyPr wrap="square">
            <a:spAutoFit/>
          </a:bodyPr>
          <a:lstStyle/>
          <a:p>
            <a:pPr algn="ctr"/>
            <a:r>
              <a:rPr lang="en-US" altLang="en-US" sz="6600" b="1" kern="0" dirty="0">
                <a:solidFill>
                  <a:schemeClr val="bg1"/>
                </a:solidFill>
                <a:latin typeface="Calibri" charset="0"/>
                <a:ea typeface="MS PGothic" charset="-128"/>
                <a:cs typeface="Calibri" charset="0"/>
              </a:rPr>
              <a:t>USA</a:t>
            </a:r>
            <a:endParaRPr lang="en-US" sz="6600" b="1" dirty="0">
              <a:solidFill>
                <a:schemeClr val="bg1"/>
              </a:solidFill>
            </a:endParaRPr>
          </a:p>
        </p:txBody>
      </p:sp>
      <p:sp>
        <p:nvSpPr>
          <p:cNvPr id="51" name="Rectangle 50">
            <a:extLst>
              <a:ext uri="{FF2B5EF4-FFF2-40B4-BE49-F238E27FC236}">
                <a16:creationId xmlns:a16="http://schemas.microsoft.com/office/drawing/2014/main" id="{A6EBC36A-27BB-DC4A-A027-B3964C227F21}"/>
              </a:ext>
            </a:extLst>
          </p:cNvPr>
          <p:cNvSpPr/>
          <p:nvPr/>
        </p:nvSpPr>
        <p:spPr>
          <a:xfrm>
            <a:off x="863878" y="3162202"/>
            <a:ext cx="1981164" cy="1077218"/>
          </a:xfrm>
          <a:prstGeom prst="rect">
            <a:avLst/>
          </a:prstGeom>
        </p:spPr>
        <p:txBody>
          <a:bodyPr wrap="square">
            <a:spAutoFit/>
          </a:bodyPr>
          <a:lstStyle/>
          <a:p>
            <a:r>
              <a:rPr lang="en-US" altLang="en-US" sz="3200" b="1" dirty="0">
                <a:solidFill>
                  <a:schemeClr val="bg1"/>
                </a:solidFill>
                <a:latin typeface="Calibri" charset="0"/>
                <a:ea typeface="MS PGothic" charset="-128"/>
                <a:cs typeface="Calibri" charset="0"/>
              </a:rPr>
              <a:t>EXAMPLE </a:t>
            </a:r>
            <a:br>
              <a:rPr lang="en-US" altLang="en-US" sz="3200" b="1" dirty="0">
                <a:solidFill>
                  <a:schemeClr val="bg1"/>
                </a:solidFill>
                <a:latin typeface="Calibri" charset="0"/>
                <a:ea typeface="MS PGothic" charset="-128"/>
                <a:cs typeface="Calibri" charset="0"/>
              </a:rPr>
            </a:br>
            <a:endParaRPr lang="en-US" sz="3200" dirty="0"/>
          </a:p>
        </p:txBody>
      </p:sp>
      <p:sp>
        <p:nvSpPr>
          <p:cNvPr id="52" name="Rectangle 51">
            <a:extLst>
              <a:ext uri="{FF2B5EF4-FFF2-40B4-BE49-F238E27FC236}">
                <a16:creationId xmlns:a16="http://schemas.microsoft.com/office/drawing/2014/main" id="{8A8B287E-42FF-4144-A133-ACFCE669EC71}"/>
              </a:ext>
            </a:extLst>
          </p:cNvPr>
          <p:cNvSpPr/>
          <p:nvPr/>
        </p:nvSpPr>
        <p:spPr>
          <a:xfrm>
            <a:off x="2551339" y="3153170"/>
            <a:ext cx="612316" cy="584775"/>
          </a:xfrm>
          <a:prstGeom prst="rect">
            <a:avLst/>
          </a:prstGeom>
        </p:spPr>
        <p:txBody>
          <a:bodyPr wrap="square">
            <a:spAutoFit/>
          </a:bodyPr>
          <a:lstStyle/>
          <a:p>
            <a:r>
              <a:rPr lang="en-US" sz="3200" b="1" dirty="0">
                <a:solidFill>
                  <a:schemeClr val="bg1"/>
                </a:solidFill>
                <a:latin typeface="Calibri" charset="0"/>
                <a:ea typeface="MS PGothic" charset="-128"/>
                <a:cs typeface="Calibri" charset="0"/>
              </a:rPr>
              <a:t>3</a:t>
            </a:r>
            <a:endParaRPr lang="en-US" sz="3200" dirty="0"/>
          </a:p>
        </p:txBody>
      </p:sp>
      <p:pic>
        <p:nvPicPr>
          <p:cNvPr id="29" name="Picture 28">
            <a:extLst>
              <a:ext uri="{FF2B5EF4-FFF2-40B4-BE49-F238E27FC236}">
                <a16:creationId xmlns:a16="http://schemas.microsoft.com/office/drawing/2014/main" id="{EA07132B-4F05-CD4C-977D-D98B8E243C79}"/>
              </a:ext>
            </a:extLst>
          </p:cNvPr>
          <p:cNvPicPr>
            <a:picLocks noChangeAspect="1"/>
          </p:cNvPicPr>
          <p:nvPr/>
        </p:nvPicPr>
        <p:blipFill rotWithShape="1">
          <a:blip r:embed="rId3">
            <a:alphaModFix amt="46000"/>
            <a:lum bright="70000" contrast="-70000"/>
            <a:extLst>
              <a:ext uri="{28A0092B-C50C-407E-A947-70E740481C1C}">
                <a14:useLocalDpi xmlns:a14="http://schemas.microsoft.com/office/drawing/2010/main" val="0"/>
              </a:ext>
            </a:extLst>
          </a:blip>
          <a:srcRect l="15122" r="7044"/>
          <a:stretch/>
        </p:blipFill>
        <p:spPr>
          <a:xfrm>
            <a:off x="198262" y="4393834"/>
            <a:ext cx="3789538" cy="3250550"/>
          </a:xfrm>
          <a:prstGeom prst="rect">
            <a:avLst/>
          </a:prstGeom>
        </p:spPr>
      </p:pic>
      <p:sp>
        <p:nvSpPr>
          <p:cNvPr id="49" name="Oval 48">
            <a:extLst>
              <a:ext uri="{FF2B5EF4-FFF2-40B4-BE49-F238E27FC236}">
                <a16:creationId xmlns:a16="http://schemas.microsoft.com/office/drawing/2014/main" id="{619DC755-FB44-A24D-B368-C0D46BF74162}"/>
              </a:ext>
            </a:extLst>
          </p:cNvPr>
          <p:cNvSpPr/>
          <p:nvPr/>
        </p:nvSpPr>
        <p:spPr bwMode="auto">
          <a:xfrm>
            <a:off x="2614100" y="6590650"/>
            <a:ext cx="431941" cy="431941"/>
          </a:xfrm>
          <a:prstGeom prst="ellipse">
            <a:avLst/>
          </a:prstGeom>
          <a:solidFill>
            <a:srgbClr val="285DA7">
              <a:alpha val="48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125814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0-#ppt_w/2"/>
                                          </p:val>
                                        </p:tav>
                                        <p:tav tm="100000">
                                          <p:val>
                                            <p:strVal val="#ppt_x"/>
                                          </p:val>
                                        </p:tav>
                                      </p:tavLst>
                                    </p:anim>
                                    <p:anim calcmode="lin" valueType="num">
                                      <p:cBhvr additive="base">
                                        <p:cTn id="8" dur="500" fill="hold"/>
                                        <p:tgtEl>
                                          <p:spTgt spid="5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p:cTn id="16" dur="500" fill="hold"/>
                                        <p:tgtEl>
                                          <p:spTgt spid="49"/>
                                        </p:tgtEl>
                                        <p:attrNameLst>
                                          <p:attrName>ppt_w</p:attrName>
                                        </p:attrNameLst>
                                      </p:cBhvr>
                                      <p:tavLst>
                                        <p:tav tm="0">
                                          <p:val>
                                            <p:fltVal val="0"/>
                                          </p:val>
                                        </p:tav>
                                        <p:tav tm="100000">
                                          <p:val>
                                            <p:strVal val="#ppt_w"/>
                                          </p:val>
                                        </p:tav>
                                      </p:tavLst>
                                    </p:anim>
                                    <p:anim calcmode="lin" valueType="num">
                                      <p:cBhvr>
                                        <p:cTn id="17" dur="500" fill="hold"/>
                                        <p:tgtEl>
                                          <p:spTgt spid="49"/>
                                        </p:tgtEl>
                                        <p:attrNameLst>
                                          <p:attrName>ppt_h</p:attrName>
                                        </p:attrNameLst>
                                      </p:cBhvr>
                                      <p:tavLst>
                                        <p:tav tm="0">
                                          <p:val>
                                            <p:fltVal val="0"/>
                                          </p:val>
                                        </p:tav>
                                        <p:tav tm="100000">
                                          <p:val>
                                            <p:strVal val="#ppt_h"/>
                                          </p:val>
                                        </p:tav>
                                      </p:tavLst>
                                    </p:anim>
                                    <p:animEffect transition="in" filter="fade">
                                      <p:cBhvr>
                                        <p:cTn id="18" dur="500"/>
                                        <p:tgtEl>
                                          <p:spTgt spid="49"/>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7" grpId="0"/>
      <p:bldP spid="4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827" y="520851"/>
            <a:ext cx="12406386" cy="854455"/>
          </a:xfrm>
        </p:spPr>
        <p:txBody>
          <a:bodyPr>
            <a:noAutofit/>
          </a:bodyPr>
          <a:lstStyle/>
          <a:p>
            <a:pPr lvl="0" algn="l"/>
            <a:r>
              <a:rPr lang="en-US" altLang="en-US" sz="2800" dirty="0">
                <a:sym typeface="Arial Bold" charset="0"/>
              </a:rPr>
              <a:t>How Do Migration, Forced Displacement and CRISES Create Challenges?</a:t>
            </a:r>
            <a:endParaRPr lang="en-US" sz="2800" dirty="0"/>
          </a:p>
        </p:txBody>
      </p:sp>
      <p:cxnSp>
        <p:nvCxnSpPr>
          <p:cNvPr id="65" name="Straight Connector 64">
            <a:extLst>
              <a:ext uri="{FF2B5EF4-FFF2-40B4-BE49-F238E27FC236}">
                <a16:creationId xmlns:a16="http://schemas.microsoft.com/office/drawing/2014/main" id="{AF9D792F-2FE0-8E44-90B5-0519645EDC65}"/>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23</a:t>
            </a:fld>
            <a:endParaRPr lang="en-US" altLang="en-US" sz="1200" dirty="0">
              <a:solidFill>
                <a:schemeClr val="bg1"/>
              </a:solidFill>
            </a:endParaRPr>
          </a:p>
        </p:txBody>
      </p:sp>
      <p:sp>
        <p:nvSpPr>
          <p:cNvPr id="57" name="Shape 602">
            <a:extLst>
              <a:ext uri="{FF2B5EF4-FFF2-40B4-BE49-F238E27FC236}">
                <a16:creationId xmlns:a16="http://schemas.microsoft.com/office/drawing/2014/main" id="{420582E5-4DE5-5A46-B10E-B9EB0F28F91B}"/>
              </a:ext>
            </a:extLst>
          </p:cNvPr>
          <p:cNvSpPr/>
          <p:nvPr/>
        </p:nvSpPr>
        <p:spPr>
          <a:xfrm>
            <a:off x="6037" y="7429157"/>
            <a:ext cx="13003213" cy="0"/>
          </a:xfrm>
          <a:prstGeom prst="line">
            <a:avLst/>
          </a:prstGeom>
          <a:ln w="3175">
            <a:solidFill>
              <a:srgbClr val="BFBFBF"/>
            </a:solidFill>
            <a:prstDash val="sysDot"/>
          </a:ln>
        </p:spPr>
        <p:txBody>
          <a:bodyPr lIns="65015" tIns="65015" rIns="65015" bIns="65015"/>
          <a:lstStyle/>
          <a:p>
            <a:endParaRPr dirty="0">
              <a:latin typeface="Calibri Regular"/>
            </a:endParaRPr>
          </a:p>
        </p:txBody>
      </p:sp>
      <p:sp>
        <p:nvSpPr>
          <p:cNvPr id="58" name="Shape 599">
            <a:extLst>
              <a:ext uri="{FF2B5EF4-FFF2-40B4-BE49-F238E27FC236}">
                <a16:creationId xmlns:a16="http://schemas.microsoft.com/office/drawing/2014/main" id="{C47C003B-2CB1-1840-B017-EEC58F79C57B}"/>
              </a:ext>
            </a:extLst>
          </p:cNvPr>
          <p:cNvSpPr/>
          <p:nvPr/>
        </p:nvSpPr>
        <p:spPr>
          <a:xfrm>
            <a:off x="6038" y="3862523"/>
            <a:ext cx="1411705" cy="686907"/>
          </a:xfrm>
          <a:prstGeom prst="homePlate">
            <a:avLst/>
          </a:prstGeom>
          <a:solidFill>
            <a:schemeClr val="accent1"/>
          </a:solidFill>
          <a:ln w="12700" cap="flat">
            <a:noFill/>
            <a:miter lim="400000"/>
          </a:ln>
          <a:effectLst/>
        </p:spPr>
        <p:txBody>
          <a:bodyPr wrap="square" lIns="65015" tIns="65015" rIns="65015" bIns="65015" numCol="1" anchor="ctr">
            <a:noAutofit/>
          </a:bodyPr>
          <a:lstStyle/>
          <a:p>
            <a:pPr algn="ctr">
              <a:defRPr sz="1200">
                <a:solidFill>
                  <a:srgbClr val="FFFFFF"/>
                </a:solidFill>
              </a:defRPr>
            </a:pPr>
            <a:r>
              <a:rPr lang="en-US" sz="3600" b="1" dirty="0">
                <a:latin typeface="Calibri Regular"/>
              </a:rPr>
              <a:t>A</a:t>
            </a:r>
            <a:endParaRPr sz="3600" b="1" dirty="0">
              <a:latin typeface="Calibri Regular"/>
            </a:endParaRPr>
          </a:p>
        </p:txBody>
      </p:sp>
      <p:sp>
        <p:nvSpPr>
          <p:cNvPr id="62" name="Shape 603">
            <a:extLst>
              <a:ext uri="{FF2B5EF4-FFF2-40B4-BE49-F238E27FC236}">
                <a16:creationId xmlns:a16="http://schemas.microsoft.com/office/drawing/2014/main" id="{D3AF6087-8BBF-DE41-BE58-4157B5F9AE11}"/>
              </a:ext>
            </a:extLst>
          </p:cNvPr>
          <p:cNvSpPr/>
          <p:nvPr/>
        </p:nvSpPr>
        <p:spPr>
          <a:xfrm>
            <a:off x="6037" y="6235445"/>
            <a:ext cx="13003213" cy="0"/>
          </a:xfrm>
          <a:prstGeom prst="line">
            <a:avLst/>
          </a:prstGeom>
          <a:ln w="3175">
            <a:solidFill>
              <a:srgbClr val="BFBFBF"/>
            </a:solidFill>
            <a:prstDash val="sysDot"/>
          </a:ln>
        </p:spPr>
        <p:txBody>
          <a:bodyPr lIns="65015" tIns="65015" rIns="65015" bIns="65015"/>
          <a:lstStyle/>
          <a:p>
            <a:endParaRPr dirty="0">
              <a:latin typeface="Calibri Regular"/>
            </a:endParaRPr>
          </a:p>
        </p:txBody>
      </p:sp>
      <p:sp>
        <p:nvSpPr>
          <p:cNvPr id="63" name="Shape 605">
            <a:extLst>
              <a:ext uri="{FF2B5EF4-FFF2-40B4-BE49-F238E27FC236}">
                <a16:creationId xmlns:a16="http://schemas.microsoft.com/office/drawing/2014/main" id="{6E5F2371-24EA-7346-BEEE-C08319BF2723}"/>
              </a:ext>
            </a:extLst>
          </p:cNvPr>
          <p:cNvSpPr/>
          <p:nvPr/>
        </p:nvSpPr>
        <p:spPr>
          <a:xfrm>
            <a:off x="6038" y="4871172"/>
            <a:ext cx="13003212" cy="0"/>
          </a:xfrm>
          <a:prstGeom prst="line">
            <a:avLst/>
          </a:prstGeom>
          <a:ln w="3175">
            <a:solidFill>
              <a:srgbClr val="BFBFBF"/>
            </a:solidFill>
            <a:prstDash val="sysDot"/>
          </a:ln>
        </p:spPr>
        <p:txBody>
          <a:bodyPr lIns="65015" tIns="65015" rIns="65015" bIns="65015"/>
          <a:lstStyle/>
          <a:p>
            <a:endParaRPr dirty="0">
              <a:latin typeface="Calibri Regular"/>
            </a:endParaRPr>
          </a:p>
        </p:txBody>
      </p:sp>
      <p:sp>
        <p:nvSpPr>
          <p:cNvPr id="88" name="Shape 617">
            <a:extLst>
              <a:ext uri="{FF2B5EF4-FFF2-40B4-BE49-F238E27FC236}">
                <a16:creationId xmlns:a16="http://schemas.microsoft.com/office/drawing/2014/main" id="{0B2B5DEB-623B-8F47-BC93-34A4613AECAC}"/>
              </a:ext>
            </a:extLst>
          </p:cNvPr>
          <p:cNvSpPr/>
          <p:nvPr/>
        </p:nvSpPr>
        <p:spPr>
          <a:xfrm>
            <a:off x="1584010" y="3782516"/>
            <a:ext cx="10333408" cy="931519"/>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a:spAutoFit/>
          </a:bodyPr>
          <a:lstStyle/>
          <a:p>
            <a:pPr>
              <a:spcBef>
                <a:spcPts val="300"/>
              </a:spcBef>
            </a:pPr>
            <a:r>
              <a:rPr lang="en-CA" sz="2600" dirty="0">
                <a:cs typeface="MS PGothic" charset="0"/>
              </a:rPr>
              <a:t>Organizations designing </a:t>
            </a:r>
            <a:r>
              <a:rPr lang="en-CA" sz="2600" dirty="0" err="1">
                <a:cs typeface="MS PGothic" charset="0"/>
              </a:rPr>
              <a:t>programnes</a:t>
            </a:r>
            <a:r>
              <a:rPr lang="en-CA" sz="2600" dirty="0">
                <a:cs typeface="MS PGothic" charset="0"/>
              </a:rPr>
              <a:t> for heterosexual, cisgender, </a:t>
            </a:r>
            <a:r>
              <a:rPr lang="en-CA" sz="2600" dirty="0" err="1">
                <a:cs typeface="MS PGothic" charset="0"/>
              </a:rPr>
              <a:t>endosex</a:t>
            </a:r>
            <a:r>
              <a:rPr lang="en-CA" sz="2600" dirty="0">
                <a:cs typeface="MS PGothic" charset="0"/>
              </a:rPr>
              <a:t> individuals and different-gender couples.</a:t>
            </a:r>
          </a:p>
        </p:txBody>
      </p:sp>
      <p:sp>
        <p:nvSpPr>
          <p:cNvPr id="89" name="Shape 618">
            <a:extLst>
              <a:ext uri="{FF2B5EF4-FFF2-40B4-BE49-F238E27FC236}">
                <a16:creationId xmlns:a16="http://schemas.microsoft.com/office/drawing/2014/main" id="{CEB82490-99D0-5C44-BA45-96ABC6E6391E}"/>
              </a:ext>
            </a:extLst>
          </p:cNvPr>
          <p:cNvSpPr/>
          <p:nvPr/>
        </p:nvSpPr>
        <p:spPr>
          <a:xfrm>
            <a:off x="1595370" y="5102323"/>
            <a:ext cx="10935891" cy="931519"/>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a:spAutoFit/>
          </a:bodyPr>
          <a:lstStyle/>
          <a:p>
            <a:pPr defTabSz="914400">
              <a:lnSpc>
                <a:spcPct val="100000"/>
              </a:lnSpc>
              <a:spcBef>
                <a:spcPts val="300"/>
              </a:spcBef>
              <a:defRPr/>
            </a:pPr>
            <a:r>
              <a:rPr lang="en-CA" sz="2600" kern="0" dirty="0">
                <a:cs typeface="MS PGothic" charset="0"/>
              </a:rPr>
              <a:t>Organizations omitting references to people of diverse SOGIESC from guidance documents and protection trainings. </a:t>
            </a:r>
          </a:p>
        </p:txBody>
      </p:sp>
      <p:sp>
        <p:nvSpPr>
          <p:cNvPr id="90" name="Shape 619">
            <a:extLst>
              <a:ext uri="{FF2B5EF4-FFF2-40B4-BE49-F238E27FC236}">
                <a16:creationId xmlns:a16="http://schemas.microsoft.com/office/drawing/2014/main" id="{6F56CE0B-5A07-2842-ACEA-476FCA370A65}"/>
              </a:ext>
            </a:extLst>
          </p:cNvPr>
          <p:cNvSpPr/>
          <p:nvPr/>
        </p:nvSpPr>
        <p:spPr>
          <a:xfrm>
            <a:off x="1603887" y="6397142"/>
            <a:ext cx="10313532" cy="869964"/>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a:spAutoFit/>
          </a:bodyPr>
          <a:lstStyle/>
          <a:p>
            <a:pPr>
              <a:spcAft>
                <a:spcPts val="1200"/>
              </a:spcAft>
              <a:buClr>
                <a:schemeClr val="accent1"/>
              </a:buClr>
            </a:pPr>
            <a:r>
              <a:rPr lang="en-US" altLang="en-US" sz="2400" dirty="0">
                <a:ea typeface="MS PGothic" charset="-128"/>
              </a:rPr>
              <a:t>Organizations stating they assist “men, boys, women and girls” without reference to trans or non-binary populations. </a:t>
            </a:r>
          </a:p>
        </p:txBody>
      </p:sp>
      <p:sp>
        <p:nvSpPr>
          <p:cNvPr id="91" name="Shape 599">
            <a:extLst>
              <a:ext uri="{FF2B5EF4-FFF2-40B4-BE49-F238E27FC236}">
                <a16:creationId xmlns:a16="http://schemas.microsoft.com/office/drawing/2014/main" id="{EC2CA3EE-6E5B-A648-931F-F9F1271CA316}"/>
              </a:ext>
            </a:extLst>
          </p:cNvPr>
          <p:cNvSpPr/>
          <p:nvPr/>
        </p:nvSpPr>
        <p:spPr>
          <a:xfrm>
            <a:off x="6038" y="5202973"/>
            <a:ext cx="1411705" cy="686907"/>
          </a:xfrm>
          <a:prstGeom prst="homePlate">
            <a:avLst/>
          </a:prstGeom>
          <a:solidFill>
            <a:schemeClr val="accent2"/>
          </a:solidFill>
          <a:ln w="12700" cap="flat">
            <a:noFill/>
            <a:miter lim="400000"/>
          </a:ln>
          <a:effectLst/>
        </p:spPr>
        <p:txBody>
          <a:bodyPr wrap="square" lIns="65015" tIns="65015" rIns="65015" bIns="65015" numCol="1" anchor="ctr">
            <a:noAutofit/>
          </a:bodyPr>
          <a:lstStyle/>
          <a:p>
            <a:pPr algn="ctr">
              <a:defRPr sz="1200">
                <a:solidFill>
                  <a:srgbClr val="FFFFFF"/>
                </a:solidFill>
              </a:defRPr>
            </a:pPr>
            <a:r>
              <a:rPr lang="en-US" sz="3600" b="1" dirty="0">
                <a:solidFill>
                  <a:srgbClr val="FFFFFF"/>
                </a:solidFill>
                <a:latin typeface="Calibri Regular"/>
              </a:rPr>
              <a:t>B</a:t>
            </a:r>
            <a:endParaRPr sz="3600" b="1" dirty="0">
              <a:solidFill>
                <a:srgbClr val="FFFFFF"/>
              </a:solidFill>
              <a:latin typeface="Calibri Regular"/>
            </a:endParaRPr>
          </a:p>
        </p:txBody>
      </p:sp>
      <p:sp>
        <p:nvSpPr>
          <p:cNvPr id="92" name="Shape 599">
            <a:extLst>
              <a:ext uri="{FF2B5EF4-FFF2-40B4-BE49-F238E27FC236}">
                <a16:creationId xmlns:a16="http://schemas.microsoft.com/office/drawing/2014/main" id="{BD9BB6BB-5A9F-2249-AE8F-87FDC8147086}"/>
              </a:ext>
            </a:extLst>
          </p:cNvPr>
          <p:cNvSpPr/>
          <p:nvPr/>
        </p:nvSpPr>
        <p:spPr>
          <a:xfrm>
            <a:off x="6038" y="6480114"/>
            <a:ext cx="1411705" cy="686907"/>
          </a:xfrm>
          <a:prstGeom prst="homePlate">
            <a:avLst/>
          </a:prstGeom>
          <a:solidFill>
            <a:schemeClr val="accent5"/>
          </a:solidFill>
          <a:ln w="12700" cap="flat">
            <a:noFill/>
            <a:miter lim="400000"/>
          </a:ln>
          <a:effectLst/>
        </p:spPr>
        <p:txBody>
          <a:bodyPr wrap="square" lIns="65015" tIns="65015" rIns="65015" bIns="65015" numCol="1" anchor="ctr">
            <a:noAutofit/>
          </a:bodyPr>
          <a:lstStyle/>
          <a:p>
            <a:pPr algn="ctr">
              <a:defRPr sz="1200">
                <a:solidFill>
                  <a:srgbClr val="FFFFFF"/>
                </a:solidFill>
              </a:defRPr>
            </a:pPr>
            <a:r>
              <a:rPr lang="en-US" sz="3600" b="1" dirty="0">
                <a:solidFill>
                  <a:srgbClr val="FFFFFF"/>
                </a:solidFill>
                <a:latin typeface="Calibri Regular"/>
              </a:rPr>
              <a:t>C</a:t>
            </a:r>
            <a:endParaRPr sz="3600" b="1" dirty="0">
              <a:solidFill>
                <a:srgbClr val="FFFFFF"/>
              </a:solidFill>
              <a:latin typeface="Calibri Regular"/>
            </a:endParaRPr>
          </a:p>
        </p:txBody>
      </p:sp>
      <p:sp>
        <p:nvSpPr>
          <p:cNvPr id="93" name="TextBox 92">
            <a:extLst>
              <a:ext uri="{FF2B5EF4-FFF2-40B4-BE49-F238E27FC236}">
                <a16:creationId xmlns:a16="http://schemas.microsoft.com/office/drawing/2014/main" id="{A2DBD4BB-C036-694E-9C05-C99D0B0A79C1}"/>
              </a:ext>
            </a:extLst>
          </p:cNvPr>
          <p:cNvSpPr txBox="1"/>
          <p:nvPr/>
        </p:nvSpPr>
        <p:spPr>
          <a:xfrm>
            <a:off x="8861280" y="3240861"/>
            <a:ext cx="0" cy="0"/>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99" name="Rectangle 98">
            <a:extLst>
              <a:ext uri="{FF2B5EF4-FFF2-40B4-BE49-F238E27FC236}">
                <a16:creationId xmlns:a16="http://schemas.microsoft.com/office/drawing/2014/main" id="{B9C41C81-FD76-2F47-B401-6BE432BEC245}"/>
              </a:ext>
            </a:extLst>
          </p:cNvPr>
          <p:cNvSpPr/>
          <p:nvPr/>
        </p:nvSpPr>
        <p:spPr>
          <a:xfrm>
            <a:off x="0" y="2489116"/>
            <a:ext cx="9481930" cy="646331"/>
          </a:xfrm>
          <a:prstGeom prst="rect">
            <a:avLst/>
          </a:prstGeom>
          <a:solidFill>
            <a:schemeClr val="accent5"/>
          </a:solidFill>
        </p:spPr>
        <p:txBody>
          <a:bodyPr wrap="square">
            <a:spAutoFit/>
          </a:bodyPr>
          <a:lstStyle/>
          <a:p>
            <a:pPr marL="1152525" algn="ctr"/>
            <a:r>
              <a:rPr lang="en-US" sz="3600" b="1" dirty="0">
                <a:solidFill>
                  <a:schemeClr val="bg1"/>
                </a:solidFill>
              </a:rPr>
              <a:t>What does insufficient response mean?</a:t>
            </a:r>
          </a:p>
        </p:txBody>
      </p:sp>
      <p:grpSp>
        <p:nvGrpSpPr>
          <p:cNvPr id="36" name="Group 35">
            <a:extLst>
              <a:ext uri="{FF2B5EF4-FFF2-40B4-BE49-F238E27FC236}">
                <a16:creationId xmlns:a16="http://schemas.microsoft.com/office/drawing/2014/main" id="{0E92310E-D005-3D40-99AD-1994FBB8325A}"/>
              </a:ext>
            </a:extLst>
          </p:cNvPr>
          <p:cNvGrpSpPr/>
          <p:nvPr/>
        </p:nvGrpSpPr>
        <p:grpSpPr>
          <a:xfrm>
            <a:off x="598077" y="1155185"/>
            <a:ext cx="1637123" cy="1007699"/>
            <a:chOff x="8585472" y="3367179"/>
            <a:chExt cx="2877844" cy="1771401"/>
          </a:xfrm>
        </p:grpSpPr>
        <p:sp>
          <p:nvSpPr>
            <p:cNvPr id="37" name="Notched Right Arrow 36">
              <a:extLst>
                <a:ext uri="{FF2B5EF4-FFF2-40B4-BE49-F238E27FC236}">
                  <a16:creationId xmlns:a16="http://schemas.microsoft.com/office/drawing/2014/main" id="{7BD0521B-4041-9443-B27D-46B6C6E3C7A1}"/>
                </a:ext>
              </a:extLst>
            </p:cNvPr>
            <p:cNvSpPr/>
            <p:nvPr/>
          </p:nvSpPr>
          <p:spPr bwMode="auto">
            <a:xfrm>
              <a:off x="8585472" y="33671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38" name="Oval 37">
              <a:extLst>
                <a:ext uri="{FF2B5EF4-FFF2-40B4-BE49-F238E27FC236}">
                  <a16:creationId xmlns:a16="http://schemas.microsoft.com/office/drawing/2014/main" id="{8B24AD40-72BA-C344-A9B3-6644B58D5F1F}"/>
                </a:ext>
              </a:extLst>
            </p:cNvPr>
            <p:cNvSpPr/>
            <p:nvPr/>
          </p:nvSpPr>
          <p:spPr>
            <a:xfrm>
              <a:off x="9693309" y="4498500"/>
              <a:ext cx="640080" cy="640080"/>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b="1" dirty="0"/>
                <a:t>03</a:t>
              </a:r>
            </a:p>
          </p:txBody>
        </p:sp>
        <p:grpSp>
          <p:nvGrpSpPr>
            <p:cNvPr id="40" name="Group 39">
              <a:extLst>
                <a:ext uri="{FF2B5EF4-FFF2-40B4-BE49-F238E27FC236}">
                  <a16:creationId xmlns:a16="http://schemas.microsoft.com/office/drawing/2014/main" id="{D2B30ACC-965F-394C-8897-90550FC4AA57}"/>
                </a:ext>
              </a:extLst>
            </p:cNvPr>
            <p:cNvGrpSpPr/>
            <p:nvPr/>
          </p:nvGrpSpPr>
          <p:grpSpPr>
            <a:xfrm>
              <a:off x="9624593" y="3469218"/>
              <a:ext cx="954225" cy="894678"/>
              <a:chOff x="9446327" y="3408887"/>
              <a:chExt cx="1132492" cy="1061819"/>
            </a:xfrm>
          </p:grpSpPr>
          <p:grpSp>
            <p:nvGrpSpPr>
              <p:cNvPr id="41" name="Group 40">
                <a:extLst>
                  <a:ext uri="{FF2B5EF4-FFF2-40B4-BE49-F238E27FC236}">
                    <a16:creationId xmlns:a16="http://schemas.microsoft.com/office/drawing/2014/main" id="{55B77C90-4F34-584A-BA90-4A50D32FECB5}"/>
                  </a:ext>
                </a:extLst>
              </p:cNvPr>
              <p:cNvGrpSpPr/>
              <p:nvPr/>
            </p:nvGrpSpPr>
            <p:grpSpPr>
              <a:xfrm>
                <a:off x="9446327" y="3408887"/>
                <a:ext cx="1132492" cy="1061819"/>
                <a:chOff x="2493963" y="2683574"/>
                <a:chExt cx="372773" cy="349510"/>
              </a:xfrm>
              <a:solidFill>
                <a:schemeClr val="bg1"/>
              </a:solidFill>
            </p:grpSpPr>
            <p:sp>
              <p:nvSpPr>
                <p:cNvPr id="46" name="Freeform 169">
                  <a:extLst>
                    <a:ext uri="{FF2B5EF4-FFF2-40B4-BE49-F238E27FC236}">
                      <a16:creationId xmlns:a16="http://schemas.microsoft.com/office/drawing/2014/main" id="{788269FE-F817-D14E-AEAA-B624674B1CC5}"/>
                    </a:ext>
                  </a:extLst>
                </p:cNvPr>
                <p:cNvSpPr>
                  <a:spLocks/>
                </p:cNvSpPr>
                <p:nvPr/>
              </p:nvSpPr>
              <p:spPr bwMode="auto">
                <a:xfrm>
                  <a:off x="2644486" y="2683574"/>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171">
                  <a:extLst>
                    <a:ext uri="{FF2B5EF4-FFF2-40B4-BE49-F238E27FC236}">
                      <a16:creationId xmlns:a16="http://schemas.microsoft.com/office/drawing/2014/main" id="{47C9652B-CB4D-0248-B8E8-58E0CC2A54F7}"/>
                    </a:ext>
                  </a:extLst>
                </p:cNvPr>
                <p:cNvSpPr>
                  <a:spLocks/>
                </p:cNvSpPr>
                <p:nvPr/>
              </p:nvSpPr>
              <p:spPr bwMode="auto">
                <a:xfrm>
                  <a:off x="2493963" y="282194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2" name="Group 41">
                <a:extLst>
                  <a:ext uri="{FF2B5EF4-FFF2-40B4-BE49-F238E27FC236}">
                    <a16:creationId xmlns:a16="http://schemas.microsoft.com/office/drawing/2014/main" id="{5FF3E62A-06CC-F34D-AAE5-FEEBBBF83395}"/>
                  </a:ext>
                </a:extLst>
              </p:cNvPr>
              <p:cNvGrpSpPr/>
              <p:nvPr/>
            </p:nvGrpSpPr>
            <p:grpSpPr>
              <a:xfrm>
                <a:off x="9603923" y="3826069"/>
                <a:ext cx="771663" cy="228809"/>
                <a:chOff x="1477713" y="4929970"/>
                <a:chExt cx="1039375" cy="308189"/>
              </a:xfrm>
              <a:solidFill>
                <a:schemeClr val="bg1"/>
              </a:solidFill>
            </p:grpSpPr>
            <p:sp>
              <p:nvSpPr>
                <p:cNvPr id="43" name="Freeform 42">
                  <a:extLst>
                    <a:ext uri="{FF2B5EF4-FFF2-40B4-BE49-F238E27FC236}">
                      <a16:creationId xmlns:a16="http://schemas.microsoft.com/office/drawing/2014/main" id="{2AAF2FEE-E90B-1549-A0D1-21A1B5C82C3E}"/>
                    </a:ext>
                  </a:extLst>
                </p:cNvPr>
                <p:cNvSpPr>
                  <a:spLocks/>
                </p:cNvSpPr>
                <p:nvPr/>
              </p:nvSpPr>
              <p:spPr bwMode="auto">
                <a:xfrm>
                  <a:off x="1477713"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44" name="Freeform 43">
                  <a:extLst>
                    <a:ext uri="{FF2B5EF4-FFF2-40B4-BE49-F238E27FC236}">
                      <a16:creationId xmlns:a16="http://schemas.microsoft.com/office/drawing/2014/main" id="{B367E933-05AB-0F44-9FAA-725D6C4413E5}"/>
                    </a:ext>
                  </a:extLst>
                </p:cNvPr>
                <p:cNvSpPr>
                  <a:spLocks/>
                </p:cNvSpPr>
                <p:nvPr/>
              </p:nvSpPr>
              <p:spPr bwMode="auto">
                <a:xfrm>
                  <a:off x="1843981"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45" name="Freeform 44">
                  <a:extLst>
                    <a:ext uri="{FF2B5EF4-FFF2-40B4-BE49-F238E27FC236}">
                      <a16:creationId xmlns:a16="http://schemas.microsoft.com/office/drawing/2014/main" id="{113CD9CD-06CF-474E-A3BA-FF62DC589B65}"/>
                    </a:ext>
                  </a:extLst>
                </p:cNvPr>
                <p:cNvSpPr>
                  <a:spLocks/>
                </p:cNvSpPr>
                <p:nvPr/>
              </p:nvSpPr>
              <p:spPr bwMode="auto">
                <a:xfrm>
                  <a:off x="2208899"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grpSp>
        </p:grpSp>
      </p:grpSp>
      <p:sp>
        <p:nvSpPr>
          <p:cNvPr id="48" name="Rectangle 45">
            <a:extLst>
              <a:ext uri="{FF2B5EF4-FFF2-40B4-BE49-F238E27FC236}">
                <a16:creationId xmlns:a16="http://schemas.microsoft.com/office/drawing/2014/main" id="{45BA0DCF-A66F-9D49-B376-2E6FBC82175F}"/>
              </a:ext>
            </a:extLst>
          </p:cNvPr>
          <p:cNvSpPr>
            <a:spLocks noChangeArrowheads="1"/>
          </p:cNvSpPr>
          <p:nvPr/>
        </p:nvSpPr>
        <p:spPr bwMode="auto">
          <a:xfrm>
            <a:off x="2235199" y="1298000"/>
            <a:ext cx="102960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r>
              <a:rPr lang="en-US" sz="3200" b="1" kern="0" dirty="0"/>
              <a:t>INSUFFICIENT RESPONSE </a:t>
            </a:r>
            <a:r>
              <a:rPr lang="en-US" sz="3200" dirty="0"/>
              <a:t>TO PEOPLE WITH DIVERSE SOGIESC</a:t>
            </a:r>
            <a:endParaRPr lang="en-US" sz="3200" kern="0" dirty="0"/>
          </a:p>
        </p:txBody>
      </p:sp>
      <p:sp>
        <p:nvSpPr>
          <p:cNvPr id="49" name="Shape 602">
            <a:extLst>
              <a:ext uri="{FF2B5EF4-FFF2-40B4-BE49-F238E27FC236}">
                <a16:creationId xmlns:a16="http://schemas.microsoft.com/office/drawing/2014/main" id="{15C85A48-AC01-904E-93F6-68A2AE494901}"/>
              </a:ext>
            </a:extLst>
          </p:cNvPr>
          <p:cNvSpPr/>
          <p:nvPr/>
        </p:nvSpPr>
        <p:spPr>
          <a:xfrm>
            <a:off x="6037" y="8599589"/>
            <a:ext cx="13003213" cy="0"/>
          </a:xfrm>
          <a:prstGeom prst="line">
            <a:avLst/>
          </a:prstGeom>
          <a:ln w="3175">
            <a:solidFill>
              <a:srgbClr val="BFBFBF"/>
            </a:solidFill>
            <a:prstDash val="sysDot"/>
          </a:ln>
        </p:spPr>
        <p:txBody>
          <a:bodyPr lIns="65015" tIns="65015" rIns="65015" bIns="65015"/>
          <a:lstStyle/>
          <a:p>
            <a:endParaRPr dirty="0">
              <a:latin typeface="Calibri Regular"/>
            </a:endParaRPr>
          </a:p>
        </p:txBody>
      </p:sp>
      <p:sp>
        <p:nvSpPr>
          <p:cNvPr id="50" name="Shape 619">
            <a:extLst>
              <a:ext uri="{FF2B5EF4-FFF2-40B4-BE49-F238E27FC236}">
                <a16:creationId xmlns:a16="http://schemas.microsoft.com/office/drawing/2014/main" id="{7287AC33-8024-2743-9148-9548A0A87880}"/>
              </a:ext>
            </a:extLst>
          </p:cNvPr>
          <p:cNvSpPr/>
          <p:nvPr/>
        </p:nvSpPr>
        <p:spPr>
          <a:xfrm>
            <a:off x="1603887" y="7723688"/>
            <a:ext cx="10313532" cy="531409"/>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a:spAutoFit/>
          </a:bodyPr>
          <a:lstStyle/>
          <a:p>
            <a:pPr defTabSz="914400">
              <a:lnSpc>
                <a:spcPct val="100000"/>
              </a:lnSpc>
              <a:spcBef>
                <a:spcPts val="300"/>
              </a:spcBef>
              <a:defRPr/>
            </a:pPr>
            <a:r>
              <a:rPr lang="en-CA" sz="2600" kern="0" dirty="0">
                <a:cs typeface="MS PGothic" charset="0"/>
              </a:rPr>
              <a:t>All of the above. </a:t>
            </a:r>
          </a:p>
        </p:txBody>
      </p:sp>
      <p:sp>
        <p:nvSpPr>
          <p:cNvPr id="51" name="Shape 599">
            <a:extLst>
              <a:ext uri="{FF2B5EF4-FFF2-40B4-BE49-F238E27FC236}">
                <a16:creationId xmlns:a16="http://schemas.microsoft.com/office/drawing/2014/main" id="{9F085193-26DD-1F4A-A151-61636B4CC8E2}"/>
              </a:ext>
            </a:extLst>
          </p:cNvPr>
          <p:cNvSpPr/>
          <p:nvPr/>
        </p:nvSpPr>
        <p:spPr>
          <a:xfrm>
            <a:off x="6038" y="7695150"/>
            <a:ext cx="1411705" cy="686907"/>
          </a:xfrm>
          <a:prstGeom prst="homePlate">
            <a:avLst/>
          </a:prstGeom>
          <a:solidFill>
            <a:schemeClr val="accent3"/>
          </a:solidFill>
          <a:ln w="12700" cap="flat">
            <a:noFill/>
            <a:miter lim="400000"/>
          </a:ln>
          <a:effectLst/>
        </p:spPr>
        <p:txBody>
          <a:bodyPr wrap="square" lIns="65015" tIns="65015" rIns="65015" bIns="65015" numCol="1" anchor="ctr">
            <a:noAutofit/>
          </a:bodyPr>
          <a:lstStyle/>
          <a:p>
            <a:pPr algn="ctr">
              <a:defRPr sz="1200">
                <a:solidFill>
                  <a:srgbClr val="FFFFFF"/>
                </a:solidFill>
              </a:defRPr>
            </a:pPr>
            <a:r>
              <a:rPr lang="en-US" sz="3600" b="1" dirty="0">
                <a:solidFill>
                  <a:srgbClr val="FFFFFF"/>
                </a:solidFill>
                <a:latin typeface="Calibri Regular"/>
              </a:rPr>
              <a:t>D</a:t>
            </a:r>
            <a:endParaRPr sz="3600" b="1" dirty="0">
              <a:solidFill>
                <a:srgbClr val="FFFFFF"/>
              </a:solidFill>
              <a:latin typeface="Calibri Regular"/>
            </a:endParaRPr>
          </a:p>
        </p:txBody>
      </p:sp>
    </p:spTree>
    <p:extLst>
      <p:ext uri="{BB962C8B-B14F-4D97-AF65-F5344CB8AC3E}">
        <p14:creationId xmlns:p14="http://schemas.microsoft.com/office/powerpoint/2010/main" val="59292590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500"/>
                                        <p:tgtEl>
                                          <p:spTgt spid="6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9"/>
                                        </p:tgtEl>
                                        <p:attrNameLst>
                                          <p:attrName>style.visibility</p:attrName>
                                        </p:attrNameLst>
                                      </p:cBhvr>
                                      <p:to>
                                        <p:strVal val="visible"/>
                                      </p:to>
                                    </p:set>
                                    <p:animEffect transition="in" filter="fade">
                                      <p:cBhvr>
                                        <p:cTn id="11" dur="500"/>
                                        <p:tgtEl>
                                          <p:spTgt spid="9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left)">
                                      <p:cBhvr>
                                        <p:cTn id="16" dur="500"/>
                                        <p:tgtEl>
                                          <p:spTgt spid="5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fade">
                                      <p:cBhvr>
                                        <p:cTn id="20" dur="500"/>
                                        <p:tgtEl>
                                          <p:spTgt spid="88"/>
                                        </p:tgtEl>
                                      </p:cBhvr>
                                    </p:animEffect>
                                  </p:childTnLst>
                                </p:cTn>
                              </p:par>
                            </p:childTnLst>
                          </p:cTn>
                        </p:par>
                        <p:par>
                          <p:cTn id="21" fill="hold">
                            <p:stCondLst>
                              <p:cond delay="1000"/>
                            </p:stCondLst>
                            <p:childTnLst>
                              <p:par>
                                <p:cTn id="22" presetID="22" presetClass="entr" presetSubtype="4" fill="hold" grpId="0" nodeType="afterEffect">
                                  <p:stCondLst>
                                    <p:cond delay="0"/>
                                  </p:stCondLst>
                                  <p:iterate>
                                    <p:tmAbs val="0"/>
                                  </p:iterate>
                                  <p:childTnLst>
                                    <p:set>
                                      <p:cBhvr>
                                        <p:cTn id="23" fill="hold"/>
                                        <p:tgtEl>
                                          <p:spTgt spid="63"/>
                                        </p:tgtEl>
                                        <p:attrNameLst>
                                          <p:attrName>style.visibility</p:attrName>
                                        </p:attrNameLst>
                                      </p:cBhvr>
                                      <p:to>
                                        <p:strVal val="visible"/>
                                      </p:to>
                                    </p:set>
                                    <p:animEffect transition="in" filter="wipe(down)">
                                      <p:cBhvr>
                                        <p:cTn id="24" dur="500"/>
                                        <p:tgtEl>
                                          <p:spTgt spid="6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1"/>
                                        </p:tgtEl>
                                        <p:attrNameLst>
                                          <p:attrName>style.visibility</p:attrName>
                                        </p:attrNameLst>
                                      </p:cBhvr>
                                      <p:to>
                                        <p:strVal val="visible"/>
                                      </p:to>
                                    </p:set>
                                    <p:animEffect transition="in" filter="wipe(left)">
                                      <p:cBhvr>
                                        <p:cTn id="29" dur="500"/>
                                        <p:tgtEl>
                                          <p:spTgt spid="91"/>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89"/>
                                        </p:tgtEl>
                                        <p:attrNameLst>
                                          <p:attrName>style.visibility</p:attrName>
                                        </p:attrNameLst>
                                      </p:cBhvr>
                                      <p:to>
                                        <p:strVal val="visible"/>
                                      </p:to>
                                    </p:set>
                                    <p:animEffect transition="in" filter="fade">
                                      <p:cBhvr>
                                        <p:cTn id="33" dur="500"/>
                                        <p:tgtEl>
                                          <p:spTgt spid="89"/>
                                        </p:tgtEl>
                                      </p:cBhvr>
                                    </p:animEffect>
                                  </p:childTnLst>
                                </p:cTn>
                              </p:par>
                            </p:childTnLst>
                          </p:cTn>
                        </p:par>
                        <p:par>
                          <p:cTn id="34" fill="hold">
                            <p:stCondLst>
                              <p:cond delay="1000"/>
                            </p:stCondLst>
                            <p:childTnLst>
                              <p:par>
                                <p:cTn id="35" presetID="22" presetClass="entr" presetSubtype="4" fill="hold" grpId="0" nodeType="afterEffect">
                                  <p:stCondLst>
                                    <p:cond delay="0"/>
                                  </p:stCondLst>
                                  <p:iterate>
                                    <p:tmAbs val="0"/>
                                  </p:iterate>
                                  <p:childTnLst>
                                    <p:set>
                                      <p:cBhvr>
                                        <p:cTn id="36" fill="hold"/>
                                        <p:tgtEl>
                                          <p:spTgt spid="62"/>
                                        </p:tgtEl>
                                        <p:attrNameLst>
                                          <p:attrName>style.visibility</p:attrName>
                                        </p:attrNameLst>
                                      </p:cBhvr>
                                      <p:to>
                                        <p:strVal val="visible"/>
                                      </p:to>
                                    </p:set>
                                    <p:animEffect transition="in" filter="wipe(down)">
                                      <p:cBhvr>
                                        <p:cTn id="37" dur="500"/>
                                        <p:tgtEl>
                                          <p:spTgt spid="6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2"/>
                                        </p:tgtEl>
                                        <p:attrNameLst>
                                          <p:attrName>style.visibility</p:attrName>
                                        </p:attrNameLst>
                                      </p:cBhvr>
                                      <p:to>
                                        <p:strVal val="visible"/>
                                      </p:to>
                                    </p:set>
                                    <p:animEffect transition="in" filter="wipe(left)">
                                      <p:cBhvr>
                                        <p:cTn id="42" dur="500"/>
                                        <p:tgtEl>
                                          <p:spTgt spid="92"/>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90"/>
                                        </p:tgtEl>
                                        <p:attrNameLst>
                                          <p:attrName>style.visibility</p:attrName>
                                        </p:attrNameLst>
                                      </p:cBhvr>
                                      <p:to>
                                        <p:strVal val="visible"/>
                                      </p:to>
                                    </p:set>
                                    <p:animEffect transition="in" filter="fade">
                                      <p:cBhvr>
                                        <p:cTn id="46" dur="500"/>
                                        <p:tgtEl>
                                          <p:spTgt spid="90"/>
                                        </p:tgtEl>
                                      </p:cBhvr>
                                    </p:animEffect>
                                  </p:childTnLst>
                                </p:cTn>
                              </p:par>
                            </p:childTnLst>
                          </p:cTn>
                        </p:par>
                        <p:par>
                          <p:cTn id="47" fill="hold">
                            <p:stCondLst>
                              <p:cond delay="1000"/>
                            </p:stCondLst>
                            <p:childTnLst>
                              <p:par>
                                <p:cTn id="48" presetID="22" presetClass="entr" presetSubtype="4" fill="hold" grpId="0" nodeType="afterEffect">
                                  <p:stCondLst>
                                    <p:cond delay="0"/>
                                  </p:stCondLst>
                                  <p:iterate>
                                    <p:tmAbs val="0"/>
                                  </p:iterate>
                                  <p:childTnLst>
                                    <p:set>
                                      <p:cBhvr>
                                        <p:cTn id="49" fill="hold"/>
                                        <p:tgtEl>
                                          <p:spTgt spid="57"/>
                                        </p:tgtEl>
                                        <p:attrNameLst>
                                          <p:attrName>style.visibility</p:attrName>
                                        </p:attrNameLst>
                                      </p:cBhvr>
                                      <p:to>
                                        <p:strVal val="visible"/>
                                      </p:to>
                                    </p:set>
                                    <p:animEffect transition="in" filter="wipe(down)">
                                      <p:cBhvr>
                                        <p:cTn id="50" dur="500"/>
                                        <p:tgtEl>
                                          <p:spTgt spid="5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wipe(left)">
                                      <p:cBhvr>
                                        <p:cTn id="55" dur="500"/>
                                        <p:tgtEl>
                                          <p:spTgt spid="51"/>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fade">
                                      <p:cBhvr>
                                        <p:cTn id="59" dur="500"/>
                                        <p:tgtEl>
                                          <p:spTgt spid="50"/>
                                        </p:tgtEl>
                                      </p:cBhvr>
                                    </p:animEffect>
                                  </p:childTnLst>
                                </p:cTn>
                              </p:par>
                            </p:childTnLst>
                          </p:cTn>
                        </p:par>
                        <p:par>
                          <p:cTn id="60" fill="hold">
                            <p:stCondLst>
                              <p:cond delay="1000"/>
                            </p:stCondLst>
                            <p:childTnLst>
                              <p:par>
                                <p:cTn id="61" presetID="22" presetClass="entr" presetSubtype="4" fill="hold" grpId="0" nodeType="afterEffect">
                                  <p:stCondLst>
                                    <p:cond delay="0"/>
                                  </p:stCondLst>
                                  <p:iterate>
                                    <p:tmAbs val="0"/>
                                  </p:iterate>
                                  <p:childTnLst>
                                    <p:set>
                                      <p:cBhvr>
                                        <p:cTn id="62" fill="hold"/>
                                        <p:tgtEl>
                                          <p:spTgt spid="49"/>
                                        </p:tgtEl>
                                        <p:attrNameLst>
                                          <p:attrName>style.visibility</p:attrName>
                                        </p:attrNameLst>
                                      </p:cBhvr>
                                      <p:to>
                                        <p:strVal val="visible"/>
                                      </p:to>
                                    </p:set>
                                    <p:animEffect transition="in" filter="wipe(down)">
                                      <p:cBhvr>
                                        <p:cTn id="6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advAuto="0"/>
      <p:bldP spid="58" grpId="0" animBg="1"/>
      <p:bldP spid="62" grpId="0" animBg="1" advAuto="0"/>
      <p:bldP spid="63" grpId="0" animBg="1" advAuto="0"/>
      <p:bldP spid="88" grpId="0" animBg="1" advAuto="0"/>
      <p:bldP spid="89" grpId="0" animBg="1" advAuto="0"/>
      <p:bldP spid="90" grpId="0" animBg="1" advAuto="0"/>
      <p:bldP spid="91" grpId="0" animBg="1"/>
      <p:bldP spid="92" grpId="0" animBg="1"/>
      <p:bldP spid="99" grpId="0" animBg="1"/>
      <p:bldP spid="49" grpId="0" animBg="1" advAuto="0"/>
      <p:bldP spid="50" grpId="0" animBg="1" advAuto="0"/>
      <p:bldP spid="5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827" y="520851"/>
            <a:ext cx="12406386" cy="854455"/>
          </a:xfrm>
        </p:spPr>
        <p:txBody>
          <a:bodyPr>
            <a:noAutofit/>
          </a:bodyPr>
          <a:lstStyle/>
          <a:p>
            <a:pPr lvl="0" algn="l"/>
            <a:r>
              <a:rPr lang="en-US" altLang="en-US" sz="2800" dirty="0">
                <a:sym typeface="Arial Bold" charset="0"/>
              </a:rPr>
              <a:t>How Do Migration, Forced Displacement and CRISES Create Challenges?</a:t>
            </a:r>
            <a:endParaRPr lang="en-US" sz="2800" dirty="0"/>
          </a:p>
        </p:txBody>
      </p:sp>
      <p:cxnSp>
        <p:nvCxnSpPr>
          <p:cNvPr id="65" name="Straight Connector 64">
            <a:extLst>
              <a:ext uri="{FF2B5EF4-FFF2-40B4-BE49-F238E27FC236}">
                <a16:creationId xmlns:a16="http://schemas.microsoft.com/office/drawing/2014/main" id="{AF9D792F-2FE0-8E44-90B5-0519645EDC65}"/>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24</a:t>
            </a:fld>
            <a:endParaRPr lang="en-US" altLang="en-US" sz="1200" dirty="0">
              <a:solidFill>
                <a:schemeClr val="bg1"/>
              </a:solidFill>
            </a:endParaRPr>
          </a:p>
        </p:txBody>
      </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grpSp>
        <p:nvGrpSpPr>
          <p:cNvPr id="36" name="Group 35">
            <a:extLst>
              <a:ext uri="{FF2B5EF4-FFF2-40B4-BE49-F238E27FC236}">
                <a16:creationId xmlns:a16="http://schemas.microsoft.com/office/drawing/2014/main" id="{0E92310E-D005-3D40-99AD-1994FBB8325A}"/>
              </a:ext>
            </a:extLst>
          </p:cNvPr>
          <p:cNvGrpSpPr/>
          <p:nvPr/>
        </p:nvGrpSpPr>
        <p:grpSpPr>
          <a:xfrm>
            <a:off x="598077" y="1155185"/>
            <a:ext cx="1637123" cy="1007699"/>
            <a:chOff x="8585472" y="3367179"/>
            <a:chExt cx="2877844" cy="1771401"/>
          </a:xfrm>
        </p:grpSpPr>
        <p:sp>
          <p:nvSpPr>
            <p:cNvPr id="37" name="Notched Right Arrow 36">
              <a:extLst>
                <a:ext uri="{FF2B5EF4-FFF2-40B4-BE49-F238E27FC236}">
                  <a16:creationId xmlns:a16="http://schemas.microsoft.com/office/drawing/2014/main" id="{7BD0521B-4041-9443-B27D-46B6C6E3C7A1}"/>
                </a:ext>
              </a:extLst>
            </p:cNvPr>
            <p:cNvSpPr/>
            <p:nvPr/>
          </p:nvSpPr>
          <p:spPr bwMode="auto">
            <a:xfrm>
              <a:off x="8585472" y="33671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38" name="Oval 37">
              <a:extLst>
                <a:ext uri="{FF2B5EF4-FFF2-40B4-BE49-F238E27FC236}">
                  <a16:creationId xmlns:a16="http://schemas.microsoft.com/office/drawing/2014/main" id="{8B24AD40-72BA-C344-A9B3-6644B58D5F1F}"/>
                </a:ext>
              </a:extLst>
            </p:cNvPr>
            <p:cNvSpPr/>
            <p:nvPr/>
          </p:nvSpPr>
          <p:spPr>
            <a:xfrm>
              <a:off x="9693309" y="4498500"/>
              <a:ext cx="640080" cy="640080"/>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b="1" dirty="0"/>
                <a:t>03</a:t>
              </a:r>
            </a:p>
          </p:txBody>
        </p:sp>
        <p:grpSp>
          <p:nvGrpSpPr>
            <p:cNvPr id="40" name="Group 39">
              <a:extLst>
                <a:ext uri="{FF2B5EF4-FFF2-40B4-BE49-F238E27FC236}">
                  <a16:creationId xmlns:a16="http://schemas.microsoft.com/office/drawing/2014/main" id="{D2B30ACC-965F-394C-8897-90550FC4AA57}"/>
                </a:ext>
              </a:extLst>
            </p:cNvPr>
            <p:cNvGrpSpPr/>
            <p:nvPr/>
          </p:nvGrpSpPr>
          <p:grpSpPr>
            <a:xfrm>
              <a:off x="9624593" y="3469218"/>
              <a:ext cx="954225" cy="894678"/>
              <a:chOff x="9446327" y="3408887"/>
              <a:chExt cx="1132492" cy="1061819"/>
            </a:xfrm>
          </p:grpSpPr>
          <p:grpSp>
            <p:nvGrpSpPr>
              <p:cNvPr id="41" name="Group 40">
                <a:extLst>
                  <a:ext uri="{FF2B5EF4-FFF2-40B4-BE49-F238E27FC236}">
                    <a16:creationId xmlns:a16="http://schemas.microsoft.com/office/drawing/2014/main" id="{55B77C90-4F34-584A-BA90-4A50D32FECB5}"/>
                  </a:ext>
                </a:extLst>
              </p:cNvPr>
              <p:cNvGrpSpPr/>
              <p:nvPr/>
            </p:nvGrpSpPr>
            <p:grpSpPr>
              <a:xfrm>
                <a:off x="9446327" y="3408887"/>
                <a:ext cx="1132492" cy="1061819"/>
                <a:chOff x="2493963" y="2683574"/>
                <a:chExt cx="372773" cy="349510"/>
              </a:xfrm>
              <a:solidFill>
                <a:schemeClr val="bg1"/>
              </a:solidFill>
            </p:grpSpPr>
            <p:sp>
              <p:nvSpPr>
                <p:cNvPr id="46" name="Freeform 169">
                  <a:extLst>
                    <a:ext uri="{FF2B5EF4-FFF2-40B4-BE49-F238E27FC236}">
                      <a16:creationId xmlns:a16="http://schemas.microsoft.com/office/drawing/2014/main" id="{788269FE-F817-D14E-AEAA-B624674B1CC5}"/>
                    </a:ext>
                  </a:extLst>
                </p:cNvPr>
                <p:cNvSpPr>
                  <a:spLocks/>
                </p:cNvSpPr>
                <p:nvPr/>
              </p:nvSpPr>
              <p:spPr bwMode="auto">
                <a:xfrm>
                  <a:off x="2644486" y="2683574"/>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171">
                  <a:extLst>
                    <a:ext uri="{FF2B5EF4-FFF2-40B4-BE49-F238E27FC236}">
                      <a16:creationId xmlns:a16="http://schemas.microsoft.com/office/drawing/2014/main" id="{47C9652B-CB4D-0248-B8E8-58E0CC2A54F7}"/>
                    </a:ext>
                  </a:extLst>
                </p:cNvPr>
                <p:cNvSpPr>
                  <a:spLocks/>
                </p:cNvSpPr>
                <p:nvPr/>
              </p:nvSpPr>
              <p:spPr bwMode="auto">
                <a:xfrm>
                  <a:off x="2493963" y="282194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2" name="Group 41">
                <a:extLst>
                  <a:ext uri="{FF2B5EF4-FFF2-40B4-BE49-F238E27FC236}">
                    <a16:creationId xmlns:a16="http://schemas.microsoft.com/office/drawing/2014/main" id="{5FF3E62A-06CC-F34D-AAE5-FEEBBBF83395}"/>
                  </a:ext>
                </a:extLst>
              </p:cNvPr>
              <p:cNvGrpSpPr/>
              <p:nvPr/>
            </p:nvGrpSpPr>
            <p:grpSpPr>
              <a:xfrm>
                <a:off x="9603923" y="3826069"/>
                <a:ext cx="771663" cy="228809"/>
                <a:chOff x="1477713" y="4929970"/>
                <a:chExt cx="1039375" cy="308189"/>
              </a:xfrm>
              <a:solidFill>
                <a:schemeClr val="bg1"/>
              </a:solidFill>
            </p:grpSpPr>
            <p:sp>
              <p:nvSpPr>
                <p:cNvPr id="43" name="Freeform 42">
                  <a:extLst>
                    <a:ext uri="{FF2B5EF4-FFF2-40B4-BE49-F238E27FC236}">
                      <a16:creationId xmlns:a16="http://schemas.microsoft.com/office/drawing/2014/main" id="{2AAF2FEE-E90B-1549-A0D1-21A1B5C82C3E}"/>
                    </a:ext>
                  </a:extLst>
                </p:cNvPr>
                <p:cNvSpPr>
                  <a:spLocks/>
                </p:cNvSpPr>
                <p:nvPr/>
              </p:nvSpPr>
              <p:spPr bwMode="auto">
                <a:xfrm>
                  <a:off x="1477713"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44" name="Freeform 43">
                  <a:extLst>
                    <a:ext uri="{FF2B5EF4-FFF2-40B4-BE49-F238E27FC236}">
                      <a16:creationId xmlns:a16="http://schemas.microsoft.com/office/drawing/2014/main" id="{B367E933-05AB-0F44-9FAA-725D6C4413E5}"/>
                    </a:ext>
                  </a:extLst>
                </p:cNvPr>
                <p:cNvSpPr>
                  <a:spLocks/>
                </p:cNvSpPr>
                <p:nvPr/>
              </p:nvSpPr>
              <p:spPr bwMode="auto">
                <a:xfrm>
                  <a:off x="1843981"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45" name="Freeform 44">
                  <a:extLst>
                    <a:ext uri="{FF2B5EF4-FFF2-40B4-BE49-F238E27FC236}">
                      <a16:creationId xmlns:a16="http://schemas.microsoft.com/office/drawing/2014/main" id="{113CD9CD-06CF-474E-A3BA-FF62DC589B65}"/>
                    </a:ext>
                  </a:extLst>
                </p:cNvPr>
                <p:cNvSpPr>
                  <a:spLocks/>
                </p:cNvSpPr>
                <p:nvPr/>
              </p:nvSpPr>
              <p:spPr bwMode="auto">
                <a:xfrm>
                  <a:off x="2208899"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grpSp>
        </p:grpSp>
      </p:grpSp>
      <p:sp>
        <p:nvSpPr>
          <p:cNvPr id="48" name="Rectangle 45">
            <a:extLst>
              <a:ext uri="{FF2B5EF4-FFF2-40B4-BE49-F238E27FC236}">
                <a16:creationId xmlns:a16="http://schemas.microsoft.com/office/drawing/2014/main" id="{45BA0DCF-A66F-9D49-B376-2E6FBC82175F}"/>
              </a:ext>
            </a:extLst>
          </p:cNvPr>
          <p:cNvSpPr>
            <a:spLocks noChangeArrowheads="1"/>
          </p:cNvSpPr>
          <p:nvPr/>
        </p:nvSpPr>
        <p:spPr bwMode="auto">
          <a:xfrm>
            <a:off x="2235199" y="1298000"/>
            <a:ext cx="106291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r>
              <a:rPr lang="en-US" sz="3200" b="1" kern="0" dirty="0"/>
              <a:t>INSUFFICIENT RESPONSE </a:t>
            </a:r>
            <a:r>
              <a:rPr lang="en-US" sz="3200" dirty="0"/>
              <a:t>TO PEOPLE WITH DIVERSE SOGIESC</a:t>
            </a:r>
            <a:endParaRPr lang="en-US" sz="3200" kern="0" dirty="0"/>
          </a:p>
        </p:txBody>
      </p:sp>
      <p:cxnSp>
        <p:nvCxnSpPr>
          <p:cNvPr id="54" name="Straight Connector 53">
            <a:extLst>
              <a:ext uri="{FF2B5EF4-FFF2-40B4-BE49-F238E27FC236}">
                <a16:creationId xmlns:a16="http://schemas.microsoft.com/office/drawing/2014/main" id="{687FD170-5466-4A4C-9AD4-3DB3BD1072BC}"/>
              </a:ext>
            </a:extLst>
          </p:cNvPr>
          <p:cNvCxnSpPr>
            <a:cxnSpLocks/>
          </p:cNvCxnSpPr>
          <p:nvPr/>
        </p:nvCxnSpPr>
        <p:spPr bwMode="auto">
          <a:xfrm>
            <a:off x="4386136" y="3009958"/>
            <a:ext cx="0" cy="4146509"/>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C81F76D8-1508-9B4A-843F-E812E8A1E5FE}"/>
              </a:ext>
            </a:extLst>
          </p:cNvPr>
          <p:cNvCxnSpPr>
            <a:cxnSpLocks/>
          </p:cNvCxnSpPr>
          <p:nvPr/>
        </p:nvCxnSpPr>
        <p:spPr bwMode="auto">
          <a:xfrm>
            <a:off x="8683226"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56"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07060D83-298F-0041-BC5F-AFCC346650C1}"/>
              </a:ext>
            </a:extLst>
          </p:cNvPr>
          <p:cNvSpPr/>
          <p:nvPr/>
        </p:nvSpPr>
        <p:spPr>
          <a:xfrm>
            <a:off x="70759" y="3000229"/>
            <a:ext cx="4260513" cy="845206"/>
          </a:xfrm>
          <a:prstGeom prst="rect">
            <a:avLst/>
          </a:prstGeom>
          <a:solidFill>
            <a:schemeClr val="accent1"/>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2600" b="1" cap="all" dirty="0">
                <a:solidFill>
                  <a:schemeClr val="bg1"/>
                </a:solidFill>
                <a:latin typeface="Calibri" charset="0"/>
                <a:ea typeface="Calibri" charset="0"/>
                <a:cs typeface="Calibri" charset="0"/>
              </a:rPr>
              <a:t>marginalization</a:t>
            </a:r>
          </a:p>
        </p:txBody>
      </p:sp>
      <p:sp>
        <p:nvSpPr>
          <p:cNvPr id="59"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50CC78DF-A257-DA45-8C2A-4863A67C072F}"/>
              </a:ext>
            </a:extLst>
          </p:cNvPr>
          <p:cNvSpPr/>
          <p:nvPr/>
        </p:nvSpPr>
        <p:spPr>
          <a:xfrm>
            <a:off x="4470356" y="2982693"/>
            <a:ext cx="4159379" cy="854502"/>
          </a:xfrm>
          <a:prstGeom prst="rect">
            <a:avLst/>
          </a:prstGeom>
          <a:solidFill>
            <a:schemeClr val="accent2"/>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r>
              <a:rPr lang="en-US" altLang="en-US" sz="2600" b="1" kern="0" cap="all" dirty="0">
                <a:solidFill>
                  <a:srgbClr val="FFFFFF"/>
                </a:solidFill>
                <a:latin typeface="Calibri" charset="0"/>
                <a:ea typeface="MS PGothic" charset="-128"/>
                <a:cs typeface="Calibri" charset="0"/>
              </a:rPr>
              <a:t>invisibility</a:t>
            </a:r>
            <a:endParaRPr lang="en-US" sz="2600" b="1" cap="all" dirty="0"/>
          </a:p>
        </p:txBody>
      </p:sp>
      <p:sp>
        <p:nvSpPr>
          <p:cNvPr id="6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0236B297-E898-C045-8349-49F9C332D352}"/>
              </a:ext>
            </a:extLst>
          </p:cNvPr>
          <p:cNvSpPr/>
          <p:nvPr/>
        </p:nvSpPr>
        <p:spPr>
          <a:xfrm>
            <a:off x="8756045" y="3017091"/>
            <a:ext cx="4159379" cy="828344"/>
          </a:xfrm>
          <a:prstGeom prst="rect">
            <a:avLst/>
          </a:prstGeom>
          <a:solidFill>
            <a:schemeClr val="accent3"/>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altLang="en-US" sz="2600" b="1" kern="0" cap="all" dirty="0">
                <a:solidFill>
                  <a:srgbClr val="FFFFFF"/>
                </a:solidFill>
                <a:latin typeface="Calibri" charset="0"/>
                <a:ea typeface="MS PGothic" charset="-128"/>
                <a:cs typeface="Calibri" charset="0"/>
              </a:rPr>
              <a:t>exclusion</a:t>
            </a:r>
            <a:endParaRPr lang="en-US" sz="2600" b="1" kern="0" cap="all" dirty="0">
              <a:solidFill>
                <a:srgbClr val="FFFFFF"/>
              </a:solidFill>
              <a:latin typeface="Calibri" charset="0"/>
              <a:ea typeface="MS PGothic" charset="-128"/>
              <a:cs typeface="Calibri" charset="0"/>
            </a:endParaRPr>
          </a:p>
        </p:txBody>
      </p:sp>
      <p:sp>
        <p:nvSpPr>
          <p:cNvPr id="61" name="Content Placeholder 2">
            <a:extLst>
              <a:ext uri="{FF2B5EF4-FFF2-40B4-BE49-F238E27FC236}">
                <a16:creationId xmlns:a16="http://schemas.microsoft.com/office/drawing/2014/main" id="{2F236FCE-4D31-CF43-9501-5DC34D46A72E}"/>
              </a:ext>
            </a:extLst>
          </p:cNvPr>
          <p:cNvSpPr txBox="1">
            <a:spLocks/>
          </p:cNvSpPr>
          <p:nvPr/>
        </p:nvSpPr>
        <p:spPr>
          <a:xfrm>
            <a:off x="143321" y="4212395"/>
            <a:ext cx="4128917" cy="4633429"/>
          </a:xfrm>
          <a:prstGeom prst="rect">
            <a:avLst/>
          </a:prstGeom>
        </p:spPr>
        <p:txBody>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0" lvl="0" indent="0" algn="ctr">
              <a:spcBef>
                <a:spcPts val="2400"/>
              </a:spcBef>
            </a:pPr>
            <a:r>
              <a:rPr lang="en-US" altLang="en-US" sz="2600" b="1" kern="0" dirty="0">
                <a:solidFill>
                  <a:schemeClr val="tx1"/>
                </a:solidFill>
                <a:latin typeface="Calibri" charset="0"/>
                <a:ea typeface="MS PGothic" charset="-128"/>
                <a:cs typeface="Calibri" charset="0"/>
              </a:rPr>
              <a:t>Social exclusion </a:t>
            </a:r>
            <a:r>
              <a:rPr lang="en-US" altLang="en-US" sz="2600" kern="0" dirty="0">
                <a:solidFill>
                  <a:schemeClr val="tx1"/>
                </a:solidFill>
                <a:latin typeface="Calibri" charset="0"/>
                <a:ea typeface="MS PGothic" charset="-128"/>
                <a:cs typeface="Calibri" charset="0"/>
              </a:rPr>
              <a:t>of people with diverse SOGIESC can put them at risk due to </a:t>
            </a:r>
            <a:r>
              <a:rPr lang="en-US" altLang="en-US" sz="2600" b="1" kern="0" dirty="0">
                <a:solidFill>
                  <a:schemeClr val="tx1"/>
                </a:solidFill>
                <a:latin typeface="Calibri" charset="0"/>
                <a:ea typeface="MS PGothic" charset="-128"/>
                <a:cs typeface="Calibri" charset="0"/>
              </a:rPr>
              <a:t>stigma and marginalization</a:t>
            </a:r>
            <a:r>
              <a:rPr lang="en-US" altLang="en-US" sz="2600" kern="0" dirty="0">
                <a:solidFill>
                  <a:schemeClr val="tx1"/>
                </a:solidFill>
                <a:latin typeface="Calibri" charset="0"/>
                <a:ea typeface="MS PGothic" charset="-128"/>
                <a:cs typeface="Calibri" charset="0"/>
              </a:rPr>
              <a:t> in a wide variety of spaces, including </a:t>
            </a:r>
            <a:r>
              <a:rPr lang="en-US" altLang="en-US" sz="2600" kern="0" dirty="0" err="1">
                <a:solidFill>
                  <a:schemeClr val="tx1"/>
                </a:solidFill>
                <a:latin typeface="Calibri" charset="0"/>
                <a:ea typeface="MS PGothic" charset="-128"/>
                <a:cs typeface="Calibri" charset="0"/>
              </a:rPr>
              <a:t>labour</a:t>
            </a:r>
            <a:r>
              <a:rPr lang="en-US" altLang="en-US" sz="2600" kern="0" dirty="0">
                <a:solidFill>
                  <a:schemeClr val="tx1"/>
                </a:solidFill>
                <a:latin typeface="Calibri" charset="0"/>
                <a:ea typeface="MS PGothic" charset="-128"/>
                <a:cs typeface="Calibri" charset="0"/>
              </a:rPr>
              <a:t> markets, migrant and displaced communities, refugee camps and during aid efforts. </a:t>
            </a:r>
          </a:p>
        </p:txBody>
      </p:sp>
      <p:cxnSp>
        <p:nvCxnSpPr>
          <p:cNvPr id="64" name="Straight Connector 63">
            <a:extLst>
              <a:ext uri="{FF2B5EF4-FFF2-40B4-BE49-F238E27FC236}">
                <a16:creationId xmlns:a16="http://schemas.microsoft.com/office/drawing/2014/main" id="{B5C52F0E-6464-434E-BC86-0D4CA39F12BA}"/>
              </a:ext>
            </a:extLst>
          </p:cNvPr>
          <p:cNvCxnSpPr>
            <a:cxnSpLocks/>
          </p:cNvCxnSpPr>
          <p:nvPr/>
        </p:nvCxnSpPr>
        <p:spPr bwMode="auto">
          <a:xfrm>
            <a:off x="12926042"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C50D8A69-0469-234C-93F8-023F0F2EDC52}"/>
              </a:ext>
            </a:extLst>
          </p:cNvPr>
          <p:cNvCxnSpPr>
            <a:cxnSpLocks/>
          </p:cNvCxnSpPr>
          <p:nvPr/>
        </p:nvCxnSpPr>
        <p:spPr bwMode="auto">
          <a:xfrm>
            <a:off x="33002"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67" name="Content Placeholder 2">
            <a:extLst>
              <a:ext uri="{FF2B5EF4-FFF2-40B4-BE49-F238E27FC236}">
                <a16:creationId xmlns:a16="http://schemas.microsoft.com/office/drawing/2014/main" id="{D7FF3DDC-F303-A94C-8404-EC70B32FC5F6}"/>
              </a:ext>
            </a:extLst>
          </p:cNvPr>
          <p:cNvSpPr txBox="1">
            <a:spLocks/>
          </p:cNvSpPr>
          <p:nvPr/>
        </p:nvSpPr>
        <p:spPr>
          <a:xfrm>
            <a:off x="4470356" y="4212395"/>
            <a:ext cx="4140051" cy="4633429"/>
          </a:xfrm>
          <a:prstGeom prst="rect">
            <a:avLst/>
          </a:prstGeom>
        </p:spPr>
        <p:txBody>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0" lvl="0" indent="0" algn="ctr">
              <a:spcBef>
                <a:spcPts val="2400"/>
              </a:spcBef>
            </a:pPr>
            <a:r>
              <a:rPr lang="en-US" altLang="en-US" sz="2600" b="1" kern="0" dirty="0">
                <a:solidFill>
                  <a:schemeClr val="tx1"/>
                </a:solidFill>
                <a:latin typeface="Calibri" charset="0"/>
                <a:ea typeface="MS PGothic" charset="-128"/>
                <a:cs typeface="Calibri" charset="0"/>
              </a:rPr>
              <a:t>Invisibility </a:t>
            </a:r>
            <a:r>
              <a:rPr lang="en-US" altLang="en-US" sz="2600" kern="0" dirty="0">
                <a:solidFill>
                  <a:schemeClr val="tx1"/>
                </a:solidFill>
                <a:latin typeface="Calibri" charset="0"/>
                <a:ea typeface="MS PGothic" charset="-128"/>
                <a:cs typeface="Calibri" charset="0"/>
              </a:rPr>
              <a:t>can be a deliberate strategy for people of diverse SOGIESC, who often employ creative strategies to achieve and maintain their safety amid dangerous conditions. </a:t>
            </a:r>
          </a:p>
          <a:p>
            <a:pPr marL="0" lvl="3" algn="ctr">
              <a:defRPr/>
            </a:pPr>
            <a:endParaRPr lang="en-US" altLang="ja-JP" sz="2600" dirty="0">
              <a:solidFill>
                <a:schemeClr val="tx1"/>
              </a:solidFill>
              <a:latin typeface="Calibri" charset="0"/>
              <a:ea typeface="MS PGothic" charset="-128"/>
              <a:sym typeface="Arial Bold" charset="0"/>
            </a:endParaRPr>
          </a:p>
        </p:txBody>
      </p:sp>
      <p:sp>
        <p:nvSpPr>
          <p:cNvPr id="68" name="Content Placeholder 2">
            <a:extLst>
              <a:ext uri="{FF2B5EF4-FFF2-40B4-BE49-F238E27FC236}">
                <a16:creationId xmlns:a16="http://schemas.microsoft.com/office/drawing/2014/main" id="{E761C6E7-361F-274D-84B9-1F996F4720C0}"/>
              </a:ext>
            </a:extLst>
          </p:cNvPr>
          <p:cNvSpPr txBox="1">
            <a:spLocks/>
          </p:cNvSpPr>
          <p:nvPr/>
        </p:nvSpPr>
        <p:spPr>
          <a:xfrm>
            <a:off x="8808525" y="4212395"/>
            <a:ext cx="4055830" cy="4633429"/>
          </a:xfrm>
          <a:prstGeom prst="rect">
            <a:avLst/>
          </a:prstGeom>
        </p:spPr>
        <p:txBody>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0" lvl="0" indent="0" algn="ctr">
              <a:spcBef>
                <a:spcPts val="2400"/>
              </a:spcBef>
            </a:pPr>
            <a:r>
              <a:rPr lang="en-US" altLang="en-US" sz="2600" kern="0" dirty="0">
                <a:solidFill>
                  <a:schemeClr val="tx1"/>
                </a:solidFill>
                <a:latin typeface="Calibri" charset="0"/>
                <a:ea typeface="MS PGothic" charset="-128"/>
                <a:cs typeface="Calibri" charset="0"/>
              </a:rPr>
              <a:t>This can </a:t>
            </a:r>
            <a:r>
              <a:rPr lang="en-US" altLang="en-US" sz="2600" b="1" kern="0" dirty="0">
                <a:solidFill>
                  <a:schemeClr val="tx1"/>
                </a:solidFill>
                <a:latin typeface="Calibri" charset="0"/>
                <a:ea typeface="MS PGothic" charset="-128"/>
                <a:cs typeface="Calibri" charset="0"/>
              </a:rPr>
              <a:t>lead to exclusion </a:t>
            </a:r>
            <a:r>
              <a:rPr lang="en-US" altLang="en-US" sz="2600" kern="0" dirty="0">
                <a:solidFill>
                  <a:schemeClr val="tx1"/>
                </a:solidFill>
                <a:latin typeface="Calibri" charset="0"/>
                <a:ea typeface="MS PGothic" charset="-128"/>
                <a:cs typeface="Calibri" charset="0"/>
              </a:rPr>
              <a:t>from </a:t>
            </a:r>
            <a:r>
              <a:rPr lang="en-US" altLang="en-US" sz="2600" kern="0" dirty="0" err="1">
                <a:solidFill>
                  <a:schemeClr val="tx1"/>
                </a:solidFill>
                <a:latin typeface="Calibri" charset="0"/>
                <a:ea typeface="MS PGothic" charset="-128"/>
                <a:cs typeface="Calibri" charset="0"/>
              </a:rPr>
              <a:t>programmes</a:t>
            </a:r>
            <a:r>
              <a:rPr lang="en-US" altLang="en-US" sz="2600" kern="0" dirty="0">
                <a:solidFill>
                  <a:schemeClr val="tx1"/>
                </a:solidFill>
                <a:latin typeface="Calibri" charset="0"/>
                <a:ea typeface="MS PGothic" charset="-128"/>
                <a:cs typeface="Calibri" charset="0"/>
              </a:rPr>
              <a:t> for migrants or displaced people that do not include outreach efforts targeted at people who are less visible, or specialized services.</a:t>
            </a:r>
            <a:endParaRPr lang="en-US" altLang="en-US" sz="2600" b="1" kern="0" dirty="0">
              <a:solidFill>
                <a:schemeClr val="tx1"/>
              </a:solidFill>
              <a:latin typeface="Calibri" charset="0"/>
              <a:ea typeface="MS PGothic" charset="-128"/>
              <a:cs typeface="Calibri" charset="0"/>
            </a:endParaRPr>
          </a:p>
        </p:txBody>
      </p:sp>
    </p:spTree>
    <p:extLst>
      <p:ext uri="{BB962C8B-B14F-4D97-AF65-F5344CB8AC3E}">
        <p14:creationId xmlns:p14="http://schemas.microsoft.com/office/powerpoint/2010/main" val="242268956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par>
                                <p:cTn id="16" presetID="10" presetClass="entr" presetSubtype="0" fill="hold" nodeType="with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500"/>
                                        <p:tgtEl>
                                          <p:spTgt spid="6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fade">
                                      <p:cBhvr>
                                        <p:cTn id="26" dur="500"/>
                                        <p:tgtEl>
                                          <p:spTgt spid="68"/>
                                        </p:tgtEl>
                                      </p:cBhvr>
                                    </p:animEffect>
                                  </p:childTnLst>
                                </p:cTn>
                              </p:par>
                              <p:par>
                                <p:cTn id="27" presetID="10" presetClass="entr" presetSubtype="0" fill="hold" nodeType="with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fade">
                                      <p:cBhvr>
                                        <p:cTn id="29"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7" grpId="0"/>
      <p:bldP spid="6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827" y="520851"/>
            <a:ext cx="12406386" cy="854455"/>
          </a:xfrm>
        </p:spPr>
        <p:txBody>
          <a:bodyPr>
            <a:noAutofit/>
          </a:bodyPr>
          <a:lstStyle/>
          <a:p>
            <a:pPr lvl="0" algn="l"/>
            <a:r>
              <a:rPr lang="en-US" altLang="en-US" sz="2800" dirty="0">
                <a:sym typeface="Arial Bold" charset="0"/>
              </a:rPr>
              <a:t>How Do Migration, Forced Displacement and CRISES Create Challenges?</a:t>
            </a:r>
            <a:endParaRPr lang="en-US" sz="2800" dirty="0"/>
          </a:p>
        </p:txBody>
      </p:sp>
      <p:cxnSp>
        <p:nvCxnSpPr>
          <p:cNvPr id="65" name="Straight Connector 64">
            <a:extLst>
              <a:ext uri="{FF2B5EF4-FFF2-40B4-BE49-F238E27FC236}">
                <a16:creationId xmlns:a16="http://schemas.microsoft.com/office/drawing/2014/main" id="{AF9D792F-2FE0-8E44-90B5-0519645EDC65}"/>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25</a:t>
            </a:fld>
            <a:endParaRPr lang="en-US" altLang="en-US" sz="1200" dirty="0">
              <a:solidFill>
                <a:schemeClr val="bg1"/>
              </a:solidFill>
            </a:endParaRPr>
          </a:p>
        </p:txBody>
      </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grpSp>
        <p:nvGrpSpPr>
          <p:cNvPr id="36" name="Group 35">
            <a:extLst>
              <a:ext uri="{FF2B5EF4-FFF2-40B4-BE49-F238E27FC236}">
                <a16:creationId xmlns:a16="http://schemas.microsoft.com/office/drawing/2014/main" id="{0E92310E-D005-3D40-99AD-1994FBB8325A}"/>
              </a:ext>
            </a:extLst>
          </p:cNvPr>
          <p:cNvGrpSpPr/>
          <p:nvPr/>
        </p:nvGrpSpPr>
        <p:grpSpPr>
          <a:xfrm>
            <a:off x="598077" y="1155185"/>
            <a:ext cx="1637123" cy="1007699"/>
            <a:chOff x="8585472" y="3367179"/>
            <a:chExt cx="2877844" cy="1771401"/>
          </a:xfrm>
        </p:grpSpPr>
        <p:sp>
          <p:nvSpPr>
            <p:cNvPr id="37" name="Notched Right Arrow 36">
              <a:extLst>
                <a:ext uri="{FF2B5EF4-FFF2-40B4-BE49-F238E27FC236}">
                  <a16:creationId xmlns:a16="http://schemas.microsoft.com/office/drawing/2014/main" id="{7BD0521B-4041-9443-B27D-46B6C6E3C7A1}"/>
                </a:ext>
              </a:extLst>
            </p:cNvPr>
            <p:cNvSpPr/>
            <p:nvPr/>
          </p:nvSpPr>
          <p:spPr bwMode="auto">
            <a:xfrm>
              <a:off x="8585472" y="33671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38" name="Oval 37">
              <a:extLst>
                <a:ext uri="{FF2B5EF4-FFF2-40B4-BE49-F238E27FC236}">
                  <a16:creationId xmlns:a16="http://schemas.microsoft.com/office/drawing/2014/main" id="{8B24AD40-72BA-C344-A9B3-6644B58D5F1F}"/>
                </a:ext>
              </a:extLst>
            </p:cNvPr>
            <p:cNvSpPr/>
            <p:nvPr/>
          </p:nvSpPr>
          <p:spPr>
            <a:xfrm>
              <a:off x="9693309" y="4498500"/>
              <a:ext cx="640080" cy="640080"/>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b="1" dirty="0"/>
                <a:t>03</a:t>
              </a:r>
            </a:p>
          </p:txBody>
        </p:sp>
        <p:grpSp>
          <p:nvGrpSpPr>
            <p:cNvPr id="40" name="Group 39">
              <a:extLst>
                <a:ext uri="{FF2B5EF4-FFF2-40B4-BE49-F238E27FC236}">
                  <a16:creationId xmlns:a16="http://schemas.microsoft.com/office/drawing/2014/main" id="{D2B30ACC-965F-394C-8897-90550FC4AA57}"/>
                </a:ext>
              </a:extLst>
            </p:cNvPr>
            <p:cNvGrpSpPr/>
            <p:nvPr/>
          </p:nvGrpSpPr>
          <p:grpSpPr>
            <a:xfrm>
              <a:off x="9624593" y="3469218"/>
              <a:ext cx="954225" cy="894678"/>
              <a:chOff x="9446327" y="3408887"/>
              <a:chExt cx="1132492" cy="1061819"/>
            </a:xfrm>
          </p:grpSpPr>
          <p:grpSp>
            <p:nvGrpSpPr>
              <p:cNvPr id="41" name="Group 40">
                <a:extLst>
                  <a:ext uri="{FF2B5EF4-FFF2-40B4-BE49-F238E27FC236}">
                    <a16:creationId xmlns:a16="http://schemas.microsoft.com/office/drawing/2014/main" id="{55B77C90-4F34-584A-BA90-4A50D32FECB5}"/>
                  </a:ext>
                </a:extLst>
              </p:cNvPr>
              <p:cNvGrpSpPr/>
              <p:nvPr/>
            </p:nvGrpSpPr>
            <p:grpSpPr>
              <a:xfrm>
                <a:off x="9446327" y="3408887"/>
                <a:ext cx="1132492" cy="1061819"/>
                <a:chOff x="2493963" y="2683574"/>
                <a:chExt cx="372773" cy="349510"/>
              </a:xfrm>
              <a:solidFill>
                <a:schemeClr val="bg1"/>
              </a:solidFill>
            </p:grpSpPr>
            <p:sp>
              <p:nvSpPr>
                <p:cNvPr id="46" name="Freeform 169">
                  <a:extLst>
                    <a:ext uri="{FF2B5EF4-FFF2-40B4-BE49-F238E27FC236}">
                      <a16:creationId xmlns:a16="http://schemas.microsoft.com/office/drawing/2014/main" id="{788269FE-F817-D14E-AEAA-B624674B1CC5}"/>
                    </a:ext>
                  </a:extLst>
                </p:cNvPr>
                <p:cNvSpPr>
                  <a:spLocks/>
                </p:cNvSpPr>
                <p:nvPr/>
              </p:nvSpPr>
              <p:spPr bwMode="auto">
                <a:xfrm>
                  <a:off x="2644486" y="2683574"/>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171">
                  <a:extLst>
                    <a:ext uri="{FF2B5EF4-FFF2-40B4-BE49-F238E27FC236}">
                      <a16:creationId xmlns:a16="http://schemas.microsoft.com/office/drawing/2014/main" id="{47C9652B-CB4D-0248-B8E8-58E0CC2A54F7}"/>
                    </a:ext>
                  </a:extLst>
                </p:cNvPr>
                <p:cNvSpPr>
                  <a:spLocks/>
                </p:cNvSpPr>
                <p:nvPr/>
              </p:nvSpPr>
              <p:spPr bwMode="auto">
                <a:xfrm>
                  <a:off x="2493963" y="282194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2" name="Group 41">
                <a:extLst>
                  <a:ext uri="{FF2B5EF4-FFF2-40B4-BE49-F238E27FC236}">
                    <a16:creationId xmlns:a16="http://schemas.microsoft.com/office/drawing/2014/main" id="{5FF3E62A-06CC-F34D-AAE5-FEEBBBF83395}"/>
                  </a:ext>
                </a:extLst>
              </p:cNvPr>
              <p:cNvGrpSpPr/>
              <p:nvPr/>
            </p:nvGrpSpPr>
            <p:grpSpPr>
              <a:xfrm>
                <a:off x="9603923" y="3826069"/>
                <a:ext cx="771663" cy="228809"/>
                <a:chOff x="1477713" y="4929970"/>
                <a:chExt cx="1039375" cy="308189"/>
              </a:xfrm>
              <a:solidFill>
                <a:schemeClr val="bg1"/>
              </a:solidFill>
            </p:grpSpPr>
            <p:sp>
              <p:nvSpPr>
                <p:cNvPr id="43" name="Freeform 42">
                  <a:extLst>
                    <a:ext uri="{FF2B5EF4-FFF2-40B4-BE49-F238E27FC236}">
                      <a16:creationId xmlns:a16="http://schemas.microsoft.com/office/drawing/2014/main" id="{2AAF2FEE-E90B-1549-A0D1-21A1B5C82C3E}"/>
                    </a:ext>
                  </a:extLst>
                </p:cNvPr>
                <p:cNvSpPr>
                  <a:spLocks/>
                </p:cNvSpPr>
                <p:nvPr/>
              </p:nvSpPr>
              <p:spPr bwMode="auto">
                <a:xfrm>
                  <a:off x="1477713"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44" name="Freeform 43">
                  <a:extLst>
                    <a:ext uri="{FF2B5EF4-FFF2-40B4-BE49-F238E27FC236}">
                      <a16:creationId xmlns:a16="http://schemas.microsoft.com/office/drawing/2014/main" id="{B367E933-05AB-0F44-9FAA-725D6C4413E5}"/>
                    </a:ext>
                  </a:extLst>
                </p:cNvPr>
                <p:cNvSpPr>
                  <a:spLocks/>
                </p:cNvSpPr>
                <p:nvPr/>
              </p:nvSpPr>
              <p:spPr bwMode="auto">
                <a:xfrm>
                  <a:off x="1843981"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45" name="Freeform 44">
                  <a:extLst>
                    <a:ext uri="{FF2B5EF4-FFF2-40B4-BE49-F238E27FC236}">
                      <a16:creationId xmlns:a16="http://schemas.microsoft.com/office/drawing/2014/main" id="{113CD9CD-06CF-474E-A3BA-FF62DC589B65}"/>
                    </a:ext>
                  </a:extLst>
                </p:cNvPr>
                <p:cNvSpPr>
                  <a:spLocks/>
                </p:cNvSpPr>
                <p:nvPr/>
              </p:nvSpPr>
              <p:spPr bwMode="auto">
                <a:xfrm>
                  <a:off x="2208899"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grpSp>
        </p:grpSp>
      </p:grpSp>
      <p:sp>
        <p:nvSpPr>
          <p:cNvPr id="48" name="Rectangle 45">
            <a:extLst>
              <a:ext uri="{FF2B5EF4-FFF2-40B4-BE49-F238E27FC236}">
                <a16:creationId xmlns:a16="http://schemas.microsoft.com/office/drawing/2014/main" id="{45BA0DCF-A66F-9D49-B376-2E6FBC82175F}"/>
              </a:ext>
            </a:extLst>
          </p:cNvPr>
          <p:cNvSpPr>
            <a:spLocks noChangeArrowheads="1"/>
          </p:cNvSpPr>
          <p:nvPr/>
        </p:nvSpPr>
        <p:spPr bwMode="auto">
          <a:xfrm>
            <a:off x="2235199" y="1298000"/>
            <a:ext cx="104759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r>
              <a:rPr lang="en-US" sz="3200" b="1" kern="0" dirty="0"/>
              <a:t>INSUFFICIENT RESPONSE </a:t>
            </a:r>
            <a:r>
              <a:rPr lang="en-US" sz="3200" dirty="0"/>
              <a:t>TO PEOPLE WITH DIVERSE SOGIESC</a:t>
            </a:r>
            <a:endParaRPr lang="en-US" sz="3200" kern="0" dirty="0"/>
          </a:p>
        </p:txBody>
      </p:sp>
      <p:sp>
        <p:nvSpPr>
          <p:cNvPr id="39" name="Rectangle 34">
            <a:extLst>
              <a:ext uri="{FF2B5EF4-FFF2-40B4-BE49-F238E27FC236}">
                <a16:creationId xmlns:a16="http://schemas.microsoft.com/office/drawing/2014/main" id="{D00A3A56-6824-C54F-9A28-DE22B8298944}"/>
              </a:ext>
            </a:extLst>
          </p:cNvPr>
          <p:cNvSpPr>
            <a:spLocks noChangeArrowheads="1"/>
          </p:cNvSpPr>
          <p:nvPr/>
        </p:nvSpPr>
        <p:spPr bwMode="auto">
          <a:xfrm>
            <a:off x="198262" y="2850313"/>
            <a:ext cx="12593168" cy="5340357"/>
          </a:xfrm>
          <a:prstGeom prst="rect">
            <a:avLst/>
          </a:prstGeom>
          <a:noFill/>
          <a:ln w="57150">
            <a:solidFill>
              <a:schemeClr val="accent5"/>
            </a:solidFill>
            <a:miter lim="800000"/>
            <a:headEnd/>
            <a:tailEnd/>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sp>
        <p:nvSpPr>
          <p:cNvPr id="49" name="Rectangle 34">
            <a:extLst>
              <a:ext uri="{FF2B5EF4-FFF2-40B4-BE49-F238E27FC236}">
                <a16:creationId xmlns:a16="http://schemas.microsoft.com/office/drawing/2014/main" id="{B6DB4519-CF44-3444-8A8B-37E8C5EFEF2A}"/>
              </a:ext>
            </a:extLst>
          </p:cNvPr>
          <p:cNvSpPr>
            <a:spLocks noChangeArrowheads="1"/>
          </p:cNvSpPr>
          <p:nvPr/>
        </p:nvSpPr>
        <p:spPr bwMode="auto">
          <a:xfrm>
            <a:off x="198262" y="2850313"/>
            <a:ext cx="3789538" cy="5340357"/>
          </a:xfrm>
          <a:prstGeom prst="rect">
            <a:avLst/>
          </a:prstGeom>
          <a:solidFill>
            <a:schemeClr val="accent5"/>
          </a:solidFill>
          <a:ln>
            <a:noFill/>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sp>
        <p:nvSpPr>
          <p:cNvPr id="50" name="Content Placeholder 4">
            <a:extLst>
              <a:ext uri="{FF2B5EF4-FFF2-40B4-BE49-F238E27FC236}">
                <a16:creationId xmlns:a16="http://schemas.microsoft.com/office/drawing/2014/main" id="{52BDA0A6-B26B-B845-8305-FB1986090BB8}"/>
              </a:ext>
            </a:extLst>
          </p:cNvPr>
          <p:cNvSpPr txBox="1">
            <a:spLocks/>
          </p:cNvSpPr>
          <p:nvPr/>
        </p:nvSpPr>
        <p:spPr bwMode="auto">
          <a:xfrm>
            <a:off x="4521200" y="3906996"/>
            <a:ext cx="8189948"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indent="0">
              <a:lnSpc>
                <a:spcPct val="110000"/>
              </a:lnSpc>
              <a:spcBef>
                <a:spcPct val="30000"/>
              </a:spcBef>
              <a:defRPr/>
            </a:pPr>
            <a:r>
              <a:rPr lang="en-US" altLang="en-US" sz="2800" dirty="0">
                <a:latin typeface="Calibri" panose="020F0502020204030204" pitchFamily="34" charset="0"/>
                <a:ea typeface="MS PGothic" charset="-128"/>
                <a:cs typeface="Calibri" panose="020F0502020204030204" pitchFamily="34" charset="0"/>
              </a:rPr>
              <a:t>In 2011, as tens of thousands of </a:t>
            </a:r>
            <a:r>
              <a:rPr lang="en-US" altLang="en-US" sz="2800" dirty="0" err="1">
                <a:latin typeface="Calibri" panose="020F0502020204030204" pitchFamily="34" charset="0"/>
                <a:ea typeface="MS PGothic" charset="-128"/>
                <a:cs typeface="Calibri" panose="020F0502020204030204" pitchFamily="34" charset="0"/>
              </a:rPr>
              <a:t>labour</a:t>
            </a:r>
            <a:r>
              <a:rPr lang="en-US" altLang="en-US" sz="2800" dirty="0">
                <a:latin typeface="Calibri" panose="020F0502020204030204" pitchFamily="34" charset="0"/>
                <a:ea typeface="MS PGothic" charset="-128"/>
                <a:cs typeface="Calibri" panose="020F0502020204030204" pitchFamily="34" charset="0"/>
              </a:rPr>
              <a:t> migrants sought IOM’s help to leave Libya and return to their home countries, a migrant approached IOM staff. He explained he was gay and faced persecution in his home country. IOM was the only organization in the area and was only undertaking assisted voluntary return activities. Thus, he was told there were no other services available, and he must return home if he wanted help leaving Libya. He was repatriated to a country with the death penalty for homosexuality. </a:t>
            </a:r>
            <a:endParaRPr lang="en-US" altLang="en-US" sz="2800" i="1" dirty="0">
              <a:latin typeface="Calibri" panose="020F0502020204030204" pitchFamily="34" charset="0"/>
              <a:ea typeface="MS PGothic" charset="-128"/>
              <a:cs typeface="Calibri" panose="020F0502020204030204" pitchFamily="34" charset="0"/>
            </a:endParaRPr>
          </a:p>
        </p:txBody>
      </p:sp>
      <p:sp>
        <p:nvSpPr>
          <p:cNvPr id="51" name="Rectangle 50">
            <a:extLst>
              <a:ext uri="{FF2B5EF4-FFF2-40B4-BE49-F238E27FC236}">
                <a16:creationId xmlns:a16="http://schemas.microsoft.com/office/drawing/2014/main" id="{39A0D34F-F00D-3B44-9D85-D1F477F05758}"/>
              </a:ext>
            </a:extLst>
          </p:cNvPr>
          <p:cNvSpPr/>
          <p:nvPr/>
        </p:nvSpPr>
        <p:spPr>
          <a:xfrm>
            <a:off x="-92735" y="3506202"/>
            <a:ext cx="4206333" cy="1107996"/>
          </a:xfrm>
          <a:prstGeom prst="rect">
            <a:avLst/>
          </a:prstGeom>
        </p:spPr>
        <p:txBody>
          <a:bodyPr wrap="square">
            <a:spAutoFit/>
          </a:bodyPr>
          <a:lstStyle/>
          <a:p>
            <a:pPr algn="ctr"/>
            <a:r>
              <a:rPr lang="en-US" altLang="en-US" sz="6600" b="1" kern="0" dirty="0">
                <a:solidFill>
                  <a:schemeClr val="bg1"/>
                </a:solidFill>
                <a:latin typeface="Calibri" charset="0"/>
                <a:ea typeface="MS PGothic" charset="-128"/>
                <a:cs typeface="Calibri" charset="0"/>
              </a:rPr>
              <a:t>LYBIA</a:t>
            </a:r>
            <a:endParaRPr lang="en-US" sz="6600" b="1" dirty="0">
              <a:solidFill>
                <a:schemeClr val="bg1"/>
              </a:solidFill>
            </a:endParaRPr>
          </a:p>
        </p:txBody>
      </p:sp>
      <p:sp>
        <p:nvSpPr>
          <p:cNvPr id="52" name="Rectangle 51">
            <a:extLst>
              <a:ext uri="{FF2B5EF4-FFF2-40B4-BE49-F238E27FC236}">
                <a16:creationId xmlns:a16="http://schemas.microsoft.com/office/drawing/2014/main" id="{42FEC968-89B3-0A47-8167-75CF45BF55A2}"/>
              </a:ext>
            </a:extLst>
          </p:cNvPr>
          <p:cNvSpPr/>
          <p:nvPr/>
        </p:nvSpPr>
        <p:spPr>
          <a:xfrm>
            <a:off x="863878" y="3162202"/>
            <a:ext cx="1981164" cy="1077218"/>
          </a:xfrm>
          <a:prstGeom prst="rect">
            <a:avLst/>
          </a:prstGeom>
        </p:spPr>
        <p:txBody>
          <a:bodyPr wrap="square">
            <a:spAutoFit/>
          </a:bodyPr>
          <a:lstStyle/>
          <a:p>
            <a:r>
              <a:rPr lang="en-US" altLang="en-US" sz="3200" b="1" dirty="0">
                <a:solidFill>
                  <a:schemeClr val="bg1"/>
                </a:solidFill>
                <a:latin typeface="Calibri" charset="0"/>
                <a:ea typeface="MS PGothic" charset="-128"/>
                <a:cs typeface="Calibri" charset="0"/>
              </a:rPr>
              <a:t>EXAMPLE </a:t>
            </a:r>
            <a:br>
              <a:rPr lang="en-US" altLang="en-US" sz="3200" b="1" dirty="0">
                <a:solidFill>
                  <a:schemeClr val="bg1"/>
                </a:solidFill>
                <a:latin typeface="Calibri" charset="0"/>
                <a:ea typeface="MS PGothic" charset="-128"/>
                <a:cs typeface="Calibri" charset="0"/>
              </a:rPr>
            </a:br>
            <a:endParaRPr lang="en-US" sz="3200" dirty="0"/>
          </a:p>
        </p:txBody>
      </p:sp>
      <p:sp>
        <p:nvSpPr>
          <p:cNvPr id="53" name="Rectangle 52">
            <a:extLst>
              <a:ext uri="{FF2B5EF4-FFF2-40B4-BE49-F238E27FC236}">
                <a16:creationId xmlns:a16="http://schemas.microsoft.com/office/drawing/2014/main" id="{008173B0-07D8-6842-9A2C-ADD1CC843871}"/>
              </a:ext>
            </a:extLst>
          </p:cNvPr>
          <p:cNvSpPr/>
          <p:nvPr/>
        </p:nvSpPr>
        <p:spPr>
          <a:xfrm>
            <a:off x="2551339" y="3153170"/>
            <a:ext cx="612316" cy="584775"/>
          </a:xfrm>
          <a:prstGeom prst="rect">
            <a:avLst/>
          </a:prstGeom>
        </p:spPr>
        <p:txBody>
          <a:bodyPr wrap="square">
            <a:spAutoFit/>
          </a:bodyPr>
          <a:lstStyle/>
          <a:p>
            <a:r>
              <a:rPr lang="en-US" sz="3200" b="1" dirty="0">
                <a:solidFill>
                  <a:schemeClr val="bg1"/>
                </a:solidFill>
                <a:latin typeface="Calibri" charset="0"/>
                <a:ea typeface="MS PGothic" charset="-128"/>
                <a:cs typeface="Calibri" charset="0"/>
              </a:rPr>
              <a:t>1</a:t>
            </a:r>
            <a:endParaRPr lang="en-US" sz="3200" dirty="0"/>
          </a:p>
        </p:txBody>
      </p:sp>
      <p:pic>
        <p:nvPicPr>
          <p:cNvPr id="62" name="Picture 61">
            <a:extLst>
              <a:ext uri="{FF2B5EF4-FFF2-40B4-BE49-F238E27FC236}">
                <a16:creationId xmlns:a16="http://schemas.microsoft.com/office/drawing/2014/main" id="{4984C03A-812D-9D48-9304-C65415D62EE3}"/>
              </a:ext>
            </a:extLst>
          </p:cNvPr>
          <p:cNvPicPr>
            <a:picLocks noChangeAspect="1"/>
          </p:cNvPicPr>
          <p:nvPr/>
        </p:nvPicPr>
        <p:blipFill>
          <a:blip r:embed="rId3">
            <a:lum bright="70000" contrast="-70000"/>
            <a:alphaModFix amt="46000"/>
            <a:extLst>
              <a:ext uri="{28A0092B-C50C-407E-A947-70E740481C1C}">
                <a14:useLocalDpi xmlns:a14="http://schemas.microsoft.com/office/drawing/2010/main" val="0"/>
              </a:ext>
            </a:extLst>
          </a:blip>
          <a:stretch>
            <a:fillRect/>
          </a:stretch>
        </p:blipFill>
        <p:spPr>
          <a:xfrm>
            <a:off x="695325" y="4676133"/>
            <a:ext cx="3061000" cy="3390006"/>
          </a:xfrm>
          <a:prstGeom prst="rect">
            <a:avLst/>
          </a:prstGeom>
        </p:spPr>
      </p:pic>
      <p:sp>
        <p:nvSpPr>
          <p:cNvPr id="63" name="Oval 62">
            <a:extLst>
              <a:ext uri="{FF2B5EF4-FFF2-40B4-BE49-F238E27FC236}">
                <a16:creationId xmlns:a16="http://schemas.microsoft.com/office/drawing/2014/main" id="{34A7B7D0-C49C-E945-A8FF-BE2EC10A3861}"/>
              </a:ext>
            </a:extLst>
          </p:cNvPr>
          <p:cNvSpPr/>
          <p:nvPr/>
        </p:nvSpPr>
        <p:spPr bwMode="auto">
          <a:xfrm>
            <a:off x="2001674" y="4787813"/>
            <a:ext cx="415613" cy="415613"/>
          </a:xfrm>
          <a:prstGeom prst="ellipse">
            <a:avLst/>
          </a:prstGeom>
          <a:solidFill>
            <a:schemeClr val="tx1">
              <a:lumMod val="65000"/>
              <a:lumOff val="35000"/>
              <a:alpha val="48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24268438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827" y="520851"/>
            <a:ext cx="12406386" cy="854455"/>
          </a:xfrm>
        </p:spPr>
        <p:txBody>
          <a:bodyPr>
            <a:noAutofit/>
          </a:bodyPr>
          <a:lstStyle/>
          <a:p>
            <a:pPr lvl="0" algn="l"/>
            <a:r>
              <a:rPr lang="en-US" altLang="en-US" sz="2800" dirty="0">
                <a:sym typeface="Arial Bold" charset="0"/>
              </a:rPr>
              <a:t>How Do Migration, Forced Displacement and CRISES Create Challenges?</a:t>
            </a:r>
            <a:endParaRPr lang="en-US" sz="2800" dirty="0"/>
          </a:p>
        </p:txBody>
      </p:sp>
      <p:cxnSp>
        <p:nvCxnSpPr>
          <p:cNvPr id="65" name="Straight Connector 64">
            <a:extLst>
              <a:ext uri="{FF2B5EF4-FFF2-40B4-BE49-F238E27FC236}">
                <a16:creationId xmlns:a16="http://schemas.microsoft.com/office/drawing/2014/main" id="{AF9D792F-2FE0-8E44-90B5-0519645EDC65}"/>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26</a:t>
            </a:fld>
            <a:endParaRPr lang="en-US" altLang="en-US" sz="1200" dirty="0">
              <a:solidFill>
                <a:schemeClr val="bg1"/>
              </a:solidFill>
            </a:endParaRPr>
          </a:p>
        </p:txBody>
      </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grpSp>
        <p:nvGrpSpPr>
          <p:cNvPr id="36" name="Group 35">
            <a:extLst>
              <a:ext uri="{FF2B5EF4-FFF2-40B4-BE49-F238E27FC236}">
                <a16:creationId xmlns:a16="http://schemas.microsoft.com/office/drawing/2014/main" id="{0E92310E-D005-3D40-99AD-1994FBB8325A}"/>
              </a:ext>
            </a:extLst>
          </p:cNvPr>
          <p:cNvGrpSpPr/>
          <p:nvPr/>
        </p:nvGrpSpPr>
        <p:grpSpPr>
          <a:xfrm>
            <a:off x="598077" y="1155185"/>
            <a:ext cx="1637123" cy="1007699"/>
            <a:chOff x="8585472" y="3367179"/>
            <a:chExt cx="2877844" cy="1771401"/>
          </a:xfrm>
        </p:grpSpPr>
        <p:sp>
          <p:nvSpPr>
            <p:cNvPr id="37" name="Notched Right Arrow 36">
              <a:extLst>
                <a:ext uri="{FF2B5EF4-FFF2-40B4-BE49-F238E27FC236}">
                  <a16:creationId xmlns:a16="http://schemas.microsoft.com/office/drawing/2014/main" id="{7BD0521B-4041-9443-B27D-46B6C6E3C7A1}"/>
                </a:ext>
              </a:extLst>
            </p:cNvPr>
            <p:cNvSpPr/>
            <p:nvPr/>
          </p:nvSpPr>
          <p:spPr bwMode="auto">
            <a:xfrm>
              <a:off x="8585472" y="33671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38" name="Oval 37">
              <a:extLst>
                <a:ext uri="{FF2B5EF4-FFF2-40B4-BE49-F238E27FC236}">
                  <a16:creationId xmlns:a16="http://schemas.microsoft.com/office/drawing/2014/main" id="{8B24AD40-72BA-C344-A9B3-6644B58D5F1F}"/>
                </a:ext>
              </a:extLst>
            </p:cNvPr>
            <p:cNvSpPr/>
            <p:nvPr/>
          </p:nvSpPr>
          <p:spPr>
            <a:xfrm>
              <a:off x="9693309" y="4498500"/>
              <a:ext cx="640080" cy="640080"/>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b="1" dirty="0"/>
                <a:t>03</a:t>
              </a:r>
            </a:p>
          </p:txBody>
        </p:sp>
        <p:grpSp>
          <p:nvGrpSpPr>
            <p:cNvPr id="40" name="Group 39">
              <a:extLst>
                <a:ext uri="{FF2B5EF4-FFF2-40B4-BE49-F238E27FC236}">
                  <a16:creationId xmlns:a16="http://schemas.microsoft.com/office/drawing/2014/main" id="{D2B30ACC-965F-394C-8897-90550FC4AA57}"/>
                </a:ext>
              </a:extLst>
            </p:cNvPr>
            <p:cNvGrpSpPr/>
            <p:nvPr/>
          </p:nvGrpSpPr>
          <p:grpSpPr>
            <a:xfrm>
              <a:off x="9624593" y="3469218"/>
              <a:ext cx="954225" cy="894678"/>
              <a:chOff x="9446327" y="3408887"/>
              <a:chExt cx="1132492" cy="1061819"/>
            </a:xfrm>
          </p:grpSpPr>
          <p:grpSp>
            <p:nvGrpSpPr>
              <p:cNvPr id="41" name="Group 40">
                <a:extLst>
                  <a:ext uri="{FF2B5EF4-FFF2-40B4-BE49-F238E27FC236}">
                    <a16:creationId xmlns:a16="http://schemas.microsoft.com/office/drawing/2014/main" id="{55B77C90-4F34-584A-BA90-4A50D32FECB5}"/>
                  </a:ext>
                </a:extLst>
              </p:cNvPr>
              <p:cNvGrpSpPr/>
              <p:nvPr/>
            </p:nvGrpSpPr>
            <p:grpSpPr>
              <a:xfrm>
                <a:off x="9446327" y="3408887"/>
                <a:ext cx="1132492" cy="1061819"/>
                <a:chOff x="2493963" y="2683574"/>
                <a:chExt cx="372773" cy="349510"/>
              </a:xfrm>
              <a:solidFill>
                <a:schemeClr val="bg1"/>
              </a:solidFill>
            </p:grpSpPr>
            <p:sp>
              <p:nvSpPr>
                <p:cNvPr id="46" name="Freeform 169">
                  <a:extLst>
                    <a:ext uri="{FF2B5EF4-FFF2-40B4-BE49-F238E27FC236}">
                      <a16:creationId xmlns:a16="http://schemas.microsoft.com/office/drawing/2014/main" id="{788269FE-F817-D14E-AEAA-B624674B1CC5}"/>
                    </a:ext>
                  </a:extLst>
                </p:cNvPr>
                <p:cNvSpPr>
                  <a:spLocks/>
                </p:cNvSpPr>
                <p:nvPr/>
              </p:nvSpPr>
              <p:spPr bwMode="auto">
                <a:xfrm>
                  <a:off x="2644486" y="2683574"/>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171">
                  <a:extLst>
                    <a:ext uri="{FF2B5EF4-FFF2-40B4-BE49-F238E27FC236}">
                      <a16:creationId xmlns:a16="http://schemas.microsoft.com/office/drawing/2014/main" id="{47C9652B-CB4D-0248-B8E8-58E0CC2A54F7}"/>
                    </a:ext>
                  </a:extLst>
                </p:cNvPr>
                <p:cNvSpPr>
                  <a:spLocks/>
                </p:cNvSpPr>
                <p:nvPr/>
              </p:nvSpPr>
              <p:spPr bwMode="auto">
                <a:xfrm>
                  <a:off x="2493963" y="282194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2" name="Group 41">
                <a:extLst>
                  <a:ext uri="{FF2B5EF4-FFF2-40B4-BE49-F238E27FC236}">
                    <a16:creationId xmlns:a16="http://schemas.microsoft.com/office/drawing/2014/main" id="{5FF3E62A-06CC-F34D-AAE5-FEEBBBF83395}"/>
                  </a:ext>
                </a:extLst>
              </p:cNvPr>
              <p:cNvGrpSpPr/>
              <p:nvPr/>
            </p:nvGrpSpPr>
            <p:grpSpPr>
              <a:xfrm>
                <a:off x="9603923" y="3826069"/>
                <a:ext cx="771663" cy="228809"/>
                <a:chOff x="1477713" y="4929970"/>
                <a:chExt cx="1039375" cy="308189"/>
              </a:xfrm>
              <a:solidFill>
                <a:schemeClr val="bg1"/>
              </a:solidFill>
            </p:grpSpPr>
            <p:sp>
              <p:nvSpPr>
                <p:cNvPr id="43" name="Freeform 42">
                  <a:extLst>
                    <a:ext uri="{FF2B5EF4-FFF2-40B4-BE49-F238E27FC236}">
                      <a16:creationId xmlns:a16="http://schemas.microsoft.com/office/drawing/2014/main" id="{2AAF2FEE-E90B-1549-A0D1-21A1B5C82C3E}"/>
                    </a:ext>
                  </a:extLst>
                </p:cNvPr>
                <p:cNvSpPr>
                  <a:spLocks/>
                </p:cNvSpPr>
                <p:nvPr/>
              </p:nvSpPr>
              <p:spPr bwMode="auto">
                <a:xfrm>
                  <a:off x="1477713"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44" name="Freeform 43">
                  <a:extLst>
                    <a:ext uri="{FF2B5EF4-FFF2-40B4-BE49-F238E27FC236}">
                      <a16:creationId xmlns:a16="http://schemas.microsoft.com/office/drawing/2014/main" id="{B367E933-05AB-0F44-9FAA-725D6C4413E5}"/>
                    </a:ext>
                  </a:extLst>
                </p:cNvPr>
                <p:cNvSpPr>
                  <a:spLocks/>
                </p:cNvSpPr>
                <p:nvPr/>
              </p:nvSpPr>
              <p:spPr bwMode="auto">
                <a:xfrm>
                  <a:off x="1843981"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45" name="Freeform 44">
                  <a:extLst>
                    <a:ext uri="{FF2B5EF4-FFF2-40B4-BE49-F238E27FC236}">
                      <a16:creationId xmlns:a16="http://schemas.microsoft.com/office/drawing/2014/main" id="{113CD9CD-06CF-474E-A3BA-FF62DC589B65}"/>
                    </a:ext>
                  </a:extLst>
                </p:cNvPr>
                <p:cNvSpPr>
                  <a:spLocks/>
                </p:cNvSpPr>
                <p:nvPr/>
              </p:nvSpPr>
              <p:spPr bwMode="auto">
                <a:xfrm>
                  <a:off x="2208899"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grpSp>
        </p:grpSp>
      </p:grpSp>
      <p:sp>
        <p:nvSpPr>
          <p:cNvPr id="48" name="Rectangle 45">
            <a:extLst>
              <a:ext uri="{FF2B5EF4-FFF2-40B4-BE49-F238E27FC236}">
                <a16:creationId xmlns:a16="http://schemas.microsoft.com/office/drawing/2014/main" id="{45BA0DCF-A66F-9D49-B376-2E6FBC82175F}"/>
              </a:ext>
            </a:extLst>
          </p:cNvPr>
          <p:cNvSpPr>
            <a:spLocks noChangeArrowheads="1"/>
          </p:cNvSpPr>
          <p:nvPr/>
        </p:nvSpPr>
        <p:spPr bwMode="auto">
          <a:xfrm>
            <a:off x="2235199" y="1298000"/>
            <a:ext cx="104759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r>
              <a:rPr lang="en-US" sz="3200" b="1" kern="0" dirty="0"/>
              <a:t>INSUFFICIENT RESPONSE </a:t>
            </a:r>
            <a:r>
              <a:rPr lang="en-US" sz="3200" dirty="0"/>
              <a:t>TO PEOPLE WITH DIVERSE SOGIESC</a:t>
            </a:r>
            <a:endParaRPr lang="en-US" sz="3200" kern="0" dirty="0"/>
          </a:p>
        </p:txBody>
      </p:sp>
      <p:sp>
        <p:nvSpPr>
          <p:cNvPr id="39" name="Rectangle 34">
            <a:extLst>
              <a:ext uri="{FF2B5EF4-FFF2-40B4-BE49-F238E27FC236}">
                <a16:creationId xmlns:a16="http://schemas.microsoft.com/office/drawing/2014/main" id="{D00A3A56-6824-C54F-9A28-DE22B8298944}"/>
              </a:ext>
            </a:extLst>
          </p:cNvPr>
          <p:cNvSpPr>
            <a:spLocks noChangeArrowheads="1"/>
          </p:cNvSpPr>
          <p:nvPr/>
        </p:nvSpPr>
        <p:spPr bwMode="auto">
          <a:xfrm>
            <a:off x="198262" y="2850313"/>
            <a:ext cx="12593168" cy="5340357"/>
          </a:xfrm>
          <a:prstGeom prst="rect">
            <a:avLst/>
          </a:prstGeom>
          <a:noFill/>
          <a:ln w="57150">
            <a:solidFill>
              <a:schemeClr val="accent5"/>
            </a:solidFill>
            <a:miter lim="800000"/>
            <a:headEnd/>
            <a:tailEnd/>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sp>
        <p:nvSpPr>
          <p:cNvPr id="49" name="Rectangle 34">
            <a:extLst>
              <a:ext uri="{FF2B5EF4-FFF2-40B4-BE49-F238E27FC236}">
                <a16:creationId xmlns:a16="http://schemas.microsoft.com/office/drawing/2014/main" id="{B6DB4519-CF44-3444-8A8B-37E8C5EFEF2A}"/>
              </a:ext>
            </a:extLst>
          </p:cNvPr>
          <p:cNvSpPr>
            <a:spLocks noChangeArrowheads="1"/>
          </p:cNvSpPr>
          <p:nvPr/>
        </p:nvSpPr>
        <p:spPr bwMode="auto">
          <a:xfrm>
            <a:off x="198262" y="2850313"/>
            <a:ext cx="3789538" cy="5340357"/>
          </a:xfrm>
          <a:prstGeom prst="rect">
            <a:avLst/>
          </a:prstGeom>
          <a:solidFill>
            <a:schemeClr val="accent5"/>
          </a:solidFill>
          <a:ln>
            <a:noFill/>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sp>
        <p:nvSpPr>
          <p:cNvPr id="50" name="Content Placeholder 4">
            <a:extLst>
              <a:ext uri="{FF2B5EF4-FFF2-40B4-BE49-F238E27FC236}">
                <a16:creationId xmlns:a16="http://schemas.microsoft.com/office/drawing/2014/main" id="{52BDA0A6-B26B-B845-8305-FB1986090BB8}"/>
              </a:ext>
            </a:extLst>
          </p:cNvPr>
          <p:cNvSpPr txBox="1">
            <a:spLocks/>
          </p:cNvSpPr>
          <p:nvPr/>
        </p:nvSpPr>
        <p:spPr bwMode="auto">
          <a:xfrm>
            <a:off x="4521200" y="3906996"/>
            <a:ext cx="8189948"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indent="0">
              <a:lnSpc>
                <a:spcPct val="110000"/>
              </a:lnSpc>
              <a:spcBef>
                <a:spcPct val="30000"/>
              </a:spcBef>
              <a:defRPr/>
            </a:pPr>
            <a:r>
              <a:rPr lang="en-US" altLang="en-US" sz="2800" dirty="0">
                <a:latin typeface="Calibri" panose="020F0502020204030204" pitchFamily="34" charset="0"/>
                <a:ea typeface="MS PGothic" charset="-128"/>
                <a:cs typeface="Calibri" panose="020F0502020204030204" pitchFamily="34" charset="0"/>
              </a:rPr>
              <a:t>For some people assigned the sex of male </a:t>
            </a:r>
            <a:br>
              <a:rPr lang="en-US" altLang="en-US" sz="2800" dirty="0">
                <a:latin typeface="Calibri" panose="020F0502020204030204" pitchFamily="34" charset="0"/>
                <a:ea typeface="MS PGothic" charset="-128"/>
                <a:cs typeface="Calibri" panose="020F0502020204030204" pitchFamily="34" charset="0"/>
              </a:rPr>
            </a:br>
            <a:r>
              <a:rPr lang="en-US" altLang="en-US" sz="2800" dirty="0">
                <a:latin typeface="Calibri" panose="020F0502020204030204" pitchFamily="34" charset="0"/>
                <a:ea typeface="MS PGothic" charset="-128"/>
                <a:cs typeface="Calibri" panose="020F0502020204030204" pitchFamily="34" charset="0"/>
              </a:rPr>
              <a:t>at birth who identify as female in the </a:t>
            </a:r>
            <a:r>
              <a:rPr lang="en-US" altLang="en-US" sz="2800" b="1" dirty="0">
                <a:latin typeface="Calibri" panose="020F0502020204030204" pitchFamily="34" charset="0"/>
                <a:ea typeface="MS PGothic" charset="-128"/>
                <a:cs typeface="Calibri" panose="020F0502020204030204" pitchFamily="34" charset="0"/>
              </a:rPr>
              <a:t>Philippines,</a:t>
            </a:r>
            <a:r>
              <a:rPr lang="en-US" altLang="en-US" sz="2800" dirty="0">
                <a:latin typeface="Calibri" panose="020F0502020204030204" pitchFamily="34" charset="0"/>
                <a:ea typeface="MS PGothic" charset="-128"/>
                <a:cs typeface="Calibri" panose="020F0502020204030204" pitchFamily="34" charset="0"/>
              </a:rPr>
              <a:t> accessing gender-segregated toilets and shower facilities in temporary shelters after natural disasters has been an embarrassing or humiliating experience. Many report they would feel more comfortable in female facilities, but the social norm associated with their masculine body compels them to use male bathrooms where they suffer from mockery from cisgender males.</a:t>
            </a:r>
          </a:p>
        </p:txBody>
      </p:sp>
      <p:pic>
        <p:nvPicPr>
          <p:cNvPr id="26" name="Picture 25">
            <a:extLst>
              <a:ext uri="{FF2B5EF4-FFF2-40B4-BE49-F238E27FC236}">
                <a16:creationId xmlns:a16="http://schemas.microsoft.com/office/drawing/2014/main" id="{06EC251B-3FFD-F74A-9762-BFBEC8AEC27C}"/>
              </a:ext>
            </a:extLst>
          </p:cNvPr>
          <p:cNvPicPr>
            <a:picLocks noChangeAspect="1"/>
          </p:cNvPicPr>
          <p:nvPr/>
        </p:nvPicPr>
        <p:blipFill>
          <a:blip r:embed="rId3">
            <a:alphaModFix amt="46000"/>
            <a:lum bright="70000" contrast="-70000"/>
            <a:extLst>
              <a:ext uri="{28A0092B-C50C-407E-A947-70E740481C1C}">
                <a14:useLocalDpi xmlns:a14="http://schemas.microsoft.com/office/drawing/2010/main" val="0"/>
              </a:ext>
            </a:extLst>
          </a:blip>
          <a:stretch>
            <a:fillRect/>
          </a:stretch>
        </p:blipFill>
        <p:spPr>
          <a:xfrm>
            <a:off x="221723" y="3193940"/>
            <a:ext cx="3744498" cy="4423366"/>
          </a:xfrm>
          <a:prstGeom prst="rect">
            <a:avLst/>
          </a:prstGeom>
        </p:spPr>
      </p:pic>
      <p:sp>
        <p:nvSpPr>
          <p:cNvPr id="27" name="Rectangle 26">
            <a:extLst>
              <a:ext uri="{FF2B5EF4-FFF2-40B4-BE49-F238E27FC236}">
                <a16:creationId xmlns:a16="http://schemas.microsoft.com/office/drawing/2014/main" id="{33219087-EEB6-2446-AE54-048D4D72A42D}"/>
              </a:ext>
            </a:extLst>
          </p:cNvPr>
          <p:cNvSpPr/>
          <p:nvPr/>
        </p:nvSpPr>
        <p:spPr>
          <a:xfrm>
            <a:off x="1027835" y="3411486"/>
            <a:ext cx="1793442" cy="1077218"/>
          </a:xfrm>
          <a:prstGeom prst="rect">
            <a:avLst/>
          </a:prstGeom>
        </p:spPr>
        <p:txBody>
          <a:bodyPr wrap="square">
            <a:spAutoFit/>
          </a:bodyPr>
          <a:lstStyle/>
          <a:p>
            <a:r>
              <a:rPr lang="en-US" altLang="en-US" sz="3200" b="1" dirty="0">
                <a:solidFill>
                  <a:schemeClr val="bg1"/>
                </a:solidFill>
                <a:latin typeface="Calibri" charset="0"/>
                <a:ea typeface="MS PGothic" charset="-128"/>
                <a:cs typeface="Calibri" charset="0"/>
              </a:rPr>
              <a:t>EXAMPLE </a:t>
            </a:r>
            <a:br>
              <a:rPr lang="en-US" altLang="en-US" sz="3200" b="1" dirty="0">
                <a:solidFill>
                  <a:schemeClr val="bg1"/>
                </a:solidFill>
                <a:latin typeface="Calibri" charset="0"/>
                <a:ea typeface="MS PGothic" charset="-128"/>
                <a:cs typeface="Calibri" charset="0"/>
              </a:rPr>
            </a:br>
            <a:endParaRPr lang="en-US" sz="3200" dirty="0"/>
          </a:p>
        </p:txBody>
      </p:sp>
      <p:sp>
        <p:nvSpPr>
          <p:cNvPr id="28" name="Rectangle 27">
            <a:extLst>
              <a:ext uri="{FF2B5EF4-FFF2-40B4-BE49-F238E27FC236}">
                <a16:creationId xmlns:a16="http://schemas.microsoft.com/office/drawing/2014/main" id="{5AA2D375-F596-7644-B3BB-EF906B880E7A}"/>
              </a:ext>
            </a:extLst>
          </p:cNvPr>
          <p:cNvSpPr/>
          <p:nvPr/>
        </p:nvSpPr>
        <p:spPr>
          <a:xfrm>
            <a:off x="378352" y="3712715"/>
            <a:ext cx="3476272" cy="830997"/>
          </a:xfrm>
          <a:prstGeom prst="rect">
            <a:avLst/>
          </a:prstGeom>
        </p:spPr>
        <p:txBody>
          <a:bodyPr wrap="square">
            <a:spAutoFit/>
          </a:bodyPr>
          <a:lstStyle/>
          <a:p>
            <a:pPr algn="ctr"/>
            <a:r>
              <a:rPr lang="en-US" altLang="en-US" sz="4800" b="1" kern="0">
                <a:solidFill>
                  <a:schemeClr val="bg1"/>
                </a:solidFill>
                <a:latin typeface="Calibri" charset="0"/>
                <a:ea typeface="MS PGothic" charset="-128"/>
                <a:cs typeface="Calibri" charset="0"/>
              </a:rPr>
              <a:t>PHILIPPINES</a:t>
            </a:r>
            <a:endParaRPr lang="en-US" sz="4800" b="1">
              <a:solidFill>
                <a:schemeClr val="bg1"/>
              </a:solidFill>
            </a:endParaRPr>
          </a:p>
        </p:txBody>
      </p:sp>
      <p:sp>
        <p:nvSpPr>
          <p:cNvPr id="29" name="Oval 28">
            <a:extLst>
              <a:ext uri="{FF2B5EF4-FFF2-40B4-BE49-F238E27FC236}">
                <a16:creationId xmlns:a16="http://schemas.microsoft.com/office/drawing/2014/main" id="{6C379B2E-B68C-0245-B8DB-D87E2EA1792C}"/>
              </a:ext>
            </a:extLst>
          </p:cNvPr>
          <p:cNvSpPr/>
          <p:nvPr/>
        </p:nvSpPr>
        <p:spPr bwMode="auto">
          <a:xfrm>
            <a:off x="1698556" y="5442199"/>
            <a:ext cx="877009" cy="877009"/>
          </a:xfrm>
          <a:prstGeom prst="ellipse">
            <a:avLst/>
          </a:prstGeom>
          <a:solidFill>
            <a:srgbClr val="285DA7">
              <a:alpha val="48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0" name="Rectangle 29">
            <a:extLst>
              <a:ext uri="{FF2B5EF4-FFF2-40B4-BE49-F238E27FC236}">
                <a16:creationId xmlns:a16="http://schemas.microsoft.com/office/drawing/2014/main" id="{38620C0B-431E-3746-8AB8-5797E433795F}"/>
              </a:ext>
            </a:extLst>
          </p:cNvPr>
          <p:cNvSpPr/>
          <p:nvPr/>
        </p:nvSpPr>
        <p:spPr>
          <a:xfrm>
            <a:off x="2695320" y="3393198"/>
            <a:ext cx="554297" cy="584775"/>
          </a:xfrm>
          <a:prstGeom prst="rect">
            <a:avLst/>
          </a:prstGeom>
        </p:spPr>
        <p:txBody>
          <a:bodyPr wrap="square">
            <a:spAutoFit/>
          </a:bodyPr>
          <a:lstStyle/>
          <a:p>
            <a:r>
              <a:rPr lang="en-US" altLang="en-US" sz="3200" b="1" dirty="0">
                <a:solidFill>
                  <a:schemeClr val="bg1"/>
                </a:solidFill>
                <a:latin typeface="Calibri" charset="0"/>
                <a:ea typeface="MS PGothic" charset="-128"/>
                <a:cs typeface="Calibri" charset="0"/>
              </a:rPr>
              <a:t>2</a:t>
            </a:r>
            <a:endParaRPr lang="en-US" sz="3200" dirty="0"/>
          </a:p>
        </p:txBody>
      </p:sp>
    </p:spTree>
    <p:extLst>
      <p:ext uri="{BB962C8B-B14F-4D97-AF65-F5344CB8AC3E}">
        <p14:creationId xmlns:p14="http://schemas.microsoft.com/office/powerpoint/2010/main" val="334209653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500"/>
                                        <p:tgtEl>
                                          <p:spTgt spid="6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p:cTn id="11" dur="500" fill="hold"/>
                                        <p:tgtEl>
                                          <p:spTgt spid="29"/>
                                        </p:tgtEl>
                                        <p:attrNameLst>
                                          <p:attrName>ppt_w</p:attrName>
                                        </p:attrNameLst>
                                      </p:cBhvr>
                                      <p:tavLst>
                                        <p:tav tm="0">
                                          <p:val>
                                            <p:fltVal val="0"/>
                                          </p:val>
                                        </p:tav>
                                        <p:tav tm="100000">
                                          <p:val>
                                            <p:strVal val="#ppt_w"/>
                                          </p:val>
                                        </p:tav>
                                      </p:tavLst>
                                    </p:anim>
                                    <p:anim calcmode="lin" valueType="num">
                                      <p:cBhvr>
                                        <p:cTn id="12" dur="500" fill="hold"/>
                                        <p:tgtEl>
                                          <p:spTgt spid="29"/>
                                        </p:tgtEl>
                                        <p:attrNameLst>
                                          <p:attrName>ppt_h</p:attrName>
                                        </p:attrNameLst>
                                      </p:cBhvr>
                                      <p:tavLst>
                                        <p:tav tm="0">
                                          <p:val>
                                            <p:fltVal val="0"/>
                                          </p:val>
                                        </p:tav>
                                        <p:tav tm="100000">
                                          <p:val>
                                            <p:strVal val="#ppt_h"/>
                                          </p:val>
                                        </p:tav>
                                      </p:tavLst>
                                    </p:anim>
                                    <p:animEffect transition="in" filter="fade">
                                      <p:cBhvr>
                                        <p:cTn id="1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827" y="520851"/>
            <a:ext cx="12406386" cy="854455"/>
          </a:xfrm>
        </p:spPr>
        <p:txBody>
          <a:bodyPr>
            <a:noAutofit/>
          </a:bodyPr>
          <a:lstStyle/>
          <a:p>
            <a:pPr lvl="0" algn="l"/>
            <a:r>
              <a:rPr lang="en-US" altLang="en-US" sz="2800" dirty="0">
                <a:sym typeface="Arial Bold" charset="0"/>
              </a:rPr>
              <a:t>How Do Migration, Forced Displacement and CRISES Create Challenges?</a:t>
            </a:r>
            <a:endParaRPr lang="en-US" sz="2800" dirty="0"/>
          </a:p>
        </p:txBody>
      </p:sp>
      <p:cxnSp>
        <p:nvCxnSpPr>
          <p:cNvPr id="65" name="Straight Connector 64">
            <a:extLst>
              <a:ext uri="{FF2B5EF4-FFF2-40B4-BE49-F238E27FC236}">
                <a16:creationId xmlns:a16="http://schemas.microsoft.com/office/drawing/2014/main" id="{AF9D792F-2FE0-8E44-90B5-0519645EDC65}"/>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27</a:t>
            </a:fld>
            <a:endParaRPr lang="en-US" altLang="en-US" sz="1200" dirty="0">
              <a:solidFill>
                <a:schemeClr val="bg1"/>
              </a:solidFill>
            </a:endParaRPr>
          </a:p>
        </p:txBody>
      </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grpSp>
        <p:nvGrpSpPr>
          <p:cNvPr id="36" name="Group 35">
            <a:extLst>
              <a:ext uri="{FF2B5EF4-FFF2-40B4-BE49-F238E27FC236}">
                <a16:creationId xmlns:a16="http://schemas.microsoft.com/office/drawing/2014/main" id="{0E92310E-D005-3D40-99AD-1994FBB8325A}"/>
              </a:ext>
            </a:extLst>
          </p:cNvPr>
          <p:cNvGrpSpPr/>
          <p:nvPr/>
        </p:nvGrpSpPr>
        <p:grpSpPr>
          <a:xfrm>
            <a:off x="598077" y="1155185"/>
            <a:ext cx="1637123" cy="1007699"/>
            <a:chOff x="8585472" y="3367179"/>
            <a:chExt cx="2877844" cy="1771401"/>
          </a:xfrm>
        </p:grpSpPr>
        <p:sp>
          <p:nvSpPr>
            <p:cNvPr id="37" name="Notched Right Arrow 36">
              <a:extLst>
                <a:ext uri="{FF2B5EF4-FFF2-40B4-BE49-F238E27FC236}">
                  <a16:creationId xmlns:a16="http://schemas.microsoft.com/office/drawing/2014/main" id="{7BD0521B-4041-9443-B27D-46B6C6E3C7A1}"/>
                </a:ext>
              </a:extLst>
            </p:cNvPr>
            <p:cNvSpPr/>
            <p:nvPr/>
          </p:nvSpPr>
          <p:spPr bwMode="auto">
            <a:xfrm>
              <a:off x="8585472" y="33671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38" name="Oval 37">
              <a:extLst>
                <a:ext uri="{FF2B5EF4-FFF2-40B4-BE49-F238E27FC236}">
                  <a16:creationId xmlns:a16="http://schemas.microsoft.com/office/drawing/2014/main" id="{8B24AD40-72BA-C344-A9B3-6644B58D5F1F}"/>
                </a:ext>
              </a:extLst>
            </p:cNvPr>
            <p:cNvSpPr/>
            <p:nvPr/>
          </p:nvSpPr>
          <p:spPr>
            <a:xfrm>
              <a:off x="9693309" y="4498500"/>
              <a:ext cx="640080" cy="640080"/>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b="1" dirty="0"/>
                <a:t>03</a:t>
              </a:r>
            </a:p>
          </p:txBody>
        </p:sp>
        <p:grpSp>
          <p:nvGrpSpPr>
            <p:cNvPr id="40" name="Group 39">
              <a:extLst>
                <a:ext uri="{FF2B5EF4-FFF2-40B4-BE49-F238E27FC236}">
                  <a16:creationId xmlns:a16="http://schemas.microsoft.com/office/drawing/2014/main" id="{D2B30ACC-965F-394C-8897-90550FC4AA57}"/>
                </a:ext>
              </a:extLst>
            </p:cNvPr>
            <p:cNvGrpSpPr/>
            <p:nvPr/>
          </p:nvGrpSpPr>
          <p:grpSpPr>
            <a:xfrm>
              <a:off x="9624593" y="3469218"/>
              <a:ext cx="954225" cy="894678"/>
              <a:chOff x="9446327" y="3408887"/>
              <a:chExt cx="1132492" cy="1061819"/>
            </a:xfrm>
          </p:grpSpPr>
          <p:grpSp>
            <p:nvGrpSpPr>
              <p:cNvPr id="41" name="Group 40">
                <a:extLst>
                  <a:ext uri="{FF2B5EF4-FFF2-40B4-BE49-F238E27FC236}">
                    <a16:creationId xmlns:a16="http://schemas.microsoft.com/office/drawing/2014/main" id="{55B77C90-4F34-584A-BA90-4A50D32FECB5}"/>
                  </a:ext>
                </a:extLst>
              </p:cNvPr>
              <p:cNvGrpSpPr/>
              <p:nvPr/>
            </p:nvGrpSpPr>
            <p:grpSpPr>
              <a:xfrm>
                <a:off x="9446327" y="3408887"/>
                <a:ext cx="1132492" cy="1061819"/>
                <a:chOff x="2493963" y="2683574"/>
                <a:chExt cx="372773" cy="349510"/>
              </a:xfrm>
              <a:solidFill>
                <a:schemeClr val="bg1"/>
              </a:solidFill>
            </p:grpSpPr>
            <p:sp>
              <p:nvSpPr>
                <p:cNvPr id="46" name="Freeform 169">
                  <a:extLst>
                    <a:ext uri="{FF2B5EF4-FFF2-40B4-BE49-F238E27FC236}">
                      <a16:creationId xmlns:a16="http://schemas.microsoft.com/office/drawing/2014/main" id="{788269FE-F817-D14E-AEAA-B624674B1CC5}"/>
                    </a:ext>
                  </a:extLst>
                </p:cNvPr>
                <p:cNvSpPr>
                  <a:spLocks/>
                </p:cNvSpPr>
                <p:nvPr/>
              </p:nvSpPr>
              <p:spPr bwMode="auto">
                <a:xfrm>
                  <a:off x="2644486" y="2683574"/>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171">
                  <a:extLst>
                    <a:ext uri="{FF2B5EF4-FFF2-40B4-BE49-F238E27FC236}">
                      <a16:creationId xmlns:a16="http://schemas.microsoft.com/office/drawing/2014/main" id="{47C9652B-CB4D-0248-B8E8-58E0CC2A54F7}"/>
                    </a:ext>
                  </a:extLst>
                </p:cNvPr>
                <p:cNvSpPr>
                  <a:spLocks/>
                </p:cNvSpPr>
                <p:nvPr/>
              </p:nvSpPr>
              <p:spPr bwMode="auto">
                <a:xfrm>
                  <a:off x="2493963" y="282194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2" name="Group 41">
                <a:extLst>
                  <a:ext uri="{FF2B5EF4-FFF2-40B4-BE49-F238E27FC236}">
                    <a16:creationId xmlns:a16="http://schemas.microsoft.com/office/drawing/2014/main" id="{5FF3E62A-06CC-F34D-AAE5-FEEBBBF83395}"/>
                  </a:ext>
                </a:extLst>
              </p:cNvPr>
              <p:cNvGrpSpPr/>
              <p:nvPr/>
            </p:nvGrpSpPr>
            <p:grpSpPr>
              <a:xfrm>
                <a:off x="9603923" y="3826069"/>
                <a:ext cx="771663" cy="228809"/>
                <a:chOff x="1477713" y="4929970"/>
                <a:chExt cx="1039375" cy="308189"/>
              </a:xfrm>
              <a:solidFill>
                <a:schemeClr val="bg1"/>
              </a:solidFill>
            </p:grpSpPr>
            <p:sp>
              <p:nvSpPr>
                <p:cNvPr id="43" name="Freeform 42">
                  <a:extLst>
                    <a:ext uri="{FF2B5EF4-FFF2-40B4-BE49-F238E27FC236}">
                      <a16:creationId xmlns:a16="http://schemas.microsoft.com/office/drawing/2014/main" id="{2AAF2FEE-E90B-1549-A0D1-21A1B5C82C3E}"/>
                    </a:ext>
                  </a:extLst>
                </p:cNvPr>
                <p:cNvSpPr>
                  <a:spLocks/>
                </p:cNvSpPr>
                <p:nvPr/>
              </p:nvSpPr>
              <p:spPr bwMode="auto">
                <a:xfrm>
                  <a:off x="1477713"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44" name="Freeform 43">
                  <a:extLst>
                    <a:ext uri="{FF2B5EF4-FFF2-40B4-BE49-F238E27FC236}">
                      <a16:creationId xmlns:a16="http://schemas.microsoft.com/office/drawing/2014/main" id="{B367E933-05AB-0F44-9FAA-725D6C4413E5}"/>
                    </a:ext>
                  </a:extLst>
                </p:cNvPr>
                <p:cNvSpPr>
                  <a:spLocks/>
                </p:cNvSpPr>
                <p:nvPr/>
              </p:nvSpPr>
              <p:spPr bwMode="auto">
                <a:xfrm>
                  <a:off x="1843981"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45" name="Freeform 44">
                  <a:extLst>
                    <a:ext uri="{FF2B5EF4-FFF2-40B4-BE49-F238E27FC236}">
                      <a16:creationId xmlns:a16="http://schemas.microsoft.com/office/drawing/2014/main" id="{113CD9CD-06CF-474E-A3BA-FF62DC589B65}"/>
                    </a:ext>
                  </a:extLst>
                </p:cNvPr>
                <p:cNvSpPr>
                  <a:spLocks/>
                </p:cNvSpPr>
                <p:nvPr/>
              </p:nvSpPr>
              <p:spPr bwMode="auto">
                <a:xfrm>
                  <a:off x="2208899"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grpSp>
        </p:grpSp>
      </p:grpSp>
      <p:sp>
        <p:nvSpPr>
          <p:cNvPr id="48" name="Rectangle 45">
            <a:extLst>
              <a:ext uri="{FF2B5EF4-FFF2-40B4-BE49-F238E27FC236}">
                <a16:creationId xmlns:a16="http://schemas.microsoft.com/office/drawing/2014/main" id="{45BA0DCF-A66F-9D49-B376-2E6FBC82175F}"/>
              </a:ext>
            </a:extLst>
          </p:cNvPr>
          <p:cNvSpPr>
            <a:spLocks noChangeArrowheads="1"/>
          </p:cNvSpPr>
          <p:nvPr/>
        </p:nvSpPr>
        <p:spPr bwMode="auto">
          <a:xfrm>
            <a:off x="2235199" y="1298000"/>
            <a:ext cx="104759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r>
              <a:rPr lang="en-US" sz="3200" b="1" kern="0" dirty="0"/>
              <a:t>INSUFFICIENT RESPONSE </a:t>
            </a:r>
            <a:r>
              <a:rPr lang="en-US" sz="3200" dirty="0"/>
              <a:t>TO PEOPLE WITH DIVERSE SOGIESC</a:t>
            </a:r>
            <a:endParaRPr lang="en-US" sz="3200" kern="0" dirty="0"/>
          </a:p>
        </p:txBody>
      </p:sp>
      <p:sp>
        <p:nvSpPr>
          <p:cNvPr id="39" name="Rectangle 34">
            <a:extLst>
              <a:ext uri="{FF2B5EF4-FFF2-40B4-BE49-F238E27FC236}">
                <a16:creationId xmlns:a16="http://schemas.microsoft.com/office/drawing/2014/main" id="{D00A3A56-6824-C54F-9A28-DE22B8298944}"/>
              </a:ext>
            </a:extLst>
          </p:cNvPr>
          <p:cNvSpPr>
            <a:spLocks noChangeArrowheads="1"/>
          </p:cNvSpPr>
          <p:nvPr/>
        </p:nvSpPr>
        <p:spPr bwMode="auto">
          <a:xfrm>
            <a:off x="198262" y="2850313"/>
            <a:ext cx="12593168" cy="5340357"/>
          </a:xfrm>
          <a:prstGeom prst="rect">
            <a:avLst/>
          </a:prstGeom>
          <a:noFill/>
          <a:ln w="57150">
            <a:solidFill>
              <a:schemeClr val="accent5"/>
            </a:solidFill>
            <a:miter lim="800000"/>
            <a:headEnd/>
            <a:tailEnd/>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sp>
        <p:nvSpPr>
          <p:cNvPr id="49" name="Rectangle 34">
            <a:extLst>
              <a:ext uri="{FF2B5EF4-FFF2-40B4-BE49-F238E27FC236}">
                <a16:creationId xmlns:a16="http://schemas.microsoft.com/office/drawing/2014/main" id="{B6DB4519-CF44-3444-8A8B-37E8C5EFEF2A}"/>
              </a:ext>
            </a:extLst>
          </p:cNvPr>
          <p:cNvSpPr>
            <a:spLocks noChangeArrowheads="1"/>
          </p:cNvSpPr>
          <p:nvPr/>
        </p:nvSpPr>
        <p:spPr bwMode="auto">
          <a:xfrm>
            <a:off x="198262" y="2850313"/>
            <a:ext cx="3789538" cy="5340357"/>
          </a:xfrm>
          <a:prstGeom prst="rect">
            <a:avLst/>
          </a:prstGeom>
          <a:solidFill>
            <a:schemeClr val="accent5"/>
          </a:solidFill>
          <a:ln>
            <a:noFill/>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sp>
        <p:nvSpPr>
          <p:cNvPr id="50" name="Content Placeholder 4">
            <a:extLst>
              <a:ext uri="{FF2B5EF4-FFF2-40B4-BE49-F238E27FC236}">
                <a16:creationId xmlns:a16="http://schemas.microsoft.com/office/drawing/2014/main" id="{52BDA0A6-B26B-B845-8305-FB1986090BB8}"/>
              </a:ext>
            </a:extLst>
          </p:cNvPr>
          <p:cNvSpPr txBox="1">
            <a:spLocks/>
          </p:cNvSpPr>
          <p:nvPr/>
        </p:nvSpPr>
        <p:spPr bwMode="auto">
          <a:xfrm>
            <a:off x="4521200" y="3906996"/>
            <a:ext cx="8189948"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indent="0">
              <a:lnSpc>
                <a:spcPct val="110000"/>
              </a:lnSpc>
              <a:spcBef>
                <a:spcPct val="30000"/>
              </a:spcBef>
              <a:defRPr/>
            </a:pPr>
            <a:r>
              <a:rPr lang="en-US" altLang="en-US" sz="2800" dirty="0">
                <a:latin typeface="Calibri" panose="020F0502020204030204" pitchFamily="34" charset="0"/>
                <a:ea typeface="MS PGothic" charset="-128"/>
                <a:cs typeface="Calibri" panose="020F0502020204030204" pitchFamily="34" charset="0"/>
              </a:rPr>
              <a:t>In 2012, Human Rights First reported that a bisexual refugee and her child living in </a:t>
            </a:r>
            <a:r>
              <a:rPr lang="en-US" altLang="en-US" sz="2800" b="1" dirty="0">
                <a:latin typeface="Calibri" panose="020F0502020204030204" pitchFamily="34" charset="0"/>
                <a:ea typeface="MS PGothic" charset="-128"/>
                <a:cs typeface="Calibri" panose="020F0502020204030204" pitchFamily="34" charset="0"/>
              </a:rPr>
              <a:t>Uganda</a:t>
            </a:r>
            <a:r>
              <a:rPr lang="en-US" altLang="en-US" sz="2800" dirty="0">
                <a:latin typeface="Calibri" panose="020F0502020204030204" pitchFamily="34" charset="0"/>
                <a:ea typeface="MS PGothic" charset="-128"/>
                <a:cs typeface="Calibri" panose="020F0502020204030204" pitchFamily="34" charset="0"/>
              </a:rPr>
              <a:t> were beaten by other refugees in the camp who disapproved of her sexual orientation. They were also removed from the queue for food, along with other LGBTIQ+ refugees. They were told that if they formed their own queue, the food providers would not assist them. Thus, they were often denied access to food. </a:t>
            </a:r>
          </a:p>
        </p:txBody>
      </p:sp>
      <p:pic>
        <p:nvPicPr>
          <p:cNvPr id="31" name="Picture 30">
            <a:extLst>
              <a:ext uri="{FF2B5EF4-FFF2-40B4-BE49-F238E27FC236}">
                <a16:creationId xmlns:a16="http://schemas.microsoft.com/office/drawing/2014/main" id="{75DC87BC-F746-074C-8DE1-CE8AA818D9B2}"/>
              </a:ext>
            </a:extLst>
          </p:cNvPr>
          <p:cNvPicPr>
            <a:picLocks noChangeAspect="1"/>
          </p:cNvPicPr>
          <p:nvPr/>
        </p:nvPicPr>
        <p:blipFill>
          <a:blip r:embed="rId3">
            <a:lum bright="70000" contrast="-70000"/>
            <a:alphaModFix amt="46000"/>
            <a:extLst>
              <a:ext uri="{28A0092B-C50C-407E-A947-70E740481C1C}">
                <a14:useLocalDpi xmlns:a14="http://schemas.microsoft.com/office/drawing/2010/main" val="0"/>
              </a:ext>
            </a:extLst>
          </a:blip>
          <a:stretch>
            <a:fillRect/>
          </a:stretch>
        </p:blipFill>
        <p:spPr>
          <a:xfrm>
            <a:off x="316222" y="3948553"/>
            <a:ext cx="3872470" cy="4288695"/>
          </a:xfrm>
          <a:prstGeom prst="rect">
            <a:avLst/>
          </a:prstGeom>
        </p:spPr>
      </p:pic>
      <p:sp>
        <p:nvSpPr>
          <p:cNvPr id="32" name="Rectangle 31">
            <a:extLst>
              <a:ext uri="{FF2B5EF4-FFF2-40B4-BE49-F238E27FC236}">
                <a16:creationId xmlns:a16="http://schemas.microsoft.com/office/drawing/2014/main" id="{A85D9EB5-B18C-614F-84B9-6A24CA241994}"/>
              </a:ext>
            </a:extLst>
          </p:cNvPr>
          <p:cNvSpPr/>
          <p:nvPr/>
        </p:nvSpPr>
        <p:spPr>
          <a:xfrm>
            <a:off x="1025639" y="3409944"/>
            <a:ext cx="1793442" cy="1077218"/>
          </a:xfrm>
          <a:prstGeom prst="rect">
            <a:avLst/>
          </a:prstGeom>
        </p:spPr>
        <p:txBody>
          <a:bodyPr wrap="square">
            <a:spAutoFit/>
          </a:bodyPr>
          <a:lstStyle/>
          <a:p>
            <a:r>
              <a:rPr lang="en-US" altLang="en-US" sz="3200" b="1" dirty="0">
                <a:solidFill>
                  <a:schemeClr val="bg1"/>
                </a:solidFill>
                <a:latin typeface="Calibri" charset="0"/>
                <a:ea typeface="MS PGothic" charset="-128"/>
                <a:cs typeface="Calibri" charset="0"/>
              </a:rPr>
              <a:t>EXAMPLE </a:t>
            </a:r>
            <a:br>
              <a:rPr lang="en-US" altLang="en-US" sz="3200" b="1" dirty="0">
                <a:solidFill>
                  <a:schemeClr val="bg1"/>
                </a:solidFill>
                <a:latin typeface="Calibri" charset="0"/>
                <a:ea typeface="MS PGothic" charset="-128"/>
                <a:cs typeface="Calibri" charset="0"/>
              </a:rPr>
            </a:br>
            <a:endParaRPr lang="en-US" sz="3200" dirty="0"/>
          </a:p>
        </p:txBody>
      </p:sp>
      <p:sp>
        <p:nvSpPr>
          <p:cNvPr id="33" name="Rectangle 32">
            <a:extLst>
              <a:ext uri="{FF2B5EF4-FFF2-40B4-BE49-F238E27FC236}">
                <a16:creationId xmlns:a16="http://schemas.microsoft.com/office/drawing/2014/main" id="{EF9D8980-025A-3642-94D8-85B41A82BA74}"/>
              </a:ext>
            </a:extLst>
          </p:cNvPr>
          <p:cNvSpPr/>
          <p:nvPr/>
        </p:nvSpPr>
        <p:spPr>
          <a:xfrm>
            <a:off x="2693124" y="3409944"/>
            <a:ext cx="554297" cy="584775"/>
          </a:xfrm>
          <a:prstGeom prst="rect">
            <a:avLst/>
          </a:prstGeom>
        </p:spPr>
        <p:txBody>
          <a:bodyPr wrap="square">
            <a:spAutoFit/>
          </a:bodyPr>
          <a:lstStyle/>
          <a:p>
            <a:r>
              <a:rPr lang="en-US" altLang="en-US" sz="3200" b="1">
                <a:solidFill>
                  <a:schemeClr val="bg1"/>
                </a:solidFill>
                <a:latin typeface="Calibri" charset="0"/>
                <a:ea typeface="MS PGothic" charset="-128"/>
                <a:cs typeface="Calibri" charset="0"/>
              </a:rPr>
              <a:t>3</a:t>
            </a:r>
            <a:endParaRPr lang="en-US" sz="3200"/>
          </a:p>
        </p:txBody>
      </p:sp>
      <p:sp>
        <p:nvSpPr>
          <p:cNvPr id="34" name="Rectangle 33">
            <a:extLst>
              <a:ext uri="{FF2B5EF4-FFF2-40B4-BE49-F238E27FC236}">
                <a16:creationId xmlns:a16="http://schemas.microsoft.com/office/drawing/2014/main" id="{74741A45-2D25-2945-894E-A01452075032}"/>
              </a:ext>
            </a:extLst>
          </p:cNvPr>
          <p:cNvSpPr/>
          <p:nvPr/>
        </p:nvSpPr>
        <p:spPr>
          <a:xfrm>
            <a:off x="390068" y="3727090"/>
            <a:ext cx="3476272" cy="1015663"/>
          </a:xfrm>
          <a:prstGeom prst="rect">
            <a:avLst/>
          </a:prstGeom>
        </p:spPr>
        <p:txBody>
          <a:bodyPr wrap="square">
            <a:spAutoFit/>
          </a:bodyPr>
          <a:lstStyle/>
          <a:p>
            <a:pPr algn="ctr"/>
            <a:r>
              <a:rPr lang="en-US" altLang="en-US" sz="6000" b="1" kern="0">
                <a:solidFill>
                  <a:schemeClr val="bg1"/>
                </a:solidFill>
                <a:latin typeface="Calibri" charset="0"/>
                <a:ea typeface="MS PGothic" charset="-128"/>
                <a:cs typeface="Calibri" charset="0"/>
              </a:rPr>
              <a:t>UGANDA</a:t>
            </a:r>
            <a:endParaRPr lang="en-US" sz="6000" b="1">
              <a:solidFill>
                <a:schemeClr val="bg1"/>
              </a:solidFill>
            </a:endParaRPr>
          </a:p>
        </p:txBody>
      </p:sp>
      <p:sp>
        <p:nvSpPr>
          <p:cNvPr id="35" name="Oval 34">
            <a:extLst>
              <a:ext uri="{FF2B5EF4-FFF2-40B4-BE49-F238E27FC236}">
                <a16:creationId xmlns:a16="http://schemas.microsoft.com/office/drawing/2014/main" id="{CACAE20A-35BF-9343-BAF7-938FAFE842B5}"/>
              </a:ext>
            </a:extLst>
          </p:cNvPr>
          <p:cNvSpPr/>
          <p:nvPr/>
        </p:nvSpPr>
        <p:spPr bwMode="auto">
          <a:xfrm>
            <a:off x="2611274" y="5885093"/>
            <a:ext cx="415613" cy="415613"/>
          </a:xfrm>
          <a:prstGeom prst="ellipse">
            <a:avLst/>
          </a:prstGeom>
          <a:solidFill>
            <a:srgbClr val="285DA7">
              <a:alpha val="48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85311309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500"/>
                                        <p:tgtEl>
                                          <p:spTgt spid="6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p:cTn id="11" dur="500" fill="hold"/>
                                        <p:tgtEl>
                                          <p:spTgt spid="35"/>
                                        </p:tgtEl>
                                        <p:attrNameLst>
                                          <p:attrName>ppt_w</p:attrName>
                                        </p:attrNameLst>
                                      </p:cBhvr>
                                      <p:tavLst>
                                        <p:tav tm="0">
                                          <p:val>
                                            <p:fltVal val="0"/>
                                          </p:val>
                                        </p:tav>
                                        <p:tav tm="100000">
                                          <p:val>
                                            <p:strVal val="#ppt_w"/>
                                          </p:val>
                                        </p:tav>
                                      </p:tavLst>
                                    </p:anim>
                                    <p:anim calcmode="lin" valueType="num">
                                      <p:cBhvr>
                                        <p:cTn id="12" dur="500" fill="hold"/>
                                        <p:tgtEl>
                                          <p:spTgt spid="35"/>
                                        </p:tgtEl>
                                        <p:attrNameLst>
                                          <p:attrName>ppt_h</p:attrName>
                                        </p:attrNameLst>
                                      </p:cBhvr>
                                      <p:tavLst>
                                        <p:tav tm="0">
                                          <p:val>
                                            <p:fltVal val="0"/>
                                          </p:val>
                                        </p:tav>
                                        <p:tav tm="100000">
                                          <p:val>
                                            <p:strVal val="#ppt_h"/>
                                          </p:val>
                                        </p:tav>
                                      </p:tavLst>
                                    </p:anim>
                                    <p:animEffect transition="in" filter="fade">
                                      <p:cBhvr>
                                        <p:cTn id="1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827" y="520851"/>
            <a:ext cx="12406386" cy="854455"/>
          </a:xfrm>
        </p:spPr>
        <p:txBody>
          <a:bodyPr>
            <a:noAutofit/>
          </a:bodyPr>
          <a:lstStyle/>
          <a:p>
            <a:pPr lvl="0" algn="l"/>
            <a:r>
              <a:rPr lang="en-US" altLang="en-US" sz="2800" dirty="0">
                <a:sym typeface="Arial Bold" charset="0"/>
              </a:rPr>
              <a:t>How Do Migration, Forced Displacement and CRISES Create Challenges?</a:t>
            </a:r>
            <a:endParaRPr lang="en-US" sz="2800" dirty="0"/>
          </a:p>
        </p:txBody>
      </p:sp>
      <p:cxnSp>
        <p:nvCxnSpPr>
          <p:cNvPr id="65" name="Straight Connector 64">
            <a:extLst>
              <a:ext uri="{FF2B5EF4-FFF2-40B4-BE49-F238E27FC236}">
                <a16:creationId xmlns:a16="http://schemas.microsoft.com/office/drawing/2014/main" id="{AF9D792F-2FE0-8E44-90B5-0519645EDC65}"/>
              </a:ext>
            </a:extLst>
          </p:cNvPr>
          <p:cNvCxnSpPr/>
          <p:nvPr/>
        </p:nvCxnSpPr>
        <p:spPr>
          <a:xfrm>
            <a:off x="596827" y="22124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28</a:t>
            </a:fld>
            <a:endParaRPr lang="en-US" altLang="en-US" sz="1200" dirty="0">
              <a:solidFill>
                <a:schemeClr val="bg1"/>
              </a:solidFill>
            </a:endParaRPr>
          </a:p>
        </p:txBody>
      </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grpSp>
        <p:nvGrpSpPr>
          <p:cNvPr id="36" name="Group 35">
            <a:extLst>
              <a:ext uri="{FF2B5EF4-FFF2-40B4-BE49-F238E27FC236}">
                <a16:creationId xmlns:a16="http://schemas.microsoft.com/office/drawing/2014/main" id="{0E92310E-D005-3D40-99AD-1994FBB8325A}"/>
              </a:ext>
            </a:extLst>
          </p:cNvPr>
          <p:cNvGrpSpPr/>
          <p:nvPr/>
        </p:nvGrpSpPr>
        <p:grpSpPr>
          <a:xfrm>
            <a:off x="598077" y="1155185"/>
            <a:ext cx="1637123" cy="1007699"/>
            <a:chOff x="8585472" y="3367179"/>
            <a:chExt cx="2877844" cy="1771401"/>
          </a:xfrm>
        </p:grpSpPr>
        <p:sp>
          <p:nvSpPr>
            <p:cNvPr id="37" name="Notched Right Arrow 36">
              <a:extLst>
                <a:ext uri="{FF2B5EF4-FFF2-40B4-BE49-F238E27FC236}">
                  <a16:creationId xmlns:a16="http://schemas.microsoft.com/office/drawing/2014/main" id="{7BD0521B-4041-9443-B27D-46B6C6E3C7A1}"/>
                </a:ext>
              </a:extLst>
            </p:cNvPr>
            <p:cNvSpPr/>
            <p:nvPr/>
          </p:nvSpPr>
          <p:spPr bwMode="auto">
            <a:xfrm>
              <a:off x="8585472" y="33671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US" sz="1013"/>
            </a:p>
          </p:txBody>
        </p:sp>
        <p:sp>
          <p:nvSpPr>
            <p:cNvPr id="38" name="Oval 37">
              <a:extLst>
                <a:ext uri="{FF2B5EF4-FFF2-40B4-BE49-F238E27FC236}">
                  <a16:creationId xmlns:a16="http://schemas.microsoft.com/office/drawing/2014/main" id="{8B24AD40-72BA-C344-A9B3-6644B58D5F1F}"/>
                </a:ext>
              </a:extLst>
            </p:cNvPr>
            <p:cNvSpPr/>
            <p:nvPr/>
          </p:nvSpPr>
          <p:spPr>
            <a:xfrm>
              <a:off x="9693309" y="4498500"/>
              <a:ext cx="640080" cy="640080"/>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b="1" dirty="0"/>
                <a:t>03</a:t>
              </a:r>
            </a:p>
          </p:txBody>
        </p:sp>
        <p:grpSp>
          <p:nvGrpSpPr>
            <p:cNvPr id="40" name="Group 39">
              <a:extLst>
                <a:ext uri="{FF2B5EF4-FFF2-40B4-BE49-F238E27FC236}">
                  <a16:creationId xmlns:a16="http://schemas.microsoft.com/office/drawing/2014/main" id="{D2B30ACC-965F-394C-8897-90550FC4AA57}"/>
                </a:ext>
              </a:extLst>
            </p:cNvPr>
            <p:cNvGrpSpPr/>
            <p:nvPr/>
          </p:nvGrpSpPr>
          <p:grpSpPr>
            <a:xfrm>
              <a:off x="9624593" y="3469218"/>
              <a:ext cx="954225" cy="894678"/>
              <a:chOff x="9446327" y="3408887"/>
              <a:chExt cx="1132492" cy="1061819"/>
            </a:xfrm>
          </p:grpSpPr>
          <p:grpSp>
            <p:nvGrpSpPr>
              <p:cNvPr id="41" name="Group 40">
                <a:extLst>
                  <a:ext uri="{FF2B5EF4-FFF2-40B4-BE49-F238E27FC236}">
                    <a16:creationId xmlns:a16="http://schemas.microsoft.com/office/drawing/2014/main" id="{55B77C90-4F34-584A-BA90-4A50D32FECB5}"/>
                  </a:ext>
                </a:extLst>
              </p:cNvPr>
              <p:cNvGrpSpPr/>
              <p:nvPr/>
            </p:nvGrpSpPr>
            <p:grpSpPr>
              <a:xfrm>
                <a:off x="9446327" y="3408887"/>
                <a:ext cx="1132492" cy="1061819"/>
                <a:chOff x="2493963" y="2683574"/>
                <a:chExt cx="372773" cy="349510"/>
              </a:xfrm>
              <a:solidFill>
                <a:schemeClr val="bg1"/>
              </a:solidFill>
            </p:grpSpPr>
            <p:sp>
              <p:nvSpPr>
                <p:cNvPr id="46" name="Freeform 169">
                  <a:extLst>
                    <a:ext uri="{FF2B5EF4-FFF2-40B4-BE49-F238E27FC236}">
                      <a16:creationId xmlns:a16="http://schemas.microsoft.com/office/drawing/2014/main" id="{788269FE-F817-D14E-AEAA-B624674B1CC5}"/>
                    </a:ext>
                  </a:extLst>
                </p:cNvPr>
                <p:cNvSpPr>
                  <a:spLocks/>
                </p:cNvSpPr>
                <p:nvPr/>
              </p:nvSpPr>
              <p:spPr bwMode="auto">
                <a:xfrm>
                  <a:off x="2644486" y="2683574"/>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171">
                  <a:extLst>
                    <a:ext uri="{FF2B5EF4-FFF2-40B4-BE49-F238E27FC236}">
                      <a16:creationId xmlns:a16="http://schemas.microsoft.com/office/drawing/2014/main" id="{47C9652B-CB4D-0248-B8E8-58E0CC2A54F7}"/>
                    </a:ext>
                  </a:extLst>
                </p:cNvPr>
                <p:cNvSpPr>
                  <a:spLocks/>
                </p:cNvSpPr>
                <p:nvPr/>
              </p:nvSpPr>
              <p:spPr bwMode="auto">
                <a:xfrm>
                  <a:off x="2493963" y="282194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2" name="Group 41">
                <a:extLst>
                  <a:ext uri="{FF2B5EF4-FFF2-40B4-BE49-F238E27FC236}">
                    <a16:creationId xmlns:a16="http://schemas.microsoft.com/office/drawing/2014/main" id="{5FF3E62A-06CC-F34D-AAE5-FEEBBBF83395}"/>
                  </a:ext>
                </a:extLst>
              </p:cNvPr>
              <p:cNvGrpSpPr/>
              <p:nvPr/>
            </p:nvGrpSpPr>
            <p:grpSpPr>
              <a:xfrm>
                <a:off x="9603923" y="3826069"/>
                <a:ext cx="771663" cy="228809"/>
                <a:chOff x="1477713" y="4929970"/>
                <a:chExt cx="1039375" cy="308189"/>
              </a:xfrm>
              <a:solidFill>
                <a:schemeClr val="bg1"/>
              </a:solidFill>
            </p:grpSpPr>
            <p:sp>
              <p:nvSpPr>
                <p:cNvPr id="43" name="Freeform 42">
                  <a:extLst>
                    <a:ext uri="{FF2B5EF4-FFF2-40B4-BE49-F238E27FC236}">
                      <a16:creationId xmlns:a16="http://schemas.microsoft.com/office/drawing/2014/main" id="{2AAF2FEE-E90B-1549-A0D1-21A1B5C82C3E}"/>
                    </a:ext>
                  </a:extLst>
                </p:cNvPr>
                <p:cNvSpPr>
                  <a:spLocks/>
                </p:cNvSpPr>
                <p:nvPr/>
              </p:nvSpPr>
              <p:spPr bwMode="auto">
                <a:xfrm>
                  <a:off x="1477713"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44" name="Freeform 43">
                  <a:extLst>
                    <a:ext uri="{FF2B5EF4-FFF2-40B4-BE49-F238E27FC236}">
                      <a16:creationId xmlns:a16="http://schemas.microsoft.com/office/drawing/2014/main" id="{B367E933-05AB-0F44-9FAA-725D6C4413E5}"/>
                    </a:ext>
                  </a:extLst>
                </p:cNvPr>
                <p:cNvSpPr>
                  <a:spLocks/>
                </p:cNvSpPr>
                <p:nvPr/>
              </p:nvSpPr>
              <p:spPr bwMode="auto">
                <a:xfrm>
                  <a:off x="1843981"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45" name="Freeform 44">
                  <a:extLst>
                    <a:ext uri="{FF2B5EF4-FFF2-40B4-BE49-F238E27FC236}">
                      <a16:creationId xmlns:a16="http://schemas.microsoft.com/office/drawing/2014/main" id="{113CD9CD-06CF-474E-A3BA-FF62DC589B65}"/>
                    </a:ext>
                  </a:extLst>
                </p:cNvPr>
                <p:cNvSpPr>
                  <a:spLocks/>
                </p:cNvSpPr>
                <p:nvPr/>
              </p:nvSpPr>
              <p:spPr bwMode="auto">
                <a:xfrm>
                  <a:off x="2208899"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grpSp>
        </p:grpSp>
      </p:grpSp>
      <p:sp>
        <p:nvSpPr>
          <p:cNvPr id="48" name="Rectangle 45">
            <a:extLst>
              <a:ext uri="{FF2B5EF4-FFF2-40B4-BE49-F238E27FC236}">
                <a16:creationId xmlns:a16="http://schemas.microsoft.com/office/drawing/2014/main" id="{45BA0DCF-A66F-9D49-B376-2E6FBC82175F}"/>
              </a:ext>
            </a:extLst>
          </p:cNvPr>
          <p:cNvSpPr>
            <a:spLocks noChangeArrowheads="1"/>
          </p:cNvSpPr>
          <p:nvPr/>
        </p:nvSpPr>
        <p:spPr bwMode="auto">
          <a:xfrm>
            <a:off x="2235199" y="1298000"/>
            <a:ext cx="104759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r>
              <a:rPr lang="en-US" sz="3200" b="1" kern="0" dirty="0"/>
              <a:t>INSUFFICIENT RESPONSE </a:t>
            </a:r>
            <a:r>
              <a:rPr lang="en-US" sz="3200" dirty="0"/>
              <a:t>TO PEOPLE WITH DIVERSE SOGIESC</a:t>
            </a:r>
            <a:endParaRPr lang="en-US" sz="3200" kern="0" dirty="0"/>
          </a:p>
        </p:txBody>
      </p:sp>
      <p:sp>
        <p:nvSpPr>
          <p:cNvPr id="39" name="Rectangle 34">
            <a:extLst>
              <a:ext uri="{FF2B5EF4-FFF2-40B4-BE49-F238E27FC236}">
                <a16:creationId xmlns:a16="http://schemas.microsoft.com/office/drawing/2014/main" id="{D00A3A56-6824-C54F-9A28-DE22B8298944}"/>
              </a:ext>
            </a:extLst>
          </p:cNvPr>
          <p:cNvSpPr>
            <a:spLocks noChangeArrowheads="1"/>
          </p:cNvSpPr>
          <p:nvPr/>
        </p:nvSpPr>
        <p:spPr bwMode="auto">
          <a:xfrm>
            <a:off x="198262" y="2850313"/>
            <a:ext cx="12593168" cy="5340357"/>
          </a:xfrm>
          <a:prstGeom prst="rect">
            <a:avLst/>
          </a:prstGeom>
          <a:noFill/>
          <a:ln w="57150">
            <a:solidFill>
              <a:schemeClr val="accent5"/>
            </a:solidFill>
            <a:miter lim="800000"/>
            <a:headEnd/>
            <a:tailEnd/>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sp>
        <p:nvSpPr>
          <p:cNvPr id="49" name="Rectangle 34">
            <a:extLst>
              <a:ext uri="{FF2B5EF4-FFF2-40B4-BE49-F238E27FC236}">
                <a16:creationId xmlns:a16="http://schemas.microsoft.com/office/drawing/2014/main" id="{B6DB4519-CF44-3444-8A8B-37E8C5EFEF2A}"/>
              </a:ext>
            </a:extLst>
          </p:cNvPr>
          <p:cNvSpPr>
            <a:spLocks noChangeArrowheads="1"/>
          </p:cNvSpPr>
          <p:nvPr/>
        </p:nvSpPr>
        <p:spPr bwMode="auto">
          <a:xfrm>
            <a:off x="198262" y="2850313"/>
            <a:ext cx="3789538" cy="5340357"/>
          </a:xfrm>
          <a:prstGeom prst="rect">
            <a:avLst/>
          </a:prstGeom>
          <a:solidFill>
            <a:schemeClr val="accent5"/>
          </a:solidFill>
          <a:ln>
            <a:noFill/>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a:effectLst>
                <a:glow rad="63500">
                  <a:schemeClr val="accent3">
                    <a:satMod val="175000"/>
                    <a:alpha val="40000"/>
                  </a:schemeClr>
                </a:glow>
              </a:effectLst>
            </a:endParaRPr>
          </a:p>
        </p:txBody>
      </p:sp>
      <p:sp>
        <p:nvSpPr>
          <p:cNvPr id="50" name="Content Placeholder 4">
            <a:extLst>
              <a:ext uri="{FF2B5EF4-FFF2-40B4-BE49-F238E27FC236}">
                <a16:creationId xmlns:a16="http://schemas.microsoft.com/office/drawing/2014/main" id="{52BDA0A6-B26B-B845-8305-FB1986090BB8}"/>
              </a:ext>
            </a:extLst>
          </p:cNvPr>
          <p:cNvSpPr txBox="1">
            <a:spLocks/>
          </p:cNvSpPr>
          <p:nvPr/>
        </p:nvSpPr>
        <p:spPr bwMode="auto">
          <a:xfrm>
            <a:off x="4114057" y="3902081"/>
            <a:ext cx="8602524"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indent="0">
              <a:lnSpc>
                <a:spcPct val="90000"/>
              </a:lnSpc>
              <a:spcBef>
                <a:spcPct val="30000"/>
              </a:spcBef>
              <a:defRPr/>
            </a:pPr>
            <a:r>
              <a:rPr lang="en-US" altLang="en-US" sz="2800" dirty="0">
                <a:latin typeface="Calibri" panose="020F0502020204030204" pitchFamily="34" charset="0"/>
                <a:ea typeface="MS PGothic" charset="-128"/>
                <a:cs typeface="Calibri" panose="020F0502020204030204" pitchFamily="34" charset="0"/>
              </a:rPr>
              <a:t>A gay male refugee in </a:t>
            </a:r>
            <a:r>
              <a:rPr lang="en-US" altLang="en-US" sz="2800" b="1" dirty="0">
                <a:latin typeface="Calibri" panose="020F0502020204030204" pitchFamily="34" charset="0"/>
                <a:ea typeface="MS PGothic" charset="-128"/>
                <a:cs typeface="Calibri" panose="020F0502020204030204" pitchFamily="34" charset="0"/>
              </a:rPr>
              <a:t>Uganda</a:t>
            </a:r>
            <a:r>
              <a:rPr lang="en-US" altLang="en-US" sz="2800" dirty="0">
                <a:latin typeface="Calibri" panose="020F0502020204030204" pitchFamily="34" charset="0"/>
                <a:ea typeface="MS PGothic" charset="-128"/>
                <a:cs typeface="Calibri" panose="020F0502020204030204" pitchFamily="34" charset="0"/>
              </a:rPr>
              <a:t> was locked inside his house by a group of refugees who tried to burn him alive. </a:t>
            </a:r>
          </a:p>
          <a:p>
            <a:pPr marL="0" indent="0">
              <a:lnSpc>
                <a:spcPct val="90000"/>
              </a:lnSpc>
              <a:spcBef>
                <a:spcPct val="30000"/>
              </a:spcBef>
              <a:defRPr/>
            </a:pPr>
            <a:r>
              <a:rPr lang="en-US" altLang="en-US" sz="2800" dirty="0">
                <a:latin typeface="Calibri" panose="020F0502020204030204" pitchFamily="34" charset="0"/>
                <a:ea typeface="MS PGothic" charset="-128"/>
                <a:cs typeface="Calibri" panose="020F0502020204030204" pitchFamily="34" charset="0"/>
              </a:rPr>
              <a:t>A Sudanese lesbian in </a:t>
            </a:r>
            <a:r>
              <a:rPr lang="en-US" altLang="en-US" sz="2800" b="1" dirty="0">
                <a:latin typeface="Calibri" panose="020F0502020204030204" pitchFamily="34" charset="0"/>
                <a:ea typeface="MS PGothic" charset="-128"/>
                <a:cs typeface="Calibri" panose="020F0502020204030204" pitchFamily="34" charset="0"/>
              </a:rPr>
              <a:t>Uganda</a:t>
            </a:r>
            <a:r>
              <a:rPr lang="en-US" altLang="en-US" sz="2800" dirty="0">
                <a:latin typeface="Calibri" panose="020F0502020204030204" pitchFamily="34" charset="0"/>
                <a:ea typeface="MS PGothic" charset="-128"/>
                <a:cs typeface="Calibri" panose="020F0502020204030204" pitchFamily="34" charset="0"/>
              </a:rPr>
              <a:t> had her house burned down by the local refugee community. </a:t>
            </a:r>
          </a:p>
          <a:p>
            <a:pPr marL="0" indent="0">
              <a:lnSpc>
                <a:spcPct val="90000"/>
              </a:lnSpc>
              <a:spcBef>
                <a:spcPct val="30000"/>
              </a:spcBef>
              <a:defRPr/>
            </a:pPr>
            <a:r>
              <a:rPr lang="en-US" altLang="en-US" sz="2800" dirty="0">
                <a:latin typeface="Calibri" panose="020F0502020204030204" pitchFamily="34" charset="0"/>
                <a:ea typeface="MS PGothic" charset="-128"/>
                <a:cs typeface="Calibri" panose="020F0502020204030204" pitchFamily="34" charset="0"/>
              </a:rPr>
              <a:t>Two Ethiopian refugees in </a:t>
            </a:r>
            <a:r>
              <a:rPr lang="en-US" altLang="en-US" sz="2800" b="1" dirty="0">
                <a:latin typeface="Calibri" panose="020F0502020204030204" pitchFamily="34" charset="0"/>
                <a:ea typeface="MS PGothic" charset="-128"/>
                <a:cs typeface="Calibri" panose="020F0502020204030204" pitchFamily="34" charset="0"/>
              </a:rPr>
              <a:t>Kenya</a:t>
            </a:r>
            <a:r>
              <a:rPr lang="en-US" altLang="en-US" sz="2800" dirty="0">
                <a:latin typeface="Calibri" panose="020F0502020204030204" pitchFamily="34" charset="0"/>
                <a:ea typeface="MS PGothic" charset="-128"/>
                <a:cs typeface="Calibri" panose="020F0502020204030204" pitchFamily="34" charset="0"/>
              </a:rPr>
              <a:t> were beaten and robbed repeatedly, and lost their jobs, due to their sexual orientation.</a:t>
            </a:r>
          </a:p>
          <a:p>
            <a:pPr marL="0" indent="0">
              <a:lnSpc>
                <a:spcPct val="90000"/>
              </a:lnSpc>
              <a:spcBef>
                <a:spcPct val="30000"/>
              </a:spcBef>
              <a:defRPr/>
            </a:pPr>
            <a:r>
              <a:rPr lang="en-US" altLang="en-US" sz="2800" dirty="0">
                <a:latin typeface="Calibri" panose="020F0502020204030204" pitchFamily="34" charset="0"/>
                <a:ea typeface="MS PGothic" charset="-128"/>
                <a:cs typeface="Calibri" panose="020F0502020204030204" pitchFamily="34" charset="0"/>
              </a:rPr>
              <a:t>In </a:t>
            </a:r>
            <a:r>
              <a:rPr lang="en-US" altLang="en-US" sz="2800" b="1" dirty="0">
                <a:latin typeface="Calibri" panose="020F0502020204030204" pitchFamily="34" charset="0"/>
                <a:ea typeface="MS PGothic" charset="-128"/>
                <a:cs typeface="Calibri" panose="020F0502020204030204" pitchFamily="34" charset="0"/>
              </a:rPr>
              <a:t>Kenya</a:t>
            </a:r>
            <a:r>
              <a:rPr lang="en-US" altLang="en-US" sz="2800" dirty="0">
                <a:latin typeface="Calibri" panose="020F0502020204030204" pitchFamily="34" charset="0"/>
                <a:ea typeface="MS PGothic" charset="-128"/>
                <a:cs typeface="Calibri" panose="020F0502020204030204" pitchFamily="34" charset="0"/>
              </a:rPr>
              <a:t>, the house of a lesbian Ugandan refugee was demolished by local residents, after refugees told the local council about her sexual orientation.</a:t>
            </a:r>
          </a:p>
        </p:txBody>
      </p:sp>
      <p:pic>
        <p:nvPicPr>
          <p:cNvPr id="26" name="Picture 25">
            <a:extLst>
              <a:ext uri="{FF2B5EF4-FFF2-40B4-BE49-F238E27FC236}">
                <a16:creationId xmlns:a16="http://schemas.microsoft.com/office/drawing/2014/main" id="{96CDDF76-F993-984F-8800-C7215162DA05}"/>
              </a:ext>
            </a:extLst>
          </p:cNvPr>
          <p:cNvPicPr>
            <a:picLocks noChangeAspect="1"/>
          </p:cNvPicPr>
          <p:nvPr/>
        </p:nvPicPr>
        <p:blipFill>
          <a:blip r:embed="rId3">
            <a:lum bright="70000" contrast="-70000"/>
            <a:alphaModFix amt="46000"/>
            <a:extLst>
              <a:ext uri="{28A0092B-C50C-407E-A947-70E740481C1C}">
                <a14:useLocalDpi xmlns:a14="http://schemas.microsoft.com/office/drawing/2010/main" val="0"/>
              </a:ext>
            </a:extLst>
          </a:blip>
          <a:stretch>
            <a:fillRect/>
          </a:stretch>
        </p:blipFill>
        <p:spPr>
          <a:xfrm>
            <a:off x="316222" y="3948553"/>
            <a:ext cx="3872470" cy="4288695"/>
          </a:xfrm>
          <a:prstGeom prst="rect">
            <a:avLst/>
          </a:prstGeom>
        </p:spPr>
      </p:pic>
      <p:sp>
        <p:nvSpPr>
          <p:cNvPr id="27" name="Rectangle 26">
            <a:extLst>
              <a:ext uri="{FF2B5EF4-FFF2-40B4-BE49-F238E27FC236}">
                <a16:creationId xmlns:a16="http://schemas.microsoft.com/office/drawing/2014/main" id="{6B638821-E61E-AC42-ABA1-1EF135C143BB}"/>
              </a:ext>
            </a:extLst>
          </p:cNvPr>
          <p:cNvSpPr/>
          <p:nvPr/>
        </p:nvSpPr>
        <p:spPr>
          <a:xfrm>
            <a:off x="1025639" y="3409944"/>
            <a:ext cx="1793442" cy="584775"/>
          </a:xfrm>
          <a:prstGeom prst="rect">
            <a:avLst/>
          </a:prstGeom>
        </p:spPr>
        <p:txBody>
          <a:bodyPr wrap="square">
            <a:spAutoFit/>
          </a:bodyPr>
          <a:lstStyle/>
          <a:p>
            <a:r>
              <a:rPr lang="en-US" altLang="en-US" sz="3200" b="1">
                <a:solidFill>
                  <a:schemeClr val="bg1"/>
                </a:solidFill>
                <a:latin typeface="Calibri" charset="0"/>
                <a:ea typeface="MS PGothic" charset="-128"/>
                <a:cs typeface="Calibri" charset="0"/>
              </a:rPr>
              <a:t>EXAMPLE</a:t>
            </a:r>
            <a:endParaRPr lang="en-US" sz="3200"/>
          </a:p>
        </p:txBody>
      </p:sp>
      <p:sp>
        <p:nvSpPr>
          <p:cNvPr id="28" name="Rectangle 27">
            <a:extLst>
              <a:ext uri="{FF2B5EF4-FFF2-40B4-BE49-F238E27FC236}">
                <a16:creationId xmlns:a16="http://schemas.microsoft.com/office/drawing/2014/main" id="{5164EF85-F556-A74D-85EE-7CEFAFA05EB5}"/>
              </a:ext>
            </a:extLst>
          </p:cNvPr>
          <p:cNvSpPr/>
          <p:nvPr/>
        </p:nvSpPr>
        <p:spPr>
          <a:xfrm>
            <a:off x="2693124" y="3409944"/>
            <a:ext cx="554297" cy="584775"/>
          </a:xfrm>
          <a:prstGeom prst="rect">
            <a:avLst/>
          </a:prstGeom>
        </p:spPr>
        <p:txBody>
          <a:bodyPr wrap="square">
            <a:spAutoFit/>
          </a:bodyPr>
          <a:lstStyle/>
          <a:p>
            <a:r>
              <a:rPr lang="en-US" sz="3200" b="1">
                <a:solidFill>
                  <a:schemeClr val="bg1"/>
                </a:solidFill>
                <a:latin typeface="Calibri" charset="0"/>
                <a:ea typeface="MS PGothic" charset="-128"/>
                <a:cs typeface="Calibri" charset="0"/>
              </a:rPr>
              <a:t>4</a:t>
            </a:r>
            <a:endParaRPr lang="en-US" sz="3200"/>
          </a:p>
        </p:txBody>
      </p:sp>
      <p:sp>
        <p:nvSpPr>
          <p:cNvPr id="29" name="Rectangle 28">
            <a:extLst>
              <a:ext uri="{FF2B5EF4-FFF2-40B4-BE49-F238E27FC236}">
                <a16:creationId xmlns:a16="http://schemas.microsoft.com/office/drawing/2014/main" id="{7B9C20F1-D9E5-2243-ABD0-234BABBC47D0}"/>
              </a:ext>
            </a:extLst>
          </p:cNvPr>
          <p:cNvSpPr/>
          <p:nvPr/>
        </p:nvSpPr>
        <p:spPr>
          <a:xfrm>
            <a:off x="390068" y="3727090"/>
            <a:ext cx="3476272" cy="1938992"/>
          </a:xfrm>
          <a:prstGeom prst="rect">
            <a:avLst/>
          </a:prstGeom>
        </p:spPr>
        <p:txBody>
          <a:bodyPr wrap="square">
            <a:spAutoFit/>
          </a:bodyPr>
          <a:lstStyle/>
          <a:p>
            <a:pPr algn="ctr"/>
            <a:r>
              <a:rPr lang="en-US" altLang="en-US" sz="6000" b="1" kern="0">
                <a:solidFill>
                  <a:schemeClr val="bg1"/>
                </a:solidFill>
                <a:latin typeface="Calibri" charset="0"/>
                <a:ea typeface="MS PGothic" charset="-128"/>
                <a:cs typeface="Calibri" charset="0"/>
              </a:rPr>
              <a:t>UGANDA &amp; KENYA</a:t>
            </a:r>
            <a:endParaRPr lang="en-US" sz="6000" b="1">
              <a:solidFill>
                <a:schemeClr val="bg1"/>
              </a:solidFill>
            </a:endParaRPr>
          </a:p>
        </p:txBody>
      </p:sp>
      <p:sp>
        <p:nvSpPr>
          <p:cNvPr id="30" name="Oval 29">
            <a:extLst>
              <a:ext uri="{FF2B5EF4-FFF2-40B4-BE49-F238E27FC236}">
                <a16:creationId xmlns:a16="http://schemas.microsoft.com/office/drawing/2014/main" id="{6B6BC763-E232-C644-82CB-AF3A54A2D598}"/>
              </a:ext>
            </a:extLst>
          </p:cNvPr>
          <p:cNvSpPr/>
          <p:nvPr/>
        </p:nvSpPr>
        <p:spPr bwMode="auto">
          <a:xfrm>
            <a:off x="2494789" y="5801003"/>
            <a:ext cx="950966" cy="741856"/>
          </a:xfrm>
          <a:prstGeom prst="ellipse">
            <a:avLst/>
          </a:prstGeom>
          <a:solidFill>
            <a:srgbClr val="285DA7">
              <a:alpha val="48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412980801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500"/>
                                        <p:tgtEl>
                                          <p:spTgt spid="6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p:cTn id="11" dur="500" fill="hold"/>
                                        <p:tgtEl>
                                          <p:spTgt spid="30"/>
                                        </p:tgtEl>
                                        <p:attrNameLst>
                                          <p:attrName>ppt_w</p:attrName>
                                        </p:attrNameLst>
                                      </p:cBhvr>
                                      <p:tavLst>
                                        <p:tav tm="0">
                                          <p:val>
                                            <p:fltVal val="0"/>
                                          </p:val>
                                        </p:tav>
                                        <p:tav tm="100000">
                                          <p:val>
                                            <p:strVal val="#ppt_w"/>
                                          </p:val>
                                        </p:tav>
                                      </p:tavLst>
                                    </p:anim>
                                    <p:anim calcmode="lin" valueType="num">
                                      <p:cBhvr>
                                        <p:cTn id="12" dur="500" fill="hold"/>
                                        <p:tgtEl>
                                          <p:spTgt spid="30"/>
                                        </p:tgtEl>
                                        <p:attrNameLst>
                                          <p:attrName>ppt_h</p:attrName>
                                        </p:attrNameLst>
                                      </p:cBhvr>
                                      <p:tavLst>
                                        <p:tav tm="0">
                                          <p:val>
                                            <p:fltVal val="0"/>
                                          </p:val>
                                        </p:tav>
                                        <p:tav tm="100000">
                                          <p:val>
                                            <p:strVal val="#ppt_h"/>
                                          </p:val>
                                        </p:tav>
                                      </p:tavLst>
                                    </p:anim>
                                    <p:animEffect transition="in" filter="fade">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EB6A6C66-0ED6-2B44-A1A0-EC6E25553A89}"/>
              </a:ext>
            </a:extLst>
          </p:cNvPr>
          <p:cNvSpPr>
            <a:spLocks noChangeAspect="1"/>
          </p:cNvSpPr>
          <p:nvPr/>
        </p:nvSpPr>
        <p:spPr>
          <a:xfrm>
            <a:off x="7280869" y="1985408"/>
            <a:ext cx="5029200" cy="2735117"/>
          </a:xfrm>
          <a:prstGeom prst="rect">
            <a:avLst/>
          </a:prstGeom>
          <a:noFill/>
          <a:ln w="1270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Freeform 15">
            <a:extLst>
              <a:ext uri="{FF2B5EF4-FFF2-40B4-BE49-F238E27FC236}">
                <a16:creationId xmlns:a16="http://schemas.microsoft.com/office/drawing/2014/main" id="{F8F29A22-5202-934A-BEA0-801CE4D65BC4}"/>
              </a:ext>
            </a:extLst>
          </p:cNvPr>
          <p:cNvSpPr>
            <a:spLocks/>
          </p:cNvSpPr>
          <p:nvPr/>
        </p:nvSpPr>
        <p:spPr bwMode="auto">
          <a:xfrm rot="10800000">
            <a:off x="1744355" y="5797645"/>
            <a:ext cx="8940809" cy="1377703"/>
          </a:xfrm>
          <a:custGeom>
            <a:avLst/>
            <a:gdLst>
              <a:gd name="T0" fmla="*/ 2837 w 2837"/>
              <a:gd name="T1" fmla="*/ 419 h 469"/>
              <a:gd name="T2" fmla="*/ 2788 w 2837"/>
              <a:gd name="T3" fmla="*/ 469 h 469"/>
              <a:gd name="T4" fmla="*/ 2739 w 2837"/>
              <a:gd name="T5" fmla="*/ 419 h 469"/>
              <a:gd name="T6" fmla="*/ 2751 w 2837"/>
              <a:gd name="T7" fmla="*/ 397 h 469"/>
              <a:gd name="T8" fmla="*/ 2776 w 2837"/>
              <a:gd name="T9" fmla="*/ 422 h 469"/>
              <a:gd name="T10" fmla="*/ 2353 w 2837"/>
              <a:gd name="T11" fmla="*/ 23 h 469"/>
              <a:gd name="T12" fmla="*/ 445 w 2837"/>
              <a:gd name="T13" fmla="*/ 23 h 469"/>
              <a:gd name="T14" fmla="*/ 23 w 2837"/>
              <a:gd name="T15" fmla="*/ 409 h 469"/>
              <a:gd name="T16" fmla="*/ 10 w 2837"/>
              <a:gd name="T17" fmla="*/ 397 h 469"/>
              <a:gd name="T18" fmla="*/ 0 w 2837"/>
              <a:gd name="T19" fmla="*/ 407 h 469"/>
              <a:gd name="T20" fmla="*/ 445 w 2837"/>
              <a:gd name="T21" fmla="*/ 0 h 469"/>
              <a:gd name="T22" fmla="*/ 2353 w 2837"/>
              <a:gd name="T23" fmla="*/ 0 h 469"/>
              <a:gd name="T24" fmla="*/ 2799 w 2837"/>
              <a:gd name="T25" fmla="*/ 423 h 469"/>
              <a:gd name="T26" fmla="*/ 2825 w 2837"/>
              <a:gd name="T27" fmla="*/ 397 h 469"/>
              <a:gd name="T28" fmla="*/ 2837 w 2837"/>
              <a:gd name="T29" fmla="*/ 41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37" h="469">
                <a:moveTo>
                  <a:pt x="2837" y="419"/>
                </a:moveTo>
                <a:cubicBezTo>
                  <a:pt x="2788" y="469"/>
                  <a:pt x="2788" y="469"/>
                  <a:pt x="2788" y="469"/>
                </a:cubicBezTo>
                <a:cubicBezTo>
                  <a:pt x="2739" y="419"/>
                  <a:pt x="2739" y="419"/>
                  <a:pt x="2739" y="419"/>
                </a:cubicBezTo>
                <a:cubicBezTo>
                  <a:pt x="2751" y="397"/>
                  <a:pt x="2751" y="397"/>
                  <a:pt x="2751" y="397"/>
                </a:cubicBezTo>
                <a:cubicBezTo>
                  <a:pt x="2776" y="422"/>
                  <a:pt x="2776" y="422"/>
                  <a:pt x="2776" y="422"/>
                </a:cubicBezTo>
                <a:cubicBezTo>
                  <a:pt x="2763" y="200"/>
                  <a:pt x="2578" y="23"/>
                  <a:pt x="2353" y="23"/>
                </a:cubicBezTo>
                <a:cubicBezTo>
                  <a:pt x="1717" y="23"/>
                  <a:pt x="1081" y="23"/>
                  <a:pt x="445" y="23"/>
                </a:cubicBezTo>
                <a:cubicBezTo>
                  <a:pt x="224" y="23"/>
                  <a:pt x="42" y="194"/>
                  <a:pt x="23" y="409"/>
                </a:cubicBezTo>
                <a:cubicBezTo>
                  <a:pt x="10" y="397"/>
                  <a:pt x="10" y="397"/>
                  <a:pt x="10" y="397"/>
                </a:cubicBezTo>
                <a:cubicBezTo>
                  <a:pt x="0" y="407"/>
                  <a:pt x="0" y="407"/>
                  <a:pt x="0" y="407"/>
                </a:cubicBezTo>
                <a:cubicBezTo>
                  <a:pt x="21" y="180"/>
                  <a:pt x="213" y="0"/>
                  <a:pt x="445" y="0"/>
                </a:cubicBezTo>
                <a:cubicBezTo>
                  <a:pt x="1081" y="0"/>
                  <a:pt x="1717" y="0"/>
                  <a:pt x="2353" y="0"/>
                </a:cubicBezTo>
                <a:cubicBezTo>
                  <a:pt x="2591" y="0"/>
                  <a:pt x="2786" y="188"/>
                  <a:pt x="2799" y="423"/>
                </a:cubicBezTo>
                <a:cubicBezTo>
                  <a:pt x="2825" y="397"/>
                  <a:pt x="2825" y="397"/>
                  <a:pt x="2825" y="397"/>
                </a:cubicBezTo>
                <a:cubicBezTo>
                  <a:pt x="2837" y="419"/>
                  <a:pt x="2837" y="419"/>
                  <a:pt x="2837" y="419"/>
                </a:cubicBezTo>
                <a:close/>
              </a:path>
            </a:pathLst>
          </a:custGeom>
          <a:solidFill>
            <a:schemeClr val="accent5"/>
          </a:solidFill>
          <a:ln>
            <a:solidFill>
              <a:schemeClr val="accent5"/>
            </a:solidFill>
          </a:ln>
        </p:spPr>
        <p:txBody>
          <a:bodyPr vert="horz" wrap="square" lIns="68580" tIns="34290" rIns="68580" bIns="34290" numCol="1" anchor="t" anchorCtr="0" compatLnSpc="1">
            <a:prstTxWarp prst="textNoShape">
              <a:avLst/>
            </a:prstTxWarp>
          </a:bodyPr>
          <a:lstStyle/>
          <a:p>
            <a:endParaRPr lang="en-US" sz="1350"/>
          </a:p>
        </p:txBody>
      </p:sp>
      <p:sp>
        <p:nvSpPr>
          <p:cNvPr id="72" name="Freeform 15">
            <a:extLst>
              <a:ext uri="{FF2B5EF4-FFF2-40B4-BE49-F238E27FC236}">
                <a16:creationId xmlns:a16="http://schemas.microsoft.com/office/drawing/2014/main" id="{115152AB-38C5-CA40-A311-EF953B130191}"/>
              </a:ext>
            </a:extLst>
          </p:cNvPr>
          <p:cNvSpPr>
            <a:spLocks/>
          </p:cNvSpPr>
          <p:nvPr/>
        </p:nvSpPr>
        <p:spPr bwMode="auto">
          <a:xfrm>
            <a:off x="1774835" y="3763428"/>
            <a:ext cx="8940809" cy="1377703"/>
          </a:xfrm>
          <a:custGeom>
            <a:avLst/>
            <a:gdLst>
              <a:gd name="T0" fmla="*/ 2837 w 2837"/>
              <a:gd name="T1" fmla="*/ 419 h 469"/>
              <a:gd name="T2" fmla="*/ 2788 w 2837"/>
              <a:gd name="T3" fmla="*/ 469 h 469"/>
              <a:gd name="T4" fmla="*/ 2739 w 2837"/>
              <a:gd name="T5" fmla="*/ 419 h 469"/>
              <a:gd name="T6" fmla="*/ 2751 w 2837"/>
              <a:gd name="T7" fmla="*/ 397 h 469"/>
              <a:gd name="T8" fmla="*/ 2776 w 2837"/>
              <a:gd name="T9" fmla="*/ 422 h 469"/>
              <a:gd name="T10" fmla="*/ 2353 w 2837"/>
              <a:gd name="T11" fmla="*/ 23 h 469"/>
              <a:gd name="T12" fmla="*/ 445 w 2837"/>
              <a:gd name="T13" fmla="*/ 23 h 469"/>
              <a:gd name="T14" fmla="*/ 23 w 2837"/>
              <a:gd name="T15" fmla="*/ 409 h 469"/>
              <a:gd name="T16" fmla="*/ 10 w 2837"/>
              <a:gd name="T17" fmla="*/ 397 h 469"/>
              <a:gd name="T18" fmla="*/ 0 w 2837"/>
              <a:gd name="T19" fmla="*/ 407 h 469"/>
              <a:gd name="T20" fmla="*/ 445 w 2837"/>
              <a:gd name="T21" fmla="*/ 0 h 469"/>
              <a:gd name="T22" fmla="*/ 2353 w 2837"/>
              <a:gd name="T23" fmla="*/ 0 h 469"/>
              <a:gd name="T24" fmla="*/ 2799 w 2837"/>
              <a:gd name="T25" fmla="*/ 423 h 469"/>
              <a:gd name="T26" fmla="*/ 2825 w 2837"/>
              <a:gd name="T27" fmla="*/ 397 h 469"/>
              <a:gd name="T28" fmla="*/ 2837 w 2837"/>
              <a:gd name="T29" fmla="*/ 41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37" h="469">
                <a:moveTo>
                  <a:pt x="2837" y="419"/>
                </a:moveTo>
                <a:cubicBezTo>
                  <a:pt x="2788" y="469"/>
                  <a:pt x="2788" y="469"/>
                  <a:pt x="2788" y="469"/>
                </a:cubicBezTo>
                <a:cubicBezTo>
                  <a:pt x="2739" y="419"/>
                  <a:pt x="2739" y="419"/>
                  <a:pt x="2739" y="419"/>
                </a:cubicBezTo>
                <a:cubicBezTo>
                  <a:pt x="2751" y="397"/>
                  <a:pt x="2751" y="397"/>
                  <a:pt x="2751" y="397"/>
                </a:cubicBezTo>
                <a:cubicBezTo>
                  <a:pt x="2776" y="422"/>
                  <a:pt x="2776" y="422"/>
                  <a:pt x="2776" y="422"/>
                </a:cubicBezTo>
                <a:cubicBezTo>
                  <a:pt x="2763" y="200"/>
                  <a:pt x="2578" y="23"/>
                  <a:pt x="2353" y="23"/>
                </a:cubicBezTo>
                <a:cubicBezTo>
                  <a:pt x="1717" y="23"/>
                  <a:pt x="1081" y="23"/>
                  <a:pt x="445" y="23"/>
                </a:cubicBezTo>
                <a:cubicBezTo>
                  <a:pt x="224" y="23"/>
                  <a:pt x="42" y="194"/>
                  <a:pt x="23" y="409"/>
                </a:cubicBezTo>
                <a:cubicBezTo>
                  <a:pt x="10" y="397"/>
                  <a:pt x="10" y="397"/>
                  <a:pt x="10" y="397"/>
                </a:cubicBezTo>
                <a:cubicBezTo>
                  <a:pt x="0" y="407"/>
                  <a:pt x="0" y="407"/>
                  <a:pt x="0" y="407"/>
                </a:cubicBezTo>
                <a:cubicBezTo>
                  <a:pt x="21" y="180"/>
                  <a:pt x="213" y="0"/>
                  <a:pt x="445" y="0"/>
                </a:cubicBezTo>
                <a:cubicBezTo>
                  <a:pt x="1081" y="0"/>
                  <a:pt x="1717" y="0"/>
                  <a:pt x="2353" y="0"/>
                </a:cubicBezTo>
                <a:cubicBezTo>
                  <a:pt x="2591" y="0"/>
                  <a:pt x="2786" y="188"/>
                  <a:pt x="2799" y="423"/>
                </a:cubicBezTo>
                <a:cubicBezTo>
                  <a:pt x="2825" y="397"/>
                  <a:pt x="2825" y="397"/>
                  <a:pt x="2825" y="397"/>
                </a:cubicBezTo>
                <a:cubicBezTo>
                  <a:pt x="2837" y="419"/>
                  <a:pt x="2837" y="419"/>
                  <a:pt x="2837" y="419"/>
                </a:cubicBezTo>
                <a:close/>
              </a:path>
            </a:pathLst>
          </a:custGeom>
          <a:solidFill>
            <a:schemeClr val="accent5"/>
          </a:solidFill>
          <a:ln>
            <a:solidFill>
              <a:schemeClr val="accent5"/>
            </a:solidFill>
          </a:ln>
        </p:spPr>
        <p:txBody>
          <a:bodyPr vert="horz" wrap="square" lIns="68580" tIns="34290" rIns="68580" bIns="34290" numCol="1" anchor="t" anchorCtr="0" compatLnSpc="1">
            <a:prstTxWarp prst="textNoShape">
              <a:avLst/>
            </a:prstTxWarp>
          </a:bodyPr>
          <a:lstStyle/>
          <a:p>
            <a:endParaRPr lang="en-US" sz="1350"/>
          </a:p>
        </p:txBody>
      </p:sp>
      <p:sp>
        <p:nvSpPr>
          <p:cNvPr id="67" name="Rectangle 66">
            <a:extLst>
              <a:ext uri="{FF2B5EF4-FFF2-40B4-BE49-F238E27FC236}">
                <a16:creationId xmlns:a16="http://schemas.microsoft.com/office/drawing/2014/main" id="{C61478D0-6A5A-344F-9A9D-9C0A4DB719B4}"/>
              </a:ext>
            </a:extLst>
          </p:cNvPr>
          <p:cNvSpPr/>
          <p:nvPr/>
        </p:nvSpPr>
        <p:spPr bwMode="auto">
          <a:xfrm>
            <a:off x="9910725" y="5306844"/>
            <a:ext cx="3100509" cy="421276"/>
          </a:xfrm>
          <a:prstGeom prst="rect">
            <a:avLst/>
          </a:prstGeom>
          <a:solidFill>
            <a:schemeClr val="tx1">
              <a:lumMod val="10000"/>
              <a:lumOff val="9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68" name="Rectangle 67">
            <a:extLst>
              <a:ext uri="{FF2B5EF4-FFF2-40B4-BE49-F238E27FC236}">
                <a16:creationId xmlns:a16="http://schemas.microsoft.com/office/drawing/2014/main" id="{CCA1FAF5-3825-1C40-A81F-9CB08BA63393}"/>
              </a:ext>
            </a:extLst>
          </p:cNvPr>
          <p:cNvSpPr/>
          <p:nvPr/>
        </p:nvSpPr>
        <p:spPr bwMode="auto">
          <a:xfrm>
            <a:off x="-98304" y="5306844"/>
            <a:ext cx="3032368" cy="421276"/>
          </a:xfrm>
          <a:prstGeom prst="rect">
            <a:avLst/>
          </a:prstGeom>
          <a:solidFill>
            <a:schemeClr val="tx1">
              <a:lumMod val="10000"/>
              <a:lumOff val="9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69" name="Rectangle 68">
            <a:extLst>
              <a:ext uri="{FF2B5EF4-FFF2-40B4-BE49-F238E27FC236}">
                <a16:creationId xmlns:a16="http://schemas.microsoft.com/office/drawing/2014/main" id="{B89504B0-1369-8240-9F5C-91B8B241158A}"/>
              </a:ext>
            </a:extLst>
          </p:cNvPr>
          <p:cNvSpPr/>
          <p:nvPr/>
        </p:nvSpPr>
        <p:spPr bwMode="auto">
          <a:xfrm>
            <a:off x="2934064" y="5306844"/>
            <a:ext cx="3505653" cy="421276"/>
          </a:xfrm>
          <a:prstGeom prst="rect">
            <a:avLst/>
          </a:prstGeom>
          <a:solidFill>
            <a:schemeClr val="tx1">
              <a:lumMod val="10000"/>
              <a:lumOff val="9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70" name="Rectangle 69">
            <a:extLst>
              <a:ext uri="{FF2B5EF4-FFF2-40B4-BE49-F238E27FC236}">
                <a16:creationId xmlns:a16="http://schemas.microsoft.com/office/drawing/2014/main" id="{D88A9E5A-6FDF-D94E-B3AB-5056784D584E}"/>
              </a:ext>
            </a:extLst>
          </p:cNvPr>
          <p:cNvSpPr/>
          <p:nvPr/>
        </p:nvSpPr>
        <p:spPr bwMode="auto">
          <a:xfrm>
            <a:off x="6501824" y="5306844"/>
            <a:ext cx="3323841" cy="421276"/>
          </a:xfrm>
          <a:prstGeom prst="rect">
            <a:avLst/>
          </a:prstGeom>
          <a:solidFill>
            <a:schemeClr val="tx1">
              <a:lumMod val="10000"/>
              <a:lumOff val="9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49159" name="Title 1"/>
          <p:cNvSpPr>
            <a:spLocks noGrp="1"/>
          </p:cNvSpPr>
          <p:nvPr>
            <p:ph type="title"/>
          </p:nvPr>
        </p:nvSpPr>
        <p:spPr/>
        <p:txBody>
          <a:bodyPr>
            <a:normAutofit fontScale="90000"/>
          </a:bodyPr>
          <a:lstStyle/>
          <a:p>
            <a:r>
              <a:rPr lang="en-US" altLang="en-US" kern="0" dirty="0">
                <a:solidFill>
                  <a:schemeClr val="tx1"/>
                </a:solidFill>
              </a:rPr>
              <a:t>When Do Peop</a:t>
            </a:r>
            <a:r>
              <a:rPr lang="en-US" dirty="0">
                <a:solidFill>
                  <a:schemeClr val="tx1"/>
                </a:solidFill>
                <a:ea typeface="MS PGothic" charset="0"/>
              </a:rPr>
              <a:t>l</a:t>
            </a:r>
            <a:r>
              <a:rPr lang="en-US" altLang="en-US" kern="0" dirty="0">
                <a:solidFill>
                  <a:schemeClr val="tx1"/>
                </a:solidFill>
              </a:rPr>
              <a:t>e with Diverse </a:t>
            </a:r>
            <a:br>
              <a:rPr lang="en-US" altLang="en-US" kern="0" dirty="0">
                <a:solidFill>
                  <a:schemeClr val="tx1"/>
                </a:solidFill>
              </a:rPr>
            </a:br>
            <a:r>
              <a:rPr lang="en-US" altLang="en-US" kern="0" dirty="0">
                <a:solidFill>
                  <a:schemeClr val="tx1"/>
                </a:solidFill>
              </a:rPr>
              <a:t>SOGIESC Face Cha</a:t>
            </a:r>
            <a:r>
              <a:rPr lang="en-US" altLang="en-US" dirty="0">
                <a:solidFill>
                  <a:schemeClr val="tx1"/>
                </a:solidFill>
                <a:ea typeface="MS PGothic" charset="-128"/>
              </a:rPr>
              <a:t>llenges</a:t>
            </a:r>
            <a:r>
              <a:rPr lang="en-US" altLang="en-US" kern="0" dirty="0">
                <a:solidFill>
                  <a:schemeClr val="tx1"/>
                </a:solidFill>
              </a:rPr>
              <a:t>?</a:t>
            </a:r>
          </a:p>
        </p:txBody>
      </p:sp>
      <p:cxnSp>
        <p:nvCxnSpPr>
          <p:cNvPr id="125" name="Straight Connector 124">
            <a:extLst>
              <a:ext uri="{FF2B5EF4-FFF2-40B4-BE49-F238E27FC236}">
                <a16:creationId xmlns:a16="http://schemas.microsoft.com/office/drawing/2014/main" id="{4517977E-4C7F-D743-A33C-C751447F6A81}"/>
              </a:ext>
            </a:extLst>
          </p:cNvPr>
          <p:cNvCxnSpPr>
            <a:cxnSpLocks/>
          </p:cNvCxnSpPr>
          <p:nvPr/>
        </p:nvCxnSpPr>
        <p:spPr bwMode="auto">
          <a:xfrm flipH="1">
            <a:off x="-62635" y="841571"/>
            <a:ext cx="2996700"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6" name="Slide Number Placeholder 5">
            <a:extLst>
              <a:ext uri="{FF2B5EF4-FFF2-40B4-BE49-F238E27FC236}">
                <a16:creationId xmlns:a16="http://schemas.microsoft.com/office/drawing/2014/main" id="{34C6BF79-6DA8-D841-9FCA-5F42006CDD7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29</a:t>
            </a:fld>
            <a:endParaRPr lang="en-US" altLang="en-US" sz="1200" dirty="0">
              <a:solidFill>
                <a:schemeClr val="bg1"/>
              </a:solidFill>
            </a:endParaRPr>
          </a:p>
        </p:txBody>
      </p:sp>
      <p:cxnSp>
        <p:nvCxnSpPr>
          <p:cNvPr id="47" name="Straight Connector 46">
            <a:extLst>
              <a:ext uri="{FF2B5EF4-FFF2-40B4-BE49-F238E27FC236}">
                <a16:creationId xmlns:a16="http://schemas.microsoft.com/office/drawing/2014/main" id="{7476FFA1-6A1B-3B47-850F-F28064AA4103}"/>
              </a:ext>
            </a:extLst>
          </p:cNvPr>
          <p:cNvCxnSpPr>
            <a:cxnSpLocks/>
          </p:cNvCxnSpPr>
          <p:nvPr/>
        </p:nvCxnSpPr>
        <p:spPr bwMode="auto">
          <a:xfrm flipH="1">
            <a:off x="10014053" y="841571"/>
            <a:ext cx="2996700"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51" name="Picture 44" descr="genderspectrum elements-02.png">
            <a:extLst>
              <a:ext uri="{FF2B5EF4-FFF2-40B4-BE49-F238E27FC236}">
                <a16:creationId xmlns:a16="http://schemas.microsoft.com/office/drawing/2014/main" id="{08F81625-B38E-1046-8BA0-A20A37C33326}"/>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2708668" y="5195928"/>
            <a:ext cx="623632" cy="62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 name="Group 51">
            <a:extLst>
              <a:ext uri="{FF2B5EF4-FFF2-40B4-BE49-F238E27FC236}">
                <a16:creationId xmlns:a16="http://schemas.microsoft.com/office/drawing/2014/main" id="{B04856B2-BCEE-E448-B4A0-3D2DB4A9D8E1}"/>
              </a:ext>
            </a:extLst>
          </p:cNvPr>
          <p:cNvGrpSpPr/>
          <p:nvPr/>
        </p:nvGrpSpPr>
        <p:grpSpPr>
          <a:xfrm>
            <a:off x="490134" y="1993668"/>
            <a:ext cx="5029200" cy="3017520"/>
            <a:chOff x="736048" y="2743201"/>
            <a:chExt cx="4480560" cy="2442633"/>
          </a:xfrm>
        </p:grpSpPr>
        <p:sp>
          <p:nvSpPr>
            <p:cNvPr id="53" name="Rectangle 52">
              <a:extLst>
                <a:ext uri="{FF2B5EF4-FFF2-40B4-BE49-F238E27FC236}">
                  <a16:creationId xmlns:a16="http://schemas.microsoft.com/office/drawing/2014/main" id="{D0F56670-CE78-5240-BB8F-073532819873}"/>
                </a:ext>
              </a:extLst>
            </p:cNvPr>
            <p:cNvSpPr/>
            <p:nvPr/>
          </p:nvSpPr>
          <p:spPr>
            <a:xfrm>
              <a:off x="736048" y="2743201"/>
              <a:ext cx="4480560" cy="2214032"/>
            </a:xfrm>
            <a:prstGeom prst="rect">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riangle 53">
              <a:extLst>
                <a:ext uri="{FF2B5EF4-FFF2-40B4-BE49-F238E27FC236}">
                  <a16:creationId xmlns:a16="http://schemas.microsoft.com/office/drawing/2014/main" id="{9A7F8D0D-704F-2342-A046-D45D4F1DED61}"/>
                </a:ext>
              </a:extLst>
            </p:cNvPr>
            <p:cNvSpPr/>
            <p:nvPr/>
          </p:nvSpPr>
          <p:spPr bwMode="auto">
            <a:xfrm rot="10800000">
              <a:off x="2747218" y="4957233"/>
              <a:ext cx="444214" cy="228601"/>
            </a:xfrm>
            <a:prstGeom prst="triangle">
              <a:avLst/>
            </a:prstGeom>
            <a:solidFill>
              <a:schemeClr val="accent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pic>
        <p:nvPicPr>
          <p:cNvPr id="55" name="Picture 44" descr="genderspectrum elements-02.png">
            <a:extLst>
              <a:ext uri="{FF2B5EF4-FFF2-40B4-BE49-F238E27FC236}">
                <a16:creationId xmlns:a16="http://schemas.microsoft.com/office/drawing/2014/main" id="{DA4DB925-864E-AD46-BF28-7544EE018795}"/>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9510090" y="5195928"/>
            <a:ext cx="623632" cy="62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 name="Group 55">
            <a:extLst>
              <a:ext uri="{FF2B5EF4-FFF2-40B4-BE49-F238E27FC236}">
                <a16:creationId xmlns:a16="http://schemas.microsoft.com/office/drawing/2014/main" id="{0D7E36CA-3A97-BC42-B705-4B0389E58EA7}"/>
              </a:ext>
            </a:extLst>
          </p:cNvPr>
          <p:cNvGrpSpPr/>
          <p:nvPr/>
        </p:nvGrpSpPr>
        <p:grpSpPr>
          <a:xfrm>
            <a:off x="7276537" y="1982233"/>
            <a:ext cx="5029200" cy="3017520"/>
            <a:chOff x="736048" y="2743201"/>
            <a:chExt cx="4480560" cy="2442633"/>
          </a:xfrm>
        </p:grpSpPr>
        <p:sp>
          <p:nvSpPr>
            <p:cNvPr id="57" name="Rectangle 56">
              <a:extLst>
                <a:ext uri="{FF2B5EF4-FFF2-40B4-BE49-F238E27FC236}">
                  <a16:creationId xmlns:a16="http://schemas.microsoft.com/office/drawing/2014/main" id="{39AD1AA6-7439-8140-AF6B-9DE9B384B330}"/>
                </a:ext>
              </a:extLst>
            </p:cNvPr>
            <p:cNvSpPr>
              <a:spLocks noChangeAspect="1"/>
            </p:cNvSpPr>
            <p:nvPr/>
          </p:nvSpPr>
          <p:spPr>
            <a:xfrm>
              <a:off x="736048" y="2743201"/>
              <a:ext cx="4480560" cy="2214032"/>
            </a:xfrm>
            <a:prstGeom prst="rect">
              <a:avLst/>
            </a:prstGeom>
            <a:solidFill>
              <a:schemeClr val="bg1"/>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riangle 57">
              <a:extLst>
                <a:ext uri="{FF2B5EF4-FFF2-40B4-BE49-F238E27FC236}">
                  <a16:creationId xmlns:a16="http://schemas.microsoft.com/office/drawing/2014/main" id="{85A8F255-11E4-574C-8ED6-1BEF56171A3C}"/>
                </a:ext>
              </a:extLst>
            </p:cNvPr>
            <p:cNvSpPr/>
            <p:nvPr/>
          </p:nvSpPr>
          <p:spPr bwMode="auto">
            <a:xfrm rot="10800000">
              <a:off x="2758080" y="4957233"/>
              <a:ext cx="444214" cy="228601"/>
            </a:xfrm>
            <a:prstGeom prst="triangle">
              <a:avLst/>
            </a:prstGeom>
            <a:solidFill>
              <a:schemeClr val="accent5"/>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pic>
        <p:nvPicPr>
          <p:cNvPr id="61" name="Picture 44" descr="genderspectrum elements-02.png">
            <a:extLst>
              <a:ext uri="{FF2B5EF4-FFF2-40B4-BE49-F238E27FC236}">
                <a16:creationId xmlns:a16="http://schemas.microsoft.com/office/drawing/2014/main" id="{394DD73B-91D3-DF42-A466-360FF84A4E9C}"/>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81503" y="5195928"/>
            <a:ext cx="623632" cy="62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 name="Group 61">
            <a:extLst>
              <a:ext uri="{FF2B5EF4-FFF2-40B4-BE49-F238E27FC236}">
                <a16:creationId xmlns:a16="http://schemas.microsoft.com/office/drawing/2014/main" id="{250602A2-6ACA-5646-8BC3-974134521D35}"/>
              </a:ext>
            </a:extLst>
          </p:cNvPr>
          <p:cNvGrpSpPr/>
          <p:nvPr/>
        </p:nvGrpSpPr>
        <p:grpSpPr>
          <a:xfrm rot="10800000">
            <a:off x="3803840" y="5968296"/>
            <a:ext cx="5394960" cy="2836797"/>
            <a:chOff x="534620" y="3270864"/>
            <a:chExt cx="4806420" cy="1927514"/>
          </a:xfrm>
        </p:grpSpPr>
        <p:sp>
          <p:nvSpPr>
            <p:cNvPr id="64" name="Rectangle 63">
              <a:extLst>
                <a:ext uri="{FF2B5EF4-FFF2-40B4-BE49-F238E27FC236}">
                  <a16:creationId xmlns:a16="http://schemas.microsoft.com/office/drawing/2014/main" id="{77BA7513-82D7-1549-90A0-9AC35DC15183}"/>
                </a:ext>
              </a:extLst>
            </p:cNvPr>
            <p:cNvSpPr/>
            <p:nvPr/>
          </p:nvSpPr>
          <p:spPr>
            <a:xfrm>
              <a:off x="534620" y="3270864"/>
              <a:ext cx="4806420" cy="1702441"/>
            </a:xfrm>
            <a:prstGeom prst="rect">
              <a:avLst/>
            </a:prstGeom>
            <a:solidFill>
              <a:schemeClr val="bg1"/>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riangle 64">
              <a:extLst>
                <a:ext uri="{FF2B5EF4-FFF2-40B4-BE49-F238E27FC236}">
                  <a16:creationId xmlns:a16="http://schemas.microsoft.com/office/drawing/2014/main" id="{9BCDA4AB-4308-8946-9AE0-E599CEB2C6FE}"/>
                </a:ext>
              </a:extLst>
            </p:cNvPr>
            <p:cNvSpPr/>
            <p:nvPr/>
          </p:nvSpPr>
          <p:spPr bwMode="auto">
            <a:xfrm rot="10800000">
              <a:off x="2721760" y="4969777"/>
              <a:ext cx="444214" cy="228601"/>
            </a:xfrm>
            <a:prstGeom prst="triangle">
              <a:avLst/>
            </a:prstGeom>
            <a:solidFill>
              <a:schemeClr val="accent2"/>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sp>
        <p:nvSpPr>
          <p:cNvPr id="49" name="Content Placeholder 4">
            <a:extLst>
              <a:ext uri="{FF2B5EF4-FFF2-40B4-BE49-F238E27FC236}">
                <a16:creationId xmlns:a16="http://schemas.microsoft.com/office/drawing/2014/main" id="{DD5EC55C-A2AA-164D-9058-2018C8E06935}"/>
              </a:ext>
            </a:extLst>
          </p:cNvPr>
          <p:cNvSpPr txBox="1">
            <a:spLocks/>
          </p:cNvSpPr>
          <p:nvPr/>
        </p:nvSpPr>
        <p:spPr bwMode="auto">
          <a:xfrm>
            <a:off x="804788" y="2323427"/>
            <a:ext cx="4498731" cy="26015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defTabSz="914400"/>
            <a:r>
              <a:rPr lang="en-US" altLang="en-US" sz="2400" kern="0" dirty="0">
                <a:solidFill>
                  <a:schemeClr val="tx1"/>
                </a:solidFill>
                <a:latin typeface="Calibri" charset="0"/>
                <a:ea typeface="MS PGothic" charset="-128"/>
                <a:cs typeface="Calibri" charset="0"/>
              </a:rPr>
              <a:t>Challenges for people with diverse SOGIESC occur </a:t>
            </a:r>
            <a:r>
              <a:rPr lang="en-US" altLang="en-US" sz="2400" b="1" kern="0" dirty="0">
                <a:solidFill>
                  <a:schemeClr val="tx1"/>
                </a:solidFill>
                <a:latin typeface="Calibri" charset="0"/>
                <a:ea typeface="MS PGothic" charset="-128"/>
                <a:cs typeface="Calibri" charset="0"/>
              </a:rPr>
              <a:t>throughout</a:t>
            </a:r>
            <a:r>
              <a:rPr lang="en-US" altLang="en-US" sz="2400" kern="0" dirty="0">
                <a:solidFill>
                  <a:schemeClr val="tx1"/>
                </a:solidFill>
                <a:latin typeface="Calibri" charset="0"/>
                <a:ea typeface="MS PGothic" charset="-128"/>
                <a:cs typeface="Calibri" charset="0"/>
              </a:rPr>
              <a:t> </a:t>
            </a:r>
            <a:br>
              <a:rPr lang="en-US" altLang="en-US" sz="2400" kern="0" dirty="0">
                <a:solidFill>
                  <a:schemeClr val="tx1"/>
                </a:solidFill>
                <a:latin typeface="Calibri" charset="0"/>
                <a:ea typeface="MS PGothic" charset="-128"/>
                <a:cs typeface="Calibri" charset="0"/>
              </a:rPr>
            </a:br>
            <a:r>
              <a:rPr lang="en-US" altLang="en-US" sz="2400" kern="0" dirty="0">
                <a:solidFill>
                  <a:schemeClr val="tx1"/>
                </a:solidFill>
                <a:latin typeface="Calibri" charset="0"/>
                <a:ea typeface="MS PGothic" charset="-128"/>
                <a:cs typeface="Calibri" charset="0"/>
              </a:rPr>
              <a:t>the migration journey, in the emergency and post-emergency phases and throughout the entire cycle of displacement. </a:t>
            </a:r>
          </a:p>
        </p:txBody>
      </p:sp>
      <p:sp>
        <p:nvSpPr>
          <p:cNvPr id="50" name="Content Placeholder 4">
            <a:extLst>
              <a:ext uri="{FF2B5EF4-FFF2-40B4-BE49-F238E27FC236}">
                <a16:creationId xmlns:a16="http://schemas.microsoft.com/office/drawing/2014/main" id="{A7BEBD23-0C73-6B41-B26C-BDE4A573620B}"/>
              </a:ext>
            </a:extLst>
          </p:cNvPr>
          <p:cNvSpPr txBox="1">
            <a:spLocks/>
          </p:cNvSpPr>
          <p:nvPr/>
        </p:nvSpPr>
        <p:spPr bwMode="auto">
          <a:xfrm>
            <a:off x="7295811" y="2323426"/>
            <a:ext cx="4982799" cy="15324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ts val="2400"/>
              </a:spcBef>
              <a:spcAft>
                <a:spcPct val="0"/>
              </a:spcAft>
              <a:defRPr sz="3200" b="1">
                <a:solidFill>
                  <a:srgbClr val="0070C0"/>
                </a:solidFill>
                <a:latin typeface="Calibri"/>
                <a:ea typeface="MS PGothic" pitchFamily="34" charset="-128"/>
                <a:cs typeface="Calibri"/>
                <a:sym typeface="Gill Sans" charset="0"/>
              </a:defRPr>
            </a:lvl1pPr>
            <a:lvl2pPr marL="0" marR="0" indent="0" algn="l" defTabSz="914400" rtl="0" eaLnBrk="0" fontAlgn="base" latinLnBrk="0" hangingPunct="0">
              <a:lnSpc>
                <a:spcPct val="90000"/>
              </a:lnSpc>
              <a:spcBef>
                <a:spcPts val="2400"/>
              </a:spcBef>
              <a:spcAft>
                <a:spcPct val="0"/>
              </a:spcAft>
              <a:buClrTx/>
              <a:buSzTx/>
              <a:buFontTx/>
              <a:buNone/>
              <a:tabLst/>
              <a:defRPr sz="32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0070C0"/>
              </a:buClr>
              <a:buFont typeface="Arial"/>
              <a:buChar char="•"/>
              <a:defRPr sz="32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0070C0"/>
              </a:buClr>
              <a:buFont typeface="Arial"/>
              <a:buChar char="•"/>
              <a:tabLst/>
              <a:defRPr sz="28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96107"/>
              </a:buClr>
              <a:buFont typeface="Lucida Grande"/>
              <a:buChar char="-"/>
              <a:defRPr sz="24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algn="ctr"/>
            <a:r>
              <a:rPr lang="en-US" altLang="en-US" sz="2400" b="0" kern="0" dirty="0">
                <a:solidFill>
                  <a:schemeClr val="tx1"/>
                </a:solidFill>
                <a:latin typeface="Calibri" charset="0"/>
                <a:ea typeface="MS PGothic" charset="-128"/>
                <a:cs typeface="Calibri" charset="0"/>
              </a:rPr>
              <a:t>Risks may occur at </a:t>
            </a:r>
            <a:r>
              <a:rPr lang="en-US" altLang="en-US" sz="2400" kern="0" dirty="0">
                <a:solidFill>
                  <a:schemeClr val="tx1"/>
                </a:solidFill>
                <a:latin typeface="Calibri" charset="0"/>
                <a:ea typeface="MS PGothic" charset="-128"/>
                <a:cs typeface="Calibri" charset="0"/>
              </a:rPr>
              <a:t>all stages </a:t>
            </a:r>
            <a:r>
              <a:rPr lang="en-US" altLang="en-US" sz="2400" b="0" kern="0" dirty="0">
                <a:solidFill>
                  <a:schemeClr val="tx1"/>
                </a:solidFill>
                <a:latin typeface="Calibri" charset="0"/>
                <a:ea typeface="MS PGothic" charset="-128"/>
                <a:cs typeface="Calibri" charset="0"/>
              </a:rPr>
              <a:t>in </a:t>
            </a:r>
            <a:br>
              <a:rPr lang="en-US" altLang="en-US" sz="2400" b="0" kern="0" dirty="0">
                <a:solidFill>
                  <a:schemeClr val="tx1"/>
                </a:solidFill>
                <a:latin typeface="Calibri" charset="0"/>
                <a:ea typeface="MS PGothic" charset="-128"/>
                <a:cs typeface="Calibri" charset="0"/>
              </a:rPr>
            </a:br>
            <a:r>
              <a:rPr lang="en-US" altLang="en-US" sz="2400" b="0" kern="0" dirty="0">
                <a:solidFill>
                  <a:schemeClr val="tx1"/>
                </a:solidFill>
                <a:latin typeface="Calibri" charset="0"/>
                <a:ea typeface="MS PGothic" charset="-128"/>
                <a:cs typeface="Calibri" charset="0"/>
              </a:rPr>
              <a:t>the provision of assistance and protection, including during registration, assistance, with community-based services and durable solutions.</a:t>
            </a:r>
          </a:p>
        </p:txBody>
      </p:sp>
      <p:sp>
        <p:nvSpPr>
          <p:cNvPr id="59" name="Content Placeholder 4">
            <a:extLst>
              <a:ext uri="{FF2B5EF4-FFF2-40B4-BE49-F238E27FC236}">
                <a16:creationId xmlns:a16="http://schemas.microsoft.com/office/drawing/2014/main" id="{9AC3350A-D4BE-914C-A56F-6B37D8941B6B}"/>
              </a:ext>
            </a:extLst>
          </p:cNvPr>
          <p:cNvSpPr txBox="1">
            <a:spLocks/>
          </p:cNvSpPr>
          <p:nvPr/>
        </p:nvSpPr>
        <p:spPr bwMode="auto">
          <a:xfrm>
            <a:off x="3939039" y="6513328"/>
            <a:ext cx="5175528" cy="16803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ts val="2400"/>
              </a:spcBef>
              <a:spcAft>
                <a:spcPct val="0"/>
              </a:spcAft>
              <a:defRPr sz="3200" b="1">
                <a:solidFill>
                  <a:srgbClr val="0070C0"/>
                </a:solidFill>
                <a:latin typeface="Calibri"/>
                <a:ea typeface="MS PGothic" pitchFamily="34" charset="-128"/>
                <a:cs typeface="Calibri"/>
                <a:sym typeface="Gill Sans" charset="0"/>
              </a:defRPr>
            </a:lvl1pPr>
            <a:lvl2pPr marL="0" marR="0" indent="0" algn="l" defTabSz="914400" rtl="0" eaLnBrk="0" fontAlgn="base" latinLnBrk="0" hangingPunct="0">
              <a:lnSpc>
                <a:spcPct val="90000"/>
              </a:lnSpc>
              <a:spcBef>
                <a:spcPts val="2400"/>
              </a:spcBef>
              <a:spcAft>
                <a:spcPct val="0"/>
              </a:spcAft>
              <a:buClrTx/>
              <a:buSzTx/>
              <a:buFontTx/>
              <a:buNone/>
              <a:tabLst/>
              <a:defRPr sz="32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0070C0"/>
              </a:buClr>
              <a:buFont typeface="Arial"/>
              <a:buChar char="•"/>
              <a:defRPr sz="32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0070C0"/>
              </a:buClr>
              <a:buFont typeface="Arial"/>
              <a:buChar char="•"/>
              <a:tabLst/>
              <a:defRPr sz="28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96107"/>
              </a:buClr>
              <a:buFont typeface="Lucida Grande"/>
              <a:buChar char="-"/>
              <a:defRPr sz="24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algn="ctr"/>
            <a:r>
              <a:rPr lang="en-US" altLang="en-US" sz="2400" b="0" kern="0" dirty="0">
                <a:solidFill>
                  <a:schemeClr val="tx1"/>
                </a:solidFill>
                <a:latin typeface="Calibri" charset="0"/>
                <a:ea typeface="MS PGothic" charset="-128"/>
                <a:cs typeface="Calibri" charset="0"/>
              </a:rPr>
              <a:t>In crisis situations, people with diverse SOGIESC may face the same – or even </a:t>
            </a:r>
            <a:r>
              <a:rPr lang="en-US" altLang="en-US" sz="2400" kern="0" dirty="0">
                <a:solidFill>
                  <a:schemeClr val="tx1"/>
                </a:solidFill>
                <a:latin typeface="Calibri" charset="0"/>
                <a:ea typeface="MS PGothic" charset="-128"/>
                <a:cs typeface="Calibri" charset="0"/>
              </a:rPr>
              <a:t>greater</a:t>
            </a:r>
            <a:r>
              <a:rPr lang="en-US" altLang="en-US" sz="2400" b="0" kern="0" dirty="0">
                <a:solidFill>
                  <a:schemeClr val="tx1"/>
                </a:solidFill>
                <a:latin typeface="Calibri" charset="0"/>
                <a:ea typeface="MS PGothic" charset="-128"/>
                <a:cs typeface="Calibri" charset="0"/>
              </a:rPr>
              <a:t> – challenges after the initial emergency phase is over and can be at risk of harm throughout the </a:t>
            </a:r>
            <a:br>
              <a:rPr lang="en-US" altLang="en-US" sz="2400" b="0" kern="0" dirty="0">
                <a:solidFill>
                  <a:schemeClr val="tx1"/>
                </a:solidFill>
                <a:latin typeface="Calibri" charset="0"/>
                <a:ea typeface="MS PGothic" charset="-128"/>
                <a:cs typeface="Calibri" charset="0"/>
              </a:rPr>
            </a:br>
            <a:r>
              <a:rPr lang="en-US" altLang="en-US" sz="2400" b="0" kern="0" dirty="0">
                <a:solidFill>
                  <a:schemeClr val="tx1"/>
                </a:solidFill>
                <a:latin typeface="Calibri" charset="0"/>
                <a:ea typeface="MS PGothic" charset="-128"/>
                <a:cs typeface="Calibri" charset="0"/>
              </a:rPr>
              <a:t>post-emergency phase. </a:t>
            </a:r>
            <a:endParaRPr lang="en-US" altLang="en-US" sz="2400" kern="0" dirty="0">
              <a:solidFill>
                <a:schemeClr val="tx1"/>
              </a:solidFill>
              <a:latin typeface="Calibri" charset="0"/>
              <a:ea typeface="MS PGothic" charset="-128"/>
              <a:cs typeface="Calibri" charset="0"/>
            </a:endParaRPr>
          </a:p>
        </p:txBody>
      </p:sp>
    </p:spTree>
    <p:extLst>
      <p:ext uri="{BB962C8B-B14F-4D97-AF65-F5344CB8AC3E}">
        <p14:creationId xmlns:p14="http://schemas.microsoft.com/office/powerpoint/2010/main" val="314733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p:cTn id="11" dur="500" fill="hold"/>
                                        <p:tgtEl>
                                          <p:spTgt spid="51"/>
                                        </p:tgtEl>
                                        <p:attrNameLst>
                                          <p:attrName>ppt_w</p:attrName>
                                        </p:attrNameLst>
                                      </p:cBhvr>
                                      <p:tavLst>
                                        <p:tav tm="0">
                                          <p:val>
                                            <p:fltVal val="0"/>
                                          </p:val>
                                        </p:tav>
                                        <p:tav tm="100000">
                                          <p:val>
                                            <p:strVal val="#ppt_w"/>
                                          </p:val>
                                        </p:tav>
                                      </p:tavLst>
                                    </p:anim>
                                    <p:anim calcmode="lin" valueType="num">
                                      <p:cBhvr>
                                        <p:cTn id="12" dur="500" fill="hold"/>
                                        <p:tgtEl>
                                          <p:spTgt spid="51"/>
                                        </p:tgtEl>
                                        <p:attrNameLst>
                                          <p:attrName>ppt_h</p:attrName>
                                        </p:attrNameLst>
                                      </p:cBhvr>
                                      <p:tavLst>
                                        <p:tav tm="0">
                                          <p:val>
                                            <p:fltVal val="0"/>
                                          </p:val>
                                        </p:tav>
                                        <p:tav tm="100000">
                                          <p:val>
                                            <p:strVal val="#ppt_h"/>
                                          </p:val>
                                        </p:tav>
                                      </p:tavLst>
                                    </p:anim>
                                    <p:animEffect transition="in" filter="fade">
                                      <p:cBhvr>
                                        <p:cTn id="13" dur="500"/>
                                        <p:tgtEl>
                                          <p:spTgt spid="51"/>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wipe(left)">
                                      <p:cBhvr>
                                        <p:cTn id="25" dur="500"/>
                                        <p:tgtEl>
                                          <p:spTgt spid="69"/>
                                        </p:tgtEl>
                                      </p:cBhvr>
                                    </p:animEffect>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61"/>
                                        </p:tgtEl>
                                        <p:attrNameLst>
                                          <p:attrName>style.visibility</p:attrName>
                                        </p:attrNameLst>
                                      </p:cBhvr>
                                      <p:to>
                                        <p:strVal val="visible"/>
                                      </p:to>
                                    </p:set>
                                    <p:anim calcmode="lin" valueType="num">
                                      <p:cBhvr>
                                        <p:cTn id="29" dur="500" fill="hold"/>
                                        <p:tgtEl>
                                          <p:spTgt spid="61"/>
                                        </p:tgtEl>
                                        <p:attrNameLst>
                                          <p:attrName>ppt_w</p:attrName>
                                        </p:attrNameLst>
                                      </p:cBhvr>
                                      <p:tavLst>
                                        <p:tav tm="0">
                                          <p:val>
                                            <p:fltVal val="0"/>
                                          </p:val>
                                        </p:tav>
                                        <p:tav tm="100000">
                                          <p:val>
                                            <p:strVal val="#ppt_w"/>
                                          </p:val>
                                        </p:tav>
                                      </p:tavLst>
                                    </p:anim>
                                    <p:anim calcmode="lin" valueType="num">
                                      <p:cBhvr>
                                        <p:cTn id="30" dur="500" fill="hold"/>
                                        <p:tgtEl>
                                          <p:spTgt spid="61"/>
                                        </p:tgtEl>
                                        <p:attrNameLst>
                                          <p:attrName>ppt_h</p:attrName>
                                        </p:attrNameLst>
                                      </p:cBhvr>
                                      <p:tavLst>
                                        <p:tav tm="0">
                                          <p:val>
                                            <p:fltVal val="0"/>
                                          </p:val>
                                        </p:tav>
                                        <p:tav tm="100000">
                                          <p:val>
                                            <p:strVal val="#ppt_h"/>
                                          </p:val>
                                        </p:tav>
                                      </p:tavLst>
                                    </p:anim>
                                    <p:animEffect transition="in" filter="fade">
                                      <p:cBhvr>
                                        <p:cTn id="31" dur="500"/>
                                        <p:tgtEl>
                                          <p:spTgt spid="61"/>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fade">
                                      <p:cBhvr>
                                        <p:cTn id="35" dur="500"/>
                                        <p:tgtEl>
                                          <p:spTgt spid="6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500"/>
                                        <p:tgtEl>
                                          <p:spTgt spid="5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wipe(left)">
                                      <p:cBhvr>
                                        <p:cTn id="43" dur="500"/>
                                        <p:tgtEl>
                                          <p:spTgt spid="70"/>
                                        </p:tgtEl>
                                      </p:cBhvr>
                                    </p:animEffect>
                                  </p:childTnLst>
                                </p:cTn>
                              </p:par>
                            </p:childTnLst>
                          </p:cTn>
                        </p:par>
                        <p:par>
                          <p:cTn id="44" fill="hold">
                            <p:stCondLst>
                              <p:cond delay="500"/>
                            </p:stCondLst>
                            <p:childTnLst>
                              <p:par>
                                <p:cTn id="45" presetID="53" presetClass="entr" presetSubtype="16" fill="hold" nodeType="afterEffect">
                                  <p:stCondLst>
                                    <p:cond delay="0"/>
                                  </p:stCondLst>
                                  <p:childTnLst>
                                    <p:set>
                                      <p:cBhvr>
                                        <p:cTn id="46" dur="1" fill="hold">
                                          <p:stCondLst>
                                            <p:cond delay="0"/>
                                          </p:stCondLst>
                                        </p:cTn>
                                        <p:tgtEl>
                                          <p:spTgt spid="55"/>
                                        </p:tgtEl>
                                        <p:attrNameLst>
                                          <p:attrName>style.visibility</p:attrName>
                                        </p:attrNameLst>
                                      </p:cBhvr>
                                      <p:to>
                                        <p:strVal val="visible"/>
                                      </p:to>
                                    </p:set>
                                    <p:anim calcmode="lin" valueType="num">
                                      <p:cBhvr>
                                        <p:cTn id="47" dur="500" fill="hold"/>
                                        <p:tgtEl>
                                          <p:spTgt spid="55"/>
                                        </p:tgtEl>
                                        <p:attrNameLst>
                                          <p:attrName>ppt_w</p:attrName>
                                        </p:attrNameLst>
                                      </p:cBhvr>
                                      <p:tavLst>
                                        <p:tav tm="0">
                                          <p:val>
                                            <p:fltVal val="0"/>
                                          </p:val>
                                        </p:tav>
                                        <p:tav tm="100000">
                                          <p:val>
                                            <p:strVal val="#ppt_w"/>
                                          </p:val>
                                        </p:tav>
                                      </p:tavLst>
                                    </p:anim>
                                    <p:anim calcmode="lin" valueType="num">
                                      <p:cBhvr>
                                        <p:cTn id="48" dur="500" fill="hold"/>
                                        <p:tgtEl>
                                          <p:spTgt spid="55"/>
                                        </p:tgtEl>
                                        <p:attrNameLst>
                                          <p:attrName>ppt_h</p:attrName>
                                        </p:attrNameLst>
                                      </p:cBhvr>
                                      <p:tavLst>
                                        <p:tav tm="0">
                                          <p:val>
                                            <p:fltVal val="0"/>
                                          </p:val>
                                        </p:tav>
                                        <p:tav tm="100000">
                                          <p:val>
                                            <p:strVal val="#ppt_h"/>
                                          </p:val>
                                        </p:tav>
                                      </p:tavLst>
                                    </p:anim>
                                    <p:animEffect transition="in" filter="fade">
                                      <p:cBhvr>
                                        <p:cTn id="49" dur="500"/>
                                        <p:tgtEl>
                                          <p:spTgt spid="5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fade">
                                      <p:cBhvr>
                                        <p:cTn id="52" dur="500"/>
                                        <p:tgtEl>
                                          <p:spTgt spid="50"/>
                                        </p:tgtEl>
                                      </p:cBhvr>
                                    </p:animEffect>
                                  </p:childTnLst>
                                </p:cTn>
                              </p:par>
                              <p:par>
                                <p:cTn id="53" presetID="10" presetClass="entr" presetSubtype="0" fill="hold" nodeType="with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500"/>
                                        <p:tgtEl>
                                          <p:spTgt spid="56"/>
                                        </p:tgtEl>
                                      </p:cBhvr>
                                    </p:animEffec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67"/>
                                        </p:tgtEl>
                                        <p:attrNameLst>
                                          <p:attrName>style.visibility</p:attrName>
                                        </p:attrNameLst>
                                      </p:cBhvr>
                                      <p:to>
                                        <p:strVal val="visible"/>
                                      </p:to>
                                    </p:set>
                                    <p:animEffect transition="in" filter="wipe(left)">
                                      <p:cBhvr>
                                        <p:cTn id="59" dur="500"/>
                                        <p:tgtEl>
                                          <p:spTgt spid="67"/>
                                        </p:tgtEl>
                                      </p:cBhvr>
                                    </p:animEffect>
                                  </p:childTnLst>
                                </p:cTn>
                              </p:par>
                            </p:childTnLst>
                          </p:cTn>
                        </p:par>
                        <p:par>
                          <p:cTn id="60" fill="hold">
                            <p:stCondLst>
                              <p:cond delay="1500"/>
                            </p:stCondLst>
                            <p:childTnLst>
                              <p:par>
                                <p:cTn id="61" presetID="21" presetClass="entr" presetSubtype="1" fill="hold" grpId="0" nodeType="afterEffect">
                                  <p:stCondLst>
                                    <p:cond delay="0"/>
                                  </p:stCondLst>
                                  <p:childTnLst>
                                    <p:set>
                                      <p:cBhvr>
                                        <p:cTn id="62" dur="1" fill="hold">
                                          <p:stCondLst>
                                            <p:cond delay="0"/>
                                          </p:stCondLst>
                                        </p:cTn>
                                        <p:tgtEl>
                                          <p:spTgt spid="71"/>
                                        </p:tgtEl>
                                        <p:attrNameLst>
                                          <p:attrName>style.visibility</p:attrName>
                                        </p:attrNameLst>
                                      </p:cBhvr>
                                      <p:to>
                                        <p:strVal val="visible"/>
                                      </p:to>
                                    </p:set>
                                    <p:animEffect transition="in" filter="wheel(1)">
                                      <p:cBhvr>
                                        <p:cTn id="63" dur="500"/>
                                        <p:tgtEl>
                                          <p:spTgt spid="7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73"/>
                                        </p:tgtEl>
                                        <p:attrNameLst>
                                          <p:attrName>style.visibility</p:attrName>
                                        </p:attrNameLst>
                                      </p:cBhvr>
                                      <p:to>
                                        <p:strVal val="visible"/>
                                      </p:to>
                                    </p:set>
                                    <p:animEffect transition="in" filter="fade">
                                      <p:cBhvr>
                                        <p:cTn id="66" dur="500"/>
                                        <p:tgtEl>
                                          <p:spTgt spid="73"/>
                                        </p:tgtEl>
                                      </p:cBhvr>
                                    </p:animEffect>
                                  </p:childTnLst>
                                </p:cTn>
                              </p:par>
                            </p:childTnLst>
                          </p:cTn>
                        </p:par>
                        <p:par>
                          <p:cTn id="67" fill="hold">
                            <p:stCondLst>
                              <p:cond delay="2000"/>
                            </p:stCondLst>
                            <p:childTnLst>
                              <p:par>
                                <p:cTn id="68" presetID="21" presetClass="entr" presetSubtype="1" fill="hold" grpId="0" nodeType="afterEffect">
                                  <p:stCondLst>
                                    <p:cond delay="0"/>
                                  </p:stCondLst>
                                  <p:childTnLst>
                                    <p:set>
                                      <p:cBhvr>
                                        <p:cTn id="69" dur="1" fill="hold">
                                          <p:stCondLst>
                                            <p:cond delay="0"/>
                                          </p:stCondLst>
                                        </p:cTn>
                                        <p:tgtEl>
                                          <p:spTgt spid="72"/>
                                        </p:tgtEl>
                                        <p:attrNameLst>
                                          <p:attrName>style.visibility</p:attrName>
                                        </p:attrNameLst>
                                      </p:cBhvr>
                                      <p:to>
                                        <p:strVal val="visible"/>
                                      </p:to>
                                    </p:set>
                                    <p:animEffect transition="in" filter="wheel(1)">
                                      <p:cBhvr>
                                        <p:cTn id="70"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1" grpId="0" animBg="1"/>
      <p:bldP spid="72" grpId="0" animBg="1"/>
      <p:bldP spid="67" grpId="0" animBg="1"/>
      <p:bldP spid="68" grpId="0" animBg="1"/>
      <p:bldP spid="69" grpId="0" animBg="1"/>
      <p:bldP spid="70" grpId="0" animBg="1"/>
      <p:bldP spid="49" grpId="0"/>
      <p:bldP spid="50" grpId="0"/>
      <p:bldP spid="5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08A525-4847-CD4F-9669-5405DCC5515A}"/>
              </a:ext>
            </a:extLst>
          </p:cNvPr>
          <p:cNvPicPr>
            <a:picLocks noChangeAspect="1"/>
          </p:cNvPicPr>
          <p:nvPr/>
        </p:nvPicPr>
        <p:blipFill rotWithShape="1">
          <a:blip r:embed="rId3"/>
          <a:srcRect l="5769" r="2298"/>
          <a:stretch/>
        </p:blipFill>
        <p:spPr>
          <a:xfrm>
            <a:off x="-1" y="0"/>
            <a:ext cx="13003214" cy="9429505"/>
          </a:xfrm>
          <a:prstGeom prst="rect">
            <a:avLst/>
          </a:prstGeom>
        </p:spPr>
      </p:pic>
      <p:sp>
        <p:nvSpPr>
          <p:cNvPr id="55297" name="Picture 2"/>
          <p:cNvSpPr>
            <a:spLocks noChangeAspect="1"/>
          </p:cNvSpPr>
          <p:nvPr/>
        </p:nvSpPr>
        <p:spPr bwMode="auto">
          <a:xfrm>
            <a:off x="0" y="2183"/>
            <a:ext cx="12995276" cy="975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endParaRPr lang="en-US" altLang="en-US" dirty="0">
              <a:latin typeface="Calibri Regular"/>
            </a:endParaRPr>
          </a:p>
        </p:txBody>
      </p:sp>
      <p:sp>
        <p:nvSpPr>
          <p:cNvPr id="7" name="Title 1"/>
          <p:cNvSpPr txBox="1">
            <a:spLocks/>
          </p:cNvSpPr>
          <p:nvPr/>
        </p:nvSpPr>
        <p:spPr bwMode="auto">
          <a:xfrm>
            <a:off x="3555272" y="7709061"/>
            <a:ext cx="5929372" cy="1032544"/>
          </a:xfrm>
          <a:prstGeom prst="rect">
            <a:avLst/>
          </a:prstGeom>
          <a:solidFill>
            <a:schemeClr val="accent2"/>
          </a:solidFill>
        </p:spPr>
        <p:txBody>
          <a:bodyPr anchor="ctr"/>
          <a:lstStyle>
            <a:lvl1pPr algn="l" rtl="0" eaLnBrk="0" fontAlgn="base" hangingPunct="0">
              <a:spcBef>
                <a:spcPct val="0"/>
              </a:spcBef>
              <a:spcAft>
                <a:spcPct val="0"/>
              </a:spcAft>
              <a:defRPr sz="6000" b="1">
                <a:solidFill>
                  <a:srgbClr val="5B5B5B"/>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algn="ctr">
              <a:defRPr/>
            </a:pPr>
            <a:r>
              <a:rPr lang="en-US" altLang="en-US" sz="6600" b="0" kern="0" dirty="0">
                <a:solidFill>
                  <a:schemeClr val="bg1"/>
                </a:solidFill>
                <a:latin typeface="Calibri" pitchFamily="34" charset="0"/>
              </a:rPr>
              <a:t>Modules </a:t>
            </a:r>
            <a:r>
              <a:rPr lang="en-US" altLang="en-US" sz="6600" kern="0" dirty="0">
                <a:solidFill>
                  <a:schemeClr val="bg1"/>
                </a:solidFill>
                <a:latin typeface="Calibri" pitchFamily="34" charset="0"/>
              </a:rPr>
              <a:t>10-12</a:t>
            </a:r>
          </a:p>
        </p:txBody>
      </p:sp>
      <p:grpSp>
        <p:nvGrpSpPr>
          <p:cNvPr id="13" name="Group 12">
            <a:extLst>
              <a:ext uri="{FF2B5EF4-FFF2-40B4-BE49-F238E27FC236}">
                <a16:creationId xmlns:a16="http://schemas.microsoft.com/office/drawing/2014/main" id="{2311A10D-AE69-824A-B2DA-B7B39D5651E9}"/>
              </a:ext>
            </a:extLst>
          </p:cNvPr>
          <p:cNvGrpSpPr/>
          <p:nvPr/>
        </p:nvGrpSpPr>
        <p:grpSpPr>
          <a:xfrm>
            <a:off x="0" y="9407592"/>
            <a:ext cx="13003213" cy="431871"/>
            <a:chOff x="1" y="9426435"/>
            <a:chExt cx="13004800" cy="472939"/>
          </a:xfrm>
        </p:grpSpPr>
        <p:sp>
          <p:nvSpPr>
            <p:cNvPr id="14" name="Shape 606">
              <a:extLst>
                <a:ext uri="{FF2B5EF4-FFF2-40B4-BE49-F238E27FC236}">
                  <a16:creationId xmlns:a16="http://schemas.microsoft.com/office/drawing/2014/main" id="{A7715771-A0EB-EE4B-9719-55F87022237B}"/>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15" name="Shape 607">
              <a:extLst>
                <a:ext uri="{FF2B5EF4-FFF2-40B4-BE49-F238E27FC236}">
                  <a16:creationId xmlns:a16="http://schemas.microsoft.com/office/drawing/2014/main" id="{B0E834EE-3256-0B4E-80F5-6EC7CF3B7CC7}"/>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16" name="Shape 608">
              <a:extLst>
                <a:ext uri="{FF2B5EF4-FFF2-40B4-BE49-F238E27FC236}">
                  <a16:creationId xmlns:a16="http://schemas.microsoft.com/office/drawing/2014/main" id="{D6B0D6CC-E71D-2C48-A733-59FD1D8C123C}"/>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17" name="Shape 609">
              <a:extLst>
                <a:ext uri="{FF2B5EF4-FFF2-40B4-BE49-F238E27FC236}">
                  <a16:creationId xmlns:a16="http://schemas.microsoft.com/office/drawing/2014/main" id="{031A65C8-2E45-3E46-A8C2-087A01678E30}"/>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18" name="Shape 610">
              <a:extLst>
                <a:ext uri="{FF2B5EF4-FFF2-40B4-BE49-F238E27FC236}">
                  <a16:creationId xmlns:a16="http://schemas.microsoft.com/office/drawing/2014/main" id="{E019C976-8AC5-D84D-BD93-BBC7F3908F90}"/>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19" name="Shape 610">
              <a:extLst>
                <a:ext uri="{FF2B5EF4-FFF2-40B4-BE49-F238E27FC236}">
                  <a16:creationId xmlns:a16="http://schemas.microsoft.com/office/drawing/2014/main" id="{4DB0B77C-B7CB-574C-97F3-0C35DE3F8BB9}"/>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20" name="Shape 610">
              <a:extLst>
                <a:ext uri="{FF2B5EF4-FFF2-40B4-BE49-F238E27FC236}">
                  <a16:creationId xmlns:a16="http://schemas.microsoft.com/office/drawing/2014/main" id="{5D46EC81-6B18-E34A-AA27-41BB77BB7507}"/>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23" name="Slide Number Placeholder 5">
            <a:extLst>
              <a:ext uri="{FF2B5EF4-FFF2-40B4-BE49-F238E27FC236}">
                <a16:creationId xmlns:a16="http://schemas.microsoft.com/office/drawing/2014/main" id="{A02DB5B2-C1E6-E040-9B02-7651E020D7DA}"/>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a:t>
            </a:fld>
            <a:endParaRPr lang="en-US" altLang="en-US" sz="1200" dirty="0">
              <a:solidFill>
                <a:schemeClr val="bg1"/>
              </a:solidFill>
            </a:endParaRPr>
          </a:p>
        </p:txBody>
      </p:sp>
      <p:grpSp>
        <p:nvGrpSpPr>
          <p:cNvPr id="21" name="Group 20">
            <a:extLst>
              <a:ext uri="{FF2B5EF4-FFF2-40B4-BE49-F238E27FC236}">
                <a16:creationId xmlns:a16="http://schemas.microsoft.com/office/drawing/2014/main" id="{500AD5BF-CEC9-9E44-BFD2-CAF21AAC9CC8}"/>
              </a:ext>
            </a:extLst>
          </p:cNvPr>
          <p:cNvGrpSpPr/>
          <p:nvPr/>
        </p:nvGrpSpPr>
        <p:grpSpPr>
          <a:xfrm>
            <a:off x="5509581" y="8936492"/>
            <a:ext cx="2041918" cy="473126"/>
            <a:chOff x="5582387" y="8894626"/>
            <a:chExt cx="2041918" cy="473126"/>
          </a:xfrm>
        </p:grpSpPr>
        <p:pic>
          <p:nvPicPr>
            <p:cNvPr id="22" name="Picture 21">
              <a:extLst>
                <a:ext uri="{FF2B5EF4-FFF2-40B4-BE49-F238E27FC236}">
                  <a16:creationId xmlns:a16="http://schemas.microsoft.com/office/drawing/2014/main" id="{E496BC32-C222-F44E-8BF3-17CA9E9CF988}"/>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4" name="Straight Connector 23">
              <a:extLst>
                <a:ext uri="{FF2B5EF4-FFF2-40B4-BE49-F238E27FC236}">
                  <a16:creationId xmlns:a16="http://schemas.microsoft.com/office/drawing/2014/main" id="{926EF5A4-8202-3C42-A86C-AC2FD6A9F5E1}"/>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2A094A87-36CA-9C46-8F21-AD3BC6826A7F}"/>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3053472630"/>
      </p:ext>
    </p:extLst>
  </p:cSld>
  <p:clrMapOvr>
    <a:masterClrMapping/>
  </p:clrMapOvr>
  <p:transition spd="slow">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9" name="Title 1"/>
          <p:cNvSpPr>
            <a:spLocks noGrp="1"/>
          </p:cNvSpPr>
          <p:nvPr>
            <p:ph type="title"/>
          </p:nvPr>
        </p:nvSpPr>
        <p:spPr/>
        <p:txBody>
          <a:bodyPr>
            <a:normAutofit fontScale="90000"/>
          </a:bodyPr>
          <a:lstStyle/>
          <a:p>
            <a:r>
              <a:rPr lang="en-US" altLang="en-US" kern="0" dirty="0">
                <a:solidFill>
                  <a:schemeClr val="tx1"/>
                </a:solidFill>
              </a:rPr>
              <a:t>Where Do Risk Points Occur for </a:t>
            </a:r>
            <a:br>
              <a:rPr lang="en-US" altLang="en-US" kern="0" dirty="0">
                <a:solidFill>
                  <a:schemeClr val="tx1"/>
                </a:solidFill>
              </a:rPr>
            </a:br>
            <a:r>
              <a:rPr lang="en-US" altLang="en-US" kern="0" dirty="0">
                <a:solidFill>
                  <a:schemeClr val="tx1"/>
                </a:solidFill>
              </a:rPr>
              <a:t>Peop</a:t>
            </a:r>
            <a:r>
              <a:rPr lang="en-US" dirty="0">
                <a:solidFill>
                  <a:schemeClr val="tx1"/>
                </a:solidFill>
                <a:ea typeface="MS PGothic" charset="0"/>
              </a:rPr>
              <a:t>le</a:t>
            </a:r>
            <a:r>
              <a:rPr lang="en-US" altLang="en-US" kern="0" dirty="0">
                <a:solidFill>
                  <a:schemeClr val="tx1"/>
                </a:solidFill>
              </a:rPr>
              <a:t> with Diverse SOGIESC?</a:t>
            </a:r>
          </a:p>
        </p:txBody>
      </p:sp>
      <p:cxnSp>
        <p:nvCxnSpPr>
          <p:cNvPr id="125" name="Straight Connector 124">
            <a:extLst>
              <a:ext uri="{FF2B5EF4-FFF2-40B4-BE49-F238E27FC236}">
                <a16:creationId xmlns:a16="http://schemas.microsoft.com/office/drawing/2014/main" id="{4517977E-4C7F-D743-A33C-C751447F6A81}"/>
              </a:ext>
            </a:extLst>
          </p:cNvPr>
          <p:cNvCxnSpPr>
            <a:cxnSpLocks/>
          </p:cNvCxnSpPr>
          <p:nvPr/>
        </p:nvCxnSpPr>
        <p:spPr bwMode="auto">
          <a:xfrm flipH="1">
            <a:off x="-62635" y="841571"/>
            <a:ext cx="2614449"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6" name="Slide Number Placeholder 5">
            <a:extLst>
              <a:ext uri="{FF2B5EF4-FFF2-40B4-BE49-F238E27FC236}">
                <a16:creationId xmlns:a16="http://schemas.microsoft.com/office/drawing/2014/main" id="{34C6BF79-6DA8-D841-9FCA-5F42006CDD7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30</a:t>
            </a:fld>
            <a:endParaRPr lang="en-US" altLang="en-US" sz="1200" dirty="0">
              <a:solidFill>
                <a:schemeClr val="bg1"/>
              </a:solidFill>
            </a:endParaRPr>
          </a:p>
        </p:txBody>
      </p:sp>
      <p:sp>
        <p:nvSpPr>
          <p:cNvPr id="28" name="Content Placeholder 5">
            <a:extLst>
              <a:ext uri="{FF2B5EF4-FFF2-40B4-BE49-F238E27FC236}">
                <a16:creationId xmlns:a16="http://schemas.microsoft.com/office/drawing/2014/main" id="{39C9F8D9-BAEA-3F4F-B3D8-44D6512E7427}"/>
              </a:ext>
            </a:extLst>
          </p:cNvPr>
          <p:cNvSpPr txBox="1">
            <a:spLocks/>
          </p:cNvSpPr>
          <p:nvPr/>
        </p:nvSpPr>
        <p:spPr bwMode="auto">
          <a:xfrm>
            <a:off x="1050026" y="4577741"/>
            <a:ext cx="11112666" cy="3945728"/>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a:r>
              <a:rPr lang="en-US" altLang="en-US" sz="5200" dirty="0">
                <a:solidFill>
                  <a:schemeClr val="tx1"/>
                </a:solidFill>
                <a:ea typeface="MS PGothic" charset="-128"/>
              </a:rPr>
              <a:t>A risk point is any point at which someone may face harassment, abuse or violence because their diverse SOGIESC is </a:t>
            </a:r>
            <a:r>
              <a:rPr lang="en-US" altLang="en-US" sz="5200" b="1" dirty="0">
                <a:ea typeface="MS PGothic" charset="-128"/>
              </a:rPr>
              <a:t>visible</a:t>
            </a:r>
            <a:r>
              <a:rPr lang="en-US" altLang="en-US" sz="5200" dirty="0">
                <a:solidFill>
                  <a:schemeClr val="tx1"/>
                </a:solidFill>
                <a:ea typeface="MS PGothic" charset="-128"/>
              </a:rPr>
              <a:t> in some way.</a:t>
            </a:r>
          </a:p>
        </p:txBody>
      </p:sp>
      <p:sp>
        <p:nvSpPr>
          <p:cNvPr id="38" name="Content Placeholder 5">
            <a:extLst>
              <a:ext uri="{FF2B5EF4-FFF2-40B4-BE49-F238E27FC236}">
                <a16:creationId xmlns:a16="http://schemas.microsoft.com/office/drawing/2014/main" id="{45D69802-3AA4-6542-8ED5-30F396BD6FE0}"/>
              </a:ext>
            </a:extLst>
          </p:cNvPr>
          <p:cNvSpPr txBox="1">
            <a:spLocks/>
          </p:cNvSpPr>
          <p:nvPr/>
        </p:nvSpPr>
        <p:spPr bwMode="auto">
          <a:xfrm>
            <a:off x="1050026" y="2305878"/>
            <a:ext cx="11112666" cy="2271856"/>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defTabSz="914400">
              <a:lnSpc>
                <a:spcPct val="80000"/>
              </a:lnSpc>
            </a:pPr>
            <a:r>
              <a:rPr lang="en-US" altLang="en-US" sz="5200" b="1" kern="0" dirty="0">
                <a:solidFill>
                  <a:schemeClr val="tx1"/>
                </a:solidFill>
                <a:latin typeface="Calibri" charset="0"/>
                <a:ea typeface="MS PGothic" charset="-128"/>
                <a:cs typeface="Calibri" charset="0"/>
              </a:rPr>
              <a:t>What is a </a:t>
            </a:r>
            <a:br>
              <a:rPr lang="en-US" altLang="en-US" sz="5200" b="1" kern="0" dirty="0">
                <a:solidFill>
                  <a:schemeClr val="tx1"/>
                </a:solidFill>
                <a:latin typeface="Calibri" charset="0"/>
                <a:ea typeface="MS PGothic" charset="-128"/>
                <a:cs typeface="Calibri" charset="0"/>
              </a:rPr>
            </a:br>
            <a:r>
              <a:rPr lang="en-US" altLang="en-US" sz="5200" b="1" kern="0" dirty="0">
                <a:latin typeface="Calibri" charset="0"/>
                <a:ea typeface="MS PGothic" charset="-128"/>
                <a:cs typeface="Calibri" charset="0"/>
              </a:rPr>
              <a:t>RISK POINT? </a:t>
            </a:r>
          </a:p>
        </p:txBody>
      </p:sp>
      <p:cxnSp>
        <p:nvCxnSpPr>
          <p:cNvPr id="19" name="Straight Connector 18">
            <a:extLst>
              <a:ext uri="{FF2B5EF4-FFF2-40B4-BE49-F238E27FC236}">
                <a16:creationId xmlns:a16="http://schemas.microsoft.com/office/drawing/2014/main" id="{BD816698-2C79-B84D-A554-44826FAE07BE}"/>
              </a:ext>
            </a:extLst>
          </p:cNvPr>
          <p:cNvCxnSpPr>
            <a:cxnSpLocks/>
          </p:cNvCxnSpPr>
          <p:nvPr/>
        </p:nvCxnSpPr>
        <p:spPr bwMode="auto">
          <a:xfrm flipH="1">
            <a:off x="10378537" y="841571"/>
            <a:ext cx="2614449"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832682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9" name="Title 1"/>
          <p:cNvSpPr>
            <a:spLocks noGrp="1"/>
          </p:cNvSpPr>
          <p:nvPr>
            <p:ph type="title"/>
          </p:nvPr>
        </p:nvSpPr>
        <p:spPr/>
        <p:txBody>
          <a:bodyPr>
            <a:normAutofit fontScale="90000"/>
          </a:bodyPr>
          <a:lstStyle/>
          <a:p>
            <a:r>
              <a:rPr lang="en-US" altLang="en-US" kern="0" dirty="0">
                <a:solidFill>
                  <a:schemeClr val="tx1">
                    <a:lumMod val="85000"/>
                    <a:lumOff val="15000"/>
                  </a:schemeClr>
                </a:solidFill>
              </a:rPr>
              <a:t>Where Do Risk Points Occur for </a:t>
            </a:r>
            <a:br>
              <a:rPr lang="en-US" altLang="en-US" kern="0" dirty="0">
                <a:solidFill>
                  <a:schemeClr val="tx1">
                    <a:lumMod val="85000"/>
                    <a:lumOff val="15000"/>
                  </a:schemeClr>
                </a:solidFill>
              </a:rPr>
            </a:br>
            <a:r>
              <a:rPr lang="en-US" altLang="en-US" kern="0" dirty="0">
                <a:solidFill>
                  <a:schemeClr val="tx1">
                    <a:lumMod val="85000"/>
                    <a:lumOff val="15000"/>
                  </a:schemeClr>
                </a:solidFill>
              </a:rPr>
              <a:t>Peop</a:t>
            </a:r>
            <a:r>
              <a:rPr lang="en-US" dirty="0">
                <a:solidFill>
                  <a:schemeClr val="tx1">
                    <a:lumMod val="65000"/>
                    <a:lumOff val="35000"/>
                  </a:schemeClr>
                </a:solidFill>
                <a:latin typeface="Calibri" charset="0"/>
                <a:ea typeface="MS PGothic" charset="0"/>
              </a:rPr>
              <a:t>le</a:t>
            </a:r>
            <a:r>
              <a:rPr lang="en-US" altLang="en-US" kern="0" dirty="0">
                <a:solidFill>
                  <a:schemeClr val="tx1">
                    <a:lumMod val="85000"/>
                    <a:lumOff val="15000"/>
                  </a:schemeClr>
                </a:solidFill>
              </a:rPr>
              <a:t> with Diverse SOGIESC?</a:t>
            </a:r>
          </a:p>
        </p:txBody>
      </p:sp>
      <p:sp>
        <p:nvSpPr>
          <p:cNvPr id="46" name="Slide Number Placeholder 5">
            <a:extLst>
              <a:ext uri="{FF2B5EF4-FFF2-40B4-BE49-F238E27FC236}">
                <a16:creationId xmlns:a16="http://schemas.microsoft.com/office/drawing/2014/main" id="{34C6BF79-6DA8-D841-9FCA-5F42006CDD7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31</a:t>
            </a:fld>
            <a:endParaRPr lang="en-US" altLang="en-US" sz="1200" dirty="0">
              <a:solidFill>
                <a:schemeClr val="bg1"/>
              </a:solidFill>
            </a:endParaRPr>
          </a:p>
        </p:txBody>
      </p:sp>
      <p:pic>
        <p:nvPicPr>
          <p:cNvPr id="29" name="Picture 28">
            <a:extLst>
              <a:ext uri="{FF2B5EF4-FFF2-40B4-BE49-F238E27FC236}">
                <a16:creationId xmlns:a16="http://schemas.microsoft.com/office/drawing/2014/main" id="{E392C800-9793-BB46-9BA4-E210DB3BE125}"/>
              </a:ext>
            </a:extLst>
          </p:cNvPr>
          <p:cNvPicPr>
            <a:picLocks noChangeAspect="1"/>
          </p:cNvPicPr>
          <p:nvPr/>
        </p:nvPicPr>
        <p:blipFill>
          <a:blip r:embed="rId3"/>
          <a:stretch>
            <a:fillRect/>
          </a:stretch>
        </p:blipFill>
        <p:spPr>
          <a:xfrm>
            <a:off x="9725006" y="2384534"/>
            <a:ext cx="3248205" cy="2566517"/>
          </a:xfrm>
          <a:prstGeom prst="rect">
            <a:avLst/>
          </a:prstGeom>
        </p:spPr>
      </p:pic>
      <p:pic>
        <p:nvPicPr>
          <p:cNvPr id="30" name="Picture 29">
            <a:extLst>
              <a:ext uri="{FF2B5EF4-FFF2-40B4-BE49-F238E27FC236}">
                <a16:creationId xmlns:a16="http://schemas.microsoft.com/office/drawing/2014/main" id="{42DFA133-7D97-C146-911D-7B9B557064E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253039" y="5060244"/>
            <a:ext cx="3187702" cy="2612178"/>
          </a:xfrm>
          <a:prstGeom prst="rect">
            <a:avLst/>
          </a:prstGeom>
        </p:spPr>
      </p:pic>
      <p:pic>
        <p:nvPicPr>
          <p:cNvPr id="31" name="Picture 30">
            <a:extLst>
              <a:ext uri="{FF2B5EF4-FFF2-40B4-BE49-F238E27FC236}">
                <a16:creationId xmlns:a16="http://schemas.microsoft.com/office/drawing/2014/main" id="{4BD7D8BE-CB78-C249-A4B0-BB57E71FBCF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26"/>
          <a:stretch/>
        </p:blipFill>
        <p:spPr>
          <a:xfrm>
            <a:off x="6522461" y="2375481"/>
            <a:ext cx="3133173" cy="2602523"/>
          </a:xfrm>
          <a:prstGeom prst="rect">
            <a:avLst/>
          </a:prstGeom>
        </p:spPr>
      </p:pic>
      <p:pic>
        <p:nvPicPr>
          <p:cNvPr id="32" name="Picture 31">
            <a:extLst>
              <a:ext uri="{FF2B5EF4-FFF2-40B4-BE49-F238E27FC236}">
                <a16:creationId xmlns:a16="http://schemas.microsoft.com/office/drawing/2014/main" id="{DE48AF32-701D-AE42-B5B3-53782C03913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155"/>
          <a:stretch/>
        </p:blipFill>
        <p:spPr>
          <a:xfrm>
            <a:off x="-5797" y="5054027"/>
            <a:ext cx="3193499" cy="2598859"/>
          </a:xfrm>
          <a:prstGeom prst="rect">
            <a:avLst/>
          </a:prstGeom>
        </p:spPr>
      </p:pic>
      <p:pic>
        <p:nvPicPr>
          <p:cNvPr id="33" name="Picture 32">
            <a:extLst>
              <a:ext uri="{FF2B5EF4-FFF2-40B4-BE49-F238E27FC236}">
                <a16:creationId xmlns:a16="http://schemas.microsoft.com/office/drawing/2014/main" id="{FEDEF580-9548-704C-81D7-252FAD33A4C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522460" y="5069929"/>
            <a:ext cx="3133173" cy="2579048"/>
          </a:xfrm>
          <a:prstGeom prst="rect">
            <a:avLst/>
          </a:prstGeom>
        </p:spPr>
      </p:pic>
      <p:pic>
        <p:nvPicPr>
          <p:cNvPr id="35" name="Picture 34">
            <a:extLst>
              <a:ext uri="{FF2B5EF4-FFF2-40B4-BE49-F238E27FC236}">
                <a16:creationId xmlns:a16="http://schemas.microsoft.com/office/drawing/2014/main" id="{B71B7B65-252C-8346-BE33-52F3E29D00FD}"/>
              </a:ext>
            </a:extLst>
          </p:cNvPr>
          <p:cNvPicPr>
            <a:picLocks noChangeAspect="1"/>
          </p:cNvPicPr>
          <p:nvPr/>
        </p:nvPicPr>
        <p:blipFill rotWithShape="1">
          <a:blip r:embed="rId8"/>
          <a:srcRect r="10577"/>
          <a:stretch/>
        </p:blipFill>
        <p:spPr>
          <a:xfrm>
            <a:off x="-1" y="2423168"/>
            <a:ext cx="3175648" cy="2527884"/>
          </a:xfrm>
          <a:prstGeom prst="rect">
            <a:avLst/>
          </a:prstGeom>
        </p:spPr>
      </p:pic>
      <p:pic>
        <p:nvPicPr>
          <p:cNvPr id="36" name="Picture 35">
            <a:extLst>
              <a:ext uri="{FF2B5EF4-FFF2-40B4-BE49-F238E27FC236}">
                <a16:creationId xmlns:a16="http://schemas.microsoft.com/office/drawing/2014/main" id="{80B85C3A-3D2D-BD42-ABFF-99D95EC920F0}"/>
              </a:ext>
            </a:extLst>
          </p:cNvPr>
          <p:cNvPicPr>
            <a:picLocks noChangeAspect="1"/>
          </p:cNvPicPr>
          <p:nvPr/>
        </p:nvPicPr>
        <p:blipFill>
          <a:blip r:embed="rId9"/>
          <a:stretch>
            <a:fillRect/>
          </a:stretch>
        </p:blipFill>
        <p:spPr>
          <a:xfrm>
            <a:off x="3254195" y="2375481"/>
            <a:ext cx="3189717" cy="2595383"/>
          </a:xfrm>
          <a:prstGeom prst="rect">
            <a:avLst/>
          </a:prstGeom>
        </p:spPr>
      </p:pic>
      <p:pic>
        <p:nvPicPr>
          <p:cNvPr id="37" name="Picture 36">
            <a:extLst>
              <a:ext uri="{FF2B5EF4-FFF2-40B4-BE49-F238E27FC236}">
                <a16:creationId xmlns:a16="http://schemas.microsoft.com/office/drawing/2014/main" id="{649ACFA1-48B7-CA46-9CB2-A3359093EC2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9661" b="7392"/>
          <a:stretch/>
        </p:blipFill>
        <p:spPr>
          <a:xfrm>
            <a:off x="9725006" y="5064051"/>
            <a:ext cx="3248205" cy="2598860"/>
          </a:xfrm>
          <a:prstGeom prst="rect">
            <a:avLst/>
          </a:prstGeom>
        </p:spPr>
      </p:pic>
      <p:cxnSp>
        <p:nvCxnSpPr>
          <p:cNvPr id="39" name="Straight Connector 38">
            <a:extLst>
              <a:ext uri="{FF2B5EF4-FFF2-40B4-BE49-F238E27FC236}">
                <a16:creationId xmlns:a16="http://schemas.microsoft.com/office/drawing/2014/main" id="{558BD135-706A-9149-BEA0-95B0EC02DFE2}"/>
              </a:ext>
            </a:extLst>
          </p:cNvPr>
          <p:cNvCxnSpPr>
            <a:cxnSpLocks/>
          </p:cNvCxnSpPr>
          <p:nvPr/>
        </p:nvCxnSpPr>
        <p:spPr bwMode="auto">
          <a:xfrm flipH="1">
            <a:off x="-62635" y="841571"/>
            <a:ext cx="2614449" cy="0"/>
          </a:xfrm>
          <a:prstGeom prst="line">
            <a:avLst/>
          </a:prstGeom>
          <a:blipFill dpi="0" rotWithShape="0">
            <a:blip r:embed="rId1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0" name="Straight Connector 39">
            <a:extLst>
              <a:ext uri="{FF2B5EF4-FFF2-40B4-BE49-F238E27FC236}">
                <a16:creationId xmlns:a16="http://schemas.microsoft.com/office/drawing/2014/main" id="{E4E90E26-CD89-4C42-B2A9-EE3B3986AEBD}"/>
              </a:ext>
            </a:extLst>
          </p:cNvPr>
          <p:cNvCxnSpPr>
            <a:cxnSpLocks/>
          </p:cNvCxnSpPr>
          <p:nvPr/>
        </p:nvCxnSpPr>
        <p:spPr bwMode="auto">
          <a:xfrm flipH="1">
            <a:off x="10378537" y="841571"/>
            <a:ext cx="2614449" cy="0"/>
          </a:xfrm>
          <a:prstGeom prst="line">
            <a:avLst/>
          </a:prstGeom>
          <a:blipFill dpi="0" rotWithShape="0">
            <a:blip r:embed="rId1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234693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4"/>
          <p:cNvSpPr>
            <a:spLocks noGrp="1"/>
          </p:cNvSpPr>
          <p:nvPr>
            <p:ph type="title"/>
          </p:nvPr>
        </p:nvSpPr>
        <p:spPr/>
        <p:txBody>
          <a:bodyPr>
            <a:noAutofit/>
          </a:bodyPr>
          <a:lstStyle/>
          <a:p>
            <a:r>
              <a:rPr lang="en-US" altLang="en-US" sz="4000" kern="0" dirty="0">
                <a:solidFill>
                  <a:schemeClr val="tx1"/>
                </a:solidFill>
              </a:rPr>
              <a:t>Where Do Risk Points Occur for </a:t>
            </a:r>
            <a:br>
              <a:rPr lang="en-US" altLang="en-US" sz="4000" kern="0" dirty="0">
                <a:solidFill>
                  <a:schemeClr val="tx1"/>
                </a:solidFill>
              </a:rPr>
            </a:br>
            <a:r>
              <a:rPr lang="en-US" altLang="en-US" sz="4000" kern="0" dirty="0">
                <a:solidFill>
                  <a:schemeClr val="tx1"/>
                </a:solidFill>
              </a:rPr>
              <a:t>Peop</a:t>
            </a:r>
            <a:r>
              <a:rPr lang="en-US" sz="4000" dirty="0">
                <a:solidFill>
                  <a:schemeClr val="tx1"/>
                </a:solidFill>
                <a:ea typeface="MS PGothic" charset="0"/>
              </a:rPr>
              <a:t>le</a:t>
            </a:r>
            <a:r>
              <a:rPr lang="en-US" altLang="en-US" sz="4000" kern="0" dirty="0">
                <a:solidFill>
                  <a:schemeClr val="tx1"/>
                </a:solidFill>
              </a:rPr>
              <a:t> with Diverse SOGIESC?</a:t>
            </a:r>
            <a:endParaRPr lang="en-US" altLang="en-US" sz="4000" dirty="0">
              <a:solidFill>
                <a:schemeClr val="tx1"/>
              </a:solidFill>
            </a:endParaRPr>
          </a:p>
        </p:txBody>
      </p:sp>
      <p:sp>
        <p:nvSpPr>
          <p:cNvPr id="30" name="Content Placeholder 2">
            <a:extLst>
              <a:ext uri="{FF2B5EF4-FFF2-40B4-BE49-F238E27FC236}">
                <a16:creationId xmlns:a16="http://schemas.microsoft.com/office/drawing/2014/main" id="{E2985B8C-4FC3-CA4E-8C49-742F43E2123D}"/>
              </a:ext>
            </a:extLst>
          </p:cNvPr>
          <p:cNvSpPr txBox="1">
            <a:spLocks/>
          </p:cNvSpPr>
          <p:nvPr/>
        </p:nvSpPr>
        <p:spPr bwMode="auto">
          <a:xfrm>
            <a:off x="291362" y="3621308"/>
            <a:ext cx="3103421"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a:buClr>
                <a:srgbClr val="064B6C"/>
              </a:buClr>
              <a:defRPr/>
            </a:pPr>
            <a:r>
              <a:rPr lang="en-US" sz="1900" dirty="0">
                <a:solidFill>
                  <a:schemeClr val="tx2">
                    <a:lumMod val="75000"/>
                    <a:lumOff val="25000"/>
                  </a:schemeClr>
                </a:solidFill>
              </a:rPr>
              <a:t>Any location where there is interaction with immigration or government officials.</a:t>
            </a:r>
          </a:p>
        </p:txBody>
      </p:sp>
      <p:sp>
        <p:nvSpPr>
          <p:cNvPr id="32" name="Content Placeholder 2">
            <a:extLst>
              <a:ext uri="{FF2B5EF4-FFF2-40B4-BE49-F238E27FC236}">
                <a16:creationId xmlns:a16="http://schemas.microsoft.com/office/drawing/2014/main" id="{132594D6-8AE5-FE4F-B012-E21C2367E89C}"/>
              </a:ext>
            </a:extLst>
          </p:cNvPr>
          <p:cNvSpPr txBox="1">
            <a:spLocks/>
          </p:cNvSpPr>
          <p:nvPr/>
        </p:nvSpPr>
        <p:spPr bwMode="auto">
          <a:xfrm>
            <a:off x="372786" y="1815398"/>
            <a:ext cx="2767979"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a:buNone/>
              <a:defRPr/>
            </a:pPr>
            <a:r>
              <a:rPr lang="en-US" altLang="en-US" sz="2800" kern="0" dirty="0">
                <a:solidFill>
                  <a:schemeClr val="accent2"/>
                </a:solidFill>
                <a:latin typeface="+mn-lt"/>
                <a:ea typeface="MS PGothic" charset="-128"/>
              </a:rPr>
              <a:t>IMMIGRATION POINTS AND GOVERNMENT OFFICES</a:t>
            </a:r>
          </a:p>
        </p:txBody>
      </p:sp>
      <p:cxnSp>
        <p:nvCxnSpPr>
          <p:cNvPr id="34" name="Straight Connector 33">
            <a:extLst>
              <a:ext uri="{FF2B5EF4-FFF2-40B4-BE49-F238E27FC236}">
                <a16:creationId xmlns:a16="http://schemas.microsoft.com/office/drawing/2014/main" id="{B167EB04-D7FE-1B4F-86AF-CB4EBE2F4683}"/>
              </a:ext>
            </a:extLst>
          </p:cNvPr>
          <p:cNvCxnSpPr>
            <a:cxnSpLocks noChangeShapeType="1"/>
          </p:cNvCxnSpPr>
          <p:nvPr/>
        </p:nvCxnSpPr>
        <p:spPr bwMode="auto">
          <a:xfrm>
            <a:off x="450386" y="3499368"/>
            <a:ext cx="2829527" cy="0"/>
          </a:xfrm>
          <a:prstGeom prst="line">
            <a:avLst/>
          </a:prstGeom>
          <a:noFill/>
          <a:ln w="38100">
            <a:solidFill>
              <a:schemeClr val="accent2"/>
            </a:solidFill>
            <a:prstDash val="solid"/>
            <a:miter lim="800000"/>
            <a:headEnd/>
            <a:tailEnd type="oval" w="med" len="med"/>
          </a:ln>
          <a:extLst>
            <a:ext uri="{909E8E84-426E-40DD-AFC4-6F175D3DCCD1}">
              <a14:hiddenFill xmlns:a14="http://schemas.microsoft.com/office/drawing/2010/main">
                <a:noFill/>
              </a14:hiddenFill>
            </a:ext>
          </a:extLst>
        </p:spPr>
      </p:cxnSp>
      <p:sp>
        <p:nvSpPr>
          <p:cNvPr id="44" name="Content Placeholder 2">
            <a:extLst>
              <a:ext uri="{FF2B5EF4-FFF2-40B4-BE49-F238E27FC236}">
                <a16:creationId xmlns:a16="http://schemas.microsoft.com/office/drawing/2014/main" id="{D9CDCD54-FD5E-434B-8D30-672338A60965}"/>
              </a:ext>
            </a:extLst>
          </p:cNvPr>
          <p:cNvSpPr txBox="1">
            <a:spLocks/>
          </p:cNvSpPr>
          <p:nvPr/>
        </p:nvSpPr>
        <p:spPr bwMode="auto">
          <a:xfrm>
            <a:off x="282160" y="6814067"/>
            <a:ext cx="3287536"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a:buClr>
                <a:srgbClr val="064B6C"/>
              </a:buClr>
              <a:defRPr/>
            </a:pPr>
            <a:r>
              <a:rPr lang="en-US" sz="1900" dirty="0">
                <a:solidFill>
                  <a:schemeClr val="tx2">
                    <a:lumMod val="75000"/>
                    <a:lumOff val="25000"/>
                  </a:schemeClr>
                </a:solidFill>
              </a:rPr>
              <a:t>Particularly if they exclude people of diverse SOGIESC and if staff are untrained.</a:t>
            </a:r>
          </a:p>
        </p:txBody>
      </p:sp>
      <p:sp>
        <p:nvSpPr>
          <p:cNvPr id="46" name="Content Placeholder 2">
            <a:extLst>
              <a:ext uri="{FF2B5EF4-FFF2-40B4-BE49-F238E27FC236}">
                <a16:creationId xmlns:a16="http://schemas.microsoft.com/office/drawing/2014/main" id="{97EB9DE6-1E58-2E4A-9D1E-4880F15D63FB}"/>
              </a:ext>
            </a:extLst>
          </p:cNvPr>
          <p:cNvSpPr txBox="1">
            <a:spLocks/>
          </p:cNvSpPr>
          <p:nvPr/>
        </p:nvSpPr>
        <p:spPr bwMode="auto">
          <a:xfrm>
            <a:off x="282159" y="5606070"/>
            <a:ext cx="2659823"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a:lnSpc>
                <a:spcPct val="70000"/>
              </a:lnSpc>
              <a:buNone/>
              <a:defRPr/>
            </a:pPr>
            <a:r>
              <a:rPr lang="en-US" altLang="en-US" sz="2800" kern="0" dirty="0">
                <a:solidFill>
                  <a:schemeClr val="accent1"/>
                </a:solidFill>
                <a:latin typeface="+mn-lt"/>
                <a:ea typeface="MS PGothic" charset="-128"/>
              </a:rPr>
              <a:t>OUR </a:t>
            </a:r>
            <a:br>
              <a:rPr lang="en-US" altLang="en-US" sz="2800" kern="0" dirty="0">
                <a:solidFill>
                  <a:schemeClr val="accent1"/>
                </a:solidFill>
                <a:latin typeface="+mn-lt"/>
                <a:ea typeface="MS PGothic" charset="-128"/>
              </a:rPr>
            </a:br>
            <a:r>
              <a:rPr lang="en-US" altLang="en-US" sz="2800" kern="0" dirty="0">
                <a:solidFill>
                  <a:schemeClr val="accent1"/>
                </a:solidFill>
                <a:latin typeface="+mn-lt"/>
                <a:ea typeface="MS PGothic" charset="-128"/>
              </a:rPr>
              <a:t>OFFICES AND PROGRAMMES</a:t>
            </a:r>
          </a:p>
        </p:txBody>
      </p:sp>
      <p:cxnSp>
        <p:nvCxnSpPr>
          <p:cNvPr id="47" name="Straight Connector 46">
            <a:extLst>
              <a:ext uri="{FF2B5EF4-FFF2-40B4-BE49-F238E27FC236}">
                <a16:creationId xmlns:a16="http://schemas.microsoft.com/office/drawing/2014/main" id="{5C0F1B62-C8F7-004C-9EAC-7B3E355E2FF9}"/>
              </a:ext>
            </a:extLst>
          </p:cNvPr>
          <p:cNvCxnSpPr>
            <a:cxnSpLocks noChangeShapeType="1"/>
          </p:cNvCxnSpPr>
          <p:nvPr/>
        </p:nvCxnSpPr>
        <p:spPr bwMode="auto">
          <a:xfrm flipV="1">
            <a:off x="3510062" y="5059949"/>
            <a:ext cx="0" cy="3603735"/>
          </a:xfrm>
          <a:prstGeom prst="line">
            <a:avLst/>
          </a:prstGeom>
          <a:noFill/>
          <a:ln w="44450">
            <a:solidFill>
              <a:schemeClr val="bg2">
                <a:lumMod val="20000"/>
                <a:lumOff val="80000"/>
              </a:schemeClr>
            </a:solidFill>
            <a:prstDash val="solid"/>
            <a:round/>
            <a:headEnd/>
            <a:tailEnd/>
          </a:ln>
          <a:extLst>
            <a:ext uri="{909E8E84-426E-40DD-AFC4-6F175D3DCCD1}">
              <a14:hiddenFill xmlns:a14="http://schemas.microsoft.com/office/drawing/2010/main">
                <a:noFill/>
              </a14:hiddenFill>
            </a:ext>
          </a:extLst>
        </p:spPr>
      </p:cxnSp>
      <p:cxnSp>
        <p:nvCxnSpPr>
          <p:cNvPr id="48" name="Straight Connector 47">
            <a:extLst>
              <a:ext uri="{FF2B5EF4-FFF2-40B4-BE49-F238E27FC236}">
                <a16:creationId xmlns:a16="http://schemas.microsoft.com/office/drawing/2014/main" id="{4F8F3786-BDA9-F140-B1F2-ACFE0C3C92EB}"/>
              </a:ext>
            </a:extLst>
          </p:cNvPr>
          <p:cNvCxnSpPr>
            <a:cxnSpLocks noChangeShapeType="1"/>
          </p:cNvCxnSpPr>
          <p:nvPr/>
        </p:nvCxnSpPr>
        <p:spPr bwMode="auto">
          <a:xfrm>
            <a:off x="370874" y="6691304"/>
            <a:ext cx="2769891" cy="0"/>
          </a:xfrm>
          <a:prstGeom prst="line">
            <a:avLst/>
          </a:prstGeom>
          <a:noFill/>
          <a:ln w="38100">
            <a:solidFill>
              <a:schemeClr val="accent1"/>
            </a:solidFill>
            <a:prstDash val="solid"/>
            <a:miter lim="800000"/>
            <a:headEnd/>
            <a:tailEnd type="oval" w="med" len="med"/>
          </a:ln>
          <a:extLst>
            <a:ext uri="{909E8E84-426E-40DD-AFC4-6F175D3DCCD1}">
              <a14:hiddenFill xmlns:a14="http://schemas.microsoft.com/office/drawing/2010/main">
                <a:noFill/>
              </a14:hiddenFill>
            </a:ext>
          </a:extLst>
        </p:spPr>
      </p:cxnSp>
      <p:sp>
        <p:nvSpPr>
          <p:cNvPr id="63" name="Slide Number Placeholder 5">
            <a:extLst>
              <a:ext uri="{FF2B5EF4-FFF2-40B4-BE49-F238E27FC236}">
                <a16:creationId xmlns:a16="http://schemas.microsoft.com/office/drawing/2014/main" id="{E358875E-BC5D-5A47-8EBA-4F1A13948E2C}"/>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32</a:t>
            </a:fld>
            <a:endParaRPr lang="en-US" altLang="en-US" sz="1200" dirty="0">
              <a:solidFill>
                <a:schemeClr val="bg1"/>
              </a:solidFill>
            </a:endParaRPr>
          </a:p>
        </p:txBody>
      </p:sp>
      <p:sp>
        <p:nvSpPr>
          <p:cNvPr id="59" name="Content Placeholder 2">
            <a:extLst>
              <a:ext uri="{FF2B5EF4-FFF2-40B4-BE49-F238E27FC236}">
                <a16:creationId xmlns:a16="http://schemas.microsoft.com/office/drawing/2014/main" id="{D9FCABBB-DB74-954C-A8F2-35268A7F932D}"/>
              </a:ext>
            </a:extLst>
          </p:cNvPr>
          <p:cNvSpPr txBox="1">
            <a:spLocks/>
          </p:cNvSpPr>
          <p:nvPr/>
        </p:nvSpPr>
        <p:spPr bwMode="auto">
          <a:xfrm>
            <a:off x="3687807" y="6823431"/>
            <a:ext cx="3320331"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a:buClr>
                <a:srgbClr val="064B6C"/>
              </a:buClr>
              <a:defRPr/>
            </a:pPr>
            <a:r>
              <a:rPr lang="en-US" sz="1900" dirty="0">
                <a:solidFill>
                  <a:schemeClr val="tx2">
                    <a:lumMod val="75000"/>
                    <a:lumOff val="25000"/>
                  </a:schemeClr>
                </a:solidFill>
              </a:rPr>
              <a:t>Information and registration points for migrants, displaced people and crisis-affected populations.</a:t>
            </a:r>
          </a:p>
        </p:txBody>
      </p:sp>
      <p:sp>
        <p:nvSpPr>
          <p:cNvPr id="62" name="Content Placeholder 2">
            <a:extLst>
              <a:ext uri="{FF2B5EF4-FFF2-40B4-BE49-F238E27FC236}">
                <a16:creationId xmlns:a16="http://schemas.microsoft.com/office/drawing/2014/main" id="{FC4FFCE6-436B-8445-A6EC-737A9BB59992}"/>
              </a:ext>
            </a:extLst>
          </p:cNvPr>
          <p:cNvSpPr txBox="1">
            <a:spLocks/>
          </p:cNvSpPr>
          <p:nvPr/>
        </p:nvSpPr>
        <p:spPr bwMode="auto">
          <a:xfrm>
            <a:off x="3689720" y="5059948"/>
            <a:ext cx="2769080"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a:buNone/>
              <a:defRPr/>
            </a:pPr>
            <a:r>
              <a:rPr lang="en-US" altLang="en-US" sz="2800" kern="0" dirty="0">
                <a:solidFill>
                  <a:schemeClr val="accent2"/>
                </a:solidFill>
                <a:latin typeface="+mn-lt"/>
                <a:ea typeface="MS PGothic" charset="-128"/>
              </a:rPr>
              <a:t>INFORMATION AND REGISTRATION POINTS</a:t>
            </a:r>
          </a:p>
        </p:txBody>
      </p:sp>
      <p:cxnSp>
        <p:nvCxnSpPr>
          <p:cNvPr id="64" name="Straight Connector 63">
            <a:extLst>
              <a:ext uri="{FF2B5EF4-FFF2-40B4-BE49-F238E27FC236}">
                <a16:creationId xmlns:a16="http://schemas.microsoft.com/office/drawing/2014/main" id="{9CC71B18-512B-5F41-997F-97A6661FE98E}"/>
              </a:ext>
            </a:extLst>
          </p:cNvPr>
          <p:cNvCxnSpPr>
            <a:cxnSpLocks noChangeShapeType="1"/>
          </p:cNvCxnSpPr>
          <p:nvPr/>
        </p:nvCxnSpPr>
        <p:spPr bwMode="auto">
          <a:xfrm>
            <a:off x="3767319" y="6701491"/>
            <a:ext cx="2988054" cy="0"/>
          </a:xfrm>
          <a:prstGeom prst="line">
            <a:avLst/>
          </a:prstGeom>
          <a:noFill/>
          <a:ln w="38100">
            <a:solidFill>
              <a:schemeClr val="accent2"/>
            </a:solidFill>
            <a:prstDash val="solid"/>
            <a:miter lim="800000"/>
            <a:headEnd/>
            <a:tailEnd type="oval" w="med" len="med"/>
          </a:ln>
          <a:extLst>
            <a:ext uri="{909E8E84-426E-40DD-AFC4-6F175D3DCCD1}">
              <a14:hiddenFill xmlns:a14="http://schemas.microsoft.com/office/drawing/2010/main">
                <a:noFill/>
              </a14:hiddenFill>
            </a:ext>
          </a:extLst>
        </p:spPr>
      </p:cxnSp>
      <p:sp>
        <p:nvSpPr>
          <p:cNvPr id="65" name="Content Placeholder 2">
            <a:extLst>
              <a:ext uri="{FF2B5EF4-FFF2-40B4-BE49-F238E27FC236}">
                <a16:creationId xmlns:a16="http://schemas.microsoft.com/office/drawing/2014/main" id="{6B9CB24D-70EE-2A49-8B43-90B2D6053F37}"/>
              </a:ext>
            </a:extLst>
          </p:cNvPr>
          <p:cNvSpPr txBox="1">
            <a:spLocks/>
          </p:cNvSpPr>
          <p:nvPr/>
        </p:nvSpPr>
        <p:spPr bwMode="auto">
          <a:xfrm>
            <a:off x="7289510" y="6823431"/>
            <a:ext cx="2909039"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a:buClr>
                <a:srgbClr val="064B6C"/>
              </a:buClr>
              <a:defRPr/>
            </a:pPr>
            <a:r>
              <a:rPr lang="en-US" sz="1900" dirty="0">
                <a:solidFill>
                  <a:schemeClr val="tx2">
                    <a:lumMod val="75000"/>
                    <a:lumOff val="25000"/>
                  </a:schemeClr>
                </a:solidFill>
              </a:rPr>
              <a:t>Sanitation facilities, regular housing, group shelters, temporary shelters in urban areas, transit facilities, camps and detention </a:t>
            </a:r>
            <a:r>
              <a:rPr lang="en-US" sz="1900" dirty="0" err="1">
                <a:solidFill>
                  <a:schemeClr val="tx2">
                    <a:lumMod val="75000"/>
                    <a:lumOff val="25000"/>
                  </a:schemeClr>
                </a:solidFill>
              </a:rPr>
              <a:t>centres</a:t>
            </a:r>
            <a:r>
              <a:rPr lang="en-US" sz="1900" dirty="0">
                <a:solidFill>
                  <a:schemeClr val="tx2">
                    <a:lumMod val="75000"/>
                    <a:lumOff val="25000"/>
                  </a:schemeClr>
                </a:solidFill>
              </a:rPr>
              <a:t>.</a:t>
            </a:r>
          </a:p>
        </p:txBody>
      </p:sp>
      <p:sp>
        <p:nvSpPr>
          <p:cNvPr id="66" name="Content Placeholder 2">
            <a:extLst>
              <a:ext uri="{FF2B5EF4-FFF2-40B4-BE49-F238E27FC236}">
                <a16:creationId xmlns:a16="http://schemas.microsoft.com/office/drawing/2014/main" id="{177A36D3-4864-494C-8FA6-BF6ECBFC2A09}"/>
              </a:ext>
            </a:extLst>
          </p:cNvPr>
          <p:cNvSpPr txBox="1">
            <a:spLocks/>
          </p:cNvSpPr>
          <p:nvPr/>
        </p:nvSpPr>
        <p:spPr bwMode="auto">
          <a:xfrm>
            <a:off x="7291422" y="5364508"/>
            <a:ext cx="2462517"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a:buNone/>
              <a:defRPr/>
            </a:pPr>
            <a:r>
              <a:rPr lang="en-US" altLang="en-US" sz="2800" kern="0" dirty="0">
                <a:solidFill>
                  <a:schemeClr val="accent1"/>
                </a:solidFill>
                <a:latin typeface="+mn-lt"/>
                <a:ea typeface="MS PGothic" charset="-128"/>
              </a:rPr>
              <a:t>SANITATION, SHELTER AND DETENTION</a:t>
            </a:r>
          </a:p>
        </p:txBody>
      </p:sp>
      <p:cxnSp>
        <p:nvCxnSpPr>
          <p:cNvPr id="67" name="Straight Connector 66">
            <a:extLst>
              <a:ext uri="{FF2B5EF4-FFF2-40B4-BE49-F238E27FC236}">
                <a16:creationId xmlns:a16="http://schemas.microsoft.com/office/drawing/2014/main" id="{F502C23F-7C79-8C4E-A767-2BE027C180C5}"/>
              </a:ext>
            </a:extLst>
          </p:cNvPr>
          <p:cNvCxnSpPr>
            <a:cxnSpLocks noChangeShapeType="1"/>
          </p:cNvCxnSpPr>
          <p:nvPr/>
        </p:nvCxnSpPr>
        <p:spPr bwMode="auto">
          <a:xfrm>
            <a:off x="7369022" y="6701491"/>
            <a:ext cx="2384917" cy="0"/>
          </a:xfrm>
          <a:prstGeom prst="line">
            <a:avLst/>
          </a:prstGeom>
          <a:noFill/>
          <a:ln w="38100">
            <a:solidFill>
              <a:schemeClr val="accent1"/>
            </a:solidFill>
            <a:prstDash val="solid"/>
            <a:miter lim="800000"/>
            <a:headEnd/>
            <a:tailEnd type="oval" w="med" len="med"/>
          </a:ln>
          <a:extLst>
            <a:ext uri="{909E8E84-426E-40DD-AFC4-6F175D3DCCD1}">
              <a14:hiddenFill xmlns:a14="http://schemas.microsoft.com/office/drawing/2010/main">
                <a:noFill/>
              </a14:hiddenFill>
            </a:ext>
          </a:extLst>
        </p:spPr>
      </p:cxnSp>
      <p:cxnSp>
        <p:nvCxnSpPr>
          <p:cNvPr id="68" name="Straight Connector 67">
            <a:extLst>
              <a:ext uri="{FF2B5EF4-FFF2-40B4-BE49-F238E27FC236}">
                <a16:creationId xmlns:a16="http://schemas.microsoft.com/office/drawing/2014/main" id="{210C1D76-00C5-494C-A706-7A16CBB0C100}"/>
              </a:ext>
            </a:extLst>
          </p:cNvPr>
          <p:cNvCxnSpPr>
            <a:cxnSpLocks noChangeShapeType="1"/>
          </p:cNvCxnSpPr>
          <p:nvPr/>
        </p:nvCxnSpPr>
        <p:spPr bwMode="auto">
          <a:xfrm flipV="1">
            <a:off x="7067771" y="5017521"/>
            <a:ext cx="0" cy="3646163"/>
          </a:xfrm>
          <a:prstGeom prst="line">
            <a:avLst/>
          </a:prstGeom>
          <a:noFill/>
          <a:ln w="44450">
            <a:solidFill>
              <a:schemeClr val="bg2">
                <a:lumMod val="20000"/>
                <a:lumOff val="80000"/>
              </a:schemeClr>
            </a:solidFill>
            <a:prstDash val="solid"/>
            <a:round/>
            <a:headEnd/>
            <a:tailEnd/>
          </a:ln>
          <a:extLst>
            <a:ext uri="{909E8E84-426E-40DD-AFC4-6F175D3DCCD1}">
              <a14:hiddenFill xmlns:a14="http://schemas.microsoft.com/office/drawing/2010/main">
                <a:noFill/>
              </a14:hiddenFill>
            </a:ext>
          </a:extLst>
        </p:spPr>
      </p:cxnSp>
      <p:cxnSp>
        <p:nvCxnSpPr>
          <p:cNvPr id="69" name="Straight Connector 68">
            <a:extLst>
              <a:ext uri="{FF2B5EF4-FFF2-40B4-BE49-F238E27FC236}">
                <a16:creationId xmlns:a16="http://schemas.microsoft.com/office/drawing/2014/main" id="{D6CC5DFA-0B4E-B44B-BFD0-334F1B37F30D}"/>
              </a:ext>
            </a:extLst>
          </p:cNvPr>
          <p:cNvCxnSpPr>
            <a:cxnSpLocks noChangeShapeType="1"/>
          </p:cNvCxnSpPr>
          <p:nvPr/>
        </p:nvCxnSpPr>
        <p:spPr bwMode="auto">
          <a:xfrm flipV="1">
            <a:off x="10057307" y="5017521"/>
            <a:ext cx="0" cy="3646163"/>
          </a:xfrm>
          <a:prstGeom prst="line">
            <a:avLst/>
          </a:prstGeom>
          <a:noFill/>
          <a:ln w="44450">
            <a:solidFill>
              <a:schemeClr val="bg2">
                <a:lumMod val="20000"/>
                <a:lumOff val="80000"/>
              </a:schemeClr>
            </a:solidFill>
            <a:prstDash val="solid"/>
            <a:round/>
            <a:headEnd/>
            <a:tailEnd/>
          </a:ln>
          <a:extLst>
            <a:ext uri="{909E8E84-426E-40DD-AFC4-6F175D3DCCD1}">
              <a14:hiddenFill xmlns:a14="http://schemas.microsoft.com/office/drawing/2010/main">
                <a:noFill/>
              </a14:hiddenFill>
            </a:ext>
          </a:extLst>
        </p:spPr>
      </p:cxnSp>
      <p:sp>
        <p:nvSpPr>
          <p:cNvPr id="70" name="Content Placeholder 2">
            <a:extLst>
              <a:ext uri="{FF2B5EF4-FFF2-40B4-BE49-F238E27FC236}">
                <a16:creationId xmlns:a16="http://schemas.microsoft.com/office/drawing/2014/main" id="{375BDE87-BB89-4B45-B047-17F3380C7D80}"/>
              </a:ext>
            </a:extLst>
          </p:cNvPr>
          <p:cNvSpPr txBox="1">
            <a:spLocks/>
          </p:cNvSpPr>
          <p:nvPr/>
        </p:nvSpPr>
        <p:spPr bwMode="auto">
          <a:xfrm>
            <a:off x="10232220" y="6823431"/>
            <a:ext cx="2751681"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a:buClr>
                <a:srgbClr val="064B6C"/>
              </a:buClr>
              <a:defRPr/>
            </a:pPr>
            <a:r>
              <a:rPr lang="en-US" sz="1900" dirty="0">
                <a:solidFill>
                  <a:schemeClr val="tx2">
                    <a:lumMod val="75000"/>
                    <a:lumOff val="25000"/>
                  </a:schemeClr>
                </a:solidFill>
              </a:rPr>
              <a:t>Centralized aid distribution areas </a:t>
            </a:r>
            <a:br>
              <a:rPr lang="en-US" sz="1900" dirty="0">
                <a:solidFill>
                  <a:schemeClr val="tx2">
                    <a:lumMod val="75000"/>
                    <a:lumOff val="25000"/>
                  </a:schemeClr>
                </a:solidFill>
              </a:rPr>
            </a:br>
            <a:r>
              <a:rPr lang="en-US" sz="1900" dirty="0">
                <a:solidFill>
                  <a:schemeClr val="tx2">
                    <a:lumMod val="75000"/>
                    <a:lumOff val="25000"/>
                  </a:schemeClr>
                </a:solidFill>
              </a:rPr>
              <a:t>and aid queues.</a:t>
            </a:r>
          </a:p>
        </p:txBody>
      </p:sp>
      <p:sp>
        <p:nvSpPr>
          <p:cNvPr id="71" name="Content Placeholder 2">
            <a:extLst>
              <a:ext uri="{FF2B5EF4-FFF2-40B4-BE49-F238E27FC236}">
                <a16:creationId xmlns:a16="http://schemas.microsoft.com/office/drawing/2014/main" id="{66F1CF35-8280-1141-952B-FF929C8CBE7A}"/>
              </a:ext>
            </a:extLst>
          </p:cNvPr>
          <p:cNvSpPr txBox="1">
            <a:spLocks/>
          </p:cNvSpPr>
          <p:nvPr/>
        </p:nvSpPr>
        <p:spPr bwMode="auto">
          <a:xfrm>
            <a:off x="10234133" y="5364507"/>
            <a:ext cx="2769080"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a:buNone/>
              <a:defRPr/>
            </a:pPr>
            <a:r>
              <a:rPr lang="en-US" altLang="en-US" sz="2800" kern="0" dirty="0">
                <a:solidFill>
                  <a:schemeClr val="accent2"/>
                </a:solidFill>
                <a:latin typeface="+mn-lt"/>
                <a:ea typeface="MS PGothic" charset="-128"/>
              </a:rPr>
              <a:t>CRISIS AID </a:t>
            </a:r>
            <a:br>
              <a:rPr lang="en-US" altLang="en-US" sz="2800" kern="0" dirty="0">
                <a:solidFill>
                  <a:schemeClr val="accent2"/>
                </a:solidFill>
                <a:latin typeface="+mn-lt"/>
                <a:ea typeface="MS PGothic" charset="-128"/>
              </a:rPr>
            </a:br>
            <a:r>
              <a:rPr lang="en-US" altLang="en-US" sz="2800" kern="0" dirty="0">
                <a:solidFill>
                  <a:schemeClr val="accent2"/>
                </a:solidFill>
                <a:latin typeface="+mn-lt"/>
                <a:ea typeface="MS PGothic" charset="-128"/>
              </a:rPr>
              <a:t>DISTRIBUTION </a:t>
            </a:r>
            <a:br>
              <a:rPr lang="en-US" altLang="en-US" sz="2800" kern="0" dirty="0">
                <a:solidFill>
                  <a:schemeClr val="accent2"/>
                </a:solidFill>
                <a:latin typeface="+mn-lt"/>
                <a:ea typeface="MS PGothic" charset="-128"/>
              </a:rPr>
            </a:br>
            <a:r>
              <a:rPr lang="en-US" altLang="en-US" sz="2800" kern="0" dirty="0">
                <a:solidFill>
                  <a:schemeClr val="accent2"/>
                </a:solidFill>
                <a:latin typeface="+mn-lt"/>
                <a:ea typeface="MS PGothic" charset="-128"/>
              </a:rPr>
              <a:t>AREAS </a:t>
            </a:r>
          </a:p>
        </p:txBody>
      </p:sp>
      <p:cxnSp>
        <p:nvCxnSpPr>
          <p:cNvPr id="72" name="Straight Connector 71">
            <a:extLst>
              <a:ext uri="{FF2B5EF4-FFF2-40B4-BE49-F238E27FC236}">
                <a16:creationId xmlns:a16="http://schemas.microsoft.com/office/drawing/2014/main" id="{C1CEACB8-1838-644C-B69E-9C42C452FC5E}"/>
              </a:ext>
            </a:extLst>
          </p:cNvPr>
          <p:cNvCxnSpPr>
            <a:cxnSpLocks noChangeShapeType="1"/>
          </p:cNvCxnSpPr>
          <p:nvPr/>
        </p:nvCxnSpPr>
        <p:spPr bwMode="auto">
          <a:xfrm>
            <a:off x="10311732" y="6701491"/>
            <a:ext cx="2153692" cy="0"/>
          </a:xfrm>
          <a:prstGeom prst="line">
            <a:avLst/>
          </a:prstGeom>
          <a:noFill/>
          <a:ln w="38100">
            <a:solidFill>
              <a:schemeClr val="accent2"/>
            </a:solidFill>
            <a:prstDash val="solid"/>
            <a:miter lim="800000"/>
            <a:headEnd/>
            <a:tailEnd type="oval" w="med" len="med"/>
          </a:ln>
          <a:extLst>
            <a:ext uri="{909E8E84-426E-40DD-AFC4-6F175D3DCCD1}">
              <a14:hiddenFill xmlns:a14="http://schemas.microsoft.com/office/drawing/2010/main">
                <a:noFill/>
              </a14:hiddenFill>
            </a:ext>
          </a:extLst>
        </p:spPr>
      </p:cxnSp>
      <p:cxnSp>
        <p:nvCxnSpPr>
          <p:cNvPr id="76" name="Straight Connector 75">
            <a:extLst>
              <a:ext uri="{FF2B5EF4-FFF2-40B4-BE49-F238E27FC236}">
                <a16:creationId xmlns:a16="http://schemas.microsoft.com/office/drawing/2014/main" id="{E7D5FA75-9229-F946-A141-2B52F98021AC}"/>
              </a:ext>
            </a:extLst>
          </p:cNvPr>
          <p:cNvCxnSpPr>
            <a:cxnSpLocks noChangeShapeType="1"/>
          </p:cNvCxnSpPr>
          <p:nvPr/>
        </p:nvCxnSpPr>
        <p:spPr bwMode="auto">
          <a:xfrm flipV="1">
            <a:off x="3510062" y="1666313"/>
            <a:ext cx="0" cy="3603735"/>
          </a:xfrm>
          <a:prstGeom prst="line">
            <a:avLst/>
          </a:prstGeom>
          <a:noFill/>
          <a:ln w="44450">
            <a:solidFill>
              <a:schemeClr val="bg2">
                <a:lumMod val="20000"/>
                <a:lumOff val="80000"/>
              </a:schemeClr>
            </a:solidFill>
            <a:prstDash val="solid"/>
            <a:round/>
            <a:headEnd/>
            <a:tailEnd/>
          </a:ln>
          <a:extLst>
            <a:ext uri="{909E8E84-426E-40DD-AFC4-6F175D3DCCD1}">
              <a14:hiddenFill xmlns:a14="http://schemas.microsoft.com/office/drawing/2010/main">
                <a:noFill/>
              </a14:hiddenFill>
            </a:ext>
          </a:extLst>
        </p:spPr>
      </p:cxnSp>
      <p:sp>
        <p:nvSpPr>
          <p:cNvPr id="77" name="Content Placeholder 2">
            <a:extLst>
              <a:ext uri="{FF2B5EF4-FFF2-40B4-BE49-F238E27FC236}">
                <a16:creationId xmlns:a16="http://schemas.microsoft.com/office/drawing/2014/main" id="{3580A4FF-302C-CD43-B615-E00AD2C18457}"/>
              </a:ext>
            </a:extLst>
          </p:cNvPr>
          <p:cNvSpPr txBox="1">
            <a:spLocks/>
          </p:cNvSpPr>
          <p:nvPr/>
        </p:nvSpPr>
        <p:spPr bwMode="auto">
          <a:xfrm>
            <a:off x="3687807" y="3608699"/>
            <a:ext cx="3644535"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a:buClr>
                <a:srgbClr val="064B6C"/>
              </a:buClr>
              <a:defRPr/>
            </a:pPr>
            <a:r>
              <a:rPr lang="en-US" sz="1900" dirty="0">
                <a:solidFill>
                  <a:schemeClr val="tx2">
                    <a:lumMod val="75000"/>
                    <a:lumOff val="25000"/>
                  </a:schemeClr>
                </a:solidFill>
              </a:rPr>
              <a:t>Both formal and informal </a:t>
            </a:r>
            <a:br>
              <a:rPr lang="en-US" sz="1900" dirty="0">
                <a:solidFill>
                  <a:schemeClr val="tx2">
                    <a:lumMod val="75000"/>
                    <a:lumOff val="25000"/>
                  </a:schemeClr>
                </a:solidFill>
              </a:rPr>
            </a:br>
            <a:r>
              <a:rPr lang="en-US" sz="1900" dirty="0">
                <a:solidFill>
                  <a:schemeClr val="tx2">
                    <a:lumMod val="75000"/>
                    <a:lumOff val="25000"/>
                  </a:schemeClr>
                </a:solidFill>
              </a:rPr>
              <a:t>employment sectors.</a:t>
            </a:r>
          </a:p>
        </p:txBody>
      </p:sp>
      <p:sp>
        <p:nvSpPr>
          <p:cNvPr id="78" name="Content Placeholder 2">
            <a:extLst>
              <a:ext uri="{FF2B5EF4-FFF2-40B4-BE49-F238E27FC236}">
                <a16:creationId xmlns:a16="http://schemas.microsoft.com/office/drawing/2014/main" id="{736F1704-D3C6-B24E-8FD9-3851BC0FD4D3}"/>
              </a:ext>
            </a:extLst>
          </p:cNvPr>
          <p:cNvSpPr txBox="1">
            <a:spLocks/>
          </p:cNvSpPr>
          <p:nvPr/>
        </p:nvSpPr>
        <p:spPr bwMode="auto">
          <a:xfrm>
            <a:off x="3689720" y="2540797"/>
            <a:ext cx="2769080"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a:buNone/>
              <a:defRPr/>
            </a:pPr>
            <a:r>
              <a:rPr lang="en-US" altLang="en-US" sz="2800" kern="0" dirty="0">
                <a:solidFill>
                  <a:schemeClr val="accent1"/>
                </a:solidFill>
                <a:latin typeface="+mn-lt"/>
                <a:ea typeface="MS PGothic" charset="-128"/>
              </a:rPr>
              <a:t>EMPLOYMENT SECTORS</a:t>
            </a:r>
          </a:p>
        </p:txBody>
      </p:sp>
      <p:cxnSp>
        <p:nvCxnSpPr>
          <p:cNvPr id="79" name="Straight Connector 78">
            <a:extLst>
              <a:ext uri="{FF2B5EF4-FFF2-40B4-BE49-F238E27FC236}">
                <a16:creationId xmlns:a16="http://schemas.microsoft.com/office/drawing/2014/main" id="{7CBB9D69-C076-184D-AB39-4AD9EFE0FA84}"/>
              </a:ext>
            </a:extLst>
          </p:cNvPr>
          <p:cNvCxnSpPr>
            <a:cxnSpLocks noChangeShapeType="1"/>
          </p:cNvCxnSpPr>
          <p:nvPr/>
        </p:nvCxnSpPr>
        <p:spPr bwMode="auto">
          <a:xfrm>
            <a:off x="3767319" y="3486759"/>
            <a:ext cx="2988054" cy="0"/>
          </a:xfrm>
          <a:prstGeom prst="line">
            <a:avLst/>
          </a:prstGeom>
          <a:noFill/>
          <a:ln w="38100">
            <a:solidFill>
              <a:schemeClr val="accent1"/>
            </a:solidFill>
            <a:prstDash val="solid"/>
            <a:miter lim="800000"/>
            <a:headEnd/>
            <a:tailEnd type="oval" w="med" len="med"/>
          </a:ln>
          <a:extLst>
            <a:ext uri="{909E8E84-426E-40DD-AFC4-6F175D3DCCD1}">
              <a14:hiddenFill xmlns:a14="http://schemas.microsoft.com/office/drawing/2010/main">
                <a:noFill/>
              </a14:hiddenFill>
            </a:ext>
          </a:extLst>
        </p:spPr>
      </p:cxnSp>
      <p:sp>
        <p:nvSpPr>
          <p:cNvPr id="80" name="Content Placeholder 2">
            <a:extLst>
              <a:ext uri="{FF2B5EF4-FFF2-40B4-BE49-F238E27FC236}">
                <a16:creationId xmlns:a16="http://schemas.microsoft.com/office/drawing/2014/main" id="{B1E7276F-5E9E-AE47-99F6-E3042CDBA1B6}"/>
              </a:ext>
            </a:extLst>
          </p:cNvPr>
          <p:cNvSpPr txBox="1">
            <a:spLocks/>
          </p:cNvSpPr>
          <p:nvPr/>
        </p:nvSpPr>
        <p:spPr bwMode="auto">
          <a:xfrm>
            <a:off x="7209998" y="3608699"/>
            <a:ext cx="2909039"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a:buClr>
                <a:srgbClr val="064B6C"/>
              </a:buClr>
              <a:defRPr/>
            </a:pPr>
            <a:r>
              <a:rPr lang="en-US" sz="1900" dirty="0">
                <a:solidFill>
                  <a:schemeClr val="tx2">
                    <a:lumMod val="75000"/>
                    <a:lumOff val="25000"/>
                  </a:schemeClr>
                </a:solidFill>
              </a:rPr>
              <a:t>Unwelcoming or persecutory communities</a:t>
            </a:r>
            <a:br>
              <a:rPr lang="en-US" sz="1900" dirty="0">
                <a:solidFill>
                  <a:schemeClr val="tx2">
                    <a:lumMod val="75000"/>
                    <a:lumOff val="25000"/>
                  </a:schemeClr>
                </a:solidFill>
              </a:rPr>
            </a:br>
            <a:r>
              <a:rPr lang="en-US" sz="1900" dirty="0">
                <a:solidFill>
                  <a:schemeClr val="tx2">
                    <a:lumMod val="75000"/>
                    <a:lumOff val="25000"/>
                  </a:schemeClr>
                </a:solidFill>
              </a:rPr>
              <a:t>and families.</a:t>
            </a:r>
          </a:p>
        </p:txBody>
      </p:sp>
      <p:sp>
        <p:nvSpPr>
          <p:cNvPr id="81" name="Content Placeholder 2">
            <a:extLst>
              <a:ext uri="{FF2B5EF4-FFF2-40B4-BE49-F238E27FC236}">
                <a16:creationId xmlns:a16="http://schemas.microsoft.com/office/drawing/2014/main" id="{8903635D-D172-1B44-9F57-F6B87999A326}"/>
              </a:ext>
            </a:extLst>
          </p:cNvPr>
          <p:cNvSpPr txBox="1">
            <a:spLocks/>
          </p:cNvSpPr>
          <p:nvPr/>
        </p:nvSpPr>
        <p:spPr bwMode="auto">
          <a:xfrm>
            <a:off x="7211910" y="2536077"/>
            <a:ext cx="2462517"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a:buNone/>
              <a:defRPr/>
            </a:pPr>
            <a:r>
              <a:rPr lang="en-US" altLang="en-US" sz="2800" kern="0" dirty="0">
                <a:solidFill>
                  <a:schemeClr val="accent2"/>
                </a:solidFill>
                <a:latin typeface="+mn-lt"/>
                <a:ea typeface="MS PGothic" charset="-128"/>
              </a:rPr>
              <a:t>COMMUNITIES </a:t>
            </a:r>
            <a:br>
              <a:rPr lang="en-US" altLang="en-US" sz="2800" kern="0" dirty="0">
                <a:solidFill>
                  <a:schemeClr val="accent2"/>
                </a:solidFill>
                <a:latin typeface="+mn-lt"/>
                <a:ea typeface="MS PGothic" charset="-128"/>
              </a:rPr>
            </a:br>
            <a:r>
              <a:rPr lang="en-US" altLang="en-US" sz="2800" kern="0" dirty="0">
                <a:solidFill>
                  <a:schemeClr val="accent2"/>
                </a:solidFill>
                <a:latin typeface="+mn-lt"/>
                <a:ea typeface="MS PGothic" charset="-128"/>
              </a:rPr>
              <a:t>AND FAMILIES </a:t>
            </a:r>
          </a:p>
        </p:txBody>
      </p:sp>
      <p:cxnSp>
        <p:nvCxnSpPr>
          <p:cNvPr id="82" name="Straight Connector 81">
            <a:extLst>
              <a:ext uri="{FF2B5EF4-FFF2-40B4-BE49-F238E27FC236}">
                <a16:creationId xmlns:a16="http://schemas.microsoft.com/office/drawing/2014/main" id="{3880399E-DB38-984C-A275-F2683D86C153}"/>
              </a:ext>
            </a:extLst>
          </p:cNvPr>
          <p:cNvCxnSpPr>
            <a:cxnSpLocks noChangeShapeType="1"/>
          </p:cNvCxnSpPr>
          <p:nvPr/>
        </p:nvCxnSpPr>
        <p:spPr bwMode="auto">
          <a:xfrm>
            <a:off x="7289510" y="3486759"/>
            <a:ext cx="2384917" cy="0"/>
          </a:xfrm>
          <a:prstGeom prst="line">
            <a:avLst/>
          </a:prstGeom>
          <a:noFill/>
          <a:ln w="38100">
            <a:solidFill>
              <a:schemeClr val="accent2"/>
            </a:solidFill>
            <a:prstDash val="solid"/>
            <a:miter lim="800000"/>
            <a:headEnd/>
            <a:tailEnd type="oval" w="med" len="med"/>
          </a:ln>
          <a:extLst>
            <a:ext uri="{909E8E84-426E-40DD-AFC4-6F175D3DCCD1}">
              <a14:hiddenFill xmlns:a14="http://schemas.microsoft.com/office/drawing/2010/main">
                <a:noFill/>
              </a14:hiddenFill>
            </a:ext>
          </a:extLst>
        </p:spPr>
      </p:cxnSp>
      <p:cxnSp>
        <p:nvCxnSpPr>
          <p:cNvPr id="83" name="Straight Connector 82">
            <a:extLst>
              <a:ext uri="{FF2B5EF4-FFF2-40B4-BE49-F238E27FC236}">
                <a16:creationId xmlns:a16="http://schemas.microsoft.com/office/drawing/2014/main" id="{AAD4C000-17B6-2748-81D5-2B535A7D4147}"/>
              </a:ext>
            </a:extLst>
          </p:cNvPr>
          <p:cNvCxnSpPr>
            <a:cxnSpLocks noChangeShapeType="1"/>
          </p:cNvCxnSpPr>
          <p:nvPr/>
        </p:nvCxnSpPr>
        <p:spPr bwMode="auto">
          <a:xfrm flipV="1">
            <a:off x="7067771" y="1802789"/>
            <a:ext cx="0" cy="3646163"/>
          </a:xfrm>
          <a:prstGeom prst="line">
            <a:avLst/>
          </a:prstGeom>
          <a:noFill/>
          <a:ln w="44450">
            <a:solidFill>
              <a:schemeClr val="bg2">
                <a:lumMod val="20000"/>
                <a:lumOff val="80000"/>
              </a:schemeClr>
            </a:solidFill>
            <a:prstDash val="solid"/>
            <a:round/>
            <a:headEnd/>
            <a:tailEnd/>
          </a:ln>
          <a:extLst>
            <a:ext uri="{909E8E84-426E-40DD-AFC4-6F175D3DCCD1}">
              <a14:hiddenFill xmlns:a14="http://schemas.microsoft.com/office/drawing/2010/main">
                <a:noFill/>
              </a14:hiddenFill>
            </a:ext>
          </a:extLst>
        </p:spPr>
      </p:cxnSp>
      <p:cxnSp>
        <p:nvCxnSpPr>
          <p:cNvPr id="84" name="Straight Connector 83">
            <a:extLst>
              <a:ext uri="{FF2B5EF4-FFF2-40B4-BE49-F238E27FC236}">
                <a16:creationId xmlns:a16="http://schemas.microsoft.com/office/drawing/2014/main" id="{979D2A8F-5881-CB49-B9B8-4FA2C286B42A}"/>
              </a:ext>
            </a:extLst>
          </p:cNvPr>
          <p:cNvCxnSpPr>
            <a:cxnSpLocks noChangeShapeType="1"/>
          </p:cNvCxnSpPr>
          <p:nvPr/>
        </p:nvCxnSpPr>
        <p:spPr bwMode="auto">
          <a:xfrm flipV="1">
            <a:off x="10057307" y="1802789"/>
            <a:ext cx="0" cy="3646163"/>
          </a:xfrm>
          <a:prstGeom prst="line">
            <a:avLst/>
          </a:prstGeom>
          <a:noFill/>
          <a:ln w="44450">
            <a:solidFill>
              <a:schemeClr val="bg2">
                <a:lumMod val="20000"/>
                <a:lumOff val="80000"/>
              </a:schemeClr>
            </a:solidFill>
            <a:prstDash val="solid"/>
            <a:round/>
            <a:headEnd/>
            <a:tailEnd/>
          </a:ln>
          <a:extLst>
            <a:ext uri="{909E8E84-426E-40DD-AFC4-6F175D3DCCD1}">
              <a14:hiddenFill xmlns:a14="http://schemas.microsoft.com/office/drawing/2010/main">
                <a:noFill/>
              </a14:hiddenFill>
            </a:ext>
          </a:extLst>
        </p:spPr>
      </p:cxnSp>
      <p:sp>
        <p:nvSpPr>
          <p:cNvPr id="85" name="Content Placeholder 2">
            <a:extLst>
              <a:ext uri="{FF2B5EF4-FFF2-40B4-BE49-F238E27FC236}">
                <a16:creationId xmlns:a16="http://schemas.microsoft.com/office/drawing/2014/main" id="{4CDB6CE0-58F9-C443-8A68-C485FF5EBFD8}"/>
              </a:ext>
            </a:extLst>
          </p:cNvPr>
          <p:cNvSpPr txBox="1">
            <a:spLocks/>
          </p:cNvSpPr>
          <p:nvPr/>
        </p:nvSpPr>
        <p:spPr bwMode="auto">
          <a:xfrm>
            <a:off x="10232220" y="3608699"/>
            <a:ext cx="2751681"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a:buClr>
                <a:srgbClr val="064B6C"/>
              </a:buClr>
              <a:defRPr/>
            </a:pPr>
            <a:r>
              <a:rPr lang="en-US" sz="1900" dirty="0">
                <a:solidFill>
                  <a:schemeClr val="tx2">
                    <a:lumMod val="75000"/>
                    <a:lumOff val="25000"/>
                  </a:schemeClr>
                </a:solidFill>
              </a:rPr>
              <a:t>Health and </a:t>
            </a:r>
            <a:br>
              <a:rPr lang="en-US" sz="1900" dirty="0">
                <a:solidFill>
                  <a:schemeClr val="tx2">
                    <a:lumMod val="75000"/>
                    <a:lumOff val="25000"/>
                  </a:schemeClr>
                </a:solidFill>
              </a:rPr>
            </a:br>
            <a:r>
              <a:rPr lang="en-US" sz="1900" dirty="0">
                <a:solidFill>
                  <a:schemeClr val="tx2">
                    <a:lumMod val="75000"/>
                    <a:lumOff val="25000"/>
                  </a:schemeClr>
                </a:solidFill>
              </a:rPr>
              <a:t>counselling </a:t>
            </a:r>
            <a:br>
              <a:rPr lang="en-US" sz="1900" dirty="0">
                <a:solidFill>
                  <a:schemeClr val="tx2">
                    <a:lumMod val="75000"/>
                    <a:lumOff val="25000"/>
                  </a:schemeClr>
                </a:solidFill>
              </a:rPr>
            </a:br>
            <a:r>
              <a:rPr lang="en-US" sz="1900" dirty="0" err="1">
                <a:solidFill>
                  <a:schemeClr val="tx2">
                    <a:lumMod val="75000"/>
                    <a:lumOff val="25000"/>
                  </a:schemeClr>
                </a:solidFill>
              </a:rPr>
              <a:t>centres</a:t>
            </a:r>
            <a:r>
              <a:rPr lang="en-US" sz="1900" dirty="0">
                <a:solidFill>
                  <a:schemeClr val="tx2">
                    <a:lumMod val="75000"/>
                    <a:lumOff val="25000"/>
                  </a:schemeClr>
                </a:solidFill>
              </a:rPr>
              <a:t>, including those run by our organizations and public facilities.</a:t>
            </a:r>
            <a:br>
              <a:rPr lang="en-US" sz="1900" dirty="0">
                <a:solidFill>
                  <a:schemeClr val="tx2">
                    <a:lumMod val="75000"/>
                    <a:lumOff val="25000"/>
                  </a:schemeClr>
                </a:solidFill>
              </a:rPr>
            </a:br>
            <a:endParaRPr lang="en-US" sz="1900" dirty="0">
              <a:solidFill>
                <a:schemeClr val="tx2">
                  <a:lumMod val="75000"/>
                  <a:lumOff val="25000"/>
                </a:schemeClr>
              </a:solidFill>
            </a:endParaRPr>
          </a:p>
        </p:txBody>
      </p:sp>
      <p:sp>
        <p:nvSpPr>
          <p:cNvPr id="86" name="Content Placeholder 2">
            <a:extLst>
              <a:ext uri="{FF2B5EF4-FFF2-40B4-BE49-F238E27FC236}">
                <a16:creationId xmlns:a16="http://schemas.microsoft.com/office/drawing/2014/main" id="{11891381-4CD1-4C47-BFDF-6C8975F51DF8}"/>
              </a:ext>
            </a:extLst>
          </p:cNvPr>
          <p:cNvSpPr txBox="1">
            <a:spLocks/>
          </p:cNvSpPr>
          <p:nvPr/>
        </p:nvSpPr>
        <p:spPr bwMode="auto">
          <a:xfrm>
            <a:off x="10234133" y="2536076"/>
            <a:ext cx="2769080"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a:buNone/>
              <a:defRPr/>
            </a:pPr>
            <a:r>
              <a:rPr lang="en-US" altLang="en-US" sz="2800" kern="0" dirty="0">
                <a:solidFill>
                  <a:schemeClr val="accent1"/>
                </a:solidFill>
                <a:latin typeface="+mn-lt"/>
                <a:ea typeface="MS PGothic" charset="-128"/>
              </a:rPr>
              <a:t>HEALTH </a:t>
            </a:r>
            <a:br>
              <a:rPr lang="en-US" altLang="en-US" sz="2800" kern="0" dirty="0">
                <a:solidFill>
                  <a:schemeClr val="accent1"/>
                </a:solidFill>
                <a:latin typeface="+mn-lt"/>
                <a:ea typeface="MS PGothic" charset="-128"/>
              </a:rPr>
            </a:br>
            <a:r>
              <a:rPr lang="en-US" altLang="en-US" sz="2800" kern="0" dirty="0">
                <a:solidFill>
                  <a:schemeClr val="accent1"/>
                </a:solidFill>
                <a:latin typeface="+mn-lt"/>
                <a:ea typeface="MS PGothic" charset="-128"/>
              </a:rPr>
              <a:t>CENTRES</a:t>
            </a:r>
          </a:p>
        </p:txBody>
      </p:sp>
      <p:cxnSp>
        <p:nvCxnSpPr>
          <p:cNvPr id="87" name="Straight Connector 86">
            <a:extLst>
              <a:ext uri="{FF2B5EF4-FFF2-40B4-BE49-F238E27FC236}">
                <a16:creationId xmlns:a16="http://schemas.microsoft.com/office/drawing/2014/main" id="{5D1E5D2A-2049-7F46-B816-F3BCC6F2C43D}"/>
              </a:ext>
            </a:extLst>
          </p:cNvPr>
          <p:cNvCxnSpPr>
            <a:cxnSpLocks noChangeShapeType="1"/>
          </p:cNvCxnSpPr>
          <p:nvPr/>
        </p:nvCxnSpPr>
        <p:spPr bwMode="auto">
          <a:xfrm>
            <a:off x="10311732" y="3486759"/>
            <a:ext cx="2016096" cy="0"/>
          </a:xfrm>
          <a:prstGeom prst="line">
            <a:avLst/>
          </a:prstGeom>
          <a:noFill/>
          <a:ln w="38100">
            <a:solidFill>
              <a:schemeClr val="accent1"/>
            </a:solidFill>
            <a:prstDash val="solid"/>
            <a:miter lim="800000"/>
            <a:headEnd/>
            <a:tailEnd type="oval" w="med" len="med"/>
          </a:ln>
          <a:extLst>
            <a:ext uri="{909E8E84-426E-40DD-AFC4-6F175D3DCCD1}">
              <a14:hiddenFill xmlns:a14="http://schemas.microsoft.com/office/drawing/2010/main">
                <a:noFill/>
              </a14:hiddenFill>
            </a:ext>
          </a:extLst>
        </p:spPr>
      </p:cxnSp>
      <p:cxnSp>
        <p:nvCxnSpPr>
          <p:cNvPr id="37" name="Straight Connector 36">
            <a:extLst>
              <a:ext uri="{FF2B5EF4-FFF2-40B4-BE49-F238E27FC236}">
                <a16:creationId xmlns:a16="http://schemas.microsoft.com/office/drawing/2014/main" id="{B580DB5A-61E1-524F-8725-9E44F8E05BF7}"/>
              </a:ext>
            </a:extLst>
          </p:cNvPr>
          <p:cNvCxnSpPr>
            <a:cxnSpLocks/>
          </p:cNvCxnSpPr>
          <p:nvPr/>
        </p:nvCxnSpPr>
        <p:spPr bwMode="auto">
          <a:xfrm flipH="1">
            <a:off x="-62635" y="841571"/>
            <a:ext cx="2614449"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8" name="Straight Connector 37">
            <a:extLst>
              <a:ext uri="{FF2B5EF4-FFF2-40B4-BE49-F238E27FC236}">
                <a16:creationId xmlns:a16="http://schemas.microsoft.com/office/drawing/2014/main" id="{162400C5-1952-6B4B-81BC-FFF1F1F0EE9C}"/>
              </a:ext>
            </a:extLst>
          </p:cNvPr>
          <p:cNvCxnSpPr>
            <a:cxnSpLocks/>
          </p:cNvCxnSpPr>
          <p:nvPr/>
        </p:nvCxnSpPr>
        <p:spPr bwMode="auto">
          <a:xfrm flipH="1">
            <a:off x="10378537" y="841571"/>
            <a:ext cx="2614449"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39725298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4"/>
          <p:cNvSpPr>
            <a:spLocks noGrp="1"/>
          </p:cNvSpPr>
          <p:nvPr>
            <p:ph type="title"/>
          </p:nvPr>
        </p:nvSpPr>
        <p:spPr/>
        <p:txBody>
          <a:bodyPr>
            <a:noAutofit/>
          </a:bodyPr>
          <a:lstStyle/>
          <a:p>
            <a:r>
              <a:rPr lang="en-US" altLang="en-US" sz="4000" kern="0" dirty="0">
                <a:solidFill>
                  <a:schemeClr val="tx1"/>
                </a:solidFill>
              </a:rPr>
              <a:t>Where Do Risk Points Occur for </a:t>
            </a:r>
            <a:br>
              <a:rPr lang="en-US" altLang="en-US" sz="4000" kern="0" dirty="0">
                <a:solidFill>
                  <a:schemeClr val="tx1"/>
                </a:solidFill>
              </a:rPr>
            </a:br>
            <a:r>
              <a:rPr lang="en-US" altLang="en-US" sz="4000" kern="0" dirty="0">
                <a:solidFill>
                  <a:schemeClr val="tx1"/>
                </a:solidFill>
              </a:rPr>
              <a:t>Peop</a:t>
            </a:r>
            <a:r>
              <a:rPr lang="en-US" sz="4000" dirty="0">
                <a:solidFill>
                  <a:schemeClr val="tx1"/>
                </a:solidFill>
                <a:ea typeface="MS PGothic" charset="0"/>
              </a:rPr>
              <a:t>le</a:t>
            </a:r>
            <a:r>
              <a:rPr lang="en-US" altLang="en-US" sz="4000" kern="0" dirty="0">
                <a:solidFill>
                  <a:schemeClr val="tx1"/>
                </a:solidFill>
              </a:rPr>
              <a:t> with Diverse SOGIESC?</a:t>
            </a:r>
            <a:endParaRPr lang="en-US" altLang="en-US" sz="4000" dirty="0">
              <a:solidFill>
                <a:schemeClr val="tx1"/>
              </a:solidFill>
            </a:endParaRPr>
          </a:p>
        </p:txBody>
      </p:sp>
      <p:sp>
        <p:nvSpPr>
          <p:cNvPr id="30" name="Content Placeholder 2">
            <a:extLst>
              <a:ext uri="{FF2B5EF4-FFF2-40B4-BE49-F238E27FC236}">
                <a16:creationId xmlns:a16="http://schemas.microsoft.com/office/drawing/2014/main" id="{E2985B8C-4FC3-CA4E-8C49-742F43E2123D}"/>
              </a:ext>
            </a:extLst>
          </p:cNvPr>
          <p:cNvSpPr txBox="1">
            <a:spLocks/>
          </p:cNvSpPr>
          <p:nvPr/>
        </p:nvSpPr>
        <p:spPr bwMode="auto">
          <a:xfrm>
            <a:off x="1449575" y="4342381"/>
            <a:ext cx="4458995"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a:lnSpc>
                <a:spcPct val="110000"/>
              </a:lnSpc>
              <a:buClr>
                <a:srgbClr val="064B6C"/>
              </a:buClr>
              <a:defRPr/>
            </a:pPr>
            <a:r>
              <a:rPr lang="en-US" sz="2000" dirty="0">
                <a:solidFill>
                  <a:schemeClr val="tx2">
                    <a:lumMod val="75000"/>
                    <a:lumOff val="25000"/>
                  </a:schemeClr>
                </a:solidFill>
              </a:rPr>
              <a:t>Physical, mental and sexual abuse, discrimination, separation from partners, denial of conjugal visits and quarters inappropriate for self-identified gender.</a:t>
            </a:r>
          </a:p>
        </p:txBody>
      </p:sp>
      <p:sp>
        <p:nvSpPr>
          <p:cNvPr id="32" name="Content Placeholder 2">
            <a:extLst>
              <a:ext uri="{FF2B5EF4-FFF2-40B4-BE49-F238E27FC236}">
                <a16:creationId xmlns:a16="http://schemas.microsoft.com/office/drawing/2014/main" id="{132594D6-8AE5-FE4F-B012-E21C2367E89C}"/>
              </a:ext>
            </a:extLst>
          </p:cNvPr>
          <p:cNvSpPr txBox="1">
            <a:spLocks/>
          </p:cNvSpPr>
          <p:nvPr/>
        </p:nvSpPr>
        <p:spPr bwMode="auto">
          <a:xfrm>
            <a:off x="1486557" y="3278979"/>
            <a:ext cx="4396995"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a:buNone/>
              <a:defRPr/>
            </a:pPr>
            <a:r>
              <a:rPr lang="en-US" altLang="en-US" sz="2800" kern="0" dirty="0">
                <a:solidFill>
                  <a:schemeClr val="accent2"/>
                </a:solidFill>
                <a:latin typeface="+mn-lt"/>
                <a:ea typeface="MS PGothic" charset="-128"/>
              </a:rPr>
              <a:t>PHYSICAL, MENTAL </a:t>
            </a:r>
            <a:br>
              <a:rPr lang="en-US" altLang="en-US" sz="2800" kern="0" dirty="0">
                <a:solidFill>
                  <a:schemeClr val="accent2"/>
                </a:solidFill>
                <a:latin typeface="+mn-lt"/>
                <a:ea typeface="MS PGothic" charset="-128"/>
              </a:rPr>
            </a:br>
            <a:r>
              <a:rPr lang="en-US" altLang="en-US" sz="2800" kern="0" dirty="0">
                <a:solidFill>
                  <a:schemeClr val="accent2"/>
                </a:solidFill>
                <a:latin typeface="+mn-lt"/>
                <a:ea typeface="MS PGothic" charset="-128"/>
              </a:rPr>
              <a:t>AND SEXUAL ABUSE </a:t>
            </a:r>
          </a:p>
        </p:txBody>
      </p:sp>
      <p:cxnSp>
        <p:nvCxnSpPr>
          <p:cNvPr id="34" name="Straight Connector 33">
            <a:extLst>
              <a:ext uri="{FF2B5EF4-FFF2-40B4-BE49-F238E27FC236}">
                <a16:creationId xmlns:a16="http://schemas.microsoft.com/office/drawing/2014/main" id="{B167EB04-D7FE-1B4F-86AF-CB4EBE2F4683}"/>
              </a:ext>
            </a:extLst>
          </p:cNvPr>
          <p:cNvCxnSpPr>
            <a:cxnSpLocks noChangeShapeType="1"/>
          </p:cNvCxnSpPr>
          <p:nvPr/>
        </p:nvCxnSpPr>
        <p:spPr bwMode="auto">
          <a:xfrm>
            <a:off x="1529087" y="4262971"/>
            <a:ext cx="3886507" cy="0"/>
          </a:xfrm>
          <a:prstGeom prst="line">
            <a:avLst/>
          </a:prstGeom>
          <a:noFill/>
          <a:ln w="38100">
            <a:solidFill>
              <a:schemeClr val="accent2"/>
            </a:solidFill>
            <a:prstDash val="solid"/>
            <a:miter lim="800000"/>
            <a:headEnd/>
            <a:tailEnd type="oval" w="med" len="med"/>
          </a:ln>
          <a:extLst>
            <a:ext uri="{909E8E84-426E-40DD-AFC4-6F175D3DCCD1}">
              <a14:hiddenFill xmlns:a14="http://schemas.microsoft.com/office/drawing/2010/main">
                <a:noFill/>
              </a14:hiddenFill>
            </a:ext>
          </a:extLst>
        </p:spPr>
      </p:cxnSp>
      <p:sp>
        <p:nvSpPr>
          <p:cNvPr id="44" name="Content Placeholder 2">
            <a:extLst>
              <a:ext uri="{FF2B5EF4-FFF2-40B4-BE49-F238E27FC236}">
                <a16:creationId xmlns:a16="http://schemas.microsoft.com/office/drawing/2014/main" id="{D9CDCD54-FD5E-434B-8D30-672338A60965}"/>
              </a:ext>
            </a:extLst>
          </p:cNvPr>
          <p:cNvSpPr txBox="1">
            <a:spLocks/>
          </p:cNvSpPr>
          <p:nvPr/>
        </p:nvSpPr>
        <p:spPr bwMode="auto">
          <a:xfrm>
            <a:off x="1449576" y="7041888"/>
            <a:ext cx="3966018"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a:lnSpc>
                <a:spcPct val="110000"/>
              </a:lnSpc>
              <a:buClr>
                <a:srgbClr val="064B6C"/>
              </a:buClr>
              <a:defRPr/>
            </a:pPr>
            <a:r>
              <a:rPr lang="en-US" sz="2000" dirty="0">
                <a:solidFill>
                  <a:schemeClr val="tx2">
                    <a:lumMod val="75000"/>
                    <a:lumOff val="25000"/>
                  </a:schemeClr>
                </a:solidFill>
              </a:rPr>
              <a:t>Denial of critical medical care, including HIV treatment, hormonal therapy or care related to sexual violence or reproductive health.</a:t>
            </a:r>
          </a:p>
        </p:txBody>
      </p:sp>
      <p:sp>
        <p:nvSpPr>
          <p:cNvPr id="46" name="Content Placeholder 2">
            <a:extLst>
              <a:ext uri="{FF2B5EF4-FFF2-40B4-BE49-F238E27FC236}">
                <a16:creationId xmlns:a16="http://schemas.microsoft.com/office/drawing/2014/main" id="{97EB9DE6-1E58-2E4A-9D1E-4880F15D63FB}"/>
              </a:ext>
            </a:extLst>
          </p:cNvPr>
          <p:cNvSpPr txBox="1">
            <a:spLocks/>
          </p:cNvSpPr>
          <p:nvPr/>
        </p:nvSpPr>
        <p:spPr bwMode="auto">
          <a:xfrm>
            <a:off x="1449575" y="6174875"/>
            <a:ext cx="2659823"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a:lnSpc>
                <a:spcPct val="70000"/>
              </a:lnSpc>
              <a:buNone/>
              <a:defRPr/>
            </a:pPr>
            <a:r>
              <a:rPr lang="en-US" altLang="en-US" sz="2800" kern="0" dirty="0">
                <a:solidFill>
                  <a:schemeClr val="accent1"/>
                </a:solidFill>
                <a:latin typeface="+mn-lt"/>
                <a:ea typeface="MS PGothic" charset="-128"/>
              </a:rPr>
              <a:t>CRITICAL </a:t>
            </a:r>
            <a:br>
              <a:rPr lang="en-US" altLang="en-US" sz="2800" kern="0" dirty="0">
                <a:solidFill>
                  <a:schemeClr val="accent1"/>
                </a:solidFill>
                <a:latin typeface="+mn-lt"/>
                <a:ea typeface="MS PGothic" charset="-128"/>
              </a:rPr>
            </a:br>
            <a:r>
              <a:rPr lang="en-US" altLang="en-US" sz="2800" kern="0" dirty="0">
                <a:solidFill>
                  <a:schemeClr val="accent1"/>
                </a:solidFill>
                <a:latin typeface="+mn-lt"/>
                <a:ea typeface="MS PGothic" charset="-128"/>
              </a:rPr>
              <a:t>MEDICAL CARE </a:t>
            </a:r>
          </a:p>
        </p:txBody>
      </p:sp>
      <p:cxnSp>
        <p:nvCxnSpPr>
          <p:cNvPr id="47" name="Straight Connector 46">
            <a:extLst>
              <a:ext uri="{FF2B5EF4-FFF2-40B4-BE49-F238E27FC236}">
                <a16:creationId xmlns:a16="http://schemas.microsoft.com/office/drawing/2014/main" id="{5C0F1B62-C8F7-004C-9EAC-7B3E355E2FF9}"/>
              </a:ext>
            </a:extLst>
          </p:cNvPr>
          <p:cNvCxnSpPr>
            <a:cxnSpLocks noChangeShapeType="1"/>
          </p:cNvCxnSpPr>
          <p:nvPr/>
        </p:nvCxnSpPr>
        <p:spPr bwMode="auto">
          <a:xfrm flipV="1">
            <a:off x="6511662" y="3253563"/>
            <a:ext cx="0" cy="5337544"/>
          </a:xfrm>
          <a:prstGeom prst="line">
            <a:avLst/>
          </a:prstGeom>
          <a:noFill/>
          <a:ln w="44450">
            <a:solidFill>
              <a:schemeClr val="bg2">
                <a:lumMod val="20000"/>
                <a:lumOff val="80000"/>
              </a:schemeClr>
            </a:solidFill>
            <a:prstDash val="solid"/>
            <a:round/>
            <a:headEnd/>
            <a:tailEnd/>
          </a:ln>
          <a:extLst>
            <a:ext uri="{909E8E84-426E-40DD-AFC4-6F175D3DCCD1}">
              <a14:hiddenFill xmlns:a14="http://schemas.microsoft.com/office/drawing/2010/main">
                <a:noFill/>
              </a14:hiddenFill>
            </a:ext>
          </a:extLst>
        </p:spPr>
      </p:cxnSp>
      <p:cxnSp>
        <p:nvCxnSpPr>
          <p:cNvPr id="48" name="Straight Connector 47">
            <a:extLst>
              <a:ext uri="{FF2B5EF4-FFF2-40B4-BE49-F238E27FC236}">
                <a16:creationId xmlns:a16="http://schemas.microsoft.com/office/drawing/2014/main" id="{4F8F3786-BDA9-F140-B1F2-ACFE0C3C92EB}"/>
              </a:ext>
            </a:extLst>
          </p:cNvPr>
          <p:cNvCxnSpPr>
            <a:cxnSpLocks noChangeShapeType="1"/>
          </p:cNvCxnSpPr>
          <p:nvPr/>
        </p:nvCxnSpPr>
        <p:spPr bwMode="auto">
          <a:xfrm>
            <a:off x="1538290" y="6961655"/>
            <a:ext cx="3877304" cy="0"/>
          </a:xfrm>
          <a:prstGeom prst="line">
            <a:avLst/>
          </a:prstGeom>
          <a:noFill/>
          <a:ln w="38100">
            <a:solidFill>
              <a:schemeClr val="accent1"/>
            </a:solidFill>
            <a:prstDash val="solid"/>
            <a:miter lim="800000"/>
            <a:headEnd/>
            <a:tailEnd type="oval" w="med" len="med"/>
          </a:ln>
          <a:extLst>
            <a:ext uri="{909E8E84-426E-40DD-AFC4-6F175D3DCCD1}">
              <a14:hiddenFill xmlns:a14="http://schemas.microsoft.com/office/drawing/2010/main">
                <a:noFill/>
              </a14:hiddenFill>
            </a:ext>
          </a:extLst>
        </p:spPr>
      </p:cxnSp>
      <p:sp>
        <p:nvSpPr>
          <p:cNvPr id="59" name="Content Placeholder 2">
            <a:extLst>
              <a:ext uri="{FF2B5EF4-FFF2-40B4-BE49-F238E27FC236}">
                <a16:creationId xmlns:a16="http://schemas.microsoft.com/office/drawing/2014/main" id="{D9FCABBB-DB74-954C-A8F2-35268A7F932D}"/>
              </a:ext>
            </a:extLst>
          </p:cNvPr>
          <p:cNvSpPr txBox="1">
            <a:spLocks/>
          </p:cNvSpPr>
          <p:nvPr/>
        </p:nvSpPr>
        <p:spPr bwMode="auto">
          <a:xfrm>
            <a:off x="7350251" y="7041065"/>
            <a:ext cx="3511056"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a:lnSpc>
                <a:spcPct val="110000"/>
              </a:lnSpc>
              <a:buClr>
                <a:srgbClr val="064B6C"/>
              </a:buClr>
              <a:defRPr/>
            </a:pPr>
            <a:r>
              <a:rPr lang="en-US" sz="2000" dirty="0">
                <a:solidFill>
                  <a:schemeClr val="tx2">
                    <a:lumMod val="75000"/>
                    <a:lumOff val="25000"/>
                  </a:schemeClr>
                </a:solidFill>
              </a:rPr>
              <a:t>Isolation or solitary confinement used as a means of protection, rather than release or referral alternatives. </a:t>
            </a:r>
          </a:p>
        </p:txBody>
      </p:sp>
      <p:sp>
        <p:nvSpPr>
          <p:cNvPr id="62" name="Content Placeholder 2">
            <a:extLst>
              <a:ext uri="{FF2B5EF4-FFF2-40B4-BE49-F238E27FC236}">
                <a16:creationId xmlns:a16="http://schemas.microsoft.com/office/drawing/2014/main" id="{FC4FFCE6-436B-8445-A6EC-737A9BB59992}"/>
              </a:ext>
            </a:extLst>
          </p:cNvPr>
          <p:cNvSpPr txBox="1">
            <a:spLocks/>
          </p:cNvSpPr>
          <p:nvPr/>
        </p:nvSpPr>
        <p:spPr bwMode="auto">
          <a:xfrm>
            <a:off x="7344703" y="6089815"/>
            <a:ext cx="3644535"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a:buNone/>
              <a:defRPr/>
            </a:pPr>
            <a:r>
              <a:rPr lang="en-US" altLang="en-US" sz="2800" kern="0" dirty="0">
                <a:solidFill>
                  <a:schemeClr val="accent2"/>
                </a:solidFill>
                <a:latin typeface="+mn-lt"/>
                <a:ea typeface="MS PGothic" charset="-128"/>
              </a:rPr>
              <a:t>ISOLATION OR CONFINEMENT</a:t>
            </a:r>
          </a:p>
        </p:txBody>
      </p:sp>
      <p:cxnSp>
        <p:nvCxnSpPr>
          <p:cNvPr id="64" name="Straight Connector 63">
            <a:extLst>
              <a:ext uri="{FF2B5EF4-FFF2-40B4-BE49-F238E27FC236}">
                <a16:creationId xmlns:a16="http://schemas.microsoft.com/office/drawing/2014/main" id="{9CC71B18-512B-5F41-997F-97A6661FE98E}"/>
              </a:ext>
            </a:extLst>
          </p:cNvPr>
          <p:cNvCxnSpPr>
            <a:cxnSpLocks noChangeShapeType="1"/>
          </p:cNvCxnSpPr>
          <p:nvPr/>
        </p:nvCxnSpPr>
        <p:spPr bwMode="auto">
          <a:xfrm>
            <a:off x="7429763" y="6961655"/>
            <a:ext cx="3176363" cy="0"/>
          </a:xfrm>
          <a:prstGeom prst="line">
            <a:avLst/>
          </a:prstGeom>
          <a:noFill/>
          <a:ln w="38100">
            <a:solidFill>
              <a:schemeClr val="accent2"/>
            </a:solidFill>
            <a:prstDash val="solid"/>
            <a:miter lim="800000"/>
            <a:headEnd/>
            <a:tailEnd type="oval" w="med" len="med"/>
          </a:ln>
          <a:extLst>
            <a:ext uri="{909E8E84-426E-40DD-AFC4-6F175D3DCCD1}">
              <a14:hiddenFill xmlns:a14="http://schemas.microsoft.com/office/drawing/2010/main">
                <a:noFill/>
              </a14:hiddenFill>
            </a:ext>
          </a:extLst>
        </p:spPr>
      </p:cxnSp>
      <p:cxnSp>
        <p:nvCxnSpPr>
          <p:cNvPr id="76" name="Straight Connector 75">
            <a:extLst>
              <a:ext uri="{FF2B5EF4-FFF2-40B4-BE49-F238E27FC236}">
                <a16:creationId xmlns:a16="http://schemas.microsoft.com/office/drawing/2014/main" id="{E7D5FA75-9229-F946-A141-2B52F98021AC}"/>
              </a:ext>
            </a:extLst>
          </p:cNvPr>
          <p:cNvCxnSpPr>
            <a:cxnSpLocks noChangeShapeType="1"/>
          </p:cNvCxnSpPr>
          <p:nvPr/>
        </p:nvCxnSpPr>
        <p:spPr bwMode="auto">
          <a:xfrm flipH="1">
            <a:off x="1156117" y="5919695"/>
            <a:ext cx="10663876" cy="0"/>
          </a:xfrm>
          <a:prstGeom prst="line">
            <a:avLst/>
          </a:prstGeom>
          <a:noFill/>
          <a:ln w="44450">
            <a:solidFill>
              <a:schemeClr val="bg2">
                <a:lumMod val="20000"/>
                <a:lumOff val="80000"/>
              </a:schemeClr>
            </a:solidFill>
            <a:prstDash val="solid"/>
            <a:round/>
            <a:headEnd/>
            <a:tailEnd/>
          </a:ln>
          <a:extLst>
            <a:ext uri="{909E8E84-426E-40DD-AFC4-6F175D3DCCD1}">
              <a14:hiddenFill xmlns:a14="http://schemas.microsoft.com/office/drawing/2010/main">
                <a:noFill/>
              </a14:hiddenFill>
            </a:ext>
          </a:extLst>
        </p:spPr>
      </p:cxnSp>
      <p:sp>
        <p:nvSpPr>
          <p:cNvPr id="77" name="Content Placeholder 2">
            <a:extLst>
              <a:ext uri="{FF2B5EF4-FFF2-40B4-BE49-F238E27FC236}">
                <a16:creationId xmlns:a16="http://schemas.microsoft.com/office/drawing/2014/main" id="{3580A4FF-302C-CD43-B615-E00AD2C18457}"/>
              </a:ext>
            </a:extLst>
          </p:cNvPr>
          <p:cNvSpPr txBox="1">
            <a:spLocks/>
          </p:cNvSpPr>
          <p:nvPr/>
        </p:nvSpPr>
        <p:spPr bwMode="auto">
          <a:xfrm>
            <a:off x="7368022" y="4247350"/>
            <a:ext cx="3493285"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a:lnSpc>
                <a:spcPct val="110000"/>
              </a:lnSpc>
              <a:buClr>
                <a:srgbClr val="064B6C"/>
              </a:buClr>
              <a:defRPr/>
            </a:pPr>
            <a:r>
              <a:rPr lang="en-US" sz="2000" dirty="0">
                <a:solidFill>
                  <a:schemeClr val="tx2">
                    <a:lumMod val="75000"/>
                    <a:lumOff val="25000"/>
                  </a:schemeClr>
                </a:solidFill>
              </a:rPr>
              <a:t>Lack of access to legal and social support, justice systems, appropriate counselling and sufficiently trained staff.</a:t>
            </a:r>
          </a:p>
        </p:txBody>
      </p:sp>
      <p:sp>
        <p:nvSpPr>
          <p:cNvPr id="78" name="Content Placeholder 2">
            <a:extLst>
              <a:ext uri="{FF2B5EF4-FFF2-40B4-BE49-F238E27FC236}">
                <a16:creationId xmlns:a16="http://schemas.microsoft.com/office/drawing/2014/main" id="{736F1704-D3C6-B24E-8FD9-3851BC0FD4D3}"/>
              </a:ext>
            </a:extLst>
          </p:cNvPr>
          <p:cNvSpPr txBox="1">
            <a:spLocks/>
          </p:cNvSpPr>
          <p:nvPr/>
        </p:nvSpPr>
        <p:spPr bwMode="auto">
          <a:xfrm>
            <a:off x="7369935" y="3221978"/>
            <a:ext cx="2769080"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a:buNone/>
              <a:defRPr/>
            </a:pPr>
            <a:r>
              <a:rPr lang="en-US" altLang="en-US" sz="2800" kern="0" dirty="0">
                <a:solidFill>
                  <a:schemeClr val="accent1"/>
                </a:solidFill>
                <a:latin typeface="+mn-lt"/>
                <a:ea typeface="MS PGothic" charset="-128"/>
              </a:rPr>
              <a:t>LACK OF SUPPORT</a:t>
            </a:r>
          </a:p>
        </p:txBody>
      </p:sp>
      <p:cxnSp>
        <p:nvCxnSpPr>
          <p:cNvPr id="79" name="Straight Connector 78">
            <a:extLst>
              <a:ext uri="{FF2B5EF4-FFF2-40B4-BE49-F238E27FC236}">
                <a16:creationId xmlns:a16="http://schemas.microsoft.com/office/drawing/2014/main" id="{7CBB9D69-C076-184D-AB39-4AD9EFE0FA84}"/>
              </a:ext>
            </a:extLst>
          </p:cNvPr>
          <p:cNvCxnSpPr>
            <a:cxnSpLocks noChangeShapeType="1"/>
          </p:cNvCxnSpPr>
          <p:nvPr/>
        </p:nvCxnSpPr>
        <p:spPr bwMode="auto">
          <a:xfrm>
            <a:off x="7447534" y="4167940"/>
            <a:ext cx="3158592" cy="0"/>
          </a:xfrm>
          <a:prstGeom prst="line">
            <a:avLst/>
          </a:prstGeom>
          <a:noFill/>
          <a:ln w="38100">
            <a:solidFill>
              <a:schemeClr val="accent1"/>
            </a:solidFill>
            <a:prstDash val="solid"/>
            <a:miter lim="800000"/>
            <a:headEnd/>
            <a:tailEnd type="oval" w="med" len="med"/>
          </a:ln>
          <a:extLst>
            <a:ext uri="{909E8E84-426E-40DD-AFC4-6F175D3DCCD1}">
              <a14:hiddenFill xmlns:a14="http://schemas.microsoft.com/office/drawing/2010/main">
                <a:noFill/>
              </a14:hiddenFill>
            </a:ext>
          </a:extLst>
        </p:spPr>
      </p:cxnSp>
      <p:cxnSp>
        <p:nvCxnSpPr>
          <p:cNvPr id="37" name="Straight Connector 36">
            <a:extLst>
              <a:ext uri="{FF2B5EF4-FFF2-40B4-BE49-F238E27FC236}">
                <a16:creationId xmlns:a16="http://schemas.microsoft.com/office/drawing/2014/main" id="{B580DB5A-61E1-524F-8725-9E44F8E05BF7}"/>
              </a:ext>
            </a:extLst>
          </p:cNvPr>
          <p:cNvCxnSpPr>
            <a:cxnSpLocks/>
          </p:cNvCxnSpPr>
          <p:nvPr/>
        </p:nvCxnSpPr>
        <p:spPr bwMode="auto">
          <a:xfrm flipH="1">
            <a:off x="-62635" y="841571"/>
            <a:ext cx="2614449"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8" name="Straight Connector 37">
            <a:extLst>
              <a:ext uri="{FF2B5EF4-FFF2-40B4-BE49-F238E27FC236}">
                <a16:creationId xmlns:a16="http://schemas.microsoft.com/office/drawing/2014/main" id="{162400C5-1952-6B4B-81BC-FFF1F1F0EE9C}"/>
              </a:ext>
            </a:extLst>
          </p:cNvPr>
          <p:cNvCxnSpPr>
            <a:cxnSpLocks/>
          </p:cNvCxnSpPr>
          <p:nvPr/>
        </p:nvCxnSpPr>
        <p:spPr bwMode="auto">
          <a:xfrm flipH="1">
            <a:off x="10378537" y="841571"/>
            <a:ext cx="2614449"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43" name="Group 42">
            <a:extLst>
              <a:ext uri="{FF2B5EF4-FFF2-40B4-BE49-F238E27FC236}">
                <a16:creationId xmlns:a16="http://schemas.microsoft.com/office/drawing/2014/main" id="{9C341022-2451-A24E-B2EB-5B451CAA4381}"/>
              </a:ext>
            </a:extLst>
          </p:cNvPr>
          <p:cNvGrpSpPr/>
          <p:nvPr/>
        </p:nvGrpSpPr>
        <p:grpSpPr>
          <a:xfrm>
            <a:off x="4574967" y="1789872"/>
            <a:ext cx="4058916" cy="1048700"/>
            <a:chOff x="8405902" y="5677489"/>
            <a:chExt cx="5787182" cy="1495230"/>
          </a:xfrm>
        </p:grpSpPr>
        <p:sp>
          <p:nvSpPr>
            <p:cNvPr id="45" name="Rectangle 44">
              <a:extLst>
                <a:ext uri="{FF2B5EF4-FFF2-40B4-BE49-F238E27FC236}">
                  <a16:creationId xmlns:a16="http://schemas.microsoft.com/office/drawing/2014/main" id="{40712372-51E4-774E-BEA3-CEB47571E4EA}"/>
                </a:ext>
              </a:extLst>
            </p:cNvPr>
            <p:cNvSpPr/>
            <p:nvPr/>
          </p:nvSpPr>
          <p:spPr>
            <a:xfrm>
              <a:off x="8405902" y="5677489"/>
              <a:ext cx="5544272" cy="1495230"/>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pSp>
          <p:nvGrpSpPr>
            <p:cNvPr id="49" name="Group 48">
              <a:extLst>
                <a:ext uri="{FF2B5EF4-FFF2-40B4-BE49-F238E27FC236}">
                  <a16:creationId xmlns:a16="http://schemas.microsoft.com/office/drawing/2014/main" id="{F89D9117-0EFF-014F-A25C-0C9BA45BE859}"/>
                </a:ext>
              </a:extLst>
            </p:cNvPr>
            <p:cNvGrpSpPr/>
            <p:nvPr/>
          </p:nvGrpSpPr>
          <p:grpSpPr>
            <a:xfrm>
              <a:off x="8522165" y="5963578"/>
              <a:ext cx="872233" cy="872233"/>
              <a:chOff x="841535" y="7053789"/>
              <a:chExt cx="677185" cy="677185"/>
            </a:xfrm>
          </p:grpSpPr>
          <p:sp>
            <p:nvSpPr>
              <p:cNvPr id="54" name="Shape 7274">
                <a:extLst>
                  <a:ext uri="{FF2B5EF4-FFF2-40B4-BE49-F238E27FC236}">
                    <a16:creationId xmlns:a16="http://schemas.microsoft.com/office/drawing/2014/main" id="{94886949-9AE0-6548-97A5-E7FE05016AA6}"/>
                  </a:ext>
                </a:extLst>
              </p:cNvPr>
              <p:cNvSpPr/>
              <p:nvPr/>
            </p:nvSpPr>
            <p:spPr>
              <a:xfrm>
                <a:off x="841535" y="7053789"/>
                <a:ext cx="677185" cy="677185"/>
              </a:xfrm>
              <a:prstGeom prst="ellipse">
                <a:avLst/>
              </a:prstGeom>
              <a:solidFill>
                <a:schemeClr val="accent2"/>
              </a:solidFill>
              <a:ln w="12700" cap="flat">
                <a:noFill/>
                <a:miter lim="400000"/>
              </a:ln>
              <a:effectLst>
                <a:outerShdw blurRad="127000" dist="38100" dir="4680000" sx="50000" sy="50000" rotWithShape="0">
                  <a:schemeClr val="tx1">
                    <a:alpha val="64000"/>
                  </a:schemeClr>
                </a:outerShdw>
              </a:effectLst>
            </p:spPr>
            <p:txBody>
              <a:bodyPr wrap="square" lIns="27084" tIns="27084" rIns="27084" bIns="27084" numCol="1" anchor="ctr">
                <a:noAutofit/>
              </a:bodyPr>
              <a:lstStyle/>
              <a:p>
                <a:pPr>
                  <a:defRPr sz="3200">
                    <a:solidFill>
                      <a:srgbClr val="FFFFFF"/>
                    </a:solidFill>
                  </a:defRPr>
                </a:pPr>
                <a:endParaRPr sz="1400" dirty="0">
                  <a:latin typeface="Calibri Regular"/>
                </a:endParaRPr>
              </a:p>
            </p:txBody>
          </p:sp>
          <p:grpSp>
            <p:nvGrpSpPr>
              <p:cNvPr id="55" name="Group 54">
                <a:extLst>
                  <a:ext uri="{FF2B5EF4-FFF2-40B4-BE49-F238E27FC236}">
                    <a16:creationId xmlns:a16="http://schemas.microsoft.com/office/drawing/2014/main" id="{E9CB486B-48C0-7F4B-B62C-6316BF55D2A5}"/>
                  </a:ext>
                </a:extLst>
              </p:cNvPr>
              <p:cNvGrpSpPr/>
              <p:nvPr/>
            </p:nvGrpSpPr>
            <p:grpSpPr>
              <a:xfrm>
                <a:off x="954648" y="7210213"/>
                <a:ext cx="495567" cy="366519"/>
                <a:chOff x="2598738" y="3560760"/>
                <a:chExt cx="457200" cy="338141"/>
              </a:xfrm>
              <a:solidFill>
                <a:schemeClr val="bg1"/>
              </a:solidFill>
            </p:grpSpPr>
            <p:sp>
              <p:nvSpPr>
                <p:cNvPr id="56" name="Freeform 187">
                  <a:extLst>
                    <a:ext uri="{FF2B5EF4-FFF2-40B4-BE49-F238E27FC236}">
                      <a16:creationId xmlns:a16="http://schemas.microsoft.com/office/drawing/2014/main" id="{2F2648CC-DBE1-164D-9C88-33E29E7C84BD}"/>
                    </a:ext>
                  </a:extLst>
                </p:cNvPr>
                <p:cNvSpPr>
                  <a:spLocks noEditPoints="1"/>
                </p:cNvSpPr>
                <p:nvPr/>
              </p:nvSpPr>
              <p:spPr bwMode="auto">
                <a:xfrm>
                  <a:off x="2598738" y="3560760"/>
                  <a:ext cx="417513" cy="298450"/>
                </a:xfrm>
                <a:custGeom>
                  <a:avLst/>
                  <a:gdLst>
                    <a:gd name="T0" fmla="*/ 729 w 3157"/>
                    <a:gd name="T1" fmla="*/ 1876 h 2261"/>
                    <a:gd name="T2" fmla="*/ 565 w 3157"/>
                    <a:gd name="T3" fmla="*/ 1943 h 2261"/>
                    <a:gd name="T4" fmla="*/ 1070 w 3157"/>
                    <a:gd name="T5" fmla="*/ 1889 h 2261"/>
                    <a:gd name="T6" fmla="*/ 876 w 3157"/>
                    <a:gd name="T7" fmla="*/ 1858 h 2261"/>
                    <a:gd name="T8" fmla="*/ 721 w 3157"/>
                    <a:gd name="T9" fmla="*/ 231 h 2261"/>
                    <a:gd name="T10" fmla="*/ 553 w 3157"/>
                    <a:gd name="T11" fmla="*/ 303 h 2261"/>
                    <a:gd name="T12" fmla="*/ 423 w 3157"/>
                    <a:gd name="T13" fmla="*/ 403 h 2261"/>
                    <a:gd name="T14" fmla="*/ 335 w 3157"/>
                    <a:gd name="T15" fmla="*/ 502 h 2261"/>
                    <a:gd name="T16" fmla="*/ 343 w 3157"/>
                    <a:gd name="T17" fmla="*/ 1839 h 2261"/>
                    <a:gd name="T18" fmla="*/ 500 w 3157"/>
                    <a:gd name="T19" fmla="*/ 1739 h 2261"/>
                    <a:gd name="T20" fmla="*/ 699 w 3157"/>
                    <a:gd name="T21" fmla="*/ 1667 h 2261"/>
                    <a:gd name="T22" fmla="*/ 876 w 3157"/>
                    <a:gd name="T23" fmla="*/ 1648 h 2261"/>
                    <a:gd name="T24" fmla="*/ 1111 w 3157"/>
                    <a:gd name="T25" fmla="*/ 1681 h 2261"/>
                    <a:gd name="T26" fmla="*/ 1304 w 3157"/>
                    <a:gd name="T27" fmla="*/ 1765 h 2261"/>
                    <a:gd name="T28" fmla="*/ 1454 w 3157"/>
                    <a:gd name="T29" fmla="*/ 1871 h 2261"/>
                    <a:gd name="T30" fmla="*/ 1415 w 3157"/>
                    <a:gd name="T31" fmla="*/ 487 h 2261"/>
                    <a:gd name="T32" fmla="*/ 1317 w 3157"/>
                    <a:gd name="T33" fmla="*/ 386 h 2261"/>
                    <a:gd name="T34" fmla="*/ 1173 w 3157"/>
                    <a:gd name="T35" fmla="*/ 286 h 2261"/>
                    <a:gd name="T36" fmla="*/ 986 w 3157"/>
                    <a:gd name="T37" fmla="*/ 221 h 2261"/>
                    <a:gd name="T38" fmla="*/ 941 w 3157"/>
                    <a:gd name="T39" fmla="*/ 3 h 2261"/>
                    <a:gd name="T40" fmla="*/ 1167 w 3157"/>
                    <a:gd name="T41" fmla="*/ 52 h 2261"/>
                    <a:gd name="T42" fmla="*/ 1351 w 3157"/>
                    <a:gd name="T43" fmla="*/ 146 h 2261"/>
                    <a:gd name="T44" fmla="*/ 1496 w 3157"/>
                    <a:gd name="T45" fmla="*/ 263 h 2261"/>
                    <a:gd name="T46" fmla="*/ 1621 w 3157"/>
                    <a:gd name="T47" fmla="*/ 264 h 2261"/>
                    <a:gd name="T48" fmla="*/ 1763 w 3157"/>
                    <a:gd name="T49" fmla="*/ 146 h 2261"/>
                    <a:gd name="T50" fmla="*/ 1946 w 3157"/>
                    <a:gd name="T51" fmla="*/ 52 h 2261"/>
                    <a:gd name="T52" fmla="*/ 2171 w 3157"/>
                    <a:gd name="T53" fmla="*/ 3 h 2261"/>
                    <a:gd name="T54" fmla="*/ 2417 w 3157"/>
                    <a:gd name="T55" fmla="*/ 20 h 2261"/>
                    <a:gd name="T56" fmla="*/ 2623 w 3157"/>
                    <a:gd name="T57" fmla="*/ 95 h 2261"/>
                    <a:gd name="T58" fmla="*/ 2784 w 3157"/>
                    <a:gd name="T59" fmla="*/ 200 h 2261"/>
                    <a:gd name="T60" fmla="*/ 2907 w 3157"/>
                    <a:gd name="T61" fmla="*/ 317 h 2261"/>
                    <a:gd name="T62" fmla="*/ 2984 w 3157"/>
                    <a:gd name="T63" fmla="*/ 413 h 2261"/>
                    <a:gd name="T64" fmla="*/ 3013 w 3157"/>
                    <a:gd name="T65" fmla="*/ 455 h 2261"/>
                    <a:gd name="T66" fmla="*/ 3157 w 3157"/>
                    <a:gd name="T67" fmla="*/ 2156 h 2261"/>
                    <a:gd name="T68" fmla="*/ 3028 w 3157"/>
                    <a:gd name="T69" fmla="*/ 1839 h 2261"/>
                    <a:gd name="T70" fmla="*/ 3060 w 3157"/>
                    <a:gd name="T71" fmla="*/ 1646 h 2261"/>
                    <a:gd name="T72" fmla="*/ 3019 w 3157"/>
                    <a:gd name="T73" fmla="*/ 1455 h 2261"/>
                    <a:gd name="T74" fmla="*/ 2905 w 3157"/>
                    <a:gd name="T75" fmla="*/ 1286 h 2261"/>
                    <a:gd name="T76" fmla="*/ 2812 w 3157"/>
                    <a:gd name="T77" fmla="*/ 539 h 2261"/>
                    <a:gd name="T78" fmla="*/ 2753 w 3157"/>
                    <a:gd name="T79" fmla="*/ 465 h 2261"/>
                    <a:gd name="T80" fmla="*/ 2644 w 3157"/>
                    <a:gd name="T81" fmla="*/ 360 h 2261"/>
                    <a:gd name="T82" fmla="*/ 2489 w 3157"/>
                    <a:gd name="T83" fmla="*/ 265 h 2261"/>
                    <a:gd name="T84" fmla="*/ 2292 w 3157"/>
                    <a:gd name="T85" fmla="*/ 214 h 2261"/>
                    <a:gd name="T86" fmla="*/ 2081 w 3157"/>
                    <a:gd name="T87" fmla="*/ 231 h 2261"/>
                    <a:gd name="T88" fmla="*/ 1911 w 3157"/>
                    <a:gd name="T89" fmla="*/ 303 h 2261"/>
                    <a:gd name="T90" fmla="*/ 1781 w 3157"/>
                    <a:gd name="T91" fmla="*/ 403 h 2261"/>
                    <a:gd name="T92" fmla="*/ 1694 w 3157"/>
                    <a:gd name="T93" fmla="*/ 503 h 2261"/>
                    <a:gd name="T94" fmla="*/ 1704 w 3157"/>
                    <a:gd name="T95" fmla="*/ 1836 h 2261"/>
                    <a:gd name="T96" fmla="*/ 1883 w 3157"/>
                    <a:gd name="T97" fmla="*/ 1726 h 2261"/>
                    <a:gd name="T98" fmla="*/ 2008 w 3157"/>
                    <a:gd name="T99" fmla="*/ 1788 h 2261"/>
                    <a:gd name="T100" fmla="*/ 1961 w 3157"/>
                    <a:gd name="T101" fmla="*/ 1922 h 2261"/>
                    <a:gd name="T102" fmla="*/ 2120 w 3157"/>
                    <a:gd name="T103" fmla="*/ 2001 h 2261"/>
                    <a:gd name="T104" fmla="*/ 2274 w 3157"/>
                    <a:gd name="T105" fmla="*/ 2123 h 2261"/>
                    <a:gd name="T106" fmla="*/ 2470 w 3157"/>
                    <a:gd name="T107" fmla="*/ 2181 h 2261"/>
                    <a:gd name="T108" fmla="*/ 2672 w 3157"/>
                    <a:gd name="T109" fmla="*/ 2163 h 2261"/>
                    <a:gd name="T110" fmla="*/ 2858 w 3157"/>
                    <a:gd name="T111" fmla="*/ 2070 h 2261"/>
                    <a:gd name="T112" fmla="*/ 95 w 3157"/>
                    <a:gd name="T113" fmla="*/ 695 h 2261"/>
                    <a:gd name="T114" fmla="*/ 117 w 3157"/>
                    <a:gd name="T115" fmla="*/ 445 h 2261"/>
                    <a:gd name="T116" fmla="*/ 167 w 3157"/>
                    <a:gd name="T117" fmla="*/ 371 h 2261"/>
                    <a:gd name="T118" fmla="*/ 266 w 3157"/>
                    <a:gd name="T119" fmla="*/ 260 h 2261"/>
                    <a:gd name="T120" fmla="*/ 405 w 3157"/>
                    <a:gd name="T121" fmla="*/ 146 h 2261"/>
                    <a:gd name="T122" fmla="*/ 586 w 3157"/>
                    <a:gd name="T123" fmla="*/ 52 h 2261"/>
                    <a:gd name="T124" fmla="*/ 813 w 3157"/>
                    <a:gd name="T125" fmla="*/ 3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57" h="2261">
                      <a:moveTo>
                        <a:pt x="876" y="1858"/>
                      </a:moveTo>
                      <a:lnTo>
                        <a:pt x="825" y="1860"/>
                      </a:lnTo>
                      <a:lnTo>
                        <a:pt x="775" y="1866"/>
                      </a:lnTo>
                      <a:lnTo>
                        <a:pt x="729" y="1876"/>
                      </a:lnTo>
                      <a:lnTo>
                        <a:pt x="684" y="1889"/>
                      </a:lnTo>
                      <a:lnTo>
                        <a:pt x="642" y="1905"/>
                      </a:lnTo>
                      <a:lnTo>
                        <a:pt x="602" y="1923"/>
                      </a:lnTo>
                      <a:lnTo>
                        <a:pt x="565" y="1943"/>
                      </a:lnTo>
                      <a:lnTo>
                        <a:pt x="1192" y="1943"/>
                      </a:lnTo>
                      <a:lnTo>
                        <a:pt x="1153" y="1923"/>
                      </a:lnTo>
                      <a:lnTo>
                        <a:pt x="1113" y="1905"/>
                      </a:lnTo>
                      <a:lnTo>
                        <a:pt x="1070" y="1889"/>
                      </a:lnTo>
                      <a:lnTo>
                        <a:pt x="1025" y="1876"/>
                      </a:lnTo>
                      <a:lnTo>
                        <a:pt x="978" y="1866"/>
                      </a:lnTo>
                      <a:lnTo>
                        <a:pt x="929" y="1860"/>
                      </a:lnTo>
                      <a:lnTo>
                        <a:pt x="876" y="1858"/>
                      </a:lnTo>
                      <a:close/>
                      <a:moveTo>
                        <a:pt x="876" y="211"/>
                      </a:moveTo>
                      <a:lnTo>
                        <a:pt x="823" y="213"/>
                      </a:lnTo>
                      <a:lnTo>
                        <a:pt x="771" y="221"/>
                      </a:lnTo>
                      <a:lnTo>
                        <a:pt x="721" y="231"/>
                      </a:lnTo>
                      <a:lnTo>
                        <a:pt x="675" y="244"/>
                      </a:lnTo>
                      <a:lnTo>
                        <a:pt x="632" y="262"/>
                      </a:lnTo>
                      <a:lnTo>
                        <a:pt x="591" y="282"/>
                      </a:lnTo>
                      <a:lnTo>
                        <a:pt x="553" y="303"/>
                      </a:lnTo>
                      <a:lnTo>
                        <a:pt x="517" y="326"/>
                      </a:lnTo>
                      <a:lnTo>
                        <a:pt x="483" y="351"/>
                      </a:lnTo>
                      <a:lnTo>
                        <a:pt x="452" y="376"/>
                      </a:lnTo>
                      <a:lnTo>
                        <a:pt x="423" y="403"/>
                      </a:lnTo>
                      <a:lnTo>
                        <a:pt x="395" y="430"/>
                      </a:lnTo>
                      <a:lnTo>
                        <a:pt x="372" y="456"/>
                      </a:lnTo>
                      <a:lnTo>
                        <a:pt x="352" y="480"/>
                      </a:lnTo>
                      <a:lnTo>
                        <a:pt x="335" y="502"/>
                      </a:lnTo>
                      <a:lnTo>
                        <a:pt x="321" y="522"/>
                      </a:lnTo>
                      <a:lnTo>
                        <a:pt x="310" y="537"/>
                      </a:lnTo>
                      <a:lnTo>
                        <a:pt x="310" y="1866"/>
                      </a:lnTo>
                      <a:lnTo>
                        <a:pt x="343" y="1839"/>
                      </a:lnTo>
                      <a:lnTo>
                        <a:pt x="378" y="1812"/>
                      </a:lnTo>
                      <a:lnTo>
                        <a:pt x="415" y="1786"/>
                      </a:lnTo>
                      <a:lnTo>
                        <a:pt x="457" y="1761"/>
                      </a:lnTo>
                      <a:lnTo>
                        <a:pt x="500" y="1739"/>
                      </a:lnTo>
                      <a:lnTo>
                        <a:pt x="545" y="1717"/>
                      </a:lnTo>
                      <a:lnTo>
                        <a:pt x="594" y="1697"/>
                      </a:lnTo>
                      <a:lnTo>
                        <a:pt x="645" y="1680"/>
                      </a:lnTo>
                      <a:lnTo>
                        <a:pt x="699" y="1667"/>
                      </a:lnTo>
                      <a:lnTo>
                        <a:pt x="756" y="1657"/>
                      </a:lnTo>
                      <a:lnTo>
                        <a:pt x="815" y="1650"/>
                      </a:lnTo>
                      <a:lnTo>
                        <a:pt x="876" y="1648"/>
                      </a:lnTo>
                      <a:lnTo>
                        <a:pt x="876" y="1648"/>
                      </a:lnTo>
                      <a:lnTo>
                        <a:pt x="940" y="1650"/>
                      </a:lnTo>
                      <a:lnTo>
                        <a:pt x="1000" y="1657"/>
                      </a:lnTo>
                      <a:lnTo>
                        <a:pt x="1057" y="1667"/>
                      </a:lnTo>
                      <a:lnTo>
                        <a:pt x="1111" y="1681"/>
                      </a:lnTo>
                      <a:lnTo>
                        <a:pt x="1164" y="1698"/>
                      </a:lnTo>
                      <a:lnTo>
                        <a:pt x="1214" y="1719"/>
                      </a:lnTo>
                      <a:lnTo>
                        <a:pt x="1261" y="1741"/>
                      </a:lnTo>
                      <a:lnTo>
                        <a:pt x="1304" y="1765"/>
                      </a:lnTo>
                      <a:lnTo>
                        <a:pt x="1347" y="1790"/>
                      </a:lnTo>
                      <a:lnTo>
                        <a:pt x="1385" y="1816"/>
                      </a:lnTo>
                      <a:lnTo>
                        <a:pt x="1420" y="1844"/>
                      </a:lnTo>
                      <a:lnTo>
                        <a:pt x="1454" y="1871"/>
                      </a:lnTo>
                      <a:lnTo>
                        <a:pt x="1454" y="539"/>
                      </a:lnTo>
                      <a:lnTo>
                        <a:pt x="1445" y="525"/>
                      </a:lnTo>
                      <a:lnTo>
                        <a:pt x="1432" y="509"/>
                      </a:lnTo>
                      <a:lnTo>
                        <a:pt x="1415" y="487"/>
                      </a:lnTo>
                      <a:lnTo>
                        <a:pt x="1395" y="465"/>
                      </a:lnTo>
                      <a:lnTo>
                        <a:pt x="1372" y="439"/>
                      </a:lnTo>
                      <a:lnTo>
                        <a:pt x="1346" y="413"/>
                      </a:lnTo>
                      <a:lnTo>
                        <a:pt x="1317" y="386"/>
                      </a:lnTo>
                      <a:lnTo>
                        <a:pt x="1284" y="360"/>
                      </a:lnTo>
                      <a:lnTo>
                        <a:pt x="1250" y="334"/>
                      </a:lnTo>
                      <a:lnTo>
                        <a:pt x="1213" y="309"/>
                      </a:lnTo>
                      <a:lnTo>
                        <a:pt x="1173" y="286"/>
                      </a:lnTo>
                      <a:lnTo>
                        <a:pt x="1130" y="265"/>
                      </a:lnTo>
                      <a:lnTo>
                        <a:pt x="1085" y="247"/>
                      </a:lnTo>
                      <a:lnTo>
                        <a:pt x="1037" y="232"/>
                      </a:lnTo>
                      <a:lnTo>
                        <a:pt x="986" y="221"/>
                      </a:lnTo>
                      <a:lnTo>
                        <a:pt x="933" y="214"/>
                      </a:lnTo>
                      <a:lnTo>
                        <a:pt x="876" y="211"/>
                      </a:lnTo>
                      <a:close/>
                      <a:moveTo>
                        <a:pt x="876" y="0"/>
                      </a:moveTo>
                      <a:lnTo>
                        <a:pt x="941" y="3"/>
                      </a:lnTo>
                      <a:lnTo>
                        <a:pt x="1001" y="10"/>
                      </a:lnTo>
                      <a:lnTo>
                        <a:pt x="1059" y="20"/>
                      </a:lnTo>
                      <a:lnTo>
                        <a:pt x="1115" y="35"/>
                      </a:lnTo>
                      <a:lnTo>
                        <a:pt x="1167" y="52"/>
                      </a:lnTo>
                      <a:lnTo>
                        <a:pt x="1218" y="72"/>
                      </a:lnTo>
                      <a:lnTo>
                        <a:pt x="1264" y="95"/>
                      </a:lnTo>
                      <a:lnTo>
                        <a:pt x="1310" y="120"/>
                      </a:lnTo>
                      <a:lnTo>
                        <a:pt x="1351" y="146"/>
                      </a:lnTo>
                      <a:lnTo>
                        <a:pt x="1390" y="173"/>
                      </a:lnTo>
                      <a:lnTo>
                        <a:pt x="1427" y="200"/>
                      </a:lnTo>
                      <a:lnTo>
                        <a:pt x="1459" y="228"/>
                      </a:lnTo>
                      <a:lnTo>
                        <a:pt x="1496" y="263"/>
                      </a:lnTo>
                      <a:lnTo>
                        <a:pt x="1530" y="296"/>
                      </a:lnTo>
                      <a:lnTo>
                        <a:pt x="1560" y="330"/>
                      </a:lnTo>
                      <a:lnTo>
                        <a:pt x="1588" y="297"/>
                      </a:lnTo>
                      <a:lnTo>
                        <a:pt x="1621" y="264"/>
                      </a:lnTo>
                      <a:lnTo>
                        <a:pt x="1657" y="229"/>
                      </a:lnTo>
                      <a:lnTo>
                        <a:pt x="1689" y="201"/>
                      </a:lnTo>
                      <a:lnTo>
                        <a:pt x="1725" y="174"/>
                      </a:lnTo>
                      <a:lnTo>
                        <a:pt x="1763" y="146"/>
                      </a:lnTo>
                      <a:lnTo>
                        <a:pt x="1804" y="120"/>
                      </a:lnTo>
                      <a:lnTo>
                        <a:pt x="1849" y="96"/>
                      </a:lnTo>
                      <a:lnTo>
                        <a:pt x="1896" y="73"/>
                      </a:lnTo>
                      <a:lnTo>
                        <a:pt x="1946" y="52"/>
                      </a:lnTo>
                      <a:lnTo>
                        <a:pt x="1997" y="35"/>
                      </a:lnTo>
                      <a:lnTo>
                        <a:pt x="2053" y="20"/>
                      </a:lnTo>
                      <a:lnTo>
                        <a:pt x="2111" y="10"/>
                      </a:lnTo>
                      <a:lnTo>
                        <a:pt x="2171" y="3"/>
                      </a:lnTo>
                      <a:lnTo>
                        <a:pt x="2235" y="0"/>
                      </a:lnTo>
                      <a:lnTo>
                        <a:pt x="2299" y="3"/>
                      </a:lnTo>
                      <a:lnTo>
                        <a:pt x="2359" y="10"/>
                      </a:lnTo>
                      <a:lnTo>
                        <a:pt x="2417" y="20"/>
                      </a:lnTo>
                      <a:lnTo>
                        <a:pt x="2473" y="35"/>
                      </a:lnTo>
                      <a:lnTo>
                        <a:pt x="2526" y="52"/>
                      </a:lnTo>
                      <a:lnTo>
                        <a:pt x="2575" y="72"/>
                      </a:lnTo>
                      <a:lnTo>
                        <a:pt x="2623" y="95"/>
                      </a:lnTo>
                      <a:lnTo>
                        <a:pt x="2668" y="120"/>
                      </a:lnTo>
                      <a:lnTo>
                        <a:pt x="2709" y="146"/>
                      </a:lnTo>
                      <a:lnTo>
                        <a:pt x="2748" y="173"/>
                      </a:lnTo>
                      <a:lnTo>
                        <a:pt x="2784" y="200"/>
                      </a:lnTo>
                      <a:lnTo>
                        <a:pt x="2818" y="228"/>
                      </a:lnTo>
                      <a:lnTo>
                        <a:pt x="2850" y="259"/>
                      </a:lnTo>
                      <a:lnTo>
                        <a:pt x="2881" y="288"/>
                      </a:lnTo>
                      <a:lnTo>
                        <a:pt x="2907" y="317"/>
                      </a:lnTo>
                      <a:lnTo>
                        <a:pt x="2932" y="344"/>
                      </a:lnTo>
                      <a:lnTo>
                        <a:pt x="2952" y="370"/>
                      </a:lnTo>
                      <a:lnTo>
                        <a:pt x="2970" y="393"/>
                      </a:lnTo>
                      <a:lnTo>
                        <a:pt x="2984" y="413"/>
                      </a:lnTo>
                      <a:lnTo>
                        <a:pt x="2996" y="429"/>
                      </a:lnTo>
                      <a:lnTo>
                        <a:pt x="3004" y="443"/>
                      </a:lnTo>
                      <a:lnTo>
                        <a:pt x="3010" y="451"/>
                      </a:lnTo>
                      <a:lnTo>
                        <a:pt x="3013" y="455"/>
                      </a:lnTo>
                      <a:lnTo>
                        <a:pt x="3027" y="508"/>
                      </a:lnTo>
                      <a:lnTo>
                        <a:pt x="3027" y="695"/>
                      </a:lnTo>
                      <a:lnTo>
                        <a:pt x="3157" y="695"/>
                      </a:lnTo>
                      <a:lnTo>
                        <a:pt x="3157" y="2156"/>
                      </a:lnTo>
                      <a:lnTo>
                        <a:pt x="2955" y="1971"/>
                      </a:lnTo>
                      <a:lnTo>
                        <a:pt x="2983" y="1930"/>
                      </a:lnTo>
                      <a:lnTo>
                        <a:pt x="3008" y="1885"/>
                      </a:lnTo>
                      <a:lnTo>
                        <a:pt x="3028" y="1839"/>
                      </a:lnTo>
                      <a:lnTo>
                        <a:pt x="3042" y="1793"/>
                      </a:lnTo>
                      <a:lnTo>
                        <a:pt x="3053" y="1744"/>
                      </a:lnTo>
                      <a:lnTo>
                        <a:pt x="3059" y="1695"/>
                      </a:lnTo>
                      <a:lnTo>
                        <a:pt x="3060" y="1646"/>
                      </a:lnTo>
                      <a:lnTo>
                        <a:pt x="3057" y="1597"/>
                      </a:lnTo>
                      <a:lnTo>
                        <a:pt x="3049" y="1549"/>
                      </a:lnTo>
                      <a:lnTo>
                        <a:pt x="3037" y="1502"/>
                      </a:lnTo>
                      <a:lnTo>
                        <a:pt x="3019" y="1455"/>
                      </a:lnTo>
                      <a:lnTo>
                        <a:pt x="2998" y="1409"/>
                      </a:lnTo>
                      <a:lnTo>
                        <a:pt x="2972" y="1366"/>
                      </a:lnTo>
                      <a:lnTo>
                        <a:pt x="2941" y="1325"/>
                      </a:lnTo>
                      <a:lnTo>
                        <a:pt x="2905" y="1286"/>
                      </a:lnTo>
                      <a:lnTo>
                        <a:pt x="2876" y="1259"/>
                      </a:lnTo>
                      <a:lnTo>
                        <a:pt x="2845" y="1235"/>
                      </a:lnTo>
                      <a:lnTo>
                        <a:pt x="2812" y="1213"/>
                      </a:lnTo>
                      <a:lnTo>
                        <a:pt x="2812" y="539"/>
                      </a:lnTo>
                      <a:lnTo>
                        <a:pt x="2803" y="525"/>
                      </a:lnTo>
                      <a:lnTo>
                        <a:pt x="2790" y="509"/>
                      </a:lnTo>
                      <a:lnTo>
                        <a:pt x="2773" y="487"/>
                      </a:lnTo>
                      <a:lnTo>
                        <a:pt x="2753" y="465"/>
                      </a:lnTo>
                      <a:lnTo>
                        <a:pt x="2730" y="439"/>
                      </a:lnTo>
                      <a:lnTo>
                        <a:pt x="2705" y="413"/>
                      </a:lnTo>
                      <a:lnTo>
                        <a:pt x="2675" y="386"/>
                      </a:lnTo>
                      <a:lnTo>
                        <a:pt x="2644" y="360"/>
                      </a:lnTo>
                      <a:lnTo>
                        <a:pt x="2609" y="334"/>
                      </a:lnTo>
                      <a:lnTo>
                        <a:pt x="2571" y="309"/>
                      </a:lnTo>
                      <a:lnTo>
                        <a:pt x="2531" y="286"/>
                      </a:lnTo>
                      <a:lnTo>
                        <a:pt x="2489" y="265"/>
                      </a:lnTo>
                      <a:lnTo>
                        <a:pt x="2443" y="247"/>
                      </a:lnTo>
                      <a:lnTo>
                        <a:pt x="2395" y="232"/>
                      </a:lnTo>
                      <a:lnTo>
                        <a:pt x="2344" y="221"/>
                      </a:lnTo>
                      <a:lnTo>
                        <a:pt x="2292" y="214"/>
                      </a:lnTo>
                      <a:lnTo>
                        <a:pt x="2235" y="211"/>
                      </a:lnTo>
                      <a:lnTo>
                        <a:pt x="2181" y="213"/>
                      </a:lnTo>
                      <a:lnTo>
                        <a:pt x="2129" y="221"/>
                      </a:lnTo>
                      <a:lnTo>
                        <a:pt x="2081" y="231"/>
                      </a:lnTo>
                      <a:lnTo>
                        <a:pt x="2034" y="244"/>
                      </a:lnTo>
                      <a:lnTo>
                        <a:pt x="1990" y="262"/>
                      </a:lnTo>
                      <a:lnTo>
                        <a:pt x="1950" y="282"/>
                      </a:lnTo>
                      <a:lnTo>
                        <a:pt x="1911" y="303"/>
                      </a:lnTo>
                      <a:lnTo>
                        <a:pt x="1875" y="326"/>
                      </a:lnTo>
                      <a:lnTo>
                        <a:pt x="1841" y="351"/>
                      </a:lnTo>
                      <a:lnTo>
                        <a:pt x="1811" y="376"/>
                      </a:lnTo>
                      <a:lnTo>
                        <a:pt x="1781" y="403"/>
                      </a:lnTo>
                      <a:lnTo>
                        <a:pt x="1754" y="430"/>
                      </a:lnTo>
                      <a:lnTo>
                        <a:pt x="1731" y="456"/>
                      </a:lnTo>
                      <a:lnTo>
                        <a:pt x="1710" y="480"/>
                      </a:lnTo>
                      <a:lnTo>
                        <a:pt x="1694" y="503"/>
                      </a:lnTo>
                      <a:lnTo>
                        <a:pt x="1679" y="522"/>
                      </a:lnTo>
                      <a:lnTo>
                        <a:pt x="1668" y="537"/>
                      </a:lnTo>
                      <a:lnTo>
                        <a:pt x="1668" y="1866"/>
                      </a:lnTo>
                      <a:lnTo>
                        <a:pt x="1704" y="1836"/>
                      </a:lnTo>
                      <a:lnTo>
                        <a:pt x="1744" y="1807"/>
                      </a:lnTo>
                      <a:lnTo>
                        <a:pt x="1787" y="1778"/>
                      </a:lnTo>
                      <a:lnTo>
                        <a:pt x="1833" y="1751"/>
                      </a:lnTo>
                      <a:lnTo>
                        <a:pt x="1883" y="1726"/>
                      </a:lnTo>
                      <a:lnTo>
                        <a:pt x="1936" y="1703"/>
                      </a:lnTo>
                      <a:lnTo>
                        <a:pt x="1992" y="1685"/>
                      </a:lnTo>
                      <a:lnTo>
                        <a:pt x="1997" y="1736"/>
                      </a:lnTo>
                      <a:lnTo>
                        <a:pt x="2008" y="1788"/>
                      </a:lnTo>
                      <a:lnTo>
                        <a:pt x="2024" y="1839"/>
                      </a:lnTo>
                      <a:lnTo>
                        <a:pt x="2045" y="1889"/>
                      </a:lnTo>
                      <a:lnTo>
                        <a:pt x="2003" y="1905"/>
                      </a:lnTo>
                      <a:lnTo>
                        <a:pt x="1961" y="1922"/>
                      </a:lnTo>
                      <a:lnTo>
                        <a:pt x="1923" y="1943"/>
                      </a:lnTo>
                      <a:lnTo>
                        <a:pt x="2075" y="1943"/>
                      </a:lnTo>
                      <a:lnTo>
                        <a:pt x="2096" y="1973"/>
                      </a:lnTo>
                      <a:lnTo>
                        <a:pt x="2120" y="2001"/>
                      </a:lnTo>
                      <a:lnTo>
                        <a:pt x="2146" y="2028"/>
                      </a:lnTo>
                      <a:lnTo>
                        <a:pt x="2186" y="2065"/>
                      </a:lnTo>
                      <a:lnTo>
                        <a:pt x="2229" y="2096"/>
                      </a:lnTo>
                      <a:lnTo>
                        <a:pt x="2274" y="2123"/>
                      </a:lnTo>
                      <a:lnTo>
                        <a:pt x="2321" y="2145"/>
                      </a:lnTo>
                      <a:lnTo>
                        <a:pt x="2370" y="2161"/>
                      </a:lnTo>
                      <a:lnTo>
                        <a:pt x="2419" y="2174"/>
                      </a:lnTo>
                      <a:lnTo>
                        <a:pt x="2470" y="2181"/>
                      </a:lnTo>
                      <a:lnTo>
                        <a:pt x="2520" y="2184"/>
                      </a:lnTo>
                      <a:lnTo>
                        <a:pt x="2572" y="2182"/>
                      </a:lnTo>
                      <a:lnTo>
                        <a:pt x="2623" y="2176"/>
                      </a:lnTo>
                      <a:lnTo>
                        <a:pt x="2672" y="2163"/>
                      </a:lnTo>
                      <a:lnTo>
                        <a:pt x="2721" y="2148"/>
                      </a:lnTo>
                      <a:lnTo>
                        <a:pt x="2768" y="2127"/>
                      </a:lnTo>
                      <a:lnTo>
                        <a:pt x="2815" y="2101"/>
                      </a:lnTo>
                      <a:lnTo>
                        <a:pt x="2858" y="2070"/>
                      </a:lnTo>
                      <a:lnTo>
                        <a:pt x="3039" y="2261"/>
                      </a:lnTo>
                      <a:lnTo>
                        <a:pt x="0" y="2261"/>
                      </a:lnTo>
                      <a:lnTo>
                        <a:pt x="0" y="695"/>
                      </a:lnTo>
                      <a:lnTo>
                        <a:pt x="95" y="695"/>
                      </a:lnTo>
                      <a:lnTo>
                        <a:pt x="95" y="508"/>
                      </a:lnTo>
                      <a:lnTo>
                        <a:pt x="109" y="458"/>
                      </a:lnTo>
                      <a:lnTo>
                        <a:pt x="111" y="454"/>
                      </a:lnTo>
                      <a:lnTo>
                        <a:pt x="117" y="445"/>
                      </a:lnTo>
                      <a:lnTo>
                        <a:pt x="124" y="431"/>
                      </a:lnTo>
                      <a:lnTo>
                        <a:pt x="136" y="415"/>
                      </a:lnTo>
                      <a:lnTo>
                        <a:pt x="150" y="395"/>
                      </a:lnTo>
                      <a:lnTo>
                        <a:pt x="167" y="371"/>
                      </a:lnTo>
                      <a:lnTo>
                        <a:pt x="187" y="346"/>
                      </a:lnTo>
                      <a:lnTo>
                        <a:pt x="210" y="319"/>
                      </a:lnTo>
                      <a:lnTo>
                        <a:pt x="236" y="290"/>
                      </a:lnTo>
                      <a:lnTo>
                        <a:pt x="266" y="260"/>
                      </a:lnTo>
                      <a:lnTo>
                        <a:pt x="298" y="229"/>
                      </a:lnTo>
                      <a:lnTo>
                        <a:pt x="331" y="201"/>
                      </a:lnTo>
                      <a:lnTo>
                        <a:pt x="367" y="174"/>
                      </a:lnTo>
                      <a:lnTo>
                        <a:pt x="405" y="146"/>
                      </a:lnTo>
                      <a:lnTo>
                        <a:pt x="446" y="120"/>
                      </a:lnTo>
                      <a:lnTo>
                        <a:pt x="490" y="96"/>
                      </a:lnTo>
                      <a:lnTo>
                        <a:pt x="537" y="73"/>
                      </a:lnTo>
                      <a:lnTo>
                        <a:pt x="586" y="52"/>
                      </a:lnTo>
                      <a:lnTo>
                        <a:pt x="639" y="35"/>
                      </a:lnTo>
                      <a:lnTo>
                        <a:pt x="695" y="20"/>
                      </a:lnTo>
                      <a:lnTo>
                        <a:pt x="753" y="10"/>
                      </a:lnTo>
                      <a:lnTo>
                        <a:pt x="813" y="3"/>
                      </a:lnTo>
                      <a:lnTo>
                        <a:pt x="876" y="0"/>
                      </a:lnTo>
                      <a:close/>
                    </a:path>
                  </a:pathLst>
                </a:custGeom>
                <a:grpFill/>
                <a:ln w="0">
                  <a:noFill/>
                  <a:prstDash val="solid"/>
                  <a:round/>
                  <a:headEnd/>
                  <a:tailEnd/>
                </a:ln>
              </p:spPr>
              <p:txBody>
                <a:bodyPr vert="horz" wrap="square" lIns="73127" tIns="36564" rIns="73127" bIns="36564" numCol="1" anchor="t" anchorCtr="0" compatLnSpc="1">
                  <a:prstTxWarp prst="textNoShape">
                    <a:avLst/>
                  </a:prstTxWarp>
                </a:bodyPr>
                <a:lstStyle/>
                <a:p>
                  <a:endParaRPr lang="en-US" sz="1600" dirty="0">
                    <a:latin typeface="Calibri Regular"/>
                  </a:endParaRPr>
                </a:p>
              </p:txBody>
            </p:sp>
            <p:sp>
              <p:nvSpPr>
                <p:cNvPr id="57" name="Freeform 188">
                  <a:extLst>
                    <a:ext uri="{FF2B5EF4-FFF2-40B4-BE49-F238E27FC236}">
                      <a16:creationId xmlns:a16="http://schemas.microsoft.com/office/drawing/2014/main" id="{960F8240-536B-CC49-952C-8FF9158CC551}"/>
                    </a:ext>
                  </a:extLst>
                </p:cNvPr>
                <p:cNvSpPr>
                  <a:spLocks noEditPoints="1"/>
                </p:cNvSpPr>
                <p:nvPr/>
              </p:nvSpPr>
              <p:spPr bwMode="auto">
                <a:xfrm>
                  <a:off x="2868613" y="3716338"/>
                  <a:ext cx="187325" cy="182563"/>
                </a:xfrm>
                <a:custGeom>
                  <a:avLst/>
                  <a:gdLst>
                    <a:gd name="T0" fmla="*/ 420 w 1425"/>
                    <a:gd name="T1" fmla="*/ 123 h 1382"/>
                    <a:gd name="T2" fmla="*/ 338 w 1425"/>
                    <a:gd name="T3" fmla="*/ 148 h 1382"/>
                    <a:gd name="T4" fmla="*/ 262 w 1425"/>
                    <a:gd name="T5" fmla="*/ 192 h 1382"/>
                    <a:gd name="T6" fmla="*/ 197 w 1425"/>
                    <a:gd name="T7" fmla="*/ 255 h 1382"/>
                    <a:gd name="T8" fmla="*/ 152 w 1425"/>
                    <a:gd name="T9" fmla="*/ 330 h 1382"/>
                    <a:gd name="T10" fmla="*/ 127 w 1425"/>
                    <a:gd name="T11" fmla="*/ 411 h 1382"/>
                    <a:gd name="T12" fmla="*/ 122 w 1425"/>
                    <a:gd name="T13" fmla="*/ 494 h 1382"/>
                    <a:gd name="T14" fmla="*/ 136 w 1425"/>
                    <a:gd name="T15" fmla="*/ 577 h 1382"/>
                    <a:gd name="T16" fmla="*/ 171 w 1425"/>
                    <a:gd name="T17" fmla="*/ 656 h 1382"/>
                    <a:gd name="T18" fmla="*/ 226 w 1425"/>
                    <a:gd name="T19" fmla="*/ 726 h 1382"/>
                    <a:gd name="T20" fmla="*/ 297 w 1425"/>
                    <a:gd name="T21" fmla="*/ 781 h 1382"/>
                    <a:gd name="T22" fmla="*/ 376 w 1425"/>
                    <a:gd name="T23" fmla="*/ 815 h 1382"/>
                    <a:gd name="T24" fmla="*/ 460 w 1425"/>
                    <a:gd name="T25" fmla="*/ 830 h 1382"/>
                    <a:gd name="T26" fmla="*/ 545 w 1425"/>
                    <a:gd name="T27" fmla="*/ 825 h 1382"/>
                    <a:gd name="T28" fmla="*/ 628 w 1425"/>
                    <a:gd name="T29" fmla="*/ 801 h 1382"/>
                    <a:gd name="T30" fmla="*/ 704 w 1425"/>
                    <a:gd name="T31" fmla="*/ 757 h 1382"/>
                    <a:gd name="T32" fmla="*/ 768 w 1425"/>
                    <a:gd name="T33" fmla="*/ 694 h 1382"/>
                    <a:gd name="T34" fmla="*/ 813 w 1425"/>
                    <a:gd name="T35" fmla="*/ 620 h 1382"/>
                    <a:gd name="T36" fmla="*/ 839 w 1425"/>
                    <a:gd name="T37" fmla="*/ 539 h 1382"/>
                    <a:gd name="T38" fmla="*/ 844 w 1425"/>
                    <a:gd name="T39" fmla="*/ 455 h 1382"/>
                    <a:gd name="T40" fmla="*/ 830 w 1425"/>
                    <a:gd name="T41" fmla="*/ 372 h 1382"/>
                    <a:gd name="T42" fmla="*/ 794 w 1425"/>
                    <a:gd name="T43" fmla="*/ 294 h 1382"/>
                    <a:gd name="T44" fmla="*/ 740 w 1425"/>
                    <a:gd name="T45" fmla="*/ 223 h 1382"/>
                    <a:gd name="T46" fmla="*/ 669 w 1425"/>
                    <a:gd name="T47" fmla="*/ 169 h 1382"/>
                    <a:gd name="T48" fmla="*/ 590 w 1425"/>
                    <a:gd name="T49" fmla="*/ 134 h 1382"/>
                    <a:gd name="T50" fmla="*/ 505 w 1425"/>
                    <a:gd name="T51" fmla="*/ 119 h 1382"/>
                    <a:gd name="T52" fmla="*/ 460 w 1425"/>
                    <a:gd name="T53" fmla="*/ 0 h 1382"/>
                    <a:gd name="T54" fmla="*/ 558 w 1425"/>
                    <a:gd name="T55" fmla="*/ 5 h 1382"/>
                    <a:gd name="T56" fmla="*/ 654 w 1425"/>
                    <a:gd name="T57" fmla="*/ 30 h 1382"/>
                    <a:gd name="T58" fmla="*/ 745 w 1425"/>
                    <a:gd name="T59" fmla="*/ 75 h 1382"/>
                    <a:gd name="T60" fmla="*/ 825 w 1425"/>
                    <a:gd name="T61" fmla="*/ 140 h 1382"/>
                    <a:gd name="T62" fmla="*/ 889 w 1425"/>
                    <a:gd name="T63" fmla="*/ 218 h 1382"/>
                    <a:gd name="T64" fmla="*/ 934 w 1425"/>
                    <a:gd name="T65" fmla="*/ 304 h 1382"/>
                    <a:gd name="T66" fmla="*/ 959 w 1425"/>
                    <a:gd name="T67" fmla="*/ 395 h 1382"/>
                    <a:gd name="T68" fmla="*/ 965 w 1425"/>
                    <a:gd name="T69" fmla="*/ 490 h 1382"/>
                    <a:gd name="T70" fmla="*/ 953 w 1425"/>
                    <a:gd name="T71" fmla="*/ 584 h 1382"/>
                    <a:gd name="T72" fmla="*/ 921 w 1425"/>
                    <a:gd name="T73" fmla="*/ 675 h 1382"/>
                    <a:gd name="T74" fmla="*/ 870 w 1425"/>
                    <a:gd name="T75" fmla="*/ 758 h 1382"/>
                    <a:gd name="T76" fmla="*/ 1292 w 1425"/>
                    <a:gd name="T77" fmla="*/ 1382 h 1382"/>
                    <a:gd name="T78" fmla="*/ 741 w 1425"/>
                    <a:gd name="T79" fmla="*/ 876 h 1382"/>
                    <a:gd name="T80" fmla="*/ 650 w 1425"/>
                    <a:gd name="T81" fmla="*/ 921 h 1382"/>
                    <a:gd name="T82" fmla="*/ 554 w 1425"/>
                    <a:gd name="T83" fmla="*/ 945 h 1382"/>
                    <a:gd name="T84" fmla="*/ 456 w 1425"/>
                    <a:gd name="T85" fmla="*/ 949 h 1382"/>
                    <a:gd name="T86" fmla="*/ 358 w 1425"/>
                    <a:gd name="T87" fmla="*/ 934 h 1382"/>
                    <a:gd name="T88" fmla="*/ 265 w 1425"/>
                    <a:gd name="T89" fmla="*/ 899 h 1382"/>
                    <a:gd name="T90" fmla="*/ 180 w 1425"/>
                    <a:gd name="T91" fmla="*/ 844 h 1382"/>
                    <a:gd name="T92" fmla="*/ 106 w 1425"/>
                    <a:gd name="T93" fmla="*/ 770 h 1382"/>
                    <a:gd name="T94" fmla="*/ 51 w 1425"/>
                    <a:gd name="T95" fmla="*/ 686 h 1382"/>
                    <a:gd name="T96" fmla="*/ 15 w 1425"/>
                    <a:gd name="T97" fmla="*/ 594 h 1382"/>
                    <a:gd name="T98" fmla="*/ 0 w 1425"/>
                    <a:gd name="T99" fmla="*/ 497 h 1382"/>
                    <a:gd name="T100" fmla="*/ 7 w 1425"/>
                    <a:gd name="T101" fmla="*/ 401 h 1382"/>
                    <a:gd name="T102" fmla="*/ 32 w 1425"/>
                    <a:gd name="T103" fmla="*/ 306 h 1382"/>
                    <a:gd name="T104" fmla="*/ 77 w 1425"/>
                    <a:gd name="T105" fmla="*/ 217 h 1382"/>
                    <a:gd name="T106" fmla="*/ 143 w 1425"/>
                    <a:gd name="T107" fmla="*/ 138 h 1382"/>
                    <a:gd name="T108" fmla="*/ 224 w 1425"/>
                    <a:gd name="T109" fmla="*/ 74 h 1382"/>
                    <a:gd name="T110" fmla="*/ 315 w 1425"/>
                    <a:gd name="T111" fmla="*/ 29 h 1382"/>
                    <a:gd name="T112" fmla="*/ 410 w 1425"/>
                    <a:gd name="T113" fmla="*/ 5 h 1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25" h="1382">
                      <a:moveTo>
                        <a:pt x="463" y="118"/>
                      </a:moveTo>
                      <a:lnTo>
                        <a:pt x="420" y="123"/>
                      </a:lnTo>
                      <a:lnTo>
                        <a:pt x="379" y="133"/>
                      </a:lnTo>
                      <a:lnTo>
                        <a:pt x="338" y="148"/>
                      </a:lnTo>
                      <a:lnTo>
                        <a:pt x="299" y="167"/>
                      </a:lnTo>
                      <a:lnTo>
                        <a:pt x="262" y="192"/>
                      </a:lnTo>
                      <a:lnTo>
                        <a:pt x="228" y="222"/>
                      </a:lnTo>
                      <a:lnTo>
                        <a:pt x="197" y="255"/>
                      </a:lnTo>
                      <a:lnTo>
                        <a:pt x="172" y="292"/>
                      </a:lnTo>
                      <a:lnTo>
                        <a:pt x="152" y="330"/>
                      </a:lnTo>
                      <a:lnTo>
                        <a:pt x="137" y="369"/>
                      </a:lnTo>
                      <a:lnTo>
                        <a:pt x="127" y="411"/>
                      </a:lnTo>
                      <a:lnTo>
                        <a:pt x="122" y="452"/>
                      </a:lnTo>
                      <a:lnTo>
                        <a:pt x="122" y="494"/>
                      </a:lnTo>
                      <a:lnTo>
                        <a:pt x="127" y="537"/>
                      </a:lnTo>
                      <a:lnTo>
                        <a:pt x="136" y="577"/>
                      </a:lnTo>
                      <a:lnTo>
                        <a:pt x="151" y="618"/>
                      </a:lnTo>
                      <a:lnTo>
                        <a:pt x="171" y="656"/>
                      </a:lnTo>
                      <a:lnTo>
                        <a:pt x="196" y="692"/>
                      </a:lnTo>
                      <a:lnTo>
                        <a:pt x="226" y="726"/>
                      </a:lnTo>
                      <a:lnTo>
                        <a:pt x="260" y="756"/>
                      </a:lnTo>
                      <a:lnTo>
                        <a:pt x="297" y="781"/>
                      </a:lnTo>
                      <a:lnTo>
                        <a:pt x="336" y="800"/>
                      </a:lnTo>
                      <a:lnTo>
                        <a:pt x="376" y="815"/>
                      </a:lnTo>
                      <a:lnTo>
                        <a:pt x="418" y="825"/>
                      </a:lnTo>
                      <a:lnTo>
                        <a:pt x="460" y="830"/>
                      </a:lnTo>
                      <a:lnTo>
                        <a:pt x="503" y="830"/>
                      </a:lnTo>
                      <a:lnTo>
                        <a:pt x="545" y="825"/>
                      </a:lnTo>
                      <a:lnTo>
                        <a:pt x="588" y="816"/>
                      </a:lnTo>
                      <a:lnTo>
                        <a:pt x="628" y="801"/>
                      </a:lnTo>
                      <a:lnTo>
                        <a:pt x="667" y="782"/>
                      </a:lnTo>
                      <a:lnTo>
                        <a:pt x="704" y="757"/>
                      </a:lnTo>
                      <a:lnTo>
                        <a:pt x="738" y="728"/>
                      </a:lnTo>
                      <a:lnTo>
                        <a:pt x="768" y="694"/>
                      </a:lnTo>
                      <a:lnTo>
                        <a:pt x="793" y="658"/>
                      </a:lnTo>
                      <a:lnTo>
                        <a:pt x="813" y="620"/>
                      </a:lnTo>
                      <a:lnTo>
                        <a:pt x="829" y="580"/>
                      </a:lnTo>
                      <a:lnTo>
                        <a:pt x="839" y="539"/>
                      </a:lnTo>
                      <a:lnTo>
                        <a:pt x="844" y="497"/>
                      </a:lnTo>
                      <a:lnTo>
                        <a:pt x="844" y="455"/>
                      </a:lnTo>
                      <a:lnTo>
                        <a:pt x="840" y="413"/>
                      </a:lnTo>
                      <a:lnTo>
                        <a:pt x="830" y="372"/>
                      </a:lnTo>
                      <a:lnTo>
                        <a:pt x="814" y="332"/>
                      </a:lnTo>
                      <a:lnTo>
                        <a:pt x="794" y="294"/>
                      </a:lnTo>
                      <a:lnTo>
                        <a:pt x="770" y="257"/>
                      </a:lnTo>
                      <a:lnTo>
                        <a:pt x="740" y="223"/>
                      </a:lnTo>
                      <a:lnTo>
                        <a:pt x="706" y="194"/>
                      </a:lnTo>
                      <a:lnTo>
                        <a:pt x="669" y="169"/>
                      </a:lnTo>
                      <a:lnTo>
                        <a:pt x="630" y="149"/>
                      </a:lnTo>
                      <a:lnTo>
                        <a:pt x="590" y="134"/>
                      </a:lnTo>
                      <a:lnTo>
                        <a:pt x="548" y="124"/>
                      </a:lnTo>
                      <a:lnTo>
                        <a:pt x="505" y="119"/>
                      </a:lnTo>
                      <a:lnTo>
                        <a:pt x="463" y="118"/>
                      </a:lnTo>
                      <a:close/>
                      <a:moveTo>
                        <a:pt x="460" y="0"/>
                      </a:moveTo>
                      <a:lnTo>
                        <a:pt x="510" y="0"/>
                      </a:lnTo>
                      <a:lnTo>
                        <a:pt x="558" y="5"/>
                      </a:lnTo>
                      <a:lnTo>
                        <a:pt x="607" y="15"/>
                      </a:lnTo>
                      <a:lnTo>
                        <a:pt x="654" y="30"/>
                      </a:lnTo>
                      <a:lnTo>
                        <a:pt x="700" y="51"/>
                      </a:lnTo>
                      <a:lnTo>
                        <a:pt x="745" y="75"/>
                      </a:lnTo>
                      <a:lnTo>
                        <a:pt x="786" y="105"/>
                      </a:lnTo>
                      <a:lnTo>
                        <a:pt x="825" y="140"/>
                      </a:lnTo>
                      <a:lnTo>
                        <a:pt x="860" y="177"/>
                      </a:lnTo>
                      <a:lnTo>
                        <a:pt x="889" y="218"/>
                      </a:lnTo>
                      <a:lnTo>
                        <a:pt x="914" y="259"/>
                      </a:lnTo>
                      <a:lnTo>
                        <a:pt x="934" y="304"/>
                      </a:lnTo>
                      <a:lnTo>
                        <a:pt x="948" y="350"/>
                      </a:lnTo>
                      <a:lnTo>
                        <a:pt x="959" y="395"/>
                      </a:lnTo>
                      <a:lnTo>
                        <a:pt x="964" y="443"/>
                      </a:lnTo>
                      <a:lnTo>
                        <a:pt x="965" y="490"/>
                      </a:lnTo>
                      <a:lnTo>
                        <a:pt x="961" y="538"/>
                      </a:lnTo>
                      <a:lnTo>
                        <a:pt x="953" y="584"/>
                      </a:lnTo>
                      <a:lnTo>
                        <a:pt x="939" y="630"/>
                      </a:lnTo>
                      <a:lnTo>
                        <a:pt x="921" y="675"/>
                      </a:lnTo>
                      <a:lnTo>
                        <a:pt x="898" y="717"/>
                      </a:lnTo>
                      <a:lnTo>
                        <a:pt x="870" y="758"/>
                      </a:lnTo>
                      <a:lnTo>
                        <a:pt x="1425" y="1261"/>
                      </a:lnTo>
                      <a:lnTo>
                        <a:pt x="1292" y="1382"/>
                      </a:lnTo>
                      <a:lnTo>
                        <a:pt x="783" y="847"/>
                      </a:lnTo>
                      <a:lnTo>
                        <a:pt x="741" y="876"/>
                      </a:lnTo>
                      <a:lnTo>
                        <a:pt x="696" y="901"/>
                      </a:lnTo>
                      <a:lnTo>
                        <a:pt x="650" y="921"/>
                      </a:lnTo>
                      <a:lnTo>
                        <a:pt x="602" y="935"/>
                      </a:lnTo>
                      <a:lnTo>
                        <a:pt x="554" y="945"/>
                      </a:lnTo>
                      <a:lnTo>
                        <a:pt x="505" y="949"/>
                      </a:lnTo>
                      <a:lnTo>
                        <a:pt x="456" y="949"/>
                      </a:lnTo>
                      <a:lnTo>
                        <a:pt x="406" y="944"/>
                      </a:lnTo>
                      <a:lnTo>
                        <a:pt x="358" y="934"/>
                      </a:lnTo>
                      <a:lnTo>
                        <a:pt x="311" y="919"/>
                      </a:lnTo>
                      <a:lnTo>
                        <a:pt x="265" y="899"/>
                      </a:lnTo>
                      <a:lnTo>
                        <a:pt x="221" y="874"/>
                      </a:lnTo>
                      <a:lnTo>
                        <a:pt x="180" y="844"/>
                      </a:lnTo>
                      <a:lnTo>
                        <a:pt x="141" y="810"/>
                      </a:lnTo>
                      <a:lnTo>
                        <a:pt x="106" y="770"/>
                      </a:lnTo>
                      <a:lnTo>
                        <a:pt x="75" y="730"/>
                      </a:lnTo>
                      <a:lnTo>
                        <a:pt x="51" y="686"/>
                      </a:lnTo>
                      <a:lnTo>
                        <a:pt x="31" y="640"/>
                      </a:lnTo>
                      <a:lnTo>
                        <a:pt x="15" y="594"/>
                      </a:lnTo>
                      <a:lnTo>
                        <a:pt x="6" y="546"/>
                      </a:lnTo>
                      <a:lnTo>
                        <a:pt x="0" y="497"/>
                      </a:lnTo>
                      <a:lnTo>
                        <a:pt x="1" y="448"/>
                      </a:lnTo>
                      <a:lnTo>
                        <a:pt x="7" y="401"/>
                      </a:lnTo>
                      <a:lnTo>
                        <a:pt x="16" y="353"/>
                      </a:lnTo>
                      <a:lnTo>
                        <a:pt x="32" y="306"/>
                      </a:lnTo>
                      <a:lnTo>
                        <a:pt x="52" y="260"/>
                      </a:lnTo>
                      <a:lnTo>
                        <a:pt x="77" y="217"/>
                      </a:lnTo>
                      <a:lnTo>
                        <a:pt x="108" y="176"/>
                      </a:lnTo>
                      <a:lnTo>
                        <a:pt x="143" y="138"/>
                      </a:lnTo>
                      <a:lnTo>
                        <a:pt x="183" y="103"/>
                      </a:lnTo>
                      <a:lnTo>
                        <a:pt x="224" y="74"/>
                      </a:lnTo>
                      <a:lnTo>
                        <a:pt x="268" y="49"/>
                      </a:lnTo>
                      <a:lnTo>
                        <a:pt x="315" y="29"/>
                      </a:lnTo>
                      <a:lnTo>
                        <a:pt x="362" y="14"/>
                      </a:lnTo>
                      <a:lnTo>
                        <a:pt x="410" y="5"/>
                      </a:lnTo>
                      <a:lnTo>
                        <a:pt x="460" y="0"/>
                      </a:lnTo>
                      <a:close/>
                    </a:path>
                  </a:pathLst>
                </a:custGeom>
                <a:grpFill/>
                <a:ln w="0">
                  <a:noFill/>
                  <a:prstDash val="solid"/>
                  <a:round/>
                  <a:headEnd/>
                  <a:tailEnd/>
                </a:ln>
              </p:spPr>
              <p:txBody>
                <a:bodyPr vert="horz" wrap="square" lIns="73127" tIns="36564" rIns="73127" bIns="36564" numCol="1" anchor="t" anchorCtr="0" compatLnSpc="1">
                  <a:prstTxWarp prst="textNoShape">
                    <a:avLst/>
                  </a:prstTxWarp>
                </a:bodyPr>
                <a:lstStyle/>
                <a:p>
                  <a:endParaRPr lang="en-US" sz="1600" dirty="0">
                    <a:latin typeface="Calibri Regular"/>
                  </a:endParaRPr>
                </a:p>
              </p:txBody>
            </p:sp>
            <p:sp>
              <p:nvSpPr>
                <p:cNvPr id="58" name="Freeform 189">
                  <a:extLst>
                    <a:ext uri="{FF2B5EF4-FFF2-40B4-BE49-F238E27FC236}">
                      <a16:creationId xmlns:a16="http://schemas.microsoft.com/office/drawing/2014/main" id="{F2F74763-9E60-1C4C-913C-E41E9AD6CCAF}"/>
                    </a:ext>
                  </a:extLst>
                </p:cNvPr>
                <p:cNvSpPr>
                  <a:spLocks/>
                </p:cNvSpPr>
                <p:nvPr/>
              </p:nvSpPr>
              <p:spPr bwMode="auto">
                <a:xfrm>
                  <a:off x="2655888" y="3627438"/>
                  <a:ext cx="123825" cy="31750"/>
                </a:xfrm>
                <a:custGeom>
                  <a:avLst/>
                  <a:gdLst>
                    <a:gd name="T0" fmla="*/ 446 w 927"/>
                    <a:gd name="T1" fmla="*/ 0 h 237"/>
                    <a:gd name="T2" fmla="*/ 492 w 927"/>
                    <a:gd name="T3" fmla="*/ 1 h 237"/>
                    <a:gd name="T4" fmla="*/ 541 w 927"/>
                    <a:gd name="T5" fmla="*/ 7 h 237"/>
                    <a:gd name="T6" fmla="*/ 591 w 927"/>
                    <a:gd name="T7" fmla="*/ 17 h 237"/>
                    <a:gd name="T8" fmla="*/ 643 w 927"/>
                    <a:gd name="T9" fmla="*/ 31 h 237"/>
                    <a:gd name="T10" fmla="*/ 697 w 927"/>
                    <a:gd name="T11" fmla="*/ 51 h 237"/>
                    <a:gd name="T12" fmla="*/ 752 w 927"/>
                    <a:gd name="T13" fmla="*/ 76 h 237"/>
                    <a:gd name="T14" fmla="*/ 808 w 927"/>
                    <a:gd name="T15" fmla="*/ 106 h 237"/>
                    <a:gd name="T16" fmla="*/ 868 w 927"/>
                    <a:gd name="T17" fmla="*/ 142 h 237"/>
                    <a:gd name="T18" fmla="*/ 927 w 927"/>
                    <a:gd name="T19" fmla="*/ 186 h 237"/>
                    <a:gd name="T20" fmla="*/ 887 w 927"/>
                    <a:gd name="T21" fmla="*/ 237 h 237"/>
                    <a:gd name="T22" fmla="*/ 831 w 927"/>
                    <a:gd name="T23" fmla="*/ 195 h 237"/>
                    <a:gd name="T24" fmla="*/ 776 w 927"/>
                    <a:gd name="T25" fmla="*/ 161 h 237"/>
                    <a:gd name="T26" fmla="*/ 722 w 927"/>
                    <a:gd name="T27" fmla="*/ 132 h 237"/>
                    <a:gd name="T28" fmla="*/ 670 w 927"/>
                    <a:gd name="T29" fmla="*/ 109 h 237"/>
                    <a:gd name="T30" fmla="*/ 621 w 927"/>
                    <a:gd name="T31" fmla="*/ 91 h 237"/>
                    <a:gd name="T32" fmla="*/ 572 w 927"/>
                    <a:gd name="T33" fmla="*/ 78 h 237"/>
                    <a:gd name="T34" fmla="*/ 526 w 927"/>
                    <a:gd name="T35" fmla="*/ 68 h 237"/>
                    <a:gd name="T36" fmla="*/ 481 w 927"/>
                    <a:gd name="T37" fmla="*/ 63 h 237"/>
                    <a:gd name="T38" fmla="*/ 438 w 927"/>
                    <a:gd name="T39" fmla="*/ 62 h 237"/>
                    <a:gd name="T40" fmla="*/ 397 w 927"/>
                    <a:gd name="T41" fmla="*/ 64 h 237"/>
                    <a:gd name="T42" fmla="*/ 358 w 927"/>
                    <a:gd name="T43" fmla="*/ 68 h 237"/>
                    <a:gd name="T44" fmla="*/ 322 w 927"/>
                    <a:gd name="T45" fmla="*/ 76 h 237"/>
                    <a:gd name="T46" fmla="*/ 288 w 927"/>
                    <a:gd name="T47" fmla="*/ 85 h 237"/>
                    <a:gd name="T48" fmla="*/ 255 w 927"/>
                    <a:gd name="T49" fmla="*/ 97 h 237"/>
                    <a:gd name="T50" fmla="*/ 224 w 927"/>
                    <a:gd name="T51" fmla="*/ 109 h 237"/>
                    <a:gd name="T52" fmla="*/ 197 w 927"/>
                    <a:gd name="T53" fmla="*/ 122 h 237"/>
                    <a:gd name="T54" fmla="*/ 170 w 927"/>
                    <a:gd name="T55" fmla="*/ 137 h 237"/>
                    <a:gd name="T56" fmla="*/ 147 w 927"/>
                    <a:gd name="T57" fmla="*/ 151 h 237"/>
                    <a:gd name="T58" fmla="*/ 126 w 927"/>
                    <a:gd name="T59" fmla="*/ 165 h 237"/>
                    <a:gd name="T60" fmla="*/ 107 w 927"/>
                    <a:gd name="T61" fmla="*/ 180 h 237"/>
                    <a:gd name="T62" fmla="*/ 91 w 927"/>
                    <a:gd name="T63" fmla="*/ 192 h 237"/>
                    <a:gd name="T64" fmla="*/ 78 w 927"/>
                    <a:gd name="T65" fmla="*/ 204 h 237"/>
                    <a:gd name="T66" fmla="*/ 67 w 927"/>
                    <a:gd name="T67" fmla="*/ 215 h 237"/>
                    <a:gd name="T68" fmla="*/ 59 w 927"/>
                    <a:gd name="T69" fmla="*/ 223 h 237"/>
                    <a:gd name="T70" fmla="*/ 52 w 927"/>
                    <a:gd name="T71" fmla="*/ 228 h 237"/>
                    <a:gd name="T72" fmla="*/ 49 w 927"/>
                    <a:gd name="T73" fmla="*/ 231 h 237"/>
                    <a:gd name="T74" fmla="*/ 0 w 927"/>
                    <a:gd name="T75" fmla="*/ 190 h 237"/>
                    <a:gd name="T76" fmla="*/ 2 w 927"/>
                    <a:gd name="T77" fmla="*/ 188 h 237"/>
                    <a:gd name="T78" fmla="*/ 7 w 927"/>
                    <a:gd name="T79" fmla="*/ 183 h 237"/>
                    <a:gd name="T80" fmla="*/ 14 w 927"/>
                    <a:gd name="T81" fmla="*/ 175 h 237"/>
                    <a:gd name="T82" fmla="*/ 26 w 927"/>
                    <a:gd name="T83" fmla="*/ 165 h 237"/>
                    <a:gd name="T84" fmla="*/ 40 w 927"/>
                    <a:gd name="T85" fmla="*/ 153 h 237"/>
                    <a:gd name="T86" fmla="*/ 56 w 927"/>
                    <a:gd name="T87" fmla="*/ 139 h 237"/>
                    <a:gd name="T88" fmla="*/ 75 w 927"/>
                    <a:gd name="T89" fmla="*/ 125 h 237"/>
                    <a:gd name="T90" fmla="*/ 97 w 927"/>
                    <a:gd name="T91" fmla="*/ 110 h 237"/>
                    <a:gd name="T92" fmla="*/ 121 w 927"/>
                    <a:gd name="T93" fmla="*/ 93 h 237"/>
                    <a:gd name="T94" fmla="*/ 148 w 927"/>
                    <a:gd name="T95" fmla="*/ 78 h 237"/>
                    <a:gd name="T96" fmla="*/ 177 w 927"/>
                    <a:gd name="T97" fmla="*/ 63 h 237"/>
                    <a:gd name="T98" fmla="*/ 208 w 927"/>
                    <a:gd name="T99" fmla="*/ 49 h 237"/>
                    <a:gd name="T100" fmla="*/ 243 w 927"/>
                    <a:gd name="T101" fmla="*/ 35 h 237"/>
                    <a:gd name="T102" fmla="*/ 279 w 927"/>
                    <a:gd name="T103" fmla="*/ 24 h 237"/>
                    <a:gd name="T104" fmla="*/ 318 w 927"/>
                    <a:gd name="T105" fmla="*/ 13 h 237"/>
                    <a:gd name="T106" fmla="*/ 358 w 927"/>
                    <a:gd name="T107" fmla="*/ 6 h 237"/>
                    <a:gd name="T108" fmla="*/ 401 w 927"/>
                    <a:gd name="T109" fmla="*/ 1 h 237"/>
                    <a:gd name="T110" fmla="*/ 446 w 927"/>
                    <a:gd name="T111"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7" h="237">
                      <a:moveTo>
                        <a:pt x="446" y="0"/>
                      </a:moveTo>
                      <a:lnTo>
                        <a:pt x="492" y="1"/>
                      </a:lnTo>
                      <a:lnTo>
                        <a:pt x="541" y="7"/>
                      </a:lnTo>
                      <a:lnTo>
                        <a:pt x="591" y="17"/>
                      </a:lnTo>
                      <a:lnTo>
                        <a:pt x="643" y="31"/>
                      </a:lnTo>
                      <a:lnTo>
                        <a:pt x="697" y="51"/>
                      </a:lnTo>
                      <a:lnTo>
                        <a:pt x="752" y="76"/>
                      </a:lnTo>
                      <a:lnTo>
                        <a:pt x="808" y="106"/>
                      </a:lnTo>
                      <a:lnTo>
                        <a:pt x="868" y="142"/>
                      </a:lnTo>
                      <a:lnTo>
                        <a:pt x="927" y="186"/>
                      </a:lnTo>
                      <a:lnTo>
                        <a:pt x="887" y="237"/>
                      </a:lnTo>
                      <a:lnTo>
                        <a:pt x="831" y="195"/>
                      </a:lnTo>
                      <a:lnTo>
                        <a:pt x="776" y="161"/>
                      </a:lnTo>
                      <a:lnTo>
                        <a:pt x="722" y="132"/>
                      </a:lnTo>
                      <a:lnTo>
                        <a:pt x="670" y="109"/>
                      </a:lnTo>
                      <a:lnTo>
                        <a:pt x="621" y="91"/>
                      </a:lnTo>
                      <a:lnTo>
                        <a:pt x="572" y="78"/>
                      </a:lnTo>
                      <a:lnTo>
                        <a:pt x="526" y="68"/>
                      </a:lnTo>
                      <a:lnTo>
                        <a:pt x="481" y="63"/>
                      </a:lnTo>
                      <a:lnTo>
                        <a:pt x="438" y="62"/>
                      </a:lnTo>
                      <a:lnTo>
                        <a:pt x="397" y="64"/>
                      </a:lnTo>
                      <a:lnTo>
                        <a:pt x="358" y="68"/>
                      </a:lnTo>
                      <a:lnTo>
                        <a:pt x="322" y="76"/>
                      </a:lnTo>
                      <a:lnTo>
                        <a:pt x="288" y="85"/>
                      </a:lnTo>
                      <a:lnTo>
                        <a:pt x="255" y="97"/>
                      </a:lnTo>
                      <a:lnTo>
                        <a:pt x="224" y="109"/>
                      </a:lnTo>
                      <a:lnTo>
                        <a:pt x="197" y="122"/>
                      </a:lnTo>
                      <a:lnTo>
                        <a:pt x="170" y="137"/>
                      </a:lnTo>
                      <a:lnTo>
                        <a:pt x="147" y="151"/>
                      </a:lnTo>
                      <a:lnTo>
                        <a:pt x="126" y="165"/>
                      </a:lnTo>
                      <a:lnTo>
                        <a:pt x="107" y="180"/>
                      </a:lnTo>
                      <a:lnTo>
                        <a:pt x="91" y="192"/>
                      </a:lnTo>
                      <a:lnTo>
                        <a:pt x="78" y="204"/>
                      </a:lnTo>
                      <a:lnTo>
                        <a:pt x="67" y="215"/>
                      </a:lnTo>
                      <a:lnTo>
                        <a:pt x="59" y="223"/>
                      </a:lnTo>
                      <a:lnTo>
                        <a:pt x="52" y="228"/>
                      </a:lnTo>
                      <a:lnTo>
                        <a:pt x="49" y="231"/>
                      </a:lnTo>
                      <a:lnTo>
                        <a:pt x="0" y="190"/>
                      </a:lnTo>
                      <a:lnTo>
                        <a:pt x="2" y="188"/>
                      </a:lnTo>
                      <a:lnTo>
                        <a:pt x="7" y="183"/>
                      </a:lnTo>
                      <a:lnTo>
                        <a:pt x="14" y="175"/>
                      </a:lnTo>
                      <a:lnTo>
                        <a:pt x="26" y="165"/>
                      </a:lnTo>
                      <a:lnTo>
                        <a:pt x="40" y="153"/>
                      </a:lnTo>
                      <a:lnTo>
                        <a:pt x="56" y="139"/>
                      </a:lnTo>
                      <a:lnTo>
                        <a:pt x="75" y="125"/>
                      </a:lnTo>
                      <a:lnTo>
                        <a:pt x="97" y="110"/>
                      </a:lnTo>
                      <a:lnTo>
                        <a:pt x="121" y="93"/>
                      </a:lnTo>
                      <a:lnTo>
                        <a:pt x="148" y="78"/>
                      </a:lnTo>
                      <a:lnTo>
                        <a:pt x="177" y="63"/>
                      </a:lnTo>
                      <a:lnTo>
                        <a:pt x="208" y="49"/>
                      </a:lnTo>
                      <a:lnTo>
                        <a:pt x="243" y="35"/>
                      </a:lnTo>
                      <a:lnTo>
                        <a:pt x="279" y="24"/>
                      </a:lnTo>
                      <a:lnTo>
                        <a:pt x="318" y="13"/>
                      </a:lnTo>
                      <a:lnTo>
                        <a:pt x="358" y="6"/>
                      </a:lnTo>
                      <a:lnTo>
                        <a:pt x="401" y="1"/>
                      </a:lnTo>
                      <a:lnTo>
                        <a:pt x="446" y="0"/>
                      </a:lnTo>
                      <a:close/>
                    </a:path>
                  </a:pathLst>
                </a:custGeom>
                <a:grpFill/>
                <a:ln w="0">
                  <a:noFill/>
                  <a:prstDash val="solid"/>
                  <a:round/>
                  <a:headEnd/>
                  <a:tailEnd/>
                </a:ln>
              </p:spPr>
              <p:txBody>
                <a:bodyPr vert="horz" wrap="square" lIns="73127" tIns="36564" rIns="73127" bIns="36564" numCol="1" anchor="t" anchorCtr="0" compatLnSpc="1">
                  <a:prstTxWarp prst="textNoShape">
                    <a:avLst/>
                  </a:prstTxWarp>
                </a:bodyPr>
                <a:lstStyle/>
                <a:p>
                  <a:endParaRPr lang="en-US" sz="1600" dirty="0">
                    <a:latin typeface="Calibri Regular"/>
                  </a:endParaRPr>
                </a:p>
              </p:txBody>
            </p:sp>
            <p:sp>
              <p:nvSpPr>
                <p:cNvPr id="60" name="Freeform 190">
                  <a:extLst>
                    <a:ext uri="{FF2B5EF4-FFF2-40B4-BE49-F238E27FC236}">
                      <a16:creationId xmlns:a16="http://schemas.microsoft.com/office/drawing/2014/main" id="{BBD2E082-6814-7440-8EF7-4888ABC23055}"/>
                    </a:ext>
                  </a:extLst>
                </p:cNvPr>
                <p:cNvSpPr>
                  <a:spLocks/>
                </p:cNvSpPr>
                <p:nvPr/>
              </p:nvSpPr>
              <p:spPr bwMode="auto">
                <a:xfrm>
                  <a:off x="2655888" y="3656013"/>
                  <a:ext cx="123825" cy="30163"/>
                </a:xfrm>
                <a:custGeom>
                  <a:avLst/>
                  <a:gdLst>
                    <a:gd name="T0" fmla="*/ 446 w 927"/>
                    <a:gd name="T1" fmla="*/ 0 h 237"/>
                    <a:gd name="T2" fmla="*/ 492 w 927"/>
                    <a:gd name="T3" fmla="*/ 2 h 237"/>
                    <a:gd name="T4" fmla="*/ 541 w 927"/>
                    <a:gd name="T5" fmla="*/ 7 h 237"/>
                    <a:gd name="T6" fmla="*/ 591 w 927"/>
                    <a:gd name="T7" fmla="*/ 18 h 237"/>
                    <a:gd name="T8" fmla="*/ 643 w 927"/>
                    <a:gd name="T9" fmla="*/ 32 h 237"/>
                    <a:gd name="T10" fmla="*/ 697 w 927"/>
                    <a:gd name="T11" fmla="*/ 52 h 237"/>
                    <a:gd name="T12" fmla="*/ 752 w 927"/>
                    <a:gd name="T13" fmla="*/ 76 h 237"/>
                    <a:gd name="T14" fmla="*/ 808 w 927"/>
                    <a:gd name="T15" fmla="*/ 107 h 237"/>
                    <a:gd name="T16" fmla="*/ 868 w 927"/>
                    <a:gd name="T17" fmla="*/ 143 h 237"/>
                    <a:gd name="T18" fmla="*/ 927 w 927"/>
                    <a:gd name="T19" fmla="*/ 187 h 237"/>
                    <a:gd name="T20" fmla="*/ 887 w 927"/>
                    <a:gd name="T21" fmla="*/ 237 h 237"/>
                    <a:gd name="T22" fmla="*/ 831 w 927"/>
                    <a:gd name="T23" fmla="*/ 196 h 237"/>
                    <a:gd name="T24" fmla="*/ 776 w 927"/>
                    <a:gd name="T25" fmla="*/ 161 h 237"/>
                    <a:gd name="T26" fmla="*/ 722 w 927"/>
                    <a:gd name="T27" fmla="*/ 133 h 237"/>
                    <a:gd name="T28" fmla="*/ 670 w 927"/>
                    <a:gd name="T29" fmla="*/ 109 h 237"/>
                    <a:gd name="T30" fmla="*/ 621 w 927"/>
                    <a:gd name="T31" fmla="*/ 91 h 237"/>
                    <a:gd name="T32" fmla="*/ 572 w 927"/>
                    <a:gd name="T33" fmla="*/ 78 h 237"/>
                    <a:gd name="T34" fmla="*/ 526 w 927"/>
                    <a:gd name="T35" fmla="*/ 68 h 237"/>
                    <a:gd name="T36" fmla="*/ 481 w 927"/>
                    <a:gd name="T37" fmla="*/ 63 h 237"/>
                    <a:gd name="T38" fmla="*/ 438 w 927"/>
                    <a:gd name="T39" fmla="*/ 62 h 237"/>
                    <a:gd name="T40" fmla="*/ 397 w 927"/>
                    <a:gd name="T41" fmla="*/ 64 h 237"/>
                    <a:gd name="T42" fmla="*/ 358 w 927"/>
                    <a:gd name="T43" fmla="*/ 69 h 237"/>
                    <a:gd name="T44" fmla="*/ 322 w 927"/>
                    <a:gd name="T45" fmla="*/ 77 h 237"/>
                    <a:gd name="T46" fmla="*/ 288 w 927"/>
                    <a:gd name="T47" fmla="*/ 86 h 237"/>
                    <a:gd name="T48" fmla="*/ 255 w 927"/>
                    <a:gd name="T49" fmla="*/ 96 h 237"/>
                    <a:gd name="T50" fmla="*/ 224 w 927"/>
                    <a:gd name="T51" fmla="*/ 109 h 237"/>
                    <a:gd name="T52" fmla="*/ 197 w 927"/>
                    <a:gd name="T53" fmla="*/ 122 h 237"/>
                    <a:gd name="T54" fmla="*/ 170 w 927"/>
                    <a:gd name="T55" fmla="*/ 137 h 237"/>
                    <a:gd name="T56" fmla="*/ 147 w 927"/>
                    <a:gd name="T57" fmla="*/ 151 h 237"/>
                    <a:gd name="T58" fmla="*/ 126 w 927"/>
                    <a:gd name="T59" fmla="*/ 166 h 237"/>
                    <a:gd name="T60" fmla="*/ 107 w 927"/>
                    <a:gd name="T61" fmla="*/ 179 h 237"/>
                    <a:gd name="T62" fmla="*/ 91 w 927"/>
                    <a:gd name="T63" fmla="*/ 193 h 237"/>
                    <a:gd name="T64" fmla="*/ 78 w 927"/>
                    <a:gd name="T65" fmla="*/ 204 h 237"/>
                    <a:gd name="T66" fmla="*/ 67 w 927"/>
                    <a:gd name="T67" fmla="*/ 215 h 237"/>
                    <a:gd name="T68" fmla="*/ 59 w 927"/>
                    <a:gd name="T69" fmla="*/ 223 h 237"/>
                    <a:gd name="T70" fmla="*/ 52 w 927"/>
                    <a:gd name="T71" fmla="*/ 229 h 237"/>
                    <a:gd name="T72" fmla="*/ 49 w 927"/>
                    <a:gd name="T73" fmla="*/ 232 h 237"/>
                    <a:gd name="T74" fmla="*/ 0 w 927"/>
                    <a:gd name="T75" fmla="*/ 191 h 237"/>
                    <a:gd name="T76" fmla="*/ 2 w 927"/>
                    <a:gd name="T77" fmla="*/ 189 h 237"/>
                    <a:gd name="T78" fmla="*/ 7 w 927"/>
                    <a:gd name="T79" fmla="*/ 184 h 237"/>
                    <a:gd name="T80" fmla="*/ 14 w 927"/>
                    <a:gd name="T81" fmla="*/ 176 h 237"/>
                    <a:gd name="T82" fmla="*/ 26 w 927"/>
                    <a:gd name="T83" fmla="*/ 166 h 237"/>
                    <a:gd name="T84" fmla="*/ 40 w 927"/>
                    <a:gd name="T85" fmla="*/ 154 h 237"/>
                    <a:gd name="T86" fmla="*/ 56 w 927"/>
                    <a:gd name="T87" fmla="*/ 140 h 237"/>
                    <a:gd name="T88" fmla="*/ 75 w 927"/>
                    <a:gd name="T89" fmla="*/ 126 h 237"/>
                    <a:gd name="T90" fmla="*/ 97 w 927"/>
                    <a:gd name="T91" fmla="*/ 110 h 237"/>
                    <a:gd name="T92" fmla="*/ 121 w 927"/>
                    <a:gd name="T93" fmla="*/ 94 h 237"/>
                    <a:gd name="T94" fmla="*/ 148 w 927"/>
                    <a:gd name="T95" fmla="*/ 79 h 237"/>
                    <a:gd name="T96" fmla="*/ 177 w 927"/>
                    <a:gd name="T97" fmla="*/ 63 h 237"/>
                    <a:gd name="T98" fmla="*/ 208 w 927"/>
                    <a:gd name="T99" fmla="*/ 50 h 237"/>
                    <a:gd name="T100" fmla="*/ 243 w 927"/>
                    <a:gd name="T101" fmla="*/ 36 h 237"/>
                    <a:gd name="T102" fmla="*/ 279 w 927"/>
                    <a:gd name="T103" fmla="*/ 24 h 237"/>
                    <a:gd name="T104" fmla="*/ 318 w 927"/>
                    <a:gd name="T105" fmla="*/ 14 h 237"/>
                    <a:gd name="T106" fmla="*/ 358 w 927"/>
                    <a:gd name="T107" fmla="*/ 7 h 237"/>
                    <a:gd name="T108" fmla="*/ 401 w 927"/>
                    <a:gd name="T109" fmla="*/ 2 h 237"/>
                    <a:gd name="T110" fmla="*/ 446 w 927"/>
                    <a:gd name="T111"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7" h="237">
                      <a:moveTo>
                        <a:pt x="446" y="0"/>
                      </a:moveTo>
                      <a:lnTo>
                        <a:pt x="492" y="2"/>
                      </a:lnTo>
                      <a:lnTo>
                        <a:pt x="541" y="7"/>
                      </a:lnTo>
                      <a:lnTo>
                        <a:pt x="591" y="18"/>
                      </a:lnTo>
                      <a:lnTo>
                        <a:pt x="643" y="32"/>
                      </a:lnTo>
                      <a:lnTo>
                        <a:pt x="697" y="52"/>
                      </a:lnTo>
                      <a:lnTo>
                        <a:pt x="752" y="76"/>
                      </a:lnTo>
                      <a:lnTo>
                        <a:pt x="808" y="107"/>
                      </a:lnTo>
                      <a:lnTo>
                        <a:pt x="868" y="143"/>
                      </a:lnTo>
                      <a:lnTo>
                        <a:pt x="927" y="187"/>
                      </a:lnTo>
                      <a:lnTo>
                        <a:pt x="887" y="237"/>
                      </a:lnTo>
                      <a:lnTo>
                        <a:pt x="831" y="196"/>
                      </a:lnTo>
                      <a:lnTo>
                        <a:pt x="776" y="161"/>
                      </a:lnTo>
                      <a:lnTo>
                        <a:pt x="722" y="133"/>
                      </a:lnTo>
                      <a:lnTo>
                        <a:pt x="670" y="109"/>
                      </a:lnTo>
                      <a:lnTo>
                        <a:pt x="621" y="91"/>
                      </a:lnTo>
                      <a:lnTo>
                        <a:pt x="572" y="78"/>
                      </a:lnTo>
                      <a:lnTo>
                        <a:pt x="526" y="68"/>
                      </a:lnTo>
                      <a:lnTo>
                        <a:pt x="481" y="63"/>
                      </a:lnTo>
                      <a:lnTo>
                        <a:pt x="438" y="62"/>
                      </a:lnTo>
                      <a:lnTo>
                        <a:pt x="397" y="64"/>
                      </a:lnTo>
                      <a:lnTo>
                        <a:pt x="358" y="69"/>
                      </a:lnTo>
                      <a:lnTo>
                        <a:pt x="322" y="77"/>
                      </a:lnTo>
                      <a:lnTo>
                        <a:pt x="288" y="86"/>
                      </a:lnTo>
                      <a:lnTo>
                        <a:pt x="255" y="96"/>
                      </a:lnTo>
                      <a:lnTo>
                        <a:pt x="224" y="109"/>
                      </a:lnTo>
                      <a:lnTo>
                        <a:pt x="197" y="122"/>
                      </a:lnTo>
                      <a:lnTo>
                        <a:pt x="170" y="137"/>
                      </a:lnTo>
                      <a:lnTo>
                        <a:pt x="147" y="151"/>
                      </a:lnTo>
                      <a:lnTo>
                        <a:pt x="126" y="166"/>
                      </a:lnTo>
                      <a:lnTo>
                        <a:pt x="107" y="179"/>
                      </a:lnTo>
                      <a:lnTo>
                        <a:pt x="91" y="193"/>
                      </a:lnTo>
                      <a:lnTo>
                        <a:pt x="78" y="204"/>
                      </a:lnTo>
                      <a:lnTo>
                        <a:pt x="67" y="215"/>
                      </a:lnTo>
                      <a:lnTo>
                        <a:pt x="59" y="223"/>
                      </a:lnTo>
                      <a:lnTo>
                        <a:pt x="52" y="229"/>
                      </a:lnTo>
                      <a:lnTo>
                        <a:pt x="49" y="232"/>
                      </a:lnTo>
                      <a:lnTo>
                        <a:pt x="0" y="191"/>
                      </a:lnTo>
                      <a:lnTo>
                        <a:pt x="2" y="189"/>
                      </a:lnTo>
                      <a:lnTo>
                        <a:pt x="7" y="184"/>
                      </a:lnTo>
                      <a:lnTo>
                        <a:pt x="14" y="176"/>
                      </a:lnTo>
                      <a:lnTo>
                        <a:pt x="26" y="166"/>
                      </a:lnTo>
                      <a:lnTo>
                        <a:pt x="40" y="154"/>
                      </a:lnTo>
                      <a:lnTo>
                        <a:pt x="56" y="140"/>
                      </a:lnTo>
                      <a:lnTo>
                        <a:pt x="75" y="126"/>
                      </a:lnTo>
                      <a:lnTo>
                        <a:pt x="97" y="110"/>
                      </a:lnTo>
                      <a:lnTo>
                        <a:pt x="121" y="94"/>
                      </a:lnTo>
                      <a:lnTo>
                        <a:pt x="148" y="79"/>
                      </a:lnTo>
                      <a:lnTo>
                        <a:pt x="177" y="63"/>
                      </a:lnTo>
                      <a:lnTo>
                        <a:pt x="208" y="50"/>
                      </a:lnTo>
                      <a:lnTo>
                        <a:pt x="243" y="36"/>
                      </a:lnTo>
                      <a:lnTo>
                        <a:pt x="279" y="24"/>
                      </a:lnTo>
                      <a:lnTo>
                        <a:pt x="318" y="14"/>
                      </a:lnTo>
                      <a:lnTo>
                        <a:pt x="358" y="7"/>
                      </a:lnTo>
                      <a:lnTo>
                        <a:pt x="401" y="2"/>
                      </a:lnTo>
                      <a:lnTo>
                        <a:pt x="446" y="0"/>
                      </a:lnTo>
                      <a:close/>
                    </a:path>
                  </a:pathLst>
                </a:custGeom>
                <a:grpFill/>
                <a:ln w="0">
                  <a:noFill/>
                  <a:prstDash val="solid"/>
                  <a:round/>
                  <a:headEnd/>
                  <a:tailEnd/>
                </a:ln>
              </p:spPr>
              <p:txBody>
                <a:bodyPr vert="horz" wrap="square" lIns="73127" tIns="36564" rIns="73127" bIns="36564" numCol="1" anchor="t" anchorCtr="0" compatLnSpc="1">
                  <a:prstTxWarp prst="textNoShape">
                    <a:avLst/>
                  </a:prstTxWarp>
                </a:bodyPr>
                <a:lstStyle/>
                <a:p>
                  <a:endParaRPr lang="en-US" sz="1600" dirty="0">
                    <a:latin typeface="Calibri Regular"/>
                  </a:endParaRPr>
                </a:p>
              </p:txBody>
            </p:sp>
            <p:sp>
              <p:nvSpPr>
                <p:cNvPr id="61" name="Freeform 191">
                  <a:extLst>
                    <a:ext uri="{FF2B5EF4-FFF2-40B4-BE49-F238E27FC236}">
                      <a16:creationId xmlns:a16="http://schemas.microsoft.com/office/drawing/2014/main" id="{2B3826AF-4311-764D-A8BB-D1C6DEAE471D}"/>
                    </a:ext>
                  </a:extLst>
                </p:cNvPr>
                <p:cNvSpPr>
                  <a:spLocks/>
                </p:cNvSpPr>
                <p:nvPr/>
              </p:nvSpPr>
              <p:spPr bwMode="auto">
                <a:xfrm>
                  <a:off x="2655888" y="3686175"/>
                  <a:ext cx="123825" cy="31750"/>
                </a:xfrm>
                <a:custGeom>
                  <a:avLst/>
                  <a:gdLst>
                    <a:gd name="T0" fmla="*/ 446 w 927"/>
                    <a:gd name="T1" fmla="*/ 0 h 237"/>
                    <a:gd name="T2" fmla="*/ 492 w 927"/>
                    <a:gd name="T3" fmla="*/ 1 h 237"/>
                    <a:gd name="T4" fmla="*/ 541 w 927"/>
                    <a:gd name="T5" fmla="*/ 8 h 237"/>
                    <a:gd name="T6" fmla="*/ 591 w 927"/>
                    <a:gd name="T7" fmla="*/ 17 h 237"/>
                    <a:gd name="T8" fmla="*/ 643 w 927"/>
                    <a:gd name="T9" fmla="*/ 32 h 237"/>
                    <a:gd name="T10" fmla="*/ 697 w 927"/>
                    <a:gd name="T11" fmla="*/ 51 h 237"/>
                    <a:gd name="T12" fmla="*/ 752 w 927"/>
                    <a:gd name="T13" fmla="*/ 76 h 237"/>
                    <a:gd name="T14" fmla="*/ 808 w 927"/>
                    <a:gd name="T15" fmla="*/ 106 h 237"/>
                    <a:gd name="T16" fmla="*/ 868 w 927"/>
                    <a:gd name="T17" fmla="*/ 143 h 237"/>
                    <a:gd name="T18" fmla="*/ 927 w 927"/>
                    <a:gd name="T19" fmla="*/ 186 h 237"/>
                    <a:gd name="T20" fmla="*/ 887 w 927"/>
                    <a:gd name="T21" fmla="*/ 237 h 237"/>
                    <a:gd name="T22" fmla="*/ 831 w 927"/>
                    <a:gd name="T23" fmla="*/ 197 h 237"/>
                    <a:gd name="T24" fmla="*/ 776 w 927"/>
                    <a:gd name="T25" fmla="*/ 161 h 237"/>
                    <a:gd name="T26" fmla="*/ 722 w 927"/>
                    <a:gd name="T27" fmla="*/ 133 h 237"/>
                    <a:gd name="T28" fmla="*/ 670 w 927"/>
                    <a:gd name="T29" fmla="*/ 109 h 237"/>
                    <a:gd name="T30" fmla="*/ 621 w 927"/>
                    <a:gd name="T31" fmla="*/ 92 h 237"/>
                    <a:gd name="T32" fmla="*/ 572 w 927"/>
                    <a:gd name="T33" fmla="*/ 78 h 237"/>
                    <a:gd name="T34" fmla="*/ 526 w 927"/>
                    <a:gd name="T35" fmla="*/ 69 h 237"/>
                    <a:gd name="T36" fmla="*/ 481 w 927"/>
                    <a:gd name="T37" fmla="*/ 64 h 237"/>
                    <a:gd name="T38" fmla="*/ 438 w 927"/>
                    <a:gd name="T39" fmla="*/ 63 h 237"/>
                    <a:gd name="T40" fmla="*/ 397 w 927"/>
                    <a:gd name="T41" fmla="*/ 65 h 237"/>
                    <a:gd name="T42" fmla="*/ 358 w 927"/>
                    <a:gd name="T43" fmla="*/ 69 h 237"/>
                    <a:gd name="T44" fmla="*/ 322 w 927"/>
                    <a:gd name="T45" fmla="*/ 76 h 237"/>
                    <a:gd name="T46" fmla="*/ 288 w 927"/>
                    <a:gd name="T47" fmla="*/ 86 h 237"/>
                    <a:gd name="T48" fmla="*/ 255 w 927"/>
                    <a:gd name="T49" fmla="*/ 97 h 237"/>
                    <a:gd name="T50" fmla="*/ 224 w 927"/>
                    <a:gd name="T51" fmla="*/ 109 h 237"/>
                    <a:gd name="T52" fmla="*/ 197 w 927"/>
                    <a:gd name="T53" fmla="*/ 123 h 237"/>
                    <a:gd name="T54" fmla="*/ 170 w 927"/>
                    <a:gd name="T55" fmla="*/ 137 h 237"/>
                    <a:gd name="T56" fmla="*/ 147 w 927"/>
                    <a:gd name="T57" fmla="*/ 152 h 237"/>
                    <a:gd name="T58" fmla="*/ 126 w 927"/>
                    <a:gd name="T59" fmla="*/ 165 h 237"/>
                    <a:gd name="T60" fmla="*/ 107 w 927"/>
                    <a:gd name="T61" fmla="*/ 180 h 237"/>
                    <a:gd name="T62" fmla="*/ 91 w 927"/>
                    <a:gd name="T63" fmla="*/ 192 h 237"/>
                    <a:gd name="T64" fmla="*/ 78 w 927"/>
                    <a:gd name="T65" fmla="*/ 205 h 237"/>
                    <a:gd name="T66" fmla="*/ 67 w 927"/>
                    <a:gd name="T67" fmla="*/ 215 h 237"/>
                    <a:gd name="T68" fmla="*/ 59 w 927"/>
                    <a:gd name="T69" fmla="*/ 224 h 237"/>
                    <a:gd name="T70" fmla="*/ 52 w 927"/>
                    <a:gd name="T71" fmla="*/ 229 h 237"/>
                    <a:gd name="T72" fmla="*/ 49 w 927"/>
                    <a:gd name="T73" fmla="*/ 233 h 237"/>
                    <a:gd name="T74" fmla="*/ 0 w 927"/>
                    <a:gd name="T75" fmla="*/ 190 h 237"/>
                    <a:gd name="T76" fmla="*/ 2 w 927"/>
                    <a:gd name="T77" fmla="*/ 188 h 237"/>
                    <a:gd name="T78" fmla="*/ 7 w 927"/>
                    <a:gd name="T79" fmla="*/ 183 h 237"/>
                    <a:gd name="T80" fmla="*/ 14 w 927"/>
                    <a:gd name="T81" fmla="*/ 176 h 237"/>
                    <a:gd name="T82" fmla="*/ 26 w 927"/>
                    <a:gd name="T83" fmla="*/ 165 h 237"/>
                    <a:gd name="T84" fmla="*/ 40 w 927"/>
                    <a:gd name="T85" fmla="*/ 153 h 237"/>
                    <a:gd name="T86" fmla="*/ 56 w 927"/>
                    <a:gd name="T87" fmla="*/ 141 h 237"/>
                    <a:gd name="T88" fmla="*/ 75 w 927"/>
                    <a:gd name="T89" fmla="*/ 125 h 237"/>
                    <a:gd name="T90" fmla="*/ 97 w 927"/>
                    <a:gd name="T91" fmla="*/ 110 h 237"/>
                    <a:gd name="T92" fmla="*/ 121 w 927"/>
                    <a:gd name="T93" fmla="*/ 95 h 237"/>
                    <a:gd name="T94" fmla="*/ 148 w 927"/>
                    <a:gd name="T95" fmla="*/ 78 h 237"/>
                    <a:gd name="T96" fmla="*/ 177 w 927"/>
                    <a:gd name="T97" fmla="*/ 64 h 237"/>
                    <a:gd name="T98" fmla="*/ 208 w 927"/>
                    <a:gd name="T99" fmla="*/ 49 h 237"/>
                    <a:gd name="T100" fmla="*/ 243 w 927"/>
                    <a:gd name="T101" fmla="*/ 36 h 237"/>
                    <a:gd name="T102" fmla="*/ 279 w 927"/>
                    <a:gd name="T103" fmla="*/ 24 h 237"/>
                    <a:gd name="T104" fmla="*/ 318 w 927"/>
                    <a:gd name="T105" fmla="*/ 14 h 237"/>
                    <a:gd name="T106" fmla="*/ 358 w 927"/>
                    <a:gd name="T107" fmla="*/ 7 h 237"/>
                    <a:gd name="T108" fmla="*/ 401 w 927"/>
                    <a:gd name="T109" fmla="*/ 1 h 237"/>
                    <a:gd name="T110" fmla="*/ 446 w 927"/>
                    <a:gd name="T111"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7" h="237">
                      <a:moveTo>
                        <a:pt x="446" y="0"/>
                      </a:moveTo>
                      <a:lnTo>
                        <a:pt x="492" y="1"/>
                      </a:lnTo>
                      <a:lnTo>
                        <a:pt x="541" y="8"/>
                      </a:lnTo>
                      <a:lnTo>
                        <a:pt x="591" y="17"/>
                      </a:lnTo>
                      <a:lnTo>
                        <a:pt x="643" y="32"/>
                      </a:lnTo>
                      <a:lnTo>
                        <a:pt x="697" y="51"/>
                      </a:lnTo>
                      <a:lnTo>
                        <a:pt x="752" y="76"/>
                      </a:lnTo>
                      <a:lnTo>
                        <a:pt x="808" y="106"/>
                      </a:lnTo>
                      <a:lnTo>
                        <a:pt x="868" y="143"/>
                      </a:lnTo>
                      <a:lnTo>
                        <a:pt x="927" y="186"/>
                      </a:lnTo>
                      <a:lnTo>
                        <a:pt x="887" y="237"/>
                      </a:lnTo>
                      <a:lnTo>
                        <a:pt x="831" y="197"/>
                      </a:lnTo>
                      <a:lnTo>
                        <a:pt x="776" y="161"/>
                      </a:lnTo>
                      <a:lnTo>
                        <a:pt x="722" y="133"/>
                      </a:lnTo>
                      <a:lnTo>
                        <a:pt x="670" y="109"/>
                      </a:lnTo>
                      <a:lnTo>
                        <a:pt x="621" y="92"/>
                      </a:lnTo>
                      <a:lnTo>
                        <a:pt x="572" y="78"/>
                      </a:lnTo>
                      <a:lnTo>
                        <a:pt x="526" y="69"/>
                      </a:lnTo>
                      <a:lnTo>
                        <a:pt x="481" y="64"/>
                      </a:lnTo>
                      <a:lnTo>
                        <a:pt x="438" y="63"/>
                      </a:lnTo>
                      <a:lnTo>
                        <a:pt x="397" y="65"/>
                      </a:lnTo>
                      <a:lnTo>
                        <a:pt x="358" y="69"/>
                      </a:lnTo>
                      <a:lnTo>
                        <a:pt x="322" y="76"/>
                      </a:lnTo>
                      <a:lnTo>
                        <a:pt x="288" y="86"/>
                      </a:lnTo>
                      <a:lnTo>
                        <a:pt x="255" y="97"/>
                      </a:lnTo>
                      <a:lnTo>
                        <a:pt x="224" y="109"/>
                      </a:lnTo>
                      <a:lnTo>
                        <a:pt x="197" y="123"/>
                      </a:lnTo>
                      <a:lnTo>
                        <a:pt x="170" y="137"/>
                      </a:lnTo>
                      <a:lnTo>
                        <a:pt x="147" y="152"/>
                      </a:lnTo>
                      <a:lnTo>
                        <a:pt x="126" y="165"/>
                      </a:lnTo>
                      <a:lnTo>
                        <a:pt x="107" y="180"/>
                      </a:lnTo>
                      <a:lnTo>
                        <a:pt x="91" y="192"/>
                      </a:lnTo>
                      <a:lnTo>
                        <a:pt x="78" y="205"/>
                      </a:lnTo>
                      <a:lnTo>
                        <a:pt x="67" y="215"/>
                      </a:lnTo>
                      <a:lnTo>
                        <a:pt x="59" y="224"/>
                      </a:lnTo>
                      <a:lnTo>
                        <a:pt x="52" y="229"/>
                      </a:lnTo>
                      <a:lnTo>
                        <a:pt x="49" y="233"/>
                      </a:lnTo>
                      <a:lnTo>
                        <a:pt x="0" y="190"/>
                      </a:lnTo>
                      <a:lnTo>
                        <a:pt x="2" y="188"/>
                      </a:lnTo>
                      <a:lnTo>
                        <a:pt x="7" y="183"/>
                      </a:lnTo>
                      <a:lnTo>
                        <a:pt x="14" y="176"/>
                      </a:lnTo>
                      <a:lnTo>
                        <a:pt x="26" y="165"/>
                      </a:lnTo>
                      <a:lnTo>
                        <a:pt x="40" y="153"/>
                      </a:lnTo>
                      <a:lnTo>
                        <a:pt x="56" y="141"/>
                      </a:lnTo>
                      <a:lnTo>
                        <a:pt x="75" y="125"/>
                      </a:lnTo>
                      <a:lnTo>
                        <a:pt x="97" y="110"/>
                      </a:lnTo>
                      <a:lnTo>
                        <a:pt x="121" y="95"/>
                      </a:lnTo>
                      <a:lnTo>
                        <a:pt x="148" y="78"/>
                      </a:lnTo>
                      <a:lnTo>
                        <a:pt x="177" y="64"/>
                      </a:lnTo>
                      <a:lnTo>
                        <a:pt x="208" y="49"/>
                      </a:lnTo>
                      <a:lnTo>
                        <a:pt x="243" y="36"/>
                      </a:lnTo>
                      <a:lnTo>
                        <a:pt x="279" y="24"/>
                      </a:lnTo>
                      <a:lnTo>
                        <a:pt x="318" y="14"/>
                      </a:lnTo>
                      <a:lnTo>
                        <a:pt x="358" y="7"/>
                      </a:lnTo>
                      <a:lnTo>
                        <a:pt x="401" y="1"/>
                      </a:lnTo>
                      <a:lnTo>
                        <a:pt x="446" y="0"/>
                      </a:lnTo>
                      <a:close/>
                    </a:path>
                  </a:pathLst>
                </a:custGeom>
                <a:grpFill/>
                <a:ln w="0">
                  <a:noFill/>
                  <a:prstDash val="solid"/>
                  <a:round/>
                  <a:headEnd/>
                  <a:tailEnd/>
                </a:ln>
              </p:spPr>
              <p:txBody>
                <a:bodyPr vert="horz" wrap="square" lIns="73127" tIns="36564" rIns="73127" bIns="36564" numCol="1" anchor="t" anchorCtr="0" compatLnSpc="1">
                  <a:prstTxWarp prst="textNoShape">
                    <a:avLst/>
                  </a:prstTxWarp>
                </a:bodyPr>
                <a:lstStyle/>
                <a:p>
                  <a:endParaRPr lang="en-US" sz="1600" dirty="0">
                    <a:latin typeface="Calibri Regular"/>
                  </a:endParaRPr>
                </a:p>
              </p:txBody>
            </p:sp>
            <p:sp>
              <p:nvSpPr>
                <p:cNvPr id="73" name="Freeform 192">
                  <a:extLst>
                    <a:ext uri="{FF2B5EF4-FFF2-40B4-BE49-F238E27FC236}">
                      <a16:creationId xmlns:a16="http://schemas.microsoft.com/office/drawing/2014/main" id="{A2FED5F2-2EB9-2E4D-B037-A851E59FF4CF}"/>
                    </a:ext>
                  </a:extLst>
                </p:cNvPr>
                <p:cNvSpPr>
                  <a:spLocks/>
                </p:cNvSpPr>
                <p:nvPr/>
              </p:nvSpPr>
              <p:spPr bwMode="auto">
                <a:xfrm>
                  <a:off x="2833688" y="3614738"/>
                  <a:ext cx="122238" cy="30163"/>
                </a:xfrm>
                <a:custGeom>
                  <a:avLst/>
                  <a:gdLst>
                    <a:gd name="T0" fmla="*/ 445 w 925"/>
                    <a:gd name="T1" fmla="*/ 0 h 237"/>
                    <a:gd name="T2" fmla="*/ 491 w 925"/>
                    <a:gd name="T3" fmla="*/ 2 h 237"/>
                    <a:gd name="T4" fmla="*/ 540 w 925"/>
                    <a:gd name="T5" fmla="*/ 8 h 237"/>
                    <a:gd name="T6" fmla="*/ 590 w 925"/>
                    <a:gd name="T7" fmla="*/ 18 h 237"/>
                    <a:gd name="T8" fmla="*/ 642 w 925"/>
                    <a:gd name="T9" fmla="*/ 32 h 237"/>
                    <a:gd name="T10" fmla="*/ 696 w 925"/>
                    <a:gd name="T11" fmla="*/ 51 h 237"/>
                    <a:gd name="T12" fmla="*/ 750 w 925"/>
                    <a:gd name="T13" fmla="*/ 76 h 237"/>
                    <a:gd name="T14" fmla="*/ 807 w 925"/>
                    <a:gd name="T15" fmla="*/ 106 h 237"/>
                    <a:gd name="T16" fmla="*/ 866 w 925"/>
                    <a:gd name="T17" fmla="*/ 144 h 237"/>
                    <a:gd name="T18" fmla="*/ 925 w 925"/>
                    <a:gd name="T19" fmla="*/ 186 h 237"/>
                    <a:gd name="T20" fmla="*/ 886 w 925"/>
                    <a:gd name="T21" fmla="*/ 237 h 237"/>
                    <a:gd name="T22" fmla="*/ 830 w 925"/>
                    <a:gd name="T23" fmla="*/ 197 h 237"/>
                    <a:gd name="T24" fmla="*/ 775 w 925"/>
                    <a:gd name="T25" fmla="*/ 162 h 237"/>
                    <a:gd name="T26" fmla="*/ 721 w 925"/>
                    <a:gd name="T27" fmla="*/ 133 h 237"/>
                    <a:gd name="T28" fmla="*/ 669 w 925"/>
                    <a:gd name="T29" fmla="*/ 110 h 237"/>
                    <a:gd name="T30" fmla="*/ 620 w 925"/>
                    <a:gd name="T31" fmla="*/ 92 h 237"/>
                    <a:gd name="T32" fmla="*/ 571 w 925"/>
                    <a:gd name="T33" fmla="*/ 78 h 237"/>
                    <a:gd name="T34" fmla="*/ 525 w 925"/>
                    <a:gd name="T35" fmla="*/ 69 h 237"/>
                    <a:gd name="T36" fmla="*/ 479 w 925"/>
                    <a:gd name="T37" fmla="*/ 65 h 237"/>
                    <a:gd name="T38" fmla="*/ 437 w 925"/>
                    <a:gd name="T39" fmla="*/ 63 h 237"/>
                    <a:gd name="T40" fmla="*/ 396 w 925"/>
                    <a:gd name="T41" fmla="*/ 65 h 237"/>
                    <a:gd name="T42" fmla="*/ 357 w 925"/>
                    <a:gd name="T43" fmla="*/ 70 h 237"/>
                    <a:gd name="T44" fmla="*/ 321 w 925"/>
                    <a:gd name="T45" fmla="*/ 77 h 237"/>
                    <a:gd name="T46" fmla="*/ 286 w 925"/>
                    <a:gd name="T47" fmla="*/ 87 h 237"/>
                    <a:gd name="T48" fmla="*/ 254 w 925"/>
                    <a:gd name="T49" fmla="*/ 97 h 237"/>
                    <a:gd name="T50" fmla="*/ 223 w 925"/>
                    <a:gd name="T51" fmla="*/ 109 h 237"/>
                    <a:gd name="T52" fmla="*/ 196 w 925"/>
                    <a:gd name="T53" fmla="*/ 123 h 237"/>
                    <a:gd name="T54" fmla="*/ 169 w 925"/>
                    <a:gd name="T55" fmla="*/ 137 h 237"/>
                    <a:gd name="T56" fmla="*/ 146 w 925"/>
                    <a:gd name="T57" fmla="*/ 152 h 237"/>
                    <a:gd name="T58" fmla="*/ 125 w 925"/>
                    <a:gd name="T59" fmla="*/ 166 h 237"/>
                    <a:gd name="T60" fmla="*/ 106 w 925"/>
                    <a:gd name="T61" fmla="*/ 180 h 237"/>
                    <a:gd name="T62" fmla="*/ 90 w 925"/>
                    <a:gd name="T63" fmla="*/ 193 h 237"/>
                    <a:gd name="T64" fmla="*/ 77 w 925"/>
                    <a:gd name="T65" fmla="*/ 205 h 237"/>
                    <a:gd name="T66" fmla="*/ 66 w 925"/>
                    <a:gd name="T67" fmla="*/ 215 h 237"/>
                    <a:gd name="T68" fmla="*/ 58 w 925"/>
                    <a:gd name="T69" fmla="*/ 224 h 237"/>
                    <a:gd name="T70" fmla="*/ 51 w 925"/>
                    <a:gd name="T71" fmla="*/ 230 h 237"/>
                    <a:gd name="T72" fmla="*/ 48 w 925"/>
                    <a:gd name="T73" fmla="*/ 233 h 237"/>
                    <a:gd name="T74" fmla="*/ 0 w 925"/>
                    <a:gd name="T75" fmla="*/ 191 h 237"/>
                    <a:gd name="T76" fmla="*/ 2 w 925"/>
                    <a:gd name="T77" fmla="*/ 189 h 237"/>
                    <a:gd name="T78" fmla="*/ 6 w 925"/>
                    <a:gd name="T79" fmla="*/ 184 h 237"/>
                    <a:gd name="T80" fmla="*/ 14 w 925"/>
                    <a:gd name="T81" fmla="*/ 176 h 237"/>
                    <a:gd name="T82" fmla="*/ 25 w 925"/>
                    <a:gd name="T83" fmla="*/ 165 h 237"/>
                    <a:gd name="T84" fmla="*/ 39 w 925"/>
                    <a:gd name="T85" fmla="*/ 154 h 237"/>
                    <a:gd name="T86" fmla="*/ 55 w 925"/>
                    <a:gd name="T87" fmla="*/ 141 h 237"/>
                    <a:gd name="T88" fmla="*/ 74 w 925"/>
                    <a:gd name="T89" fmla="*/ 126 h 237"/>
                    <a:gd name="T90" fmla="*/ 96 w 925"/>
                    <a:gd name="T91" fmla="*/ 110 h 237"/>
                    <a:gd name="T92" fmla="*/ 120 w 925"/>
                    <a:gd name="T93" fmla="*/ 95 h 237"/>
                    <a:gd name="T94" fmla="*/ 147 w 925"/>
                    <a:gd name="T95" fmla="*/ 79 h 237"/>
                    <a:gd name="T96" fmla="*/ 177 w 925"/>
                    <a:gd name="T97" fmla="*/ 64 h 237"/>
                    <a:gd name="T98" fmla="*/ 208 w 925"/>
                    <a:gd name="T99" fmla="*/ 49 h 237"/>
                    <a:gd name="T100" fmla="*/ 242 w 925"/>
                    <a:gd name="T101" fmla="*/ 36 h 237"/>
                    <a:gd name="T102" fmla="*/ 278 w 925"/>
                    <a:gd name="T103" fmla="*/ 24 h 237"/>
                    <a:gd name="T104" fmla="*/ 317 w 925"/>
                    <a:gd name="T105" fmla="*/ 15 h 237"/>
                    <a:gd name="T106" fmla="*/ 357 w 925"/>
                    <a:gd name="T107" fmla="*/ 7 h 237"/>
                    <a:gd name="T108" fmla="*/ 400 w 925"/>
                    <a:gd name="T109" fmla="*/ 2 h 237"/>
                    <a:gd name="T110" fmla="*/ 445 w 925"/>
                    <a:gd name="T111"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5" h="237">
                      <a:moveTo>
                        <a:pt x="445" y="0"/>
                      </a:moveTo>
                      <a:lnTo>
                        <a:pt x="491" y="2"/>
                      </a:lnTo>
                      <a:lnTo>
                        <a:pt x="540" y="8"/>
                      </a:lnTo>
                      <a:lnTo>
                        <a:pt x="590" y="18"/>
                      </a:lnTo>
                      <a:lnTo>
                        <a:pt x="642" y="32"/>
                      </a:lnTo>
                      <a:lnTo>
                        <a:pt x="696" y="51"/>
                      </a:lnTo>
                      <a:lnTo>
                        <a:pt x="750" y="76"/>
                      </a:lnTo>
                      <a:lnTo>
                        <a:pt x="807" y="106"/>
                      </a:lnTo>
                      <a:lnTo>
                        <a:pt x="866" y="144"/>
                      </a:lnTo>
                      <a:lnTo>
                        <a:pt x="925" y="186"/>
                      </a:lnTo>
                      <a:lnTo>
                        <a:pt x="886" y="237"/>
                      </a:lnTo>
                      <a:lnTo>
                        <a:pt x="830" y="197"/>
                      </a:lnTo>
                      <a:lnTo>
                        <a:pt x="775" y="162"/>
                      </a:lnTo>
                      <a:lnTo>
                        <a:pt x="721" y="133"/>
                      </a:lnTo>
                      <a:lnTo>
                        <a:pt x="669" y="110"/>
                      </a:lnTo>
                      <a:lnTo>
                        <a:pt x="620" y="92"/>
                      </a:lnTo>
                      <a:lnTo>
                        <a:pt x="571" y="78"/>
                      </a:lnTo>
                      <a:lnTo>
                        <a:pt x="525" y="69"/>
                      </a:lnTo>
                      <a:lnTo>
                        <a:pt x="479" y="65"/>
                      </a:lnTo>
                      <a:lnTo>
                        <a:pt x="437" y="63"/>
                      </a:lnTo>
                      <a:lnTo>
                        <a:pt x="396" y="65"/>
                      </a:lnTo>
                      <a:lnTo>
                        <a:pt x="357" y="70"/>
                      </a:lnTo>
                      <a:lnTo>
                        <a:pt x="321" y="77"/>
                      </a:lnTo>
                      <a:lnTo>
                        <a:pt x="286" y="87"/>
                      </a:lnTo>
                      <a:lnTo>
                        <a:pt x="254" y="97"/>
                      </a:lnTo>
                      <a:lnTo>
                        <a:pt x="223" y="109"/>
                      </a:lnTo>
                      <a:lnTo>
                        <a:pt x="196" y="123"/>
                      </a:lnTo>
                      <a:lnTo>
                        <a:pt x="169" y="137"/>
                      </a:lnTo>
                      <a:lnTo>
                        <a:pt x="146" y="152"/>
                      </a:lnTo>
                      <a:lnTo>
                        <a:pt x="125" y="166"/>
                      </a:lnTo>
                      <a:lnTo>
                        <a:pt x="106" y="180"/>
                      </a:lnTo>
                      <a:lnTo>
                        <a:pt x="90" y="193"/>
                      </a:lnTo>
                      <a:lnTo>
                        <a:pt x="77" y="205"/>
                      </a:lnTo>
                      <a:lnTo>
                        <a:pt x="66" y="215"/>
                      </a:lnTo>
                      <a:lnTo>
                        <a:pt x="58" y="224"/>
                      </a:lnTo>
                      <a:lnTo>
                        <a:pt x="51" y="230"/>
                      </a:lnTo>
                      <a:lnTo>
                        <a:pt x="48" y="233"/>
                      </a:lnTo>
                      <a:lnTo>
                        <a:pt x="0" y="191"/>
                      </a:lnTo>
                      <a:lnTo>
                        <a:pt x="2" y="189"/>
                      </a:lnTo>
                      <a:lnTo>
                        <a:pt x="6" y="184"/>
                      </a:lnTo>
                      <a:lnTo>
                        <a:pt x="14" y="176"/>
                      </a:lnTo>
                      <a:lnTo>
                        <a:pt x="25" y="165"/>
                      </a:lnTo>
                      <a:lnTo>
                        <a:pt x="39" y="154"/>
                      </a:lnTo>
                      <a:lnTo>
                        <a:pt x="55" y="141"/>
                      </a:lnTo>
                      <a:lnTo>
                        <a:pt x="74" y="126"/>
                      </a:lnTo>
                      <a:lnTo>
                        <a:pt x="96" y="110"/>
                      </a:lnTo>
                      <a:lnTo>
                        <a:pt x="120" y="95"/>
                      </a:lnTo>
                      <a:lnTo>
                        <a:pt x="147" y="79"/>
                      </a:lnTo>
                      <a:lnTo>
                        <a:pt x="177" y="64"/>
                      </a:lnTo>
                      <a:lnTo>
                        <a:pt x="208" y="49"/>
                      </a:lnTo>
                      <a:lnTo>
                        <a:pt x="242" y="36"/>
                      </a:lnTo>
                      <a:lnTo>
                        <a:pt x="278" y="24"/>
                      </a:lnTo>
                      <a:lnTo>
                        <a:pt x="317" y="15"/>
                      </a:lnTo>
                      <a:lnTo>
                        <a:pt x="357" y="7"/>
                      </a:lnTo>
                      <a:lnTo>
                        <a:pt x="400" y="2"/>
                      </a:lnTo>
                      <a:lnTo>
                        <a:pt x="445" y="0"/>
                      </a:lnTo>
                      <a:close/>
                    </a:path>
                  </a:pathLst>
                </a:custGeom>
                <a:grpFill/>
                <a:ln w="0">
                  <a:noFill/>
                  <a:prstDash val="solid"/>
                  <a:round/>
                  <a:headEnd/>
                  <a:tailEnd/>
                </a:ln>
              </p:spPr>
              <p:txBody>
                <a:bodyPr vert="horz" wrap="square" lIns="73127" tIns="36564" rIns="73127" bIns="36564" numCol="1" anchor="t" anchorCtr="0" compatLnSpc="1">
                  <a:prstTxWarp prst="textNoShape">
                    <a:avLst/>
                  </a:prstTxWarp>
                </a:bodyPr>
                <a:lstStyle/>
                <a:p>
                  <a:endParaRPr lang="en-US" sz="1600" dirty="0">
                    <a:latin typeface="Calibri Regular"/>
                  </a:endParaRPr>
                </a:p>
              </p:txBody>
            </p:sp>
            <p:sp>
              <p:nvSpPr>
                <p:cNvPr id="74" name="Freeform 193">
                  <a:extLst>
                    <a:ext uri="{FF2B5EF4-FFF2-40B4-BE49-F238E27FC236}">
                      <a16:creationId xmlns:a16="http://schemas.microsoft.com/office/drawing/2014/main" id="{D94442C3-BEA2-8441-9863-1F067C0A4A41}"/>
                    </a:ext>
                  </a:extLst>
                </p:cNvPr>
                <p:cNvSpPr>
                  <a:spLocks/>
                </p:cNvSpPr>
                <p:nvPr/>
              </p:nvSpPr>
              <p:spPr bwMode="auto">
                <a:xfrm>
                  <a:off x="2833688" y="3643313"/>
                  <a:ext cx="122238" cy="30163"/>
                </a:xfrm>
                <a:custGeom>
                  <a:avLst/>
                  <a:gdLst>
                    <a:gd name="T0" fmla="*/ 445 w 925"/>
                    <a:gd name="T1" fmla="*/ 0 h 237"/>
                    <a:gd name="T2" fmla="*/ 491 w 925"/>
                    <a:gd name="T3" fmla="*/ 2 h 237"/>
                    <a:gd name="T4" fmla="*/ 540 w 925"/>
                    <a:gd name="T5" fmla="*/ 8 h 237"/>
                    <a:gd name="T6" fmla="*/ 590 w 925"/>
                    <a:gd name="T7" fmla="*/ 17 h 237"/>
                    <a:gd name="T8" fmla="*/ 642 w 925"/>
                    <a:gd name="T9" fmla="*/ 31 h 237"/>
                    <a:gd name="T10" fmla="*/ 696 w 925"/>
                    <a:gd name="T11" fmla="*/ 51 h 237"/>
                    <a:gd name="T12" fmla="*/ 750 w 925"/>
                    <a:gd name="T13" fmla="*/ 76 h 237"/>
                    <a:gd name="T14" fmla="*/ 807 w 925"/>
                    <a:gd name="T15" fmla="*/ 106 h 237"/>
                    <a:gd name="T16" fmla="*/ 866 w 925"/>
                    <a:gd name="T17" fmla="*/ 144 h 237"/>
                    <a:gd name="T18" fmla="*/ 925 w 925"/>
                    <a:gd name="T19" fmla="*/ 186 h 237"/>
                    <a:gd name="T20" fmla="*/ 886 w 925"/>
                    <a:gd name="T21" fmla="*/ 237 h 237"/>
                    <a:gd name="T22" fmla="*/ 830 w 925"/>
                    <a:gd name="T23" fmla="*/ 197 h 237"/>
                    <a:gd name="T24" fmla="*/ 775 w 925"/>
                    <a:gd name="T25" fmla="*/ 161 h 237"/>
                    <a:gd name="T26" fmla="*/ 721 w 925"/>
                    <a:gd name="T27" fmla="*/ 133 h 237"/>
                    <a:gd name="T28" fmla="*/ 669 w 925"/>
                    <a:gd name="T29" fmla="*/ 109 h 237"/>
                    <a:gd name="T30" fmla="*/ 620 w 925"/>
                    <a:gd name="T31" fmla="*/ 92 h 237"/>
                    <a:gd name="T32" fmla="*/ 571 w 925"/>
                    <a:gd name="T33" fmla="*/ 78 h 237"/>
                    <a:gd name="T34" fmla="*/ 525 w 925"/>
                    <a:gd name="T35" fmla="*/ 69 h 237"/>
                    <a:gd name="T36" fmla="*/ 479 w 925"/>
                    <a:gd name="T37" fmla="*/ 64 h 237"/>
                    <a:gd name="T38" fmla="*/ 437 w 925"/>
                    <a:gd name="T39" fmla="*/ 63 h 237"/>
                    <a:gd name="T40" fmla="*/ 396 w 925"/>
                    <a:gd name="T41" fmla="*/ 65 h 237"/>
                    <a:gd name="T42" fmla="*/ 357 w 925"/>
                    <a:gd name="T43" fmla="*/ 69 h 237"/>
                    <a:gd name="T44" fmla="*/ 321 w 925"/>
                    <a:gd name="T45" fmla="*/ 76 h 237"/>
                    <a:gd name="T46" fmla="*/ 286 w 925"/>
                    <a:gd name="T47" fmla="*/ 85 h 237"/>
                    <a:gd name="T48" fmla="*/ 254 w 925"/>
                    <a:gd name="T49" fmla="*/ 97 h 237"/>
                    <a:gd name="T50" fmla="*/ 223 w 925"/>
                    <a:gd name="T51" fmla="*/ 109 h 237"/>
                    <a:gd name="T52" fmla="*/ 196 w 925"/>
                    <a:gd name="T53" fmla="*/ 123 h 237"/>
                    <a:gd name="T54" fmla="*/ 169 w 925"/>
                    <a:gd name="T55" fmla="*/ 137 h 237"/>
                    <a:gd name="T56" fmla="*/ 146 w 925"/>
                    <a:gd name="T57" fmla="*/ 152 h 237"/>
                    <a:gd name="T58" fmla="*/ 125 w 925"/>
                    <a:gd name="T59" fmla="*/ 166 h 237"/>
                    <a:gd name="T60" fmla="*/ 106 w 925"/>
                    <a:gd name="T61" fmla="*/ 180 h 237"/>
                    <a:gd name="T62" fmla="*/ 90 w 925"/>
                    <a:gd name="T63" fmla="*/ 193 h 237"/>
                    <a:gd name="T64" fmla="*/ 77 w 925"/>
                    <a:gd name="T65" fmla="*/ 205 h 237"/>
                    <a:gd name="T66" fmla="*/ 66 w 925"/>
                    <a:gd name="T67" fmla="*/ 215 h 237"/>
                    <a:gd name="T68" fmla="*/ 58 w 925"/>
                    <a:gd name="T69" fmla="*/ 224 h 237"/>
                    <a:gd name="T70" fmla="*/ 51 w 925"/>
                    <a:gd name="T71" fmla="*/ 230 h 237"/>
                    <a:gd name="T72" fmla="*/ 48 w 925"/>
                    <a:gd name="T73" fmla="*/ 233 h 237"/>
                    <a:gd name="T74" fmla="*/ 0 w 925"/>
                    <a:gd name="T75" fmla="*/ 191 h 237"/>
                    <a:gd name="T76" fmla="*/ 2 w 925"/>
                    <a:gd name="T77" fmla="*/ 189 h 237"/>
                    <a:gd name="T78" fmla="*/ 6 w 925"/>
                    <a:gd name="T79" fmla="*/ 184 h 237"/>
                    <a:gd name="T80" fmla="*/ 14 w 925"/>
                    <a:gd name="T81" fmla="*/ 176 h 237"/>
                    <a:gd name="T82" fmla="*/ 25 w 925"/>
                    <a:gd name="T83" fmla="*/ 165 h 237"/>
                    <a:gd name="T84" fmla="*/ 39 w 925"/>
                    <a:gd name="T85" fmla="*/ 154 h 237"/>
                    <a:gd name="T86" fmla="*/ 55 w 925"/>
                    <a:gd name="T87" fmla="*/ 140 h 237"/>
                    <a:gd name="T88" fmla="*/ 74 w 925"/>
                    <a:gd name="T89" fmla="*/ 126 h 237"/>
                    <a:gd name="T90" fmla="*/ 96 w 925"/>
                    <a:gd name="T91" fmla="*/ 110 h 237"/>
                    <a:gd name="T92" fmla="*/ 120 w 925"/>
                    <a:gd name="T93" fmla="*/ 95 h 237"/>
                    <a:gd name="T94" fmla="*/ 147 w 925"/>
                    <a:gd name="T95" fmla="*/ 79 h 237"/>
                    <a:gd name="T96" fmla="*/ 177 w 925"/>
                    <a:gd name="T97" fmla="*/ 64 h 237"/>
                    <a:gd name="T98" fmla="*/ 208 w 925"/>
                    <a:gd name="T99" fmla="*/ 49 h 237"/>
                    <a:gd name="T100" fmla="*/ 242 w 925"/>
                    <a:gd name="T101" fmla="*/ 36 h 237"/>
                    <a:gd name="T102" fmla="*/ 278 w 925"/>
                    <a:gd name="T103" fmla="*/ 24 h 237"/>
                    <a:gd name="T104" fmla="*/ 317 w 925"/>
                    <a:gd name="T105" fmla="*/ 14 h 237"/>
                    <a:gd name="T106" fmla="*/ 357 w 925"/>
                    <a:gd name="T107" fmla="*/ 7 h 237"/>
                    <a:gd name="T108" fmla="*/ 400 w 925"/>
                    <a:gd name="T109" fmla="*/ 2 h 237"/>
                    <a:gd name="T110" fmla="*/ 445 w 925"/>
                    <a:gd name="T111"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5" h="237">
                      <a:moveTo>
                        <a:pt x="445" y="0"/>
                      </a:moveTo>
                      <a:lnTo>
                        <a:pt x="491" y="2"/>
                      </a:lnTo>
                      <a:lnTo>
                        <a:pt x="540" y="8"/>
                      </a:lnTo>
                      <a:lnTo>
                        <a:pt x="590" y="17"/>
                      </a:lnTo>
                      <a:lnTo>
                        <a:pt x="642" y="31"/>
                      </a:lnTo>
                      <a:lnTo>
                        <a:pt x="696" y="51"/>
                      </a:lnTo>
                      <a:lnTo>
                        <a:pt x="750" y="76"/>
                      </a:lnTo>
                      <a:lnTo>
                        <a:pt x="807" y="106"/>
                      </a:lnTo>
                      <a:lnTo>
                        <a:pt x="866" y="144"/>
                      </a:lnTo>
                      <a:lnTo>
                        <a:pt x="925" y="186"/>
                      </a:lnTo>
                      <a:lnTo>
                        <a:pt x="886" y="237"/>
                      </a:lnTo>
                      <a:lnTo>
                        <a:pt x="830" y="197"/>
                      </a:lnTo>
                      <a:lnTo>
                        <a:pt x="775" y="161"/>
                      </a:lnTo>
                      <a:lnTo>
                        <a:pt x="721" y="133"/>
                      </a:lnTo>
                      <a:lnTo>
                        <a:pt x="669" y="109"/>
                      </a:lnTo>
                      <a:lnTo>
                        <a:pt x="620" y="92"/>
                      </a:lnTo>
                      <a:lnTo>
                        <a:pt x="571" y="78"/>
                      </a:lnTo>
                      <a:lnTo>
                        <a:pt x="525" y="69"/>
                      </a:lnTo>
                      <a:lnTo>
                        <a:pt x="479" y="64"/>
                      </a:lnTo>
                      <a:lnTo>
                        <a:pt x="437" y="63"/>
                      </a:lnTo>
                      <a:lnTo>
                        <a:pt x="396" y="65"/>
                      </a:lnTo>
                      <a:lnTo>
                        <a:pt x="357" y="69"/>
                      </a:lnTo>
                      <a:lnTo>
                        <a:pt x="321" y="76"/>
                      </a:lnTo>
                      <a:lnTo>
                        <a:pt x="286" y="85"/>
                      </a:lnTo>
                      <a:lnTo>
                        <a:pt x="254" y="97"/>
                      </a:lnTo>
                      <a:lnTo>
                        <a:pt x="223" y="109"/>
                      </a:lnTo>
                      <a:lnTo>
                        <a:pt x="196" y="123"/>
                      </a:lnTo>
                      <a:lnTo>
                        <a:pt x="169" y="137"/>
                      </a:lnTo>
                      <a:lnTo>
                        <a:pt x="146" y="152"/>
                      </a:lnTo>
                      <a:lnTo>
                        <a:pt x="125" y="166"/>
                      </a:lnTo>
                      <a:lnTo>
                        <a:pt x="106" y="180"/>
                      </a:lnTo>
                      <a:lnTo>
                        <a:pt x="90" y="193"/>
                      </a:lnTo>
                      <a:lnTo>
                        <a:pt x="77" y="205"/>
                      </a:lnTo>
                      <a:lnTo>
                        <a:pt x="66" y="215"/>
                      </a:lnTo>
                      <a:lnTo>
                        <a:pt x="58" y="224"/>
                      </a:lnTo>
                      <a:lnTo>
                        <a:pt x="51" y="230"/>
                      </a:lnTo>
                      <a:lnTo>
                        <a:pt x="48" y="233"/>
                      </a:lnTo>
                      <a:lnTo>
                        <a:pt x="0" y="191"/>
                      </a:lnTo>
                      <a:lnTo>
                        <a:pt x="2" y="189"/>
                      </a:lnTo>
                      <a:lnTo>
                        <a:pt x="6" y="184"/>
                      </a:lnTo>
                      <a:lnTo>
                        <a:pt x="14" y="176"/>
                      </a:lnTo>
                      <a:lnTo>
                        <a:pt x="25" y="165"/>
                      </a:lnTo>
                      <a:lnTo>
                        <a:pt x="39" y="154"/>
                      </a:lnTo>
                      <a:lnTo>
                        <a:pt x="55" y="140"/>
                      </a:lnTo>
                      <a:lnTo>
                        <a:pt x="74" y="126"/>
                      </a:lnTo>
                      <a:lnTo>
                        <a:pt x="96" y="110"/>
                      </a:lnTo>
                      <a:lnTo>
                        <a:pt x="120" y="95"/>
                      </a:lnTo>
                      <a:lnTo>
                        <a:pt x="147" y="79"/>
                      </a:lnTo>
                      <a:lnTo>
                        <a:pt x="177" y="64"/>
                      </a:lnTo>
                      <a:lnTo>
                        <a:pt x="208" y="49"/>
                      </a:lnTo>
                      <a:lnTo>
                        <a:pt x="242" y="36"/>
                      </a:lnTo>
                      <a:lnTo>
                        <a:pt x="278" y="24"/>
                      </a:lnTo>
                      <a:lnTo>
                        <a:pt x="317" y="14"/>
                      </a:lnTo>
                      <a:lnTo>
                        <a:pt x="357" y="7"/>
                      </a:lnTo>
                      <a:lnTo>
                        <a:pt x="400" y="2"/>
                      </a:lnTo>
                      <a:lnTo>
                        <a:pt x="445" y="0"/>
                      </a:lnTo>
                      <a:close/>
                    </a:path>
                  </a:pathLst>
                </a:custGeom>
                <a:grpFill/>
                <a:ln w="0">
                  <a:noFill/>
                  <a:prstDash val="solid"/>
                  <a:round/>
                  <a:headEnd/>
                  <a:tailEnd/>
                </a:ln>
              </p:spPr>
              <p:txBody>
                <a:bodyPr vert="horz" wrap="square" lIns="73127" tIns="36564" rIns="73127" bIns="36564" numCol="1" anchor="t" anchorCtr="0" compatLnSpc="1">
                  <a:prstTxWarp prst="textNoShape">
                    <a:avLst/>
                  </a:prstTxWarp>
                </a:bodyPr>
                <a:lstStyle/>
                <a:p>
                  <a:endParaRPr lang="en-US" sz="1600" dirty="0">
                    <a:latin typeface="Calibri Regular"/>
                  </a:endParaRPr>
                </a:p>
              </p:txBody>
            </p:sp>
            <p:sp>
              <p:nvSpPr>
                <p:cNvPr id="75" name="Freeform 194">
                  <a:extLst>
                    <a:ext uri="{FF2B5EF4-FFF2-40B4-BE49-F238E27FC236}">
                      <a16:creationId xmlns:a16="http://schemas.microsoft.com/office/drawing/2014/main" id="{D61138FB-4809-FF4D-ABBC-0F691FCF591E}"/>
                    </a:ext>
                  </a:extLst>
                </p:cNvPr>
                <p:cNvSpPr>
                  <a:spLocks/>
                </p:cNvSpPr>
                <p:nvPr/>
              </p:nvSpPr>
              <p:spPr bwMode="auto">
                <a:xfrm>
                  <a:off x="2833688" y="3673475"/>
                  <a:ext cx="122238" cy="31750"/>
                </a:xfrm>
                <a:custGeom>
                  <a:avLst/>
                  <a:gdLst>
                    <a:gd name="T0" fmla="*/ 445 w 925"/>
                    <a:gd name="T1" fmla="*/ 0 h 238"/>
                    <a:gd name="T2" fmla="*/ 491 w 925"/>
                    <a:gd name="T3" fmla="*/ 2 h 238"/>
                    <a:gd name="T4" fmla="*/ 540 w 925"/>
                    <a:gd name="T5" fmla="*/ 7 h 238"/>
                    <a:gd name="T6" fmla="*/ 590 w 925"/>
                    <a:gd name="T7" fmla="*/ 17 h 238"/>
                    <a:gd name="T8" fmla="*/ 642 w 925"/>
                    <a:gd name="T9" fmla="*/ 32 h 238"/>
                    <a:gd name="T10" fmla="*/ 696 w 925"/>
                    <a:gd name="T11" fmla="*/ 51 h 238"/>
                    <a:gd name="T12" fmla="*/ 750 w 925"/>
                    <a:gd name="T13" fmla="*/ 76 h 238"/>
                    <a:gd name="T14" fmla="*/ 807 w 925"/>
                    <a:gd name="T15" fmla="*/ 107 h 238"/>
                    <a:gd name="T16" fmla="*/ 866 w 925"/>
                    <a:gd name="T17" fmla="*/ 143 h 238"/>
                    <a:gd name="T18" fmla="*/ 925 w 925"/>
                    <a:gd name="T19" fmla="*/ 187 h 238"/>
                    <a:gd name="T20" fmla="*/ 886 w 925"/>
                    <a:gd name="T21" fmla="*/ 238 h 238"/>
                    <a:gd name="T22" fmla="*/ 830 w 925"/>
                    <a:gd name="T23" fmla="*/ 196 h 238"/>
                    <a:gd name="T24" fmla="*/ 775 w 925"/>
                    <a:gd name="T25" fmla="*/ 162 h 238"/>
                    <a:gd name="T26" fmla="*/ 721 w 925"/>
                    <a:gd name="T27" fmla="*/ 133 h 238"/>
                    <a:gd name="T28" fmla="*/ 669 w 925"/>
                    <a:gd name="T29" fmla="*/ 110 h 238"/>
                    <a:gd name="T30" fmla="*/ 620 w 925"/>
                    <a:gd name="T31" fmla="*/ 91 h 238"/>
                    <a:gd name="T32" fmla="*/ 571 w 925"/>
                    <a:gd name="T33" fmla="*/ 78 h 238"/>
                    <a:gd name="T34" fmla="*/ 525 w 925"/>
                    <a:gd name="T35" fmla="*/ 69 h 238"/>
                    <a:gd name="T36" fmla="*/ 479 w 925"/>
                    <a:gd name="T37" fmla="*/ 64 h 238"/>
                    <a:gd name="T38" fmla="*/ 437 w 925"/>
                    <a:gd name="T39" fmla="*/ 62 h 238"/>
                    <a:gd name="T40" fmla="*/ 396 w 925"/>
                    <a:gd name="T41" fmla="*/ 64 h 238"/>
                    <a:gd name="T42" fmla="*/ 357 w 925"/>
                    <a:gd name="T43" fmla="*/ 69 h 238"/>
                    <a:gd name="T44" fmla="*/ 321 w 925"/>
                    <a:gd name="T45" fmla="*/ 77 h 238"/>
                    <a:gd name="T46" fmla="*/ 286 w 925"/>
                    <a:gd name="T47" fmla="*/ 86 h 238"/>
                    <a:gd name="T48" fmla="*/ 254 w 925"/>
                    <a:gd name="T49" fmla="*/ 96 h 238"/>
                    <a:gd name="T50" fmla="*/ 223 w 925"/>
                    <a:gd name="T51" fmla="*/ 110 h 238"/>
                    <a:gd name="T52" fmla="*/ 196 w 925"/>
                    <a:gd name="T53" fmla="*/ 123 h 238"/>
                    <a:gd name="T54" fmla="*/ 169 w 925"/>
                    <a:gd name="T55" fmla="*/ 137 h 238"/>
                    <a:gd name="T56" fmla="*/ 146 w 925"/>
                    <a:gd name="T57" fmla="*/ 151 h 238"/>
                    <a:gd name="T58" fmla="*/ 125 w 925"/>
                    <a:gd name="T59" fmla="*/ 166 h 238"/>
                    <a:gd name="T60" fmla="*/ 106 w 925"/>
                    <a:gd name="T61" fmla="*/ 179 h 238"/>
                    <a:gd name="T62" fmla="*/ 90 w 925"/>
                    <a:gd name="T63" fmla="*/ 193 h 238"/>
                    <a:gd name="T64" fmla="*/ 77 w 925"/>
                    <a:gd name="T65" fmla="*/ 204 h 238"/>
                    <a:gd name="T66" fmla="*/ 66 w 925"/>
                    <a:gd name="T67" fmla="*/ 215 h 238"/>
                    <a:gd name="T68" fmla="*/ 58 w 925"/>
                    <a:gd name="T69" fmla="*/ 223 h 238"/>
                    <a:gd name="T70" fmla="*/ 51 w 925"/>
                    <a:gd name="T71" fmla="*/ 229 h 238"/>
                    <a:gd name="T72" fmla="*/ 48 w 925"/>
                    <a:gd name="T73" fmla="*/ 232 h 238"/>
                    <a:gd name="T74" fmla="*/ 0 w 925"/>
                    <a:gd name="T75" fmla="*/ 190 h 238"/>
                    <a:gd name="T76" fmla="*/ 2 w 925"/>
                    <a:gd name="T77" fmla="*/ 188 h 238"/>
                    <a:gd name="T78" fmla="*/ 6 w 925"/>
                    <a:gd name="T79" fmla="*/ 183 h 238"/>
                    <a:gd name="T80" fmla="*/ 14 w 925"/>
                    <a:gd name="T81" fmla="*/ 175 h 238"/>
                    <a:gd name="T82" fmla="*/ 25 w 925"/>
                    <a:gd name="T83" fmla="*/ 165 h 238"/>
                    <a:gd name="T84" fmla="*/ 39 w 925"/>
                    <a:gd name="T85" fmla="*/ 153 h 238"/>
                    <a:gd name="T86" fmla="*/ 55 w 925"/>
                    <a:gd name="T87" fmla="*/ 140 h 238"/>
                    <a:gd name="T88" fmla="*/ 74 w 925"/>
                    <a:gd name="T89" fmla="*/ 125 h 238"/>
                    <a:gd name="T90" fmla="*/ 96 w 925"/>
                    <a:gd name="T91" fmla="*/ 110 h 238"/>
                    <a:gd name="T92" fmla="*/ 120 w 925"/>
                    <a:gd name="T93" fmla="*/ 94 h 238"/>
                    <a:gd name="T94" fmla="*/ 147 w 925"/>
                    <a:gd name="T95" fmla="*/ 79 h 238"/>
                    <a:gd name="T96" fmla="*/ 177 w 925"/>
                    <a:gd name="T97" fmla="*/ 63 h 238"/>
                    <a:gd name="T98" fmla="*/ 208 w 925"/>
                    <a:gd name="T99" fmla="*/ 49 h 238"/>
                    <a:gd name="T100" fmla="*/ 242 w 925"/>
                    <a:gd name="T101" fmla="*/ 35 h 238"/>
                    <a:gd name="T102" fmla="*/ 278 w 925"/>
                    <a:gd name="T103" fmla="*/ 24 h 238"/>
                    <a:gd name="T104" fmla="*/ 317 w 925"/>
                    <a:gd name="T105" fmla="*/ 14 h 238"/>
                    <a:gd name="T106" fmla="*/ 357 w 925"/>
                    <a:gd name="T107" fmla="*/ 6 h 238"/>
                    <a:gd name="T108" fmla="*/ 400 w 925"/>
                    <a:gd name="T109" fmla="*/ 2 h 238"/>
                    <a:gd name="T110" fmla="*/ 445 w 925"/>
                    <a:gd name="T111"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5" h="238">
                      <a:moveTo>
                        <a:pt x="445" y="0"/>
                      </a:moveTo>
                      <a:lnTo>
                        <a:pt x="491" y="2"/>
                      </a:lnTo>
                      <a:lnTo>
                        <a:pt x="540" y="7"/>
                      </a:lnTo>
                      <a:lnTo>
                        <a:pt x="590" y="17"/>
                      </a:lnTo>
                      <a:lnTo>
                        <a:pt x="642" y="32"/>
                      </a:lnTo>
                      <a:lnTo>
                        <a:pt x="696" y="51"/>
                      </a:lnTo>
                      <a:lnTo>
                        <a:pt x="750" y="76"/>
                      </a:lnTo>
                      <a:lnTo>
                        <a:pt x="807" y="107"/>
                      </a:lnTo>
                      <a:lnTo>
                        <a:pt x="866" y="143"/>
                      </a:lnTo>
                      <a:lnTo>
                        <a:pt x="925" y="187"/>
                      </a:lnTo>
                      <a:lnTo>
                        <a:pt x="886" y="238"/>
                      </a:lnTo>
                      <a:lnTo>
                        <a:pt x="830" y="196"/>
                      </a:lnTo>
                      <a:lnTo>
                        <a:pt x="775" y="162"/>
                      </a:lnTo>
                      <a:lnTo>
                        <a:pt x="721" y="133"/>
                      </a:lnTo>
                      <a:lnTo>
                        <a:pt x="669" y="110"/>
                      </a:lnTo>
                      <a:lnTo>
                        <a:pt x="620" y="91"/>
                      </a:lnTo>
                      <a:lnTo>
                        <a:pt x="571" y="78"/>
                      </a:lnTo>
                      <a:lnTo>
                        <a:pt x="525" y="69"/>
                      </a:lnTo>
                      <a:lnTo>
                        <a:pt x="479" y="64"/>
                      </a:lnTo>
                      <a:lnTo>
                        <a:pt x="437" y="62"/>
                      </a:lnTo>
                      <a:lnTo>
                        <a:pt x="396" y="64"/>
                      </a:lnTo>
                      <a:lnTo>
                        <a:pt x="357" y="69"/>
                      </a:lnTo>
                      <a:lnTo>
                        <a:pt x="321" y="77"/>
                      </a:lnTo>
                      <a:lnTo>
                        <a:pt x="286" y="86"/>
                      </a:lnTo>
                      <a:lnTo>
                        <a:pt x="254" y="96"/>
                      </a:lnTo>
                      <a:lnTo>
                        <a:pt x="223" y="110"/>
                      </a:lnTo>
                      <a:lnTo>
                        <a:pt x="196" y="123"/>
                      </a:lnTo>
                      <a:lnTo>
                        <a:pt x="169" y="137"/>
                      </a:lnTo>
                      <a:lnTo>
                        <a:pt x="146" y="151"/>
                      </a:lnTo>
                      <a:lnTo>
                        <a:pt x="125" y="166"/>
                      </a:lnTo>
                      <a:lnTo>
                        <a:pt x="106" y="179"/>
                      </a:lnTo>
                      <a:lnTo>
                        <a:pt x="90" y="193"/>
                      </a:lnTo>
                      <a:lnTo>
                        <a:pt x="77" y="204"/>
                      </a:lnTo>
                      <a:lnTo>
                        <a:pt x="66" y="215"/>
                      </a:lnTo>
                      <a:lnTo>
                        <a:pt x="58" y="223"/>
                      </a:lnTo>
                      <a:lnTo>
                        <a:pt x="51" y="229"/>
                      </a:lnTo>
                      <a:lnTo>
                        <a:pt x="48" y="232"/>
                      </a:lnTo>
                      <a:lnTo>
                        <a:pt x="0" y="190"/>
                      </a:lnTo>
                      <a:lnTo>
                        <a:pt x="2" y="188"/>
                      </a:lnTo>
                      <a:lnTo>
                        <a:pt x="6" y="183"/>
                      </a:lnTo>
                      <a:lnTo>
                        <a:pt x="14" y="175"/>
                      </a:lnTo>
                      <a:lnTo>
                        <a:pt x="25" y="165"/>
                      </a:lnTo>
                      <a:lnTo>
                        <a:pt x="39" y="153"/>
                      </a:lnTo>
                      <a:lnTo>
                        <a:pt x="55" y="140"/>
                      </a:lnTo>
                      <a:lnTo>
                        <a:pt x="74" y="125"/>
                      </a:lnTo>
                      <a:lnTo>
                        <a:pt x="96" y="110"/>
                      </a:lnTo>
                      <a:lnTo>
                        <a:pt x="120" y="94"/>
                      </a:lnTo>
                      <a:lnTo>
                        <a:pt x="147" y="79"/>
                      </a:lnTo>
                      <a:lnTo>
                        <a:pt x="177" y="63"/>
                      </a:lnTo>
                      <a:lnTo>
                        <a:pt x="208" y="49"/>
                      </a:lnTo>
                      <a:lnTo>
                        <a:pt x="242" y="35"/>
                      </a:lnTo>
                      <a:lnTo>
                        <a:pt x="278" y="24"/>
                      </a:lnTo>
                      <a:lnTo>
                        <a:pt x="317" y="14"/>
                      </a:lnTo>
                      <a:lnTo>
                        <a:pt x="357" y="6"/>
                      </a:lnTo>
                      <a:lnTo>
                        <a:pt x="400" y="2"/>
                      </a:lnTo>
                      <a:lnTo>
                        <a:pt x="445" y="0"/>
                      </a:lnTo>
                      <a:close/>
                    </a:path>
                  </a:pathLst>
                </a:custGeom>
                <a:grpFill/>
                <a:ln w="0">
                  <a:noFill/>
                  <a:prstDash val="solid"/>
                  <a:round/>
                  <a:headEnd/>
                  <a:tailEnd/>
                </a:ln>
              </p:spPr>
              <p:txBody>
                <a:bodyPr vert="horz" wrap="square" lIns="73127" tIns="36564" rIns="73127" bIns="36564" numCol="1" anchor="t" anchorCtr="0" compatLnSpc="1">
                  <a:prstTxWarp prst="textNoShape">
                    <a:avLst/>
                  </a:prstTxWarp>
                </a:bodyPr>
                <a:lstStyle/>
                <a:p>
                  <a:endParaRPr lang="en-US" sz="1600" dirty="0">
                    <a:latin typeface="Calibri Regular"/>
                  </a:endParaRPr>
                </a:p>
              </p:txBody>
            </p:sp>
          </p:grpSp>
        </p:grpSp>
        <p:sp>
          <p:nvSpPr>
            <p:cNvPr id="51" name="Rectangle 50">
              <a:extLst>
                <a:ext uri="{FF2B5EF4-FFF2-40B4-BE49-F238E27FC236}">
                  <a16:creationId xmlns:a16="http://schemas.microsoft.com/office/drawing/2014/main" id="{94874516-B902-8E47-98B5-B96F89682194}"/>
                </a:ext>
              </a:extLst>
            </p:cNvPr>
            <p:cNvSpPr/>
            <p:nvPr/>
          </p:nvSpPr>
          <p:spPr>
            <a:xfrm>
              <a:off x="9212545" y="6169792"/>
              <a:ext cx="4980539" cy="842546"/>
            </a:xfrm>
            <a:prstGeom prst="rect">
              <a:avLst/>
            </a:prstGeom>
            <a:noFill/>
          </p:spPr>
          <p:txBody>
            <a:bodyPr wrap="square">
              <a:spAutoFit/>
            </a:bodyPr>
            <a:lstStyle/>
            <a:p>
              <a:pPr lvl="0" algn="ctr">
                <a:lnSpc>
                  <a:spcPct val="90000"/>
                </a:lnSpc>
                <a:spcBef>
                  <a:spcPts val="2400"/>
                </a:spcBef>
                <a:buClr>
                  <a:srgbClr val="2F6CC2"/>
                </a:buClr>
                <a:defRPr/>
              </a:pPr>
              <a:r>
                <a:rPr lang="en-US" altLang="en-US" sz="1800" i="1" kern="0" dirty="0">
                  <a:solidFill>
                    <a:srgbClr val="595959"/>
                  </a:solidFill>
                  <a:latin typeface="Calibri" pitchFamily="34" charset="0"/>
                  <a:ea typeface="MS PGothic" pitchFamily="34" charset="-128"/>
                  <a:cs typeface="Calibri" pitchFamily="34" charset="0"/>
                </a:rPr>
                <a:t>See UNHCR </a:t>
              </a:r>
              <a:r>
                <a:rPr lang="en-US" altLang="en-US" sz="1800" b="1" i="1" kern="0" dirty="0">
                  <a:solidFill>
                    <a:schemeClr val="accent2"/>
                  </a:solidFill>
                  <a:latin typeface="Calibri" pitchFamily="34" charset="0"/>
                  <a:ea typeface="MS PGothic" pitchFamily="34" charset="-128"/>
                  <a:cs typeface="Calibri" pitchFamily="34" charset="0"/>
                </a:rPr>
                <a:t>detention-related guidance</a:t>
              </a:r>
              <a:r>
                <a:rPr lang="en-US" altLang="en-US" sz="1800" b="1" i="1" kern="0" dirty="0">
                  <a:solidFill>
                    <a:srgbClr val="2998D6"/>
                  </a:solidFill>
                  <a:latin typeface="Calibri" pitchFamily="34" charset="0"/>
                  <a:ea typeface="MS PGothic" pitchFamily="34" charset="-128"/>
                  <a:cs typeface="Calibri" pitchFamily="34" charset="0"/>
                </a:rPr>
                <a:t> </a:t>
              </a:r>
              <a:r>
                <a:rPr lang="en-US" altLang="en-US" sz="1800" i="1" kern="0" dirty="0">
                  <a:solidFill>
                    <a:srgbClr val="595959"/>
                  </a:solidFill>
                  <a:latin typeface="Calibri" pitchFamily="34" charset="0"/>
                  <a:ea typeface="MS PGothic" pitchFamily="34" charset="-128"/>
                  <a:cs typeface="Calibri" pitchFamily="34" charset="0"/>
                </a:rPr>
                <a:t>links in the Workbook.</a:t>
              </a:r>
            </a:p>
          </p:txBody>
        </p:sp>
        <p:sp>
          <p:nvSpPr>
            <p:cNvPr id="53" name="Shape 229">
              <a:extLst>
                <a:ext uri="{FF2B5EF4-FFF2-40B4-BE49-F238E27FC236}">
                  <a16:creationId xmlns:a16="http://schemas.microsoft.com/office/drawing/2014/main" id="{4C3A9852-E3B8-A447-9096-175812AC3060}"/>
                </a:ext>
              </a:extLst>
            </p:cNvPr>
            <p:cNvSpPr>
              <a:spLocks noChangeAspect="1"/>
            </p:cNvSpPr>
            <p:nvPr/>
          </p:nvSpPr>
          <p:spPr>
            <a:xfrm rot="5400000">
              <a:off x="11038250" y="5613214"/>
              <a:ext cx="311921" cy="467880"/>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1600" kern="0">
                <a:solidFill>
                  <a:srgbClr val="4C4C4C"/>
                </a:solidFill>
                <a:latin typeface="Lato Light"/>
                <a:ea typeface="Helvetica Neue Light"/>
                <a:cs typeface="Lato Light"/>
                <a:sym typeface="Helvetica Neue Light"/>
              </a:endParaRPr>
            </a:p>
          </p:txBody>
        </p:sp>
      </p:grpSp>
    </p:spTree>
    <p:extLst>
      <p:ext uri="{BB962C8B-B14F-4D97-AF65-F5344CB8AC3E}">
        <p14:creationId xmlns:p14="http://schemas.microsoft.com/office/powerpoint/2010/main" val="361209341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12312" y="2183"/>
            <a:ext cx="13024452" cy="5387045"/>
          </a:xfrm>
          <a:prstGeom prst="rect">
            <a:avLst/>
          </a:prstGeom>
          <a:gradFill>
            <a:gsLst>
              <a:gs pos="100000">
                <a:schemeClr val="accent1">
                  <a:lumMod val="75000"/>
                </a:schemeClr>
              </a:gs>
              <a:gs pos="0">
                <a:schemeClr val="accent2"/>
              </a:gs>
            </a:gsLst>
            <a:path path="circle">
              <a:fillToRect l="50000" t="50000" r="50000" b="50000"/>
            </a:path>
          </a:gradFill>
          <a:ln w="25400" cap="flat" cmpd="sng" algn="ctr">
            <a:noFill/>
            <a:prstDash val="solid"/>
            <a:round/>
            <a:headEnd type="none" w="med" len="med"/>
            <a:tailEnd type="none" w="med" len="med"/>
          </a:ln>
          <a:effectLst/>
        </p:spPr>
        <p:txBody>
          <a:bodyPr/>
          <a:lstStyle/>
          <a:p>
            <a:pPr algn="ctr" eaLnBrk="1" hangingPunct="1"/>
            <a:endParaRPr lang="en-US" dirty="0">
              <a:solidFill>
                <a:srgbClr val="000000"/>
              </a:solidFill>
              <a:latin typeface="Calibri Regular"/>
              <a:ea typeface="ヒラギノ角ゴ ProN W3" charset="-128"/>
            </a:endParaRPr>
          </a:p>
        </p:txBody>
      </p:sp>
      <p:pic>
        <p:nvPicPr>
          <p:cNvPr id="59" name="Picture 58" descr="New Macbook Silv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47626" y="3257678"/>
            <a:ext cx="8951410" cy="4773111"/>
          </a:xfrm>
          <a:prstGeom prst="rect">
            <a:avLst/>
          </a:prstGeom>
        </p:spPr>
      </p:pic>
      <p:pic>
        <p:nvPicPr>
          <p:cNvPr id="17" name="Picture Placeholder 16">
            <a:extLst>
              <a:ext uri="{FF2B5EF4-FFF2-40B4-BE49-F238E27FC236}">
                <a16:creationId xmlns:a16="http://schemas.microsoft.com/office/drawing/2014/main" id="{0962CC7C-54BE-F949-9CA3-AC2D58B3C0A2}"/>
              </a:ext>
            </a:extLst>
          </p:cNvPr>
          <p:cNvPicPr>
            <a:picLocks noGrp="1" noChangeAspect="1"/>
          </p:cNvPicPr>
          <p:nvPr>
            <p:ph type="pic" sz="quarter" idx="10"/>
          </p:nvPr>
        </p:nvPicPr>
        <p:blipFill>
          <a:blip r:embed="rId4"/>
          <a:srcRect l="8231" r="8231"/>
          <a:stretch>
            <a:fillRect/>
          </a:stretch>
        </p:blipFill>
        <p:spPr>
          <a:xfrm>
            <a:off x="3231912" y="3552402"/>
            <a:ext cx="6718957" cy="4020414"/>
          </a:xfrm>
          <a:prstGeom prst="rect">
            <a:avLst/>
          </a:prstGeom>
        </p:spPr>
      </p:pic>
      <p:sp>
        <p:nvSpPr>
          <p:cNvPr id="2" name="Text Placeholder 1">
            <a:extLst>
              <a:ext uri="{FF2B5EF4-FFF2-40B4-BE49-F238E27FC236}">
                <a16:creationId xmlns:a16="http://schemas.microsoft.com/office/drawing/2014/main" id="{8536F3E0-A43E-404E-BE7B-9BC7C0ED02A1}"/>
              </a:ext>
            </a:extLst>
          </p:cNvPr>
          <p:cNvSpPr>
            <a:spLocks noGrp="1"/>
          </p:cNvSpPr>
          <p:nvPr>
            <p:ph type="body" sz="quarter" idx="11"/>
          </p:nvPr>
        </p:nvSpPr>
        <p:spPr>
          <a:xfrm>
            <a:off x="978195" y="1834699"/>
            <a:ext cx="11015331" cy="1547583"/>
          </a:xfrm>
        </p:spPr>
        <p:txBody>
          <a:bodyPr>
            <a:normAutofit fontScale="92500"/>
          </a:bodyPr>
          <a:lstStyle/>
          <a:p>
            <a:r>
              <a:rPr lang="en-US" altLang="en-US" dirty="0"/>
              <a:t>These Sustainable Homes in Mexico Receive </a:t>
            </a:r>
            <a:br>
              <a:rPr lang="en-US" altLang="en-US" dirty="0"/>
            </a:br>
            <a:r>
              <a:rPr lang="en-US" altLang="en-US" dirty="0"/>
              <a:t>&amp; Protect LGBTIQ+ Migrants</a:t>
            </a:r>
          </a:p>
        </p:txBody>
      </p:sp>
      <p:sp>
        <p:nvSpPr>
          <p:cNvPr id="35" name="TextBox 34"/>
          <p:cNvSpPr txBox="1"/>
          <p:nvPr/>
        </p:nvSpPr>
        <p:spPr>
          <a:xfrm>
            <a:off x="5938973" y="1178283"/>
            <a:ext cx="1119470" cy="395173"/>
          </a:xfrm>
          <a:prstGeom prst="rect">
            <a:avLst/>
          </a:prstGeom>
          <a:noFill/>
        </p:spPr>
        <p:txBody>
          <a:bodyPr wrap="square" rtlCol="0">
            <a:spAutoFit/>
          </a:bodyPr>
          <a:lstStyle/>
          <a:p>
            <a:pPr algn="ctr">
              <a:lnSpc>
                <a:spcPct val="80000"/>
              </a:lnSpc>
            </a:pPr>
            <a:r>
              <a:rPr lang="en-US" sz="2400" b="1" spc="70" dirty="0">
                <a:solidFill>
                  <a:schemeClr val="bg1"/>
                </a:solidFill>
                <a:latin typeface="+mj-lt"/>
                <a:cs typeface="Lato Light"/>
              </a:rPr>
              <a:t>Video</a:t>
            </a:r>
          </a:p>
        </p:txBody>
      </p:sp>
      <p:sp>
        <p:nvSpPr>
          <p:cNvPr id="44" name="Rectangle 43"/>
          <p:cNvSpPr/>
          <p:nvPr/>
        </p:nvSpPr>
        <p:spPr>
          <a:xfrm>
            <a:off x="5865098" y="1114582"/>
            <a:ext cx="1267221" cy="4522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87"/>
          </a:p>
        </p:txBody>
      </p:sp>
      <p:sp>
        <p:nvSpPr>
          <p:cNvPr id="9" name="TextBox 8">
            <a:extLst>
              <a:ext uri="{FF2B5EF4-FFF2-40B4-BE49-F238E27FC236}">
                <a16:creationId xmlns:a16="http://schemas.microsoft.com/office/drawing/2014/main" id="{9EBC94EF-C494-2148-B59B-F47EB76083BA}"/>
              </a:ext>
            </a:extLst>
          </p:cNvPr>
          <p:cNvSpPr txBox="1"/>
          <p:nvPr/>
        </p:nvSpPr>
        <p:spPr>
          <a:xfrm>
            <a:off x="10886411" y="8528476"/>
            <a:ext cx="0" cy="0"/>
          </a:xfrm>
          <a:prstGeom prst="rect">
            <a:avLst/>
          </a:prstGeom>
        </p:spPr>
        <p:txBody>
          <a:bodyPr wrap="none" rtlCol="0">
            <a:noAutofit/>
          </a:bodyPr>
          <a:lstStyle/>
          <a:p>
            <a:endParaRPr lang="en-US" sz="2600" kern="0" dirty="0">
              <a:latin typeface="Calibri Regular"/>
            </a:endParaRPr>
          </a:p>
        </p:txBody>
      </p:sp>
      <p:sp>
        <p:nvSpPr>
          <p:cNvPr id="21" name="Round Same Side Corner Rectangle 20">
            <a:extLst>
              <a:ext uri="{FF2B5EF4-FFF2-40B4-BE49-F238E27FC236}">
                <a16:creationId xmlns:a16="http://schemas.microsoft.com/office/drawing/2014/main" id="{39464F48-327B-934F-B809-8586B391A62C}"/>
              </a:ext>
            </a:extLst>
          </p:cNvPr>
          <p:cNvSpPr/>
          <p:nvPr/>
        </p:nvSpPr>
        <p:spPr>
          <a:xfrm flipV="1">
            <a:off x="5950443" y="247"/>
            <a:ext cx="1119470" cy="1003750"/>
          </a:xfrm>
          <a:prstGeom prst="round2SameRect">
            <a:avLst>
              <a:gd name="adj1" fmla="val 50000"/>
              <a:gd name="adj2" fmla="val 0"/>
            </a:avLst>
          </a:prstGeom>
          <a:solidFill>
            <a:schemeClr val="bg1"/>
          </a:solidFill>
          <a:ln w="158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sz="1921"/>
          </a:p>
        </p:txBody>
      </p:sp>
      <p:sp>
        <p:nvSpPr>
          <p:cNvPr id="20" name="Freeform 36">
            <a:extLst>
              <a:ext uri="{FF2B5EF4-FFF2-40B4-BE49-F238E27FC236}">
                <a16:creationId xmlns:a16="http://schemas.microsoft.com/office/drawing/2014/main" id="{44C7ECD7-1752-E84F-9205-26938B0D6522}"/>
              </a:ext>
            </a:extLst>
          </p:cNvPr>
          <p:cNvSpPr>
            <a:spLocks noChangeArrowheads="1"/>
          </p:cNvSpPr>
          <p:nvPr/>
        </p:nvSpPr>
        <p:spPr bwMode="auto">
          <a:xfrm>
            <a:off x="6284145" y="329543"/>
            <a:ext cx="434923" cy="435036"/>
          </a:xfrm>
          <a:custGeom>
            <a:avLst/>
            <a:gdLst>
              <a:gd name="T0" fmla="*/ 39678193 w 602"/>
              <a:gd name="T1" fmla="*/ 78442719 h 602"/>
              <a:gd name="T2" fmla="*/ 39678193 w 602"/>
              <a:gd name="T3" fmla="*/ 78442719 h 602"/>
              <a:gd name="T4" fmla="*/ 0 w 602"/>
              <a:gd name="T5" fmla="*/ 39678193 h 602"/>
              <a:gd name="T6" fmla="*/ 39678193 w 602"/>
              <a:gd name="T7" fmla="*/ 0 h 602"/>
              <a:gd name="T8" fmla="*/ 78442719 w 602"/>
              <a:gd name="T9" fmla="*/ 39678193 h 602"/>
              <a:gd name="T10" fmla="*/ 39678193 w 602"/>
              <a:gd name="T11" fmla="*/ 78442719 h 602"/>
              <a:gd name="T12" fmla="*/ 39678193 w 602"/>
              <a:gd name="T13" fmla="*/ 7439751 h 602"/>
              <a:gd name="T14" fmla="*/ 39678193 w 602"/>
              <a:gd name="T15" fmla="*/ 7439751 h 602"/>
              <a:gd name="T16" fmla="*/ 7439751 w 602"/>
              <a:gd name="T17" fmla="*/ 39678193 h 602"/>
              <a:gd name="T18" fmla="*/ 39678193 w 602"/>
              <a:gd name="T19" fmla="*/ 71133388 h 602"/>
              <a:gd name="T20" fmla="*/ 71002968 w 602"/>
              <a:gd name="T21" fmla="*/ 39678193 h 602"/>
              <a:gd name="T22" fmla="*/ 39678193 w 602"/>
              <a:gd name="T23" fmla="*/ 7439751 h 602"/>
              <a:gd name="T24" fmla="*/ 50772248 w 602"/>
              <a:gd name="T25" fmla="*/ 42549612 h 602"/>
              <a:gd name="T26" fmla="*/ 50772248 w 602"/>
              <a:gd name="T27" fmla="*/ 42549612 h 602"/>
              <a:gd name="T28" fmla="*/ 31324775 w 602"/>
              <a:gd name="T29" fmla="*/ 54426914 h 602"/>
              <a:gd name="T30" fmla="*/ 31324775 w 602"/>
              <a:gd name="T31" fmla="*/ 54426914 h 602"/>
              <a:gd name="T32" fmla="*/ 31324775 w 602"/>
              <a:gd name="T33" fmla="*/ 55340580 h 602"/>
              <a:gd name="T34" fmla="*/ 31324775 w 602"/>
              <a:gd name="T35" fmla="*/ 55340580 h 602"/>
              <a:gd name="T36" fmla="*/ 30411109 w 602"/>
              <a:gd name="T37" fmla="*/ 55340580 h 602"/>
              <a:gd name="T38" fmla="*/ 30411109 w 602"/>
              <a:gd name="T39" fmla="*/ 55340580 h 602"/>
              <a:gd name="T40" fmla="*/ 30411109 w 602"/>
              <a:gd name="T41" fmla="*/ 55340580 h 602"/>
              <a:gd name="T42" fmla="*/ 30411109 w 602"/>
              <a:gd name="T43" fmla="*/ 55340580 h 602"/>
              <a:gd name="T44" fmla="*/ 30411109 w 602"/>
              <a:gd name="T45" fmla="*/ 55340580 h 602"/>
              <a:gd name="T46" fmla="*/ 30411109 w 602"/>
              <a:gd name="T47" fmla="*/ 55340580 h 602"/>
              <a:gd name="T48" fmla="*/ 29497442 w 602"/>
              <a:gd name="T49" fmla="*/ 55340580 h 602"/>
              <a:gd name="T50" fmla="*/ 29497442 w 602"/>
              <a:gd name="T51" fmla="*/ 55340580 h 602"/>
              <a:gd name="T52" fmla="*/ 29497442 w 602"/>
              <a:gd name="T53" fmla="*/ 55340580 h 602"/>
              <a:gd name="T54" fmla="*/ 25843138 w 602"/>
              <a:gd name="T55" fmla="*/ 51685915 h 602"/>
              <a:gd name="T56" fmla="*/ 25843138 w 602"/>
              <a:gd name="T57" fmla="*/ 51685915 h 602"/>
              <a:gd name="T58" fmla="*/ 25843138 w 602"/>
              <a:gd name="T59" fmla="*/ 51685915 h 602"/>
              <a:gd name="T60" fmla="*/ 25843138 w 602"/>
              <a:gd name="T61" fmla="*/ 26756804 h 602"/>
              <a:gd name="T62" fmla="*/ 25843138 w 602"/>
              <a:gd name="T63" fmla="*/ 26756804 h 602"/>
              <a:gd name="T64" fmla="*/ 29497442 w 602"/>
              <a:gd name="T65" fmla="*/ 23102139 h 602"/>
              <a:gd name="T66" fmla="*/ 31324775 w 602"/>
              <a:gd name="T67" fmla="*/ 24015805 h 602"/>
              <a:gd name="T68" fmla="*/ 50772248 w 602"/>
              <a:gd name="T69" fmla="*/ 36023527 h 602"/>
              <a:gd name="T70" fmla="*/ 52599581 w 602"/>
              <a:gd name="T71" fmla="*/ 39678193 h 602"/>
              <a:gd name="T72" fmla="*/ 50772248 w 602"/>
              <a:gd name="T73" fmla="*/ 42549612 h 6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2" h="602">
                <a:moveTo>
                  <a:pt x="304" y="601"/>
                </a:moveTo>
                <a:lnTo>
                  <a:pt x="304" y="601"/>
                </a:lnTo>
                <a:cubicBezTo>
                  <a:pt x="134" y="601"/>
                  <a:pt x="0" y="467"/>
                  <a:pt x="0" y="304"/>
                </a:cubicBezTo>
                <a:cubicBezTo>
                  <a:pt x="0" y="135"/>
                  <a:pt x="134" y="0"/>
                  <a:pt x="304" y="0"/>
                </a:cubicBezTo>
                <a:cubicBezTo>
                  <a:pt x="467" y="0"/>
                  <a:pt x="601" y="135"/>
                  <a:pt x="601" y="304"/>
                </a:cubicBezTo>
                <a:cubicBezTo>
                  <a:pt x="601" y="467"/>
                  <a:pt x="467" y="601"/>
                  <a:pt x="304" y="601"/>
                </a:cubicBezTo>
                <a:close/>
                <a:moveTo>
                  <a:pt x="304" y="57"/>
                </a:moveTo>
                <a:lnTo>
                  <a:pt x="304" y="57"/>
                </a:lnTo>
                <a:cubicBezTo>
                  <a:pt x="170" y="57"/>
                  <a:pt x="57" y="170"/>
                  <a:pt x="57" y="304"/>
                </a:cubicBezTo>
                <a:cubicBezTo>
                  <a:pt x="57" y="439"/>
                  <a:pt x="170" y="545"/>
                  <a:pt x="304" y="545"/>
                </a:cubicBezTo>
                <a:cubicBezTo>
                  <a:pt x="438" y="545"/>
                  <a:pt x="544" y="439"/>
                  <a:pt x="544" y="304"/>
                </a:cubicBezTo>
                <a:cubicBezTo>
                  <a:pt x="544" y="170"/>
                  <a:pt x="438" y="57"/>
                  <a:pt x="304" y="57"/>
                </a:cubicBezTo>
                <a:close/>
                <a:moveTo>
                  <a:pt x="389" y="326"/>
                </a:moveTo>
                <a:lnTo>
                  <a:pt x="389" y="326"/>
                </a:lnTo>
                <a:cubicBezTo>
                  <a:pt x="240" y="417"/>
                  <a:pt x="240" y="417"/>
                  <a:pt x="240" y="417"/>
                </a:cubicBezTo>
                <a:lnTo>
                  <a:pt x="240" y="424"/>
                </a:lnTo>
                <a:cubicBezTo>
                  <a:pt x="233" y="424"/>
                  <a:pt x="233" y="424"/>
                  <a:pt x="233" y="424"/>
                </a:cubicBezTo>
                <a:cubicBezTo>
                  <a:pt x="226" y="424"/>
                  <a:pt x="226" y="424"/>
                  <a:pt x="226" y="424"/>
                </a:cubicBezTo>
                <a:cubicBezTo>
                  <a:pt x="212" y="424"/>
                  <a:pt x="198" y="410"/>
                  <a:pt x="198" y="396"/>
                </a:cubicBezTo>
                <a:cubicBezTo>
                  <a:pt x="198" y="205"/>
                  <a:pt x="198" y="205"/>
                  <a:pt x="198" y="205"/>
                </a:cubicBezTo>
                <a:cubicBezTo>
                  <a:pt x="198" y="191"/>
                  <a:pt x="212" y="177"/>
                  <a:pt x="226" y="177"/>
                </a:cubicBezTo>
                <a:cubicBezTo>
                  <a:pt x="233" y="177"/>
                  <a:pt x="240" y="184"/>
                  <a:pt x="240" y="184"/>
                </a:cubicBezTo>
                <a:cubicBezTo>
                  <a:pt x="389" y="276"/>
                  <a:pt x="389" y="276"/>
                  <a:pt x="389" y="276"/>
                </a:cubicBezTo>
                <a:cubicBezTo>
                  <a:pt x="403" y="283"/>
                  <a:pt x="403" y="290"/>
                  <a:pt x="403" y="304"/>
                </a:cubicBezTo>
                <a:cubicBezTo>
                  <a:pt x="403" y="311"/>
                  <a:pt x="403" y="318"/>
                  <a:pt x="389" y="326"/>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701" dirty="0">
              <a:latin typeface="Calibri Regular"/>
            </a:endParaRPr>
          </a:p>
        </p:txBody>
      </p:sp>
      <p:sp>
        <p:nvSpPr>
          <p:cNvPr id="16" name="Text Placeholder 4">
            <a:extLst>
              <a:ext uri="{FF2B5EF4-FFF2-40B4-BE49-F238E27FC236}">
                <a16:creationId xmlns:a16="http://schemas.microsoft.com/office/drawing/2014/main" id="{BE066EAE-A802-CC4D-B29D-8761B5520A8A}"/>
              </a:ext>
            </a:extLst>
          </p:cNvPr>
          <p:cNvSpPr txBox="1">
            <a:spLocks/>
          </p:cNvSpPr>
          <p:nvPr/>
        </p:nvSpPr>
        <p:spPr>
          <a:xfrm>
            <a:off x="3168117" y="6735793"/>
            <a:ext cx="6847421" cy="694591"/>
          </a:xfrm>
          <a:prstGeom prst="rect">
            <a:avLst/>
          </a:prstGeom>
          <a:solidFill>
            <a:schemeClr val="accent1">
              <a:alpha val="43000"/>
            </a:schemeClr>
          </a:solidFill>
        </p:spPr>
        <p:txBody>
          <a:bodyPr anchor="ct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algn="ctr"/>
            <a:r>
              <a:rPr lang="en-US" altLang="en-US" sz="2400" kern="0" dirty="0">
                <a:solidFill>
                  <a:schemeClr val="bg1"/>
                </a:solidFill>
              </a:rPr>
              <a:t>Daily Motion NOW THIS </a:t>
            </a:r>
            <a:br>
              <a:rPr lang="en-US" altLang="en-US" sz="2400" kern="0" dirty="0">
                <a:solidFill>
                  <a:schemeClr val="bg1"/>
                </a:solidFill>
              </a:rPr>
            </a:br>
            <a:r>
              <a:rPr lang="en-US" altLang="en-US" sz="2400" kern="0" dirty="0">
                <a:solidFill>
                  <a:schemeClr val="bg1"/>
                </a:solidFill>
              </a:rPr>
              <a:t>(5:00)</a:t>
            </a:r>
          </a:p>
        </p:txBody>
      </p:sp>
      <p:sp>
        <p:nvSpPr>
          <p:cNvPr id="18" name="Slide Number Placeholder 5">
            <a:extLst>
              <a:ext uri="{FF2B5EF4-FFF2-40B4-BE49-F238E27FC236}">
                <a16:creationId xmlns:a16="http://schemas.microsoft.com/office/drawing/2014/main" id="{349A843F-EFC8-D344-A278-ADF703CF802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34</a:t>
            </a:fld>
            <a:endParaRPr lang="en-US" altLang="en-US" sz="1200" dirty="0">
              <a:solidFill>
                <a:schemeClr val="bg1"/>
              </a:solidFill>
            </a:endParaRPr>
          </a:p>
        </p:txBody>
      </p:sp>
    </p:spTree>
    <p:extLst>
      <p:ext uri="{BB962C8B-B14F-4D97-AF65-F5344CB8AC3E}">
        <p14:creationId xmlns:p14="http://schemas.microsoft.com/office/powerpoint/2010/main" val="368130295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4"/>
          <p:cNvSpPr>
            <a:spLocks noGrp="1"/>
          </p:cNvSpPr>
          <p:nvPr>
            <p:ph type="title"/>
          </p:nvPr>
        </p:nvSpPr>
        <p:spPr/>
        <p:txBody>
          <a:bodyPr>
            <a:noAutofit/>
          </a:bodyPr>
          <a:lstStyle/>
          <a:p>
            <a:r>
              <a:rPr lang="en-US" altLang="en-US" sz="4000" dirty="0"/>
              <a:t>What are the </a:t>
            </a:r>
            <a:r>
              <a:rPr lang="en-US" altLang="en-US" sz="4000" b="1" dirty="0"/>
              <a:t>Barriers</a:t>
            </a:r>
            <a:r>
              <a:rPr lang="en-US" altLang="en-US" sz="4000" dirty="0"/>
              <a:t> </a:t>
            </a:r>
            <a:r>
              <a:rPr lang="en-US" altLang="en-US" sz="4000" kern="0" dirty="0"/>
              <a:t>for </a:t>
            </a:r>
            <a:r>
              <a:rPr lang="en-US" altLang="en-US" sz="4000" b="1" kern="0" dirty="0"/>
              <a:t>Specific People?</a:t>
            </a:r>
            <a:br>
              <a:rPr lang="en-US" sz="4000" b="1" kern="0" dirty="0"/>
            </a:br>
            <a:endParaRPr lang="en-US" altLang="en-US" sz="4000" b="1" dirty="0">
              <a:solidFill>
                <a:schemeClr val="tx1"/>
              </a:solidFill>
            </a:endParaRPr>
          </a:p>
        </p:txBody>
      </p:sp>
      <p:cxnSp>
        <p:nvCxnSpPr>
          <p:cNvPr id="37" name="Straight Connector 36">
            <a:extLst>
              <a:ext uri="{FF2B5EF4-FFF2-40B4-BE49-F238E27FC236}">
                <a16:creationId xmlns:a16="http://schemas.microsoft.com/office/drawing/2014/main" id="{B580DB5A-61E1-524F-8725-9E44F8E05BF7}"/>
              </a:ext>
            </a:extLst>
          </p:cNvPr>
          <p:cNvCxnSpPr>
            <a:cxnSpLocks/>
          </p:cNvCxnSpPr>
          <p:nvPr/>
        </p:nvCxnSpPr>
        <p:spPr bwMode="auto">
          <a:xfrm flipH="1">
            <a:off x="-62634" y="841571"/>
            <a:ext cx="1508662"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9" name="Straight Connector 38">
            <a:extLst>
              <a:ext uri="{FF2B5EF4-FFF2-40B4-BE49-F238E27FC236}">
                <a16:creationId xmlns:a16="http://schemas.microsoft.com/office/drawing/2014/main" id="{C5294B09-9BB6-C948-A2AD-A353E3484025}"/>
              </a:ext>
            </a:extLst>
          </p:cNvPr>
          <p:cNvCxnSpPr>
            <a:cxnSpLocks/>
          </p:cNvCxnSpPr>
          <p:nvPr/>
        </p:nvCxnSpPr>
        <p:spPr bwMode="auto">
          <a:xfrm flipH="1">
            <a:off x="11526855" y="841571"/>
            <a:ext cx="1508662"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2" name="Rectangle 51">
            <a:extLst>
              <a:ext uri="{FF2B5EF4-FFF2-40B4-BE49-F238E27FC236}">
                <a16:creationId xmlns:a16="http://schemas.microsoft.com/office/drawing/2014/main" id="{98D8DA5F-FC8F-9248-94CE-9D9D61C8BAB0}"/>
              </a:ext>
            </a:extLst>
          </p:cNvPr>
          <p:cNvSpPr/>
          <p:nvPr/>
        </p:nvSpPr>
        <p:spPr>
          <a:xfrm>
            <a:off x="947353" y="1844324"/>
            <a:ext cx="2669962" cy="646331"/>
          </a:xfrm>
          <a:prstGeom prst="rect">
            <a:avLst/>
          </a:prstGeom>
        </p:spPr>
        <p:txBody>
          <a:bodyPr wrap="none">
            <a:spAutoFit/>
          </a:bodyPr>
          <a:lstStyle/>
          <a:p>
            <a:r>
              <a:rPr lang="en-US" sz="3600" dirty="0">
                <a:latin typeface="Calibri" panose="020F0502020204030204" pitchFamily="34" charset="0"/>
                <a:cs typeface="Calibri" panose="020F0502020204030204" pitchFamily="34" charset="0"/>
              </a:rPr>
              <a:t>ATTITUDINAL</a:t>
            </a:r>
            <a:endParaRPr lang="en-US" sz="3200" dirty="0"/>
          </a:p>
        </p:txBody>
      </p:sp>
      <p:grpSp>
        <p:nvGrpSpPr>
          <p:cNvPr id="63" name="Group 62">
            <a:extLst>
              <a:ext uri="{FF2B5EF4-FFF2-40B4-BE49-F238E27FC236}">
                <a16:creationId xmlns:a16="http://schemas.microsoft.com/office/drawing/2014/main" id="{6EB25EDD-B459-6D41-89EC-046BBF2074B9}"/>
              </a:ext>
            </a:extLst>
          </p:cNvPr>
          <p:cNvGrpSpPr/>
          <p:nvPr/>
        </p:nvGrpSpPr>
        <p:grpSpPr>
          <a:xfrm>
            <a:off x="3795872" y="1993488"/>
            <a:ext cx="351844" cy="351844"/>
            <a:chOff x="4329395" y="4435860"/>
            <a:chExt cx="610528" cy="610528"/>
          </a:xfrm>
          <a:solidFill>
            <a:schemeClr val="accent2"/>
          </a:solidFill>
        </p:grpSpPr>
        <p:sp>
          <p:nvSpPr>
            <p:cNvPr id="65" name="Rectangle 64">
              <a:extLst>
                <a:ext uri="{FF2B5EF4-FFF2-40B4-BE49-F238E27FC236}">
                  <a16:creationId xmlns:a16="http://schemas.microsoft.com/office/drawing/2014/main" id="{E3DE4295-212F-DF44-860D-55A9863ADAB0}"/>
                </a:ext>
              </a:extLst>
            </p:cNvPr>
            <p:cNvSpPr/>
            <p:nvPr/>
          </p:nvSpPr>
          <p:spPr>
            <a:xfrm>
              <a:off x="4533900" y="4435860"/>
              <a:ext cx="193214" cy="6105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0C204E9A-8AFB-B54A-82D6-14055AF2F5AE}"/>
                </a:ext>
              </a:extLst>
            </p:cNvPr>
            <p:cNvSpPr/>
            <p:nvPr/>
          </p:nvSpPr>
          <p:spPr>
            <a:xfrm rot="5400000">
              <a:off x="4538052" y="4438375"/>
              <a:ext cx="193214" cy="6105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Rectangle 66">
            <a:extLst>
              <a:ext uri="{FF2B5EF4-FFF2-40B4-BE49-F238E27FC236}">
                <a16:creationId xmlns:a16="http://schemas.microsoft.com/office/drawing/2014/main" id="{60F05C4B-E414-5342-A5D9-D399D6460B03}"/>
              </a:ext>
            </a:extLst>
          </p:cNvPr>
          <p:cNvSpPr/>
          <p:nvPr/>
        </p:nvSpPr>
        <p:spPr>
          <a:xfrm>
            <a:off x="8675286" y="1844324"/>
            <a:ext cx="3505575" cy="646331"/>
          </a:xfrm>
          <a:prstGeom prst="rect">
            <a:avLst/>
          </a:prstGeom>
        </p:spPr>
        <p:txBody>
          <a:bodyPr wrap="none">
            <a:spAutoFit/>
          </a:bodyPr>
          <a:lstStyle/>
          <a:p>
            <a:r>
              <a:rPr lang="en-US" sz="3600" dirty="0">
                <a:latin typeface="Calibri" panose="020F0502020204030204" pitchFamily="34" charset="0"/>
                <a:cs typeface="Calibri" panose="020F0502020204030204" pitchFamily="34" charset="0"/>
              </a:rPr>
              <a:t>ENVIRONMENTAL</a:t>
            </a:r>
          </a:p>
        </p:txBody>
      </p:sp>
      <p:grpSp>
        <p:nvGrpSpPr>
          <p:cNvPr id="68" name="Group 67">
            <a:extLst>
              <a:ext uri="{FF2B5EF4-FFF2-40B4-BE49-F238E27FC236}">
                <a16:creationId xmlns:a16="http://schemas.microsoft.com/office/drawing/2014/main" id="{33E2DD12-B592-C449-AB75-B7C5207C555D}"/>
              </a:ext>
            </a:extLst>
          </p:cNvPr>
          <p:cNvGrpSpPr/>
          <p:nvPr/>
        </p:nvGrpSpPr>
        <p:grpSpPr>
          <a:xfrm>
            <a:off x="7926593" y="1989327"/>
            <a:ext cx="351844" cy="351844"/>
            <a:chOff x="4329395" y="4435860"/>
            <a:chExt cx="610528" cy="610528"/>
          </a:xfrm>
          <a:solidFill>
            <a:schemeClr val="accent2"/>
          </a:solidFill>
        </p:grpSpPr>
        <p:sp>
          <p:nvSpPr>
            <p:cNvPr id="69" name="Rectangle 68">
              <a:extLst>
                <a:ext uri="{FF2B5EF4-FFF2-40B4-BE49-F238E27FC236}">
                  <a16:creationId xmlns:a16="http://schemas.microsoft.com/office/drawing/2014/main" id="{6C51A98E-6E93-5044-B7A8-BBFC1C79EDDB}"/>
                </a:ext>
              </a:extLst>
            </p:cNvPr>
            <p:cNvSpPr/>
            <p:nvPr/>
          </p:nvSpPr>
          <p:spPr>
            <a:xfrm>
              <a:off x="4533900" y="4435860"/>
              <a:ext cx="193214" cy="6105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FC3699E9-3675-684E-9E18-9220B45201BD}"/>
                </a:ext>
              </a:extLst>
            </p:cNvPr>
            <p:cNvSpPr/>
            <p:nvPr/>
          </p:nvSpPr>
          <p:spPr>
            <a:xfrm rot="5400000">
              <a:off x="4538052" y="4438375"/>
              <a:ext cx="193214" cy="6105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Rectangle 70">
            <a:extLst>
              <a:ext uri="{FF2B5EF4-FFF2-40B4-BE49-F238E27FC236}">
                <a16:creationId xmlns:a16="http://schemas.microsoft.com/office/drawing/2014/main" id="{505F8C7C-BB0E-6245-B3FA-E65ED47984A1}"/>
              </a:ext>
            </a:extLst>
          </p:cNvPr>
          <p:cNvSpPr/>
          <p:nvPr/>
        </p:nvSpPr>
        <p:spPr>
          <a:xfrm>
            <a:off x="4553324" y="1824904"/>
            <a:ext cx="3078150" cy="646331"/>
          </a:xfrm>
          <a:prstGeom prst="rect">
            <a:avLst/>
          </a:prstGeom>
        </p:spPr>
        <p:txBody>
          <a:bodyPr wrap="none">
            <a:spAutoFit/>
          </a:bodyPr>
          <a:lstStyle/>
          <a:p>
            <a:r>
              <a:rPr lang="en-US" sz="3600" dirty="0">
                <a:latin typeface="Calibri" panose="020F0502020204030204" pitchFamily="34" charset="0"/>
                <a:cs typeface="Calibri" panose="020F0502020204030204" pitchFamily="34" charset="0"/>
              </a:rPr>
              <a:t>INSTITUTIONAL</a:t>
            </a:r>
            <a:endParaRPr lang="en-US" sz="1800" dirty="0"/>
          </a:p>
        </p:txBody>
      </p:sp>
      <p:grpSp>
        <p:nvGrpSpPr>
          <p:cNvPr id="20" name="Group 19">
            <a:extLst>
              <a:ext uri="{FF2B5EF4-FFF2-40B4-BE49-F238E27FC236}">
                <a16:creationId xmlns:a16="http://schemas.microsoft.com/office/drawing/2014/main" id="{7CF5EFE4-2411-4C4B-9778-2522BCC35E68}"/>
              </a:ext>
            </a:extLst>
          </p:cNvPr>
          <p:cNvGrpSpPr/>
          <p:nvPr/>
        </p:nvGrpSpPr>
        <p:grpSpPr>
          <a:xfrm>
            <a:off x="979299" y="3239485"/>
            <a:ext cx="11225819" cy="4480280"/>
            <a:chOff x="1023462" y="3674875"/>
            <a:chExt cx="11225819" cy="4480280"/>
          </a:xfrm>
        </p:grpSpPr>
        <p:pic>
          <p:nvPicPr>
            <p:cNvPr id="5" name="Picture 4">
              <a:extLst>
                <a:ext uri="{FF2B5EF4-FFF2-40B4-BE49-F238E27FC236}">
                  <a16:creationId xmlns:a16="http://schemas.microsoft.com/office/drawing/2014/main" id="{975ADE03-D1FD-1442-8F66-C41C2B238B89}"/>
                </a:ext>
              </a:extLst>
            </p:cNvPr>
            <p:cNvPicPr>
              <a:picLocks noChangeAspect="1"/>
            </p:cNvPicPr>
            <p:nvPr/>
          </p:nvPicPr>
          <p:blipFill rotWithShape="1">
            <a:blip r:embed="rId4"/>
            <a:srcRect l="23568"/>
            <a:stretch/>
          </p:blipFill>
          <p:spPr>
            <a:xfrm>
              <a:off x="3878256" y="3694295"/>
              <a:ext cx="2461458" cy="2132074"/>
            </a:xfrm>
            <a:prstGeom prst="rect">
              <a:avLst/>
            </a:prstGeom>
          </p:spPr>
        </p:pic>
        <p:pic>
          <p:nvPicPr>
            <p:cNvPr id="6" name="Picture 5">
              <a:extLst>
                <a:ext uri="{FF2B5EF4-FFF2-40B4-BE49-F238E27FC236}">
                  <a16:creationId xmlns:a16="http://schemas.microsoft.com/office/drawing/2014/main" id="{7148CD03-3878-E541-81C5-3235BBF6AC55}"/>
                </a:ext>
              </a:extLst>
            </p:cNvPr>
            <p:cNvPicPr>
              <a:picLocks noChangeAspect="1"/>
            </p:cNvPicPr>
            <p:nvPr/>
          </p:nvPicPr>
          <p:blipFill rotWithShape="1">
            <a:blip r:embed="rId5"/>
            <a:srcRect l="11002" r="12253"/>
            <a:stretch/>
          </p:blipFill>
          <p:spPr>
            <a:xfrm>
              <a:off x="1056303" y="3694295"/>
              <a:ext cx="2694127" cy="2149281"/>
            </a:xfrm>
            <a:prstGeom prst="rect">
              <a:avLst/>
            </a:prstGeom>
          </p:spPr>
        </p:pic>
        <p:pic>
          <p:nvPicPr>
            <p:cNvPr id="7" name="Picture 6">
              <a:extLst>
                <a:ext uri="{FF2B5EF4-FFF2-40B4-BE49-F238E27FC236}">
                  <a16:creationId xmlns:a16="http://schemas.microsoft.com/office/drawing/2014/main" id="{DAF5797D-CDC3-9545-82FF-9D8263805DC1}"/>
                </a:ext>
              </a:extLst>
            </p:cNvPr>
            <p:cNvPicPr>
              <a:picLocks noChangeAspect="1"/>
            </p:cNvPicPr>
            <p:nvPr/>
          </p:nvPicPr>
          <p:blipFill rotWithShape="1">
            <a:blip r:embed="rId6"/>
            <a:srcRect r="11083"/>
            <a:stretch/>
          </p:blipFill>
          <p:spPr>
            <a:xfrm>
              <a:off x="3892462" y="5975877"/>
              <a:ext cx="2447252" cy="2150703"/>
            </a:xfrm>
            <a:prstGeom prst="rect">
              <a:avLst/>
            </a:prstGeom>
          </p:spPr>
        </p:pic>
        <p:pic>
          <p:nvPicPr>
            <p:cNvPr id="42" name="Picture 41">
              <a:extLst>
                <a:ext uri="{FF2B5EF4-FFF2-40B4-BE49-F238E27FC236}">
                  <a16:creationId xmlns:a16="http://schemas.microsoft.com/office/drawing/2014/main" id="{6031C257-4E27-CC4C-B872-493427BEFB11}"/>
                </a:ext>
              </a:extLst>
            </p:cNvPr>
            <p:cNvPicPr>
              <a:picLocks noChangeAspect="1"/>
            </p:cNvPicPr>
            <p:nvPr/>
          </p:nvPicPr>
          <p:blipFill rotWithShape="1">
            <a:blip r:embed="rId7">
              <a:extLst>
                <a:ext uri="{28A0092B-C50C-407E-A947-70E740481C1C}">
                  <a14:useLocalDpi xmlns:a14="http://schemas.microsoft.com/office/drawing/2010/main"/>
                </a:ext>
              </a:extLst>
            </a:blip>
            <a:srcRect l="1276" t="7870" r="16186"/>
            <a:stretch/>
          </p:blipFill>
          <p:spPr>
            <a:xfrm>
              <a:off x="9483138" y="3682648"/>
              <a:ext cx="2761518" cy="2164941"/>
            </a:xfrm>
            <a:prstGeom prst="rect">
              <a:avLst/>
            </a:prstGeom>
          </p:spPr>
        </p:pic>
        <p:pic>
          <p:nvPicPr>
            <p:cNvPr id="11" name="Picture 10">
              <a:extLst>
                <a:ext uri="{FF2B5EF4-FFF2-40B4-BE49-F238E27FC236}">
                  <a16:creationId xmlns:a16="http://schemas.microsoft.com/office/drawing/2014/main" id="{B55C77CF-1F1F-3944-B7F2-CC3F35F3D986}"/>
                </a:ext>
              </a:extLst>
            </p:cNvPr>
            <p:cNvPicPr>
              <a:picLocks noChangeAspect="1"/>
            </p:cNvPicPr>
            <p:nvPr/>
          </p:nvPicPr>
          <p:blipFill rotWithShape="1">
            <a:blip r:embed="rId8"/>
            <a:srcRect r="8801"/>
            <a:stretch/>
          </p:blipFill>
          <p:spPr>
            <a:xfrm>
              <a:off x="6488804" y="3729973"/>
              <a:ext cx="2867849" cy="2096395"/>
            </a:xfrm>
            <a:prstGeom prst="rect">
              <a:avLst/>
            </a:prstGeom>
          </p:spPr>
        </p:pic>
        <p:pic>
          <p:nvPicPr>
            <p:cNvPr id="15" name="Picture 14">
              <a:extLst>
                <a:ext uri="{FF2B5EF4-FFF2-40B4-BE49-F238E27FC236}">
                  <a16:creationId xmlns:a16="http://schemas.microsoft.com/office/drawing/2014/main" id="{82D0A466-5F93-4C49-932B-F24F6DDAC0E9}"/>
                </a:ext>
              </a:extLst>
            </p:cNvPr>
            <p:cNvPicPr>
              <a:picLocks noChangeAspect="1"/>
            </p:cNvPicPr>
            <p:nvPr/>
          </p:nvPicPr>
          <p:blipFill rotWithShape="1">
            <a:blip r:embed="rId9"/>
            <a:srcRect l="3825" r="11152"/>
            <a:stretch/>
          </p:blipFill>
          <p:spPr>
            <a:xfrm>
              <a:off x="9483138" y="5975877"/>
              <a:ext cx="2766143" cy="2119137"/>
            </a:xfrm>
            <a:prstGeom prst="rect">
              <a:avLst/>
            </a:prstGeom>
          </p:spPr>
        </p:pic>
        <p:pic>
          <p:nvPicPr>
            <p:cNvPr id="17" name="Picture 16">
              <a:extLst>
                <a:ext uri="{FF2B5EF4-FFF2-40B4-BE49-F238E27FC236}">
                  <a16:creationId xmlns:a16="http://schemas.microsoft.com/office/drawing/2014/main" id="{CD26E92C-D67A-2840-83F8-74275DB8DA99}"/>
                </a:ext>
              </a:extLst>
            </p:cNvPr>
            <p:cNvPicPr>
              <a:picLocks noChangeAspect="1"/>
            </p:cNvPicPr>
            <p:nvPr/>
          </p:nvPicPr>
          <p:blipFill rotWithShape="1">
            <a:blip r:embed="rId10"/>
            <a:srcRect l="8599" r="6195"/>
            <a:stretch/>
          </p:blipFill>
          <p:spPr>
            <a:xfrm>
              <a:off x="1047264" y="5971906"/>
              <a:ext cx="2703166" cy="2114994"/>
            </a:xfrm>
            <a:prstGeom prst="rect">
              <a:avLst/>
            </a:prstGeom>
          </p:spPr>
        </p:pic>
        <p:pic>
          <p:nvPicPr>
            <p:cNvPr id="19" name="Picture 18">
              <a:extLst>
                <a:ext uri="{FF2B5EF4-FFF2-40B4-BE49-F238E27FC236}">
                  <a16:creationId xmlns:a16="http://schemas.microsoft.com/office/drawing/2014/main" id="{647CE9EE-0EF4-E744-8722-5F4527C2A9E6}"/>
                </a:ext>
              </a:extLst>
            </p:cNvPr>
            <p:cNvPicPr>
              <a:picLocks noChangeAspect="1"/>
            </p:cNvPicPr>
            <p:nvPr/>
          </p:nvPicPr>
          <p:blipFill rotWithShape="1">
            <a:blip r:embed="rId11"/>
            <a:srcRect l="11630"/>
            <a:stretch/>
          </p:blipFill>
          <p:spPr>
            <a:xfrm>
              <a:off x="6488804" y="5947302"/>
              <a:ext cx="2867849" cy="2163506"/>
            </a:xfrm>
            <a:prstGeom prst="rect">
              <a:avLst/>
            </a:prstGeom>
          </p:spPr>
        </p:pic>
        <p:sp>
          <p:nvSpPr>
            <p:cNvPr id="81" name="Rectangle 80">
              <a:extLst>
                <a:ext uri="{FF2B5EF4-FFF2-40B4-BE49-F238E27FC236}">
                  <a16:creationId xmlns:a16="http://schemas.microsoft.com/office/drawing/2014/main" id="{0DBDA276-1814-0A4B-A384-459395243163}"/>
                </a:ext>
              </a:extLst>
            </p:cNvPr>
            <p:cNvSpPr/>
            <p:nvPr/>
          </p:nvSpPr>
          <p:spPr bwMode="auto">
            <a:xfrm>
              <a:off x="1023462" y="3674875"/>
              <a:ext cx="11225819" cy="4480280"/>
            </a:xfrm>
            <a:prstGeom prst="rect">
              <a:avLst/>
            </a:prstGeom>
            <a:noFill/>
            <a:ln w="98425" cap="flat" cmpd="sng" algn="ctr">
              <a:solidFill>
                <a:schemeClr val="accent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sp>
        <p:nvSpPr>
          <p:cNvPr id="90" name="Slide Number Placeholder 5">
            <a:extLst>
              <a:ext uri="{FF2B5EF4-FFF2-40B4-BE49-F238E27FC236}">
                <a16:creationId xmlns:a16="http://schemas.microsoft.com/office/drawing/2014/main" id="{8D6D9AA7-2546-B64B-8C6E-6F3CD1F19997}"/>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35</a:t>
            </a:fld>
            <a:endParaRPr lang="en-US" altLang="en-US" sz="1200" dirty="0">
              <a:solidFill>
                <a:schemeClr val="bg1"/>
              </a:solidFill>
            </a:endParaRPr>
          </a:p>
        </p:txBody>
      </p:sp>
    </p:spTree>
    <p:extLst>
      <p:ext uri="{BB962C8B-B14F-4D97-AF65-F5344CB8AC3E}">
        <p14:creationId xmlns:p14="http://schemas.microsoft.com/office/powerpoint/2010/main" val="51627322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4"/>
          <p:cNvSpPr>
            <a:spLocks noGrp="1"/>
          </p:cNvSpPr>
          <p:nvPr>
            <p:ph type="title"/>
          </p:nvPr>
        </p:nvSpPr>
        <p:spPr/>
        <p:txBody>
          <a:bodyPr>
            <a:noAutofit/>
          </a:bodyPr>
          <a:lstStyle/>
          <a:p>
            <a:r>
              <a:rPr lang="en-US" altLang="en-US" sz="4000" dirty="0"/>
              <a:t>What are the </a:t>
            </a:r>
            <a:r>
              <a:rPr lang="en-US" altLang="en-US" sz="4000" b="1" dirty="0"/>
              <a:t>Barriers</a:t>
            </a:r>
            <a:r>
              <a:rPr lang="en-US" altLang="en-US" sz="4000" dirty="0"/>
              <a:t> </a:t>
            </a:r>
            <a:r>
              <a:rPr lang="en-US" altLang="en-US" sz="4000" kern="0" dirty="0"/>
              <a:t>for </a:t>
            </a:r>
            <a:r>
              <a:rPr lang="en-US" altLang="en-US" sz="4000" b="1" kern="0" dirty="0"/>
              <a:t>Specific People?</a:t>
            </a:r>
            <a:br>
              <a:rPr lang="en-US" sz="4000" b="1" kern="0" dirty="0"/>
            </a:br>
            <a:endParaRPr lang="en-US" altLang="en-US" sz="4000" b="1" dirty="0">
              <a:solidFill>
                <a:schemeClr val="tx1"/>
              </a:solidFill>
            </a:endParaRPr>
          </a:p>
        </p:txBody>
      </p:sp>
      <p:cxnSp>
        <p:nvCxnSpPr>
          <p:cNvPr id="37" name="Straight Connector 36">
            <a:extLst>
              <a:ext uri="{FF2B5EF4-FFF2-40B4-BE49-F238E27FC236}">
                <a16:creationId xmlns:a16="http://schemas.microsoft.com/office/drawing/2014/main" id="{B580DB5A-61E1-524F-8725-9E44F8E05BF7}"/>
              </a:ext>
            </a:extLst>
          </p:cNvPr>
          <p:cNvCxnSpPr>
            <a:cxnSpLocks/>
          </p:cNvCxnSpPr>
          <p:nvPr/>
        </p:nvCxnSpPr>
        <p:spPr bwMode="auto">
          <a:xfrm flipH="1">
            <a:off x="-62634" y="841571"/>
            <a:ext cx="1508662"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9" name="Straight Connector 38">
            <a:extLst>
              <a:ext uri="{FF2B5EF4-FFF2-40B4-BE49-F238E27FC236}">
                <a16:creationId xmlns:a16="http://schemas.microsoft.com/office/drawing/2014/main" id="{C5294B09-9BB6-C948-A2AD-A353E3484025}"/>
              </a:ext>
            </a:extLst>
          </p:cNvPr>
          <p:cNvCxnSpPr>
            <a:cxnSpLocks/>
          </p:cNvCxnSpPr>
          <p:nvPr/>
        </p:nvCxnSpPr>
        <p:spPr bwMode="auto">
          <a:xfrm flipH="1">
            <a:off x="11526855" y="841571"/>
            <a:ext cx="1508662"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43" name="Picture 42">
            <a:extLst>
              <a:ext uri="{FF2B5EF4-FFF2-40B4-BE49-F238E27FC236}">
                <a16:creationId xmlns:a16="http://schemas.microsoft.com/office/drawing/2014/main" id="{AA1F611C-D386-5C4C-A5AC-479286010CA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500"/>
                    </a14:imgEffect>
                    <a14:imgEffect>
                      <a14:saturation sat="12000"/>
                    </a14:imgEffect>
                  </a14:imgLayer>
                </a14:imgProps>
              </a:ext>
              <a:ext uri="{28A0092B-C50C-407E-A947-70E740481C1C}">
                <a14:useLocalDpi xmlns:a14="http://schemas.microsoft.com/office/drawing/2010/main" val="0"/>
              </a:ext>
            </a:extLst>
          </a:blip>
          <a:stretch>
            <a:fillRect/>
          </a:stretch>
        </p:blipFill>
        <p:spPr>
          <a:xfrm>
            <a:off x="2592148" y="4226062"/>
            <a:ext cx="1432868" cy="1432868"/>
          </a:xfrm>
          <a:prstGeom prst="rect">
            <a:avLst/>
          </a:prstGeom>
          <a:solidFill>
            <a:schemeClr val="bg1"/>
          </a:solidFill>
        </p:spPr>
      </p:pic>
      <p:sp>
        <p:nvSpPr>
          <p:cNvPr id="44" name="TextBox 13">
            <a:extLst>
              <a:ext uri="{FF2B5EF4-FFF2-40B4-BE49-F238E27FC236}">
                <a16:creationId xmlns:a16="http://schemas.microsoft.com/office/drawing/2014/main" id="{269A020F-11BF-984C-8865-3B364642444B}"/>
              </a:ext>
            </a:extLst>
          </p:cNvPr>
          <p:cNvSpPr txBox="1">
            <a:spLocks noChangeArrowheads="1"/>
          </p:cNvSpPr>
          <p:nvPr/>
        </p:nvSpPr>
        <p:spPr bwMode="auto">
          <a:xfrm>
            <a:off x="956665" y="7217151"/>
            <a:ext cx="4861553"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a:r>
              <a:rPr lang="en-US" altLang="zh-CN" sz="2800" b="1" dirty="0">
                <a:solidFill>
                  <a:schemeClr val="tx2"/>
                </a:solidFill>
                <a:ea typeface="Microsoft YaHei UI Light" panose="020B0502040204020203" pitchFamily="34" charset="-122"/>
                <a:cs typeface="Arial" panose="020B0604020202020204" pitchFamily="34" charset="0"/>
              </a:rPr>
              <a:t>PEOPLE WITH DIVERSE SO</a:t>
            </a:r>
            <a:br>
              <a:rPr lang="en-US" altLang="zh-CN" sz="2400" dirty="0">
                <a:solidFill>
                  <a:schemeClr val="tx2"/>
                </a:solidFill>
                <a:ea typeface="Microsoft YaHei UI Light" panose="020B0502040204020203" pitchFamily="34" charset="-122"/>
                <a:cs typeface="Arial" panose="020B0604020202020204" pitchFamily="34" charset="0"/>
              </a:rPr>
            </a:br>
            <a:r>
              <a:rPr lang="en-US" altLang="zh-CN" sz="2400" dirty="0">
                <a:solidFill>
                  <a:schemeClr val="tx2"/>
                </a:solidFill>
                <a:ea typeface="Microsoft YaHei UI Light" panose="020B0502040204020203" pitchFamily="34" charset="-122"/>
                <a:cs typeface="Arial" panose="020B0604020202020204" pitchFamily="34" charset="0"/>
              </a:rPr>
              <a:t>face </a:t>
            </a:r>
            <a:r>
              <a:rPr lang="en-US" altLang="zh-CN" sz="2400" dirty="0">
                <a:solidFill>
                  <a:schemeClr val="tx2"/>
                </a:solidFill>
                <a:latin typeface="Calibri" charset="0"/>
                <a:ea typeface="Calibri" charset="0"/>
                <a:cs typeface="Calibri" charset="0"/>
              </a:rPr>
              <a:t>insecurity in employment, access </a:t>
            </a:r>
            <a:br>
              <a:rPr lang="en-US" altLang="zh-CN" sz="2400" dirty="0">
                <a:solidFill>
                  <a:schemeClr val="tx2"/>
                </a:solidFill>
                <a:latin typeface="Calibri" charset="0"/>
                <a:ea typeface="Calibri" charset="0"/>
                <a:cs typeface="Calibri" charset="0"/>
              </a:rPr>
            </a:br>
            <a:r>
              <a:rPr lang="en-US" altLang="zh-CN" sz="2400" dirty="0">
                <a:solidFill>
                  <a:schemeClr val="tx2"/>
                </a:solidFill>
                <a:latin typeface="Calibri" charset="0"/>
                <a:ea typeface="Calibri" charset="0"/>
                <a:cs typeface="Calibri" charset="0"/>
              </a:rPr>
              <a:t>to services, violence, family unity</a:t>
            </a:r>
            <a:endParaRPr lang="en-US" altLang="zh-CN" sz="2200" dirty="0">
              <a:solidFill>
                <a:schemeClr val="tx2"/>
              </a:solidFill>
              <a:latin typeface="Calibri" charset="0"/>
              <a:ea typeface="Calibri" charset="0"/>
              <a:cs typeface="Calibri" charset="0"/>
            </a:endParaRPr>
          </a:p>
        </p:txBody>
      </p:sp>
      <p:sp>
        <p:nvSpPr>
          <p:cNvPr id="45" name="TextBox 13">
            <a:extLst>
              <a:ext uri="{FF2B5EF4-FFF2-40B4-BE49-F238E27FC236}">
                <a16:creationId xmlns:a16="http://schemas.microsoft.com/office/drawing/2014/main" id="{FDDE6C03-5B69-ED44-AA49-1E7EB82DA271}"/>
              </a:ext>
            </a:extLst>
          </p:cNvPr>
          <p:cNvSpPr txBox="1">
            <a:spLocks noChangeArrowheads="1"/>
          </p:cNvSpPr>
          <p:nvPr/>
        </p:nvSpPr>
        <p:spPr bwMode="auto">
          <a:xfrm>
            <a:off x="3329918" y="2131653"/>
            <a:ext cx="6559469"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a:tabLst>
                <a:tab pos="4216400" algn="l"/>
              </a:tabLst>
            </a:pPr>
            <a:r>
              <a:rPr lang="en-US" altLang="en-US" sz="2400" dirty="0">
                <a:solidFill>
                  <a:schemeClr val="tx2"/>
                </a:solidFill>
                <a:latin typeface="Calibri" charset="0"/>
                <a:ea typeface="MS PGothic" charset="-128"/>
              </a:rPr>
              <a:t>are disproportionately affected by discrimination, violence, insecurity in shelter and sanitation, documentation issues and access to services</a:t>
            </a:r>
          </a:p>
          <a:p>
            <a:pPr algn="ctr">
              <a:tabLst>
                <a:tab pos="4216400" algn="l"/>
              </a:tabLst>
            </a:pPr>
            <a:endParaRPr lang="en-US" altLang="en-US" sz="2000" dirty="0">
              <a:solidFill>
                <a:srgbClr val="595959"/>
              </a:solidFill>
              <a:latin typeface="Calibri" charset="0"/>
              <a:ea typeface="MS PGothic" charset="-128"/>
            </a:endParaRPr>
          </a:p>
        </p:txBody>
      </p:sp>
      <p:sp>
        <p:nvSpPr>
          <p:cNvPr id="46" name="TextBox 13">
            <a:extLst>
              <a:ext uri="{FF2B5EF4-FFF2-40B4-BE49-F238E27FC236}">
                <a16:creationId xmlns:a16="http://schemas.microsoft.com/office/drawing/2014/main" id="{013185D7-752B-9C4E-8314-4A9F88DC85D5}"/>
              </a:ext>
            </a:extLst>
          </p:cNvPr>
          <p:cNvSpPr txBox="1">
            <a:spLocks noChangeArrowheads="1"/>
          </p:cNvSpPr>
          <p:nvPr/>
        </p:nvSpPr>
        <p:spPr bwMode="auto">
          <a:xfrm>
            <a:off x="6481377" y="7199790"/>
            <a:ext cx="613713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a:r>
              <a:rPr lang="en-US" altLang="en-US" sz="2800" b="1" kern="0" dirty="0">
                <a:solidFill>
                  <a:schemeClr val="tx2"/>
                </a:solidFill>
                <a:latin typeface="Calibri" charset="0"/>
                <a:ea typeface="MS PGothic" charset="-128"/>
                <a:cs typeface="Calibri" charset="0"/>
              </a:rPr>
              <a:t>INTERSECTIONS </a:t>
            </a:r>
            <a:br>
              <a:rPr lang="en-US" altLang="en-US" sz="3200" b="1" kern="0" dirty="0">
                <a:solidFill>
                  <a:schemeClr val="tx2"/>
                </a:solidFill>
                <a:latin typeface="Calibri" charset="0"/>
                <a:ea typeface="MS PGothic" charset="-128"/>
                <a:cs typeface="Calibri" charset="0"/>
              </a:rPr>
            </a:br>
            <a:r>
              <a:rPr lang="en-US" altLang="zh-CN" sz="2400" dirty="0">
                <a:solidFill>
                  <a:schemeClr val="tx2"/>
                </a:solidFill>
                <a:latin typeface="Calibri" charset="0"/>
                <a:ea typeface="Calibri" charset="0"/>
                <a:cs typeface="Calibri" charset="0"/>
              </a:rPr>
              <a:t>with factors such as age, gender, ethnicity, class and disability</a:t>
            </a:r>
            <a:endParaRPr lang="en-US" altLang="zh-CN" sz="2200" dirty="0">
              <a:solidFill>
                <a:schemeClr val="tx2"/>
              </a:solidFill>
              <a:latin typeface="Calibri" charset="0"/>
              <a:ea typeface="Calibri" charset="0"/>
              <a:cs typeface="Calibri" charset="0"/>
            </a:endParaRPr>
          </a:p>
        </p:txBody>
      </p:sp>
      <p:sp>
        <p:nvSpPr>
          <p:cNvPr id="47" name="Oval 71">
            <a:extLst>
              <a:ext uri="{FF2B5EF4-FFF2-40B4-BE49-F238E27FC236}">
                <a16:creationId xmlns:a16="http://schemas.microsoft.com/office/drawing/2014/main" id="{523FB225-50A6-A643-9C7B-ECFA17ECA1C2}"/>
              </a:ext>
            </a:extLst>
          </p:cNvPr>
          <p:cNvSpPr>
            <a:spLocks noChangeArrowheads="1"/>
          </p:cNvSpPr>
          <p:nvPr/>
        </p:nvSpPr>
        <p:spPr bwMode="auto">
          <a:xfrm>
            <a:off x="8676053" y="4012359"/>
            <a:ext cx="1855372" cy="1860276"/>
          </a:xfrm>
          <a:prstGeom prst="ellipse">
            <a:avLst/>
          </a:prstGeom>
          <a:noFill/>
          <a:ln w="9525">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zh-CN" altLang="en-US" sz="2000"/>
          </a:p>
        </p:txBody>
      </p:sp>
      <p:sp>
        <p:nvSpPr>
          <p:cNvPr id="48" name="Oval 73">
            <a:extLst>
              <a:ext uri="{FF2B5EF4-FFF2-40B4-BE49-F238E27FC236}">
                <a16:creationId xmlns:a16="http://schemas.microsoft.com/office/drawing/2014/main" id="{6D74B65F-6EED-764F-A804-03070F6980D1}"/>
              </a:ext>
            </a:extLst>
          </p:cNvPr>
          <p:cNvSpPr>
            <a:spLocks noChangeArrowheads="1"/>
          </p:cNvSpPr>
          <p:nvPr/>
        </p:nvSpPr>
        <p:spPr bwMode="auto">
          <a:xfrm>
            <a:off x="5566557" y="4247319"/>
            <a:ext cx="1855372" cy="1860276"/>
          </a:xfrm>
          <a:prstGeom prst="ellipse">
            <a:avLst/>
          </a:prstGeom>
          <a:noFill/>
          <a:ln w="952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zh-CN" altLang="en-US" sz="2000"/>
          </a:p>
        </p:txBody>
      </p:sp>
      <p:sp>
        <p:nvSpPr>
          <p:cNvPr id="49" name="Oval 76">
            <a:extLst>
              <a:ext uri="{FF2B5EF4-FFF2-40B4-BE49-F238E27FC236}">
                <a16:creationId xmlns:a16="http://schemas.microsoft.com/office/drawing/2014/main" id="{5DBAB98D-37EA-C849-A1F9-164D4D31FF2B}"/>
              </a:ext>
            </a:extLst>
          </p:cNvPr>
          <p:cNvSpPr>
            <a:spLocks noChangeArrowheads="1"/>
          </p:cNvSpPr>
          <p:nvPr/>
        </p:nvSpPr>
        <p:spPr bwMode="auto">
          <a:xfrm>
            <a:off x="2460654" y="4012359"/>
            <a:ext cx="1855372" cy="1860276"/>
          </a:xfrm>
          <a:prstGeom prst="ellipse">
            <a:avLst/>
          </a:prstGeom>
          <a:no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2000"/>
          </a:p>
        </p:txBody>
      </p:sp>
      <p:grpSp>
        <p:nvGrpSpPr>
          <p:cNvPr id="50" name="Group 49">
            <a:extLst>
              <a:ext uri="{FF2B5EF4-FFF2-40B4-BE49-F238E27FC236}">
                <a16:creationId xmlns:a16="http://schemas.microsoft.com/office/drawing/2014/main" id="{9432AF40-1417-7042-99C1-7C0DA86AD799}"/>
              </a:ext>
            </a:extLst>
          </p:cNvPr>
          <p:cNvGrpSpPr/>
          <p:nvPr/>
        </p:nvGrpSpPr>
        <p:grpSpPr>
          <a:xfrm>
            <a:off x="1686291" y="3382428"/>
            <a:ext cx="9615904" cy="3405896"/>
            <a:chOff x="2781300" y="4469744"/>
            <a:chExt cx="9615904" cy="3405896"/>
          </a:xfrm>
        </p:grpSpPr>
        <p:sp>
          <p:nvSpPr>
            <p:cNvPr id="51" name="Freeform 75">
              <a:extLst>
                <a:ext uri="{FF2B5EF4-FFF2-40B4-BE49-F238E27FC236}">
                  <a16:creationId xmlns:a16="http://schemas.microsoft.com/office/drawing/2014/main" id="{3CF60B53-891D-0D47-88C4-58640EA8E695}"/>
                </a:ext>
              </a:extLst>
            </p:cNvPr>
            <p:cNvSpPr>
              <a:spLocks/>
            </p:cNvSpPr>
            <p:nvPr/>
          </p:nvSpPr>
          <p:spPr bwMode="auto">
            <a:xfrm>
              <a:off x="2781300" y="4469744"/>
              <a:ext cx="3402302" cy="1702948"/>
            </a:xfrm>
            <a:custGeom>
              <a:avLst/>
              <a:gdLst>
                <a:gd name="T0" fmla="*/ 401 w 801"/>
                <a:gd name="T1" fmla="*/ 0 h 400"/>
                <a:gd name="T2" fmla="*/ 2 w 801"/>
                <a:gd name="T3" fmla="*/ 362 h 400"/>
                <a:gd name="T4" fmla="*/ 36 w 801"/>
                <a:gd name="T5" fmla="*/ 400 h 400"/>
                <a:gd name="T6" fmla="*/ 71 w 801"/>
                <a:gd name="T7" fmla="*/ 368 h 400"/>
                <a:gd name="T8" fmla="*/ 401 w 801"/>
                <a:gd name="T9" fmla="*/ 69 h 400"/>
                <a:gd name="T10" fmla="*/ 732 w 801"/>
                <a:gd name="T11" fmla="*/ 400 h 400"/>
                <a:gd name="T12" fmla="*/ 801 w 801"/>
                <a:gd name="T13" fmla="*/ 400 h 400"/>
                <a:gd name="T14" fmla="*/ 401 w 801"/>
                <a:gd name="T15" fmla="*/ 0 h 4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1" h="400">
                  <a:moveTo>
                    <a:pt x="401" y="0"/>
                  </a:moveTo>
                  <a:cubicBezTo>
                    <a:pt x="193" y="0"/>
                    <a:pt x="21" y="159"/>
                    <a:pt x="2" y="362"/>
                  </a:cubicBezTo>
                  <a:cubicBezTo>
                    <a:pt x="0" y="382"/>
                    <a:pt x="16" y="400"/>
                    <a:pt x="36" y="400"/>
                  </a:cubicBezTo>
                  <a:cubicBezTo>
                    <a:pt x="54" y="400"/>
                    <a:pt x="69" y="386"/>
                    <a:pt x="71" y="368"/>
                  </a:cubicBezTo>
                  <a:cubicBezTo>
                    <a:pt x="87" y="200"/>
                    <a:pt x="229" y="69"/>
                    <a:pt x="401" y="69"/>
                  </a:cubicBezTo>
                  <a:cubicBezTo>
                    <a:pt x="583" y="69"/>
                    <a:pt x="732" y="217"/>
                    <a:pt x="732" y="400"/>
                  </a:cubicBezTo>
                  <a:cubicBezTo>
                    <a:pt x="801" y="400"/>
                    <a:pt x="801" y="400"/>
                    <a:pt x="801" y="400"/>
                  </a:cubicBezTo>
                  <a:cubicBezTo>
                    <a:pt x="801" y="179"/>
                    <a:pt x="621" y="0"/>
                    <a:pt x="401"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sz="2000"/>
            </a:p>
          </p:txBody>
        </p:sp>
        <p:sp>
          <p:nvSpPr>
            <p:cNvPr id="53" name="Freeform 78">
              <a:extLst>
                <a:ext uri="{FF2B5EF4-FFF2-40B4-BE49-F238E27FC236}">
                  <a16:creationId xmlns:a16="http://schemas.microsoft.com/office/drawing/2014/main" id="{87BF02EF-F803-7849-BD5A-B9BCCFC5E986}"/>
                </a:ext>
              </a:extLst>
            </p:cNvPr>
            <p:cNvSpPr>
              <a:spLocks/>
            </p:cNvSpPr>
            <p:nvPr/>
          </p:nvSpPr>
          <p:spPr bwMode="auto">
            <a:xfrm>
              <a:off x="5890796" y="6172692"/>
              <a:ext cx="3396913" cy="1702948"/>
            </a:xfrm>
            <a:custGeom>
              <a:avLst/>
              <a:gdLst>
                <a:gd name="T0" fmla="*/ 400 w 800"/>
                <a:gd name="T1" fmla="*/ 400 h 400"/>
                <a:gd name="T2" fmla="*/ 0 w 800"/>
                <a:gd name="T3" fmla="*/ 0 h 400"/>
                <a:gd name="T4" fmla="*/ 69 w 800"/>
                <a:gd name="T5" fmla="*/ 0 h 400"/>
                <a:gd name="T6" fmla="*/ 400 w 800"/>
                <a:gd name="T7" fmla="*/ 331 h 400"/>
                <a:gd name="T8" fmla="*/ 732 w 800"/>
                <a:gd name="T9" fmla="*/ 0 h 400"/>
                <a:gd name="T10" fmla="*/ 800 w 800"/>
                <a:gd name="T11" fmla="*/ 0 h 400"/>
                <a:gd name="T12" fmla="*/ 400 w 800"/>
                <a:gd name="T13" fmla="*/ 400 h 400"/>
              </a:gdLst>
              <a:ahLst/>
              <a:cxnLst>
                <a:cxn ang="0">
                  <a:pos x="T0" y="T1"/>
                </a:cxn>
                <a:cxn ang="0">
                  <a:pos x="T2" y="T3"/>
                </a:cxn>
                <a:cxn ang="0">
                  <a:pos x="T4" y="T5"/>
                </a:cxn>
                <a:cxn ang="0">
                  <a:pos x="T6" y="T7"/>
                </a:cxn>
                <a:cxn ang="0">
                  <a:pos x="T8" y="T9"/>
                </a:cxn>
                <a:cxn ang="0">
                  <a:pos x="T10" y="T11"/>
                </a:cxn>
                <a:cxn ang="0">
                  <a:pos x="T12" y="T13"/>
                </a:cxn>
              </a:cxnLst>
              <a:rect l="0" t="0" r="r" b="b"/>
              <a:pathLst>
                <a:path w="800" h="400">
                  <a:moveTo>
                    <a:pt x="400" y="400"/>
                  </a:moveTo>
                  <a:cubicBezTo>
                    <a:pt x="180" y="400"/>
                    <a:pt x="0" y="221"/>
                    <a:pt x="0" y="0"/>
                  </a:cubicBezTo>
                  <a:cubicBezTo>
                    <a:pt x="69" y="0"/>
                    <a:pt x="69" y="0"/>
                    <a:pt x="69" y="0"/>
                  </a:cubicBezTo>
                  <a:cubicBezTo>
                    <a:pt x="69" y="183"/>
                    <a:pt x="218" y="331"/>
                    <a:pt x="400" y="331"/>
                  </a:cubicBezTo>
                  <a:cubicBezTo>
                    <a:pt x="583" y="331"/>
                    <a:pt x="732" y="183"/>
                    <a:pt x="732" y="0"/>
                  </a:cubicBezTo>
                  <a:cubicBezTo>
                    <a:pt x="800" y="0"/>
                    <a:pt x="800" y="0"/>
                    <a:pt x="800" y="0"/>
                  </a:cubicBezTo>
                  <a:cubicBezTo>
                    <a:pt x="800" y="221"/>
                    <a:pt x="621" y="400"/>
                    <a:pt x="400" y="40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zh-CN" altLang="en-US" sz="2000"/>
            </a:p>
          </p:txBody>
        </p:sp>
        <p:sp>
          <p:nvSpPr>
            <p:cNvPr id="54" name="Freeform 79">
              <a:extLst>
                <a:ext uri="{FF2B5EF4-FFF2-40B4-BE49-F238E27FC236}">
                  <a16:creationId xmlns:a16="http://schemas.microsoft.com/office/drawing/2014/main" id="{6259F484-5A9A-2C49-984C-EFD9DE0C67FA}"/>
                </a:ext>
              </a:extLst>
            </p:cNvPr>
            <p:cNvSpPr>
              <a:spLocks/>
            </p:cNvSpPr>
            <p:nvPr/>
          </p:nvSpPr>
          <p:spPr bwMode="auto">
            <a:xfrm>
              <a:off x="9000291" y="4469744"/>
              <a:ext cx="3396913" cy="1702948"/>
            </a:xfrm>
            <a:custGeom>
              <a:avLst/>
              <a:gdLst>
                <a:gd name="T0" fmla="*/ 800 w 800"/>
                <a:gd name="T1" fmla="*/ 400 h 400"/>
                <a:gd name="T2" fmla="*/ 731 w 800"/>
                <a:gd name="T3" fmla="*/ 400 h 400"/>
                <a:gd name="T4" fmla="*/ 400 w 800"/>
                <a:gd name="T5" fmla="*/ 69 h 400"/>
                <a:gd name="T6" fmla="*/ 68 w 800"/>
                <a:gd name="T7" fmla="*/ 400 h 400"/>
                <a:gd name="T8" fmla="*/ 0 w 800"/>
                <a:gd name="T9" fmla="*/ 400 h 400"/>
                <a:gd name="T10" fmla="*/ 400 w 800"/>
                <a:gd name="T11" fmla="*/ 0 h 400"/>
                <a:gd name="T12" fmla="*/ 800 w 800"/>
                <a:gd name="T13" fmla="*/ 400 h 400"/>
              </a:gdLst>
              <a:ahLst/>
              <a:cxnLst>
                <a:cxn ang="0">
                  <a:pos x="T0" y="T1"/>
                </a:cxn>
                <a:cxn ang="0">
                  <a:pos x="T2" y="T3"/>
                </a:cxn>
                <a:cxn ang="0">
                  <a:pos x="T4" y="T5"/>
                </a:cxn>
                <a:cxn ang="0">
                  <a:pos x="T6" y="T7"/>
                </a:cxn>
                <a:cxn ang="0">
                  <a:pos x="T8" y="T9"/>
                </a:cxn>
                <a:cxn ang="0">
                  <a:pos x="T10" y="T11"/>
                </a:cxn>
                <a:cxn ang="0">
                  <a:pos x="T12" y="T13"/>
                </a:cxn>
              </a:cxnLst>
              <a:rect l="0" t="0" r="r" b="b"/>
              <a:pathLst>
                <a:path w="800" h="400">
                  <a:moveTo>
                    <a:pt x="800" y="400"/>
                  </a:moveTo>
                  <a:cubicBezTo>
                    <a:pt x="731" y="400"/>
                    <a:pt x="731" y="400"/>
                    <a:pt x="731" y="400"/>
                  </a:cubicBezTo>
                  <a:cubicBezTo>
                    <a:pt x="731" y="217"/>
                    <a:pt x="582" y="69"/>
                    <a:pt x="400" y="69"/>
                  </a:cubicBezTo>
                  <a:cubicBezTo>
                    <a:pt x="217" y="69"/>
                    <a:pt x="68" y="217"/>
                    <a:pt x="68" y="400"/>
                  </a:cubicBezTo>
                  <a:cubicBezTo>
                    <a:pt x="0" y="400"/>
                    <a:pt x="0" y="400"/>
                    <a:pt x="0" y="400"/>
                  </a:cubicBezTo>
                  <a:cubicBezTo>
                    <a:pt x="0" y="179"/>
                    <a:pt x="179" y="0"/>
                    <a:pt x="400" y="0"/>
                  </a:cubicBezTo>
                  <a:cubicBezTo>
                    <a:pt x="620" y="0"/>
                    <a:pt x="800" y="179"/>
                    <a:pt x="800" y="40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zh-CN" altLang="en-US" sz="2000"/>
            </a:p>
          </p:txBody>
        </p:sp>
      </p:grpSp>
      <p:cxnSp>
        <p:nvCxnSpPr>
          <p:cNvPr id="55" name="Straight Connector 54">
            <a:extLst>
              <a:ext uri="{FF2B5EF4-FFF2-40B4-BE49-F238E27FC236}">
                <a16:creationId xmlns:a16="http://schemas.microsoft.com/office/drawing/2014/main" id="{05A12BE2-F48E-8F4B-A5F8-C8135484E032}"/>
              </a:ext>
            </a:extLst>
          </p:cNvPr>
          <p:cNvCxnSpPr>
            <a:cxnSpLocks/>
          </p:cNvCxnSpPr>
          <p:nvPr/>
        </p:nvCxnSpPr>
        <p:spPr>
          <a:xfrm>
            <a:off x="3388340" y="5872635"/>
            <a:ext cx="0" cy="100584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534AE63-AF70-D14B-89B7-8E1EE588DCB7}"/>
              </a:ext>
            </a:extLst>
          </p:cNvPr>
          <p:cNvCxnSpPr/>
          <p:nvPr/>
        </p:nvCxnSpPr>
        <p:spPr>
          <a:xfrm>
            <a:off x="9603738" y="5872635"/>
            <a:ext cx="0" cy="1005840"/>
          </a:xfrm>
          <a:prstGeom prst="line">
            <a:avLst/>
          </a:prstGeom>
          <a:ln w="12700">
            <a:solidFill>
              <a:schemeClr val="accent5"/>
            </a:solidFill>
            <a:tailEnd type="ova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E7DE884-69CA-E441-B9FF-4B05AA0D1511}"/>
              </a:ext>
            </a:extLst>
          </p:cNvPr>
          <p:cNvCxnSpPr>
            <a:cxnSpLocks/>
          </p:cNvCxnSpPr>
          <p:nvPr/>
        </p:nvCxnSpPr>
        <p:spPr>
          <a:xfrm flipV="1">
            <a:off x="6481377" y="3314439"/>
            <a:ext cx="0" cy="922721"/>
          </a:xfrm>
          <a:prstGeom prst="line">
            <a:avLst/>
          </a:prstGeom>
          <a:ln w="12700">
            <a:solidFill>
              <a:schemeClr val="accent2"/>
            </a:solidFill>
            <a:tailEnd type="ova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EED1CC06-D79E-B441-8164-96352475926D}"/>
              </a:ext>
            </a:extLst>
          </p:cNvPr>
          <p:cNvGrpSpPr/>
          <p:nvPr/>
        </p:nvGrpSpPr>
        <p:grpSpPr>
          <a:xfrm>
            <a:off x="9086963" y="4546868"/>
            <a:ext cx="937056" cy="890072"/>
            <a:chOff x="8653330" y="5239854"/>
            <a:chExt cx="937056" cy="890072"/>
          </a:xfrm>
        </p:grpSpPr>
        <p:sp>
          <p:nvSpPr>
            <p:cNvPr id="59" name="Freeform 58">
              <a:extLst>
                <a:ext uri="{FF2B5EF4-FFF2-40B4-BE49-F238E27FC236}">
                  <a16:creationId xmlns:a16="http://schemas.microsoft.com/office/drawing/2014/main" id="{DF66D65B-A364-8C4B-983C-072A58B11264}"/>
                </a:ext>
              </a:extLst>
            </p:cNvPr>
            <p:cNvSpPr>
              <a:spLocks noEditPoints="1"/>
            </p:cNvSpPr>
            <p:nvPr/>
          </p:nvSpPr>
          <p:spPr bwMode="auto">
            <a:xfrm>
              <a:off x="8653330" y="5239854"/>
              <a:ext cx="624704" cy="623120"/>
            </a:xfrm>
            <a:custGeom>
              <a:avLst/>
              <a:gdLst>
                <a:gd name="T0" fmla="*/ 342 w 789"/>
                <a:gd name="T1" fmla="*/ 39 h 787"/>
                <a:gd name="T2" fmla="*/ 244 w 789"/>
                <a:gd name="T3" fmla="*/ 69 h 787"/>
                <a:gd name="T4" fmla="*/ 160 w 789"/>
                <a:gd name="T5" fmla="*/ 123 h 787"/>
                <a:gd name="T6" fmla="*/ 94 w 789"/>
                <a:gd name="T7" fmla="*/ 199 h 787"/>
                <a:gd name="T8" fmla="*/ 51 w 789"/>
                <a:gd name="T9" fmla="*/ 291 h 787"/>
                <a:gd name="T10" fmla="*/ 37 w 789"/>
                <a:gd name="T11" fmla="*/ 394 h 787"/>
                <a:gd name="T12" fmla="*/ 51 w 789"/>
                <a:gd name="T13" fmla="*/ 497 h 787"/>
                <a:gd name="T14" fmla="*/ 94 w 789"/>
                <a:gd name="T15" fmla="*/ 589 h 787"/>
                <a:gd name="T16" fmla="*/ 160 w 789"/>
                <a:gd name="T17" fmla="*/ 664 h 787"/>
                <a:gd name="T18" fmla="*/ 244 w 789"/>
                <a:gd name="T19" fmla="*/ 719 h 787"/>
                <a:gd name="T20" fmla="*/ 342 w 789"/>
                <a:gd name="T21" fmla="*/ 747 h 787"/>
                <a:gd name="T22" fmla="*/ 448 w 789"/>
                <a:gd name="T23" fmla="*/ 747 h 787"/>
                <a:gd name="T24" fmla="*/ 546 w 789"/>
                <a:gd name="T25" fmla="*/ 719 h 787"/>
                <a:gd name="T26" fmla="*/ 630 w 789"/>
                <a:gd name="T27" fmla="*/ 664 h 787"/>
                <a:gd name="T28" fmla="*/ 696 w 789"/>
                <a:gd name="T29" fmla="*/ 589 h 787"/>
                <a:gd name="T30" fmla="*/ 737 w 789"/>
                <a:gd name="T31" fmla="*/ 497 h 787"/>
                <a:gd name="T32" fmla="*/ 753 w 789"/>
                <a:gd name="T33" fmla="*/ 394 h 787"/>
                <a:gd name="T34" fmla="*/ 737 w 789"/>
                <a:gd name="T35" fmla="*/ 291 h 787"/>
                <a:gd name="T36" fmla="*/ 696 w 789"/>
                <a:gd name="T37" fmla="*/ 199 h 787"/>
                <a:gd name="T38" fmla="*/ 630 w 789"/>
                <a:gd name="T39" fmla="*/ 123 h 787"/>
                <a:gd name="T40" fmla="*/ 546 w 789"/>
                <a:gd name="T41" fmla="*/ 69 h 787"/>
                <a:gd name="T42" fmla="*/ 448 w 789"/>
                <a:gd name="T43" fmla="*/ 39 h 787"/>
                <a:gd name="T44" fmla="*/ 394 w 789"/>
                <a:gd name="T45" fmla="*/ 0 h 787"/>
                <a:gd name="T46" fmla="*/ 499 w 789"/>
                <a:gd name="T47" fmla="*/ 14 h 787"/>
                <a:gd name="T48" fmla="*/ 593 w 789"/>
                <a:gd name="T49" fmla="*/ 54 h 787"/>
                <a:gd name="T50" fmla="*/ 673 w 789"/>
                <a:gd name="T51" fmla="*/ 115 h 787"/>
                <a:gd name="T52" fmla="*/ 735 w 789"/>
                <a:gd name="T53" fmla="*/ 195 h 787"/>
                <a:gd name="T54" fmla="*/ 774 w 789"/>
                <a:gd name="T55" fmla="*/ 289 h 787"/>
                <a:gd name="T56" fmla="*/ 789 w 789"/>
                <a:gd name="T57" fmla="*/ 394 h 787"/>
                <a:gd name="T58" fmla="*/ 774 w 789"/>
                <a:gd name="T59" fmla="*/ 499 h 787"/>
                <a:gd name="T60" fmla="*/ 735 w 789"/>
                <a:gd name="T61" fmla="*/ 593 h 787"/>
                <a:gd name="T62" fmla="*/ 673 w 789"/>
                <a:gd name="T63" fmla="*/ 671 h 787"/>
                <a:gd name="T64" fmla="*/ 593 w 789"/>
                <a:gd name="T65" fmla="*/ 733 h 787"/>
                <a:gd name="T66" fmla="*/ 499 w 789"/>
                <a:gd name="T67" fmla="*/ 774 h 787"/>
                <a:gd name="T68" fmla="*/ 394 w 789"/>
                <a:gd name="T69" fmla="*/ 787 h 787"/>
                <a:gd name="T70" fmla="*/ 290 w 789"/>
                <a:gd name="T71" fmla="*/ 774 h 787"/>
                <a:gd name="T72" fmla="*/ 195 w 789"/>
                <a:gd name="T73" fmla="*/ 733 h 787"/>
                <a:gd name="T74" fmla="*/ 117 w 789"/>
                <a:gd name="T75" fmla="*/ 671 h 787"/>
                <a:gd name="T76" fmla="*/ 55 w 789"/>
                <a:gd name="T77" fmla="*/ 593 h 787"/>
                <a:gd name="T78" fmla="*/ 15 w 789"/>
                <a:gd name="T79" fmla="*/ 499 h 787"/>
                <a:gd name="T80" fmla="*/ 0 w 789"/>
                <a:gd name="T81" fmla="*/ 394 h 787"/>
                <a:gd name="T82" fmla="*/ 15 w 789"/>
                <a:gd name="T83" fmla="*/ 289 h 787"/>
                <a:gd name="T84" fmla="*/ 55 w 789"/>
                <a:gd name="T85" fmla="*/ 195 h 787"/>
                <a:gd name="T86" fmla="*/ 117 w 789"/>
                <a:gd name="T87" fmla="*/ 115 h 787"/>
                <a:gd name="T88" fmla="*/ 195 w 789"/>
                <a:gd name="T89" fmla="*/ 54 h 787"/>
                <a:gd name="T90" fmla="*/ 290 w 789"/>
                <a:gd name="T91" fmla="*/ 14 h 787"/>
                <a:gd name="T92" fmla="*/ 394 w 789"/>
                <a:gd name="T93" fmla="*/ 0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89" h="787">
                  <a:moveTo>
                    <a:pt x="394" y="35"/>
                  </a:moveTo>
                  <a:lnTo>
                    <a:pt x="342" y="39"/>
                  </a:lnTo>
                  <a:lnTo>
                    <a:pt x="291" y="51"/>
                  </a:lnTo>
                  <a:lnTo>
                    <a:pt x="244" y="69"/>
                  </a:lnTo>
                  <a:lnTo>
                    <a:pt x="199" y="93"/>
                  </a:lnTo>
                  <a:lnTo>
                    <a:pt x="160" y="123"/>
                  </a:lnTo>
                  <a:lnTo>
                    <a:pt x="125" y="158"/>
                  </a:lnTo>
                  <a:lnTo>
                    <a:pt x="94" y="199"/>
                  </a:lnTo>
                  <a:lnTo>
                    <a:pt x="70" y="242"/>
                  </a:lnTo>
                  <a:lnTo>
                    <a:pt x="51" y="291"/>
                  </a:lnTo>
                  <a:lnTo>
                    <a:pt x="41" y="340"/>
                  </a:lnTo>
                  <a:lnTo>
                    <a:pt x="37" y="394"/>
                  </a:lnTo>
                  <a:lnTo>
                    <a:pt x="41" y="446"/>
                  </a:lnTo>
                  <a:lnTo>
                    <a:pt x="51" y="497"/>
                  </a:lnTo>
                  <a:lnTo>
                    <a:pt x="70" y="545"/>
                  </a:lnTo>
                  <a:lnTo>
                    <a:pt x="94" y="589"/>
                  </a:lnTo>
                  <a:lnTo>
                    <a:pt x="125" y="628"/>
                  </a:lnTo>
                  <a:lnTo>
                    <a:pt x="160" y="664"/>
                  </a:lnTo>
                  <a:lnTo>
                    <a:pt x="199" y="694"/>
                  </a:lnTo>
                  <a:lnTo>
                    <a:pt x="244" y="719"/>
                  </a:lnTo>
                  <a:lnTo>
                    <a:pt x="291" y="737"/>
                  </a:lnTo>
                  <a:lnTo>
                    <a:pt x="342" y="747"/>
                  </a:lnTo>
                  <a:lnTo>
                    <a:pt x="394" y="751"/>
                  </a:lnTo>
                  <a:lnTo>
                    <a:pt x="448" y="747"/>
                  </a:lnTo>
                  <a:lnTo>
                    <a:pt x="498" y="737"/>
                  </a:lnTo>
                  <a:lnTo>
                    <a:pt x="546" y="719"/>
                  </a:lnTo>
                  <a:lnTo>
                    <a:pt x="589" y="694"/>
                  </a:lnTo>
                  <a:lnTo>
                    <a:pt x="630" y="664"/>
                  </a:lnTo>
                  <a:lnTo>
                    <a:pt x="665" y="628"/>
                  </a:lnTo>
                  <a:lnTo>
                    <a:pt x="696" y="589"/>
                  </a:lnTo>
                  <a:lnTo>
                    <a:pt x="719" y="545"/>
                  </a:lnTo>
                  <a:lnTo>
                    <a:pt x="737" y="497"/>
                  </a:lnTo>
                  <a:lnTo>
                    <a:pt x="749" y="446"/>
                  </a:lnTo>
                  <a:lnTo>
                    <a:pt x="753" y="394"/>
                  </a:lnTo>
                  <a:lnTo>
                    <a:pt x="749" y="340"/>
                  </a:lnTo>
                  <a:lnTo>
                    <a:pt x="737" y="291"/>
                  </a:lnTo>
                  <a:lnTo>
                    <a:pt x="719" y="242"/>
                  </a:lnTo>
                  <a:lnTo>
                    <a:pt x="696" y="199"/>
                  </a:lnTo>
                  <a:lnTo>
                    <a:pt x="665" y="158"/>
                  </a:lnTo>
                  <a:lnTo>
                    <a:pt x="630" y="123"/>
                  </a:lnTo>
                  <a:lnTo>
                    <a:pt x="589" y="93"/>
                  </a:lnTo>
                  <a:lnTo>
                    <a:pt x="546" y="69"/>
                  </a:lnTo>
                  <a:lnTo>
                    <a:pt x="498" y="51"/>
                  </a:lnTo>
                  <a:lnTo>
                    <a:pt x="448" y="39"/>
                  </a:lnTo>
                  <a:lnTo>
                    <a:pt x="394" y="35"/>
                  </a:lnTo>
                  <a:close/>
                  <a:moveTo>
                    <a:pt x="394" y="0"/>
                  </a:moveTo>
                  <a:lnTo>
                    <a:pt x="448" y="4"/>
                  </a:lnTo>
                  <a:lnTo>
                    <a:pt x="499" y="14"/>
                  </a:lnTo>
                  <a:lnTo>
                    <a:pt x="548" y="31"/>
                  </a:lnTo>
                  <a:lnTo>
                    <a:pt x="593" y="54"/>
                  </a:lnTo>
                  <a:lnTo>
                    <a:pt x="635" y="82"/>
                  </a:lnTo>
                  <a:lnTo>
                    <a:pt x="673" y="115"/>
                  </a:lnTo>
                  <a:lnTo>
                    <a:pt x="706" y="153"/>
                  </a:lnTo>
                  <a:lnTo>
                    <a:pt x="735" y="195"/>
                  </a:lnTo>
                  <a:lnTo>
                    <a:pt x="757" y="241"/>
                  </a:lnTo>
                  <a:lnTo>
                    <a:pt x="774" y="289"/>
                  </a:lnTo>
                  <a:lnTo>
                    <a:pt x="785" y="340"/>
                  </a:lnTo>
                  <a:lnTo>
                    <a:pt x="789" y="394"/>
                  </a:lnTo>
                  <a:lnTo>
                    <a:pt x="785" y="448"/>
                  </a:lnTo>
                  <a:lnTo>
                    <a:pt x="774" y="499"/>
                  </a:lnTo>
                  <a:lnTo>
                    <a:pt x="757" y="547"/>
                  </a:lnTo>
                  <a:lnTo>
                    <a:pt x="735" y="593"/>
                  </a:lnTo>
                  <a:lnTo>
                    <a:pt x="706" y="635"/>
                  </a:lnTo>
                  <a:lnTo>
                    <a:pt x="673" y="671"/>
                  </a:lnTo>
                  <a:lnTo>
                    <a:pt x="635" y="706"/>
                  </a:lnTo>
                  <a:lnTo>
                    <a:pt x="593" y="733"/>
                  </a:lnTo>
                  <a:lnTo>
                    <a:pt x="548" y="757"/>
                  </a:lnTo>
                  <a:lnTo>
                    <a:pt x="499" y="774"/>
                  </a:lnTo>
                  <a:lnTo>
                    <a:pt x="448" y="784"/>
                  </a:lnTo>
                  <a:lnTo>
                    <a:pt x="394" y="787"/>
                  </a:lnTo>
                  <a:lnTo>
                    <a:pt x="341" y="784"/>
                  </a:lnTo>
                  <a:lnTo>
                    <a:pt x="290" y="774"/>
                  </a:lnTo>
                  <a:lnTo>
                    <a:pt x="241" y="757"/>
                  </a:lnTo>
                  <a:lnTo>
                    <a:pt x="195" y="733"/>
                  </a:lnTo>
                  <a:lnTo>
                    <a:pt x="153" y="706"/>
                  </a:lnTo>
                  <a:lnTo>
                    <a:pt x="117" y="671"/>
                  </a:lnTo>
                  <a:lnTo>
                    <a:pt x="83" y="635"/>
                  </a:lnTo>
                  <a:lnTo>
                    <a:pt x="55" y="593"/>
                  </a:lnTo>
                  <a:lnTo>
                    <a:pt x="32" y="547"/>
                  </a:lnTo>
                  <a:lnTo>
                    <a:pt x="15" y="499"/>
                  </a:lnTo>
                  <a:lnTo>
                    <a:pt x="4" y="448"/>
                  </a:lnTo>
                  <a:lnTo>
                    <a:pt x="0" y="394"/>
                  </a:lnTo>
                  <a:lnTo>
                    <a:pt x="4" y="340"/>
                  </a:lnTo>
                  <a:lnTo>
                    <a:pt x="15" y="289"/>
                  </a:lnTo>
                  <a:lnTo>
                    <a:pt x="32" y="241"/>
                  </a:lnTo>
                  <a:lnTo>
                    <a:pt x="55" y="195"/>
                  </a:lnTo>
                  <a:lnTo>
                    <a:pt x="83" y="153"/>
                  </a:lnTo>
                  <a:lnTo>
                    <a:pt x="117" y="115"/>
                  </a:lnTo>
                  <a:lnTo>
                    <a:pt x="153" y="82"/>
                  </a:lnTo>
                  <a:lnTo>
                    <a:pt x="195" y="54"/>
                  </a:lnTo>
                  <a:lnTo>
                    <a:pt x="241" y="31"/>
                  </a:lnTo>
                  <a:lnTo>
                    <a:pt x="290" y="14"/>
                  </a:lnTo>
                  <a:lnTo>
                    <a:pt x="341" y="4"/>
                  </a:lnTo>
                  <a:lnTo>
                    <a:pt x="394" y="0"/>
                  </a:lnTo>
                  <a:close/>
                </a:path>
              </a:pathLst>
            </a:custGeom>
            <a:solidFill>
              <a:schemeClr val="bg1">
                <a:lumMod val="50000"/>
              </a:schemeClr>
            </a:solidFill>
            <a:ln w="0">
              <a:solidFill>
                <a:schemeClr val="accent5"/>
              </a:solidFill>
              <a:prstDash val="solid"/>
              <a:round/>
            </a:ln>
          </p:spPr>
          <p:txBody>
            <a:bodyPr vert="horz" wrap="square" lIns="137160" tIns="68580" rIns="137160" bIns="68580" numCol="1" anchor="t" anchorCtr="0" compatLnSpc="1"/>
            <a:lstStyle/>
            <a:p>
              <a:endParaRPr lang="zh-CN" altLang="en-US" sz="4050"/>
            </a:p>
          </p:txBody>
        </p:sp>
        <p:sp>
          <p:nvSpPr>
            <p:cNvPr id="60" name="Freeform 59">
              <a:extLst>
                <a:ext uri="{FF2B5EF4-FFF2-40B4-BE49-F238E27FC236}">
                  <a16:creationId xmlns:a16="http://schemas.microsoft.com/office/drawing/2014/main" id="{0BDD0706-46F4-474F-9344-32CDDA6E6235}"/>
                </a:ext>
              </a:extLst>
            </p:cNvPr>
            <p:cNvSpPr>
              <a:spLocks noEditPoints="1"/>
            </p:cNvSpPr>
            <p:nvPr/>
          </p:nvSpPr>
          <p:spPr bwMode="auto">
            <a:xfrm>
              <a:off x="8965682" y="5239854"/>
              <a:ext cx="624704" cy="623120"/>
            </a:xfrm>
            <a:custGeom>
              <a:avLst/>
              <a:gdLst>
                <a:gd name="T0" fmla="*/ 342 w 789"/>
                <a:gd name="T1" fmla="*/ 39 h 787"/>
                <a:gd name="T2" fmla="*/ 244 w 789"/>
                <a:gd name="T3" fmla="*/ 69 h 787"/>
                <a:gd name="T4" fmla="*/ 160 w 789"/>
                <a:gd name="T5" fmla="*/ 123 h 787"/>
                <a:gd name="T6" fmla="*/ 94 w 789"/>
                <a:gd name="T7" fmla="*/ 199 h 787"/>
                <a:gd name="T8" fmla="*/ 51 w 789"/>
                <a:gd name="T9" fmla="*/ 291 h 787"/>
                <a:gd name="T10" fmla="*/ 37 w 789"/>
                <a:gd name="T11" fmla="*/ 394 h 787"/>
                <a:gd name="T12" fmla="*/ 51 w 789"/>
                <a:gd name="T13" fmla="*/ 497 h 787"/>
                <a:gd name="T14" fmla="*/ 94 w 789"/>
                <a:gd name="T15" fmla="*/ 589 h 787"/>
                <a:gd name="T16" fmla="*/ 160 w 789"/>
                <a:gd name="T17" fmla="*/ 664 h 787"/>
                <a:gd name="T18" fmla="*/ 244 w 789"/>
                <a:gd name="T19" fmla="*/ 719 h 787"/>
                <a:gd name="T20" fmla="*/ 342 w 789"/>
                <a:gd name="T21" fmla="*/ 747 h 787"/>
                <a:gd name="T22" fmla="*/ 448 w 789"/>
                <a:gd name="T23" fmla="*/ 747 h 787"/>
                <a:gd name="T24" fmla="*/ 546 w 789"/>
                <a:gd name="T25" fmla="*/ 719 h 787"/>
                <a:gd name="T26" fmla="*/ 630 w 789"/>
                <a:gd name="T27" fmla="*/ 664 h 787"/>
                <a:gd name="T28" fmla="*/ 696 w 789"/>
                <a:gd name="T29" fmla="*/ 589 h 787"/>
                <a:gd name="T30" fmla="*/ 737 w 789"/>
                <a:gd name="T31" fmla="*/ 497 h 787"/>
                <a:gd name="T32" fmla="*/ 753 w 789"/>
                <a:gd name="T33" fmla="*/ 394 h 787"/>
                <a:gd name="T34" fmla="*/ 737 w 789"/>
                <a:gd name="T35" fmla="*/ 291 h 787"/>
                <a:gd name="T36" fmla="*/ 696 w 789"/>
                <a:gd name="T37" fmla="*/ 199 h 787"/>
                <a:gd name="T38" fmla="*/ 630 w 789"/>
                <a:gd name="T39" fmla="*/ 123 h 787"/>
                <a:gd name="T40" fmla="*/ 546 w 789"/>
                <a:gd name="T41" fmla="*/ 69 h 787"/>
                <a:gd name="T42" fmla="*/ 448 w 789"/>
                <a:gd name="T43" fmla="*/ 39 h 787"/>
                <a:gd name="T44" fmla="*/ 394 w 789"/>
                <a:gd name="T45" fmla="*/ 0 h 787"/>
                <a:gd name="T46" fmla="*/ 499 w 789"/>
                <a:gd name="T47" fmla="*/ 14 h 787"/>
                <a:gd name="T48" fmla="*/ 593 w 789"/>
                <a:gd name="T49" fmla="*/ 54 h 787"/>
                <a:gd name="T50" fmla="*/ 673 w 789"/>
                <a:gd name="T51" fmla="*/ 115 h 787"/>
                <a:gd name="T52" fmla="*/ 735 w 789"/>
                <a:gd name="T53" fmla="*/ 195 h 787"/>
                <a:gd name="T54" fmla="*/ 774 w 789"/>
                <a:gd name="T55" fmla="*/ 289 h 787"/>
                <a:gd name="T56" fmla="*/ 789 w 789"/>
                <a:gd name="T57" fmla="*/ 394 h 787"/>
                <a:gd name="T58" fmla="*/ 774 w 789"/>
                <a:gd name="T59" fmla="*/ 499 h 787"/>
                <a:gd name="T60" fmla="*/ 735 w 789"/>
                <a:gd name="T61" fmla="*/ 593 h 787"/>
                <a:gd name="T62" fmla="*/ 673 w 789"/>
                <a:gd name="T63" fmla="*/ 671 h 787"/>
                <a:gd name="T64" fmla="*/ 593 w 789"/>
                <a:gd name="T65" fmla="*/ 733 h 787"/>
                <a:gd name="T66" fmla="*/ 499 w 789"/>
                <a:gd name="T67" fmla="*/ 774 h 787"/>
                <a:gd name="T68" fmla="*/ 394 w 789"/>
                <a:gd name="T69" fmla="*/ 787 h 787"/>
                <a:gd name="T70" fmla="*/ 290 w 789"/>
                <a:gd name="T71" fmla="*/ 774 h 787"/>
                <a:gd name="T72" fmla="*/ 195 w 789"/>
                <a:gd name="T73" fmla="*/ 733 h 787"/>
                <a:gd name="T74" fmla="*/ 117 w 789"/>
                <a:gd name="T75" fmla="*/ 671 h 787"/>
                <a:gd name="T76" fmla="*/ 55 w 789"/>
                <a:gd name="T77" fmla="*/ 593 h 787"/>
                <a:gd name="T78" fmla="*/ 15 w 789"/>
                <a:gd name="T79" fmla="*/ 499 h 787"/>
                <a:gd name="T80" fmla="*/ 0 w 789"/>
                <a:gd name="T81" fmla="*/ 394 h 787"/>
                <a:gd name="T82" fmla="*/ 15 w 789"/>
                <a:gd name="T83" fmla="*/ 289 h 787"/>
                <a:gd name="T84" fmla="*/ 55 w 789"/>
                <a:gd name="T85" fmla="*/ 195 h 787"/>
                <a:gd name="T86" fmla="*/ 117 w 789"/>
                <a:gd name="T87" fmla="*/ 115 h 787"/>
                <a:gd name="T88" fmla="*/ 195 w 789"/>
                <a:gd name="T89" fmla="*/ 54 h 787"/>
                <a:gd name="T90" fmla="*/ 290 w 789"/>
                <a:gd name="T91" fmla="*/ 14 h 787"/>
                <a:gd name="T92" fmla="*/ 394 w 789"/>
                <a:gd name="T93" fmla="*/ 0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89" h="787">
                  <a:moveTo>
                    <a:pt x="394" y="35"/>
                  </a:moveTo>
                  <a:lnTo>
                    <a:pt x="342" y="39"/>
                  </a:lnTo>
                  <a:lnTo>
                    <a:pt x="291" y="51"/>
                  </a:lnTo>
                  <a:lnTo>
                    <a:pt x="244" y="69"/>
                  </a:lnTo>
                  <a:lnTo>
                    <a:pt x="199" y="93"/>
                  </a:lnTo>
                  <a:lnTo>
                    <a:pt x="160" y="123"/>
                  </a:lnTo>
                  <a:lnTo>
                    <a:pt x="125" y="158"/>
                  </a:lnTo>
                  <a:lnTo>
                    <a:pt x="94" y="199"/>
                  </a:lnTo>
                  <a:lnTo>
                    <a:pt x="70" y="242"/>
                  </a:lnTo>
                  <a:lnTo>
                    <a:pt x="51" y="291"/>
                  </a:lnTo>
                  <a:lnTo>
                    <a:pt x="41" y="340"/>
                  </a:lnTo>
                  <a:lnTo>
                    <a:pt x="37" y="394"/>
                  </a:lnTo>
                  <a:lnTo>
                    <a:pt x="41" y="446"/>
                  </a:lnTo>
                  <a:lnTo>
                    <a:pt x="51" y="497"/>
                  </a:lnTo>
                  <a:lnTo>
                    <a:pt x="70" y="545"/>
                  </a:lnTo>
                  <a:lnTo>
                    <a:pt x="94" y="589"/>
                  </a:lnTo>
                  <a:lnTo>
                    <a:pt x="125" y="628"/>
                  </a:lnTo>
                  <a:lnTo>
                    <a:pt x="160" y="664"/>
                  </a:lnTo>
                  <a:lnTo>
                    <a:pt x="199" y="694"/>
                  </a:lnTo>
                  <a:lnTo>
                    <a:pt x="244" y="719"/>
                  </a:lnTo>
                  <a:lnTo>
                    <a:pt x="291" y="737"/>
                  </a:lnTo>
                  <a:lnTo>
                    <a:pt x="342" y="747"/>
                  </a:lnTo>
                  <a:lnTo>
                    <a:pt x="394" y="751"/>
                  </a:lnTo>
                  <a:lnTo>
                    <a:pt x="448" y="747"/>
                  </a:lnTo>
                  <a:lnTo>
                    <a:pt x="498" y="737"/>
                  </a:lnTo>
                  <a:lnTo>
                    <a:pt x="546" y="719"/>
                  </a:lnTo>
                  <a:lnTo>
                    <a:pt x="589" y="694"/>
                  </a:lnTo>
                  <a:lnTo>
                    <a:pt x="630" y="664"/>
                  </a:lnTo>
                  <a:lnTo>
                    <a:pt x="665" y="628"/>
                  </a:lnTo>
                  <a:lnTo>
                    <a:pt x="696" y="589"/>
                  </a:lnTo>
                  <a:lnTo>
                    <a:pt x="719" y="545"/>
                  </a:lnTo>
                  <a:lnTo>
                    <a:pt x="737" y="497"/>
                  </a:lnTo>
                  <a:lnTo>
                    <a:pt x="749" y="446"/>
                  </a:lnTo>
                  <a:lnTo>
                    <a:pt x="753" y="394"/>
                  </a:lnTo>
                  <a:lnTo>
                    <a:pt x="749" y="340"/>
                  </a:lnTo>
                  <a:lnTo>
                    <a:pt x="737" y="291"/>
                  </a:lnTo>
                  <a:lnTo>
                    <a:pt x="719" y="242"/>
                  </a:lnTo>
                  <a:lnTo>
                    <a:pt x="696" y="199"/>
                  </a:lnTo>
                  <a:lnTo>
                    <a:pt x="665" y="158"/>
                  </a:lnTo>
                  <a:lnTo>
                    <a:pt x="630" y="123"/>
                  </a:lnTo>
                  <a:lnTo>
                    <a:pt x="589" y="93"/>
                  </a:lnTo>
                  <a:lnTo>
                    <a:pt x="546" y="69"/>
                  </a:lnTo>
                  <a:lnTo>
                    <a:pt x="498" y="51"/>
                  </a:lnTo>
                  <a:lnTo>
                    <a:pt x="448" y="39"/>
                  </a:lnTo>
                  <a:lnTo>
                    <a:pt x="394" y="35"/>
                  </a:lnTo>
                  <a:close/>
                  <a:moveTo>
                    <a:pt x="394" y="0"/>
                  </a:moveTo>
                  <a:lnTo>
                    <a:pt x="448" y="4"/>
                  </a:lnTo>
                  <a:lnTo>
                    <a:pt x="499" y="14"/>
                  </a:lnTo>
                  <a:lnTo>
                    <a:pt x="548" y="31"/>
                  </a:lnTo>
                  <a:lnTo>
                    <a:pt x="593" y="54"/>
                  </a:lnTo>
                  <a:lnTo>
                    <a:pt x="635" y="82"/>
                  </a:lnTo>
                  <a:lnTo>
                    <a:pt x="673" y="115"/>
                  </a:lnTo>
                  <a:lnTo>
                    <a:pt x="706" y="153"/>
                  </a:lnTo>
                  <a:lnTo>
                    <a:pt x="735" y="195"/>
                  </a:lnTo>
                  <a:lnTo>
                    <a:pt x="757" y="241"/>
                  </a:lnTo>
                  <a:lnTo>
                    <a:pt x="774" y="289"/>
                  </a:lnTo>
                  <a:lnTo>
                    <a:pt x="785" y="340"/>
                  </a:lnTo>
                  <a:lnTo>
                    <a:pt x="789" y="394"/>
                  </a:lnTo>
                  <a:lnTo>
                    <a:pt x="785" y="448"/>
                  </a:lnTo>
                  <a:lnTo>
                    <a:pt x="774" y="499"/>
                  </a:lnTo>
                  <a:lnTo>
                    <a:pt x="757" y="547"/>
                  </a:lnTo>
                  <a:lnTo>
                    <a:pt x="735" y="593"/>
                  </a:lnTo>
                  <a:lnTo>
                    <a:pt x="706" y="635"/>
                  </a:lnTo>
                  <a:lnTo>
                    <a:pt x="673" y="671"/>
                  </a:lnTo>
                  <a:lnTo>
                    <a:pt x="635" y="706"/>
                  </a:lnTo>
                  <a:lnTo>
                    <a:pt x="593" y="733"/>
                  </a:lnTo>
                  <a:lnTo>
                    <a:pt x="548" y="757"/>
                  </a:lnTo>
                  <a:lnTo>
                    <a:pt x="499" y="774"/>
                  </a:lnTo>
                  <a:lnTo>
                    <a:pt x="448" y="784"/>
                  </a:lnTo>
                  <a:lnTo>
                    <a:pt x="394" y="787"/>
                  </a:lnTo>
                  <a:lnTo>
                    <a:pt x="341" y="784"/>
                  </a:lnTo>
                  <a:lnTo>
                    <a:pt x="290" y="774"/>
                  </a:lnTo>
                  <a:lnTo>
                    <a:pt x="241" y="757"/>
                  </a:lnTo>
                  <a:lnTo>
                    <a:pt x="195" y="733"/>
                  </a:lnTo>
                  <a:lnTo>
                    <a:pt x="153" y="706"/>
                  </a:lnTo>
                  <a:lnTo>
                    <a:pt x="117" y="671"/>
                  </a:lnTo>
                  <a:lnTo>
                    <a:pt x="83" y="635"/>
                  </a:lnTo>
                  <a:lnTo>
                    <a:pt x="55" y="593"/>
                  </a:lnTo>
                  <a:lnTo>
                    <a:pt x="32" y="547"/>
                  </a:lnTo>
                  <a:lnTo>
                    <a:pt x="15" y="499"/>
                  </a:lnTo>
                  <a:lnTo>
                    <a:pt x="4" y="448"/>
                  </a:lnTo>
                  <a:lnTo>
                    <a:pt x="0" y="394"/>
                  </a:lnTo>
                  <a:lnTo>
                    <a:pt x="4" y="340"/>
                  </a:lnTo>
                  <a:lnTo>
                    <a:pt x="15" y="289"/>
                  </a:lnTo>
                  <a:lnTo>
                    <a:pt x="32" y="241"/>
                  </a:lnTo>
                  <a:lnTo>
                    <a:pt x="55" y="195"/>
                  </a:lnTo>
                  <a:lnTo>
                    <a:pt x="83" y="153"/>
                  </a:lnTo>
                  <a:lnTo>
                    <a:pt x="117" y="115"/>
                  </a:lnTo>
                  <a:lnTo>
                    <a:pt x="153" y="82"/>
                  </a:lnTo>
                  <a:lnTo>
                    <a:pt x="195" y="54"/>
                  </a:lnTo>
                  <a:lnTo>
                    <a:pt x="241" y="31"/>
                  </a:lnTo>
                  <a:lnTo>
                    <a:pt x="290" y="14"/>
                  </a:lnTo>
                  <a:lnTo>
                    <a:pt x="341" y="4"/>
                  </a:lnTo>
                  <a:lnTo>
                    <a:pt x="394" y="0"/>
                  </a:lnTo>
                  <a:close/>
                </a:path>
              </a:pathLst>
            </a:custGeom>
            <a:solidFill>
              <a:schemeClr val="bg1">
                <a:lumMod val="50000"/>
              </a:schemeClr>
            </a:solidFill>
            <a:ln w="0">
              <a:solidFill>
                <a:schemeClr val="accent5"/>
              </a:solidFill>
              <a:prstDash val="solid"/>
              <a:round/>
            </a:ln>
          </p:spPr>
          <p:txBody>
            <a:bodyPr vert="horz" wrap="square" lIns="137160" tIns="68580" rIns="137160" bIns="68580" numCol="1" anchor="t" anchorCtr="0" compatLnSpc="1"/>
            <a:lstStyle/>
            <a:p>
              <a:endParaRPr lang="zh-CN" altLang="en-US" sz="4050"/>
            </a:p>
          </p:txBody>
        </p:sp>
        <p:sp>
          <p:nvSpPr>
            <p:cNvPr id="61" name="Freeform 60">
              <a:extLst>
                <a:ext uri="{FF2B5EF4-FFF2-40B4-BE49-F238E27FC236}">
                  <a16:creationId xmlns:a16="http://schemas.microsoft.com/office/drawing/2014/main" id="{BE67B850-81AF-A148-B4BF-EED6DBC52EF6}"/>
                </a:ext>
              </a:extLst>
            </p:cNvPr>
            <p:cNvSpPr>
              <a:spLocks noEditPoints="1"/>
            </p:cNvSpPr>
            <p:nvPr/>
          </p:nvSpPr>
          <p:spPr bwMode="auto">
            <a:xfrm>
              <a:off x="8831052" y="5506806"/>
              <a:ext cx="624704" cy="623120"/>
            </a:xfrm>
            <a:custGeom>
              <a:avLst/>
              <a:gdLst>
                <a:gd name="T0" fmla="*/ 342 w 789"/>
                <a:gd name="T1" fmla="*/ 39 h 787"/>
                <a:gd name="T2" fmla="*/ 244 w 789"/>
                <a:gd name="T3" fmla="*/ 69 h 787"/>
                <a:gd name="T4" fmla="*/ 160 w 789"/>
                <a:gd name="T5" fmla="*/ 123 h 787"/>
                <a:gd name="T6" fmla="*/ 94 w 789"/>
                <a:gd name="T7" fmla="*/ 199 h 787"/>
                <a:gd name="T8" fmla="*/ 51 w 789"/>
                <a:gd name="T9" fmla="*/ 291 h 787"/>
                <a:gd name="T10" fmla="*/ 37 w 789"/>
                <a:gd name="T11" fmla="*/ 394 h 787"/>
                <a:gd name="T12" fmla="*/ 51 w 789"/>
                <a:gd name="T13" fmla="*/ 497 h 787"/>
                <a:gd name="T14" fmla="*/ 94 w 789"/>
                <a:gd name="T15" fmla="*/ 589 h 787"/>
                <a:gd name="T16" fmla="*/ 160 w 789"/>
                <a:gd name="T17" fmla="*/ 664 h 787"/>
                <a:gd name="T18" fmla="*/ 244 w 789"/>
                <a:gd name="T19" fmla="*/ 719 h 787"/>
                <a:gd name="T20" fmla="*/ 342 w 789"/>
                <a:gd name="T21" fmla="*/ 747 h 787"/>
                <a:gd name="T22" fmla="*/ 448 w 789"/>
                <a:gd name="T23" fmla="*/ 747 h 787"/>
                <a:gd name="T24" fmla="*/ 546 w 789"/>
                <a:gd name="T25" fmla="*/ 719 h 787"/>
                <a:gd name="T26" fmla="*/ 630 w 789"/>
                <a:gd name="T27" fmla="*/ 664 h 787"/>
                <a:gd name="T28" fmla="*/ 696 w 789"/>
                <a:gd name="T29" fmla="*/ 589 h 787"/>
                <a:gd name="T30" fmla="*/ 737 w 789"/>
                <a:gd name="T31" fmla="*/ 497 h 787"/>
                <a:gd name="T32" fmla="*/ 753 w 789"/>
                <a:gd name="T33" fmla="*/ 394 h 787"/>
                <a:gd name="T34" fmla="*/ 737 w 789"/>
                <a:gd name="T35" fmla="*/ 291 h 787"/>
                <a:gd name="T36" fmla="*/ 696 w 789"/>
                <a:gd name="T37" fmla="*/ 199 h 787"/>
                <a:gd name="T38" fmla="*/ 630 w 789"/>
                <a:gd name="T39" fmla="*/ 123 h 787"/>
                <a:gd name="T40" fmla="*/ 546 w 789"/>
                <a:gd name="T41" fmla="*/ 69 h 787"/>
                <a:gd name="T42" fmla="*/ 448 w 789"/>
                <a:gd name="T43" fmla="*/ 39 h 787"/>
                <a:gd name="T44" fmla="*/ 394 w 789"/>
                <a:gd name="T45" fmla="*/ 0 h 787"/>
                <a:gd name="T46" fmla="*/ 499 w 789"/>
                <a:gd name="T47" fmla="*/ 14 h 787"/>
                <a:gd name="T48" fmla="*/ 593 w 789"/>
                <a:gd name="T49" fmla="*/ 54 h 787"/>
                <a:gd name="T50" fmla="*/ 673 w 789"/>
                <a:gd name="T51" fmla="*/ 115 h 787"/>
                <a:gd name="T52" fmla="*/ 735 w 789"/>
                <a:gd name="T53" fmla="*/ 195 h 787"/>
                <a:gd name="T54" fmla="*/ 774 w 789"/>
                <a:gd name="T55" fmla="*/ 289 h 787"/>
                <a:gd name="T56" fmla="*/ 789 w 789"/>
                <a:gd name="T57" fmla="*/ 394 h 787"/>
                <a:gd name="T58" fmla="*/ 774 w 789"/>
                <a:gd name="T59" fmla="*/ 499 h 787"/>
                <a:gd name="T60" fmla="*/ 735 w 789"/>
                <a:gd name="T61" fmla="*/ 593 h 787"/>
                <a:gd name="T62" fmla="*/ 673 w 789"/>
                <a:gd name="T63" fmla="*/ 671 h 787"/>
                <a:gd name="T64" fmla="*/ 593 w 789"/>
                <a:gd name="T65" fmla="*/ 733 h 787"/>
                <a:gd name="T66" fmla="*/ 499 w 789"/>
                <a:gd name="T67" fmla="*/ 774 h 787"/>
                <a:gd name="T68" fmla="*/ 394 w 789"/>
                <a:gd name="T69" fmla="*/ 787 h 787"/>
                <a:gd name="T70" fmla="*/ 290 w 789"/>
                <a:gd name="T71" fmla="*/ 774 h 787"/>
                <a:gd name="T72" fmla="*/ 195 w 789"/>
                <a:gd name="T73" fmla="*/ 733 h 787"/>
                <a:gd name="T74" fmla="*/ 117 w 789"/>
                <a:gd name="T75" fmla="*/ 671 h 787"/>
                <a:gd name="T76" fmla="*/ 55 w 789"/>
                <a:gd name="T77" fmla="*/ 593 h 787"/>
                <a:gd name="T78" fmla="*/ 15 w 789"/>
                <a:gd name="T79" fmla="*/ 499 h 787"/>
                <a:gd name="T80" fmla="*/ 0 w 789"/>
                <a:gd name="T81" fmla="*/ 394 h 787"/>
                <a:gd name="T82" fmla="*/ 15 w 789"/>
                <a:gd name="T83" fmla="*/ 289 h 787"/>
                <a:gd name="T84" fmla="*/ 55 w 789"/>
                <a:gd name="T85" fmla="*/ 195 h 787"/>
                <a:gd name="T86" fmla="*/ 117 w 789"/>
                <a:gd name="T87" fmla="*/ 115 h 787"/>
                <a:gd name="T88" fmla="*/ 195 w 789"/>
                <a:gd name="T89" fmla="*/ 54 h 787"/>
                <a:gd name="T90" fmla="*/ 290 w 789"/>
                <a:gd name="T91" fmla="*/ 14 h 787"/>
                <a:gd name="T92" fmla="*/ 394 w 789"/>
                <a:gd name="T93" fmla="*/ 0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89" h="787">
                  <a:moveTo>
                    <a:pt x="394" y="35"/>
                  </a:moveTo>
                  <a:lnTo>
                    <a:pt x="342" y="39"/>
                  </a:lnTo>
                  <a:lnTo>
                    <a:pt x="291" y="51"/>
                  </a:lnTo>
                  <a:lnTo>
                    <a:pt x="244" y="69"/>
                  </a:lnTo>
                  <a:lnTo>
                    <a:pt x="199" y="93"/>
                  </a:lnTo>
                  <a:lnTo>
                    <a:pt x="160" y="123"/>
                  </a:lnTo>
                  <a:lnTo>
                    <a:pt x="125" y="158"/>
                  </a:lnTo>
                  <a:lnTo>
                    <a:pt x="94" y="199"/>
                  </a:lnTo>
                  <a:lnTo>
                    <a:pt x="70" y="242"/>
                  </a:lnTo>
                  <a:lnTo>
                    <a:pt x="51" y="291"/>
                  </a:lnTo>
                  <a:lnTo>
                    <a:pt x="41" y="340"/>
                  </a:lnTo>
                  <a:lnTo>
                    <a:pt x="37" y="394"/>
                  </a:lnTo>
                  <a:lnTo>
                    <a:pt x="41" y="446"/>
                  </a:lnTo>
                  <a:lnTo>
                    <a:pt x="51" y="497"/>
                  </a:lnTo>
                  <a:lnTo>
                    <a:pt x="70" y="545"/>
                  </a:lnTo>
                  <a:lnTo>
                    <a:pt x="94" y="589"/>
                  </a:lnTo>
                  <a:lnTo>
                    <a:pt x="125" y="628"/>
                  </a:lnTo>
                  <a:lnTo>
                    <a:pt x="160" y="664"/>
                  </a:lnTo>
                  <a:lnTo>
                    <a:pt x="199" y="694"/>
                  </a:lnTo>
                  <a:lnTo>
                    <a:pt x="244" y="719"/>
                  </a:lnTo>
                  <a:lnTo>
                    <a:pt x="291" y="737"/>
                  </a:lnTo>
                  <a:lnTo>
                    <a:pt x="342" y="747"/>
                  </a:lnTo>
                  <a:lnTo>
                    <a:pt x="394" y="751"/>
                  </a:lnTo>
                  <a:lnTo>
                    <a:pt x="448" y="747"/>
                  </a:lnTo>
                  <a:lnTo>
                    <a:pt x="498" y="737"/>
                  </a:lnTo>
                  <a:lnTo>
                    <a:pt x="546" y="719"/>
                  </a:lnTo>
                  <a:lnTo>
                    <a:pt x="589" y="694"/>
                  </a:lnTo>
                  <a:lnTo>
                    <a:pt x="630" y="664"/>
                  </a:lnTo>
                  <a:lnTo>
                    <a:pt x="665" y="628"/>
                  </a:lnTo>
                  <a:lnTo>
                    <a:pt x="696" y="589"/>
                  </a:lnTo>
                  <a:lnTo>
                    <a:pt x="719" y="545"/>
                  </a:lnTo>
                  <a:lnTo>
                    <a:pt x="737" y="497"/>
                  </a:lnTo>
                  <a:lnTo>
                    <a:pt x="749" y="446"/>
                  </a:lnTo>
                  <a:lnTo>
                    <a:pt x="753" y="394"/>
                  </a:lnTo>
                  <a:lnTo>
                    <a:pt x="749" y="340"/>
                  </a:lnTo>
                  <a:lnTo>
                    <a:pt x="737" y="291"/>
                  </a:lnTo>
                  <a:lnTo>
                    <a:pt x="719" y="242"/>
                  </a:lnTo>
                  <a:lnTo>
                    <a:pt x="696" y="199"/>
                  </a:lnTo>
                  <a:lnTo>
                    <a:pt x="665" y="158"/>
                  </a:lnTo>
                  <a:lnTo>
                    <a:pt x="630" y="123"/>
                  </a:lnTo>
                  <a:lnTo>
                    <a:pt x="589" y="93"/>
                  </a:lnTo>
                  <a:lnTo>
                    <a:pt x="546" y="69"/>
                  </a:lnTo>
                  <a:lnTo>
                    <a:pt x="498" y="51"/>
                  </a:lnTo>
                  <a:lnTo>
                    <a:pt x="448" y="39"/>
                  </a:lnTo>
                  <a:lnTo>
                    <a:pt x="394" y="35"/>
                  </a:lnTo>
                  <a:close/>
                  <a:moveTo>
                    <a:pt x="394" y="0"/>
                  </a:moveTo>
                  <a:lnTo>
                    <a:pt x="448" y="4"/>
                  </a:lnTo>
                  <a:lnTo>
                    <a:pt x="499" y="14"/>
                  </a:lnTo>
                  <a:lnTo>
                    <a:pt x="548" y="31"/>
                  </a:lnTo>
                  <a:lnTo>
                    <a:pt x="593" y="54"/>
                  </a:lnTo>
                  <a:lnTo>
                    <a:pt x="635" y="82"/>
                  </a:lnTo>
                  <a:lnTo>
                    <a:pt x="673" y="115"/>
                  </a:lnTo>
                  <a:lnTo>
                    <a:pt x="706" y="153"/>
                  </a:lnTo>
                  <a:lnTo>
                    <a:pt x="735" y="195"/>
                  </a:lnTo>
                  <a:lnTo>
                    <a:pt x="757" y="241"/>
                  </a:lnTo>
                  <a:lnTo>
                    <a:pt x="774" y="289"/>
                  </a:lnTo>
                  <a:lnTo>
                    <a:pt x="785" y="340"/>
                  </a:lnTo>
                  <a:lnTo>
                    <a:pt x="789" y="394"/>
                  </a:lnTo>
                  <a:lnTo>
                    <a:pt x="785" y="448"/>
                  </a:lnTo>
                  <a:lnTo>
                    <a:pt x="774" y="499"/>
                  </a:lnTo>
                  <a:lnTo>
                    <a:pt x="757" y="547"/>
                  </a:lnTo>
                  <a:lnTo>
                    <a:pt x="735" y="593"/>
                  </a:lnTo>
                  <a:lnTo>
                    <a:pt x="706" y="635"/>
                  </a:lnTo>
                  <a:lnTo>
                    <a:pt x="673" y="671"/>
                  </a:lnTo>
                  <a:lnTo>
                    <a:pt x="635" y="706"/>
                  </a:lnTo>
                  <a:lnTo>
                    <a:pt x="593" y="733"/>
                  </a:lnTo>
                  <a:lnTo>
                    <a:pt x="548" y="757"/>
                  </a:lnTo>
                  <a:lnTo>
                    <a:pt x="499" y="774"/>
                  </a:lnTo>
                  <a:lnTo>
                    <a:pt x="448" y="784"/>
                  </a:lnTo>
                  <a:lnTo>
                    <a:pt x="394" y="787"/>
                  </a:lnTo>
                  <a:lnTo>
                    <a:pt x="341" y="784"/>
                  </a:lnTo>
                  <a:lnTo>
                    <a:pt x="290" y="774"/>
                  </a:lnTo>
                  <a:lnTo>
                    <a:pt x="241" y="757"/>
                  </a:lnTo>
                  <a:lnTo>
                    <a:pt x="195" y="733"/>
                  </a:lnTo>
                  <a:lnTo>
                    <a:pt x="153" y="706"/>
                  </a:lnTo>
                  <a:lnTo>
                    <a:pt x="117" y="671"/>
                  </a:lnTo>
                  <a:lnTo>
                    <a:pt x="83" y="635"/>
                  </a:lnTo>
                  <a:lnTo>
                    <a:pt x="55" y="593"/>
                  </a:lnTo>
                  <a:lnTo>
                    <a:pt x="32" y="547"/>
                  </a:lnTo>
                  <a:lnTo>
                    <a:pt x="15" y="499"/>
                  </a:lnTo>
                  <a:lnTo>
                    <a:pt x="4" y="448"/>
                  </a:lnTo>
                  <a:lnTo>
                    <a:pt x="0" y="394"/>
                  </a:lnTo>
                  <a:lnTo>
                    <a:pt x="4" y="340"/>
                  </a:lnTo>
                  <a:lnTo>
                    <a:pt x="15" y="289"/>
                  </a:lnTo>
                  <a:lnTo>
                    <a:pt x="32" y="241"/>
                  </a:lnTo>
                  <a:lnTo>
                    <a:pt x="55" y="195"/>
                  </a:lnTo>
                  <a:lnTo>
                    <a:pt x="83" y="153"/>
                  </a:lnTo>
                  <a:lnTo>
                    <a:pt x="117" y="115"/>
                  </a:lnTo>
                  <a:lnTo>
                    <a:pt x="153" y="82"/>
                  </a:lnTo>
                  <a:lnTo>
                    <a:pt x="195" y="54"/>
                  </a:lnTo>
                  <a:lnTo>
                    <a:pt x="241" y="31"/>
                  </a:lnTo>
                  <a:lnTo>
                    <a:pt x="290" y="14"/>
                  </a:lnTo>
                  <a:lnTo>
                    <a:pt x="341" y="4"/>
                  </a:lnTo>
                  <a:lnTo>
                    <a:pt x="394" y="0"/>
                  </a:lnTo>
                  <a:close/>
                </a:path>
              </a:pathLst>
            </a:custGeom>
            <a:solidFill>
              <a:schemeClr val="bg1">
                <a:lumMod val="50000"/>
              </a:schemeClr>
            </a:solidFill>
            <a:ln w="0">
              <a:solidFill>
                <a:schemeClr val="accent5"/>
              </a:solidFill>
              <a:prstDash val="solid"/>
              <a:round/>
            </a:ln>
          </p:spPr>
          <p:txBody>
            <a:bodyPr vert="horz" wrap="square" lIns="137160" tIns="68580" rIns="137160" bIns="68580" numCol="1" anchor="t" anchorCtr="0" compatLnSpc="1"/>
            <a:lstStyle/>
            <a:p>
              <a:endParaRPr lang="zh-CN" altLang="en-US" sz="4050"/>
            </a:p>
          </p:txBody>
        </p:sp>
      </p:grpSp>
      <p:pic>
        <p:nvPicPr>
          <p:cNvPr id="62" name="Picture 61">
            <a:extLst>
              <a:ext uri="{FF2B5EF4-FFF2-40B4-BE49-F238E27FC236}">
                <a16:creationId xmlns:a16="http://schemas.microsoft.com/office/drawing/2014/main" id="{0BA1903E-93EA-804D-A27F-0D782A2A723C}"/>
              </a:ext>
            </a:extLst>
          </p:cNvPr>
          <p:cNvPicPr>
            <a:picLocks noChangeAspect="1"/>
          </p:cNvPicPr>
          <p:nvPr/>
        </p:nvPicPr>
        <p:blipFill>
          <a:blip r:embed="rId6">
            <a:extLst>
              <a:ext uri="{BEBA8EAE-BF5A-486C-A8C5-ECC9F3942E4B}">
                <a14:imgProps xmlns:a14="http://schemas.microsoft.com/office/drawing/2010/main">
                  <a14:imgLayer r:embed="rId7">
                    <a14:imgEffect>
                      <a14:saturation sat="28000"/>
                    </a14:imgEffect>
                  </a14:imgLayer>
                </a14:imgProps>
              </a:ext>
              <a:ext uri="{28A0092B-C50C-407E-A947-70E740481C1C}">
                <a14:useLocalDpi xmlns:a14="http://schemas.microsoft.com/office/drawing/2010/main" val="0"/>
              </a:ext>
            </a:extLst>
          </a:blip>
          <a:stretch>
            <a:fillRect/>
          </a:stretch>
        </p:blipFill>
        <p:spPr>
          <a:xfrm>
            <a:off x="6120192" y="4671114"/>
            <a:ext cx="890197" cy="1150868"/>
          </a:xfrm>
          <a:prstGeom prst="rect">
            <a:avLst/>
          </a:prstGeom>
        </p:spPr>
      </p:pic>
      <p:sp>
        <p:nvSpPr>
          <p:cNvPr id="64" name="Rectangle 63">
            <a:extLst>
              <a:ext uri="{FF2B5EF4-FFF2-40B4-BE49-F238E27FC236}">
                <a16:creationId xmlns:a16="http://schemas.microsoft.com/office/drawing/2014/main" id="{FC434C0A-C1A7-804B-AFBB-7E011F2B2E0B}"/>
              </a:ext>
            </a:extLst>
          </p:cNvPr>
          <p:cNvSpPr/>
          <p:nvPr/>
        </p:nvSpPr>
        <p:spPr>
          <a:xfrm>
            <a:off x="3932718" y="1683429"/>
            <a:ext cx="5137776" cy="523220"/>
          </a:xfrm>
          <a:prstGeom prst="rect">
            <a:avLst/>
          </a:prstGeom>
        </p:spPr>
        <p:txBody>
          <a:bodyPr wrap="square">
            <a:spAutoFit/>
          </a:bodyPr>
          <a:lstStyle/>
          <a:p>
            <a:pPr algn="ctr"/>
            <a:r>
              <a:rPr lang="en-US" altLang="en-US" sz="2800" b="1" kern="0" dirty="0">
                <a:solidFill>
                  <a:schemeClr val="accent2"/>
                </a:solidFill>
                <a:latin typeface="Calibri" charset="0"/>
                <a:ea typeface="MS PGothic" charset="-128"/>
                <a:cs typeface="Calibri" charset="0"/>
              </a:rPr>
              <a:t>PEOPLE WITH DIVERSE GIESC</a:t>
            </a:r>
            <a:endParaRPr lang="en-US" sz="4000" dirty="0">
              <a:solidFill>
                <a:schemeClr val="accent2"/>
              </a:solidFill>
            </a:endParaRPr>
          </a:p>
        </p:txBody>
      </p:sp>
      <p:sp>
        <p:nvSpPr>
          <p:cNvPr id="72" name="Slide Number Placeholder 5">
            <a:extLst>
              <a:ext uri="{FF2B5EF4-FFF2-40B4-BE49-F238E27FC236}">
                <a16:creationId xmlns:a16="http://schemas.microsoft.com/office/drawing/2014/main" id="{1E691070-28AC-6B41-A821-EC8D364DEB09}"/>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36</a:t>
            </a:fld>
            <a:endParaRPr lang="en-US" altLang="en-US" sz="1200" dirty="0">
              <a:solidFill>
                <a:schemeClr val="bg1"/>
              </a:solidFill>
            </a:endParaRPr>
          </a:p>
        </p:txBody>
      </p:sp>
    </p:spTree>
    <p:extLst>
      <p:ext uri="{BB962C8B-B14F-4D97-AF65-F5344CB8AC3E}">
        <p14:creationId xmlns:p14="http://schemas.microsoft.com/office/powerpoint/2010/main" val="4011745238"/>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4"/>
          <p:cNvSpPr>
            <a:spLocks noGrp="1"/>
          </p:cNvSpPr>
          <p:nvPr>
            <p:ph type="title"/>
          </p:nvPr>
        </p:nvSpPr>
        <p:spPr/>
        <p:txBody>
          <a:bodyPr>
            <a:noAutofit/>
          </a:bodyPr>
          <a:lstStyle/>
          <a:p>
            <a:r>
              <a:rPr lang="en-US" altLang="en-US" sz="4000" dirty="0"/>
              <a:t>What are the </a:t>
            </a:r>
            <a:r>
              <a:rPr lang="en-US" altLang="en-US" sz="4000" b="1" dirty="0"/>
              <a:t>Barriers</a:t>
            </a:r>
            <a:r>
              <a:rPr lang="en-US" altLang="en-US" sz="4000" dirty="0"/>
              <a:t> </a:t>
            </a:r>
            <a:r>
              <a:rPr lang="en-US" altLang="en-US" sz="4000" kern="0" dirty="0"/>
              <a:t>for </a:t>
            </a:r>
            <a:r>
              <a:rPr lang="en-US" altLang="en-US" sz="4000" b="1" kern="0" dirty="0"/>
              <a:t>Specific People?</a:t>
            </a:r>
            <a:br>
              <a:rPr lang="en-US" sz="4000" b="1" kern="0" dirty="0"/>
            </a:br>
            <a:endParaRPr lang="en-US" altLang="en-US" sz="4000" b="1" dirty="0">
              <a:solidFill>
                <a:schemeClr val="tx1"/>
              </a:solidFill>
            </a:endParaRPr>
          </a:p>
        </p:txBody>
      </p:sp>
      <p:cxnSp>
        <p:nvCxnSpPr>
          <p:cNvPr id="37" name="Straight Connector 36">
            <a:extLst>
              <a:ext uri="{FF2B5EF4-FFF2-40B4-BE49-F238E27FC236}">
                <a16:creationId xmlns:a16="http://schemas.microsoft.com/office/drawing/2014/main" id="{B580DB5A-61E1-524F-8725-9E44F8E05BF7}"/>
              </a:ext>
            </a:extLst>
          </p:cNvPr>
          <p:cNvCxnSpPr>
            <a:cxnSpLocks/>
          </p:cNvCxnSpPr>
          <p:nvPr/>
        </p:nvCxnSpPr>
        <p:spPr bwMode="auto">
          <a:xfrm flipH="1">
            <a:off x="-62634" y="841571"/>
            <a:ext cx="1508662"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9" name="Straight Connector 38">
            <a:extLst>
              <a:ext uri="{FF2B5EF4-FFF2-40B4-BE49-F238E27FC236}">
                <a16:creationId xmlns:a16="http://schemas.microsoft.com/office/drawing/2014/main" id="{C5294B09-9BB6-C948-A2AD-A353E3484025}"/>
              </a:ext>
            </a:extLst>
          </p:cNvPr>
          <p:cNvCxnSpPr>
            <a:cxnSpLocks/>
          </p:cNvCxnSpPr>
          <p:nvPr/>
        </p:nvCxnSpPr>
        <p:spPr bwMode="auto">
          <a:xfrm flipH="1">
            <a:off x="11526855" y="841571"/>
            <a:ext cx="1508662"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4" name="TextBox 13">
            <a:extLst>
              <a:ext uri="{FF2B5EF4-FFF2-40B4-BE49-F238E27FC236}">
                <a16:creationId xmlns:a16="http://schemas.microsoft.com/office/drawing/2014/main" id="{269A020F-11BF-984C-8865-3B364642444B}"/>
              </a:ext>
            </a:extLst>
          </p:cNvPr>
          <p:cNvSpPr txBox="1">
            <a:spLocks noChangeArrowheads="1"/>
          </p:cNvSpPr>
          <p:nvPr/>
        </p:nvSpPr>
        <p:spPr bwMode="auto">
          <a:xfrm>
            <a:off x="2654977" y="5004686"/>
            <a:ext cx="1616414" cy="646331"/>
          </a:xfrm>
          <a:prstGeom prst="rect">
            <a:avLst/>
          </a:prstGeom>
          <a:solidFill>
            <a:schemeClr val="accent3"/>
          </a:solidFill>
          <a:ln>
            <a:noFill/>
          </a:ln>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a:r>
              <a:rPr lang="en-US" altLang="zh-CN" sz="3600" b="1" dirty="0">
                <a:solidFill>
                  <a:schemeClr val="bg1"/>
                </a:solidFill>
                <a:ea typeface="Microsoft YaHei UI Light" panose="020B0502040204020203" pitchFamily="34" charset="-122"/>
                <a:cs typeface="Arial" panose="020B0604020202020204" pitchFamily="34" charset="0"/>
              </a:rPr>
              <a:t>AGE</a:t>
            </a:r>
            <a:endParaRPr lang="en-US" altLang="zh-CN" sz="2200" dirty="0">
              <a:solidFill>
                <a:schemeClr val="bg1"/>
              </a:solidFill>
              <a:latin typeface="Calibri" charset="0"/>
              <a:ea typeface="Calibri" charset="0"/>
              <a:cs typeface="Calibri" charset="0"/>
            </a:endParaRPr>
          </a:p>
        </p:txBody>
      </p:sp>
      <p:sp>
        <p:nvSpPr>
          <p:cNvPr id="64" name="Rectangle 63">
            <a:extLst>
              <a:ext uri="{FF2B5EF4-FFF2-40B4-BE49-F238E27FC236}">
                <a16:creationId xmlns:a16="http://schemas.microsoft.com/office/drawing/2014/main" id="{FC434C0A-C1A7-804B-AFBB-7E011F2B2E0B}"/>
              </a:ext>
            </a:extLst>
          </p:cNvPr>
          <p:cNvSpPr/>
          <p:nvPr/>
        </p:nvSpPr>
        <p:spPr>
          <a:xfrm>
            <a:off x="4899438" y="1520144"/>
            <a:ext cx="3326616" cy="646331"/>
          </a:xfrm>
          <a:prstGeom prst="rect">
            <a:avLst/>
          </a:prstGeom>
          <a:solidFill>
            <a:schemeClr val="accent1"/>
          </a:solidFill>
        </p:spPr>
        <p:txBody>
          <a:bodyPr wrap="square">
            <a:spAutoFit/>
          </a:bodyPr>
          <a:lstStyle/>
          <a:p>
            <a:pPr algn="ctr"/>
            <a:r>
              <a:rPr lang="en-US" altLang="en-US" sz="3600" b="1" kern="0" dirty="0">
                <a:solidFill>
                  <a:schemeClr val="bg1"/>
                </a:solidFill>
                <a:latin typeface="Calibri" charset="0"/>
                <a:ea typeface="MS PGothic" charset="-128"/>
                <a:cs typeface="Calibri" charset="0"/>
              </a:rPr>
              <a:t>BINARY GENDER</a:t>
            </a:r>
          </a:p>
        </p:txBody>
      </p:sp>
      <p:grpSp>
        <p:nvGrpSpPr>
          <p:cNvPr id="25" name="Group 1476">
            <a:extLst>
              <a:ext uri="{FF2B5EF4-FFF2-40B4-BE49-F238E27FC236}">
                <a16:creationId xmlns:a16="http://schemas.microsoft.com/office/drawing/2014/main" id="{D4F8552E-12F6-3345-B377-6A59B7222F09}"/>
              </a:ext>
            </a:extLst>
          </p:cNvPr>
          <p:cNvGrpSpPr/>
          <p:nvPr/>
        </p:nvGrpSpPr>
        <p:grpSpPr>
          <a:xfrm>
            <a:off x="2092245" y="2287587"/>
            <a:ext cx="8941002" cy="6399211"/>
            <a:chOff x="-162612" y="180985"/>
            <a:chExt cx="7078740" cy="5066378"/>
          </a:xfrm>
        </p:grpSpPr>
        <p:sp>
          <p:nvSpPr>
            <p:cNvPr id="26" name="Shape 1471">
              <a:extLst>
                <a:ext uri="{FF2B5EF4-FFF2-40B4-BE49-F238E27FC236}">
                  <a16:creationId xmlns:a16="http://schemas.microsoft.com/office/drawing/2014/main" id="{301264B3-7C88-C04F-BECB-13EEB2CAA406}"/>
                </a:ext>
              </a:extLst>
            </p:cNvPr>
            <p:cNvSpPr/>
            <p:nvPr/>
          </p:nvSpPr>
          <p:spPr>
            <a:xfrm>
              <a:off x="882305" y="949758"/>
              <a:ext cx="4925903" cy="34725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noFill/>
            <a:ln w="28575" cap="flat" cmpd="sng">
              <a:solidFill>
                <a:schemeClr val="tx1"/>
              </a:solidFill>
              <a:prstDash val="sysDot"/>
              <a:miter lim="400000"/>
            </a:ln>
            <a:effectLst/>
          </p:spPr>
          <p:txBody>
            <a:bodyPr wrap="square" lIns="0" tIns="0" rIns="0" bIns="0" numCol="1" anchor="ctr">
              <a:noAutofit/>
            </a:bodyPr>
            <a:lstStyle/>
            <a:p>
              <a:pPr lvl="0" algn="ctr"/>
              <a:endParaRPr sz="2701" dirty="0">
                <a:latin typeface="Lato Light"/>
                <a:cs typeface="Lato Light"/>
              </a:endParaRPr>
            </a:p>
          </p:txBody>
        </p:sp>
        <p:sp>
          <p:nvSpPr>
            <p:cNvPr id="27" name="Shape 1472">
              <a:extLst>
                <a:ext uri="{FF2B5EF4-FFF2-40B4-BE49-F238E27FC236}">
                  <a16:creationId xmlns:a16="http://schemas.microsoft.com/office/drawing/2014/main" id="{7504A3F6-E533-3849-9992-3701BE9C1559}"/>
                </a:ext>
              </a:extLst>
            </p:cNvPr>
            <p:cNvSpPr/>
            <p:nvPr/>
          </p:nvSpPr>
          <p:spPr>
            <a:xfrm>
              <a:off x="-162612" y="3024862"/>
              <a:ext cx="2222501" cy="2222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3"/>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100000"/>
                </a:lnSpc>
                <a:defRPr sz="2500">
                  <a:solidFill>
                    <a:srgbClr val="FFFFFF"/>
                  </a:solidFill>
                  <a:latin typeface="Helvetica Neue Light"/>
                  <a:ea typeface="Helvetica Neue Light"/>
                  <a:cs typeface="Helvetica Neue Light"/>
                  <a:sym typeface="Helvetica Neue Light"/>
                </a:defRPr>
              </a:lvl1pPr>
            </a:lstStyle>
            <a:p>
              <a:pPr algn="ctr">
                <a:lnSpc>
                  <a:spcPct val="120000"/>
                </a:lnSpc>
              </a:pPr>
              <a:r>
                <a:rPr lang="en-US" altLang="zh-CN" sz="2800" b="1" dirty="0">
                  <a:solidFill>
                    <a:schemeClr val="bg1"/>
                  </a:solidFill>
                  <a:latin typeface="Calibri" charset="0"/>
                  <a:ea typeface="Microsoft YaHei UI Light" panose="020B0502040204020203" pitchFamily="34" charset="-122"/>
                  <a:cs typeface="Calibri" charset="0"/>
                </a:rPr>
                <a:t>CHI</a:t>
              </a:r>
              <a:r>
                <a:rPr lang="en-US" altLang="zh-CN" sz="2800" b="1" dirty="0">
                  <a:solidFill>
                    <a:schemeClr val="bg1"/>
                  </a:solidFill>
                  <a:latin typeface="Calibri" charset="0"/>
                  <a:ea typeface="Microsoft YaHei UI Light" panose="020B0502040204020203" pitchFamily="34" charset="-122"/>
                  <a:cs typeface="Arial" panose="020B0604020202020204" pitchFamily="34" charset="0"/>
                </a:rPr>
                <a:t>L</a:t>
              </a:r>
              <a:r>
                <a:rPr lang="en-US" altLang="zh-CN" sz="2800" b="1" dirty="0">
                  <a:solidFill>
                    <a:schemeClr val="bg1"/>
                  </a:solidFill>
                  <a:latin typeface="Calibri" charset="0"/>
                  <a:ea typeface="Microsoft YaHei UI Light" panose="020B0502040204020203" pitchFamily="34" charset="-122"/>
                  <a:cs typeface="Calibri" charset="0"/>
                </a:rPr>
                <a:t>DREN</a:t>
              </a:r>
            </a:p>
            <a:p>
              <a:pPr algn="ctr">
                <a:lnSpc>
                  <a:spcPct val="120000"/>
                </a:lnSpc>
              </a:pPr>
              <a:r>
                <a:rPr lang="en-US" altLang="zh-CN" sz="2800" b="1" dirty="0">
                  <a:solidFill>
                    <a:schemeClr val="bg1"/>
                  </a:solidFill>
                  <a:latin typeface="Calibri" charset="0"/>
                  <a:ea typeface="Microsoft YaHei UI Light" panose="020B0502040204020203" pitchFamily="34" charset="-122"/>
                  <a:cs typeface="Calibri" charset="0"/>
                </a:rPr>
                <a:t>O</a:t>
              </a:r>
              <a:r>
                <a:rPr lang="en-US" altLang="zh-CN" sz="2800" b="1" dirty="0">
                  <a:solidFill>
                    <a:schemeClr val="bg1"/>
                  </a:solidFill>
                  <a:ea typeface="Microsoft YaHei UI Light" panose="020B0502040204020203" pitchFamily="34" charset="-122"/>
                  <a:cs typeface="Arial" panose="020B0604020202020204" pitchFamily="34" charset="0"/>
                </a:rPr>
                <a:t>L</a:t>
              </a:r>
              <a:r>
                <a:rPr lang="en-US" altLang="zh-CN" sz="2800" b="1" dirty="0">
                  <a:solidFill>
                    <a:schemeClr val="bg1"/>
                  </a:solidFill>
                  <a:latin typeface="Calibri" charset="0"/>
                  <a:ea typeface="Microsoft YaHei UI Light" panose="020B0502040204020203" pitchFamily="34" charset="-122"/>
                  <a:cs typeface="Calibri" charset="0"/>
                </a:rPr>
                <a:t>DER PEOPLE</a:t>
              </a:r>
              <a:endParaRPr lang="en-US" altLang="zh-CN" sz="3200" b="1" dirty="0">
                <a:solidFill>
                  <a:schemeClr val="bg1"/>
                </a:solidFill>
                <a:latin typeface="Calibri" charset="0"/>
                <a:ea typeface="Calibri" charset="0"/>
                <a:cs typeface="Calibri" charset="0"/>
              </a:endParaRPr>
            </a:p>
          </p:txBody>
        </p:sp>
        <p:sp>
          <p:nvSpPr>
            <p:cNvPr id="28" name="Shape 1473">
              <a:extLst>
                <a:ext uri="{FF2B5EF4-FFF2-40B4-BE49-F238E27FC236}">
                  <a16:creationId xmlns:a16="http://schemas.microsoft.com/office/drawing/2014/main" id="{AE6109A0-AF4E-A34F-B89A-6C4521BF982F}"/>
                </a:ext>
              </a:extLst>
            </p:cNvPr>
            <p:cNvSpPr/>
            <p:nvPr/>
          </p:nvSpPr>
          <p:spPr>
            <a:xfrm>
              <a:off x="4693627" y="2966537"/>
              <a:ext cx="2222501" cy="2222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100000"/>
                </a:lnSpc>
                <a:defRPr sz="2500">
                  <a:solidFill>
                    <a:srgbClr val="FFFFFF"/>
                  </a:solidFill>
                  <a:latin typeface="Helvetica Neue Light"/>
                  <a:ea typeface="Helvetica Neue Light"/>
                  <a:cs typeface="Helvetica Neue Light"/>
                  <a:sym typeface="Helvetica Neue Light"/>
                </a:defRPr>
              </a:lvl1pPr>
            </a:lstStyle>
            <a:p>
              <a:pPr lvl="0" algn="ctr">
                <a:defRPr sz="1800">
                  <a:solidFill>
                    <a:srgbClr val="000000"/>
                  </a:solidFill>
                </a:defRPr>
              </a:pPr>
              <a:r>
                <a:rPr lang="en-US" altLang="en-US" sz="2800" b="1" kern="0" dirty="0">
                  <a:solidFill>
                    <a:schemeClr val="bg1"/>
                  </a:solidFill>
                  <a:latin typeface="Calibri" charset="0"/>
                  <a:ea typeface="MS PGothic" charset="-128"/>
                  <a:cs typeface="Calibri" charset="0"/>
                </a:rPr>
                <a:t>COMPOUNDED BARRIERS</a:t>
              </a:r>
              <a:endParaRPr sz="2800" b="1" dirty="0">
                <a:solidFill>
                  <a:schemeClr val="bg1"/>
                </a:solidFill>
                <a:latin typeface="+mn-lt"/>
                <a:cs typeface="Lato Light"/>
              </a:endParaRPr>
            </a:p>
          </p:txBody>
        </p:sp>
        <p:sp>
          <p:nvSpPr>
            <p:cNvPr id="29" name="Shape 1474">
              <a:extLst>
                <a:ext uri="{FF2B5EF4-FFF2-40B4-BE49-F238E27FC236}">
                  <a16:creationId xmlns:a16="http://schemas.microsoft.com/office/drawing/2014/main" id="{1EDB86A9-BC72-FE43-B2A1-9CCB39A1B0F6}"/>
                </a:ext>
              </a:extLst>
            </p:cNvPr>
            <p:cNvSpPr/>
            <p:nvPr/>
          </p:nvSpPr>
          <p:spPr>
            <a:xfrm>
              <a:off x="2213895" y="180985"/>
              <a:ext cx="2222501" cy="2222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100000"/>
                </a:lnSpc>
                <a:defRPr sz="2500">
                  <a:solidFill>
                    <a:srgbClr val="FFFFFF"/>
                  </a:solidFill>
                  <a:latin typeface="Helvetica Neue Light"/>
                  <a:ea typeface="Helvetica Neue Light"/>
                  <a:cs typeface="Helvetica Neue Light"/>
                  <a:sym typeface="Helvetica Neue Light"/>
                </a:defRPr>
              </a:lvl1pPr>
            </a:lstStyle>
            <a:p>
              <a:pPr lvl="0" algn="ctr">
                <a:lnSpc>
                  <a:spcPct val="120000"/>
                </a:lnSpc>
                <a:defRPr sz="1800">
                  <a:solidFill>
                    <a:srgbClr val="000000"/>
                  </a:solidFill>
                </a:defRPr>
              </a:pPr>
              <a:r>
                <a:rPr lang="en-US" sz="2800" b="1" dirty="0">
                  <a:solidFill>
                    <a:schemeClr val="bg1"/>
                  </a:solidFill>
                  <a:latin typeface="+mn-lt"/>
                  <a:cs typeface="Lato Light"/>
                </a:rPr>
                <a:t>MEN</a:t>
              </a:r>
            </a:p>
            <a:p>
              <a:pPr lvl="0" algn="ctr">
                <a:lnSpc>
                  <a:spcPct val="120000"/>
                </a:lnSpc>
                <a:defRPr sz="1800">
                  <a:solidFill>
                    <a:srgbClr val="000000"/>
                  </a:solidFill>
                </a:defRPr>
              </a:pPr>
              <a:r>
                <a:rPr lang="en-US" sz="2800" b="1" dirty="0">
                  <a:solidFill>
                    <a:schemeClr val="bg1"/>
                  </a:solidFill>
                  <a:latin typeface="+mn-lt"/>
                  <a:cs typeface="Lato Light"/>
                </a:rPr>
                <a:t>WOMEN</a:t>
              </a:r>
              <a:endParaRPr sz="2800" b="1" dirty="0">
                <a:solidFill>
                  <a:schemeClr val="bg1"/>
                </a:solidFill>
                <a:latin typeface="+mn-lt"/>
                <a:cs typeface="Lato Light"/>
              </a:endParaRPr>
            </a:p>
          </p:txBody>
        </p:sp>
        <p:sp>
          <p:nvSpPr>
            <p:cNvPr id="30" name="Shape 1475">
              <a:extLst>
                <a:ext uri="{FF2B5EF4-FFF2-40B4-BE49-F238E27FC236}">
                  <a16:creationId xmlns:a16="http://schemas.microsoft.com/office/drawing/2014/main" id="{876774AE-1DF4-3148-8BE3-904A22B8BDF8}"/>
                </a:ext>
              </a:extLst>
            </p:cNvPr>
            <p:cNvSpPr/>
            <p:nvPr/>
          </p:nvSpPr>
          <p:spPr>
            <a:xfrm>
              <a:off x="1772174" y="2947603"/>
              <a:ext cx="3105942" cy="80759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pPr lvl="0" algn="ctr">
                <a:lnSpc>
                  <a:spcPct val="90000"/>
                </a:lnSpc>
                <a:defRPr sz="1800">
                  <a:solidFill>
                    <a:srgbClr val="000000"/>
                  </a:solidFill>
                </a:defRPr>
              </a:pPr>
              <a:r>
                <a:rPr lang="en-US" sz="3200" b="1" dirty="0">
                  <a:solidFill>
                    <a:schemeClr val="tx2"/>
                  </a:solidFill>
                  <a:latin typeface="+mn-lt"/>
                  <a:cs typeface="Lato Light"/>
                </a:rPr>
                <a:t>INTERSECTIONAL FACTORS </a:t>
              </a:r>
            </a:p>
          </p:txBody>
        </p:sp>
      </p:grpSp>
      <p:sp>
        <p:nvSpPr>
          <p:cNvPr id="46" name="TextBox 13">
            <a:extLst>
              <a:ext uri="{FF2B5EF4-FFF2-40B4-BE49-F238E27FC236}">
                <a16:creationId xmlns:a16="http://schemas.microsoft.com/office/drawing/2014/main" id="{013185D7-752B-9C4E-8314-4A9F88DC85D5}"/>
              </a:ext>
            </a:extLst>
          </p:cNvPr>
          <p:cNvSpPr txBox="1">
            <a:spLocks noChangeArrowheads="1"/>
          </p:cNvSpPr>
          <p:nvPr/>
        </p:nvSpPr>
        <p:spPr bwMode="auto">
          <a:xfrm>
            <a:off x="8435564" y="4969009"/>
            <a:ext cx="2454325" cy="646331"/>
          </a:xfrm>
          <a:prstGeom prst="rect">
            <a:avLst/>
          </a:prstGeom>
          <a:solidFill>
            <a:schemeClr val="accent2"/>
          </a:solidFill>
          <a:ln>
            <a:noFill/>
          </a:ln>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a:r>
              <a:rPr lang="en-US" altLang="en-US" sz="3600" b="1" kern="0" dirty="0">
                <a:solidFill>
                  <a:schemeClr val="bg1"/>
                </a:solidFill>
                <a:latin typeface="Calibri" charset="0"/>
                <a:ea typeface="MS PGothic" charset="-128"/>
                <a:cs typeface="Calibri" charset="0"/>
              </a:rPr>
              <a:t>DISABI</a:t>
            </a:r>
            <a:r>
              <a:rPr lang="en-US" altLang="zh-CN" sz="3600" b="1" dirty="0">
                <a:solidFill>
                  <a:schemeClr val="bg1"/>
                </a:solidFill>
                <a:ea typeface="Microsoft YaHei UI Light" panose="020B0502040204020203" pitchFamily="34" charset="-122"/>
                <a:cs typeface="Arial" panose="020B0604020202020204" pitchFamily="34" charset="0"/>
              </a:rPr>
              <a:t>L</a:t>
            </a:r>
            <a:r>
              <a:rPr lang="en-US" altLang="en-US" sz="3600" b="1" kern="0" dirty="0">
                <a:solidFill>
                  <a:schemeClr val="bg1"/>
                </a:solidFill>
                <a:latin typeface="Calibri" charset="0"/>
                <a:ea typeface="MS PGothic" charset="-128"/>
                <a:cs typeface="Calibri" charset="0"/>
              </a:rPr>
              <a:t>ITY</a:t>
            </a:r>
            <a:endParaRPr lang="en-US" altLang="zh-CN" sz="2800" dirty="0">
              <a:solidFill>
                <a:schemeClr val="bg1"/>
              </a:solidFill>
              <a:latin typeface="Calibri" charset="0"/>
              <a:ea typeface="Calibri" charset="0"/>
              <a:cs typeface="Calibri" charset="0"/>
            </a:endParaRPr>
          </a:p>
        </p:txBody>
      </p:sp>
      <p:sp>
        <p:nvSpPr>
          <p:cNvPr id="31" name="Slide Number Placeholder 5">
            <a:extLst>
              <a:ext uri="{FF2B5EF4-FFF2-40B4-BE49-F238E27FC236}">
                <a16:creationId xmlns:a16="http://schemas.microsoft.com/office/drawing/2014/main" id="{E412A257-2E8C-D243-AFF8-0D5338C4371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37</a:t>
            </a:fld>
            <a:endParaRPr lang="en-US" altLang="en-US" sz="1200" dirty="0">
              <a:solidFill>
                <a:schemeClr val="bg1"/>
              </a:solidFill>
            </a:endParaRPr>
          </a:p>
        </p:txBody>
      </p:sp>
    </p:spTree>
    <p:extLst>
      <p:ext uri="{BB962C8B-B14F-4D97-AF65-F5344CB8AC3E}">
        <p14:creationId xmlns:p14="http://schemas.microsoft.com/office/powerpoint/2010/main" val="231855907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4"/>
          <p:cNvSpPr>
            <a:spLocks noGrp="1"/>
          </p:cNvSpPr>
          <p:nvPr>
            <p:ph type="title"/>
          </p:nvPr>
        </p:nvSpPr>
        <p:spPr/>
        <p:txBody>
          <a:bodyPr>
            <a:normAutofit/>
          </a:bodyPr>
          <a:lstStyle/>
          <a:p>
            <a:r>
              <a:rPr lang="en-US" altLang="en-US" dirty="0"/>
              <a:t>Key Challenge Areas</a:t>
            </a:r>
          </a:p>
        </p:txBody>
      </p:sp>
      <p:sp>
        <p:nvSpPr>
          <p:cNvPr id="41" name="Inhaltsplatzhalter 4">
            <a:extLst>
              <a:ext uri="{FF2B5EF4-FFF2-40B4-BE49-F238E27FC236}">
                <a16:creationId xmlns:a16="http://schemas.microsoft.com/office/drawing/2014/main" id="{5A788D6B-2C55-8448-8F2C-55D945B81AFF}"/>
              </a:ext>
            </a:extLst>
          </p:cNvPr>
          <p:cNvSpPr txBox="1">
            <a:spLocks/>
          </p:cNvSpPr>
          <p:nvPr/>
        </p:nvSpPr>
        <p:spPr>
          <a:xfrm>
            <a:off x="1796512" y="2685094"/>
            <a:ext cx="2589913" cy="77559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tx1"/>
                </a:solidFill>
                <a:latin typeface="+mn-lt"/>
              </a:rPr>
              <a:t>Participation </a:t>
            </a:r>
            <a:br>
              <a:rPr lang="en-US" sz="2800" b="1" dirty="0">
                <a:solidFill>
                  <a:schemeClr val="tx1"/>
                </a:solidFill>
                <a:latin typeface="+mn-lt"/>
              </a:rPr>
            </a:br>
            <a:r>
              <a:rPr lang="en-US" sz="2800" b="1" dirty="0">
                <a:solidFill>
                  <a:schemeClr val="tx1"/>
                </a:solidFill>
                <a:latin typeface="+mn-lt"/>
              </a:rPr>
              <a:t>and Outreach </a:t>
            </a:r>
          </a:p>
        </p:txBody>
      </p:sp>
      <p:sp>
        <p:nvSpPr>
          <p:cNvPr id="42" name="Inhaltsplatzhalter 4">
            <a:extLst>
              <a:ext uri="{FF2B5EF4-FFF2-40B4-BE49-F238E27FC236}">
                <a16:creationId xmlns:a16="http://schemas.microsoft.com/office/drawing/2014/main" id="{7275DC2B-1C79-D24A-A4EF-F791800BFA55}"/>
              </a:ext>
            </a:extLst>
          </p:cNvPr>
          <p:cNvSpPr txBox="1">
            <a:spLocks/>
          </p:cNvSpPr>
          <p:nvPr/>
        </p:nvSpPr>
        <p:spPr>
          <a:xfrm>
            <a:off x="760062" y="2502154"/>
            <a:ext cx="814048" cy="82727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20000"/>
              </a:lnSpc>
              <a:buNone/>
            </a:pPr>
            <a:r>
              <a:rPr lang="en-US" sz="4800" b="1" dirty="0">
                <a:solidFill>
                  <a:schemeClr val="accent1"/>
                </a:solidFill>
                <a:latin typeface="+mn-lt"/>
              </a:rPr>
              <a:t>01</a:t>
            </a:r>
            <a:endParaRPr lang="en-US" sz="4400" dirty="0">
              <a:solidFill>
                <a:schemeClr val="accent1"/>
              </a:solidFill>
              <a:latin typeface="+mn-lt"/>
            </a:endParaRPr>
          </a:p>
        </p:txBody>
      </p:sp>
      <p:cxnSp>
        <p:nvCxnSpPr>
          <p:cNvPr id="60" name="Straight Connector 59">
            <a:extLst>
              <a:ext uri="{FF2B5EF4-FFF2-40B4-BE49-F238E27FC236}">
                <a16:creationId xmlns:a16="http://schemas.microsoft.com/office/drawing/2014/main" id="{FDCFB212-1390-CA45-91FA-548A83DF3133}"/>
              </a:ext>
            </a:extLst>
          </p:cNvPr>
          <p:cNvCxnSpPr>
            <a:cxnSpLocks/>
          </p:cNvCxnSpPr>
          <p:nvPr/>
        </p:nvCxnSpPr>
        <p:spPr bwMode="auto">
          <a:xfrm>
            <a:off x="1605662" y="2679432"/>
            <a:ext cx="0" cy="731520"/>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61" name="Inhaltsplatzhalter 4">
            <a:extLst>
              <a:ext uri="{FF2B5EF4-FFF2-40B4-BE49-F238E27FC236}">
                <a16:creationId xmlns:a16="http://schemas.microsoft.com/office/drawing/2014/main" id="{9986A6ED-5181-214E-9333-598AA16E9574}"/>
              </a:ext>
            </a:extLst>
          </p:cNvPr>
          <p:cNvSpPr txBox="1">
            <a:spLocks/>
          </p:cNvSpPr>
          <p:nvPr/>
        </p:nvSpPr>
        <p:spPr>
          <a:xfrm>
            <a:off x="5597573" y="2685095"/>
            <a:ext cx="3589248" cy="77559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tx1"/>
                </a:solidFill>
                <a:latin typeface="+mn-lt"/>
              </a:rPr>
              <a:t>Individual </a:t>
            </a:r>
            <a:br>
              <a:rPr lang="en-US" sz="2800" b="1" dirty="0">
                <a:solidFill>
                  <a:schemeClr val="tx1"/>
                </a:solidFill>
                <a:latin typeface="+mn-lt"/>
              </a:rPr>
            </a:br>
            <a:r>
              <a:rPr lang="en-US" sz="2800" b="1" dirty="0">
                <a:solidFill>
                  <a:schemeClr val="tx1"/>
                </a:solidFill>
                <a:latin typeface="+mn-lt"/>
              </a:rPr>
              <a:t>Documentation</a:t>
            </a:r>
          </a:p>
        </p:txBody>
      </p:sp>
      <p:sp>
        <p:nvSpPr>
          <p:cNvPr id="62" name="Inhaltsplatzhalter 4">
            <a:extLst>
              <a:ext uri="{FF2B5EF4-FFF2-40B4-BE49-F238E27FC236}">
                <a16:creationId xmlns:a16="http://schemas.microsoft.com/office/drawing/2014/main" id="{4459F069-7F13-1849-B777-344E65DFDCC7}"/>
              </a:ext>
            </a:extLst>
          </p:cNvPr>
          <p:cNvSpPr txBox="1">
            <a:spLocks/>
          </p:cNvSpPr>
          <p:nvPr/>
        </p:nvSpPr>
        <p:spPr>
          <a:xfrm>
            <a:off x="4475248" y="2502154"/>
            <a:ext cx="814048" cy="82727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20000"/>
              </a:lnSpc>
              <a:buNone/>
            </a:pPr>
            <a:r>
              <a:rPr lang="en-US" sz="4800" b="1" dirty="0">
                <a:solidFill>
                  <a:schemeClr val="accent2"/>
                </a:solidFill>
                <a:latin typeface="+mn-lt"/>
              </a:rPr>
              <a:t>02</a:t>
            </a:r>
            <a:endParaRPr lang="en-US" sz="4400" dirty="0">
              <a:solidFill>
                <a:schemeClr val="accent2"/>
              </a:solidFill>
              <a:latin typeface="+mn-lt"/>
            </a:endParaRPr>
          </a:p>
        </p:txBody>
      </p:sp>
      <p:cxnSp>
        <p:nvCxnSpPr>
          <p:cNvPr id="63" name="Straight Connector 62">
            <a:extLst>
              <a:ext uri="{FF2B5EF4-FFF2-40B4-BE49-F238E27FC236}">
                <a16:creationId xmlns:a16="http://schemas.microsoft.com/office/drawing/2014/main" id="{962F5A87-6174-484C-BE20-EBE933540049}"/>
              </a:ext>
            </a:extLst>
          </p:cNvPr>
          <p:cNvCxnSpPr>
            <a:cxnSpLocks/>
          </p:cNvCxnSpPr>
          <p:nvPr/>
        </p:nvCxnSpPr>
        <p:spPr bwMode="auto">
          <a:xfrm>
            <a:off x="5367308" y="2661144"/>
            <a:ext cx="0" cy="731520"/>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65" name="Inhaltsplatzhalter 4">
            <a:extLst>
              <a:ext uri="{FF2B5EF4-FFF2-40B4-BE49-F238E27FC236}">
                <a16:creationId xmlns:a16="http://schemas.microsoft.com/office/drawing/2014/main" id="{4D627810-92FA-5B4E-B67D-E927B21C4A38}"/>
              </a:ext>
            </a:extLst>
          </p:cNvPr>
          <p:cNvSpPr txBox="1">
            <a:spLocks/>
          </p:cNvSpPr>
          <p:nvPr/>
        </p:nvSpPr>
        <p:spPr>
          <a:xfrm>
            <a:off x="9337095" y="2685093"/>
            <a:ext cx="3393969" cy="77559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tx1"/>
                </a:solidFill>
                <a:latin typeface="+mn-lt"/>
              </a:rPr>
              <a:t>Sexual and Gender-</a:t>
            </a:r>
            <a:br>
              <a:rPr lang="en-US" sz="2800" b="1" dirty="0">
                <a:solidFill>
                  <a:schemeClr val="tx1"/>
                </a:solidFill>
                <a:latin typeface="+mn-lt"/>
              </a:rPr>
            </a:br>
            <a:r>
              <a:rPr lang="en-US" sz="2800" b="1" dirty="0">
                <a:solidFill>
                  <a:schemeClr val="tx1"/>
                </a:solidFill>
                <a:latin typeface="+mn-lt"/>
              </a:rPr>
              <a:t>Based Violence	</a:t>
            </a:r>
          </a:p>
        </p:txBody>
      </p:sp>
      <p:sp>
        <p:nvSpPr>
          <p:cNvPr id="66" name="Inhaltsplatzhalter 4">
            <a:extLst>
              <a:ext uri="{FF2B5EF4-FFF2-40B4-BE49-F238E27FC236}">
                <a16:creationId xmlns:a16="http://schemas.microsoft.com/office/drawing/2014/main" id="{6063CB96-5AF5-B948-A5C0-FEA4257BC833}"/>
              </a:ext>
            </a:extLst>
          </p:cNvPr>
          <p:cNvSpPr txBox="1">
            <a:spLocks/>
          </p:cNvSpPr>
          <p:nvPr/>
        </p:nvSpPr>
        <p:spPr>
          <a:xfrm>
            <a:off x="8285554" y="2502154"/>
            <a:ext cx="814048" cy="82727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20000"/>
              </a:lnSpc>
              <a:buNone/>
            </a:pPr>
            <a:r>
              <a:rPr lang="en-US" sz="4800" b="1" dirty="0">
                <a:solidFill>
                  <a:schemeClr val="accent1"/>
                </a:solidFill>
                <a:latin typeface="+mn-lt"/>
              </a:rPr>
              <a:t>03</a:t>
            </a:r>
            <a:endParaRPr lang="en-US" sz="4400" dirty="0">
              <a:solidFill>
                <a:schemeClr val="accent1"/>
              </a:solidFill>
              <a:latin typeface="+mn-lt"/>
            </a:endParaRPr>
          </a:p>
        </p:txBody>
      </p:sp>
      <p:cxnSp>
        <p:nvCxnSpPr>
          <p:cNvPr id="67" name="Straight Connector 66">
            <a:extLst>
              <a:ext uri="{FF2B5EF4-FFF2-40B4-BE49-F238E27FC236}">
                <a16:creationId xmlns:a16="http://schemas.microsoft.com/office/drawing/2014/main" id="{D691FA38-1D4E-2B4B-B5E0-E8DA761C5D66}"/>
              </a:ext>
            </a:extLst>
          </p:cNvPr>
          <p:cNvCxnSpPr>
            <a:cxnSpLocks/>
          </p:cNvCxnSpPr>
          <p:nvPr/>
        </p:nvCxnSpPr>
        <p:spPr bwMode="auto">
          <a:xfrm>
            <a:off x="9173744" y="2670288"/>
            <a:ext cx="0" cy="731520"/>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68" name="Inhaltsplatzhalter 4">
            <a:extLst>
              <a:ext uri="{FF2B5EF4-FFF2-40B4-BE49-F238E27FC236}">
                <a16:creationId xmlns:a16="http://schemas.microsoft.com/office/drawing/2014/main" id="{206AB574-6FAA-FF47-BD17-A4B7C5C115B5}"/>
              </a:ext>
            </a:extLst>
          </p:cNvPr>
          <p:cNvSpPr txBox="1">
            <a:spLocks/>
          </p:cNvSpPr>
          <p:nvPr/>
        </p:nvSpPr>
        <p:spPr>
          <a:xfrm>
            <a:off x="2229695" y="4520211"/>
            <a:ext cx="2905618" cy="698012"/>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80000"/>
              </a:lnSpc>
              <a:spcBef>
                <a:spcPts val="2400"/>
              </a:spcBef>
              <a:buClr>
                <a:srgbClr val="AF1D38"/>
              </a:buClr>
              <a:buNone/>
              <a:defRPr/>
            </a:pPr>
            <a:r>
              <a:rPr lang="en-US" altLang="en-US" sz="2800" b="1" dirty="0">
                <a:solidFill>
                  <a:schemeClr val="tx1"/>
                </a:solidFill>
                <a:latin typeface="+mn-lt"/>
              </a:rPr>
              <a:t>Other Issues of Safety and Security</a:t>
            </a:r>
          </a:p>
        </p:txBody>
      </p:sp>
      <p:sp>
        <p:nvSpPr>
          <p:cNvPr id="69" name="Inhaltsplatzhalter 4">
            <a:extLst>
              <a:ext uri="{FF2B5EF4-FFF2-40B4-BE49-F238E27FC236}">
                <a16:creationId xmlns:a16="http://schemas.microsoft.com/office/drawing/2014/main" id="{7E0E9046-405A-C143-B44E-8513FE63A7B7}"/>
              </a:ext>
            </a:extLst>
          </p:cNvPr>
          <p:cNvSpPr txBox="1">
            <a:spLocks/>
          </p:cNvSpPr>
          <p:nvPr/>
        </p:nvSpPr>
        <p:spPr>
          <a:xfrm>
            <a:off x="1169792" y="4396048"/>
            <a:ext cx="814048" cy="82727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20000"/>
              </a:lnSpc>
              <a:buNone/>
            </a:pPr>
            <a:r>
              <a:rPr lang="en-US" sz="4800" b="1" dirty="0">
                <a:solidFill>
                  <a:schemeClr val="accent2"/>
                </a:solidFill>
                <a:latin typeface="+mn-lt"/>
              </a:rPr>
              <a:t>04</a:t>
            </a:r>
            <a:endParaRPr lang="en-US" sz="4400" dirty="0">
              <a:solidFill>
                <a:schemeClr val="accent2"/>
              </a:solidFill>
              <a:latin typeface="+mn-lt"/>
            </a:endParaRPr>
          </a:p>
        </p:txBody>
      </p:sp>
      <p:cxnSp>
        <p:nvCxnSpPr>
          <p:cNvPr id="70" name="Straight Connector 69">
            <a:extLst>
              <a:ext uri="{FF2B5EF4-FFF2-40B4-BE49-F238E27FC236}">
                <a16:creationId xmlns:a16="http://schemas.microsoft.com/office/drawing/2014/main" id="{12FA2AB0-F948-D743-87C8-820737867899}"/>
              </a:ext>
            </a:extLst>
          </p:cNvPr>
          <p:cNvCxnSpPr>
            <a:cxnSpLocks/>
          </p:cNvCxnSpPr>
          <p:nvPr/>
        </p:nvCxnSpPr>
        <p:spPr bwMode="auto">
          <a:xfrm>
            <a:off x="2048838" y="4430370"/>
            <a:ext cx="0" cy="731520"/>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71" name="Inhaltsplatzhalter 4">
            <a:extLst>
              <a:ext uri="{FF2B5EF4-FFF2-40B4-BE49-F238E27FC236}">
                <a16:creationId xmlns:a16="http://schemas.microsoft.com/office/drawing/2014/main" id="{CFD3B3AC-CEC7-3848-89E8-D57F8036E0A4}"/>
              </a:ext>
            </a:extLst>
          </p:cNvPr>
          <p:cNvSpPr txBox="1">
            <a:spLocks/>
          </p:cNvSpPr>
          <p:nvPr/>
        </p:nvSpPr>
        <p:spPr>
          <a:xfrm>
            <a:off x="7013666" y="4521534"/>
            <a:ext cx="1551483" cy="77559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tx1"/>
                </a:solidFill>
                <a:latin typeface="+mn-lt"/>
              </a:rPr>
              <a:t>Access to Justice</a:t>
            </a:r>
          </a:p>
        </p:txBody>
      </p:sp>
      <p:sp>
        <p:nvSpPr>
          <p:cNvPr id="72" name="Inhaltsplatzhalter 4">
            <a:extLst>
              <a:ext uri="{FF2B5EF4-FFF2-40B4-BE49-F238E27FC236}">
                <a16:creationId xmlns:a16="http://schemas.microsoft.com/office/drawing/2014/main" id="{484EC751-0611-BD4A-A286-FB3F0AF0F6AF}"/>
              </a:ext>
            </a:extLst>
          </p:cNvPr>
          <p:cNvSpPr txBox="1">
            <a:spLocks/>
          </p:cNvSpPr>
          <p:nvPr/>
        </p:nvSpPr>
        <p:spPr>
          <a:xfrm>
            <a:off x="5968549" y="4424596"/>
            <a:ext cx="814048" cy="82727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20000"/>
              </a:lnSpc>
              <a:buNone/>
            </a:pPr>
            <a:r>
              <a:rPr lang="en-US" sz="4800" b="1" dirty="0">
                <a:solidFill>
                  <a:schemeClr val="accent1"/>
                </a:solidFill>
                <a:latin typeface="+mn-lt"/>
              </a:rPr>
              <a:t>05</a:t>
            </a:r>
            <a:endParaRPr lang="en-US" sz="4400" dirty="0">
              <a:solidFill>
                <a:schemeClr val="accent1"/>
              </a:solidFill>
              <a:latin typeface="+mn-lt"/>
            </a:endParaRPr>
          </a:p>
        </p:txBody>
      </p:sp>
      <p:cxnSp>
        <p:nvCxnSpPr>
          <p:cNvPr id="73" name="Straight Connector 72">
            <a:extLst>
              <a:ext uri="{FF2B5EF4-FFF2-40B4-BE49-F238E27FC236}">
                <a16:creationId xmlns:a16="http://schemas.microsoft.com/office/drawing/2014/main" id="{847D9019-7EE1-CF47-89CA-65BD7A442EF9}"/>
              </a:ext>
            </a:extLst>
          </p:cNvPr>
          <p:cNvCxnSpPr>
            <a:cxnSpLocks/>
          </p:cNvCxnSpPr>
          <p:nvPr/>
        </p:nvCxnSpPr>
        <p:spPr bwMode="auto">
          <a:xfrm>
            <a:off x="6793847" y="4558386"/>
            <a:ext cx="0" cy="731520"/>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74" name="Inhaltsplatzhalter 4">
            <a:extLst>
              <a:ext uri="{FF2B5EF4-FFF2-40B4-BE49-F238E27FC236}">
                <a16:creationId xmlns:a16="http://schemas.microsoft.com/office/drawing/2014/main" id="{7F04C712-1C8E-8646-8A12-72C1CB61DCDF}"/>
              </a:ext>
            </a:extLst>
          </p:cNvPr>
          <p:cNvSpPr txBox="1">
            <a:spLocks/>
          </p:cNvSpPr>
          <p:nvPr/>
        </p:nvSpPr>
        <p:spPr>
          <a:xfrm>
            <a:off x="10326478" y="4520702"/>
            <a:ext cx="2519726" cy="77559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tx1"/>
                </a:solidFill>
                <a:latin typeface="+mn-lt"/>
              </a:rPr>
              <a:t>Material Assistance</a:t>
            </a:r>
          </a:p>
        </p:txBody>
      </p:sp>
      <p:sp>
        <p:nvSpPr>
          <p:cNvPr id="75" name="Inhaltsplatzhalter 4">
            <a:extLst>
              <a:ext uri="{FF2B5EF4-FFF2-40B4-BE49-F238E27FC236}">
                <a16:creationId xmlns:a16="http://schemas.microsoft.com/office/drawing/2014/main" id="{8B972AB0-8640-1544-B68A-280700892B01}"/>
              </a:ext>
            </a:extLst>
          </p:cNvPr>
          <p:cNvSpPr txBox="1">
            <a:spLocks/>
          </p:cNvSpPr>
          <p:nvPr/>
        </p:nvSpPr>
        <p:spPr>
          <a:xfrm>
            <a:off x="9266909" y="4424596"/>
            <a:ext cx="814048" cy="82727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20000"/>
              </a:lnSpc>
              <a:buNone/>
            </a:pPr>
            <a:r>
              <a:rPr lang="en-US" sz="4800" b="1" dirty="0">
                <a:solidFill>
                  <a:schemeClr val="accent2"/>
                </a:solidFill>
                <a:latin typeface="+mn-lt"/>
              </a:rPr>
              <a:t>06</a:t>
            </a:r>
            <a:endParaRPr lang="en-US" sz="4400" dirty="0">
              <a:solidFill>
                <a:schemeClr val="accent2"/>
              </a:solidFill>
              <a:latin typeface="+mn-lt"/>
            </a:endParaRPr>
          </a:p>
        </p:txBody>
      </p:sp>
      <p:cxnSp>
        <p:nvCxnSpPr>
          <p:cNvPr id="76" name="Straight Connector 75">
            <a:extLst>
              <a:ext uri="{FF2B5EF4-FFF2-40B4-BE49-F238E27FC236}">
                <a16:creationId xmlns:a16="http://schemas.microsoft.com/office/drawing/2014/main" id="{F7D6519B-F0DB-F842-99DB-A25392579CFC}"/>
              </a:ext>
            </a:extLst>
          </p:cNvPr>
          <p:cNvCxnSpPr>
            <a:cxnSpLocks/>
          </p:cNvCxnSpPr>
          <p:nvPr/>
        </p:nvCxnSpPr>
        <p:spPr bwMode="auto">
          <a:xfrm>
            <a:off x="10114509" y="4558386"/>
            <a:ext cx="0" cy="731520"/>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77" name="Inhaltsplatzhalter 4">
            <a:extLst>
              <a:ext uri="{FF2B5EF4-FFF2-40B4-BE49-F238E27FC236}">
                <a16:creationId xmlns:a16="http://schemas.microsoft.com/office/drawing/2014/main" id="{9400666D-AC5C-204D-A706-B82D04D5A0F3}"/>
              </a:ext>
            </a:extLst>
          </p:cNvPr>
          <p:cNvSpPr txBox="1">
            <a:spLocks/>
          </p:cNvSpPr>
          <p:nvPr/>
        </p:nvSpPr>
        <p:spPr>
          <a:xfrm>
            <a:off x="1648489" y="6326281"/>
            <a:ext cx="1938714" cy="77559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chemeClr val="tx1"/>
                </a:solidFill>
                <a:latin typeface="+mn-lt"/>
              </a:rPr>
              <a:t>Shelter and Sanitation </a:t>
            </a:r>
          </a:p>
        </p:txBody>
      </p:sp>
      <p:sp>
        <p:nvSpPr>
          <p:cNvPr id="78" name="Inhaltsplatzhalter 4">
            <a:extLst>
              <a:ext uri="{FF2B5EF4-FFF2-40B4-BE49-F238E27FC236}">
                <a16:creationId xmlns:a16="http://schemas.microsoft.com/office/drawing/2014/main" id="{F577DB8C-E851-7740-BCB0-5910D4F4B2FB}"/>
              </a:ext>
            </a:extLst>
          </p:cNvPr>
          <p:cNvSpPr txBox="1">
            <a:spLocks/>
          </p:cNvSpPr>
          <p:nvPr/>
        </p:nvSpPr>
        <p:spPr>
          <a:xfrm>
            <a:off x="588458" y="6292415"/>
            <a:ext cx="814048" cy="82727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20000"/>
              </a:lnSpc>
              <a:buNone/>
            </a:pPr>
            <a:r>
              <a:rPr lang="en-US" sz="4800" b="1" dirty="0">
                <a:solidFill>
                  <a:schemeClr val="accent1"/>
                </a:solidFill>
                <a:latin typeface="+mn-lt"/>
              </a:rPr>
              <a:t>07</a:t>
            </a:r>
            <a:endParaRPr lang="en-US" sz="4400" dirty="0">
              <a:solidFill>
                <a:schemeClr val="accent1"/>
              </a:solidFill>
              <a:latin typeface="+mn-lt"/>
            </a:endParaRPr>
          </a:p>
        </p:txBody>
      </p:sp>
      <p:cxnSp>
        <p:nvCxnSpPr>
          <p:cNvPr id="79" name="Straight Connector 78">
            <a:extLst>
              <a:ext uri="{FF2B5EF4-FFF2-40B4-BE49-F238E27FC236}">
                <a16:creationId xmlns:a16="http://schemas.microsoft.com/office/drawing/2014/main" id="{955A67B1-70C4-CD45-9927-85E7628DCBDC}"/>
              </a:ext>
            </a:extLst>
          </p:cNvPr>
          <p:cNvCxnSpPr>
            <a:cxnSpLocks/>
          </p:cNvCxnSpPr>
          <p:nvPr/>
        </p:nvCxnSpPr>
        <p:spPr bwMode="auto">
          <a:xfrm>
            <a:off x="1445202" y="6326737"/>
            <a:ext cx="0" cy="731520"/>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80" name="Inhaltsplatzhalter 4">
            <a:extLst>
              <a:ext uri="{FF2B5EF4-FFF2-40B4-BE49-F238E27FC236}">
                <a16:creationId xmlns:a16="http://schemas.microsoft.com/office/drawing/2014/main" id="{D498ABD1-499D-404C-95DB-BC3BF13EA915}"/>
              </a:ext>
            </a:extLst>
          </p:cNvPr>
          <p:cNvSpPr txBox="1">
            <a:spLocks/>
          </p:cNvSpPr>
          <p:nvPr/>
        </p:nvSpPr>
        <p:spPr>
          <a:xfrm>
            <a:off x="5099779" y="6518362"/>
            <a:ext cx="2299477" cy="48256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20000"/>
              </a:lnSpc>
              <a:buNone/>
            </a:pPr>
            <a:r>
              <a:rPr lang="en-US" sz="2800" b="1" dirty="0">
                <a:solidFill>
                  <a:schemeClr val="tx1"/>
                </a:solidFill>
                <a:latin typeface="+mn-lt"/>
              </a:rPr>
              <a:t>Education</a:t>
            </a:r>
          </a:p>
        </p:txBody>
      </p:sp>
      <p:sp>
        <p:nvSpPr>
          <p:cNvPr id="81" name="Inhaltsplatzhalter 4">
            <a:extLst>
              <a:ext uri="{FF2B5EF4-FFF2-40B4-BE49-F238E27FC236}">
                <a16:creationId xmlns:a16="http://schemas.microsoft.com/office/drawing/2014/main" id="{E33D98C9-2DCC-DC42-9AB5-7CBF733EFC96}"/>
              </a:ext>
            </a:extLst>
          </p:cNvPr>
          <p:cNvSpPr txBox="1">
            <a:spLocks/>
          </p:cNvSpPr>
          <p:nvPr/>
        </p:nvSpPr>
        <p:spPr>
          <a:xfrm>
            <a:off x="4026502" y="6296401"/>
            <a:ext cx="814048" cy="82727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20000"/>
              </a:lnSpc>
              <a:buNone/>
            </a:pPr>
            <a:r>
              <a:rPr lang="en-US" sz="4800" b="1" dirty="0">
                <a:solidFill>
                  <a:schemeClr val="accent2"/>
                </a:solidFill>
                <a:latin typeface="+mn-lt"/>
              </a:rPr>
              <a:t>08</a:t>
            </a:r>
            <a:endParaRPr lang="en-US" sz="4400" dirty="0">
              <a:solidFill>
                <a:schemeClr val="accent2"/>
              </a:solidFill>
              <a:latin typeface="+mn-lt"/>
            </a:endParaRPr>
          </a:p>
        </p:txBody>
      </p:sp>
      <p:cxnSp>
        <p:nvCxnSpPr>
          <p:cNvPr id="82" name="Straight Connector 81">
            <a:extLst>
              <a:ext uri="{FF2B5EF4-FFF2-40B4-BE49-F238E27FC236}">
                <a16:creationId xmlns:a16="http://schemas.microsoft.com/office/drawing/2014/main" id="{B7DE9613-6B34-5B4E-8B62-F6C5090583DD}"/>
              </a:ext>
            </a:extLst>
          </p:cNvPr>
          <p:cNvCxnSpPr>
            <a:cxnSpLocks/>
          </p:cNvCxnSpPr>
          <p:nvPr/>
        </p:nvCxnSpPr>
        <p:spPr bwMode="auto">
          <a:xfrm>
            <a:off x="4936994" y="6407889"/>
            <a:ext cx="0" cy="731520"/>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83" name="Inhaltsplatzhalter 4">
            <a:extLst>
              <a:ext uri="{FF2B5EF4-FFF2-40B4-BE49-F238E27FC236}">
                <a16:creationId xmlns:a16="http://schemas.microsoft.com/office/drawing/2014/main" id="{DF48B559-7F14-1D46-A0EA-49B05B513511}"/>
              </a:ext>
            </a:extLst>
          </p:cNvPr>
          <p:cNvSpPr txBox="1">
            <a:spLocks/>
          </p:cNvSpPr>
          <p:nvPr/>
        </p:nvSpPr>
        <p:spPr>
          <a:xfrm>
            <a:off x="7996251" y="6528651"/>
            <a:ext cx="3166860" cy="48256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20000"/>
              </a:lnSpc>
              <a:buNone/>
            </a:pPr>
            <a:r>
              <a:rPr lang="en-US" sz="2800" b="1" dirty="0">
                <a:solidFill>
                  <a:schemeClr val="tx1"/>
                </a:solidFill>
                <a:latin typeface="+mn-lt"/>
              </a:rPr>
              <a:t>Livelihoods</a:t>
            </a:r>
          </a:p>
        </p:txBody>
      </p:sp>
      <p:sp>
        <p:nvSpPr>
          <p:cNvPr id="84" name="Inhaltsplatzhalter 4">
            <a:extLst>
              <a:ext uri="{FF2B5EF4-FFF2-40B4-BE49-F238E27FC236}">
                <a16:creationId xmlns:a16="http://schemas.microsoft.com/office/drawing/2014/main" id="{8F4BC637-2934-7547-A4CF-A8F9D7D4651B}"/>
              </a:ext>
            </a:extLst>
          </p:cNvPr>
          <p:cNvSpPr txBox="1">
            <a:spLocks/>
          </p:cNvSpPr>
          <p:nvPr/>
        </p:nvSpPr>
        <p:spPr>
          <a:xfrm>
            <a:off x="7019062" y="6306689"/>
            <a:ext cx="814048" cy="82727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20000"/>
              </a:lnSpc>
              <a:buNone/>
            </a:pPr>
            <a:r>
              <a:rPr lang="en-US" sz="4800" b="1" dirty="0">
                <a:solidFill>
                  <a:schemeClr val="accent1"/>
                </a:solidFill>
                <a:latin typeface="+mn-lt"/>
              </a:rPr>
              <a:t>09</a:t>
            </a:r>
            <a:endParaRPr lang="en-US" sz="4400" dirty="0">
              <a:solidFill>
                <a:schemeClr val="accent1"/>
              </a:solidFill>
              <a:latin typeface="+mn-lt"/>
            </a:endParaRPr>
          </a:p>
        </p:txBody>
      </p:sp>
      <p:cxnSp>
        <p:nvCxnSpPr>
          <p:cNvPr id="85" name="Straight Connector 84">
            <a:extLst>
              <a:ext uri="{FF2B5EF4-FFF2-40B4-BE49-F238E27FC236}">
                <a16:creationId xmlns:a16="http://schemas.microsoft.com/office/drawing/2014/main" id="{F51623D2-DF82-C540-AE78-131A3C76F4DD}"/>
              </a:ext>
            </a:extLst>
          </p:cNvPr>
          <p:cNvCxnSpPr>
            <a:cxnSpLocks/>
          </p:cNvCxnSpPr>
          <p:nvPr/>
        </p:nvCxnSpPr>
        <p:spPr bwMode="auto">
          <a:xfrm>
            <a:off x="7859300" y="6436465"/>
            <a:ext cx="0" cy="731520"/>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86" name="Inhaltsplatzhalter 4">
            <a:extLst>
              <a:ext uri="{FF2B5EF4-FFF2-40B4-BE49-F238E27FC236}">
                <a16:creationId xmlns:a16="http://schemas.microsoft.com/office/drawing/2014/main" id="{374D9886-6E87-E743-8FE4-AB50F66240A1}"/>
              </a:ext>
            </a:extLst>
          </p:cNvPr>
          <p:cNvSpPr txBox="1">
            <a:spLocks/>
          </p:cNvSpPr>
          <p:nvPr/>
        </p:nvSpPr>
        <p:spPr>
          <a:xfrm>
            <a:off x="11007659" y="6536650"/>
            <a:ext cx="2299477" cy="48256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20000"/>
              </a:lnSpc>
              <a:buNone/>
            </a:pPr>
            <a:r>
              <a:rPr lang="en-US" sz="2800" b="1" dirty="0">
                <a:solidFill>
                  <a:schemeClr val="tx1"/>
                </a:solidFill>
                <a:latin typeface="+mn-lt"/>
              </a:rPr>
              <a:t>Health</a:t>
            </a:r>
          </a:p>
        </p:txBody>
      </p:sp>
      <p:sp>
        <p:nvSpPr>
          <p:cNvPr id="87" name="Inhaltsplatzhalter 4">
            <a:extLst>
              <a:ext uri="{FF2B5EF4-FFF2-40B4-BE49-F238E27FC236}">
                <a16:creationId xmlns:a16="http://schemas.microsoft.com/office/drawing/2014/main" id="{69E0C4CF-395F-3942-88A4-CBBACB813761}"/>
              </a:ext>
            </a:extLst>
          </p:cNvPr>
          <p:cNvSpPr txBox="1">
            <a:spLocks/>
          </p:cNvSpPr>
          <p:nvPr/>
        </p:nvSpPr>
        <p:spPr>
          <a:xfrm>
            <a:off x="9958060" y="6314689"/>
            <a:ext cx="814048" cy="827278"/>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20000"/>
              </a:lnSpc>
              <a:buNone/>
            </a:pPr>
            <a:r>
              <a:rPr lang="en-US" sz="4800" b="1" dirty="0">
                <a:solidFill>
                  <a:schemeClr val="accent2"/>
                </a:solidFill>
                <a:latin typeface="+mn-lt"/>
              </a:rPr>
              <a:t>10</a:t>
            </a:r>
            <a:endParaRPr lang="en-US" sz="4400" dirty="0">
              <a:solidFill>
                <a:schemeClr val="accent2"/>
              </a:solidFill>
              <a:latin typeface="+mn-lt"/>
            </a:endParaRPr>
          </a:p>
        </p:txBody>
      </p:sp>
      <p:cxnSp>
        <p:nvCxnSpPr>
          <p:cNvPr id="88" name="Straight Connector 87">
            <a:extLst>
              <a:ext uri="{FF2B5EF4-FFF2-40B4-BE49-F238E27FC236}">
                <a16:creationId xmlns:a16="http://schemas.microsoft.com/office/drawing/2014/main" id="{45F18625-5C90-A14D-AB64-0FF4C1EE4EF6}"/>
              </a:ext>
            </a:extLst>
          </p:cNvPr>
          <p:cNvCxnSpPr>
            <a:cxnSpLocks/>
          </p:cNvCxnSpPr>
          <p:nvPr/>
        </p:nvCxnSpPr>
        <p:spPr bwMode="auto">
          <a:xfrm>
            <a:off x="10827962" y="6426177"/>
            <a:ext cx="0" cy="731520"/>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90" name="Rectangle 89">
            <a:extLst>
              <a:ext uri="{FF2B5EF4-FFF2-40B4-BE49-F238E27FC236}">
                <a16:creationId xmlns:a16="http://schemas.microsoft.com/office/drawing/2014/main" id="{6C51AB1A-0B6A-1048-B906-797E5232299E}"/>
              </a:ext>
            </a:extLst>
          </p:cNvPr>
          <p:cNvSpPr/>
          <p:nvPr/>
        </p:nvSpPr>
        <p:spPr bwMode="auto">
          <a:xfrm>
            <a:off x="521580" y="2287588"/>
            <a:ext cx="11968403" cy="5432177"/>
          </a:xfrm>
          <a:prstGeom prst="rect">
            <a:avLst/>
          </a:prstGeom>
          <a:noFill/>
          <a:ln w="98425" cap="flat" cmpd="sng" algn="ctr">
            <a:solidFill>
              <a:schemeClr val="accent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95" name="Slide Number Placeholder 5">
            <a:extLst>
              <a:ext uri="{FF2B5EF4-FFF2-40B4-BE49-F238E27FC236}">
                <a16:creationId xmlns:a16="http://schemas.microsoft.com/office/drawing/2014/main" id="{E2BE244F-9DC3-ED42-81EE-49C15F7B2DF4}"/>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38</a:t>
            </a:fld>
            <a:endParaRPr lang="en-US" altLang="en-US" sz="1200" dirty="0">
              <a:solidFill>
                <a:schemeClr val="bg1"/>
              </a:solidFill>
            </a:endParaRPr>
          </a:p>
        </p:txBody>
      </p:sp>
    </p:spTree>
    <p:extLst>
      <p:ext uri="{BB962C8B-B14F-4D97-AF65-F5344CB8AC3E}">
        <p14:creationId xmlns:p14="http://schemas.microsoft.com/office/powerpoint/2010/main" val="1173959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wipe(down)">
                                      <p:cBhvr>
                                        <p:cTn id="13" dur="500"/>
                                        <p:tgtEl>
                                          <p:spTgt spid="6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ipe(left)">
                                      <p:cBhvr>
                                        <p:cTn id="16" dur="500"/>
                                        <p:tgtEl>
                                          <p:spTgt spid="41"/>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62"/>
                                        </p:tgtEl>
                                        <p:attrNameLst>
                                          <p:attrName>style.visibility</p:attrName>
                                        </p:attrNameLst>
                                      </p:cBhvr>
                                      <p:to>
                                        <p:strVal val="visible"/>
                                      </p:to>
                                    </p:set>
                                    <p:anim calcmode="lin" valueType="num">
                                      <p:cBhvr>
                                        <p:cTn id="20" dur="500" fill="hold"/>
                                        <p:tgtEl>
                                          <p:spTgt spid="62"/>
                                        </p:tgtEl>
                                        <p:attrNameLst>
                                          <p:attrName>ppt_w</p:attrName>
                                        </p:attrNameLst>
                                      </p:cBhvr>
                                      <p:tavLst>
                                        <p:tav tm="0">
                                          <p:val>
                                            <p:fltVal val="0"/>
                                          </p:val>
                                        </p:tav>
                                        <p:tav tm="100000">
                                          <p:val>
                                            <p:strVal val="#ppt_w"/>
                                          </p:val>
                                        </p:tav>
                                      </p:tavLst>
                                    </p:anim>
                                    <p:anim calcmode="lin" valueType="num">
                                      <p:cBhvr>
                                        <p:cTn id="21" dur="500" fill="hold"/>
                                        <p:tgtEl>
                                          <p:spTgt spid="62"/>
                                        </p:tgtEl>
                                        <p:attrNameLst>
                                          <p:attrName>ppt_h</p:attrName>
                                        </p:attrNameLst>
                                      </p:cBhvr>
                                      <p:tavLst>
                                        <p:tav tm="0">
                                          <p:val>
                                            <p:fltVal val="0"/>
                                          </p:val>
                                        </p:tav>
                                        <p:tav tm="100000">
                                          <p:val>
                                            <p:strVal val="#ppt_h"/>
                                          </p:val>
                                        </p:tav>
                                      </p:tavLst>
                                    </p:anim>
                                    <p:animEffect transition="in" filter="fade">
                                      <p:cBhvr>
                                        <p:cTn id="22" dur="500"/>
                                        <p:tgtEl>
                                          <p:spTgt spid="62"/>
                                        </p:tgtEl>
                                      </p:cBhvr>
                                    </p:animEffect>
                                  </p:childTnLst>
                                </p:cTn>
                              </p:par>
                            </p:childTnLst>
                          </p:cTn>
                        </p:par>
                        <p:par>
                          <p:cTn id="23" fill="hold">
                            <p:stCondLst>
                              <p:cond delay="1500"/>
                            </p:stCondLst>
                            <p:childTnLst>
                              <p:par>
                                <p:cTn id="24" presetID="22" presetClass="entr" presetSubtype="4" fill="hold" nodeType="after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wipe(down)">
                                      <p:cBhvr>
                                        <p:cTn id="26" dur="500"/>
                                        <p:tgtEl>
                                          <p:spTgt spid="63"/>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wipe(left)">
                                      <p:cBhvr>
                                        <p:cTn id="29" dur="500"/>
                                        <p:tgtEl>
                                          <p:spTgt spid="61"/>
                                        </p:tgtEl>
                                      </p:cBhvr>
                                    </p:animEffect>
                                  </p:childTnLst>
                                </p:cTn>
                              </p:par>
                            </p:childTnLst>
                          </p:cTn>
                        </p:par>
                        <p:par>
                          <p:cTn id="30" fill="hold">
                            <p:stCondLst>
                              <p:cond delay="2000"/>
                            </p:stCondLst>
                            <p:childTnLst>
                              <p:par>
                                <p:cTn id="31" presetID="53" presetClass="entr" presetSubtype="16" fill="hold" grpId="0" nodeType="afterEffect">
                                  <p:stCondLst>
                                    <p:cond delay="0"/>
                                  </p:stCondLst>
                                  <p:childTnLst>
                                    <p:set>
                                      <p:cBhvr>
                                        <p:cTn id="32" dur="1" fill="hold">
                                          <p:stCondLst>
                                            <p:cond delay="0"/>
                                          </p:stCondLst>
                                        </p:cTn>
                                        <p:tgtEl>
                                          <p:spTgt spid="66"/>
                                        </p:tgtEl>
                                        <p:attrNameLst>
                                          <p:attrName>style.visibility</p:attrName>
                                        </p:attrNameLst>
                                      </p:cBhvr>
                                      <p:to>
                                        <p:strVal val="visible"/>
                                      </p:to>
                                    </p:set>
                                    <p:anim calcmode="lin" valueType="num">
                                      <p:cBhvr>
                                        <p:cTn id="33" dur="500" fill="hold"/>
                                        <p:tgtEl>
                                          <p:spTgt spid="66"/>
                                        </p:tgtEl>
                                        <p:attrNameLst>
                                          <p:attrName>ppt_w</p:attrName>
                                        </p:attrNameLst>
                                      </p:cBhvr>
                                      <p:tavLst>
                                        <p:tav tm="0">
                                          <p:val>
                                            <p:fltVal val="0"/>
                                          </p:val>
                                        </p:tav>
                                        <p:tav tm="100000">
                                          <p:val>
                                            <p:strVal val="#ppt_w"/>
                                          </p:val>
                                        </p:tav>
                                      </p:tavLst>
                                    </p:anim>
                                    <p:anim calcmode="lin" valueType="num">
                                      <p:cBhvr>
                                        <p:cTn id="34" dur="500" fill="hold"/>
                                        <p:tgtEl>
                                          <p:spTgt spid="66"/>
                                        </p:tgtEl>
                                        <p:attrNameLst>
                                          <p:attrName>ppt_h</p:attrName>
                                        </p:attrNameLst>
                                      </p:cBhvr>
                                      <p:tavLst>
                                        <p:tav tm="0">
                                          <p:val>
                                            <p:fltVal val="0"/>
                                          </p:val>
                                        </p:tav>
                                        <p:tav tm="100000">
                                          <p:val>
                                            <p:strVal val="#ppt_h"/>
                                          </p:val>
                                        </p:tav>
                                      </p:tavLst>
                                    </p:anim>
                                    <p:animEffect transition="in" filter="fade">
                                      <p:cBhvr>
                                        <p:cTn id="35" dur="500"/>
                                        <p:tgtEl>
                                          <p:spTgt spid="66"/>
                                        </p:tgtEl>
                                      </p:cBhvr>
                                    </p:animEffect>
                                  </p:childTnLst>
                                </p:cTn>
                              </p:par>
                            </p:childTnLst>
                          </p:cTn>
                        </p:par>
                        <p:par>
                          <p:cTn id="36" fill="hold">
                            <p:stCondLst>
                              <p:cond delay="2500"/>
                            </p:stCondLst>
                            <p:childTnLst>
                              <p:par>
                                <p:cTn id="37" presetID="22" presetClass="entr" presetSubtype="4" fill="hold" nodeType="after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wipe(down)">
                                      <p:cBhvr>
                                        <p:cTn id="39" dur="500"/>
                                        <p:tgtEl>
                                          <p:spTgt spid="67"/>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left)">
                                      <p:cBhvr>
                                        <p:cTn id="42" dur="500"/>
                                        <p:tgtEl>
                                          <p:spTgt spid="65"/>
                                        </p:tgtEl>
                                      </p:cBhvr>
                                    </p:animEffect>
                                  </p:childTnLst>
                                </p:cTn>
                              </p:par>
                            </p:childTnLst>
                          </p:cTn>
                        </p:par>
                        <p:par>
                          <p:cTn id="43" fill="hold">
                            <p:stCondLst>
                              <p:cond delay="3000"/>
                            </p:stCondLst>
                            <p:childTnLst>
                              <p:par>
                                <p:cTn id="44" presetID="53" presetClass="entr" presetSubtype="16" fill="hold" grpId="0" nodeType="afterEffect">
                                  <p:stCondLst>
                                    <p:cond delay="0"/>
                                  </p:stCondLst>
                                  <p:childTnLst>
                                    <p:set>
                                      <p:cBhvr>
                                        <p:cTn id="45" dur="1" fill="hold">
                                          <p:stCondLst>
                                            <p:cond delay="0"/>
                                          </p:stCondLst>
                                        </p:cTn>
                                        <p:tgtEl>
                                          <p:spTgt spid="69"/>
                                        </p:tgtEl>
                                        <p:attrNameLst>
                                          <p:attrName>style.visibility</p:attrName>
                                        </p:attrNameLst>
                                      </p:cBhvr>
                                      <p:to>
                                        <p:strVal val="visible"/>
                                      </p:to>
                                    </p:set>
                                    <p:anim calcmode="lin" valueType="num">
                                      <p:cBhvr>
                                        <p:cTn id="46" dur="500" fill="hold"/>
                                        <p:tgtEl>
                                          <p:spTgt spid="69"/>
                                        </p:tgtEl>
                                        <p:attrNameLst>
                                          <p:attrName>ppt_w</p:attrName>
                                        </p:attrNameLst>
                                      </p:cBhvr>
                                      <p:tavLst>
                                        <p:tav tm="0">
                                          <p:val>
                                            <p:fltVal val="0"/>
                                          </p:val>
                                        </p:tav>
                                        <p:tav tm="100000">
                                          <p:val>
                                            <p:strVal val="#ppt_w"/>
                                          </p:val>
                                        </p:tav>
                                      </p:tavLst>
                                    </p:anim>
                                    <p:anim calcmode="lin" valueType="num">
                                      <p:cBhvr>
                                        <p:cTn id="47" dur="500" fill="hold"/>
                                        <p:tgtEl>
                                          <p:spTgt spid="69"/>
                                        </p:tgtEl>
                                        <p:attrNameLst>
                                          <p:attrName>ppt_h</p:attrName>
                                        </p:attrNameLst>
                                      </p:cBhvr>
                                      <p:tavLst>
                                        <p:tav tm="0">
                                          <p:val>
                                            <p:fltVal val="0"/>
                                          </p:val>
                                        </p:tav>
                                        <p:tav tm="100000">
                                          <p:val>
                                            <p:strVal val="#ppt_h"/>
                                          </p:val>
                                        </p:tav>
                                      </p:tavLst>
                                    </p:anim>
                                    <p:animEffect transition="in" filter="fade">
                                      <p:cBhvr>
                                        <p:cTn id="48" dur="500"/>
                                        <p:tgtEl>
                                          <p:spTgt spid="69"/>
                                        </p:tgtEl>
                                      </p:cBhvr>
                                    </p:animEffect>
                                  </p:childTnLst>
                                </p:cTn>
                              </p:par>
                            </p:childTnLst>
                          </p:cTn>
                        </p:par>
                        <p:par>
                          <p:cTn id="49" fill="hold">
                            <p:stCondLst>
                              <p:cond delay="3500"/>
                            </p:stCondLst>
                            <p:childTnLst>
                              <p:par>
                                <p:cTn id="50" presetID="22" presetClass="entr" presetSubtype="4" fill="hold" nodeType="after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wipe(down)">
                                      <p:cBhvr>
                                        <p:cTn id="52" dur="500"/>
                                        <p:tgtEl>
                                          <p:spTgt spid="70"/>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wipe(left)">
                                      <p:cBhvr>
                                        <p:cTn id="55" dur="500"/>
                                        <p:tgtEl>
                                          <p:spTgt spid="68"/>
                                        </p:tgtEl>
                                      </p:cBhvr>
                                    </p:animEffect>
                                  </p:childTnLst>
                                </p:cTn>
                              </p:par>
                            </p:childTnLst>
                          </p:cTn>
                        </p:par>
                        <p:par>
                          <p:cTn id="56" fill="hold">
                            <p:stCondLst>
                              <p:cond delay="4000"/>
                            </p:stCondLst>
                            <p:childTnLst>
                              <p:par>
                                <p:cTn id="57" presetID="53" presetClass="entr" presetSubtype="16" fill="hold" grpId="0" nodeType="afterEffect">
                                  <p:stCondLst>
                                    <p:cond delay="0"/>
                                  </p:stCondLst>
                                  <p:childTnLst>
                                    <p:set>
                                      <p:cBhvr>
                                        <p:cTn id="58" dur="1" fill="hold">
                                          <p:stCondLst>
                                            <p:cond delay="0"/>
                                          </p:stCondLst>
                                        </p:cTn>
                                        <p:tgtEl>
                                          <p:spTgt spid="72"/>
                                        </p:tgtEl>
                                        <p:attrNameLst>
                                          <p:attrName>style.visibility</p:attrName>
                                        </p:attrNameLst>
                                      </p:cBhvr>
                                      <p:to>
                                        <p:strVal val="visible"/>
                                      </p:to>
                                    </p:set>
                                    <p:anim calcmode="lin" valueType="num">
                                      <p:cBhvr>
                                        <p:cTn id="59" dur="500" fill="hold"/>
                                        <p:tgtEl>
                                          <p:spTgt spid="72"/>
                                        </p:tgtEl>
                                        <p:attrNameLst>
                                          <p:attrName>ppt_w</p:attrName>
                                        </p:attrNameLst>
                                      </p:cBhvr>
                                      <p:tavLst>
                                        <p:tav tm="0">
                                          <p:val>
                                            <p:fltVal val="0"/>
                                          </p:val>
                                        </p:tav>
                                        <p:tav tm="100000">
                                          <p:val>
                                            <p:strVal val="#ppt_w"/>
                                          </p:val>
                                        </p:tav>
                                      </p:tavLst>
                                    </p:anim>
                                    <p:anim calcmode="lin" valueType="num">
                                      <p:cBhvr>
                                        <p:cTn id="60" dur="500" fill="hold"/>
                                        <p:tgtEl>
                                          <p:spTgt spid="72"/>
                                        </p:tgtEl>
                                        <p:attrNameLst>
                                          <p:attrName>ppt_h</p:attrName>
                                        </p:attrNameLst>
                                      </p:cBhvr>
                                      <p:tavLst>
                                        <p:tav tm="0">
                                          <p:val>
                                            <p:fltVal val="0"/>
                                          </p:val>
                                        </p:tav>
                                        <p:tav tm="100000">
                                          <p:val>
                                            <p:strVal val="#ppt_h"/>
                                          </p:val>
                                        </p:tav>
                                      </p:tavLst>
                                    </p:anim>
                                    <p:animEffect transition="in" filter="fade">
                                      <p:cBhvr>
                                        <p:cTn id="61" dur="500"/>
                                        <p:tgtEl>
                                          <p:spTgt spid="72"/>
                                        </p:tgtEl>
                                      </p:cBhvr>
                                    </p:animEffect>
                                  </p:childTnLst>
                                </p:cTn>
                              </p:par>
                            </p:childTnLst>
                          </p:cTn>
                        </p:par>
                        <p:par>
                          <p:cTn id="62" fill="hold">
                            <p:stCondLst>
                              <p:cond delay="4500"/>
                            </p:stCondLst>
                            <p:childTnLst>
                              <p:par>
                                <p:cTn id="63" presetID="22" presetClass="entr" presetSubtype="4" fill="hold" nodeType="afterEffect">
                                  <p:stCondLst>
                                    <p:cond delay="0"/>
                                  </p:stCondLst>
                                  <p:childTnLst>
                                    <p:set>
                                      <p:cBhvr>
                                        <p:cTn id="64" dur="1" fill="hold">
                                          <p:stCondLst>
                                            <p:cond delay="0"/>
                                          </p:stCondLst>
                                        </p:cTn>
                                        <p:tgtEl>
                                          <p:spTgt spid="73"/>
                                        </p:tgtEl>
                                        <p:attrNameLst>
                                          <p:attrName>style.visibility</p:attrName>
                                        </p:attrNameLst>
                                      </p:cBhvr>
                                      <p:to>
                                        <p:strVal val="visible"/>
                                      </p:to>
                                    </p:set>
                                    <p:animEffect transition="in" filter="wipe(down)">
                                      <p:cBhvr>
                                        <p:cTn id="65" dur="500"/>
                                        <p:tgtEl>
                                          <p:spTgt spid="73"/>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71"/>
                                        </p:tgtEl>
                                        <p:attrNameLst>
                                          <p:attrName>style.visibility</p:attrName>
                                        </p:attrNameLst>
                                      </p:cBhvr>
                                      <p:to>
                                        <p:strVal val="visible"/>
                                      </p:to>
                                    </p:set>
                                    <p:animEffect transition="in" filter="wipe(left)">
                                      <p:cBhvr>
                                        <p:cTn id="68" dur="500"/>
                                        <p:tgtEl>
                                          <p:spTgt spid="71"/>
                                        </p:tgtEl>
                                      </p:cBhvr>
                                    </p:animEffect>
                                  </p:childTnLst>
                                </p:cTn>
                              </p:par>
                            </p:childTnLst>
                          </p:cTn>
                        </p:par>
                        <p:par>
                          <p:cTn id="69" fill="hold">
                            <p:stCondLst>
                              <p:cond delay="5000"/>
                            </p:stCondLst>
                            <p:childTnLst>
                              <p:par>
                                <p:cTn id="70" presetID="53" presetClass="entr" presetSubtype="16" fill="hold" grpId="0" nodeType="afterEffect">
                                  <p:stCondLst>
                                    <p:cond delay="0"/>
                                  </p:stCondLst>
                                  <p:childTnLst>
                                    <p:set>
                                      <p:cBhvr>
                                        <p:cTn id="71" dur="1" fill="hold">
                                          <p:stCondLst>
                                            <p:cond delay="0"/>
                                          </p:stCondLst>
                                        </p:cTn>
                                        <p:tgtEl>
                                          <p:spTgt spid="75"/>
                                        </p:tgtEl>
                                        <p:attrNameLst>
                                          <p:attrName>style.visibility</p:attrName>
                                        </p:attrNameLst>
                                      </p:cBhvr>
                                      <p:to>
                                        <p:strVal val="visible"/>
                                      </p:to>
                                    </p:set>
                                    <p:anim calcmode="lin" valueType="num">
                                      <p:cBhvr>
                                        <p:cTn id="72" dur="500" fill="hold"/>
                                        <p:tgtEl>
                                          <p:spTgt spid="75"/>
                                        </p:tgtEl>
                                        <p:attrNameLst>
                                          <p:attrName>ppt_w</p:attrName>
                                        </p:attrNameLst>
                                      </p:cBhvr>
                                      <p:tavLst>
                                        <p:tav tm="0">
                                          <p:val>
                                            <p:fltVal val="0"/>
                                          </p:val>
                                        </p:tav>
                                        <p:tav tm="100000">
                                          <p:val>
                                            <p:strVal val="#ppt_w"/>
                                          </p:val>
                                        </p:tav>
                                      </p:tavLst>
                                    </p:anim>
                                    <p:anim calcmode="lin" valueType="num">
                                      <p:cBhvr>
                                        <p:cTn id="73" dur="500" fill="hold"/>
                                        <p:tgtEl>
                                          <p:spTgt spid="75"/>
                                        </p:tgtEl>
                                        <p:attrNameLst>
                                          <p:attrName>ppt_h</p:attrName>
                                        </p:attrNameLst>
                                      </p:cBhvr>
                                      <p:tavLst>
                                        <p:tav tm="0">
                                          <p:val>
                                            <p:fltVal val="0"/>
                                          </p:val>
                                        </p:tav>
                                        <p:tav tm="100000">
                                          <p:val>
                                            <p:strVal val="#ppt_h"/>
                                          </p:val>
                                        </p:tav>
                                      </p:tavLst>
                                    </p:anim>
                                    <p:animEffect transition="in" filter="fade">
                                      <p:cBhvr>
                                        <p:cTn id="74" dur="500"/>
                                        <p:tgtEl>
                                          <p:spTgt spid="75"/>
                                        </p:tgtEl>
                                      </p:cBhvr>
                                    </p:animEffect>
                                  </p:childTnLst>
                                </p:cTn>
                              </p:par>
                            </p:childTnLst>
                          </p:cTn>
                        </p:par>
                        <p:par>
                          <p:cTn id="75" fill="hold">
                            <p:stCondLst>
                              <p:cond delay="5500"/>
                            </p:stCondLst>
                            <p:childTnLst>
                              <p:par>
                                <p:cTn id="76" presetID="22" presetClass="entr" presetSubtype="4" fill="hold" nodeType="afterEffect">
                                  <p:stCondLst>
                                    <p:cond delay="0"/>
                                  </p:stCondLst>
                                  <p:childTnLst>
                                    <p:set>
                                      <p:cBhvr>
                                        <p:cTn id="77" dur="1" fill="hold">
                                          <p:stCondLst>
                                            <p:cond delay="0"/>
                                          </p:stCondLst>
                                        </p:cTn>
                                        <p:tgtEl>
                                          <p:spTgt spid="76"/>
                                        </p:tgtEl>
                                        <p:attrNameLst>
                                          <p:attrName>style.visibility</p:attrName>
                                        </p:attrNameLst>
                                      </p:cBhvr>
                                      <p:to>
                                        <p:strVal val="visible"/>
                                      </p:to>
                                    </p:set>
                                    <p:animEffect transition="in" filter="wipe(down)">
                                      <p:cBhvr>
                                        <p:cTn id="78" dur="500"/>
                                        <p:tgtEl>
                                          <p:spTgt spid="76"/>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74"/>
                                        </p:tgtEl>
                                        <p:attrNameLst>
                                          <p:attrName>style.visibility</p:attrName>
                                        </p:attrNameLst>
                                      </p:cBhvr>
                                      <p:to>
                                        <p:strVal val="visible"/>
                                      </p:to>
                                    </p:set>
                                    <p:animEffect transition="in" filter="wipe(left)">
                                      <p:cBhvr>
                                        <p:cTn id="81" dur="500"/>
                                        <p:tgtEl>
                                          <p:spTgt spid="74"/>
                                        </p:tgtEl>
                                      </p:cBhvr>
                                    </p:animEffect>
                                  </p:childTnLst>
                                </p:cTn>
                              </p:par>
                            </p:childTnLst>
                          </p:cTn>
                        </p:par>
                        <p:par>
                          <p:cTn id="82" fill="hold">
                            <p:stCondLst>
                              <p:cond delay="6000"/>
                            </p:stCondLst>
                            <p:childTnLst>
                              <p:par>
                                <p:cTn id="83" presetID="53" presetClass="entr" presetSubtype="16" fill="hold" grpId="0" nodeType="afterEffect">
                                  <p:stCondLst>
                                    <p:cond delay="0"/>
                                  </p:stCondLst>
                                  <p:childTnLst>
                                    <p:set>
                                      <p:cBhvr>
                                        <p:cTn id="84" dur="1" fill="hold">
                                          <p:stCondLst>
                                            <p:cond delay="0"/>
                                          </p:stCondLst>
                                        </p:cTn>
                                        <p:tgtEl>
                                          <p:spTgt spid="78"/>
                                        </p:tgtEl>
                                        <p:attrNameLst>
                                          <p:attrName>style.visibility</p:attrName>
                                        </p:attrNameLst>
                                      </p:cBhvr>
                                      <p:to>
                                        <p:strVal val="visible"/>
                                      </p:to>
                                    </p:set>
                                    <p:anim calcmode="lin" valueType="num">
                                      <p:cBhvr>
                                        <p:cTn id="85" dur="500" fill="hold"/>
                                        <p:tgtEl>
                                          <p:spTgt spid="78"/>
                                        </p:tgtEl>
                                        <p:attrNameLst>
                                          <p:attrName>ppt_w</p:attrName>
                                        </p:attrNameLst>
                                      </p:cBhvr>
                                      <p:tavLst>
                                        <p:tav tm="0">
                                          <p:val>
                                            <p:fltVal val="0"/>
                                          </p:val>
                                        </p:tav>
                                        <p:tav tm="100000">
                                          <p:val>
                                            <p:strVal val="#ppt_w"/>
                                          </p:val>
                                        </p:tav>
                                      </p:tavLst>
                                    </p:anim>
                                    <p:anim calcmode="lin" valueType="num">
                                      <p:cBhvr>
                                        <p:cTn id="86" dur="500" fill="hold"/>
                                        <p:tgtEl>
                                          <p:spTgt spid="78"/>
                                        </p:tgtEl>
                                        <p:attrNameLst>
                                          <p:attrName>ppt_h</p:attrName>
                                        </p:attrNameLst>
                                      </p:cBhvr>
                                      <p:tavLst>
                                        <p:tav tm="0">
                                          <p:val>
                                            <p:fltVal val="0"/>
                                          </p:val>
                                        </p:tav>
                                        <p:tav tm="100000">
                                          <p:val>
                                            <p:strVal val="#ppt_h"/>
                                          </p:val>
                                        </p:tav>
                                      </p:tavLst>
                                    </p:anim>
                                    <p:animEffect transition="in" filter="fade">
                                      <p:cBhvr>
                                        <p:cTn id="87" dur="500"/>
                                        <p:tgtEl>
                                          <p:spTgt spid="78"/>
                                        </p:tgtEl>
                                      </p:cBhvr>
                                    </p:animEffect>
                                  </p:childTnLst>
                                </p:cTn>
                              </p:par>
                            </p:childTnLst>
                          </p:cTn>
                        </p:par>
                        <p:par>
                          <p:cTn id="88" fill="hold">
                            <p:stCondLst>
                              <p:cond delay="6500"/>
                            </p:stCondLst>
                            <p:childTnLst>
                              <p:par>
                                <p:cTn id="89" presetID="22" presetClass="entr" presetSubtype="4" fill="hold" nodeType="afterEffect">
                                  <p:stCondLst>
                                    <p:cond delay="0"/>
                                  </p:stCondLst>
                                  <p:childTnLst>
                                    <p:set>
                                      <p:cBhvr>
                                        <p:cTn id="90" dur="1" fill="hold">
                                          <p:stCondLst>
                                            <p:cond delay="0"/>
                                          </p:stCondLst>
                                        </p:cTn>
                                        <p:tgtEl>
                                          <p:spTgt spid="79"/>
                                        </p:tgtEl>
                                        <p:attrNameLst>
                                          <p:attrName>style.visibility</p:attrName>
                                        </p:attrNameLst>
                                      </p:cBhvr>
                                      <p:to>
                                        <p:strVal val="visible"/>
                                      </p:to>
                                    </p:set>
                                    <p:animEffect transition="in" filter="wipe(down)">
                                      <p:cBhvr>
                                        <p:cTn id="91" dur="500"/>
                                        <p:tgtEl>
                                          <p:spTgt spid="79"/>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77"/>
                                        </p:tgtEl>
                                        <p:attrNameLst>
                                          <p:attrName>style.visibility</p:attrName>
                                        </p:attrNameLst>
                                      </p:cBhvr>
                                      <p:to>
                                        <p:strVal val="visible"/>
                                      </p:to>
                                    </p:set>
                                    <p:animEffect transition="in" filter="wipe(left)">
                                      <p:cBhvr>
                                        <p:cTn id="94" dur="500"/>
                                        <p:tgtEl>
                                          <p:spTgt spid="77"/>
                                        </p:tgtEl>
                                      </p:cBhvr>
                                    </p:animEffect>
                                  </p:childTnLst>
                                </p:cTn>
                              </p:par>
                            </p:childTnLst>
                          </p:cTn>
                        </p:par>
                        <p:par>
                          <p:cTn id="95" fill="hold">
                            <p:stCondLst>
                              <p:cond delay="7000"/>
                            </p:stCondLst>
                            <p:childTnLst>
                              <p:par>
                                <p:cTn id="96" presetID="53" presetClass="entr" presetSubtype="16" fill="hold" grpId="0" nodeType="afterEffect">
                                  <p:stCondLst>
                                    <p:cond delay="0"/>
                                  </p:stCondLst>
                                  <p:childTnLst>
                                    <p:set>
                                      <p:cBhvr>
                                        <p:cTn id="97" dur="1" fill="hold">
                                          <p:stCondLst>
                                            <p:cond delay="0"/>
                                          </p:stCondLst>
                                        </p:cTn>
                                        <p:tgtEl>
                                          <p:spTgt spid="81"/>
                                        </p:tgtEl>
                                        <p:attrNameLst>
                                          <p:attrName>style.visibility</p:attrName>
                                        </p:attrNameLst>
                                      </p:cBhvr>
                                      <p:to>
                                        <p:strVal val="visible"/>
                                      </p:to>
                                    </p:set>
                                    <p:anim calcmode="lin" valueType="num">
                                      <p:cBhvr>
                                        <p:cTn id="98" dur="500" fill="hold"/>
                                        <p:tgtEl>
                                          <p:spTgt spid="81"/>
                                        </p:tgtEl>
                                        <p:attrNameLst>
                                          <p:attrName>ppt_w</p:attrName>
                                        </p:attrNameLst>
                                      </p:cBhvr>
                                      <p:tavLst>
                                        <p:tav tm="0">
                                          <p:val>
                                            <p:fltVal val="0"/>
                                          </p:val>
                                        </p:tav>
                                        <p:tav tm="100000">
                                          <p:val>
                                            <p:strVal val="#ppt_w"/>
                                          </p:val>
                                        </p:tav>
                                      </p:tavLst>
                                    </p:anim>
                                    <p:anim calcmode="lin" valueType="num">
                                      <p:cBhvr>
                                        <p:cTn id="99" dur="500" fill="hold"/>
                                        <p:tgtEl>
                                          <p:spTgt spid="81"/>
                                        </p:tgtEl>
                                        <p:attrNameLst>
                                          <p:attrName>ppt_h</p:attrName>
                                        </p:attrNameLst>
                                      </p:cBhvr>
                                      <p:tavLst>
                                        <p:tav tm="0">
                                          <p:val>
                                            <p:fltVal val="0"/>
                                          </p:val>
                                        </p:tav>
                                        <p:tav tm="100000">
                                          <p:val>
                                            <p:strVal val="#ppt_h"/>
                                          </p:val>
                                        </p:tav>
                                      </p:tavLst>
                                    </p:anim>
                                    <p:animEffect transition="in" filter="fade">
                                      <p:cBhvr>
                                        <p:cTn id="100" dur="500"/>
                                        <p:tgtEl>
                                          <p:spTgt spid="81"/>
                                        </p:tgtEl>
                                      </p:cBhvr>
                                    </p:animEffect>
                                  </p:childTnLst>
                                </p:cTn>
                              </p:par>
                            </p:childTnLst>
                          </p:cTn>
                        </p:par>
                        <p:par>
                          <p:cTn id="101" fill="hold">
                            <p:stCondLst>
                              <p:cond delay="7500"/>
                            </p:stCondLst>
                            <p:childTnLst>
                              <p:par>
                                <p:cTn id="102" presetID="22" presetClass="entr" presetSubtype="4" fill="hold" nodeType="afterEffect">
                                  <p:stCondLst>
                                    <p:cond delay="0"/>
                                  </p:stCondLst>
                                  <p:childTnLst>
                                    <p:set>
                                      <p:cBhvr>
                                        <p:cTn id="103" dur="1" fill="hold">
                                          <p:stCondLst>
                                            <p:cond delay="0"/>
                                          </p:stCondLst>
                                        </p:cTn>
                                        <p:tgtEl>
                                          <p:spTgt spid="82"/>
                                        </p:tgtEl>
                                        <p:attrNameLst>
                                          <p:attrName>style.visibility</p:attrName>
                                        </p:attrNameLst>
                                      </p:cBhvr>
                                      <p:to>
                                        <p:strVal val="visible"/>
                                      </p:to>
                                    </p:set>
                                    <p:animEffect transition="in" filter="wipe(down)">
                                      <p:cBhvr>
                                        <p:cTn id="104" dur="500"/>
                                        <p:tgtEl>
                                          <p:spTgt spid="82"/>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80"/>
                                        </p:tgtEl>
                                        <p:attrNameLst>
                                          <p:attrName>style.visibility</p:attrName>
                                        </p:attrNameLst>
                                      </p:cBhvr>
                                      <p:to>
                                        <p:strVal val="visible"/>
                                      </p:to>
                                    </p:set>
                                    <p:animEffect transition="in" filter="wipe(left)">
                                      <p:cBhvr>
                                        <p:cTn id="107" dur="500"/>
                                        <p:tgtEl>
                                          <p:spTgt spid="80"/>
                                        </p:tgtEl>
                                      </p:cBhvr>
                                    </p:animEffect>
                                  </p:childTnLst>
                                </p:cTn>
                              </p:par>
                            </p:childTnLst>
                          </p:cTn>
                        </p:par>
                        <p:par>
                          <p:cTn id="108" fill="hold">
                            <p:stCondLst>
                              <p:cond delay="8000"/>
                            </p:stCondLst>
                            <p:childTnLst>
                              <p:par>
                                <p:cTn id="109" presetID="53" presetClass="entr" presetSubtype="16" fill="hold" grpId="0" nodeType="afterEffect">
                                  <p:stCondLst>
                                    <p:cond delay="0"/>
                                  </p:stCondLst>
                                  <p:childTnLst>
                                    <p:set>
                                      <p:cBhvr>
                                        <p:cTn id="110" dur="1" fill="hold">
                                          <p:stCondLst>
                                            <p:cond delay="0"/>
                                          </p:stCondLst>
                                        </p:cTn>
                                        <p:tgtEl>
                                          <p:spTgt spid="84"/>
                                        </p:tgtEl>
                                        <p:attrNameLst>
                                          <p:attrName>style.visibility</p:attrName>
                                        </p:attrNameLst>
                                      </p:cBhvr>
                                      <p:to>
                                        <p:strVal val="visible"/>
                                      </p:to>
                                    </p:set>
                                    <p:anim calcmode="lin" valueType="num">
                                      <p:cBhvr>
                                        <p:cTn id="111" dur="500" fill="hold"/>
                                        <p:tgtEl>
                                          <p:spTgt spid="84"/>
                                        </p:tgtEl>
                                        <p:attrNameLst>
                                          <p:attrName>ppt_w</p:attrName>
                                        </p:attrNameLst>
                                      </p:cBhvr>
                                      <p:tavLst>
                                        <p:tav tm="0">
                                          <p:val>
                                            <p:fltVal val="0"/>
                                          </p:val>
                                        </p:tav>
                                        <p:tav tm="100000">
                                          <p:val>
                                            <p:strVal val="#ppt_w"/>
                                          </p:val>
                                        </p:tav>
                                      </p:tavLst>
                                    </p:anim>
                                    <p:anim calcmode="lin" valueType="num">
                                      <p:cBhvr>
                                        <p:cTn id="112" dur="500" fill="hold"/>
                                        <p:tgtEl>
                                          <p:spTgt spid="84"/>
                                        </p:tgtEl>
                                        <p:attrNameLst>
                                          <p:attrName>ppt_h</p:attrName>
                                        </p:attrNameLst>
                                      </p:cBhvr>
                                      <p:tavLst>
                                        <p:tav tm="0">
                                          <p:val>
                                            <p:fltVal val="0"/>
                                          </p:val>
                                        </p:tav>
                                        <p:tav tm="100000">
                                          <p:val>
                                            <p:strVal val="#ppt_h"/>
                                          </p:val>
                                        </p:tav>
                                      </p:tavLst>
                                    </p:anim>
                                    <p:animEffect transition="in" filter="fade">
                                      <p:cBhvr>
                                        <p:cTn id="113" dur="500"/>
                                        <p:tgtEl>
                                          <p:spTgt spid="84"/>
                                        </p:tgtEl>
                                      </p:cBhvr>
                                    </p:animEffect>
                                  </p:childTnLst>
                                </p:cTn>
                              </p:par>
                            </p:childTnLst>
                          </p:cTn>
                        </p:par>
                        <p:par>
                          <p:cTn id="114" fill="hold">
                            <p:stCondLst>
                              <p:cond delay="8500"/>
                            </p:stCondLst>
                            <p:childTnLst>
                              <p:par>
                                <p:cTn id="115" presetID="22" presetClass="entr" presetSubtype="4" fill="hold" nodeType="afterEffect">
                                  <p:stCondLst>
                                    <p:cond delay="0"/>
                                  </p:stCondLst>
                                  <p:childTnLst>
                                    <p:set>
                                      <p:cBhvr>
                                        <p:cTn id="116" dur="1" fill="hold">
                                          <p:stCondLst>
                                            <p:cond delay="0"/>
                                          </p:stCondLst>
                                        </p:cTn>
                                        <p:tgtEl>
                                          <p:spTgt spid="85"/>
                                        </p:tgtEl>
                                        <p:attrNameLst>
                                          <p:attrName>style.visibility</p:attrName>
                                        </p:attrNameLst>
                                      </p:cBhvr>
                                      <p:to>
                                        <p:strVal val="visible"/>
                                      </p:to>
                                    </p:set>
                                    <p:animEffect transition="in" filter="wipe(down)">
                                      <p:cBhvr>
                                        <p:cTn id="117" dur="500"/>
                                        <p:tgtEl>
                                          <p:spTgt spid="85"/>
                                        </p:tgtEl>
                                      </p:cBhvr>
                                    </p:animEffect>
                                  </p:childTnLst>
                                </p:cTn>
                              </p:par>
                              <p:par>
                                <p:cTn id="118" presetID="22" presetClass="entr" presetSubtype="8" fill="hold" grpId="0" nodeType="withEffect">
                                  <p:stCondLst>
                                    <p:cond delay="0"/>
                                  </p:stCondLst>
                                  <p:childTnLst>
                                    <p:set>
                                      <p:cBhvr>
                                        <p:cTn id="119" dur="1" fill="hold">
                                          <p:stCondLst>
                                            <p:cond delay="0"/>
                                          </p:stCondLst>
                                        </p:cTn>
                                        <p:tgtEl>
                                          <p:spTgt spid="83"/>
                                        </p:tgtEl>
                                        <p:attrNameLst>
                                          <p:attrName>style.visibility</p:attrName>
                                        </p:attrNameLst>
                                      </p:cBhvr>
                                      <p:to>
                                        <p:strVal val="visible"/>
                                      </p:to>
                                    </p:set>
                                    <p:animEffect transition="in" filter="wipe(left)">
                                      <p:cBhvr>
                                        <p:cTn id="120" dur="500"/>
                                        <p:tgtEl>
                                          <p:spTgt spid="83"/>
                                        </p:tgtEl>
                                      </p:cBhvr>
                                    </p:animEffect>
                                  </p:childTnLst>
                                </p:cTn>
                              </p:par>
                            </p:childTnLst>
                          </p:cTn>
                        </p:par>
                        <p:par>
                          <p:cTn id="121" fill="hold">
                            <p:stCondLst>
                              <p:cond delay="9000"/>
                            </p:stCondLst>
                            <p:childTnLst>
                              <p:par>
                                <p:cTn id="122" presetID="53" presetClass="entr" presetSubtype="16" fill="hold" grpId="0" nodeType="afterEffect">
                                  <p:stCondLst>
                                    <p:cond delay="0"/>
                                  </p:stCondLst>
                                  <p:childTnLst>
                                    <p:set>
                                      <p:cBhvr>
                                        <p:cTn id="123" dur="1" fill="hold">
                                          <p:stCondLst>
                                            <p:cond delay="0"/>
                                          </p:stCondLst>
                                        </p:cTn>
                                        <p:tgtEl>
                                          <p:spTgt spid="87"/>
                                        </p:tgtEl>
                                        <p:attrNameLst>
                                          <p:attrName>style.visibility</p:attrName>
                                        </p:attrNameLst>
                                      </p:cBhvr>
                                      <p:to>
                                        <p:strVal val="visible"/>
                                      </p:to>
                                    </p:set>
                                    <p:anim calcmode="lin" valueType="num">
                                      <p:cBhvr>
                                        <p:cTn id="124" dur="500" fill="hold"/>
                                        <p:tgtEl>
                                          <p:spTgt spid="87"/>
                                        </p:tgtEl>
                                        <p:attrNameLst>
                                          <p:attrName>ppt_w</p:attrName>
                                        </p:attrNameLst>
                                      </p:cBhvr>
                                      <p:tavLst>
                                        <p:tav tm="0">
                                          <p:val>
                                            <p:fltVal val="0"/>
                                          </p:val>
                                        </p:tav>
                                        <p:tav tm="100000">
                                          <p:val>
                                            <p:strVal val="#ppt_w"/>
                                          </p:val>
                                        </p:tav>
                                      </p:tavLst>
                                    </p:anim>
                                    <p:anim calcmode="lin" valueType="num">
                                      <p:cBhvr>
                                        <p:cTn id="125" dur="500" fill="hold"/>
                                        <p:tgtEl>
                                          <p:spTgt spid="87"/>
                                        </p:tgtEl>
                                        <p:attrNameLst>
                                          <p:attrName>ppt_h</p:attrName>
                                        </p:attrNameLst>
                                      </p:cBhvr>
                                      <p:tavLst>
                                        <p:tav tm="0">
                                          <p:val>
                                            <p:fltVal val="0"/>
                                          </p:val>
                                        </p:tav>
                                        <p:tav tm="100000">
                                          <p:val>
                                            <p:strVal val="#ppt_h"/>
                                          </p:val>
                                        </p:tav>
                                      </p:tavLst>
                                    </p:anim>
                                    <p:animEffect transition="in" filter="fade">
                                      <p:cBhvr>
                                        <p:cTn id="126" dur="500"/>
                                        <p:tgtEl>
                                          <p:spTgt spid="87"/>
                                        </p:tgtEl>
                                      </p:cBhvr>
                                    </p:animEffect>
                                  </p:childTnLst>
                                </p:cTn>
                              </p:par>
                            </p:childTnLst>
                          </p:cTn>
                        </p:par>
                        <p:par>
                          <p:cTn id="127" fill="hold">
                            <p:stCondLst>
                              <p:cond delay="9500"/>
                            </p:stCondLst>
                            <p:childTnLst>
                              <p:par>
                                <p:cTn id="128" presetID="22" presetClass="entr" presetSubtype="4" fill="hold" nodeType="afterEffect">
                                  <p:stCondLst>
                                    <p:cond delay="0"/>
                                  </p:stCondLst>
                                  <p:childTnLst>
                                    <p:set>
                                      <p:cBhvr>
                                        <p:cTn id="129" dur="1" fill="hold">
                                          <p:stCondLst>
                                            <p:cond delay="0"/>
                                          </p:stCondLst>
                                        </p:cTn>
                                        <p:tgtEl>
                                          <p:spTgt spid="88"/>
                                        </p:tgtEl>
                                        <p:attrNameLst>
                                          <p:attrName>style.visibility</p:attrName>
                                        </p:attrNameLst>
                                      </p:cBhvr>
                                      <p:to>
                                        <p:strVal val="visible"/>
                                      </p:to>
                                    </p:set>
                                    <p:animEffect transition="in" filter="wipe(down)">
                                      <p:cBhvr>
                                        <p:cTn id="130" dur="500"/>
                                        <p:tgtEl>
                                          <p:spTgt spid="88"/>
                                        </p:tgtEl>
                                      </p:cBhvr>
                                    </p:animEffect>
                                  </p:childTnLst>
                                </p:cTn>
                              </p:par>
                              <p:par>
                                <p:cTn id="131" presetID="22" presetClass="entr" presetSubtype="8" fill="hold" grpId="0" nodeType="withEffect">
                                  <p:stCondLst>
                                    <p:cond delay="0"/>
                                  </p:stCondLst>
                                  <p:childTnLst>
                                    <p:set>
                                      <p:cBhvr>
                                        <p:cTn id="132" dur="1" fill="hold">
                                          <p:stCondLst>
                                            <p:cond delay="0"/>
                                          </p:stCondLst>
                                        </p:cTn>
                                        <p:tgtEl>
                                          <p:spTgt spid="86"/>
                                        </p:tgtEl>
                                        <p:attrNameLst>
                                          <p:attrName>style.visibility</p:attrName>
                                        </p:attrNameLst>
                                      </p:cBhvr>
                                      <p:to>
                                        <p:strVal val="visible"/>
                                      </p:to>
                                    </p:set>
                                    <p:animEffect transition="in" filter="wipe(left)">
                                      <p:cBhvr>
                                        <p:cTn id="133" dur="500"/>
                                        <p:tgtEl>
                                          <p:spTgt spid="86"/>
                                        </p:tgtEl>
                                      </p:cBhvr>
                                    </p:animEffect>
                                  </p:childTnLst>
                                </p:cTn>
                              </p:par>
                            </p:childTnLst>
                          </p:cTn>
                        </p:par>
                        <p:par>
                          <p:cTn id="134" fill="hold">
                            <p:stCondLst>
                              <p:cond delay="10000"/>
                            </p:stCondLst>
                            <p:childTnLst>
                              <p:par>
                                <p:cTn id="135" presetID="21" presetClass="entr" presetSubtype="1" fill="hold" grpId="0" nodeType="afterEffect">
                                  <p:stCondLst>
                                    <p:cond delay="0"/>
                                  </p:stCondLst>
                                  <p:childTnLst>
                                    <p:set>
                                      <p:cBhvr>
                                        <p:cTn id="136" dur="1" fill="hold">
                                          <p:stCondLst>
                                            <p:cond delay="0"/>
                                          </p:stCondLst>
                                        </p:cTn>
                                        <p:tgtEl>
                                          <p:spTgt spid="90"/>
                                        </p:tgtEl>
                                        <p:attrNameLst>
                                          <p:attrName>style.visibility</p:attrName>
                                        </p:attrNameLst>
                                      </p:cBhvr>
                                      <p:to>
                                        <p:strVal val="visible"/>
                                      </p:to>
                                    </p:set>
                                    <p:animEffect transition="in" filter="wheel(1)">
                                      <p:cBhvr>
                                        <p:cTn id="13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61" grpId="0"/>
      <p:bldP spid="62" grpId="0"/>
      <p:bldP spid="65" grpId="0"/>
      <p:bldP spid="66" grpId="0"/>
      <p:bldP spid="68" grpId="0"/>
      <p:bldP spid="69" grpId="0"/>
      <p:bldP spid="71" grpId="0"/>
      <p:bldP spid="72" grpId="0"/>
      <p:bldP spid="74" grpId="0"/>
      <p:bldP spid="75" grpId="0"/>
      <p:bldP spid="77" grpId="0"/>
      <p:bldP spid="78" grpId="0"/>
      <p:bldP spid="80" grpId="0"/>
      <p:bldP spid="81" grpId="0"/>
      <p:bldP spid="83" grpId="0"/>
      <p:bldP spid="84" grpId="0"/>
      <p:bldP spid="86" grpId="0"/>
      <p:bldP spid="87" grpId="0"/>
      <p:bldP spid="9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0" y="0"/>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9" dirty="0"/>
          </a:p>
        </p:txBody>
      </p:sp>
      <p:sp>
        <p:nvSpPr>
          <p:cNvPr id="22" name="Rectangle 21">
            <a:extLst>
              <a:ext uri="{FF2B5EF4-FFF2-40B4-BE49-F238E27FC236}">
                <a16:creationId xmlns:a16="http://schemas.microsoft.com/office/drawing/2014/main" id="{0EFDDA78-E977-E043-8115-89F767AE4542}"/>
              </a:ext>
            </a:extLst>
          </p:cNvPr>
          <p:cNvSpPr/>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nvSpPr>
        <p:spPr bwMode="auto">
          <a:xfrm rot="10800000">
            <a:off x="5129144" y="1113906"/>
            <a:ext cx="2694051" cy="2378513"/>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fontAlgn="base">
              <a:spcBef>
                <a:spcPct val="0"/>
              </a:spcBef>
              <a:spcAft>
                <a:spcPct val="0"/>
              </a:spcAft>
            </a:pPr>
            <a:endParaRPr lang="en-US" sz="400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nvPr>
        </p:nvSpPr>
        <p:spPr>
          <a:xfrm>
            <a:off x="2253068" y="3421210"/>
            <a:ext cx="8457168" cy="2151592"/>
          </a:xfrm>
        </p:spPr>
        <p:txBody>
          <a:bodyPr>
            <a:noAutofit/>
          </a:bodyPr>
          <a:lstStyle/>
          <a:p>
            <a:r>
              <a:rPr lang="en-US" altLang="en-US" sz="4400" dirty="0"/>
              <a:t>Risk POINTS AND </a:t>
            </a:r>
            <a:br>
              <a:rPr lang="en-US" altLang="en-US" sz="4400" dirty="0"/>
            </a:br>
            <a:r>
              <a:rPr lang="en-US" altLang="en-US" sz="4400" dirty="0"/>
              <a:t>BARRIERS </a:t>
            </a:r>
            <a:r>
              <a:rPr lang="en-US" sz="4400" dirty="0"/>
              <a:t>Assessment</a:t>
            </a:r>
            <a:endParaRPr lang="en-US" altLang="en-US" sz="4400" dirty="0"/>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nvPr>
        </p:nvSpPr>
        <p:spPr>
          <a:xfrm>
            <a:off x="4172351" y="1503022"/>
            <a:ext cx="4702055" cy="1952227"/>
          </a:xfrm>
        </p:spPr>
        <p:txBody>
          <a:bodyPr/>
          <a:lstStyle/>
          <a:p>
            <a:r>
              <a:rPr lang="en-US" dirty="0">
                <a:solidFill>
                  <a:schemeClr val="tx2"/>
                </a:solidFill>
              </a:rPr>
              <a:t>Exercise</a:t>
            </a:r>
          </a:p>
        </p:txBody>
      </p:sp>
      <p:grpSp>
        <p:nvGrpSpPr>
          <p:cNvPr id="25" name="Group 24">
            <a:extLst>
              <a:ext uri="{FF2B5EF4-FFF2-40B4-BE49-F238E27FC236}">
                <a16:creationId xmlns:a16="http://schemas.microsoft.com/office/drawing/2014/main" id="{FB5FEDBA-7652-B142-BA4C-70DEAF90F336}"/>
              </a:ext>
            </a:extLst>
          </p:cNvPr>
          <p:cNvGrpSpPr/>
          <p:nvPr/>
        </p:nvGrpSpPr>
        <p:grpSpPr>
          <a:xfrm>
            <a:off x="6074504" y="5568057"/>
            <a:ext cx="933399" cy="933398"/>
            <a:chOff x="4482547" y="-161527"/>
            <a:chExt cx="656376" cy="656375"/>
          </a:xfrm>
        </p:grpSpPr>
        <p:sp>
          <p:nvSpPr>
            <p:cNvPr id="26" name="Shape 7274">
              <a:extLst>
                <a:ext uri="{FF2B5EF4-FFF2-40B4-BE49-F238E27FC236}">
                  <a16:creationId xmlns:a16="http://schemas.microsoft.com/office/drawing/2014/main" id="{06E4A868-6747-B447-A5F0-69929A904EDA}"/>
                </a:ext>
              </a:extLst>
            </p:cNvPr>
            <p:cNvSpPr/>
            <p:nvPr/>
          </p:nvSpPr>
          <p:spPr>
            <a:xfrm>
              <a:off x="4482547" y="-161527"/>
              <a:ext cx="656376" cy="656375"/>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grpSp>
          <p:nvGrpSpPr>
            <p:cNvPr id="27" name="Group 26">
              <a:extLst>
                <a:ext uri="{FF2B5EF4-FFF2-40B4-BE49-F238E27FC236}">
                  <a16:creationId xmlns:a16="http://schemas.microsoft.com/office/drawing/2014/main" id="{F4385541-5CDF-5349-A26A-9C65E399E9B2}"/>
                </a:ext>
              </a:extLst>
            </p:cNvPr>
            <p:cNvGrpSpPr/>
            <p:nvPr/>
          </p:nvGrpSpPr>
          <p:grpSpPr>
            <a:xfrm flipH="1">
              <a:off x="4629664" y="-59711"/>
              <a:ext cx="367521" cy="403735"/>
              <a:chOff x="9064625" y="4037013"/>
              <a:chExt cx="434976" cy="477838"/>
            </a:xfrm>
            <a:solidFill>
              <a:schemeClr val="bg1"/>
            </a:solidFill>
          </p:grpSpPr>
          <p:sp>
            <p:nvSpPr>
              <p:cNvPr id="28" name="Freeform 242">
                <a:extLst>
                  <a:ext uri="{FF2B5EF4-FFF2-40B4-BE49-F238E27FC236}">
                    <a16:creationId xmlns:a16="http://schemas.microsoft.com/office/drawing/2014/main" id="{5B592B65-B157-FC48-BB8C-8B50DB58A772}"/>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29" name="Freeform 243">
                <a:extLst>
                  <a:ext uri="{FF2B5EF4-FFF2-40B4-BE49-F238E27FC236}">
                    <a16:creationId xmlns:a16="http://schemas.microsoft.com/office/drawing/2014/main" id="{C7540876-56CD-AE43-AF48-97A8FFC9AA3F}"/>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0" name="Freeform 244">
                <a:extLst>
                  <a:ext uri="{FF2B5EF4-FFF2-40B4-BE49-F238E27FC236}">
                    <a16:creationId xmlns:a16="http://schemas.microsoft.com/office/drawing/2014/main" id="{AFBCB4D3-D875-8745-A271-40933B2D3EA1}"/>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1" name="Freeform 245">
                <a:extLst>
                  <a:ext uri="{FF2B5EF4-FFF2-40B4-BE49-F238E27FC236}">
                    <a16:creationId xmlns:a16="http://schemas.microsoft.com/office/drawing/2014/main" id="{5C104309-C294-3C47-9C5B-201D9ACB5C2D}"/>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2" name="Freeform 246">
                <a:extLst>
                  <a:ext uri="{FF2B5EF4-FFF2-40B4-BE49-F238E27FC236}">
                    <a16:creationId xmlns:a16="http://schemas.microsoft.com/office/drawing/2014/main" id="{8A2BD633-D3DB-C24D-BD81-43D58C8854E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3" name="Freeform 247">
                <a:extLst>
                  <a:ext uri="{FF2B5EF4-FFF2-40B4-BE49-F238E27FC236}">
                    <a16:creationId xmlns:a16="http://schemas.microsoft.com/office/drawing/2014/main" id="{1753853F-B424-D240-A15D-32814D41225F}"/>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4" name="Freeform 248">
                <a:extLst>
                  <a:ext uri="{FF2B5EF4-FFF2-40B4-BE49-F238E27FC236}">
                    <a16:creationId xmlns:a16="http://schemas.microsoft.com/office/drawing/2014/main" id="{05FB9FE7-68D7-8C47-A083-BCE148527A4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5" name="Freeform 249">
                <a:extLst>
                  <a:ext uri="{FF2B5EF4-FFF2-40B4-BE49-F238E27FC236}">
                    <a16:creationId xmlns:a16="http://schemas.microsoft.com/office/drawing/2014/main" id="{CDF69CD3-97D5-9B4B-B3FA-94E5E811D23C}"/>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6" name="Freeform 250">
                <a:extLst>
                  <a:ext uri="{FF2B5EF4-FFF2-40B4-BE49-F238E27FC236}">
                    <a16:creationId xmlns:a16="http://schemas.microsoft.com/office/drawing/2014/main" id="{6D0C963B-1B93-FD42-91B1-45E31578CA9D}"/>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7" name="Freeform 251">
                <a:extLst>
                  <a:ext uri="{FF2B5EF4-FFF2-40B4-BE49-F238E27FC236}">
                    <a16:creationId xmlns:a16="http://schemas.microsoft.com/office/drawing/2014/main" id="{52AF2A18-B5D5-944B-8596-55677067C490}"/>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8" name="Freeform 252">
                <a:extLst>
                  <a:ext uri="{FF2B5EF4-FFF2-40B4-BE49-F238E27FC236}">
                    <a16:creationId xmlns:a16="http://schemas.microsoft.com/office/drawing/2014/main" id="{64249A0D-D266-1846-990F-C8005338889D}"/>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9" name="Freeform 253">
                <a:extLst>
                  <a:ext uri="{FF2B5EF4-FFF2-40B4-BE49-F238E27FC236}">
                    <a16:creationId xmlns:a16="http://schemas.microsoft.com/office/drawing/2014/main" id="{0F607DAA-F171-6D42-95AC-DBE5679617BF}"/>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grpSp>
      </p:grpSp>
      <p:sp>
        <p:nvSpPr>
          <p:cNvPr id="42" name="Title 53">
            <a:extLst>
              <a:ext uri="{FF2B5EF4-FFF2-40B4-BE49-F238E27FC236}">
                <a16:creationId xmlns:a16="http://schemas.microsoft.com/office/drawing/2014/main" id="{9655F65A-2270-8745-B2D9-8C6E6AE45FF6}"/>
              </a:ext>
            </a:extLst>
          </p:cNvPr>
          <p:cNvSpPr txBox="1">
            <a:spLocks/>
          </p:cNvSpPr>
          <p:nvPr/>
        </p:nvSpPr>
        <p:spPr>
          <a:xfrm>
            <a:off x="3617261" y="6604376"/>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r>
              <a:rPr lang="en-US" dirty="0">
                <a:solidFill>
                  <a:schemeClr val="tx2"/>
                </a:solidFill>
              </a:rPr>
              <a:t>WORKBOOK - PAGE </a:t>
            </a:r>
            <a:r>
              <a:rPr lang="en-US" sz="3600" b="1" dirty="0">
                <a:solidFill>
                  <a:schemeClr val="tx2"/>
                </a:solidFill>
              </a:rPr>
              <a:t>8</a:t>
            </a:r>
            <a:endParaRPr lang="en-US" b="1" dirty="0">
              <a:solidFill>
                <a:schemeClr val="tx2"/>
              </a:solidFill>
            </a:endParaRPr>
          </a:p>
        </p:txBody>
      </p:sp>
      <p:sp>
        <p:nvSpPr>
          <p:cNvPr id="49" name="Title 53">
            <a:extLst>
              <a:ext uri="{FF2B5EF4-FFF2-40B4-BE49-F238E27FC236}">
                <a16:creationId xmlns:a16="http://schemas.microsoft.com/office/drawing/2014/main" id="{4985A444-D7F9-9C4D-95C8-94177AEA93E5}"/>
              </a:ext>
            </a:extLst>
          </p:cNvPr>
          <p:cNvSpPr txBox="1">
            <a:spLocks/>
          </p:cNvSpPr>
          <p:nvPr/>
        </p:nvSpPr>
        <p:spPr>
          <a:xfrm>
            <a:off x="3616479" y="8580998"/>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r>
              <a:rPr lang="en-US" dirty="0">
                <a:solidFill>
                  <a:schemeClr val="tx2"/>
                </a:solidFill>
              </a:rPr>
              <a:t>Guidance - PAGE </a:t>
            </a:r>
            <a:r>
              <a:rPr lang="en-US" sz="3900" b="1" dirty="0">
                <a:solidFill>
                  <a:schemeClr val="tx2"/>
                </a:solidFill>
              </a:rPr>
              <a:t>13</a:t>
            </a:r>
            <a:endParaRPr lang="en-US" b="1" dirty="0">
              <a:solidFill>
                <a:schemeClr val="tx2"/>
              </a:solidFill>
            </a:endParaRPr>
          </a:p>
        </p:txBody>
      </p:sp>
      <p:sp>
        <p:nvSpPr>
          <p:cNvPr id="50" name="Title 53">
            <a:extLst>
              <a:ext uri="{FF2B5EF4-FFF2-40B4-BE49-F238E27FC236}">
                <a16:creationId xmlns:a16="http://schemas.microsoft.com/office/drawing/2014/main" id="{13FBDF02-555B-4948-8679-992285D5B912}"/>
              </a:ext>
            </a:extLst>
          </p:cNvPr>
          <p:cNvSpPr txBox="1">
            <a:spLocks/>
          </p:cNvSpPr>
          <p:nvPr/>
        </p:nvSpPr>
        <p:spPr>
          <a:xfrm>
            <a:off x="3623163" y="7596127"/>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r>
              <a:rPr lang="en-US" dirty="0">
                <a:solidFill>
                  <a:schemeClr val="tx2"/>
                </a:solidFill>
              </a:rPr>
              <a:t>Bonus Exercise - PAGE </a:t>
            </a:r>
            <a:r>
              <a:rPr lang="en-US" sz="3600" b="1" dirty="0">
                <a:solidFill>
                  <a:schemeClr val="tx2"/>
                </a:solidFill>
              </a:rPr>
              <a:t>12</a:t>
            </a:r>
            <a:endParaRPr lang="en-US" b="1" dirty="0">
              <a:solidFill>
                <a:schemeClr val="tx2"/>
              </a:solidFill>
            </a:endParaRPr>
          </a:p>
        </p:txBody>
      </p:sp>
      <p:sp>
        <p:nvSpPr>
          <p:cNvPr id="41" name="Slide Number Placeholder 5">
            <a:extLst>
              <a:ext uri="{FF2B5EF4-FFF2-40B4-BE49-F238E27FC236}">
                <a16:creationId xmlns:a16="http://schemas.microsoft.com/office/drawing/2014/main" id="{D5A9F1A6-78C0-A140-BC8C-21451E7D6541}"/>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39</a:t>
            </a:fld>
            <a:endParaRPr lang="en-US" altLang="en-US" sz="1200" dirty="0">
              <a:solidFill>
                <a:schemeClr val="bg1"/>
              </a:solidFill>
            </a:endParaRPr>
          </a:p>
        </p:txBody>
      </p:sp>
      <p:pic>
        <p:nvPicPr>
          <p:cNvPr id="3" name="Picture 2">
            <a:extLst>
              <a:ext uri="{FF2B5EF4-FFF2-40B4-BE49-F238E27FC236}">
                <a16:creationId xmlns:a16="http://schemas.microsoft.com/office/drawing/2014/main" id="{3010D690-2888-1143-A918-26134D94D077}"/>
              </a:ext>
            </a:extLst>
          </p:cNvPr>
          <p:cNvPicPr>
            <a:picLocks noChangeAspect="1"/>
          </p:cNvPicPr>
          <p:nvPr/>
        </p:nvPicPr>
        <p:blipFill>
          <a:blip r:embed="rId4"/>
          <a:stretch>
            <a:fillRect/>
          </a:stretch>
        </p:blipFill>
        <p:spPr>
          <a:xfrm>
            <a:off x="9572519" y="4289846"/>
            <a:ext cx="3289300" cy="3289300"/>
          </a:xfrm>
          <a:prstGeom prst="rect">
            <a:avLst/>
          </a:prstGeom>
        </p:spPr>
      </p:pic>
      <p:pic>
        <p:nvPicPr>
          <p:cNvPr id="8" name="Picture 7">
            <a:extLst>
              <a:ext uri="{FF2B5EF4-FFF2-40B4-BE49-F238E27FC236}">
                <a16:creationId xmlns:a16="http://schemas.microsoft.com/office/drawing/2014/main" id="{2E68A696-589E-7446-875F-EC797132417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779395" y="4519357"/>
            <a:ext cx="825500" cy="2882900"/>
          </a:xfrm>
          <a:prstGeom prst="rect">
            <a:avLst/>
          </a:prstGeom>
        </p:spPr>
      </p:pic>
    </p:spTree>
    <p:extLst>
      <p:ext uri="{BB962C8B-B14F-4D97-AF65-F5344CB8AC3E}">
        <p14:creationId xmlns:p14="http://schemas.microsoft.com/office/powerpoint/2010/main" val="423886765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Content Placeholder 3"/>
          <p:cNvSpPr>
            <a:spLocks noGrp="1"/>
          </p:cNvSpPr>
          <p:nvPr>
            <p:ph idx="1"/>
          </p:nvPr>
        </p:nvSpPr>
        <p:spPr>
          <a:xfrm>
            <a:off x="5669201" y="2183"/>
            <a:ext cx="1666619" cy="2019053"/>
          </a:xfrm>
          <a:solidFill>
            <a:schemeClr val="accent2"/>
          </a:solidFill>
        </p:spPr>
        <p:txBody>
          <a:bodyPr/>
          <a:lstStyle/>
          <a:p>
            <a:r>
              <a:rPr lang="en-US" altLang="en-US" dirty="0"/>
              <a:t>10</a:t>
            </a:r>
          </a:p>
        </p:txBody>
      </p:sp>
      <p:grpSp>
        <p:nvGrpSpPr>
          <p:cNvPr id="42" name="Group 41">
            <a:extLst>
              <a:ext uri="{FF2B5EF4-FFF2-40B4-BE49-F238E27FC236}">
                <a16:creationId xmlns:a16="http://schemas.microsoft.com/office/drawing/2014/main" id="{1C1BBF2E-5B78-1B48-98E6-E346307502B5}"/>
              </a:ext>
            </a:extLst>
          </p:cNvPr>
          <p:cNvGrpSpPr/>
          <p:nvPr/>
        </p:nvGrpSpPr>
        <p:grpSpPr>
          <a:xfrm>
            <a:off x="0" y="9407592"/>
            <a:ext cx="13003213" cy="431871"/>
            <a:chOff x="1" y="9426435"/>
            <a:chExt cx="13004800" cy="472939"/>
          </a:xfrm>
        </p:grpSpPr>
        <p:sp>
          <p:nvSpPr>
            <p:cNvPr id="43" name="Shape 606">
              <a:extLst>
                <a:ext uri="{FF2B5EF4-FFF2-40B4-BE49-F238E27FC236}">
                  <a16:creationId xmlns:a16="http://schemas.microsoft.com/office/drawing/2014/main" id="{669DA961-9C32-E545-A82C-8CC56D118BDC}"/>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4" name="Shape 607">
              <a:extLst>
                <a:ext uri="{FF2B5EF4-FFF2-40B4-BE49-F238E27FC236}">
                  <a16:creationId xmlns:a16="http://schemas.microsoft.com/office/drawing/2014/main" id="{536A7958-E2AA-1444-9A96-A53C7C3B5CB1}"/>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5" name="Shape 608">
              <a:extLst>
                <a:ext uri="{FF2B5EF4-FFF2-40B4-BE49-F238E27FC236}">
                  <a16:creationId xmlns:a16="http://schemas.microsoft.com/office/drawing/2014/main" id="{5E9E6740-8619-7849-94E4-A925BBF3BED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6" name="Shape 609">
              <a:extLst>
                <a:ext uri="{FF2B5EF4-FFF2-40B4-BE49-F238E27FC236}">
                  <a16:creationId xmlns:a16="http://schemas.microsoft.com/office/drawing/2014/main" id="{887864A6-9050-E447-9DEA-A57D6EBD1181}"/>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7" name="Shape 610">
              <a:extLst>
                <a:ext uri="{FF2B5EF4-FFF2-40B4-BE49-F238E27FC236}">
                  <a16:creationId xmlns:a16="http://schemas.microsoft.com/office/drawing/2014/main" id="{249548C9-2247-E045-B73D-7CC0555CCCAE}"/>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8" name="Shape 610">
              <a:extLst>
                <a:ext uri="{FF2B5EF4-FFF2-40B4-BE49-F238E27FC236}">
                  <a16:creationId xmlns:a16="http://schemas.microsoft.com/office/drawing/2014/main" id="{19296F8A-3EB4-8949-9BFA-F0BAB10FE978}"/>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9" name="Shape 610">
              <a:extLst>
                <a:ext uri="{FF2B5EF4-FFF2-40B4-BE49-F238E27FC236}">
                  <a16:creationId xmlns:a16="http://schemas.microsoft.com/office/drawing/2014/main" id="{3202D5BF-AD0D-AC44-B3DF-D604374A79BB}"/>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23" name="Text Placeholder 5">
            <a:extLst>
              <a:ext uri="{FF2B5EF4-FFF2-40B4-BE49-F238E27FC236}">
                <a16:creationId xmlns:a16="http://schemas.microsoft.com/office/drawing/2014/main" id="{5F61CC3B-2D72-9E41-ACB4-E77E6F22A8E0}"/>
              </a:ext>
            </a:extLst>
          </p:cNvPr>
          <p:cNvSpPr txBox="1">
            <a:spLocks/>
          </p:cNvSpPr>
          <p:nvPr/>
        </p:nvSpPr>
        <p:spPr>
          <a:xfrm>
            <a:off x="1827058" y="3385870"/>
            <a:ext cx="9565136" cy="1499665"/>
          </a:xfrm>
          <a:prstGeom prst="rect">
            <a:avLst/>
          </a:prstGeom>
          <a:solidFill>
            <a:schemeClr val="accent2"/>
          </a:solidFill>
        </p:spPr>
        <p:txBody>
          <a:bodyPr tIns="182858" bIns="0" anchor="ctr"/>
          <a:lstStyle>
            <a:lvl1pPr marL="0" indent="0" algn="l" defTabSz="1828800" rtl="0" eaLnBrk="1" latinLnBrk="0" hangingPunct="1">
              <a:lnSpc>
                <a:spcPct val="90000"/>
              </a:lnSpc>
              <a:spcBef>
                <a:spcPts val="2000"/>
              </a:spcBef>
              <a:buFont typeface="Arial" panose="020B0604020202020204" pitchFamily="34" charset="0"/>
              <a:buNone/>
              <a:defRPr sz="4400" kern="1200">
                <a:solidFill>
                  <a:schemeClr val="tx1"/>
                </a:solidFill>
                <a:latin typeface="+mj-lt"/>
                <a:ea typeface="+mn-ea"/>
                <a:cs typeface="+mn-cs"/>
              </a:defRPr>
            </a:lvl1pPr>
            <a:lvl2pPr marL="22225" indent="0" algn="l" defTabSz="1828800" rtl="0" eaLnBrk="1" latinLnBrk="0" hangingPunct="1">
              <a:lnSpc>
                <a:spcPct val="90000"/>
              </a:lnSpc>
              <a:spcBef>
                <a:spcPts val="1000"/>
              </a:spcBef>
              <a:buFont typeface="Arial" panose="020B0604020202020204" pitchFamily="34" charset="0"/>
              <a:buNone/>
              <a:tabLst/>
              <a:defRPr sz="4000" kern="1200">
                <a:solidFill>
                  <a:schemeClr val="accent1"/>
                </a:solidFill>
                <a:latin typeface="+mn-lt"/>
                <a:ea typeface="+mn-ea"/>
                <a:cs typeface="+mn-cs"/>
              </a:defRPr>
            </a:lvl2pPr>
            <a:lvl3pPr marL="22225" indent="0" algn="l" defTabSz="1828800" rtl="0" eaLnBrk="1" latinLnBrk="0" hangingPunct="1">
              <a:lnSpc>
                <a:spcPct val="90000"/>
              </a:lnSpc>
              <a:spcBef>
                <a:spcPts val="1000"/>
              </a:spcBef>
              <a:buFont typeface="Arial" panose="020B0604020202020204" pitchFamily="34" charset="0"/>
              <a:buNone/>
              <a:tabLst/>
              <a:defRPr sz="3200" kern="1200">
                <a:solidFill>
                  <a:schemeClr val="tx1"/>
                </a:solidFill>
                <a:latin typeface="+mn-lt"/>
                <a:ea typeface="+mn-ea"/>
                <a:cs typeface="+mn-cs"/>
              </a:defRPr>
            </a:lvl3pPr>
            <a:lvl4pPr marL="361950" indent="-339725" algn="l" defTabSz="18288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4pPr>
            <a:lvl5pPr marL="361950" indent="-339725" algn="l" defTabSz="1828800" rtl="0" eaLnBrk="1" latinLnBrk="0" hangingPunct="1">
              <a:lnSpc>
                <a:spcPct val="90000"/>
              </a:lnSpc>
              <a:spcBef>
                <a:spcPts val="1000"/>
              </a:spcBef>
              <a:buFont typeface="Arial" panose="020B0604020202020204" pitchFamily="34" charset="0"/>
              <a:buChar char="•"/>
              <a:tabLst/>
              <a:defRPr sz="2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19048" algn="ctr" defTabSz="457154">
              <a:spcBef>
                <a:spcPct val="20000"/>
              </a:spcBef>
              <a:spcAft>
                <a:spcPts val="600"/>
              </a:spcAft>
              <a:buClr>
                <a:srgbClr val="655DA3"/>
              </a:buClr>
            </a:pPr>
            <a:r>
              <a:rPr lang="en-US" sz="11499" cap="all" spc="890" dirty="0">
                <a:solidFill>
                  <a:schemeClr val="bg1"/>
                </a:solidFill>
                <a:ea typeface="+mj-ea"/>
                <a:cs typeface="+mj-cs"/>
              </a:rPr>
              <a:t>PROTECTION</a:t>
            </a:r>
          </a:p>
        </p:txBody>
      </p:sp>
      <p:sp>
        <p:nvSpPr>
          <p:cNvPr id="20" name="Slide Number Placeholder 5">
            <a:extLst>
              <a:ext uri="{FF2B5EF4-FFF2-40B4-BE49-F238E27FC236}">
                <a16:creationId xmlns:a16="http://schemas.microsoft.com/office/drawing/2014/main" id="{C9B3AA8B-5FBE-CF4E-95F9-DD563DADCBB3}"/>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a:t>
            </a:fld>
            <a:endParaRPr lang="en-US" altLang="en-US" sz="1200" dirty="0">
              <a:solidFill>
                <a:schemeClr val="bg1"/>
              </a:solidFill>
            </a:endParaRPr>
          </a:p>
        </p:txBody>
      </p:sp>
      <p:pic>
        <p:nvPicPr>
          <p:cNvPr id="3" name="Picture 2">
            <a:extLst>
              <a:ext uri="{FF2B5EF4-FFF2-40B4-BE49-F238E27FC236}">
                <a16:creationId xmlns:a16="http://schemas.microsoft.com/office/drawing/2014/main" id="{E72D13CB-D2D2-204E-9C5B-94F0AB3EFEC3}"/>
              </a:ext>
            </a:extLst>
          </p:cNvPr>
          <p:cNvPicPr>
            <a:picLocks noChangeAspect="1"/>
          </p:cNvPicPr>
          <p:nvPr/>
        </p:nvPicPr>
        <p:blipFill>
          <a:blip r:embed="rId3"/>
          <a:stretch>
            <a:fillRect/>
          </a:stretch>
        </p:blipFill>
        <p:spPr>
          <a:xfrm>
            <a:off x="4857860" y="4885535"/>
            <a:ext cx="3289300" cy="3289300"/>
          </a:xfrm>
          <a:prstGeom prst="rect">
            <a:avLst/>
          </a:prstGeom>
        </p:spPr>
      </p:pic>
      <p:grpSp>
        <p:nvGrpSpPr>
          <p:cNvPr id="21" name="Group 20">
            <a:extLst>
              <a:ext uri="{FF2B5EF4-FFF2-40B4-BE49-F238E27FC236}">
                <a16:creationId xmlns:a16="http://schemas.microsoft.com/office/drawing/2014/main" id="{6D048BF5-8F49-3A4D-8DAD-9EDD15BC50CB}"/>
              </a:ext>
            </a:extLst>
          </p:cNvPr>
          <p:cNvGrpSpPr/>
          <p:nvPr/>
        </p:nvGrpSpPr>
        <p:grpSpPr>
          <a:xfrm>
            <a:off x="5509581" y="8936492"/>
            <a:ext cx="2041918" cy="473126"/>
            <a:chOff x="5582387" y="8894626"/>
            <a:chExt cx="2041918" cy="473126"/>
          </a:xfrm>
        </p:grpSpPr>
        <p:pic>
          <p:nvPicPr>
            <p:cNvPr id="22" name="Picture 21">
              <a:extLst>
                <a:ext uri="{FF2B5EF4-FFF2-40B4-BE49-F238E27FC236}">
                  <a16:creationId xmlns:a16="http://schemas.microsoft.com/office/drawing/2014/main" id="{406297A7-A059-D247-8EE4-A8A2E8942DD6}"/>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4" name="Straight Connector 23">
              <a:extLst>
                <a:ext uri="{FF2B5EF4-FFF2-40B4-BE49-F238E27FC236}">
                  <a16:creationId xmlns:a16="http://schemas.microsoft.com/office/drawing/2014/main" id="{FBD81389-58C3-1142-886B-549FAFFAE17D}"/>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FCB56AF9-C1D0-294A-B9F5-B84F27DA6BEB}"/>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828501684"/>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nvPr>
        </p:nvSpPr>
        <p:spPr/>
        <p:txBody>
          <a:bodyPr/>
          <a:lstStyle/>
          <a:p>
            <a:pPr lvl="0"/>
            <a:r>
              <a:rPr lang="en-US" b="1" dirty="0">
                <a:solidFill>
                  <a:schemeClr val="accent1"/>
                </a:solidFill>
              </a:rPr>
              <a:t>Exercise: </a:t>
            </a:r>
            <a:r>
              <a:rPr lang="en-US" dirty="0"/>
              <a:t>Risk Points and Barriers Assessment</a:t>
            </a:r>
          </a:p>
        </p:txBody>
      </p:sp>
      <p:pic>
        <p:nvPicPr>
          <p:cNvPr id="35" name="Picture Placeholder 2">
            <a:extLst>
              <a:ext uri="{FF2B5EF4-FFF2-40B4-BE49-F238E27FC236}">
                <a16:creationId xmlns:a16="http://schemas.microsoft.com/office/drawing/2014/main" id="{6C0049D4-EA6F-1C4F-AA09-AFDF2A628A0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7264" r="7264"/>
          <a:stretch/>
        </p:blipFill>
        <p:spPr/>
      </p:pic>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a:xfrm>
            <a:off x="5943600" y="1682020"/>
            <a:ext cx="6772276" cy="7008927"/>
          </a:xfrm>
        </p:spPr>
        <p:txBody>
          <a:bodyPr>
            <a:normAutofit/>
          </a:bodyPr>
          <a:lstStyle/>
          <a:p>
            <a:pPr lvl="1"/>
            <a:r>
              <a:rPr lang="en-US" altLang="en-US" dirty="0"/>
              <a:t>Ava is 62 years old. When she was 18, she got married. She and her husband were married for more than 15 years, but Ava was unable to bear children and he granted her a divorce. Due to her age and the economic needs of her family, they did not pressure her to marry again. Ava found a job working at a health clinic. It was there she met Laila more than 25 years ago. At that time, Laila was in her early 20s and married with three children. Ava and Laila were careful to conceal their relationship since they knew they could be gravely harmed. Despite their precautions, Ava’</a:t>
            </a:r>
            <a:r>
              <a:rPr lang="en-US" altLang="ja-JP" dirty="0"/>
              <a:t>s brother discovered her and Laila together. He threatened to report her to the police. He also told Laila’s husband about the relationship. Ava and Laila fled, leaving Laila’s children behind. </a:t>
            </a:r>
            <a:endParaRPr lang="en-US" altLang="en-US" dirty="0"/>
          </a:p>
          <a:p>
            <a:endParaRPr lang="en-US" dirty="0"/>
          </a:p>
        </p:txBody>
      </p:sp>
      <p:sp>
        <p:nvSpPr>
          <p:cNvPr id="36" name="Rectangle 35">
            <a:extLst>
              <a:ext uri="{FF2B5EF4-FFF2-40B4-BE49-F238E27FC236}">
                <a16:creationId xmlns:a16="http://schemas.microsoft.com/office/drawing/2014/main" id="{F16CF4BB-5CBE-624A-A092-99F02A898D70}"/>
              </a:ext>
            </a:extLst>
          </p:cNvPr>
          <p:cNvSpPr/>
          <p:nvPr/>
        </p:nvSpPr>
        <p:spPr>
          <a:xfrm>
            <a:off x="0" y="1407178"/>
            <a:ext cx="5732463" cy="728376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40</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rPr>
              <a:t>Ava</a:t>
            </a:r>
            <a:br>
              <a:rPr kumimoji="0" lang="en-US" alt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rPr>
            </a:b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#1:</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60713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5">
                                            <p:txEl>
                                              <p:pRg st="0" end="0"/>
                                            </p:txEl>
                                          </p:spTgt>
                                        </p:tgtEl>
                                        <p:attrNameLst>
                                          <p:attrName>style.visibility</p:attrName>
                                        </p:attrNameLst>
                                      </p:cBhvr>
                                      <p:to>
                                        <p:strVal val="visible"/>
                                      </p:to>
                                    </p:set>
                                    <p:animEffect transition="in" filter="fade">
                                      <p:cBhvr>
                                        <p:cTn id="14" dur="500"/>
                                        <p:tgtEl>
                                          <p:spTgt spid="55">
                                            <p:txEl>
                                              <p:pRg st="0" end="0"/>
                                            </p:txEl>
                                          </p:spTgt>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Effect transition="in" filter="fade">
                                      <p:cBhvr>
                                        <p:cTn id="20" dur="500"/>
                                        <p:tgtEl>
                                          <p:spTgt spid="58"/>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left)">
                                      <p:cBhvr>
                                        <p:cTn id="24" dur="500"/>
                                        <p:tgtEl>
                                          <p:spTgt spid="5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500"/>
                                        <p:tgtEl>
                                          <p:spTgt spid="57"/>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6" grpId="0" animBg="1"/>
      <p:bldP spid="9" grpId="0" build="p"/>
      <p:bldP spid="36" grpId="0" animBg="1"/>
      <p:bldP spid="54" grpId="0"/>
      <p:bldP spid="5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nvPr>
        </p:nvSpPr>
        <p:spPr/>
        <p:txBody>
          <a:bodyPr/>
          <a:lstStyle/>
          <a:p>
            <a:pPr lvl="0"/>
            <a:r>
              <a:rPr lang="en-US" b="1" dirty="0">
                <a:solidFill>
                  <a:schemeClr val="accent1"/>
                </a:solidFill>
              </a:rPr>
              <a:t>Exercise: </a:t>
            </a:r>
            <a:r>
              <a:rPr lang="en-US" dirty="0"/>
              <a:t>Risk Points and Barriers Assessment</a:t>
            </a:r>
          </a:p>
        </p:txBody>
      </p:sp>
      <p:pic>
        <p:nvPicPr>
          <p:cNvPr id="35" name="Picture Placeholder 2">
            <a:extLst>
              <a:ext uri="{FF2B5EF4-FFF2-40B4-BE49-F238E27FC236}">
                <a16:creationId xmlns:a16="http://schemas.microsoft.com/office/drawing/2014/main" id="{6C0049D4-EA6F-1C4F-AA09-AFDF2A628A0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7264" r="7264"/>
          <a:stretch/>
        </p:blipFill>
        <p:spPr/>
      </p:pic>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a:normAutofit/>
          </a:bodyPr>
          <a:lstStyle/>
          <a:p>
            <a:pPr lvl="1"/>
            <a:r>
              <a:rPr lang="en-US" altLang="en-US" dirty="0"/>
              <a:t>A sympathetic colleague put them in touch with a women’s group in a large city in another province. Ava obtained a job at a local clinic, and the pair were able to establish a household together. A number of years later, there was an earthquake that devastated the city. The women’s organization that Laila and Ava had relied on for support was destroyed. Feeling too vulnerable as single women to remain in the city, and unable to return to their village, Ava and Laila crossed the border into the country of asylum and sought assistance there.</a:t>
            </a:r>
          </a:p>
        </p:txBody>
      </p:sp>
      <p:sp>
        <p:nvSpPr>
          <p:cNvPr id="36" name="Rectangle 35">
            <a:extLst>
              <a:ext uri="{FF2B5EF4-FFF2-40B4-BE49-F238E27FC236}">
                <a16:creationId xmlns:a16="http://schemas.microsoft.com/office/drawing/2014/main" id="{F16CF4BB-5CBE-624A-A092-99F02A898D70}"/>
              </a:ext>
            </a:extLst>
          </p:cNvPr>
          <p:cNvSpPr/>
          <p:nvPr/>
        </p:nvSpPr>
        <p:spPr>
          <a:xfrm>
            <a:off x="0" y="1407178"/>
            <a:ext cx="5732463" cy="728376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41</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rPr>
              <a:t>Ava</a:t>
            </a:r>
            <a:br>
              <a:rPr kumimoji="0" lang="en-US" alt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rPr>
            </a:b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#1:</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3960595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nvPr>
        </p:nvSpPr>
        <p:spPr/>
        <p:txBody>
          <a:bodyPr/>
          <a:lstStyle/>
          <a:p>
            <a:pPr lvl="0"/>
            <a:r>
              <a:rPr lang="en-US" b="1" dirty="0">
                <a:solidFill>
                  <a:schemeClr val="accent1"/>
                </a:solidFill>
              </a:rPr>
              <a:t>Exercise: </a:t>
            </a:r>
            <a:r>
              <a:rPr lang="en-US" dirty="0"/>
              <a:t>Risk Points and Barriers Assessment</a:t>
            </a:r>
          </a:p>
        </p:txBody>
      </p:sp>
      <p:pic>
        <p:nvPicPr>
          <p:cNvPr id="35" name="Picture Placeholder 2">
            <a:extLst>
              <a:ext uri="{FF2B5EF4-FFF2-40B4-BE49-F238E27FC236}">
                <a16:creationId xmlns:a16="http://schemas.microsoft.com/office/drawing/2014/main" id="{6C0049D4-EA6F-1C4F-AA09-AFDF2A628A0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7264" r="7264"/>
          <a:stretch/>
        </p:blipFill>
        <p:spPr/>
      </p:pic>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a:normAutofit/>
          </a:bodyPr>
          <a:lstStyle/>
          <a:p>
            <a:pPr lvl="1"/>
            <a:r>
              <a:rPr lang="en-US" altLang="en-US" dirty="0"/>
              <a:t>Since arriving, Ava and Laila have had difficulty finding work, and Laila has engaged in survival sex work. It is a rural area, with many individuals from their country of origin who were displaced either by the earthquake or a tribal conflict in the region. They have told everyone they are aunt and niece, but fear being exposed. </a:t>
            </a:r>
          </a:p>
        </p:txBody>
      </p:sp>
      <p:sp>
        <p:nvSpPr>
          <p:cNvPr id="36" name="Rectangle 35">
            <a:extLst>
              <a:ext uri="{FF2B5EF4-FFF2-40B4-BE49-F238E27FC236}">
                <a16:creationId xmlns:a16="http://schemas.microsoft.com/office/drawing/2014/main" id="{F16CF4BB-5CBE-624A-A092-99F02A898D70}"/>
              </a:ext>
            </a:extLst>
          </p:cNvPr>
          <p:cNvSpPr/>
          <p:nvPr/>
        </p:nvSpPr>
        <p:spPr>
          <a:xfrm>
            <a:off x="0" y="1407178"/>
            <a:ext cx="5732463" cy="728376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42</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rPr>
              <a:t>Ava</a:t>
            </a:r>
            <a:br>
              <a:rPr kumimoji="0" lang="en-US" alt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rPr>
            </a:b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#1:</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265792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6310183" y="8572016"/>
            <a:ext cx="6686895"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6326207" y="1407178"/>
            <a:ext cx="6677006"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34" name="Rectangle 33">
            <a:extLst>
              <a:ext uri="{FF2B5EF4-FFF2-40B4-BE49-F238E27FC236}">
                <a16:creationId xmlns:a16="http://schemas.microsoft.com/office/drawing/2014/main" id="{DDA38385-52AB-8744-803F-F73B3CD94887}"/>
              </a:ext>
            </a:extLst>
          </p:cNvPr>
          <p:cNvSpPr/>
          <p:nvPr/>
        </p:nvSpPr>
        <p:spPr bwMode="auto">
          <a:xfrm>
            <a:off x="0" y="1407178"/>
            <a:ext cx="6326207" cy="7283769"/>
          </a:xfrm>
          <a:prstGeom prst="rect">
            <a:avLst/>
          </a:prstGeom>
          <a:solidFill>
            <a:schemeClr val="accent1"/>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636" name="Shape 636"/>
          <p:cNvSpPr>
            <a:spLocks noGrp="1"/>
          </p:cNvSpPr>
          <p:nvPr>
            <p:ph type="title"/>
          </p:nvPr>
        </p:nvSpPr>
        <p:spPr/>
        <p:txBody>
          <a:bodyPr/>
          <a:lstStyle/>
          <a:p>
            <a:pPr lvl="0"/>
            <a:r>
              <a:rPr lang="en-US" b="1" dirty="0">
                <a:solidFill>
                  <a:schemeClr val="accent1"/>
                </a:solidFill>
              </a:rPr>
              <a:t>Exercise: </a:t>
            </a:r>
            <a:r>
              <a:rPr lang="en-US" dirty="0"/>
              <a:t>Risk Points and Barriers Assessment</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a:xfrm>
            <a:off x="6476198" y="3186240"/>
            <a:ext cx="6315878" cy="5504707"/>
          </a:xfrm>
        </p:spPr>
        <p:txBody>
          <a:bodyPr/>
          <a:lstStyle/>
          <a:p>
            <a:r>
              <a:rPr lang="en-US" sz="2800" dirty="0">
                <a:solidFill>
                  <a:schemeClr val="accent1"/>
                </a:solidFill>
              </a:rPr>
              <a:t>Top Risk Points and Barriers</a:t>
            </a:r>
          </a:p>
          <a:p>
            <a:pPr lvl="1"/>
            <a:r>
              <a:rPr lang="en-US" dirty="0"/>
              <a:t>List / discuss risk point or barrier</a:t>
            </a:r>
          </a:p>
          <a:p>
            <a:endParaRPr lang="en-US" dirty="0"/>
          </a:p>
        </p:txBody>
      </p:sp>
      <p:sp>
        <p:nvSpPr>
          <p:cNvPr id="2" name="Text Placeholder 1">
            <a:extLst>
              <a:ext uri="{FF2B5EF4-FFF2-40B4-BE49-F238E27FC236}">
                <a16:creationId xmlns:a16="http://schemas.microsoft.com/office/drawing/2014/main" id="{7D679739-3F31-A840-8C7F-FF8D30CB1F59}"/>
              </a:ext>
            </a:extLst>
          </p:cNvPr>
          <p:cNvSpPr>
            <a:spLocks noGrp="1"/>
          </p:cNvSpPr>
          <p:nvPr>
            <p:ph type="body" sz="quarter" idx="13"/>
          </p:nvPr>
        </p:nvSpPr>
        <p:spPr/>
        <p:txBody>
          <a:bodyPr>
            <a:normAutofit fontScale="92500" lnSpcReduction="10000"/>
          </a:bodyPr>
          <a:lstStyle/>
          <a:p>
            <a:r>
              <a:rPr lang="en-US" altLang="en-US" dirty="0"/>
              <a:t>Ava is 62 years old. When she was 18, she got married. She and her husband were married for more than 15 years, but Ava was unable to bear children and he granted her a divorce. Due to her age and the economic needs of her family, they did not pressure her to marry again. Ava found a job working at a health clinic. It was there she met Laila more than 25 years ago. At that time, Laila was in her early 20s and married with three children. Ava and Laila were careful to conceal their relationship since they knew they could be gravely harmed. Despite their precautions, Ava’</a:t>
            </a:r>
            <a:r>
              <a:rPr lang="en-US" altLang="ja-JP" dirty="0"/>
              <a:t>s brother discovered her and Laila together. He threatened to report her to the police. He also told Laila’s husband about the relationship. Ava and Laila fled, leaving Laila’s children behind. </a:t>
            </a:r>
            <a:endParaRPr lang="en-US" altLang="en-US" dirty="0"/>
          </a:p>
          <a:p>
            <a:r>
              <a:rPr lang="en-US" altLang="en-US" dirty="0"/>
              <a:t>A sympathetic colleague put them in touch with a women’</a:t>
            </a:r>
            <a:r>
              <a:rPr lang="en-US" altLang="ja-JP" dirty="0"/>
              <a:t>s group in a large city in another province. Ava obtained a job at a local clinic, and the pair were able to establish a household together there. A number of years later, there was an earthquake that devastated the city. The women’s organization Laila and Ava that had relied on for support was destroyed. Feeling too vulnerable as single women to remain in the city, and unable to return to their village, Ava and Laila crossed the border into the country of asylum and sought assistance there.</a:t>
            </a:r>
          </a:p>
          <a:p>
            <a:r>
              <a:rPr lang="en-US" altLang="en-US" dirty="0"/>
              <a:t>Since arriving, Ava and Laila have had difficulty finding work, and Laila has engaged in survival sex work. It is a rural area, with many individuals from their country of origin who were displaced either by the earthquake or a tribal conflict in the region. They have told everyone they are aunt and niece, but fear being exposed. </a:t>
            </a:r>
          </a:p>
          <a:p>
            <a:endParaRPr lang="en-US" dirty="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43</a:t>
            </a:fld>
            <a:endParaRPr lang="en-US" altLang="en-US" sz="1200" dirty="0">
              <a:solidFill>
                <a:schemeClr val="bg1"/>
              </a:solidFill>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200025" y="1540397"/>
            <a:ext cx="5381625"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defTabSz="914400" rtl="0" eaLnBrk="0" fontAlgn="base" latinLnBrk="0" hangingPunct="0">
              <a:lnSpc>
                <a:spcPct val="90000"/>
              </a:lnSpc>
              <a:spcBef>
                <a:spcPts val="1800"/>
              </a:spcBef>
              <a:spcAft>
                <a:spcPct val="0"/>
              </a:spcAft>
              <a:buClrTx/>
              <a:buSzTx/>
              <a:buFontTx/>
              <a:buNone/>
              <a:tabLst/>
              <a:defRPr/>
            </a:pPr>
            <a:r>
              <a:rPr kumimoji="0" lang="en-US" altLang="en-US" sz="28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#1: </a:t>
            </a:r>
            <a:r>
              <a:rPr kumimoji="0" lang="en-US" altLang="en-US" sz="280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AVA</a:t>
            </a:r>
            <a:endParaRPr kumimoji="0" lang="en-US" sz="280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grpSp>
        <p:nvGrpSpPr>
          <p:cNvPr id="6" name="Group 5">
            <a:extLst>
              <a:ext uri="{FF2B5EF4-FFF2-40B4-BE49-F238E27FC236}">
                <a16:creationId xmlns:a16="http://schemas.microsoft.com/office/drawing/2014/main" id="{9CA27F83-C040-5C4E-A3BB-074D30BE16DC}"/>
              </a:ext>
            </a:extLst>
          </p:cNvPr>
          <p:cNvGrpSpPr/>
          <p:nvPr/>
        </p:nvGrpSpPr>
        <p:grpSpPr>
          <a:xfrm>
            <a:off x="6510385" y="1793339"/>
            <a:ext cx="953099" cy="953099"/>
            <a:chOff x="8991990" y="2598168"/>
            <a:chExt cx="1480737" cy="1480737"/>
          </a:xfrm>
        </p:grpSpPr>
        <p:sp>
          <p:nvSpPr>
            <p:cNvPr id="5" name="Oval 4">
              <a:extLst>
                <a:ext uri="{FF2B5EF4-FFF2-40B4-BE49-F238E27FC236}">
                  <a16:creationId xmlns:a16="http://schemas.microsoft.com/office/drawing/2014/main" id="{070D2CE0-27B8-1A44-8E41-7CFA29667D69}"/>
                </a:ext>
              </a:extLst>
            </p:cNvPr>
            <p:cNvSpPr/>
            <p:nvPr/>
          </p:nvSpPr>
          <p:spPr bwMode="auto">
            <a:xfrm>
              <a:off x="8991990" y="2598168"/>
              <a:ext cx="1480737" cy="1480737"/>
            </a:xfrm>
            <a:prstGeom prst="ellipse">
              <a:avLst/>
            </a:prstGeom>
            <a:solidFill>
              <a:schemeClr val="accent1"/>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nvGrpSpPr>
            <p:cNvPr id="15" name="Group 14">
              <a:extLst>
                <a:ext uri="{FF2B5EF4-FFF2-40B4-BE49-F238E27FC236}">
                  <a16:creationId xmlns:a16="http://schemas.microsoft.com/office/drawing/2014/main" id="{61C875C5-0488-E44F-B11C-E28D69035D4D}"/>
                </a:ext>
              </a:extLst>
            </p:cNvPr>
            <p:cNvGrpSpPr/>
            <p:nvPr/>
          </p:nvGrpSpPr>
          <p:grpSpPr>
            <a:xfrm>
              <a:off x="9184833" y="2925275"/>
              <a:ext cx="1044249" cy="859037"/>
              <a:chOff x="3400751" y="5327643"/>
              <a:chExt cx="1273914" cy="1047968"/>
            </a:xfrm>
            <a:solidFill>
              <a:schemeClr val="bg1"/>
            </a:solidFill>
          </p:grpSpPr>
          <p:grpSp>
            <p:nvGrpSpPr>
              <p:cNvPr id="16" name="Group 15">
                <a:extLst>
                  <a:ext uri="{FF2B5EF4-FFF2-40B4-BE49-F238E27FC236}">
                    <a16:creationId xmlns:a16="http://schemas.microsoft.com/office/drawing/2014/main" id="{D5D077AF-3B01-8241-BC7E-34BA03EC51CC}"/>
                  </a:ext>
                </a:extLst>
              </p:cNvPr>
              <p:cNvGrpSpPr/>
              <p:nvPr/>
            </p:nvGrpSpPr>
            <p:grpSpPr>
              <a:xfrm>
                <a:off x="3400751" y="5327643"/>
                <a:ext cx="1273914" cy="1047968"/>
                <a:chOff x="2493963" y="2710898"/>
                <a:chExt cx="372773" cy="306656"/>
              </a:xfrm>
              <a:grpFill/>
            </p:grpSpPr>
            <p:sp>
              <p:nvSpPr>
                <p:cNvPr id="20" name="Freeform 169">
                  <a:extLst>
                    <a:ext uri="{FF2B5EF4-FFF2-40B4-BE49-F238E27FC236}">
                      <a16:creationId xmlns:a16="http://schemas.microsoft.com/office/drawing/2014/main" id="{6A67BD47-6641-7745-A85D-F4E2C32FDE5E}"/>
                    </a:ext>
                  </a:extLst>
                </p:cNvPr>
                <p:cNvSpPr>
                  <a:spLocks/>
                </p:cNvSpPr>
                <p:nvPr/>
              </p:nvSpPr>
              <p:spPr bwMode="auto">
                <a:xfrm>
                  <a:off x="2644486" y="2710898"/>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71">
                  <a:extLst>
                    <a:ext uri="{FF2B5EF4-FFF2-40B4-BE49-F238E27FC236}">
                      <a16:creationId xmlns:a16="http://schemas.microsoft.com/office/drawing/2014/main" id="{410F8CBB-50C3-1C43-BD8D-F9327ADB6C6F}"/>
                    </a:ext>
                  </a:extLst>
                </p:cNvPr>
                <p:cNvSpPr>
                  <a:spLocks/>
                </p:cNvSpPr>
                <p:nvPr/>
              </p:nvSpPr>
              <p:spPr bwMode="auto">
                <a:xfrm>
                  <a:off x="2493963" y="280641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7" name="Freeform 1218">
                <a:extLst>
                  <a:ext uri="{FF2B5EF4-FFF2-40B4-BE49-F238E27FC236}">
                    <a16:creationId xmlns:a16="http://schemas.microsoft.com/office/drawing/2014/main" id="{28C6BD3E-75B4-E941-82F9-FE6175F708D9}"/>
                  </a:ext>
                </a:extLst>
              </p:cNvPr>
              <p:cNvSpPr>
                <a:spLocks/>
              </p:cNvSpPr>
              <p:nvPr/>
            </p:nvSpPr>
            <p:spPr bwMode="auto">
              <a:xfrm>
                <a:off x="3602678" y="5782104"/>
                <a:ext cx="239986" cy="183554"/>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18" name="Freeform 1218">
                <a:extLst>
                  <a:ext uri="{FF2B5EF4-FFF2-40B4-BE49-F238E27FC236}">
                    <a16:creationId xmlns:a16="http://schemas.microsoft.com/office/drawing/2014/main" id="{2720C984-405A-3F4B-8A34-72ED4273C82F}"/>
                  </a:ext>
                </a:extLst>
              </p:cNvPr>
              <p:cNvSpPr>
                <a:spLocks/>
              </p:cNvSpPr>
              <p:nvPr/>
            </p:nvSpPr>
            <p:spPr bwMode="auto">
              <a:xfrm>
                <a:off x="393287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19" name="Freeform 1218">
                <a:extLst>
                  <a:ext uri="{FF2B5EF4-FFF2-40B4-BE49-F238E27FC236}">
                    <a16:creationId xmlns:a16="http://schemas.microsoft.com/office/drawing/2014/main" id="{B8BCB0C1-B834-2640-BFE7-7621028688E4}"/>
                  </a:ext>
                </a:extLst>
              </p:cNvPr>
              <p:cNvSpPr>
                <a:spLocks/>
              </p:cNvSpPr>
              <p:nvPr/>
            </p:nvSpPr>
            <p:spPr bwMode="auto">
              <a:xfrm>
                <a:off x="425672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grpSp>
      </p:grpSp>
      <p:sp>
        <p:nvSpPr>
          <p:cNvPr id="33" name="Rectangle 32">
            <a:extLst>
              <a:ext uri="{FF2B5EF4-FFF2-40B4-BE49-F238E27FC236}">
                <a16:creationId xmlns:a16="http://schemas.microsoft.com/office/drawing/2014/main" id="{C0EDE8CE-8A01-C84D-AE33-916E1A620997}"/>
              </a:ext>
            </a:extLst>
          </p:cNvPr>
          <p:cNvSpPr/>
          <p:nvPr/>
        </p:nvSpPr>
        <p:spPr>
          <a:xfrm>
            <a:off x="7600703" y="2070931"/>
            <a:ext cx="3606500" cy="584775"/>
          </a:xfrm>
          <a:prstGeom prst="rect">
            <a:avLst/>
          </a:prstGeom>
        </p:spPr>
        <p:txBody>
          <a:bodyPr wrap="none">
            <a:spAutoFit/>
          </a:bodyPr>
          <a:lstStyle/>
          <a:p>
            <a:r>
              <a:rPr lang="en-US" sz="3200" b="1" dirty="0">
                <a:solidFill>
                  <a:schemeClr val="accent1"/>
                </a:solidFill>
              </a:rPr>
              <a:t>Potential Responses</a:t>
            </a:r>
          </a:p>
        </p:txBody>
      </p:sp>
    </p:spTree>
    <p:extLst>
      <p:ext uri="{BB962C8B-B14F-4D97-AF65-F5344CB8AC3E}">
        <p14:creationId xmlns:p14="http://schemas.microsoft.com/office/powerpoint/2010/main" val="267316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3">
            <a:extLst>
              <a:ext uri="{FF2B5EF4-FFF2-40B4-BE49-F238E27FC236}">
                <a16:creationId xmlns:a16="http://schemas.microsoft.com/office/drawing/2014/main" id="{B3C28CF9-527C-4D43-A974-39EF67F46BF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0656" r="10656"/>
          <a:stretch>
            <a:fillRect/>
          </a:stretch>
        </p:blipFill>
        <p:spPr/>
      </p:pic>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nvPr>
        </p:nvSpPr>
        <p:spPr/>
        <p:txBody>
          <a:bodyPr/>
          <a:lstStyle/>
          <a:p>
            <a:pPr lvl="0"/>
            <a:r>
              <a:rPr lang="en-US" b="1" dirty="0">
                <a:solidFill>
                  <a:schemeClr val="accent2"/>
                </a:solidFill>
              </a:rPr>
              <a:t>Exercise: </a:t>
            </a:r>
            <a:r>
              <a:rPr lang="en-US" dirty="0"/>
              <a:t>Risk Points and Barriers Assessment</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a:normAutofit/>
          </a:bodyPr>
          <a:lstStyle/>
          <a:p>
            <a:pPr lvl="1">
              <a:spcBef>
                <a:spcPts val="600"/>
              </a:spcBef>
            </a:pPr>
            <a:r>
              <a:rPr lang="en-US" altLang="en-US" dirty="0"/>
              <a:t>Anwar does not have friends or family members in the county of asylum. </a:t>
            </a:r>
          </a:p>
          <a:p>
            <a:pPr lvl="1">
              <a:spcBef>
                <a:spcPts val="1200"/>
              </a:spcBef>
            </a:pPr>
            <a:r>
              <a:rPr lang="en-US" altLang="en-US" dirty="0"/>
              <a:t>He has recently approached assistance organizations, because his savings are running out and he does not have a legal work permit. Anwar fled his country of origin after being detained and severely abused by the police. The incident occurred because Anwar confessed to his wife that he had been in a long-term relationship with a man. </a:t>
            </a:r>
          </a:p>
        </p:txBody>
      </p:sp>
      <p:sp>
        <p:nvSpPr>
          <p:cNvPr id="36" name="Rectangle 35">
            <a:extLst>
              <a:ext uri="{FF2B5EF4-FFF2-40B4-BE49-F238E27FC236}">
                <a16:creationId xmlns:a16="http://schemas.microsoft.com/office/drawing/2014/main" id="{F16CF4BB-5CBE-624A-A092-99F02A898D70}"/>
              </a:ext>
            </a:extLst>
          </p:cNvPr>
          <p:cNvSpPr/>
          <p:nvPr/>
        </p:nvSpPr>
        <p:spPr>
          <a:xfrm>
            <a:off x="0" y="1407178"/>
            <a:ext cx="5732463" cy="7298057"/>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44</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a:r>
              <a:rPr lang="en-US" altLang="en-US" sz="8000" dirty="0">
                <a:latin typeface="Calibri" charset="0"/>
                <a:ea typeface="MS PGothic" charset="-128"/>
                <a:cs typeface="Calibri" charset="0"/>
              </a:rPr>
              <a:t>Anwar</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#2:</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1388287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5">
                                            <p:txEl>
                                              <p:pRg st="0" end="0"/>
                                            </p:txEl>
                                          </p:spTgt>
                                        </p:tgtEl>
                                        <p:attrNameLst>
                                          <p:attrName>style.visibility</p:attrName>
                                        </p:attrNameLst>
                                      </p:cBhvr>
                                      <p:to>
                                        <p:strVal val="visible"/>
                                      </p:to>
                                    </p:set>
                                    <p:animEffect transition="in" filter="fade">
                                      <p:cBhvr>
                                        <p:cTn id="14" dur="500"/>
                                        <p:tgtEl>
                                          <p:spTgt spid="55">
                                            <p:txEl>
                                              <p:pRg st="0" end="0"/>
                                            </p:txEl>
                                          </p:spTgt>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Effect transition="in" filter="fade">
                                      <p:cBhvr>
                                        <p:cTn id="20" dur="500"/>
                                        <p:tgtEl>
                                          <p:spTgt spid="58"/>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left)">
                                      <p:cBhvr>
                                        <p:cTn id="24" dur="500"/>
                                        <p:tgtEl>
                                          <p:spTgt spid="5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500"/>
                                        <p:tgtEl>
                                          <p:spTgt spid="57"/>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500"/>
                                        <p:tgtEl>
                                          <p:spTgt spid="9">
                                            <p:txEl>
                                              <p:pRg st="0" end="0"/>
                                            </p:txEl>
                                          </p:spTgt>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Effect transition="in" filter="fade">
                                      <p:cBhvr>
                                        <p:cTn id="35"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6" grpId="0" animBg="1"/>
      <p:bldP spid="9" grpId="0" build="p"/>
      <p:bldP spid="36" grpId="0" animBg="1"/>
      <p:bldP spid="54" grpId="0"/>
      <p:bldP spid="5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pic>
        <p:nvPicPr>
          <p:cNvPr id="14" name="Picture Placeholder 3">
            <a:extLst>
              <a:ext uri="{FF2B5EF4-FFF2-40B4-BE49-F238E27FC236}">
                <a16:creationId xmlns:a16="http://schemas.microsoft.com/office/drawing/2014/main" id="{B3C28CF9-527C-4D43-A974-39EF67F46BF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0656" r="10656"/>
          <a:stretch>
            <a:fillRect/>
          </a:stretch>
        </p:blipFill>
        <p:spPr/>
      </p:pic>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nvPr>
        </p:nvSpPr>
        <p:spPr/>
        <p:txBody>
          <a:bodyPr/>
          <a:lstStyle/>
          <a:p>
            <a:pPr lvl="0"/>
            <a:r>
              <a:rPr lang="en-US" b="1" dirty="0">
                <a:solidFill>
                  <a:schemeClr val="accent2"/>
                </a:solidFill>
              </a:rPr>
              <a:t>Exercise: </a:t>
            </a:r>
            <a:r>
              <a:rPr lang="en-US" dirty="0"/>
              <a:t>Risk Points and Barriers Assessment</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a:normAutofit/>
          </a:bodyPr>
          <a:lstStyle/>
          <a:p>
            <a:pPr lvl="1">
              <a:spcBef>
                <a:spcPts val="600"/>
              </a:spcBef>
            </a:pPr>
            <a:r>
              <a:rPr lang="en-US" altLang="en-US" dirty="0"/>
              <a:t>Anwar’s wife had suspected he was having an affair for some time and, after reading text messages on his phone, confronted him. He hoped she might be sympathetic so confided in her. Instead, she reported him and his partner to the local police station. After she reported him, the police arrested Anwar and his partner and detained them for several weeks. </a:t>
            </a:r>
          </a:p>
          <a:p>
            <a:pPr lvl="1">
              <a:spcBef>
                <a:spcPts val="600"/>
              </a:spcBef>
            </a:pPr>
            <a:r>
              <a:rPr lang="en-US" altLang="en-US" dirty="0"/>
              <a:t>Anwar’s wife told her family he was arrested because he had been abusing her.</a:t>
            </a:r>
          </a:p>
        </p:txBody>
      </p:sp>
      <p:sp>
        <p:nvSpPr>
          <p:cNvPr id="36" name="Rectangle 35">
            <a:extLst>
              <a:ext uri="{FF2B5EF4-FFF2-40B4-BE49-F238E27FC236}">
                <a16:creationId xmlns:a16="http://schemas.microsoft.com/office/drawing/2014/main" id="{F16CF4BB-5CBE-624A-A092-99F02A898D70}"/>
              </a:ext>
            </a:extLst>
          </p:cNvPr>
          <p:cNvSpPr/>
          <p:nvPr/>
        </p:nvSpPr>
        <p:spPr>
          <a:xfrm>
            <a:off x="0" y="1407178"/>
            <a:ext cx="5732463" cy="7298057"/>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45</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a:r>
              <a:rPr lang="en-US" altLang="en-US" sz="8000" dirty="0">
                <a:latin typeface="Calibri" charset="0"/>
                <a:ea typeface="MS PGothic" charset="-128"/>
                <a:cs typeface="Calibri" charset="0"/>
              </a:rPr>
              <a:t>Anwar</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#2:</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64545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pic>
        <p:nvPicPr>
          <p:cNvPr id="14" name="Picture Placeholder 3">
            <a:extLst>
              <a:ext uri="{FF2B5EF4-FFF2-40B4-BE49-F238E27FC236}">
                <a16:creationId xmlns:a16="http://schemas.microsoft.com/office/drawing/2014/main" id="{B3C28CF9-527C-4D43-A974-39EF67F46BF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0656" r="10656"/>
          <a:stretch>
            <a:fillRect/>
          </a:stretch>
        </p:blipFill>
        <p:spPr/>
      </p:pic>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nvPr>
        </p:nvSpPr>
        <p:spPr/>
        <p:txBody>
          <a:bodyPr/>
          <a:lstStyle/>
          <a:p>
            <a:pPr lvl="0"/>
            <a:r>
              <a:rPr lang="en-US" b="1" dirty="0">
                <a:solidFill>
                  <a:schemeClr val="accent2"/>
                </a:solidFill>
              </a:rPr>
              <a:t>Exercise: </a:t>
            </a:r>
            <a:r>
              <a:rPr lang="en-US" dirty="0"/>
              <a:t>Risk Points and Barriers Assessment</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a:normAutofit/>
          </a:bodyPr>
          <a:lstStyle/>
          <a:p>
            <a:pPr lvl="1">
              <a:spcBef>
                <a:spcPts val="600"/>
              </a:spcBef>
            </a:pPr>
            <a:r>
              <a:rPr lang="en-US" altLang="en-US" dirty="0"/>
              <a:t>During his detention, Anwar suffered both physical and sexual violence. Eventually, friends paid his bail and, after his release, Anwar emptied his bank account and fled the country. As he was leaving, he received threatening text messages from his wife’s family. Since his arrival, he has had no contact with them or his partner. </a:t>
            </a:r>
          </a:p>
        </p:txBody>
      </p:sp>
      <p:sp>
        <p:nvSpPr>
          <p:cNvPr id="36" name="Rectangle 35">
            <a:extLst>
              <a:ext uri="{FF2B5EF4-FFF2-40B4-BE49-F238E27FC236}">
                <a16:creationId xmlns:a16="http://schemas.microsoft.com/office/drawing/2014/main" id="{F16CF4BB-5CBE-624A-A092-99F02A898D70}"/>
              </a:ext>
            </a:extLst>
          </p:cNvPr>
          <p:cNvSpPr/>
          <p:nvPr/>
        </p:nvSpPr>
        <p:spPr>
          <a:xfrm>
            <a:off x="0" y="1407178"/>
            <a:ext cx="5732463" cy="7283769"/>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46</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a:r>
              <a:rPr lang="en-US" altLang="en-US" sz="8000" dirty="0">
                <a:latin typeface="Calibri" charset="0"/>
                <a:ea typeface="MS PGothic" charset="-128"/>
                <a:cs typeface="Calibri" charset="0"/>
              </a:rPr>
              <a:t>Anwar</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#2:</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143647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6310183" y="8572016"/>
            <a:ext cx="6686895"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6326207" y="1407178"/>
            <a:ext cx="6677006"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34" name="Rectangle 33">
            <a:extLst>
              <a:ext uri="{FF2B5EF4-FFF2-40B4-BE49-F238E27FC236}">
                <a16:creationId xmlns:a16="http://schemas.microsoft.com/office/drawing/2014/main" id="{DDA38385-52AB-8744-803F-F73B3CD94887}"/>
              </a:ext>
            </a:extLst>
          </p:cNvPr>
          <p:cNvSpPr/>
          <p:nvPr/>
        </p:nvSpPr>
        <p:spPr bwMode="auto">
          <a:xfrm>
            <a:off x="0" y="1407178"/>
            <a:ext cx="6326207" cy="7283769"/>
          </a:xfrm>
          <a:prstGeom prst="rect">
            <a:avLst/>
          </a:prstGeom>
          <a:solidFill>
            <a:schemeClr val="accent2"/>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636" name="Shape 636"/>
          <p:cNvSpPr>
            <a:spLocks noGrp="1"/>
          </p:cNvSpPr>
          <p:nvPr>
            <p:ph type="title"/>
          </p:nvPr>
        </p:nvSpPr>
        <p:spPr/>
        <p:txBody>
          <a:bodyPr/>
          <a:lstStyle/>
          <a:p>
            <a:pPr lvl="0"/>
            <a:r>
              <a:rPr lang="en-US" b="1" dirty="0">
                <a:solidFill>
                  <a:schemeClr val="accent2"/>
                </a:solidFill>
              </a:rPr>
              <a:t>Exercise: </a:t>
            </a:r>
            <a:r>
              <a:rPr lang="en-US" dirty="0"/>
              <a:t>Risk Points and Barriers Assessment</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a:xfrm>
            <a:off x="6476198" y="3186240"/>
            <a:ext cx="6315878" cy="5504707"/>
          </a:xfrm>
        </p:spPr>
        <p:txBody>
          <a:bodyPr/>
          <a:lstStyle/>
          <a:p>
            <a:r>
              <a:rPr lang="en-US" sz="2800" dirty="0"/>
              <a:t>Top Risk Points and Barriers</a:t>
            </a:r>
          </a:p>
          <a:p>
            <a:pPr lvl="1"/>
            <a:r>
              <a:rPr lang="en-US" dirty="0"/>
              <a:t>List / discuss risk point or barrier</a:t>
            </a:r>
          </a:p>
          <a:p>
            <a:endParaRPr lang="en-US" dirty="0"/>
          </a:p>
        </p:txBody>
      </p:sp>
      <p:sp>
        <p:nvSpPr>
          <p:cNvPr id="2" name="Text Placeholder 1">
            <a:extLst>
              <a:ext uri="{FF2B5EF4-FFF2-40B4-BE49-F238E27FC236}">
                <a16:creationId xmlns:a16="http://schemas.microsoft.com/office/drawing/2014/main" id="{7D679739-3F31-A840-8C7F-FF8D30CB1F59}"/>
              </a:ext>
            </a:extLst>
          </p:cNvPr>
          <p:cNvSpPr>
            <a:spLocks noGrp="1"/>
          </p:cNvSpPr>
          <p:nvPr>
            <p:ph type="body" sz="quarter" idx="13"/>
          </p:nvPr>
        </p:nvSpPr>
        <p:spPr/>
        <p:txBody>
          <a:bodyPr>
            <a:normAutofit fontScale="92500" lnSpcReduction="20000"/>
          </a:bodyPr>
          <a:lstStyle/>
          <a:p>
            <a:r>
              <a:rPr lang="en-US" altLang="en-US" dirty="0"/>
              <a:t>Anwar lives in an urban area and has isolated himself from other persons of concern, including those from his country of origin, due to the fear they will persecute him. He maintains a low profile. He avoids going out during the day, if possible, and avoids crowded public areas where people may see him. He prefers to go out in the evenings and do his shopping when markets are less crowded and he can maintain his anonymity. </a:t>
            </a:r>
            <a:br>
              <a:rPr lang="en-US" altLang="en-US" dirty="0"/>
            </a:br>
            <a:r>
              <a:rPr lang="en-US" altLang="en-US" dirty="0"/>
              <a:t> </a:t>
            </a:r>
            <a:br>
              <a:rPr lang="en-US" altLang="en-US" dirty="0"/>
            </a:br>
            <a:r>
              <a:rPr lang="en-US" altLang="en-US" dirty="0"/>
              <a:t>Anwar does not have friends or family members in the county of asylum. He has recently approached assistance organizations, because his savings are running out and he does not have a legal work permit. Anwar fled his country of origin after being detained and severely abused by the police. The incident occurred because Anwar confessed to his wife that he had been in a long-term relationship with a man. </a:t>
            </a:r>
          </a:p>
          <a:p>
            <a:r>
              <a:rPr lang="en-US" altLang="en-US" dirty="0"/>
              <a:t>Anwar’s wife had suspected he was having an affair for some time and, after reading text messages on his phone, confronted him. He hoped she might be sympathetic so confided in her. Instead, she reported him and his partner to the local police station. After she reported him, the police arrested Anwar and his partner and detained them for several weeks. Anwar’s wife told her family he was arrested because he had been abusing her.</a:t>
            </a:r>
          </a:p>
          <a:p>
            <a:r>
              <a:rPr lang="en-US" altLang="en-US" dirty="0"/>
              <a:t>During his detention, Anwar suffered both physical and sexual violence. Eventually, friends paid his bail and, after his release, Anwar emptied his bank account and fled the country. As he was leaving, he received threatening text messages from his wife’s family. Since his arrival, he has had no contact with them or his partner. </a:t>
            </a:r>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47</a:t>
            </a:fld>
            <a:endParaRPr lang="en-US" altLang="en-US" sz="1200" dirty="0">
              <a:solidFill>
                <a:schemeClr val="bg1"/>
              </a:solidFill>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200025" y="1540397"/>
            <a:ext cx="5381625"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defTabSz="914400" rtl="0" eaLnBrk="0" fontAlgn="base" latinLnBrk="0" hangingPunct="0">
              <a:lnSpc>
                <a:spcPct val="90000"/>
              </a:lnSpc>
              <a:spcBef>
                <a:spcPts val="1800"/>
              </a:spcBef>
              <a:spcAft>
                <a:spcPct val="0"/>
              </a:spcAft>
              <a:buClrTx/>
              <a:buSzTx/>
              <a:buFontTx/>
              <a:buNone/>
              <a:tabLst/>
              <a:defRPr/>
            </a:pPr>
            <a:r>
              <a:rPr kumimoji="0" lang="en-US" altLang="en-US" sz="28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#2: </a:t>
            </a:r>
            <a:r>
              <a:rPr kumimoji="0" lang="en-US" altLang="en-US" sz="280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ANWAR</a:t>
            </a:r>
            <a:endParaRPr kumimoji="0" lang="en-US" sz="280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grpSp>
        <p:nvGrpSpPr>
          <p:cNvPr id="6" name="Group 5">
            <a:extLst>
              <a:ext uri="{FF2B5EF4-FFF2-40B4-BE49-F238E27FC236}">
                <a16:creationId xmlns:a16="http://schemas.microsoft.com/office/drawing/2014/main" id="{9CA27F83-C040-5C4E-A3BB-074D30BE16DC}"/>
              </a:ext>
            </a:extLst>
          </p:cNvPr>
          <p:cNvGrpSpPr/>
          <p:nvPr/>
        </p:nvGrpSpPr>
        <p:grpSpPr>
          <a:xfrm>
            <a:off x="6510385" y="1793339"/>
            <a:ext cx="953099" cy="953099"/>
            <a:chOff x="8991990" y="2598168"/>
            <a:chExt cx="1480737" cy="1480737"/>
          </a:xfrm>
        </p:grpSpPr>
        <p:sp>
          <p:nvSpPr>
            <p:cNvPr id="5" name="Oval 4">
              <a:extLst>
                <a:ext uri="{FF2B5EF4-FFF2-40B4-BE49-F238E27FC236}">
                  <a16:creationId xmlns:a16="http://schemas.microsoft.com/office/drawing/2014/main" id="{070D2CE0-27B8-1A44-8E41-7CFA29667D69}"/>
                </a:ext>
              </a:extLst>
            </p:cNvPr>
            <p:cNvSpPr/>
            <p:nvPr/>
          </p:nvSpPr>
          <p:spPr bwMode="auto">
            <a:xfrm>
              <a:off x="8991990" y="2598168"/>
              <a:ext cx="1480737" cy="1480737"/>
            </a:xfrm>
            <a:prstGeom prst="ellipse">
              <a:avLst/>
            </a:prstGeom>
            <a:solidFill>
              <a:schemeClr val="accent2"/>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nvGrpSpPr>
            <p:cNvPr id="15" name="Group 14">
              <a:extLst>
                <a:ext uri="{FF2B5EF4-FFF2-40B4-BE49-F238E27FC236}">
                  <a16:creationId xmlns:a16="http://schemas.microsoft.com/office/drawing/2014/main" id="{61C875C5-0488-E44F-B11C-E28D69035D4D}"/>
                </a:ext>
              </a:extLst>
            </p:cNvPr>
            <p:cNvGrpSpPr/>
            <p:nvPr/>
          </p:nvGrpSpPr>
          <p:grpSpPr>
            <a:xfrm>
              <a:off x="9184833" y="2925275"/>
              <a:ext cx="1044249" cy="859037"/>
              <a:chOff x="3400751" y="5327643"/>
              <a:chExt cx="1273914" cy="1047968"/>
            </a:xfrm>
            <a:solidFill>
              <a:schemeClr val="bg1"/>
            </a:solidFill>
          </p:grpSpPr>
          <p:grpSp>
            <p:nvGrpSpPr>
              <p:cNvPr id="16" name="Group 15">
                <a:extLst>
                  <a:ext uri="{FF2B5EF4-FFF2-40B4-BE49-F238E27FC236}">
                    <a16:creationId xmlns:a16="http://schemas.microsoft.com/office/drawing/2014/main" id="{D5D077AF-3B01-8241-BC7E-34BA03EC51CC}"/>
                  </a:ext>
                </a:extLst>
              </p:cNvPr>
              <p:cNvGrpSpPr/>
              <p:nvPr/>
            </p:nvGrpSpPr>
            <p:grpSpPr>
              <a:xfrm>
                <a:off x="3400751" y="5327643"/>
                <a:ext cx="1273914" cy="1047968"/>
                <a:chOff x="2493963" y="2710898"/>
                <a:chExt cx="372773" cy="306656"/>
              </a:xfrm>
              <a:grpFill/>
            </p:grpSpPr>
            <p:sp>
              <p:nvSpPr>
                <p:cNvPr id="20" name="Freeform 169">
                  <a:extLst>
                    <a:ext uri="{FF2B5EF4-FFF2-40B4-BE49-F238E27FC236}">
                      <a16:creationId xmlns:a16="http://schemas.microsoft.com/office/drawing/2014/main" id="{6A67BD47-6641-7745-A85D-F4E2C32FDE5E}"/>
                    </a:ext>
                  </a:extLst>
                </p:cNvPr>
                <p:cNvSpPr>
                  <a:spLocks/>
                </p:cNvSpPr>
                <p:nvPr/>
              </p:nvSpPr>
              <p:spPr bwMode="auto">
                <a:xfrm>
                  <a:off x="2644486" y="2710898"/>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71">
                  <a:extLst>
                    <a:ext uri="{FF2B5EF4-FFF2-40B4-BE49-F238E27FC236}">
                      <a16:creationId xmlns:a16="http://schemas.microsoft.com/office/drawing/2014/main" id="{410F8CBB-50C3-1C43-BD8D-F9327ADB6C6F}"/>
                    </a:ext>
                  </a:extLst>
                </p:cNvPr>
                <p:cNvSpPr>
                  <a:spLocks/>
                </p:cNvSpPr>
                <p:nvPr/>
              </p:nvSpPr>
              <p:spPr bwMode="auto">
                <a:xfrm>
                  <a:off x="2493963" y="280641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7" name="Freeform 1218">
                <a:extLst>
                  <a:ext uri="{FF2B5EF4-FFF2-40B4-BE49-F238E27FC236}">
                    <a16:creationId xmlns:a16="http://schemas.microsoft.com/office/drawing/2014/main" id="{28C6BD3E-75B4-E941-82F9-FE6175F708D9}"/>
                  </a:ext>
                </a:extLst>
              </p:cNvPr>
              <p:cNvSpPr>
                <a:spLocks/>
              </p:cNvSpPr>
              <p:nvPr/>
            </p:nvSpPr>
            <p:spPr bwMode="auto">
              <a:xfrm>
                <a:off x="3602678" y="5782104"/>
                <a:ext cx="239986" cy="183554"/>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18" name="Freeform 1218">
                <a:extLst>
                  <a:ext uri="{FF2B5EF4-FFF2-40B4-BE49-F238E27FC236}">
                    <a16:creationId xmlns:a16="http://schemas.microsoft.com/office/drawing/2014/main" id="{2720C984-405A-3F4B-8A34-72ED4273C82F}"/>
                  </a:ext>
                </a:extLst>
              </p:cNvPr>
              <p:cNvSpPr>
                <a:spLocks/>
              </p:cNvSpPr>
              <p:nvPr/>
            </p:nvSpPr>
            <p:spPr bwMode="auto">
              <a:xfrm>
                <a:off x="393287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19" name="Freeform 1218">
                <a:extLst>
                  <a:ext uri="{FF2B5EF4-FFF2-40B4-BE49-F238E27FC236}">
                    <a16:creationId xmlns:a16="http://schemas.microsoft.com/office/drawing/2014/main" id="{B8BCB0C1-B834-2640-BFE7-7621028688E4}"/>
                  </a:ext>
                </a:extLst>
              </p:cNvPr>
              <p:cNvSpPr>
                <a:spLocks/>
              </p:cNvSpPr>
              <p:nvPr/>
            </p:nvSpPr>
            <p:spPr bwMode="auto">
              <a:xfrm>
                <a:off x="425672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grpSp>
      </p:grpSp>
      <p:sp>
        <p:nvSpPr>
          <p:cNvPr id="33" name="Rectangle 32">
            <a:extLst>
              <a:ext uri="{FF2B5EF4-FFF2-40B4-BE49-F238E27FC236}">
                <a16:creationId xmlns:a16="http://schemas.microsoft.com/office/drawing/2014/main" id="{C0EDE8CE-8A01-C84D-AE33-916E1A620997}"/>
              </a:ext>
            </a:extLst>
          </p:cNvPr>
          <p:cNvSpPr/>
          <p:nvPr/>
        </p:nvSpPr>
        <p:spPr>
          <a:xfrm>
            <a:off x="7600703" y="2070931"/>
            <a:ext cx="3606500" cy="584775"/>
          </a:xfrm>
          <a:prstGeom prst="rect">
            <a:avLst/>
          </a:prstGeom>
        </p:spPr>
        <p:txBody>
          <a:bodyPr wrap="none">
            <a:spAutoFit/>
          </a:bodyPr>
          <a:lstStyle/>
          <a:p>
            <a:r>
              <a:rPr lang="en-US" sz="3200" b="1" dirty="0">
                <a:solidFill>
                  <a:schemeClr val="accent2"/>
                </a:solidFill>
              </a:rPr>
              <a:t>Potential Responses</a:t>
            </a:r>
          </a:p>
        </p:txBody>
      </p:sp>
    </p:spTree>
    <p:extLst>
      <p:ext uri="{BB962C8B-B14F-4D97-AF65-F5344CB8AC3E}">
        <p14:creationId xmlns:p14="http://schemas.microsoft.com/office/powerpoint/2010/main" val="346182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4">
            <a:extLst>
              <a:ext uri="{FF2B5EF4-FFF2-40B4-BE49-F238E27FC236}">
                <a16:creationId xmlns:a16="http://schemas.microsoft.com/office/drawing/2014/main" id="{0D65B2DF-538E-B942-BFC3-4A2F6D379872}"/>
              </a:ext>
            </a:extLst>
          </p:cNvPr>
          <p:cNvPicPr>
            <a:picLocks noGrp="1" noChangeAspect="1"/>
          </p:cNvPicPr>
          <p:nvPr>
            <p:ph type="pic" sz="quarter" idx="10"/>
          </p:nvPr>
        </p:nvPicPr>
        <p:blipFill>
          <a:blip r:embed="rId3"/>
          <a:srcRect l="23771" r="23771"/>
          <a:stretch>
            <a:fillRect/>
          </a:stretch>
        </p:blipFill>
        <p:spPr/>
      </p:pic>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nvPr>
        </p:nvSpPr>
        <p:spPr/>
        <p:txBody>
          <a:bodyPr/>
          <a:lstStyle/>
          <a:p>
            <a:pPr lvl="0"/>
            <a:r>
              <a:rPr lang="en-US" b="1" dirty="0">
                <a:solidFill>
                  <a:schemeClr val="accent3"/>
                </a:solidFill>
              </a:rPr>
              <a:t>Exercise: </a:t>
            </a:r>
            <a:r>
              <a:rPr lang="en-US" dirty="0"/>
              <a:t>Risk Points and Barriers Assessment</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a:normAutofit/>
          </a:bodyPr>
          <a:lstStyle/>
          <a:p>
            <a:pPr lvl="1">
              <a:spcBef>
                <a:spcPts val="600"/>
              </a:spcBef>
            </a:pPr>
            <a:r>
              <a:rPr lang="en-US" altLang="en-US" dirty="0"/>
              <a:t>Mia is a 24-year-old bisexual woman who was displaced eight months ago. Mia’s mother died when she was born, and her father remains in the country of origin. She has no other relatives or close friends in the country of asylum. Mia lives with three young single women in an urban area that is primarily populated by migrants and asylum-seekers from the region. She was placed in the housing through a service provider and does not know the women she shares with well. </a:t>
            </a:r>
          </a:p>
        </p:txBody>
      </p:sp>
      <p:sp>
        <p:nvSpPr>
          <p:cNvPr id="36" name="Rectangle 35">
            <a:extLst>
              <a:ext uri="{FF2B5EF4-FFF2-40B4-BE49-F238E27FC236}">
                <a16:creationId xmlns:a16="http://schemas.microsoft.com/office/drawing/2014/main" id="{F16CF4BB-5CBE-624A-A092-99F02A898D70}"/>
              </a:ext>
            </a:extLst>
          </p:cNvPr>
          <p:cNvSpPr/>
          <p:nvPr/>
        </p:nvSpPr>
        <p:spPr>
          <a:xfrm>
            <a:off x="-1" y="1400034"/>
            <a:ext cx="5732463" cy="7298057"/>
          </a:xfrm>
          <a:prstGeom prst="rect">
            <a:avLst/>
          </a:prstGeom>
          <a:solidFill>
            <a:srgbClr val="329E9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48</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a:r>
              <a:rPr lang="en-US" altLang="en-US" sz="8000" dirty="0">
                <a:latin typeface="Calibri" charset="0"/>
                <a:ea typeface="MS PGothic" charset="-128"/>
                <a:cs typeface="Calibri" charset="0"/>
              </a:rPr>
              <a:t>Mia</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#3:</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a14:imgEffect>
                      <a14:colorTemperature colorTemp="11105"/>
                    </a14:imgEffect>
                    <a14:imgEffect>
                      <a14:saturation sat="23200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62952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5">
                                            <p:txEl>
                                              <p:pRg st="0" end="0"/>
                                            </p:txEl>
                                          </p:spTgt>
                                        </p:tgtEl>
                                        <p:attrNameLst>
                                          <p:attrName>style.visibility</p:attrName>
                                        </p:attrNameLst>
                                      </p:cBhvr>
                                      <p:to>
                                        <p:strVal val="visible"/>
                                      </p:to>
                                    </p:set>
                                    <p:animEffect transition="in" filter="fade">
                                      <p:cBhvr>
                                        <p:cTn id="14" dur="500"/>
                                        <p:tgtEl>
                                          <p:spTgt spid="55">
                                            <p:txEl>
                                              <p:pRg st="0" end="0"/>
                                            </p:txEl>
                                          </p:spTgt>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Effect transition="in" filter="fade">
                                      <p:cBhvr>
                                        <p:cTn id="20" dur="500"/>
                                        <p:tgtEl>
                                          <p:spTgt spid="58"/>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left)">
                                      <p:cBhvr>
                                        <p:cTn id="24" dur="500"/>
                                        <p:tgtEl>
                                          <p:spTgt spid="5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500"/>
                                        <p:tgtEl>
                                          <p:spTgt spid="57"/>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6" grpId="0" animBg="1"/>
      <p:bldP spid="9" grpId="0" build="p"/>
      <p:bldP spid="36" grpId="0" animBg="1"/>
      <p:bldP spid="54" grpId="0"/>
      <p:bldP spid="5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4">
            <a:extLst>
              <a:ext uri="{FF2B5EF4-FFF2-40B4-BE49-F238E27FC236}">
                <a16:creationId xmlns:a16="http://schemas.microsoft.com/office/drawing/2014/main" id="{0D65B2DF-538E-B942-BFC3-4A2F6D379872}"/>
              </a:ext>
            </a:extLst>
          </p:cNvPr>
          <p:cNvPicPr>
            <a:picLocks noGrp="1" noChangeAspect="1"/>
          </p:cNvPicPr>
          <p:nvPr>
            <p:ph type="pic" sz="quarter" idx="10"/>
          </p:nvPr>
        </p:nvPicPr>
        <p:blipFill>
          <a:blip r:embed="rId3"/>
          <a:srcRect l="23771" r="23771"/>
          <a:stretch>
            <a:fillRect/>
          </a:stretch>
        </p:blipFill>
        <p:spPr/>
      </p:pic>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nvPr>
        </p:nvSpPr>
        <p:spPr/>
        <p:txBody>
          <a:bodyPr/>
          <a:lstStyle/>
          <a:p>
            <a:pPr lvl="0"/>
            <a:r>
              <a:rPr lang="en-US" b="1" dirty="0">
                <a:solidFill>
                  <a:schemeClr val="accent3"/>
                </a:solidFill>
              </a:rPr>
              <a:t>Exercise: </a:t>
            </a:r>
            <a:r>
              <a:rPr lang="en-US" dirty="0"/>
              <a:t>Risk Points and Barriers Assessment</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a:normAutofit/>
          </a:bodyPr>
          <a:lstStyle/>
          <a:p>
            <a:pPr lvl="1">
              <a:spcBef>
                <a:spcPts val="600"/>
              </a:spcBef>
            </a:pPr>
            <a:r>
              <a:rPr lang="en-US" altLang="en-US" dirty="0"/>
              <a:t>Prior to her flight, Mia was severely injured in an attack against her and her female partner by members of the community. Her partner was killed. Friends later helped Mia flee the country. As a result of her injuries, Mia now has severe mobility issues and requires assistance walking. </a:t>
            </a:r>
          </a:p>
          <a:p>
            <a:pPr lvl="1">
              <a:spcBef>
                <a:spcPts val="600"/>
              </a:spcBef>
            </a:pPr>
            <a:r>
              <a:rPr lang="en-US" altLang="en-US" dirty="0"/>
              <a:t>She subsists on assistance from an organization for asylum-seekers with disabilities, but the assistance is limited, and Mia often must rely on sympathetic neighbors and friends in order to support herself throughout the month. </a:t>
            </a:r>
          </a:p>
          <a:p>
            <a:pPr lvl="1">
              <a:spcBef>
                <a:spcPts val="600"/>
              </a:spcBef>
            </a:pPr>
            <a:endParaRPr lang="en-US" altLang="en-US" dirty="0"/>
          </a:p>
        </p:txBody>
      </p:sp>
      <p:sp>
        <p:nvSpPr>
          <p:cNvPr id="36" name="Rectangle 35">
            <a:extLst>
              <a:ext uri="{FF2B5EF4-FFF2-40B4-BE49-F238E27FC236}">
                <a16:creationId xmlns:a16="http://schemas.microsoft.com/office/drawing/2014/main" id="{F16CF4BB-5CBE-624A-A092-99F02A898D70}"/>
              </a:ext>
            </a:extLst>
          </p:cNvPr>
          <p:cNvSpPr/>
          <p:nvPr/>
        </p:nvSpPr>
        <p:spPr>
          <a:xfrm>
            <a:off x="-1" y="1400034"/>
            <a:ext cx="5732463" cy="7298057"/>
          </a:xfrm>
          <a:prstGeom prst="rect">
            <a:avLst/>
          </a:prstGeom>
          <a:solidFill>
            <a:srgbClr val="329E9A">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49</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a:r>
              <a:rPr lang="en-US" altLang="en-US" sz="8000" dirty="0">
                <a:latin typeface="Calibri" charset="0"/>
                <a:ea typeface="MS PGothic" charset="-128"/>
                <a:cs typeface="Calibri" charset="0"/>
              </a:rPr>
              <a:t>Mia</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#3:</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a14:imgEffect>
                      <a14:colorTemperature colorTemp="11105"/>
                    </a14:imgEffect>
                    <a14:imgEffect>
                      <a14:saturation sat="23200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99043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251"/>
          <p:cNvSpPr txBox="1"/>
          <p:nvPr/>
        </p:nvSpPr>
        <p:spPr>
          <a:xfrm>
            <a:off x="571430"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endParaRPr lang="en-US" altLang="en-US" dirty="0">
              <a:latin typeface="Calibri Regular"/>
            </a:endParaRPr>
          </a:p>
        </p:txBody>
      </p:sp>
      <p:sp>
        <p:nvSpPr>
          <p:cNvPr id="254" name="TextBox 253"/>
          <p:cNvSpPr txBox="1"/>
          <p:nvPr/>
        </p:nvSpPr>
        <p:spPr>
          <a:xfrm>
            <a:off x="333334"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cxnSp>
        <p:nvCxnSpPr>
          <p:cNvPr id="26" name="Straight Connector 25">
            <a:extLst>
              <a:ext uri="{FF2B5EF4-FFF2-40B4-BE49-F238E27FC236}">
                <a16:creationId xmlns:a16="http://schemas.microsoft.com/office/drawing/2014/main" id="{3C3C0B24-A0A6-6841-BB8C-415A892349CC}"/>
              </a:ext>
            </a:extLst>
          </p:cNvPr>
          <p:cNvCxnSpPr>
            <a:cxnSpLocks/>
          </p:cNvCxnSpPr>
          <p:nvPr/>
        </p:nvCxnSpPr>
        <p:spPr bwMode="auto">
          <a:xfrm>
            <a:off x="4437015" y="3796188"/>
            <a:ext cx="0" cy="4554295"/>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DFE6296D-590A-1E42-A555-B1121A1F9470}"/>
              </a:ext>
            </a:extLst>
          </p:cNvPr>
          <p:cNvCxnSpPr>
            <a:cxnSpLocks/>
          </p:cNvCxnSpPr>
          <p:nvPr/>
        </p:nvCxnSpPr>
        <p:spPr bwMode="auto">
          <a:xfrm>
            <a:off x="8738090" y="3761580"/>
            <a:ext cx="0" cy="458890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A384142-DFCA-8544-A447-44F38134BEAD}"/>
              </a:ext>
            </a:extLst>
          </p:cNvPr>
          <p:cNvCxnSpPr/>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29" name="Text Placeholder 11">
            <a:extLst>
              <a:ext uri="{FF2B5EF4-FFF2-40B4-BE49-F238E27FC236}">
                <a16:creationId xmlns:a16="http://schemas.microsoft.com/office/drawing/2014/main" id="{8786847A-99A6-F144-97CB-0C669CCC9458}"/>
              </a:ext>
            </a:extLst>
          </p:cNvPr>
          <p:cNvSpPr txBox="1">
            <a:spLocks/>
          </p:cNvSpPr>
          <p:nvPr/>
        </p:nvSpPr>
        <p:spPr>
          <a:xfrm>
            <a:off x="263616" y="5895549"/>
            <a:ext cx="4009842" cy="2556658"/>
          </a:xfrm>
          <a:prstGeom prst="rect">
            <a:avLst/>
          </a:prstGeom>
        </p:spPr>
        <p:txBody>
          <a:bodyPr/>
          <a:lstStyle>
            <a:lvl1pPr marL="0" indent="0" algn="ctr" rtl="0" eaLnBrk="0" fontAlgn="base" hangingPunct="0">
              <a:lnSpc>
                <a:spcPct val="100000"/>
              </a:lnSpc>
              <a:spcBef>
                <a:spcPts val="2400"/>
              </a:spcBef>
              <a:spcAft>
                <a:spcPct val="0"/>
              </a:spcAft>
              <a:buClr>
                <a:srgbClr val="E40277"/>
              </a:buClr>
              <a:buFont typeface="Arial"/>
              <a:buNone/>
              <a:defRPr sz="2400" b="0">
                <a:solidFill>
                  <a:srgbClr val="595959"/>
                </a:solidFill>
                <a:latin typeface="Calibri"/>
                <a:ea typeface="MS PGothic" pitchFamily="34" charset="-128"/>
                <a:cs typeface="Calibri"/>
                <a:sym typeface="Gill Sans" charset="0"/>
              </a:defRPr>
            </a:lvl1pPr>
            <a:lvl2pPr marL="0" indent="0" algn="ctr" rtl="0" eaLnBrk="0" fontAlgn="base" hangingPunct="0">
              <a:lnSpc>
                <a:spcPct val="90000"/>
              </a:lnSpc>
              <a:spcBef>
                <a:spcPts val="2400"/>
              </a:spcBef>
              <a:spcAft>
                <a:spcPct val="0"/>
              </a:spcAft>
              <a:buClr>
                <a:srgbClr val="E40277"/>
              </a:buClr>
              <a:buFont typeface="Arial"/>
              <a:buNone/>
              <a:defRPr sz="2800">
                <a:solidFill>
                  <a:srgbClr val="5B5B5B"/>
                </a:solidFill>
                <a:latin typeface="Calibri"/>
                <a:ea typeface="MS PGothic" pitchFamily="34" charset="-128"/>
                <a:cs typeface="Calibri"/>
                <a:sym typeface="Gill Sans" charset="0"/>
              </a:defRPr>
            </a:lvl2pPr>
            <a:lvl3pPr marL="0" indent="0" algn="ctr" rtl="0" eaLnBrk="0" fontAlgn="base" hangingPunct="0">
              <a:lnSpc>
                <a:spcPct val="90000"/>
              </a:lnSpc>
              <a:spcBef>
                <a:spcPts val="2400"/>
              </a:spcBef>
              <a:spcAft>
                <a:spcPct val="0"/>
              </a:spcAft>
              <a:buClr>
                <a:srgbClr val="E40277"/>
              </a:buClr>
              <a:buFont typeface="Arial"/>
              <a:buNone/>
              <a:defRPr sz="2400">
                <a:solidFill>
                  <a:srgbClr val="5B5B5B"/>
                </a:solidFill>
                <a:latin typeface="Calibri"/>
                <a:ea typeface="MS PGothic" pitchFamily="34" charset="-128"/>
                <a:cs typeface="Calibri"/>
                <a:sym typeface="Gill Sans" charset="0"/>
              </a:defRPr>
            </a:lvl3pPr>
            <a:lvl4pPr marL="0" indent="0" algn="ctr" rtl="0" eaLnBrk="0" fontAlgn="base" hangingPunct="0">
              <a:lnSpc>
                <a:spcPct val="90000"/>
              </a:lnSpc>
              <a:spcBef>
                <a:spcPts val="2400"/>
              </a:spcBef>
              <a:spcAft>
                <a:spcPct val="0"/>
              </a:spcAft>
              <a:buClr>
                <a:srgbClr val="E40277"/>
              </a:buClr>
              <a:buFont typeface="Arial"/>
              <a:buNone/>
              <a:tabLst/>
              <a:defRPr sz="2000">
                <a:solidFill>
                  <a:srgbClr val="5B5B5B"/>
                </a:solidFill>
                <a:latin typeface="Calibri"/>
                <a:ea typeface="MS PGothic" pitchFamily="34" charset="-128"/>
                <a:cs typeface="Calibri"/>
                <a:sym typeface="Gill Sans" charset="0"/>
              </a:defRPr>
            </a:lvl4pPr>
            <a:lvl5pPr marL="273050" indent="0" algn="ctr" rtl="0" eaLnBrk="0" fontAlgn="base" hangingPunct="0">
              <a:lnSpc>
                <a:spcPct val="90000"/>
              </a:lnSpc>
              <a:spcBef>
                <a:spcPts val="2400"/>
              </a:spcBef>
              <a:spcAft>
                <a:spcPct val="0"/>
              </a:spcAft>
              <a:buClr>
                <a:srgbClr val="E40277"/>
              </a:buClr>
              <a:buFont typeface="Lucida Grande"/>
              <a:buNone/>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lvl="0">
              <a:buClr>
                <a:srgbClr val="AF1D38"/>
              </a:buClr>
            </a:pPr>
            <a:r>
              <a:rPr lang="en-US" altLang="en-US" dirty="0"/>
              <a:t>Describe the core </a:t>
            </a:r>
            <a:r>
              <a:rPr lang="en-US" altLang="en-US" b="1" dirty="0">
                <a:solidFill>
                  <a:schemeClr val="accent1"/>
                </a:solidFill>
              </a:rPr>
              <a:t>protection challenges</a:t>
            </a:r>
            <a:r>
              <a:rPr lang="en-US" altLang="en-US" dirty="0"/>
              <a:t> people with diverse SOGIESC face during migration and in forced displacement</a:t>
            </a:r>
          </a:p>
        </p:txBody>
      </p:sp>
      <p:sp>
        <p:nvSpPr>
          <p:cNvPr id="30" name="Title 3">
            <a:extLst>
              <a:ext uri="{FF2B5EF4-FFF2-40B4-BE49-F238E27FC236}">
                <a16:creationId xmlns:a16="http://schemas.microsoft.com/office/drawing/2014/main" id="{A9BE7D52-9F96-8945-AA8F-979CE259F6CD}"/>
              </a:ext>
            </a:extLst>
          </p:cNvPr>
          <p:cNvSpPr txBox="1">
            <a:spLocks/>
          </p:cNvSpPr>
          <p:nvPr/>
        </p:nvSpPr>
        <p:spPr>
          <a:xfrm>
            <a:off x="5172893" y="4512"/>
            <a:ext cx="2760793" cy="820493"/>
          </a:xfrm>
          <a:prstGeom prst="rect">
            <a:avLst/>
          </a:prstGeom>
          <a:solidFill>
            <a:schemeClr val="accent2"/>
          </a:solidFill>
        </p:spPr>
        <p:txBody>
          <a:bodyPr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altLang="en-US" b="0" kern="0" spc="330" dirty="0">
                <a:solidFill>
                  <a:schemeClr val="bg1"/>
                </a:solidFill>
              </a:rPr>
              <a:t>MODULE </a:t>
            </a:r>
            <a:r>
              <a:rPr lang="en-US" altLang="en-US" kern="0" spc="330" dirty="0">
                <a:solidFill>
                  <a:schemeClr val="bg1"/>
                </a:solidFill>
              </a:rPr>
              <a:t>10</a:t>
            </a:r>
          </a:p>
        </p:txBody>
      </p:sp>
      <p:sp>
        <p:nvSpPr>
          <p:cNvPr id="31" name="Text Placeholder 17">
            <a:extLst>
              <a:ext uri="{FF2B5EF4-FFF2-40B4-BE49-F238E27FC236}">
                <a16:creationId xmlns:a16="http://schemas.microsoft.com/office/drawing/2014/main" id="{96E34998-773A-6C42-80B7-613B5A6D673C}"/>
              </a:ext>
            </a:extLst>
          </p:cNvPr>
          <p:cNvSpPr txBox="1">
            <a:spLocks/>
          </p:cNvSpPr>
          <p:nvPr/>
        </p:nvSpPr>
        <p:spPr>
          <a:xfrm>
            <a:off x="8979392" y="5895550"/>
            <a:ext cx="3747586" cy="1998547"/>
          </a:xfrm>
          <a:prstGeom prst="rect">
            <a:avLst/>
          </a:prstGeom>
        </p:spPr>
        <p:txBody>
          <a:bodyPr>
            <a:normAutofit/>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19050" lvl="1" indent="-19050" algn="ctr">
              <a:lnSpc>
                <a:spcPct val="100000"/>
              </a:lnSpc>
            </a:pPr>
            <a:r>
              <a:rPr lang="en-US" sz="2400" dirty="0"/>
              <a:t>Explain how </a:t>
            </a:r>
            <a:r>
              <a:rPr lang="en-US" sz="2400" b="1" dirty="0">
                <a:solidFill>
                  <a:schemeClr val="accent3"/>
                </a:solidFill>
              </a:rPr>
              <a:t>enablers</a:t>
            </a:r>
            <a:r>
              <a:rPr lang="en-US" sz="2400" dirty="0"/>
              <a:t> can help address the barriers </a:t>
            </a:r>
            <a:br>
              <a:rPr lang="en-US" sz="2400" dirty="0"/>
            </a:br>
            <a:r>
              <a:rPr lang="en-US" sz="2400" dirty="0"/>
              <a:t>in protection spaces</a:t>
            </a:r>
          </a:p>
        </p:txBody>
      </p:sp>
      <p:sp>
        <p:nvSpPr>
          <p:cNvPr id="32" name="Text Placeholder 4">
            <a:extLst>
              <a:ext uri="{FF2B5EF4-FFF2-40B4-BE49-F238E27FC236}">
                <a16:creationId xmlns:a16="http://schemas.microsoft.com/office/drawing/2014/main" id="{BA6D7728-44A1-4840-A050-B5CC99FBC747}"/>
              </a:ext>
            </a:extLst>
          </p:cNvPr>
          <p:cNvSpPr txBox="1">
            <a:spLocks/>
          </p:cNvSpPr>
          <p:nvPr/>
        </p:nvSpPr>
        <p:spPr>
          <a:xfrm>
            <a:off x="4687306" y="5901785"/>
            <a:ext cx="3747586" cy="2906357"/>
          </a:xfrm>
          <a:prstGeom prst="rect">
            <a:avLst/>
          </a:prstGeom>
        </p:spPr>
        <p:txBody>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19050" lvl="1" indent="-19050" algn="ctr">
              <a:lnSpc>
                <a:spcPct val="100000"/>
              </a:lnSpc>
            </a:pPr>
            <a:r>
              <a:rPr lang="en-US" sz="2400" dirty="0"/>
              <a:t>Detail the unique </a:t>
            </a:r>
            <a:r>
              <a:rPr lang="en-US" sz="2400" b="1" dirty="0">
                <a:solidFill>
                  <a:schemeClr val="accent2"/>
                </a:solidFill>
              </a:rPr>
              <a:t>risk </a:t>
            </a:r>
            <a:br>
              <a:rPr lang="en-US" sz="2400" b="1" dirty="0">
                <a:solidFill>
                  <a:schemeClr val="accent2"/>
                </a:solidFill>
              </a:rPr>
            </a:br>
            <a:r>
              <a:rPr lang="en-US" sz="2400" b="1" dirty="0">
                <a:solidFill>
                  <a:schemeClr val="accent2"/>
                </a:solidFill>
              </a:rPr>
              <a:t>points and barriers </a:t>
            </a:r>
            <a:r>
              <a:rPr lang="en-US" sz="2400" dirty="0"/>
              <a:t>faced </a:t>
            </a:r>
            <a:br>
              <a:rPr lang="en-US" sz="2400" dirty="0"/>
            </a:br>
            <a:r>
              <a:rPr lang="en-US" sz="2400" dirty="0"/>
              <a:t>by individuals within the SOGIESC spectrum</a:t>
            </a:r>
          </a:p>
        </p:txBody>
      </p:sp>
      <p:cxnSp>
        <p:nvCxnSpPr>
          <p:cNvPr id="33" name="Straight Connector 32">
            <a:extLst>
              <a:ext uri="{FF2B5EF4-FFF2-40B4-BE49-F238E27FC236}">
                <a16:creationId xmlns:a16="http://schemas.microsoft.com/office/drawing/2014/main" id="{20DA9E07-8F88-354E-B2D5-C7E32921E6BF}"/>
              </a:ext>
            </a:extLst>
          </p:cNvPr>
          <p:cNvCxnSpPr/>
          <p:nvPr/>
        </p:nvCxnSpPr>
        <p:spPr bwMode="auto">
          <a:xfrm flipV="1">
            <a:off x="-1" y="8350483"/>
            <a:ext cx="13003213" cy="1273"/>
          </a:xfrm>
          <a:prstGeom prst="line">
            <a:avLst/>
          </a:prstGeom>
          <a:noFill/>
          <a:ln w="76200" cap="flat" cmpd="sng" algn="ctr">
            <a:solidFill>
              <a:schemeClr val="bg1">
                <a:lumMod val="85000"/>
              </a:schemeClr>
            </a:solidFill>
            <a:prstDash val="solid"/>
            <a:round/>
            <a:headEnd type="none" w="med" len="med"/>
            <a:tailEnd type="none" w="med" len="med"/>
          </a:ln>
          <a:effectLst/>
        </p:spPr>
      </p:cxnSp>
      <p:grpSp>
        <p:nvGrpSpPr>
          <p:cNvPr id="34" name="Group 230">
            <a:extLst>
              <a:ext uri="{FF2B5EF4-FFF2-40B4-BE49-F238E27FC236}">
                <a16:creationId xmlns:a16="http://schemas.microsoft.com/office/drawing/2014/main" id="{EC8852B8-63DE-BD4E-8ED2-A93702F3F1C2}"/>
              </a:ext>
            </a:extLst>
          </p:cNvPr>
          <p:cNvGrpSpPr>
            <a:grpSpLocks noChangeAspect="1"/>
          </p:cNvGrpSpPr>
          <p:nvPr/>
        </p:nvGrpSpPr>
        <p:grpSpPr>
          <a:xfrm>
            <a:off x="1626816" y="3159642"/>
            <a:ext cx="1540128" cy="1550466"/>
            <a:chOff x="0" y="0"/>
            <a:chExt cx="1455740" cy="1465510"/>
          </a:xfrm>
          <a:solidFill>
            <a:srgbClr val="FCC448"/>
          </a:solidFill>
        </p:grpSpPr>
        <p:sp>
          <p:nvSpPr>
            <p:cNvPr id="35" name="Shape 227">
              <a:extLst>
                <a:ext uri="{FF2B5EF4-FFF2-40B4-BE49-F238E27FC236}">
                  <a16:creationId xmlns:a16="http://schemas.microsoft.com/office/drawing/2014/main" id="{056A25C1-E217-CB44-8536-1F902F2924F5}"/>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algn="ctr" defTabSz="914309">
                <a:defRPr sz="1800">
                  <a:solidFill>
                    <a:srgbClr val="000000"/>
                  </a:solidFill>
                </a:defRPr>
              </a:pPr>
              <a:r>
                <a:rPr lang="en-US" sz="5399" kern="0" dirty="0">
                  <a:solidFill>
                    <a:schemeClr val="bg1"/>
                  </a:solidFill>
                  <a:latin typeface="+mj-lt"/>
                  <a:cs typeface="Lato Light"/>
                </a:rPr>
                <a:t>01</a:t>
              </a:r>
              <a:endParaRPr sz="5399" kern="0" dirty="0">
                <a:solidFill>
                  <a:schemeClr val="bg1"/>
                </a:solidFill>
                <a:latin typeface="+mj-lt"/>
                <a:cs typeface="Lato Light"/>
              </a:endParaRPr>
            </a:p>
          </p:txBody>
        </p:sp>
        <p:sp>
          <p:nvSpPr>
            <p:cNvPr id="36" name="Shape 228">
              <a:extLst>
                <a:ext uri="{FF2B5EF4-FFF2-40B4-BE49-F238E27FC236}">
                  <a16:creationId xmlns:a16="http://schemas.microsoft.com/office/drawing/2014/main" id="{5714E88F-41DC-C74D-BFCE-B326518D0548}"/>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sp>
          <p:nvSpPr>
            <p:cNvPr id="37" name="Shape 229">
              <a:extLst>
                <a:ext uri="{FF2B5EF4-FFF2-40B4-BE49-F238E27FC236}">
                  <a16:creationId xmlns:a16="http://schemas.microsoft.com/office/drawing/2014/main" id="{17E8249D-BDBD-9140-82C8-EFA66397EF48}"/>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grpSp>
      <p:sp>
        <p:nvSpPr>
          <p:cNvPr id="38" name="Title 3">
            <a:extLst>
              <a:ext uri="{FF2B5EF4-FFF2-40B4-BE49-F238E27FC236}">
                <a16:creationId xmlns:a16="http://schemas.microsoft.com/office/drawing/2014/main" id="{C7DE7705-CE9B-974D-A36C-84EE098150F5}"/>
              </a:ext>
            </a:extLst>
          </p:cNvPr>
          <p:cNvSpPr txBox="1">
            <a:spLocks/>
          </p:cNvSpPr>
          <p:nvPr/>
        </p:nvSpPr>
        <p:spPr>
          <a:xfrm>
            <a:off x="4176608" y="1009120"/>
            <a:ext cx="4756010" cy="820493"/>
          </a:xfrm>
          <a:prstGeom prst="rect">
            <a:avLst/>
          </a:prstGeom>
          <a:noFill/>
        </p:spPr>
        <p:txBody>
          <a:bodyPr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altLang="en-US" sz="6599" kern="0" spc="330" dirty="0">
                <a:solidFill>
                  <a:schemeClr val="bg1"/>
                </a:solidFill>
              </a:rPr>
              <a:t>OBJECTIVES</a:t>
            </a:r>
          </a:p>
        </p:txBody>
      </p:sp>
      <p:grpSp>
        <p:nvGrpSpPr>
          <p:cNvPr id="39" name="Group 230">
            <a:extLst>
              <a:ext uri="{FF2B5EF4-FFF2-40B4-BE49-F238E27FC236}">
                <a16:creationId xmlns:a16="http://schemas.microsoft.com/office/drawing/2014/main" id="{62B2BAFD-1F23-984F-BE0C-2AAEC37A2FBC}"/>
              </a:ext>
            </a:extLst>
          </p:cNvPr>
          <p:cNvGrpSpPr>
            <a:grpSpLocks noChangeAspect="1"/>
          </p:cNvGrpSpPr>
          <p:nvPr/>
        </p:nvGrpSpPr>
        <p:grpSpPr>
          <a:xfrm>
            <a:off x="5880979" y="3124666"/>
            <a:ext cx="1540128" cy="1550466"/>
            <a:chOff x="0" y="0"/>
            <a:chExt cx="1455740" cy="1465510"/>
          </a:xfrm>
          <a:solidFill>
            <a:srgbClr val="FCC448"/>
          </a:solidFill>
        </p:grpSpPr>
        <p:sp>
          <p:nvSpPr>
            <p:cNvPr id="40" name="Shape 227">
              <a:extLst>
                <a:ext uri="{FF2B5EF4-FFF2-40B4-BE49-F238E27FC236}">
                  <a16:creationId xmlns:a16="http://schemas.microsoft.com/office/drawing/2014/main" id="{998AAAEE-5F80-DE4C-B0D2-AE68ED546C7C}"/>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algn="ctr" defTabSz="914309">
                <a:defRPr sz="1800">
                  <a:solidFill>
                    <a:srgbClr val="000000"/>
                  </a:solidFill>
                </a:defRPr>
              </a:pPr>
              <a:r>
                <a:rPr lang="en-US" sz="5399" kern="0" dirty="0">
                  <a:solidFill>
                    <a:schemeClr val="bg1"/>
                  </a:solidFill>
                  <a:latin typeface="+mj-lt"/>
                  <a:cs typeface="Lato Light"/>
                </a:rPr>
                <a:t>02</a:t>
              </a:r>
              <a:endParaRPr sz="5399" kern="0" dirty="0">
                <a:solidFill>
                  <a:schemeClr val="bg1"/>
                </a:solidFill>
                <a:latin typeface="+mj-lt"/>
                <a:cs typeface="Lato Light"/>
              </a:endParaRPr>
            </a:p>
          </p:txBody>
        </p:sp>
        <p:sp>
          <p:nvSpPr>
            <p:cNvPr id="41" name="Shape 228">
              <a:extLst>
                <a:ext uri="{FF2B5EF4-FFF2-40B4-BE49-F238E27FC236}">
                  <a16:creationId xmlns:a16="http://schemas.microsoft.com/office/drawing/2014/main" id="{F451677D-528D-8341-B96C-688C11DE1555}"/>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sp>
          <p:nvSpPr>
            <p:cNvPr id="42" name="Shape 229">
              <a:extLst>
                <a:ext uri="{FF2B5EF4-FFF2-40B4-BE49-F238E27FC236}">
                  <a16:creationId xmlns:a16="http://schemas.microsoft.com/office/drawing/2014/main" id="{D52FA07C-7FFB-294F-B5C2-0AE15A965859}"/>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grpSp>
      <p:grpSp>
        <p:nvGrpSpPr>
          <p:cNvPr id="43" name="Group 230">
            <a:extLst>
              <a:ext uri="{FF2B5EF4-FFF2-40B4-BE49-F238E27FC236}">
                <a16:creationId xmlns:a16="http://schemas.microsoft.com/office/drawing/2014/main" id="{34307DF2-B4BD-F142-AEC1-AAE000D7D7FF}"/>
              </a:ext>
            </a:extLst>
          </p:cNvPr>
          <p:cNvGrpSpPr>
            <a:grpSpLocks noChangeAspect="1"/>
          </p:cNvGrpSpPr>
          <p:nvPr/>
        </p:nvGrpSpPr>
        <p:grpSpPr>
          <a:xfrm>
            <a:off x="10075143" y="3101630"/>
            <a:ext cx="1540128" cy="1550466"/>
            <a:chOff x="0" y="0"/>
            <a:chExt cx="1455740" cy="1465510"/>
          </a:xfrm>
          <a:solidFill>
            <a:srgbClr val="FCC448"/>
          </a:solidFill>
        </p:grpSpPr>
        <p:sp>
          <p:nvSpPr>
            <p:cNvPr id="44" name="Shape 227">
              <a:extLst>
                <a:ext uri="{FF2B5EF4-FFF2-40B4-BE49-F238E27FC236}">
                  <a16:creationId xmlns:a16="http://schemas.microsoft.com/office/drawing/2014/main" id="{91BE9CFC-846C-ED40-99BB-C1599A4985BA}"/>
                </a:ext>
              </a:extLst>
            </p:cNvPr>
            <p:cNvSpPr/>
            <p:nvPr/>
          </p:nvSpPr>
          <p:spPr>
            <a:xfrm>
              <a:off x="0" y="0"/>
              <a:ext cx="1270000" cy="1270000"/>
            </a:xfrm>
            <a:prstGeom prst="rect">
              <a:avLst/>
            </a:prstGeom>
            <a:solidFill>
              <a:schemeClr val="accent3"/>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algn="ctr" defTabSz="914309">
                <a:defRPr sz="1800">
                  <a:solidFill>
                    <a:srgbClr val="000000"/>
                  </a:solidFill>
                </a:defRPr>
              </a:pPr>
              <a:r>
                <a:rPr lang="en-US" sz="5399" kern="0" dirty="0">
                  <a:solidFill>
                    <a:schemeClr val="bg1"/>
                  </a:solidFill>
                  <a:latin typeface="+mj-lt"/>
                  <a:cs typeface="Lato Light"/>
                </a:rPr>
                <a:t>03</a:t>
              </a:r>
              <a:endParaRPr sz="5399" kern="0" dirty="0">
                <a:solidFill>
                  <a:schemeClr val="bg1"/>
                </a:solidFill>
                <a:latin typeface="+mj-lt"/>
                <a:cs typeface="Lato Light"/>
              </a:endParaRPr>
            </a:p>
          </p:txBody>
        </p:sp>
        <p:sp>
          <p:nvSpPr>
            <p:cNvPr id="45" name="Shape 228">
              <a:extLst>
                <a:ext uri="{FF2B5EF4-FFF2-40B4-BE49-F238E27FC236}">
                  <a16:creationId xmlns:a16="http://schemas.microsoft.com/office/drawing/2014/main" id="{B2EA7631-AC0A-CE43-9A49-7573F6D6798C}"/>
                </a:ext>
              </a:extLst>
            </p:cNvPr>
            <p:cNvSpPr/>
            <p:nvPr/>
          </p:nvSpPr>
          <p:spPr>
            <a:xfrm rot="5400000">
              <a:off x="537245" y="1221123"/>
              <a:ext cx="195510" cy="293263"/>
            </a:xfrm>
            <a:prstGeom prst="rightArrow">
              <a:avLst>
                <a:gd name="adj1" fmla="val 32000"/>
                <a:gd name="adj2" fmla="val 100000"/>
              </a:avLst>
            </a:prstGeom>
            <a:solidFill>
              <a:schemeClr val="accent3"/>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sp>
          <p:nvSpPr>
            <p:cNvPr id="46" name="Shape 229">
              <a:extLst>
                <a:ext uri="{FF2B5EF4-FFF2-40B4-BE49-F238E27FC236}">
                  <a16:creationId xmlns:a16="http://schemas.microsoft.com/office/drawing/2014/main" id="{EE006D6D-83AF-4941-9A72-557D2A2FEA30}"/>
                </a:ext>
              </a:extLst>
            </p:cNvPr>
            <p:cNvSpPr/>
            <p:nvPr/>
          </p:nvSpPr>
          <p:spPr>
            <a:xfrm>
              <a:off x="1260231" y="488369"/>
              <a:ext cx="195509" cy="293263"/>
            </a:xfrm>
            <a:prstGeom prst="rightArrow">
              <a:avLst>
                <a:gd name="adj1" fmla="val 32000"/>
                <a:gd name="adj2" fmla="val 100000"/>
              </a:avLst>
            </a:prstGeom>
            <a:solidFill>
              <a:schemeClr val="accent3"/>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grpSp>
      <p:sp>
        <p:nvSpPr>
          <p:cNvPr id="47"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BB0806F0-5CCA-E54A-B7B3-07EBC6088E0B}"/>
              </a:ext>
            </a:extLst>
          </p:cNvPr>
          <p:cNvSpPr/>
          <p:nvPr/>
        </p:nvSpPr>
        <p:spPr>
          <a:xfrm>
            <a:off x="395240" y="4874813"/>
            <a:ext cx="3747586" cy="945786"/>
          </a:xfrm>
          <a:prstGeom prst="rect">
            <a:avLst/>
          </a:prstGeom>
          <a:solidFill>
            <a:schemeClr val="accent1"/>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2800" b="1" cap="all" dirty="0">
                <a:solidFill>
                  <a:schemeClr val="bg1"/>
                </a:solidFill>
                <a:latin typeface="Calibri" charset="0"/>
                <a:ea typeface="Calibri" charset="0"/>
                <a:cs typeface="Calibri" charset="0"/>
              </a:rPr>
              <a:t>core protection challenges</a:t>
            </a:r>
            <a:endParaRPr lang="en-US" sz="2400" b="1" cap="all" dirty="0">
              <a:solidFill>
                <a:schemeClr val="bg1"/>
              </a:solidFill>
              <a:latin typeface="Calibri" charset="0"/>
              <a:ea typeface="Calibri" charset="0"/>
              <a:cs typeface="Calibri" charset="0"/>
            </a:endParaRPr>
          </a:p>
        </p:txBody>
      </p:sp>
      <p:sp>
        <p:nvSpPr>
          <p:cNvPr id="5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477AA56-226C-F542-86AE-4BC6E9420417}"/>
              </a:ext>
            </a:extLst>
          </p:cNvPr>
          <p:cNvSpPr/>
          <p:nvPr/>
        </p:nvSpPr>
        <p:spPr>
          <a:xfrm>
            <a:off x="4687306" y="4874813"/>
            <a:ext cx="3747586" cy="956188"/>
          </a:xfrm>
          <a:prstGeom prst="rect">
            <a:avLst/>
          </a:prstGeom>
          <a:solidFill>
            <a:schemeClr val="accent2"/>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2800" b="1" cap="all" dirty="0">
                <a:solidFill>
                  <a:schemeClr val="bg1"/>
                </a:solidFill>
                <a:latin typeface="Calibri" charset="0"/>
                <a:ea typeface="Calibri" charset="0"/>
                <a:cs typeface="Calibri" charset="0"/>
              </a:rPr>
              <a:t>risk points </a:t>
            </a:r>
            <a:br>
              <a:rPr lang="en-US" sz="2800" b="1" cap="all" dirty="0">
                <a:solidFill>
                  <a:schemeClr val="bg1"/>
                </a:solidFill>
                <a:latin typeface="Calibri" charset="0"/>
                <a:ea typeface="Calibri" charset="0"/>
                <a:cs typeface="Calibri" charset="0"/>
              </a:rPr>
            </a:br>
            <a:r>
              <a:rPr lang="en-US" sz="2800" b="1" cap="all" dirty="0">
                <a:solidFill>
                  <a:schemeClr val="bg1"/>
                </a:solidFill>
                <a:latin typeface="Calibri" charset="0"/>
                <a:ea typeface="Calibri" charset="0"/>
                <a:cs typeface="Calibri" charset="0"/>
              </a:rPr>
              <a:t>and barriers</a:t>
            </a:r>
            <a:endParaRPr lang="en-US" sz="2400" b="1" cap="all" dirty="0">
              <a:solidFill>
                <a:schemeClr val="bg1"/>
              </a:solidFill>
              <a:latin typeface="Calibri" charset="0"/>
              <a:ea typeface="Calibri" charset="0"/>
              <a:cs typeface="Calibri" charset="0"/>
            </a:endParaRPr>
          </a:p>
        </p:txBody>
      </p:sp>
      <p:sp>
        <p:nvSpPr>
          <p:cNvPr id="51"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9D169912-5455-F548-9639-AA93BFCA12EB}"/>
              </a:ext>
            </a:extLst>
          </p:cNvPr>
          <p:cNvSpPr/>
          <p:nvPr/>
        </p:nvSpPr>
        <p:spPr>
          <a:xfrm>
            <a:off x="8979392" y="4874812"/>
            <a:ext cx="3747586" cy="926917"/>
          </a:xfrm>
          <a:prstGeom prst="rect">
            <a:avLst/>
          </a:prstGeom>
          <a:solidFill>
            <a:schemeClr val="accent3"/>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2800" b="1" cap="all" dirty="0">
                <a:solidFill>
                  <a:schemeClr val="bg1"/>
                </a:solidFill>
                <a:latin typeface="Calibri" charset="0"/>
                <a:ea typeface="Calibri" charset="0"/>
                <a:cs typeface="Calibri" charset="0"/>
              </a:rPr>
              <a:t>How Enablers address barriers</a:t>
            </a:r>
            <a:endParaRPr lang="en-US" sz="2400" b="1" cap="all" dirty="0">
              <a:solidFill>
                <a:schemeClr val="bg1"/>
              </a:solidFill>
              <a:latin typeface="Calibri" charset="0"/>
              <a:ea typeface="Calibri" charset="0"/>
              <a:cs typeface="Calibri" charset="0"/>
            </a:endParaRPr>
          </a:p>
        </p:txBody>
      </p:sp>
      <p:sp>
        <p:nvSpPr>
          <p:cNvPr id="49" name="Slide Number Placeholder 5">
            <a:extLst>
              <a:ext uri="{FF2B5EF4-FFF2-40B4-BE49-F238E27FC236}">
                <a16:creationId xmlns:a16="http://schemas.microsoft.com/office/drawing/2014/main" id="{4F745B31-AD2D-754F-B7FF-CD7A8B1CC716}"/>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5</a:t>
            </a:fld>
            <a:endParaRPr lang="en-US" altLang="en-US" sz="1200" dirty="0">
              <a:solidFill>
                <a:schemeClr val="bg1"/>
              </a:solidFill>
            </a:endParaRPr>
          </a:p>
        </p:txBody>
      </p:sp>
    </p:spTree>
    <p:extLst>
      <p:ext uri="{BB962C8B-B14F-4D97-AF65-F5344CB8AC3E}">
        <p14:creationId xmlns:p14="http://schemas.microsoft.com/office/powerpoint/2010/main" val="3713716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fade">
                                      <p:cBhvr>
                                        <p:cTn id="27" dur="500"/>
                                        <p:tgtEl>
                                          <p:spTgt spid="29">
                                            <p:txEl>
                                              <p:pRg st="0" end="0"/>
                                            </p:txEl>
                                          </p:spTgt>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32">
                                            <p:txEl>
                                              <p:pRg st="0" end="0"/>
                                            </p:txEl>
                                          </p:spTgt>
                                        </p:tgtEl>
                                        <p:attrNameLst>
                                          <p:attrName>style.visibility</p:attrName>
                                        </p:attrNameLst>
                                      </p:cBhvr>
                                      <p:to>
                                        <p:strVal val="visible"/>
                                      </p:to>
                                    </p:set>
                                    <p:animEffect transition="in" filter="fade">
                                      <p:cBhvr>
                                        <p:cTn id="44" dur="500"/>
                                        <p:tgtEl>
                                          <p:spTgt spid="32">
                                            <p:txEl>
                                              <p:pRg st="0" end="0"/>
                                            </p:txEl>
                                          </p:spTgt>
                                        </p:tgtEl>
                                      </p:cBhvr>
                                    </p:animEffect>
                                  </p:childTnLst>
                                </p:cTn>
                              </p:par>
                            </p:childTnLst>
                          </p:cTn>
                        </p:par>
                        <p:par>
                          <p:cTn id="45" fill="hold">
                            <p:stCondLst>
                              <p:cond delay="1500"/>
                            </p:stCondLst>
                            <p:childTnLst>
                              <p:par>
                                <p:cTn id="46" presetID="22" presetClass="entr" presetSubtype="1" fill="hold"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fade">
                                      <p:cBhvr>
                                        <p:cTn id="57" dur="500"/>
                                        <p:tgtEl>
                                          <p:spTgt spid="51"/>
                                        </p:tgtEl>
                                      </p:cBhvr>
                                    </p:animEffec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31">
                                            <p:txEl>
                                              <p:pRg st="0" end="0"/>
                                            </p:txEl>
                                          </p:spTgt>
                                        </p:tgtEl>
                                        <p:attrNameLst>
                                          <p:attrName>style.visibility</p:attrName>
                                        </p:attrNameLst>
                                      </p:cBhvr>
                                      <p:to>
                                        <p:strVal val="visible"/>
                                      </p:to>
                                    </p:set>
                                    <p:animEffect transition="in" filter="fade">
                                      <p:cBhvr>
                                        <p:cTn id="61" dur="500"/>
                                        <p:tgtEl>
                                          <p:spTgt spid="31">
                                            <p:txEl>
                                              <p:pRg st="0" end="0"/>
                                            </p:txEl>
                                          </p:spTgt>
                                        </p:tgtEl>
                                      </p:cBhvr>
                                    </p:animEffect>
                                  </p:childTnLst>
                                </p:cTn>
                              </p:par>
                            </p:childTnLst>
                          </p:cTn>
                        </p:par>
                        <p:par>
                          <p:cTn id="62" fill="hold">
                            <p:stCondLst>
                              <p:cond delay="1500"/>
                            </p:stCondLst>
                            <p:childTnLst>
                              <p:par>
                                <p:cTn id="63" presetID="22" presetClass="entr" presetSubtype="8" fill="hold"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left)">
                                      <p:cBhvr>
                                        <p:cTn id="6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P spid="30" grpId="0" animBg="1"/>
      <p:bldP spid="31" grpId="0" build="p"/>
      <p:bldP spid="32" grpId="0" build="p"/>
      <p:bldP spid="38" grpId="0"/>
      <p:bldP spid="47" grpId="0" animBg="1"/>
      <p:bldP spid="50" grpId="0" animBg="1"/>
      <p:bldP spid="5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4">
            <a:extLst>
              <a:ext uri="{FF2B5EF4-FFF2-40B4-BE49-F238E27FC236}">
                <a16:creationId xmlns:a16="http://schemas.microsoft.com/office/drawing/2014/main" id="{0D65B2DF-538E-B942-BFC3-4A2F6D379872}"/>
              </a:ext>
            </a:extLst>
          </p:cNvPr>
          <p:cNvPicPr>
            <a:picLocks noGrp="1" noChangeAspect="1"/>
          </p:cNvPicPr>
          <p:nvPr>
            <p:ph type="pic" sz="quarter" idx="10"/>
          </p:nvPr>
        </p:nvPicPr>
        <p:blipFill>
          <a:blip r:embed="rId3"/>
          <a:srcRect l="23771" r="23771"/>
          <a:stretch>
            <a:fillRect/>
          </a:stretch>
        </p:blipFill>
        <p:spPr/>
      </p:pic>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nvPr>
        </p:nvSpPr>
        <p:spPr/>
        <p:txBody>
          <a:bodyPr/>
          <a:lstStyle/>
          <a:p>
            <a:pPr lvl="0"/>
            <a:r>
              <a:rPr lang="en-US" b="1" dirty="0">
                <a:solidFill>
                  <a:schemeClr val="accent3"/>
                </a:solidFill>
              </a:rPr>
              <a:t>Exercise: </a:t>
            </a:r>
            <a:r>
              <a:rPr lang="en-US" dirty="0"/>
              <a:t>Risk Points and Barriers Assessment</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a:normAutofit/>
          </a:bodyPr>
          <a:lstStyle/>
          <a:p>
            <a:pPr lvl="1">
              <a:spcBef>
                <a:spcPts val="600"/>
              </a:spcBef>
            </a:pPr>
            <a:r>
              <a:rPr lang="en-US" altLang="en-US" dirty="0"/>
              <a:t>Mia has avoided discussing her relationships with women or her partner due to her fear of discrimination or violence from service providers, housemates, </a:t>
            </a:r>
            <a:r>
              <a:rPr lang="en-US" altLang="en-US" dirty="0" err="1"/>
              <a:t>neighbours</a:t>
            </a:r>
            <a:r>
              <a:rPr lang="en-US" altLang="en-US" dirty="0"/>
              <a:t> and community members. She also fears that if she discloses the reason she fled her country of origin, she will stop receiving assistance. Prior to the attack, Mia had experienced a number of other issues in her country of origin related to her perceived and real sexual orientation, including harassment and violence. She is currently seeking asylum. </a:t>
            </a:r>
          </a:p>
        </p:txBody>
      </p:sp>
      <p:sp>
        <p:nvSpPr>
          <p:cNvPr id="36" name="Rectangle 35">
            <a:extLst>
              <a:ext uri="{FF2B5EF4-FFF2-40B4-BE49-F238E27FC236}">
                <a16:creationId xmlns:a16="http://schemas.microsoft.com/office/drawing/2014/main" id="{F16CF4BB-5CBE-624A-A092-99F02A898D70}"/>
              </a:ext>
            </a:extLst>
          </p:cNvPr>
          <p:cNvSpPr/>
          <p:nvPr/>
        </p:nvSpPr>
        <p:spPr>
          <a:xfrm>
            <a:off x="-1" y="1400034"/>
            <a:ext cx="5732463" cy="7298057"/>
          </a:xfrm>
          <a:prstGeom prst="rect">
            <a:avLst/>
          </a:prstGeom>
          <a:solidFill>
            <a:srgbClr val="329E9A">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50</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a:r>
              <a:rPr lang="en-US" altLang="en-US" sz="8000" dirty="0">
                <a:latin typeface="Calibri" charset="0"/>
                <a:ea typeface="MS PGothic" charset="-128"/>
                <a:cs typeface="Calibri" charset="0"/>
              </a:rPr>
              <a:t>Mia</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#3:</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a14:imgEffect>
                      <a14:colorTemperature colorTemp="11105"/>
                    </a14:imgEffect>
                    <a14:imgEffect>
                      <a14:saturation sat="23200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233488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6310183" y="8572016"/>
            <a:ext cx="6686895"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6326207" y="1407178"/>
            <a:ext cx="6677006"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34" name="Rectangle 33">
            <a:extLst>
              <a:ext uri="{FF2B5EF4-FFF2-40B4-BE49-F238E27FC236}">
                <a16:creationId xmlns:a16="http://schemas.microsoft.com/office/drawing/2014/main" id="{DDA38385-52AB-8744-803F-F73B3CD94887}"/>
              </a:ext>
            </a:extLst>
          </p:cNvPr>
          <p:cNvSpPr/>
          <p:nvPr/>
        </p:nvSpPr>
        <p:spPr bwMode="auto">
          <a:xfrm>
            <a:off x="0" y="1407178"/>
            <a:ext cx="6326207" cy="7283769"/>
          </a:xfrm>
          <a:prstGeom prst="rect">
            <a:avLst/>
          </a:prstGeom>
          <a:solidFill>
            <a:schemeClr val="accent3"/>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636" name="Shape 636"/>
          <p:cNvSpPr>
            <a:spLocks noGrp="1"/>
          </p:cNvSpPr>
          <p:nvPr>
            <p:ph type="title"/>
          </p:nvPr>
        </p:nvSpPr>
        <p:spPr/>
        <p:txBody>
          <a:bodyPr/>
          <a:lstStyle/>
          <a:p>
            <a:pPr lvl="0"/>
            <a:r>
              <a:rPr lang="en-US" b="1" dirty="0">
                <a:solidFill>
                  <a:schemeClr val="accent3"/>
                </a:solidFill>
              </a:rPr>
              <a:t>Exercise: </a:t>
            </a:r>
            <a:r>
              <a:rPr lang="en-US" dirty="0"/>
              <a:t>Risk Points and Barriers Assessment</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a:xfrm>
            <a:off x="6476198" y="3186240"/>
            <a:ext cx="6315878" cy="5504707"/>
          </a:xfrm>
        </p:spPr>
        <p:txBody>
          <a:bodyPr/>
          <a:lstStyle/>
          <a:p>
            <a:r>
              <a:rPr lang="en-US" sz="2800" dirty="0">
                <a:solidFill>
                  <a:schemeClr val="accent3"/>
                </a:solidFill>
              </a:rPr>
              <a:t>Top Risk Points and Barriers</a:t>
            </a:r>
          </a:p>
          <a:p>
            <a:pPr lvl="1"/>
            <a:r>
              <a:rPr lang="en-US" dirty="0"/>
              <a:t>List / discuss risk point or barrier</a:t>
            </a:r>
          </a:p>
          <a:p>
            <a:endParaRPr lang="en-US" dirty="0"/>
          </a:p>
        </p:txBody>
      </p:sp>
      <p:sp>
        <p:nvSpPr>
          <p:cNvPr id="2" name="Text Placeholder 1">
            <a:extLst>
              <a:ext uri="{FF2B5EF4-FFF2-40B4-BE49-F238E27FC236}">
                <a16:creationId xmlns:a16="http://schemas.microsoft.com/office/drawing/2014/main" id="{7D679739-3F31-A840-8C7F-FF8D30CB1F59}"/>
              </a:ext>
            </a:extLst>
          </p:cNvPr>
          <p:cNvSpPr>
            <a:spLocks noGrp="1"/>
          </p:cNvSpPr>
          <p:nvPr>
            <p:ph type="body" sz="quarter" idx="13"/>
          </p:nvPr>
        </p:nvSpPr>
        <p:spPr/>
        <p:txBody>
          <a:bodyPr>
            <a:normAutofit fontScale="92500" lnSpcReduction="10000"/>
          </a:bodyPr>
          <a:lstStyle/>
          <a:p>
            <a:r>
              <a:rPr lang="en-US" altLang="en-US" dirty="0"/>
              <a:t>Mia is a 24-year-old bisexual woman who was displaced eight months ago. Mia’s mother died when she was born, and her father remains in the country of origin. She has no other relatives or close friends in the country of asylum. Mia lives with three young single women in an urban area that is primarily populated by migrants and asylum-seekers from the region. She was placed in the housing through a service provider and does not know the women she shares with well. </a:t>
            </a:r>
          </a:p>
          <a:p>
            <a:r>
              <a:rPr lang="en-US" altLang="en-US" dirty="0"/>
              <a:t>Prior to her flight, Mia was severely injured in an attack against her and her female partner by members of the community. Her partner was killed. Friends later helped Mia flee the country. As a result of her injuries, Mia now has severe mobility issues and requires assistance walking. </a:t>
            </a:r>
          </a:p>
          <a:p>
            <a:r>
              <a:rPr lang="en-US" altLang="en-US" dirty="0"/>
              <a:t>She subsists on assistance from an organization for asylum-seekers with disabilities, but the assistance is limited, and Mia often must rely on sympathetic </a:t>
            </a:r>
            <a:r>
              <a:rPr lang="en-US" altLang="en-US" dirty="0" err="1"/>
              <a:t>neighbours</a:t>
            </a:r>
            <a:r>
              <a:rPr lang="en-US" altLang="en-US" dirty="0"/>
              <a:t> and friends in order to support herself throughout the month. </a:t>
            </a:r>
          </a:p>
          <a:p>
            <a:r>
              <a:rPr lang="en-US" altLang="en-US" dirty="0"/>
              <a:t>Mia has avoided discussing her relationships with women or her partner due to her fear of discrimination or violence from service providers, housemates, neighbors and community members. She also fears that if she discloses the reason she fled her country of origin, she will stop receiving assistance. Prior to the attack, Mia had experienced a number of other issues in her country of origin related to her perceived and real sexual orientation, including harassment and violence. She is currently seeking asylum. </a:t>
            </a:r>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51</a:t>
            </a:fld>
            <a:endParaRPr lang="en-US" altLang="en-US" sz="1200" dirty="0">
              <a:solidFill>
                <a:schemeClr val="bg1"/>
              </a:solidFill>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200025" y="1540397"/>
            <a:ext cx="5381625"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defTabSz="914400" rtl="0" eaLnBrk="0" fontAlgn="base" latinLnBrk="0" hangingPunct="0">
              <a:lnSpc>
                <a:spcPct val="90000"/>
              </a:lnSpc>
              <a:spcBef>
                <a:spcPts val="1800"/>
              </a:spcBef>
              <a:spcAft>
                <a:spcPct val="0"/>
              </a:spcAft>
              <a:buClrTx/>
              <a:buSzTx/>
              <a:buFontTx/>
              <a:buNone/>
              <a:tabLst/>
              <a:defRPr/>
            </a:pPr>
            <a:r>
              <a:rPr kumimoji="0" lang="en-US" altLang="en-US" sz="28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#3: </a:t>
            </a:r>
            <a:r>
              <a:rPr kumimoji="0" lang="en-US" altLang="en-US" sz="280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MIA</a:t>
            </a:r>
            <a:endParaRPr kumimoji="0" lang="en-US" sz="280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grpSp>
        <p:nvGrpSpPr>
          <p:cNvPr id="6" name="Group 5">
            <a:extLst>
              <a:ext uri="{FF2B5EF4-FFF2-40B4-BE49-F238E27FC236}">
                <a16:creationId xmlns:a16="http://schemas.microsoft.com/office/drawing/2014/main" id="{9CA27F83-C040-5C4E-A3BB-074D30BE16DC}"/>
              </a:ext>
            </a:extLst>
          </p:cNvPr>
          <p:cNvGrpSpPr/>
          <p:nvPr/>
        </p:nvGrpSpPr>
        <p:grpSpPr>
          <a:xfrm>
            <a:off x="6510385" y="1793339"/>
            <a:ext cx="953099" cy="953099"/>
            <a:chOff x="8991990" y="2598168"/>
            <a:chExt cx="1480737" cy="1480737"/>
          </a:xfrm>
        </p:grpSpPr>
        <p:sp>
          <p:nvSpPr>
            <p:cNvPr id="5" name="Oval 4">
              <a:extLst>
                <a:ext uri="{FF2B5EF4-FFF2-40B4-BE49-F238E27FC236}">
                  <a16:creationId xmlns:a16="http://schemas.microsoft.com/office/drawing/2014/main" id="{070D2CE0-27B8-1A44-8E41-7CFA29667D69}"/>
                </a:ext>
              </a:extLst>
            </p:cNvPr>
            <p:cNvSpPr/>
            <p:nvPr/>
          </p:nvSpPr>
          <p:spPr bwMode="auto">
            <a:xfrm>
              <a:off x="8991990" y="2598168"/>
              <a:ext cx="1480737" cy="1480737"/>
            </a:xfrm>
            <a:prstGeom prst="ellipse">
              <a:avLst/>
            </a:prstGeom>
            <a:solidFill>
              <a:schemeClr val="accent3"/>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nvGrpSpPr>
            <p:cNvPr id="15" name="Group 14">
              <a:extLst>
                <a:ext uri="{FF2B5EF4-FFF2-40B4-BE49-F238E27FC236}">
                  <a16:creationId xmlns:a16="http://schemas.microsoft.com/office/drawing/2014/main" id="{61C875C5-0488-E44F-B11C-E28D69035D4D}"/>
                </a:ext>
              </a:extLst>
            </p:cNvPr>
            <p:cNvGrpSpPr/>
            <p:nvPr/>
          </p:nvGrpSpPr>
          <p:grpSpPr>
            <a:xfrm>
              <a:off x="9184833" y="2925275"/>
              <a:ext cx="1044249" cy="859037"/>
              <a:chOff x="3400751" y="5327643"/>
              <a:chExt cx="1273914" cy="1047968"/>
            </a:xfrm>
            <a:solidFill>
              <a:schemeClr val="bg1"/>
            </a:solidFill>
          </p:grpSpPr>
          <p:grpSp>
            <p:nvGrpSpPr>
              <p:cNvPr id="16" name="Group 15">
                <a:extLst>
                  <a:ext uri="{FF2B5EF4-FFF2-40B4-BE49-F238E27FC236}">
                    <a16:creationId xmlns:a16="http://schemas.microsoft.com/office/drawing/2014/main" id="{D5D077AF-3B01-8241-BC7E-34BA03EC51CC}"/>
                  </a:ext>
                </a:extLst>
              </p:cNvPr>
              <p:cNvGrpSpPr/>
              <p:nvPr/>
            </p:nvGrpSpPr>
            <p:grpSpPr>
              <a:xfrm>
                <a:off x="3400751" y="5327643"/>
                <a:ext cx="1273914" cy="1047968"/>
                <a:chOff x="2493963" y="2710898"/>
                <a:chExt cx="372773" cy="306656"/>
              </a:xfrm>
              <a:grpFill/>
            </p:grpSpPr>
            <p:sp>
              <p:nvSpPr>
                <p:cNvPr id="20" name="Freeform 169">
                  <a:extLst>
                    <a:ext uri="{FF2B5EF4-FFF2-40B4-BE49-F238E27FC236}">
                      <a16:creationId xmlns:a16="http://schemas.microsoft.com/office/drawing/2014/main" id="{6A67BD47-6641-7745-A85D-F4E2C32FDE5E}"/>
                    </a:ext>
                  </a:extLst>
                </p:cNvPr>
                <p:cNvSpPr>
                  <a:spLocks/>
                </p:cNvSpPr>
                <p:nvPr/>
              </p:nvSpPr>
              <p:spPr bwMode="auto">
                <a:xfrm>
                  <a:off x="2644486" y="2710898"/>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71">
                  <a:extLst>
                    <a:ext uri="{FF2B5EF4-FFF2-40B4-BE49-F238E27FC236}">
                      <a16:creationId xmlns:a16="http://schemas.microsoft.com/office/drawing/2014/main" id="{410F8CBB-50C3-1C43-BD8D-F9327ADB6C6F}"/>
                    </a:ext>
                  </a:extLst>
                </p:cNvPr>
                <p:cNvSpPr>
                  <a:spLocks/>
                </p:cNvSpPr>
                <p:nvPr/>
              </p:nvSpPr>
              <p:spPr bwMode="auto">
                <a:xfrm>
                  <a:off x="2493963" y="280641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7" name="Freeform 1218">
                <a:extLst>
                  <a:ext uri="{FF2B5EF4-FFF2-40B4-BE49-F238E27FC236}">
                    <a16:creationId xmlns:a16="http://schemas.microsoft.com/office/drawing/2014/main" id="{28C6BD3E-75B4-E941-82F9-FE6175F708D9}"/>
                  </a:ext>
                </a:extLst>
              </p:cNvPr>
              <p:cNvSpPr>
                <a:spLocks/>
              </p:cNvSpPr>
              <p:nvPr/>
            </p:nvSpPr>
            <p:spPr bwMode="auto">
              <a:xfrm>
                <a:off x="3602678" y="5782104"/>
                <a:ext cx="239986" cy="183554"/>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18" name="Freeform 1218">
                <a:extLst>
                  <a:ext uri="{FF2B5EF4-FFF2-40B4-BE49-F238E27FC236}">
                    <a16:creationId xmlns:a16="http://schemas.microsoft.com/office/drawing/2014/main" id="{2720C984-405A-3F4B-8A34-72ED4273C82F}"/>
                  </a:ext>
                </a:extLst>
              </p:cNvPr>
              <p:cNvSpPr>
                <a:spLocks/>
              </p:cNvSpPr>
              <p:nvPr/>
            </p:nvSpPr>
            <p:spPr bwMode="auto">
              <a:xfrm>
                <a:off x="393287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19" name="Freeform 1218">
                <a:extLst>
                  <a:ext uri="{FF2B5EF4-FFF2-40B4-BE49-F238E27FC236}">
                    <a16:creationId xmlns:a16="http://schemas.microsoft.com/office/drawing/2014/main" id="{B8BCB0C1-B834-2640-BFE7-7621028688E4}"/>
                  </a:ext>
                </a:extLst>
              </p:cNvPr>
              <p:cNvSpPr>
                <a:spLocks/>
              </p:cNvSpPr>
              <p:nvPr/>
            </p:nvSpPr>
            <p:spPr bwMode="auto">
              <a:xfrm>
                <a:off x="425672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grpSp>
      </p:grpSp>
      <p:sp>
        <p:nvSpPr>
          <p:cNvPr id="33" name="Rectangle 32">
            <a:extLst>
              <a:ext uri="{FF2B5EF4-FFF2-40B4-BE49-F238E27FC236}">
                <a16:creationId xmlns:a16="http://schemas.microsoft.com/office/drawing/2014/main" id="{C0EDE8CE-8A01-C84D-AE33-916E1A620997}"/>
              </a:ext>
            </a:extLst>
          </p:cNvPr>
          <p:cNvSpPr/>
          <p:nvPr/>
        </p:nvSpPr>
        <p:spPr>
          <a:xfrm>
            <a:off x="7600703" y="2070931"/>
            <a:ext cx="3606500" cy="584775"/>
          </a:xfrm>
          <a:prstGeom prst="rect">
            <a:avLst/>
          </a:prstGeom>
        </p:spPr>
        <p:txBody>
          <a:bodyPr wrap="none">
            <a:spAutoFit/>
          </a:bodyPr>
          <a:lstStyle/>
          <a:p>
            <a:r>
              <a:rPr lang="en-US" sz="3200" b="1" dirty="0">
                <a:solidFill>
                  <a:schemeClr val="accent3"/>
                </a:solidFill>
              </a:rPr>
              <a:t>Potential Responses</a:t>
            </a:r>
          </a:p>
        </p:txBody>
      </p:sp>
    </p:spTree>
    <p:extLst>
      <p:ext uri="{BB962C8B-B14F-4D97-AF65-F5344CB8AC3E}">
        <p14:creationId xmlns:p14="http://schemas.microsoft.com/office/powerpoint/2010/main" val="2407504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2">
            <a:extLst>
              <a:ext uri="{FF2B5EF4-FFF2-40B4-BE49-F238E27FC236}">
                <a16:creationId xmlns:a16="http://schemas.microsoft.com/office/drawing/2014/main" id="{BE9A97CC-379E-DE40-8BB8-8AB8FFE85F7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492" r="20492"/>
          <a:stretch>
            <a:fillRect/>
          </a:stretch>
        </p:blipFill>
        <p:spPr/>
      </p:pic>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nvPr>
        </p:nvSpPr>
        <p:spPr/>
        <p:txBody>
          <a:bodyPr/>
          <a:lstStyle/>
          <a:p>
            <a:pPr lvl="0"/>
            <a:r>
              <a:rPr lang="en-US" b="1" dirty="0">
                <a:solidFill>
                  <a:schemeClr val="accent5">
                    <a:lumMod val="75000"/>
                  </a:schemeClr>
                </a:solidFill>
              </a:rPr>
              <a:t>Exercise: </a:t>
            </a:r>
            <a:r>
              <a:rPr lang="en-US" dirty="0"/>
              <a:t>Risk Points and Barriers Assessment</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a:normAutofit/>
          </a:bodyPr>
          <a:lstStyle/>
          <a:p>
            <a:pPr lvl="1">
              <a:spcBef>
                <a:spcPts val="600"/>
              </a:spcBef>
            </a:pPr>
            <a:r>
              <a:rPr lang="en-US" altLang="en-US" dirty="0"/>
              <a:t>Jack is a 28-year-old transgender man. He moved to the country of asylum as a </a:t>
            </a:r>
            <a:r>
              <a:rPr lang="en-US" altLang="en-US" dirty="0" err="1"/>
              <a:t>labour</a:t>
            </a:r>
            <a:r>
              <a:rPr lang="en-US" altLang="en-US" dirty="0"/>
              <a:t> migrant in his early 20s. At that time, Jack had the gender expression of female and used the name that was assigned to him at birth, </a:t>
            </a:r>
            <a:r>
              <a:rPr lang="en-US" altLang="en-US" dirty="0" err="1"/>
              <a:t>Shreeni</a:t>
            </a:r>
            <a:r>
              <a:rPr lang="en-US" altLang="en-US" dirty="0"/>
              <a:t>. His official documents, including a national identity card, visa and passport, list this name. </a:t>
            </a:r>
          </a:p>
          <a:p>
            <a:pPr lvl="1">
              <a:spcBef>
                <a:spcPts val="600"/>
              </a:spcBef>
            </a:pPr>
            <a:r>
              <a:rPr lang="en-US" altLang="en-US" dirty="0"/>
              <a:t>Jack experienced a wide range of issues related to his gender identity while growing up, including violence at home and in school. Due to bullying from students and extended periods of drug use, Jack dropped out of school at age 14. His parents later asked him to leave the house. He subsequently moved to the capital city in order to look for work. Later, he decided to move abroad to work as a domestic helper. </a:t>
            </a:r>
          </a:p>
          <a:p>
            <a:pPr lvl="1">
              <a:spcBef>
                <a:spcPts val="600"/>
              </a:spcBef>
            </a:pPr>
            <a:endParaRPr lang="en-US" altLang="en-US" dirty="0"/>
          </a:p>
        </p:txBody>
      </p:sp>
      <p:sp>
        <p:nvSpPr>
          <p:cNvPr id="36" name="Rectangle 35">
            <a:extLst>
              <a:ext uri="{FF2B5EF4-FFF2-40B4-BE49-F238E27FC236}">
                <a16:creationId xmlns:a16="http://schemas.microsoft.com/office/drawing/2014/main" id="{F16CF4BB-5CBE-624A-A092-99F02A898D70}"/>
              </a:ext>
            </a:extLst>
          </p:cNvPr>
          <p:cNvSpPr/>
          <p:nvPr/>
        </p:nvSpPr>
        <p:spPr>
          <a:xfrm>
            <a:off x="4363" y="1407178"/>
            <a:ext cx="5732463" cy="7298057"/>
          </a:xfrm>
          <a:prstGeom prst="rect">
            <a:avLst/>
          </a:prstGeom>
          <a:solidFill>
            <a:srgbClr val="6A92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52</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a:r>
              <a:rPr lang="en-US" sz="8000" noProof="0" dirty="0">
                <a:latin typeface="Calibri" charset="0"/>
                <a:ea typeface="MS PGothic" charset="-128"/>
                <a:cs typeface="Calibri" charset="0"/>
              </a:rPr>
              <a:t>Jack</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#4:</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288675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5">
                                            <p:txEl>
                                              <p:pRg st="0" end="0"/>
                                            </p:txEl>
                                          </p:spTgt>
                                        </p:tgtEl>
                                        <p:attrNameLst>
                                          <p:attrName>style.visibility</p:attrName>
                                        </p:attrNameLst>
                                      </p:cBhvr>
                                      <p:to>
                                        <p:strVal val="visible"/>
                                      </p:to>
                                    </p:set>
                                    <p:animEffect transition="in" filter="fade">
                                      <p:cBhvr>
                                        <p:cTn id="14" dur="500"/>
                                        <p:tgtEl>
                                          <p:spTgt spid="55">
                                            <p:txEl>
                                              <p:pRg st="0" end="0"/>
                                            </p:txEl>
                                          </p:spTgt>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Effect transition="in" filter="fade">
                                      <p:cBhvr>
                                        <p:cTn id="20" dur="500"/>
                                        <p:tgtEl>
                                          <p:spTgt spid="58"/>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left)">
                                      <p:cBhvr>
                                        <p:cTn id="24" dur="500"/>
                                        <p:tgtEl>
                                          <p:spTgt spid="5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500"/>
                                        <p:tgtEl>
                                          <p:spTgt spid="57"/>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fade">
                                      <p:cBhvr>
                                        <p:cTn id="36"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6" grpId="0" animBg="1"/>
      <p:bldP spid="9" grpId="0" uiExpand="1" build="p"/>
      <p:bldP spid="36" grpId="0" animBg="1"/>
      <p:bldP spid="54" grpId="0"/>
      <p:bldP spid="5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2">
            <a:extLst>
              <a:ext uri="{FF2B5EF4-FFF2-40B4-BE49-F238E27FC236}">
                <a16:creationId xmlns:a16="http://schemas.microsoft.com/office/drawing/2014/main" id="{BE9A97CC-379E-DE40-8BB8-8AB8FFE85F7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492" r="20492"/>
          <a:stretch>
            <a:fillRect/>
          </a:stretch>
        </p:blipFill>
        <p:spPr/>
      </p:pic>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nvPr>
        </p:nvSpPr>
        <p:spPr/>
        <p:txBody>
          <a:bodyPr/>
          <a:lstStyle/>
          <a:p>
            <a:pPr lvl="0"/>
            <a:r>
              <a:rPr lang="en-US" b="1" dirty="0">
                <a:solidFill>
                  <a:schemeClr val="accent5">
                    <a:lumMod val="75000"/>
                  </a:schemeClr>
                </a:solidFill>
              </a:rPr>
              <a:t>Exercise: </a:t>
            </a:r>
            <a:r>
              <a:rPr lang="en-US" dirty="0"/>
              <a:t>Risk Points and Barriers Assessment</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a:xfrm>
            <a:off x="5901069" y="1682020"/>
            <a:ext cx="7053479" cy="7008927"/>
          </a:xfrm>
        </p:spPr>
        <p:txBody>
          <a:bodyPr>
            <a:noAutofit/>
          </a:bodyPr>
          <a:lstStyle/>
          <a:p>
            <a:pPr lvl="1">
              <a:spcBef>
                <a:spcPts val="600"/>
              </a:spcBef>
            </a:pPr>
            <a:r>
              <a:rPr lang="en-US" altLang="en-US" dirty="0"/>
              <a:t>After several years in the country of asylum, Jack decided to quit his domestic job and transition to male. He accessed hormones through the black market, transitioned his gender expression to male and moved to temporary housing in a city with other transgender migrants. In order to support himself, Jack began working in the informal economy, mostly doing construction. After transitioning, Jack determined he was unable to return to his country of origin and applied for asylum. Soon after, he was detained at a police checkpoint for lacking proper identification, since his past employer had kept his passport. Jack is currently in detention for working illegally in the country and is facing deportation. He is being denied access to hormones and the sanitary supplies that are furnished to female detainees.</a:t>
            </a:r>
          </a:p>
        </p:txBody>
      </p:sp>
      <p:sp>
        <p:nvSpPr>
          <p:cNvPr id="36" name="Rectangle 35">
            <a:extLst>
              <a:ext uri="{FF2B5EF4-FFF2-40B4-BE49-F238E27FC236}">
                <a16:creationId xmlns:a16="http://schemas.microsoft.com/office/drawing/2014/main" id="{F16CF4BB-5CBE-624A-A092-99F02A898D70}"/>
              </a:ext>
            </a:extLst>
          </p:cNvPr>
          <p:cNvSpPr/>
          <p:nvPr/>
        </p:nvSpPr>
        <p:spPr>
          <a:xfrm>
            <a:off x="4363" y="1407178"/>
            <a:ext cx="5732463" cy="7298057"/>
          </a:xfrm>
          <a:prstGeom prst="rect">
            <a:avLst/>
          </a:prstGeom>
          <a:solidFill>
            <a:srgbClr val="6A92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53</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a:r>
              <a:rPr kumimoji="0" lang="en-US" sz="8000" b="1"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Jack</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#4:</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158622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6310183" y="8572016"/>
            <a:ext cx="6686895"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6326207" y="1407178"/>
            <a:ext cx="6677006"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34" name="Rectangle 33">
            <a:extLst>
              <a:ext uri="{FF2B5EF4-FFF2-40B4-BE49-F238E27FC236}">
                <a16:creationId xmlns:a16="http://schemas.microsoft.com/office/drawing/2014/main" id="{DDA38385-52AB-8744-803F-F73B3CD94887}"/>
              </a:ext>
            </a:extLst>
          </p:cNvPr>
          <p:cNvSpPr/>
          <p:nvPr/>
        </p:nvSpPr>
        <p:spPr bwMode="auto">
          <a:xfrm>
            <a:off x="0" y="1407178"/>
            <a:ext cx="6326207" cy="7283769"/>
          </a:xfrm>
          <a:prstGeom prst="rect">
            <a:avLst/>
          </a:prstGeom>
          <a:solidFill>
            <a:srgbClr val="6A92D9"/>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636" name="Shape 636"/>
          <p:cNvSpPr>
            <a:spLocks noGrp="1"/>
          </p:cNvSpPr>
          <p:nvPr>
            <p:ph type="title"/>
          </p:nvPr>
        </p:nvSpPr>
        <p:spPr/>
        <p:txBody>
          <a:bodyPr/>
          <a:lstStyle/>
          <a:p>
            <a:pPr lvl="0"/>
            <a:r>
              <a:rPr lang="en-US" b="1" dirty="0">
                <a:solidFill>
                  <a:schemeClr val="accent5">
                    <a:lumMod val="75000"/>
                  </a:schemeClr>
                </a:solidFill>
              </a:rPr>
              <a:t>Exercise: </a:t>
            </a:r>
            <a:r>
              <a:rPr lang="en-US" dirty="0"/>
              <a:t>Risk Points and Barriers Assessment</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a:xfrm>
            <a:off x="6476198" y="3186240"/>
            <a:ext cx="6315878" cy="5504707"/>
          </a:xfrm>
        </p:spPr>
        <p:txBody>
          <a:bodyPr/>
          <a:lstStyle/>
          <a:p>
            <a:r>
              <a:rPr lang="en-US" sz="2800" dirty="0">
                <a:solidFill>
                  <a:schemeClr val="accent5">
                    <a:lumMod val="75000"/>
                  </a:schemeClr>
                </a:solidFill>
              </a:rPr>
              <a:t>Top Risk Points and Barriers</a:t>
            </a:r>
          </a:p>
          <a:p>
            <a:pPr lvl="1"/>
            <a:r>
              <a:rPr lang="en-US" dirty="0"/>
              <a:t>List / discuss risk point or barrier</a:t>
            </a:r>
          </a:p>
          <a:p>
            <a:endParaRPr lang="en-US" dirty="0"/>
          </a:p>
        </p:txBody>
      </p:sp>
      <p:sp>
        <p:nvSpPr>
          <p:cNvPr id="2" name="Text Placeholder 1">
            <a:extLst>
              <a:ext uri="{FF2B5EF4-FFF2-40B4-BE49-F238E27FC236}">
                <a16:creationId xmlns:a16="http://schemas.microsoft.com/office/drawing/2014/main" id="{7D679739-3F31-A840-8C7F-FF8D30CB1F59}"/>
              </a:ext>
            </a:extLst>
          </p:cNvPr>
          <p:cNvSpPr>
            <a:spLocks noGrp="1"/>
          </p:cNvSpPr>
          <p:nvPr>
            <p:ph type="body" sz="quarter" idx="13"/>
          </p:nvPr>
        </p:nvSpPr>
        <p:spPr>
          <a:xfrm>
            <a:off x="200025" y="2082801"/>
            <a:ext cx="6004765" cy="6608146"/>
          </a:xfrm>
        </p:spPr>
        <p:txBody>
          <a:bodyPr>
            <a:normAutofit lnSpcReduction="10000"/>
          </a:bodyPr>
          <a:lstStyle/>
          <a:p>
            <a:pPr lvl="1">
              <a:spcBef>
                <a:spcPts val="600"/>
              </a:spcBef>
            </a:pPr>
            <a:r>
              <a:rPr lang="en-US" altLang="en-US" dirty="0"/>
              <a:t>Jack is a 28-year-old transgender man. He moved to the country of asylum as a labor migrant in his early 20s. At that time, Jack had the gender expression of female and used the name that was assigned to him at birth, </a:t>
            </a:r>
            <a:r>
              <a:rPr lang="en-US" altLang="en-US" dirty="0" err="1"/>
              <a:t>Shreeni</a:t>
            </a:r>
            <a:r>
              <a:rPr lang="en-US" altLang="en-US" dirty="0"/>
              <a:t>. His official documents, including a national identity card, visa and passport, list this name. </a:t>
            </a:r>
          </a:p>
          <a:p>
            <a:pPr lvl="1">
              <a:spcBef>
                <a:spcPts val="600"/>
              </a:spcBef>
            </a:pPr>
            <a:r>
              <a:rPr lang="en-US" altLang="en-US" dirty="0"/>
              <a:t>Jack experienced a wide range of issues related to his gender identity while growing up, including violence at home and in school. Due to bullying from students and extended periods of drug use, Jack dropped out of school at age 14. His parents later asked him to leave the house. He subsequently moved to the capital city in order to look for work. Later, he decided to move abroad to work as a domestic helper. </a:t>
            </a:r>
          </a:p>
          <a:p>
            <a:pPr lvl="1">
              <a:spcBef>
                <a:spcPts val="600"/>
              </a:spcBef>
            </a:pPr>
            <a:r>
              <a:rPr lang="en-US" altLang="en-US" dirty="0"/>
              <a:t>After several years in the country of asylum, Jack decided to quit his domestic job and transition to male. He accessed hormones through the black market, transitioned his gender expression to male and moved to temporary housing in a city with other transgender migrants. In order to support himself, Jack began working in the informal economy, mostly doing construction. After transitioning, Jack determined he was unable to return to his country of origin and applied for asylum. Soon after, he was detained at a police checkpoint for lacking proper identification, since his past employer had kept his passport. Jack is currently in detention for working illegally in the country and is facing deportation. He is being denied access to hormones and the sanitary supplies that are furnished to female detainees.</a:t>
            </a:r>
          </a:p>
          <a:p>
            <a:pPr lvl="1">
              <a:spcBef>
                <a:spcPts val="600"/>
              </a:spcBef>
            </a:pPr>
            <a:endParaRPr lang="en-US" altLang="en-US" dirty="0"/>
          </a:p>
          <a:p>
            <a:pPr lvl="1">
              <a:spcBef>
                <a:spcPts val="600"/>
              </a:spcBef>
            </a:pPr>
            <a:endParaRPr lang="en-US" altLang="en-US" dirty="0"/>
          </a:p>
          <a:p>
            <a:endParaRPr lang="en-US" altLang="en-US" dirty="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54</a:t>
            </a:fld>
            <a:endParaRPr lang="en-US" altLang="en-US" sz="1200" dirty="0">
              <a:solidFill>
                <a:schemeClr val="bg1"/>
              </a:solidFill>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200025" y="1540397"/>
            <a:ext cx="5381625"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defTabSz="914400" rtl="0" eaLnBrk="0" fontAlgn="base" latinLnBrk="0" hangingPunct="0">
              <a:lnSpc>
                <a:spcPct val="90000"/>
              </a:lnSpc>
              <a:spcBef>
                <a:spcPts val="1800"/>
              </a:spcBef>
              <a:spcAft>
                <a:spcPct val="0"/>
              </a:spcAft>
              <a:buClrTx/>
              <a:buSzTx/>
              <a:buFontTx/>
              <a:buNone/>
              <a:tabLst/>
              <a:defRPr/>
            </a:pPr>
            <a:r>
              <a:rPr kumimoji="0" lang="en-US" altLang="en-US" sz="28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#4: </a:t>
            </a:r>
            <a:r>
              <a:rPr lang="en-US" altLang="en-US" sz="2800" b="0" kern="0" dirty="0">
                <a:solidFill>
                  <a:srgbClr val="FFFFFF"/>
                </a:solidFill>
                <a:latin typeface="Calibri" charset="0"/>
                <a:ea typeface="MS PGothic" charset="-128"/>
                <a:cs typeface="Calibri" charset="0"/>
              </a:rPr>
              <a:t>Jack</a:t>
            </a:r>
            <a:endParaRPr kumimoji="0" lang="en-US" sz="280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grpSp>
        <p:nvGrpSpPr>
          <p:cNvPr id="6" name="Group 5">
            <a:extLst>
              <a:ext uri="{FF2B5EF4-FFF2-40B4-BE49-F238E27FC236}">
                <a16:creationId xmlns:a16="http://schemas.microsoft.com/office/drawing/2014/main" id="{9CA27F83-C040-5C4E-A3BB-074D30BE16DC}"/>
              </a:ext>
            </a:extLst>
          </p:cNvPr>
          <p:cNvGrpSpPr/>
          <p:nvPr/>
        </p:nvGrpSpPr>
        <p:grpSpPr>
          <a:xfrm>
            <a:off x="6510385" y="1793339"/>
            <a:ext cx="953099" cy="953099"/>
            <a:chOff x="8991990" y="2598168"/>
            <a:chExt cx="1480737" cy="1480737"/>
          </a:xfrm>
        </p:grpSpPr>
        <p:sp>
          <p:nvSpPr>
            <p:cNvPr id="5" name="Oval 4">
              <a:extLst>
                <a:ext uri="{FF2B5EF4-FFF2-40B4-BE49-F238E27FC236}">
                  <a16:creationId xmlns:a16="http://schemas.microsoft.com/office/drawing/2014/main" id="{070D2CE0-27B8-1A44-8E41-7CFA29667D69}"/>
                </a:ext>
              </a:extLst>
            </p:cNvPr>
            <p:cNvSpPr/>
            <p:nvPr/>
          </p:nvSpPr>
          <p:spPr bwMode="auto">
            <a:xfrm>
              <a:off x="8991990" y="2598168"/>
              <a:ext cx="1480737" cy="1480737"/>
            </a:xfrm>
            <a:prstGeom prst="ellipse">
              <a:avLst/>
            </a:prstGeom>
            <a:solidFill>
              <a:schemeClr val="accent5"/>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nvGrpSpPr>
            <p:cNvPr id="15" name="Group 14">
              <a:extLst>
                <a:ext uri="{FF2B5EF4-FFF2-40B4-BE49-F238E27FC236}">
                  <a16:creationId xmlns:a16="http://schemas.microsoft.com/office/drawing/2014/main" id="{61C875C5-0488-E44F-B11C-E28D69035D4D}"/>
                </a:ext>
              </a:extLst>
            </p:cNvPr>
            <p:cNvGrpSpPr/>
            <p:nvPr/>
          </p:nvGrpSpPr>
          <p:grpSpPr>
            <a:xfrm>
              <a:off x="9184833" y="2925275"/>
              <a:ext cx="1044249" cy="859037"/>
              <a:chOff x="3400751" y="5327643"/>
              <a:chExt cx="1273914" cy="1047968"/>
            </a:xfrm>
            <a:solidFill>
              <a:schemeClr val="bg1"/>
            </a:solidFill>
          </p:grpSpPr>
          <p:grpSp>
            <p:nvGrpSpPr>
              <p:cNvPr id="16" name="Group 15">
                <a:extLst>
                  <a:ext uri="{FF2B5EF4-FFF2-40B4-BE49-F238E27FC236}">
                    <a16:creationId xmlns:a16="http://schemas.microsoft.com/office/drawing/2014/main" id="{D5D077AF-3B01-8241-BC7E-34BA03EC51CC}"/>
                  </a:ext>
                </a:extLst>
              </p:cNvPr>
              <p:cNvGrpSpPr/>
              <p:nvPr/>
            </p:nvGrpSpPr>
            <p:grpSpPr>
              <a:xfrm>
                <a:off x="3400751" y="5327643"/>
                <a:ext cx="1273914" cy="1047968"/>
                <a:chOff x="2493963" y="2710898"/>
                <a:chExt cx="372773" cy="306656"/>
              </a:xfrm>
              <a:grpFill/>
            </p:grpSpPr>
            <p:sp>
              <p:nvSpPr>
                <p:cNvPr id="20" name="Freeform 169">
                  <a:extLst>
                    <a:ext uri="{FF2B5EF4-FFF2-40B4-BE49-F238E27FC236}">
                      <a16:creationId xmlns:a16="http://schemas.microsoft.com/office/drawing/2014/main" id="{6A67BD47-6641-7745-A85D-F4E2C32FDE5E}"/>
                    </a:ext>
                  </a:extLst>
                </p:cNvPr>
                <p:cNvSpPr>
                  <a:spLocks/>
                </p:cNvSpPr>
                <p:nvPr/>
              </p:nvSpPr>
              <p:spPr bwMode="auto">
                <a:xfrm>
                  <a:off x="2644486" y="2710898"/>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71">
                  <a:extLst>
                    <a:ext uri="{FF2B5EF4-FFF2-40B4-BE49-F238E27FC236}">
                      <a16:creationId xmlns:a16="http://schemas.microsoft.com/office/drawing/2014/main" id="{410F8CBB-50C3-1C43-BD8D-F9327ADB6C6F}"/>
                    </a:ext>
                  </a:extLst>
                </p:cNvPr>
                <p:cNvSpPr>
                  <a:spLocks/>
                </p:cNvSpPr>
                <p:nvPr/>
              </p:nvSpPr>
              <p:spPr bwMode="auto">
                <a:xfrm>
                  <a:off x="2493963" y="280641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7" name="Freeform 1218">
                <a:extLst>
                  <a:ext uri="{FF2B5EF4-FFF2-40B4-BE49-F238E27FC236}">
                    <a16:creationId xmlns:a16="http://schemas.microsoft.com/office/drawing/2014/main" id="{28C6BD3E-75B4-E941-82F9-FE6175F708D9}"/>
                  </a:ext>
                </a:extLst>
              </p:cNvPr>
              <p:cNvSpPr>
                <a:spLocks/>
              </p:cNvSpPr>
              <p:nvPr/>
            </p:nvSpPr>
            <p:spPr bwMode="auto">
              <a:xfrm>
                <a:off x="3602678" y="5782104"/>
                <a:ext cx="239986" cy="183554"/>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18" name="Freeform 1218">
                <a:extLst>
                  <a:ext uri="{FF2B5EF4-FFF2-40B4-BE49-F238E27FC236}">
                    <a16:creationId xmlns:a16="http://schemas.microsoft.com/office/drawing/2014/main" id="{2720C984-405A-3F4B-8A34-72ED4273C82F}"/>
                  </a:ext>
                </a:extLst>
              </p:cNvPr>
              <p:cNvSpPr>
                <a:spLocks/>
              </p:cNvSpPr>
              <p:nvPr/>
            </p:nvSpPr>
            <p:spPr bwMode="auto">
              <a:xfrm>
                <a:off x="393287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19" name="Freeform 1218">
                <a:extLst>
                  <a:ext uri="{FF2B5EF4-FFF2-40B4-BE49-F238E27FC236}">
                    <a16:creationId xmlns:a16="http://schemas.microsoft.com/office/drawing/2014/main" id="{B8BCB0C1-B834-2640-BFE7-7621028688E4}"/>
                  </a:ext>
                </a:extLst>
              </p:cNvPr>
              <p:cNvSpPr>
                <a:spLocks/>
              </p:cNvSpPr>
              <p:nvPr/>
            </p:nvSpPr>
            <p:spPr bwMode="auto">
              <a:xfrm>
                <a:off x="425672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grpSp>
      </p:grpSp>
      <p:sp>
        <p:nvSpPr>
          <p:cNvPr id="33" name="Rectangle 32">
            <a:extLst>
              <a:ext uri="{FF2B5EF4-FFF2-40B4-BE49-F238E27FC236}">
                <a16:creationId xmlns:a16="http://schemas.microsoft.com/office/drawing/2014/main" id="{C0EDE8CE-8A01-C84D-AE33-916E1A620997}"/>
              </a:ext>
            </a:extLst>
          </p:cNvPr>
          <p:cNvSpPr/>
          <p:nvPr/>
        </p:nvSpPr>
        <p:spPr>
          <a:xfrm>
            <a:off x="7600703" y="2070931"/>
            <a:ext cx="3606500" cy="584775"/>
          </a:xfrm>
          <a:prstGeom prst="rect">
            <a:avLst/>
          </a:prstGeom>
        </p:spPr>
        <p:txBody>
          <a:bodyPr wrap="none">
            <a:spAutoFit/>
          </a:bodyPr>
          <a:lstStyle/>
          <a:p>
            <a:r>
              <a:rPr lang="en-US" sz="3200" b="1" dirty="0">
                <a:solidFill>
                  <a:schemeClr val="accent5">
                    <a:lumMod val="75000"/>
                  </a:schemeClr>
                </a:solidFill>
              </a:rPr>
              <a:t>Potential Responses</a:t>
            </a:r>
          </a:p>
        </p:txBody>
      </p:sp>
    </p:spTree>
    <p:extLst>
      <p:ext uri="{BB962C8B-B14F-4D97-AF65-F5344CB8AC3E}">
        <p14:creationId xmlns:p14="http://schemas.microsoft.com/office/powerpoint/2010/main" val="203093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5">
            <a:extLst>
              <a:ext uri="{FF2B5EF4-FFF2-40B4-BE49-F238E27FC236}">
                <a16:creationId xmlns:a16="http://schemas.microsoft.com/office/drawing/2014/main" id="{FD7E603F-527B-874D-838B-7A1DBFA2104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0230" t="16879" r="20557" b="6953"/>
          <a:stretch/>
        </p:blipFill>
        <p:spPr>
          <a:xfrm>
            <a:off x="0" y="1407178"/>
            <a:ext cx="5732463" cy="7283770"/>
          </a:xfrm>
        </p:spPr>
      </p:pic>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nvPr>
        </p:nvSpPr>
        <p:spPr/>
        <p:txBody>
          <a:bodyPr/>
          <a:lstStyle/>
          <a:p>
            <a:pPr lvl="0"/>
            <a:r>
              <a:rPr lang="en-US" b="1" dirty="0">
                <a:solidFill>
                  <a:schemeClr val="accent1">
                    <a:lumMod val="75000"/>
                  </a:schemeClr>
                </a:solidFill>
              </a:rPr>
              <a:t>Exercise: </a:t>
            </a:r>
            <a:r>
              <a:rPr lang="en-US" dirty="0"/>
              <a:t>Risk Points and Barriers Assessment</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a:normAutofit/>
          </a:bodyPr>
          <a:lstStyle/>
          <a:p>
            <a:pPr lvl="1">
              <a:spcBef>
                <a:spcPts val="600"/>
              </a:spcBef>
            </a:pPr>
            <a:r>
              <a:rPr lang="en-US" altLang="en-US" dirty="0"/>
              <a:t>Sarah is a 22-year-old transgender woman. When she was 21, she left her community due to ongoing political conflict. She was already living apart from her family at the time she left and has not been in touch with them since. She fled with the two friends with whom she had been sharing an apartment, and together they moved into a temporary camp established by other displaced transgender women. Sarah lost her documents when they fled their apartment and has not been able to return to retrieve them. They list her sex assigned at birth as male.  </a:t>
            </a:r>
          </a:p>
        </p:txBody>
      </p:sp>
      <p:sp>
        <p:nvSpPr>
          <p:cNvPr id="36" name="Rectangle 35">
            <a:extLst>
              <a:ext uri="{FF2B5EF4-FFF2-40B4-BE49-F238E27FC236}">
                <a16:creationId xmlns:a16="http://schemas.microsoft.com/office/drawing/2014/main" id="{F16CF4BB-5CBE-624A-A092-99F02A898D70}"/>
              </a:ext>
            </a:extLst>
          </p:cNvPr>
          <p:cNvSpPr/>
          <p:nvPr/>
        </p:nvSpPr>
        <p:spPr>
          <a:xfrm>
            <a:off x="0" y="1407178"/>
            <a:ext cx="5732463" cy="7298057"/>
          </a:xfrm>
          <a:prstGeom prst="rect">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55</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a:r>
              <a:rPr lang="en-US" altLang="en-US" sz="8000" dirty="0">
                <a:latin typeface="Calibri" charset="0"/>
                <a:ea typeface="MS PGothic" charset="-128"/>
                <a:cs typeface="Calibri" charset="0"/>
              </a:rPr>
              <a:t>Sarah</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#5:</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397203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5">
                                            <p:txEl>
                                              <p:pRg st="0" end="0"/>
                                            </p:txEl>
                                          </p:spTgt>
                                        </p:tgtEl>
                                        <p:attrNameLst>
                                          <p:attrName>style.visibility</p:attrName>
                                        </p:attrNameLst>
                                      </p:cBhvr>
                                      <p:to>
                                        <p:strVal val="visible"/>
                                      </p:to>
                                    </p:set>
                                    <p:animEffect transition="in" filter="fade">
                                      <p:cBhvr>
                                        <p:cTn id="14" dur="500"/>
                                        <p:tgtEl>
                                          <p:spTgt spid="55">
                                            <p:txEl>
                                              <p:pRg st="0" end="0"/>
                                            </p:txEl>
                                          </p:spTgt>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Effect transition="in" filter="fade">
                                      <p:cBhvr>
                                        <p:cTn id="20" dur="500"/>
                                        <p:tgtEl>
                                          <p:spTgt spid="58"/>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left)">
                                      <p:cBhvr>
                                        <p:cTn id="24" dur="500"/>
                                        <p:tgtEl>
                                          <p:spTgt spid="5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500"/>
                                        <p:tgtEl>
                                          <p:spTgt spid="57"/>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6" grpId="0" animBg="1"/>
      <p:bldP spid="9" grpId="0" uiExpand="1" build="p"/>
      <p:bldP spid="36" grpId="0" animBg="1"/>
      <p:bldP spid="54" grpId="0"/>
      <p:bldP spid="55"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5">
            <a:extLst>
              <a:ext uri="{FF2B5EF4-FFF2-40B4-BE49-F238E27FC236}">
                <a16:creationId xmlns:a16="http://schemas.microsoft.com/office/drawing/2014/main" id="{FD7E603F-527B-874D-838B-7A1DBFA2104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0230" t="16879" r="20557" b="6953"/>
          <a:stretch/>
        </p:blipFill>
        <p:spPr>
          <a:xfrm>
            <a:off x="0" y="1407178"/>
            <a:ext cx="5732463" cy="7283770"/>
          </a:xfrm>
        </p:spPr>
      </p:pic>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nvPr>
        </p:nvSpPr>
        <p:spPr/>
        <p:txBody>
          <a:bodyPr/>
          <a:lstStyle/>
          <a:p>
            <a:pPr lvl="0"/>
            <a:r>
              <a:rPr lang="en-US" b="1" dirty="0">
                <a:solidFill>
                  <a:schemeClr val="accent1">
                    <a:lumMod val="75000"/>
                  </a:schemeClr>
                </a:solidFill>
              </a:rPr>
              <a:t>Exercise: </a:t>
            </a:r>
            <a:r>
              <a:rPr lang="en-US" dirty="0"/>
              <a:t>Risk Points and Barriers Assessment</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a:normAutofit/>
          </a:bodyPr>
          <a:lstStyle/>
          <a:p>
            <a:pPr lvl="1">
              <a:spcBef>
                <a:spcPts val="600"/>
              </a:spcBef>
            </a:pPr>
            <a:r>
              <a:rPr lang="en-US" altLang="en-US" dirty="0"/>
              <a:t>Prior to leaving her community and moving to the temporary camp, Sarah was taking hormones. She was easily able to obtain them from a pharmacy prior to fleeing but now that she is living in a camp, she has more difficulty obtaining them. The nearest pharmacy does not have the hormones she needs, and the cost of travelling to the city to obtain them is prohibitive given her meager savings. She instead relies on the black market and often has to skip doses. </a:t>
            </a:r>
          </a:p>
        </p:txBody>
      </p:sp>
      <p:sp>
        <p:nvSpPr>
          <p:cNvPr id="36" name="Rectangle 35">
            <a:extLst>
              <a:ext uri="{FF2B5EF4-FFF2-40B4-BE49-F238E27FC236}">
                <a16:creationId xmlns:a16="http://schemas.microsoft.com/office/drawing/2014/main" id="{F16CF4BB-5CBE-624A-A092-99F02A898D70}"/>
              </a:ext>
            </a:extLst>
          </p:cNvPr>
          <p:cNvSpPr/>
          <p:nvPr/>
        </p:nvSpPr>
        <p:spPr>
          <a:xfrm>
            <a:off x="0" y="1407178"/>
            <a:ext cx="5732463" cy="7298057"/>
          </a:xfrm>
          <a:prstGeom prst="rect">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56</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a:r>
              <a:rPr lang="en-US" altLang="en-US" sz="8000" dirty="0">
                <a:latin typeface="Calibri" charset="0"/>
                <a:ea typeface="MS PGothic" charset="-128"/>
                <a:cs typeface="Calibri" charset="0"/>
              </a:rPr>
              <a:t>Sarah</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#5:</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384842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5">
            <a:extLst>
              <a:ext uri="{FF2B5EF4-FFF2-40B4-BE49-F238E27FC236}">
                <a16:creationId xmlns:a16="http://schemas.microsoft.com/office/drawing/2014/main" id="{FD7E603F-527B-874D-838B-7A1DBFA2104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0230" t="16879" r="20557" b="6953"/>
          <a:stretch/>
        </p:blipFill>
        <p:spPr>
          <a:xfrm>
            <a:off x="0" y="1407178"/>
            <a:ext cx="5732463" cy="7283770"/>
          </a:xfrm>
        </p:spPr>
      </p:pic>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nvPr>
        </p:nvSpPr>
        <p:spPr/>
        <p:txBody>
          <a:bodyPr/>
          <a:lstStyle/>
          <a:p>
            <a:pPr lvl="0"/>
            <a:r>
              <a:rPr lang="en-US" b="1" dirty="0">
                <a:solidFill>
                  <a:schemeClr val="accent1">
                    <a:lumMod val="75000"/>
                  </a:schemeClr>
                </a:solidFill>
              </a:rPr>
              <a:t>Exercise: </a:t>
            </a:r>
            <a:r>
              <a:rPr lang="en-US" dirty="0"/>
              <a:t>Risk Points and Barriers Assessment</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a:normAutofit lnSpcReduction="10000"/>
          </a:bodyPr>
          <a:lstStyle/>
          <a:p>
            <a:pPr lvl="1">
              <a:spcBef>
                <a:spcPts val="600"/>
              </a:spcBef>
            </a:pPr>
            <a:r>
              <a:rPr lang="en-US" altLang="en-US" sz="2400" dirty="0">
                <a:solidFill>
                  <a:srgbClr val="000000"/>
                </a:solidFill>
              </a:rPr>
              <a:t>Sarah and the other women living in the camp experience regular food insecurity and do not have access to clean water or sanitation facilities. Because they largely do not have identity cards matching their gender expression, they have been unable to register for aid from government providers. They have been ignored by the international organizations who are assisting residents of other camps, and the little aid they receive is coming from sympathetic community members and one local women’s organization. They have tried to elevate their situation at a nearby UN office by leaving messages with the security guards at the gate but have received no response. Based on the reactions they receive from the guards, they suspect their messages are not reaching the reception desk or relevant staff members. Some have suggested that they may need to camp outside the gates of the UN office in order to have their voices heard. </a:t>
            </a:r>
          </a:p>
        </p:txBody>
      </p:sp>
      <p:sp>
        <p:nvSpPr>
          <p:cNvPr id="36" name="Rectangle 35">
            <a:extLst>
              <a:ext uri="{FF2B5EF4-FFF2-40B4-BE49-F238E27FC236}">
                <a16:creationId xmlns:a16="http://schemas.microsoft.com/office/drawing/2014/main" id="{F16CF4BB-5CBE-624A-A092-99F02A898D70}"/>
              </a:ext>
            </a:extLst>
          </p:cNvPr>
          <p:cNvSpPr/>
          <p:nvPr/>
        </p:nvSpPr>
        <p:spPr>
          <a:xfrm>
            <a:off x="0" y="1407178"/>
            <a:ext cx="5732463" cy="7298057"/>
          </a:xfrm>
          <a:prstGeom prst="rect">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57</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a:r>
              <a:rPr lang="en-US" altLang="en-US" sz="8000" dirty="0">
                <a:latin typeface="Calibri" charset="0"/>
                <a:ea typeface="MS PGothic" charset="-128"/>
                <a:cs typeface="Calibri" charset="0"/>
              </a:rPr>
              <a:t>Sarah</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#5:</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44697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6310183" y="8572016"/>
            <a:ext cx="6686895"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6326207" y="1407178"/>
            <a:ext cx="6677006"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34" name="Rectangle 33">
            <a:extLst>
              <a:ext uri="{FF2B5EF4-FFF2-40B4-BE49-F238E27FC236}">
                <a16:creationId xmlns:a16="http://schemas.microsoft.com/office/drawing/2014/main" id="{DDA38385-52AB-8744-803F-F73B3CD94887}"/>
              </a:ext>
            </a:extLst>
          </p:cNvPr>
          <p:cNvSpPr/>
          <p:nvPr/>
        </p:nvSpPr>
        <p:spPr bwMode="auto">
          <a:xfrm>
            <a:off x="0" y="1407178"/>
            <a:ext cx="6326207" cy="7283769"/>
          </a:xfrm>
          <a:prstGeom prst="rect">
            <a:avLst/>
          </a:prstGeom>
          <a:solidFill>
            <a:schemeClr val="accent1">
              <a:lumMod val="75000"/>
            </a:schemeClr>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636" name="Shape 636"/>
          <p:cNvSpPr>
            <a:spLocks noGrp="1"/>
          </p:cNvSpPr>
          <p:nvPr>
            <p:ph type="title"/>
          </p:nvPr>
        </p:nvSpPr>
        <p:spPr/>
        <p:txBody>
          <a:bodyPr/>
          <a:lstStyle/>
          <a:p>
            <a:pPr lvl="0"/>
            <a:r>
              <a:rPr lang="en-US" b="1" dirty="0">
                <a:solidFill>
                  <a:schemeClr val="accent1">
                    <a:lumMod val="75000"/>
                  </a:schemeClr>
                </a:solidFill>
              </a:rPr>
              <a:t>Exercise: </a:t>
            </a:r>
            <a:r>
              <a:rPr lang="en-US" dirty="0"/>
              <a:t>Risk Points and Barriers Assessment</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a:xfrm>
            <a:off x="6476198" y="3186240"/>
            <a:ext cx="6315878" cy="5504707"/>
          </a:xfrm>
        </p:spPr>
        <p:txBody>
          <a:bodyPr/>
          <a:lstStyle/>
          <a:p>
            <a:r>
              <a:rPr lang="en-US" sz="2800" dirty="0">
                <a:solidFill>
                  <a:schemeClr val="accent1">
                    <a:lumMod val="75000"/>
                  </a:schemeClr>
                </a:solidFill>
              </a:rPr>
              <a:t>Top Risk Points and Barriers</a:t>
            </a:r>
          </a:p>
          <a:p>
            <a:pPr lvl="1"/>
            <a:r>
              <a:rPr lang="en-US" dirty="0"/>
              <a:t>List / discuss risk point or barrier</a:t>
            </a:r>
          </a:p>
          <a:p>
            <a:endParaRPr lang="en-US" dirty="0"/>
          </a:p>
        </p:txBody>
      </p:sp>
      <p:sp>
        <p:nvSpPr>
          <p:cNvPr id="2" name="Text Placeholder 1">
            <a:extLst>
              <a:ext uri="{FF2B5EF4-FFF2-40B4-BE49-F238E27FC236}">
                <a16:creationId xmlns:a16="http://schemas.microsoft.com/office/drawing/2014/main" id="{7D679739-3F31-A840-8C7F-FF8D30CB1F59}"/>
              </a:ext>
            </a:extLst>
          </p:cNvPr>
          <p:cNvSpPr>
            <a:spLocks noGrp="1"/>
          </p:cNvSpPr>
          <p:nvPr>
            <p:ph type="body" sz="quarter" idx="13"/>
          </p:nvPr>
        </p:nvSpPr>
        <p:spPr>
          <a:xfrm>
            <a:off x="200025" y="2082801"/>
            <a:ext cx="6004765" cy="6608146"/>
          </a:xfrm>
        </p:spPr>
        <p:txBody>
          <a:bodyPr>
            <a:normAutofit lnSpcReduction="10000"/>
          </a:bodyPr>
          <a:lstStyle/>
          <a:p>
            <a:r>
              <a:rPr lang="en-US" sz="1600" dirty="0"/>
              <a:t>Sarah is a 22-year-old transgender woman. When she was 21, she left her community due to ongoing political conflict. She was already living apart from her family at the time she left and has not been in touch with them since. She fled with the two friends with whom she had been sharing an apartment, and together they moved into a temporary camp established by other displaced transgender women. Sarah lost her documents when they fled their apartment and has not been able to return to retrieve them. They list her sex assigned at birth as male.  </a:t>
            </a:r>
          </a:p>
          <a:p>
            <a:r>
              <a:rPr lang="en-US" sz="1600" dirty="0"/>
              <a:t>Prior to leaving her community and moving to the temporary camp, Sarah was taking hormones. She was easily able to obtain them from a pharmacy prior to fleeing but now that she is living in a camp, she has more difficulty obtaining them. The nearest pharmacy does not have the hormones she needs, and the cost of travelling to the city to obtain them is prohibitive given her meager savings. She instead relies on the black market and often has to skip doses. </a:t>
            </a:r>
          </a:p>
          <a:p>
            <a:r>
              <a:rPr lang="en-US" sz="1600" dirty="0"/>
              <a:t>Sarah and the other women living in the camp experience regular food insecurity and do not have access to clean water or sanitation facilities. Because they largely do not have identity cards matching their gender expression, they have been unable to register for aid from government providers. They have been ignored by the international organizations who are assisting residents of other camps, and the little aid they receive is coming from sympathetic community members and one local women’s organization. They have tried to elevate their situation at a nearby UN office by leaving messages with the security guards at the gate but have received no response. Based on the reactions they receive from the guards, they suspect their messages are not reaching the reception desk or relevant staff members. Some have suggested that they may need to camp outside the gates of the UN office in order to have their voices heard. </a:t>
            </a:r>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58</a:t>
            </a:fld>
            <a:endParaRPr lang="en-US" altLang="en-US" sz="1200" dirty="0">
              <a:solidFill>
                <a:schemeClr val="bg1"/>
              </a:solidFill>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200025" y="1540397"/>
            <a:ext cx="5381625"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defTabSz="914400" rtl="0" eaLnBrk="0" fontAlgn="base" latinLnBrk="0" hangingPunct="0">
              <a:lnSpc>
                <a:spcPct val="90000"/>
              </a:lnSpc>
              <a:spcBef>
                <a:spcPts val="1800"/>
              </a:spcBef>
              <a:spcAft>
                <a:spcPct val="0"/>
              </a:spcAft>
              <a:buClrTx/>
              <a:buSzTx/>
              <a:buFontTx/>
              <a:buNone/>
              <a:tabLst/>
              <a:defRPr/>
            </a:pPr>
            <a:r>
              <a:rPr kumimoji="0" lang="en-US" altLang="en-US" sz="28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#5: </a:t>
            </a:r>
            <a:r>
              <a:rPr kumimoji="0" lang="en-US" altLang="en-US" sz="280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Sarah</a:t>
            </a:r>
            <a:endParaRPr kumimoji="0" lang="en-US" sz="280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grpSp>
        <p:nvGrpSpPr>
          <p:cNvPr id="6" name="Group 5">
            <a:extLst>
              <a:ext uri="{FF2B5EF4-FFF2-40B4-BE49-F238E27FC236}">
                <a16:creationId xmlns:a16="http://schemas.microsoft.com/office/drawing/2014/main" id="{9CA27F83-C040-5C4E-A3BB-074D30BE16DC}"/>
              </a:ext>
            </a:extLst>
          </p:cNvPr>
          <p:cNvGrpSpPr/>
          <p:nvPr/>
        </p:nvGrpSpPr>
        <p:grpSpPr>
          <a:xfrm>
            <a:off x="6510385" y="1793339"/>
            <a:ext cx="953099" cy="953099"/>
            <a:chOff x="8991990" y="2598168"/>
            <a:chExt cx="1480737" cy="1480737"/>
          </a:xfrm>
        </p:grpSpPr>
        <p:sp>
          <p:nvSpPr>
            <p:cNvPr id="5" name="Oval 4">
              <a:extLst>
                <a:ext uri="{FF2B5EF4-FFF2-40B4-BE49-F238E27FC236}">
                  <a16:creationId xmlns:a16="http://schemas.microsoft.com/office/drawing/2014/main" id="{070D2CE0-27B8-1A44-8E41-7CFA29667D69}"/>
                </a:ext>
              </a:extLst>
            </p:cNvPr>
            <p:cNvSpPr/>
            <p:nvPr/>
          </p:nvSpPr>
          <p:spPr bwMode="auto">
            <a:xfrm>
              <a:off x="8991990" y="2598168"/>
              <a:ext cx="1480737" cy="1480737"/>
            </a:xfrm>
            <a:prstGeom prst="ellipse">
              <a:avLst/>
            </a:prstGeom>
            <a:solidFill>
              <a:schemeClr val="accent1">
                <a:lumMod val="75000"/>
              </a:schemeClr>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nvGrpSpPr>
            <p:cNvPr id="15" name="Group 14">
              <a:extLst>
                <a:ext uri="{FF2B5EF4-FFF2-40B4-BE49-F238E27FC236}">
                  <a16:creationId xmlns:a16="http://schemas.microsoft.com/office/drawing/2014/main" id="{61C875C5-0488-E44F-B11C-E28D69035D4D}"/>
                </a:ext>
              </a:extLst>
            </p:cNvPr>
            <p:cNvGrpSpPr/>
            <p:nvPr/>
          </p:nvGrpSpPr>
          <p:grpSpPr>
            <a:xfrm>
              <a:off x="9184833" y="2925275"/>
              <a:ext cx="1044249" cy="859037"/>
              <a:chOff x="3400751" y="5327643"/>
              <a:chExt cx="1273914" cy="1047968"/>
            </a:xfrm>
            <a:solidFill>
              <a:schemeClr val="bg1"/>
            </a:solidFill>
          </p:grpSpPr>
          <p:grpSp>
            <p:nvGrpSpPr>
              <p:cNvPr id="16" name="Group 15">
                <a:extLst>
                  <a:ext uri="{FF2B5EF4-FFF2-40B4-BE49-F238E27FC236}">
                    <a16:creationId xmlns:a16="http://schemas.microsoft.com/office/drawing/2014/main" id="{D5D077AF-3B01-8241-BC7E-34BA03EC51CC}"/>
                  </a:ext>
                </a:extLst>
              </p:cNvPr>
              <p:cNvGrpSpPr/>
              <p:nvPr/>
            </p:nvGrpSpPr>
            <p:grpSpPr>
              <a:xfrm>
                <a:off x="3400751" y="5327643"/>
                <a:ext cx="1273914" cy="1047968"/>
                <a:chOff x="2493963" y="2710898"/>
                <a:chExt cx="372773" cy="306656"/>
              </a:xfrm>
              <a:grpFill/>
            </p:grpSpPr>
            <p:sp>
              <p:nvSpPr>
                <p:cNvPr id="20" name="Freeform 169">
                  <a:extLst>
                    <a:ext uri="{FF2B5EF4-FFF2-40B4-BE49-F238E27FC236}">
                      <a16:creationId xmlns:a16="http://schemas.microsoft.com/office/drawing/2014/main" id="{6A67BD47-6641-7745-A85D-F4E2C32FDE5E}"/>
                    </a:ext>
                  </a:extLst>
                </p:cNvPr>
                <p:cNvSpPr>
                  <a:spLocks/>
                </p:cNvSpPr>
                <p:nvPr/>
              </p:nvSpPr>
              <p:spPr bwMode="auto">
                <a:xfrm>
                  <a:off x="2644486" y="2710898"/>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71">
                  <a:extLst>
                    <a:ext uri="{FF2B5EF4-FFF2-40B4-BE49-F238E27FC236}">
                      <a16:creationId xmlns:a16="http://schemas.microsoft.com/office/drawing/2014/main" id="{410F8CBB-50C3-1C43-BD8D-F9327ADB6C6F}"/>
                    </a:ext>
                  </a:extLst>
                </p:cNvPr>
                <p:cNvSpPr>
                  <a:spLocks/>
                </p:cNvSpPr>
                <p:nvPr/>
              </p:nvSpPr>
              <p:spPr bwMode="auto">
                <a:xfrm>
                  <a:off x="2493963" y="280641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7" name="Freeform 1218">
                <a:extLst>
                  <a:ext uri="{FF2B5EF4-FFF2-40B4-BE49-F238E27FC236}">
                    <a16:creationId xmlns:a16="http://schemas.microsoft.com/office/drawing/2014/main" id="{28C6BD3E-75B4-E941-82F9-FE6175F708D9}"/>
                  </a:ext>
                </a:extLst>
              </p:cNvPr>
              <p:cNvSpPr>
                <a:spLocks/>
              </p:cNvSpPr>
              <p:nvPr/>
            </p:nvSpPr>
            <p:spPr bwMode="auto">
              <a:xfrm>
                <a:off x="3602678" y="5782104"/>
                <a:ext cx="239986" cy="183554"/>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18" name="Freeform 1218">
                <a:extLst>
                  <a:ext uri="{FF2B5EF4-FFF2-40B4-BE49-F238E27FC236}">
                    <a16:creationId xmlns:a16="http://schemas.microsoft.com/office/drawing/2014/main" id="{2720C984-405A-3F4B-8A34-72ED4273C82F}"/>
                  </a:ext>
                </a:extLst>
              </p:cNvPr>
              <p:cNvSpPr>
                <a:spLocks/>
              </p:cNvSpPr>
              <p:nvPr/>
            </p:nvSpPr>
            <p:spPr bwMode="auto">
              <a:xfrm>
                <a:off x="393287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19" name="Freeform 1218">
                <a:extLst>
                  <a:ext uri="{FF2B5EF4-FFF2-40B4-BE49-F238E27FC236}">
                    <a16:creationId xmlns:a16="http://schemas.microsoft.com/office/drawing/2014/main" id="{B8BCB0C1-B834-2640-BFE7-7621028688E4}"/>
                  </a:ext>
                </a:extLst>
              </p:cNvPr>
              <p:cNvSpPr>
                <a:spLocks/>
              </p:cNvSpPr>
              <p:nvPr/>
            </p:nvSpPr>
            <p:spPr bwMode="auto">
              <a:xfrm>
                <a:off x="425672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grpSp>
      </p:grpSp>
      <p:sp>
        <p:nvSpPr>
          <p:cNvPr id="33" name="Rectangle 32">
            <a:extLst>
              <a:ext uri="{FF2B5EF4-FFF2-40B4-BE49-F238E27FC236}">
                <a16:creationId xmlns:a16="http://schemas.microsoft.com/office/drawing/2014/main" id="{C0EDE8CE-8A01-C84D-AE33-916E1A620997}"/>
              </a:ext>
            </a:extLst>
          </p:cNvPr>
          <p:cNvSpPr/>
          <p:nvPr/>
        </p:nvSpPr>
        <p:spPr>
          <a:xfrm>
            <a:off x="7600703" y="2070931"/>
            <a:ext cx="3606500" cy="584775"/>
          </a:xfrm>
          <a:prstGeom prst="rect">
            <a:avLst/>
          </a:prstGeom>
        </p:spPr>
        <p:txBody>
          <a:bodyPr wrap="none">
            <a:spAutoFit/>
          </a:bodyPr>
          <a:lstStyle/>
          <a:p>
            <a:r>
              <a:rPr lang="en-US" sz="3200" b="1" dirty="0">
                <a:solidFill>
                  <a:schemeClr val="accent1">
                    <a:lumMod val="75000"/>
                  </a:schemeClr>
                </a:solidFill>
              </a:rPr>
              <a:t>Potential Responses</a:t>
            </a:r>
          </a:p>
        </p:txBody>
      </p:sp>
    </p:spTree>
    <p:extLst>
      <p:ext uri="{BB962C8B-B14F-4D97-AF65-F5344CB8AC3E}">
        <p14:creationId xmlns:p14="http://schemas.microsoft.com/office/powerpoint/2010/main" val="366789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3">
            <a:extLst>
              <a:ext uri="{FF2B5EF4-FFF2-40B4-BE49-F238E27FC236}">
                <a16:creationId xmlns:a16="http://schemas.microsoft.com/office/drawing/2014/main" id="{DD7B6302-8C62-E045-8FE8-D5993ED077F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3771" r="23771"/>
          <a:stretch>
            <a:fillRect/>
          </a:stretch>
        </p:blipFill>
        <p:spPr/>
      </p:pic>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nvPr>
        </p:nvSpPr>
        <p:spPr/>
        <p:txBody>
          <a:bodyPr/>
          <a:lstStyle/>
          <a:p>
            <a:pPr lvl="0"/>
            <a:r>
              <a:rPr lang="en-US" b="1" dirty="0">
                <a:solidFill>
                  <a:srgbClr val="3F55A9"/>
                </a:solidFill>
              </a:rPr>
              <a:t>Exercise: </a:t>
            </a:r>
            <a:r>
              <a:rPr lang="en-US" dirty="0"/>
              <a:t>Risk Points and Barriers Assessment</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a:normAutofit/>
          </a:bodyPr>
          <a:lstStyle/>
          <a:p>
            <a:pPr lvl="1">
              <a:spcBef>
                <a:spcPts val="600"/>
              </a:spcBef>
            </a:pPr>
            <a:r>
              <a:rPr lang="en-US" altLang="en-US" dirty="0"/>
              <a:t>Aden and </a:t>
            </a:r>
            <a:r>
              <a:rPr lang="en-US" altLang="en-US" dirty="0" err="1"/>
              <a:t>Awo</a:t>
            </a:r>
            <a:r>
              <a:rPr lang="en-US" altLang="en-US" dirty="0"/>
              <a:t> are ages five and seven, respectively. They are siblings and live in a camp with their parents, grandparents and three other siblings. Both children are intersex. Aden’s birth certificate lists him as male and </a:t>
            </a:r>
            <a:r>
              <a:rPr lang="en-US" altLang="en-US" dirty="0" err="1"/>
              <a:t>Awo’s</a:t>
            </a:r>
            <a:r>
              <a:rPr lang="en-US" altLang="en-US" dirty="0"/>
              <a:t> birth certificate lists her as female. The children have been raised to conform to those gender roles. </a:t>
            </a:r>
          </a:p>
          <a:p>
            <a:pPr lvl="1">
              <a:spcBef>
                <a:spcPts val="600"/>
              </a:spcBef>
            </a:pPr>
            <a:r>
              <a:rPr lang="en-US" altLang="en-US" dirty="0"/>
              <a:t>For that reason, when Aden and </a:t>
            </a:r>
            <a:r>
              <a:rPr lang="en-US" altLang="en-US" dirty="0" err="1"/>
              <a:t>Awo’s</a:t>
            </a:r>
            <a:r>
              <a:rPr lang="en-US" altLang="en-US" dirty="0"/>
              <a:t> parents fled the country due to violence related to a revolution, they moved to a different area of </a:t>
            </a:r>
            <a:br>
              <a:rPr lang="en-US" altLang="en-US" dirty="0"/>
            </a:br>
            <a:r>
              <a:rPr lang="en-US" altLang="en-US" dirty="0"/>
              <a:t>the asylum country than most individuals from their community. </a:t>
            </a:r>
          </a:p>
          <a:p>
            <a:pPr lvl="1">
              <a:spcBef>
                <a:spcPts val="600"/>
              </a:spcBef>
            </a:pPr>
            <a:endParaRPr lang="en-US" altLang="en-US" dirty="0"/>
          </a:p>
        </p:txBody>
      </p:sp>
      <p:sp>
        <p:nvSpPr>
          <p:cNvPr id="36" name="Rectangle 35">
            <a:extLst>
              <a:ext uri="{FF2B5EF4-FFF2-40B4-BE49-F238E27FC236}">
                <a16:creationId xmlns:a16="http://schemas.microsoft.com/office/drawing/2014/main" id="{F16CF4BB-5CBE-624A-A092-99F02A898D70}"/>
              </a:ext>
            </a:extLst>
          </p:cNvPr>
          <p:cNvSpPr/>
          <p:nvPr/>
        </p:nvSpPr>
        <p:spPr>
          <a:xfrm>
            <a:off x="0" y="1407178"/>
            <a:ext cx="5732463" cy="7298057"/>
          </a:xfrm>
          <a:prstGeom prst="rect">
            <a:avLst/>
          </a:prstGeom>
          <a:solidFill>
            <a:srgbClr val="3F55A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59</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a:r>
              <a:rPr lang="en-US" altLang="en-US" sz="8000" dirty="0">
                <a:latin typeface="Calibri" charset="0"/>
                <a:ea typeface="MS PGothic" charset="-128"/>
                <a:cs typeface="Calibri" charset="0"/>
              </a:rPr>
              <a:t>Aden </a:t>
            </a:r>
            <a:br>
              <a:rPr lang="en-US" altLang="en-US" sz="8000" dirty="0">
                <a:latin typeface="Calibri" charset="0"/>
                <a:ea typeface="MS PGothic" charset="-128"/>
                <a:cs typeface="Calibri" charset="0"/>
              </a:rPr>
            </a:br>
            <a:r>
              <a:rPr lang="en-US" altLang="en-US" sz="8000" dirty="0">
                <a:latin typeface="Calibri" charset="0"/>
                <a:ea typeface="MS PGothic" charset="-128"/>
                <a:cs typeface="Calibri" charset="0"/>
              </a:rPr>
              <a:t>and </a:t>
            </a:r>
            <a:r>
              <a:rPr lang="en-US" altLang="en-US" sz="8000" dirty="0" err="1">
                <a:latin typeface="Calibri" charset="0"/>
                <a:ea typeface="MS PGothic" charset="-128"/>
                <a:cs typeface="Calibri" charset="0"/>
              </a:rPr>
              <a:t>Awo</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#6:</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561906" y="7603494"/>
            <a:ext cx="736239" cy="729732"/>
          </a:xfrm>
          <a:prstGeom prst="rect">
            <a:avLst/>
          </a:prstGeom>
          <a:noFill/>
        </p:spPr>
      </p:pic>
    </p:spTree>
    <p:extLst>
      <p:ext uri="{BB962C8B-B14F-4D97-AF65-F5344CB8AC3E}">
        <p14:creationId xmlns:p14="http://schemas.microsoft.com/office/powerpoint/2010/main" val="76935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5">
                                            <p:txEl>
                                              <p:pRg st="0" end="0"/>
                                            </p:txEl>
                                          </p:spTgt>
                                        </p:tgtEl>
                                        <p:attrNameLst>
                                          <p:attrName>style.visibility</p:attrName>
                                        </p:attrNameLst>
                                      </p:cBhvr>
                                      <p:to>
                                        <p:strVal val="visible"/>
                                      </p:to>
                                    </p:set>
                                    <p:animEffect transition="in" filter="fade">
                                      <p:cBhvr>
                                        <p:cTn id="14" dur="500"/>
                                        <p:tgtEl>
                                          <p:spTgt spid="55">
                                            <p:txEl>
                                              <p:pRg st="0" end="0"/>
                                            </p:txEl>
                                          </p:spTgt>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Effect transition="in" filter="fade">
                                      <p:cBhvr>
                                        <p:cTn id="20" dur="500"/>
                                        <p:tgtEl>
                                          <p:spTgt spid="58"/>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left)">
                                      <p:cBhvr>
                                        <p:cTn id="24" dur="500"/>
                                        <p:tgtEl>
                                          <p:spTgt spid="5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500"/>
                                        <p:tgtEl>
                                          <p:spTgt spid="57"/>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fade">
                                      <p:cBhvr>
                                        <p:cTn id="36"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6" grpId="0" animBg="1"/>
      <p:bldP spid="9" grpId="0" uiExpand="1" build="p"/>
      <p:bldP spid="36" grpId="0" animBg="1"/>
      <p:bldP spid="54" grpId="0"/>
      <p:bldP spid="5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251"/>
          <p:cNvSpPr txBox="1"/>
          <p:nvPr/>
        </p:nvSpPr>
        <p:spPr>
          <a:xfrm>
            <a:off x="571430"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endParaRPr lang="en-US" altLang="en-US" dirty="0">
              <a:latin typeface="Calibri Regular"/>
            </a:endParaRPr>
          </a:p>
        </p:txBody>
      </p:sp>
      <p:sp>
        <p:nvSpPr>
          <p:cNvPr id="254" name="TextBox 253"/>
          <p:cNvSpPr txBox="1"/>
          <p:nvPr/>
        </p:nvSpPr>
        <p:spPr>
          <a:xfrm>
            <a:off x="333334"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cxnSp>
        <p:nvCxnSpPr>
          <p:cNvPr id="26" name="Straight Connector 25">
            <a:extLst>
              <a:ext uri="{FF2B5EF4-FFF2-40B4-BE49-F238E27FC236}">
                <a16:creationId xmlns:a16="http://schemas.microsoft.com/office/drawing/2014/main" id="{3C3C0B24-A0A6-6841-BB8C-415A892349CC}"/>
              </a:ext>
            </a:extLst>
          </p:cNvPr>
          <p:cNvCxnSpPr>
            <a:cxnSpLocks/>
          </p:cNvCxnSpPr>
          <p:nvPr/>
        </p:nvCxnSpPr>
        <p:spPr bwMode="auto">
          <a:xfrm>
            <a:off x="4386136" y="4393987"/>
            <a:ext cx="0" cy="4146509"/>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DFE6296D-590A-1E42-A555-B1121A1F9470}"/>
              </a:ext>
            </a:extLst>
          </p:cNvPr>
          <p:cNvCxnSpPr>
            <a:cxnSpLocks/>
          </p:cNvCxnSpPr>
          <p:nvPr/>
        </p:nvCxnSpPr>
        <p:spPr bwMode="auto">
          <a:xfrm>
            <a:off x="8683226"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A384142-DFCA-8544-A447-44F38134BEAD}"/>
              </a:ext>
            </a:extLst>
          </p:cNvPr>
          <p:cNvCxnSpPr/>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38" name="Title 3">
            <a:extLst>
              <a:ext uri="{FF2B5EF4-FFF2-40B4-BE49-F238E27FC236}">
                <a16:creationId xmlns:a16="http://schemas.microsoft.com/office/drawing/2014/main" id="{C7DE7705-CE9B-974D-A36C-84EE098150F5}"/>
              </a:ext>
            </a:extLst>
          </p:cNvPr>
          <p:cNvSpPr txBox="1">
            <a:spLocks/>
          </p:cNvSpPr>
          <p:nvPr/>
        </p:nvSpPr>
        <p:spPr>
          <a:xfrm>
            <a:off x="4176608" y="1009120"/>
            <a:ext cx="4756010" cy="820493"/>
          </a:xfrm>
          <a:prstGeom prst="rect">
            <a:avLst/>
          </a:prstGeom>
          <a:noFill/>
        </p:spPr>
        <p:txBody>
          <a:bodyPr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altLang="en-US" sz="6599" kern="0" spc="330" dirty="0">
                <a:solidFill>
                  <a:schemeClr val="bg1"/>
                </a:solidFill>
              </a:rPr>
              <a:t>OBJECTIVES</a:t>
            </a:r>
          </a:p>
        </p:txBody>
      </p:sp>
      <p:sp>
        <p:nvSpPr>
          <p:cNvPr id="47"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BB0806F0-5CCA-E54A-B7B3-07EBC6088E0B}"/>
              </a:ext>
            </a:extLst>
          </p:cNvPr>
          <p:cNvSpPr/>
          <p:nvPr/>
        </p:nvSpPr>
        <p:spPr>
          <a:xfrm>
            <a:off x="70759" y="4384258"/>
            <a:ext cx="4260513" cy="845206"/>
          </a:xfrm>
          <a:prstGeom prst="rect">
            <a:avLst/>
          </a:prstGeom>
          <a:solidFill>
            <a:schemeClr val="accent1"/>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2600" b="1" cap="all" dirty="0">
                <a:solidFill>
                  <a:schemeClr val="bg1"/>
                </a:solidFill>
                <a:latin typeface="Calibri" charset="0"/>
                <a:ea typeface="Calibri" charset="0"/>
                <a:cs typeface="Calibri" charset="0"/>
              </a:rPr>
              <a:t>COMPOUNDED MARGINALIZATION </a:t>
            </a:r>
          </a:p>
        </p:txBody>
      </p:sp>
      <p:sp>
        <p:nvSpPr>
          <p:cNvPr id="5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477AA56-226C-F542-86AE-4BC6E9420417}"/>
              </a:ext>
            </a:extLst>
          </p:cNvPr>
          <p:cNvSpPr/>
          <p:nvPr/>
        </p:nvSpPr>
        <p:spPr>
          <a:xfrm>
            <a:off x="4470356" y="4366722"/>
            <a:ext cx="4159379" cy="854502"/>
          </a:xfrm>
          <a:prstGeom prst="rect">
            <a:avLst/>
          </a:prstGeom>
          <a:solidFill>
            <a:schemeClr val="accent2"/>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r>
              <a:rPr lang="en-US" altLang="en-US" sz="2600" b="1" kern="0" dirty="0">
                <a:solidFill>
                  <a:srgbClr val="FFFFFF"/>
                </a:solidFill>
                <a:latin typeface="Calibri" charset="0"/>
                <a:ea typeface="MS PGothic" charset="-128"/>
                <a:cs typeface="Calibri" charset="0"/>
              </a:rPr>
              <a:t>EVOLVING NEEDS</a:t>
            </a:r>
            <a:endParaRPr lang="en-US" sz="2600" b="1" dirty="0"/>
          </a:p>
        </p:txBody>
      </p:sp>
      <p:sp>
        <p:nvSpPr>
          <p:cNvPr id="51"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9D169912-5455-F548-9639-AA93BFCA12EB}"/>
              </a:ext>
            </a:extLst>
          </p:cNvPr>
          <p:cNvSpPr/>
          <p:nvPr/>
        </p:nvSpPr>
        <p:spPr>
          <a:xfrm>
            <a:off x="8756045" y="4401120"/>
            <a:ext cx="4159379" cy="828344"/>
          </a:xfrm>
          <a:prstGeom prst="rect">
            <a:avLst/>
          </a:prstGeom>
          <a:solidFill>
            <a:schemeClr val="accent3"/>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2600" b="1" cap="all" dirty="0">
                <a:solidFill>
                  <a:schemeClr val="bg1"/>
                </a:solidFill>
                <a:latin typeface="Calibri" charset="0"/>
                <a:ea typeface="Calibri" charset="0"/>
                <a:cs typeface="Calibri" charset="0"/>
              </a:rPr>
              <a:t>HIGH RISK SITUATIONS</a:t>
            </a:r>
          </a:p>
        </p:txBody>
      </p:sp>
      <p:sp>
        <p:nvSpPr>
          <p:cNvPr id="49" name="Slide Number Placeholder 5">
            <a:extLst>
              <a:ext uri="{FF2B5EF4-FFF2-40B4-BE49-F238E27FC236}">
                <a16:creationId xmlns:a16="http://schemas.microsoft.com/office/drawing/2014/main" id="{4F745B31-AD2D-754F-B7FF-CD7A8B1CC716}"/>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6</a:t>
            </a:fld>
            <a:endParaRPr lang="en-US" altLang="en-US" sz="1200" dirty="0">
              <a:solidFill>
                <a:schemeClr val="bg1"/>
              </a:solidFill>
            </a:endParaRPr>
          </a:p>
        </p:txBody>
      </p:sp>
      <p:pic>
        <p:nvPicPr>
          <p:cNvPr id="8" name="Picture Placeholder 7">
            <a:extLst>
              <a:ext uri="{FF2B5EF4-FFF2-40B4-BE49-F238E27FC236}">
                <a16:creationId xmlns:a16="http://schemas.microsoft.com/office/drawing/2014/main" id="{4BC40307-9A18-1846-8F8E-BCE3FB50FCA7}"/>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a14:imgEffect>
                      <a14:brightnessContrast bright="-20000"/>
                    </a14:imgEffect>
                  </a14:imgLayer>
                </a14:imgProps>
              </a:ext>
            </a:extLst>
          </a:blip>
          <a:srcRect t="15086" b="38055"/>
          <a:stretch/>
        </p:blipFill>
        <p:spPr>
          <a:xfrm>
            <a:off x="0" y="0"/>
            <a:ext cx="13003213" cy="3885006"/>
          </a:xfrm>
        </p:spPr>
      </p:pic>
      <p:sp>
        <p:nvSpPr>
          <p:cNvPr id="2" name="Title 1">
            <a:extLst>
              <a:ext uri="{FF2B5EF4-FFF2-40B4-BE49-F238E27FC236}">
                <a16:creationId xmlns:a16="http://schemas.microsoft.com/office/drawing/2014/main" id="{F22A0BBD-F5BE-3449-8C37-1AC28AB7C83B}"/>
              </a:ext>
            </a:extLst>
          </p:cNvPr>
          <p:cNvSpPr>
            <a:spLocks noGrp="1"/>
          </p:cNvSpPr>
          <p:nvPr>
            <p:ph type="title"/>
          </p:nvPr>
        </p:nvSpPr>
        <p:spPr>
          <a:xfrm>
            <a:off x="-19932" y="2632002"/>
            <a:ext cx="6018395" cy="956333"/>
          </a:xfrm>
          <a:solidFill>
            <a:schemeClr val="accent2"/>
          </a:solidFill>
        </p:spPr>
        <p:txBody>
          <a:bodyPr/>
          <a:lstStyle/>
          <a:p>
            <a:pPr marL="288925" algn="l"/>
            <a:r>
              <a:rPr lang="en-US" altLang="en-US" cap="none" spc="0" dirty="0">
                <a:solidFill>
                  <a:schemeClr val="bg1"/>
                </a:solidFill>
                <a:latin typeface="Calibri" charset="0"/>
                <a:ea typeface="MS PGothic" charset="-128"/>
                <a:cs typeface="Calibri" charset="0"/>
              </a:rPr>
              <a:t>What cha</a:t>
            </a:r>
            <a:r>
              <a:rPr lang="en-US" altLang="en-US" cap="none" spc="0" dirty="0">
                <a:solidFill>
                  <a:schemeClr val="bg1"/>
                </a:solidFill>
                <a:ea typeface="MS PGothic" charset="-128"/>
              </a:rPr>
              <a:t>llenges</a:t>
            </a:r>
            <a:r>
              <a:rPr lang="en-US" altLang="en-US" cap="none" spc="0" dirty="0">
                <a:solidFill>
                  <a:schemeClr val="bg1"/>
                </a:solidFill>
                <a:latin typeface="Calibri" charset="0"/>
                <a:ea typeface="MS PGothic" charset="-128"/>
                <a:cs typeface="Calibri" charset="0"/>
              </a:rPr>
              <a:t> do peop</a:t>
            </a:r>
            <a:r>
              <a:rPr lang="en-US" altLang="en-US" cap="none" spc="0" dirty="0">
                <a:solidFill>
                  <a:schemeClr val="bg1"/>
                </a:solidFill>
                <a:ea typeface="MS PGothic" charset="-128"/>
              </a:rPr>
              <a:t>le </a:t>
            </a:r>
            <a:r>
              <a:rPr lang="en-US" altLang="en-US" cap="none" spc="0" dirty="0">
                <a:solidFill>
                  <a:schemeClr val="bg1"/>
                </a:solidFill>
                <a:latin typeface="Calibri" charset="0"/>
                <a:ea typeface="MS PGothic" charset="-128"/>
                <a:cs typeface="Calibri" charset="0"/>
              </a:rPr>
              <a:t>with diverse SOGIESC experience?</a:t>
            </a:r>
            <a:endParaRPr lang="en-US" cap="none" spc="0" dirty="0"/>
          </a:p>
        </p:txBody>
      </p:sp>
      <p:sp>
        <p:nvSpPr>
          <p:cNvPr id="14" name="Rectangle 13">
            <a:extLst>
              <a:ext uri="{FF2B5EF4-FFF2-40B4-BE49-F238E27FC236}">
                <a16:creationId xmlns:a16="http://schemas.microsoft.com/office/drawing/2014/main" id="{44C469FD-3482-2847-B7DE-66D3EA2A86DD}"/>
              </a:ext>
            </a:extLst>
          </p:cNvPr>
          <p:cNvSpPr/>
          <p:nvPr/>
        </p:nvSpPr>
        <p:spPr>
          <a:xfrm>
            <a:off x="-19931" y="3696056"/>
            <a:ext cx="13036202" cy="507831"/>
          </a:xfrm>
          <a:prstGeom prst="rect">
            <a:avLst/>
          </a:prstGeom>
          <a:solidFill>
            <a:schemeClr val="tx2"/>
          </a:solidFill>
        </p:spPr>
        <p:txBody>
          <a:bodyPr wrap="square">
            <a:spAutoFit/>
          </a:bodyPr>
          <a:lstStyle/>
          <a:p>
            <a:pPr algn="ctr"/>
            <a:r>
              <a:rPr lang="en-US" altLang="en-US" sz="2700" b="1" dirty="0">
                <a:solidFill>
                  <a:schemeClr val="bg1"/>
                </a:solidFill>
                <a:latin typeface="Calibri" charset="0"/>
                <a:ea typeface="MS PGothic" charset="-128"/>
                <a:cs typeface="Calibri" charset="0"/>
              </a:rPr>
              <a:t>During migration or forced displacement, people with diverse SOGIESC may experience:</a:t>
            </a:r>
          </a:p>
        </p:txBody>
      </p:sp>
      <p:cxnSp>
        <p:nvCxnSpPr>
          <p:cNvPr id="56" name="Straight Connector 55">
            <a:extLst>
              <a:ext uri="{FF2B5EF4-FFF2-40B4-BE49-F238E27FC236}">
                <a16:creationId xmlns:a16="http://schemas.microsoft.com/office/drawing/2014/main" id="{5B24821B-B555-FB48-894B-4205473986C7}"/>
              </a:ext>
            </a:extLst>
          </p:cNvPr>
          <p:cNvCxnSpPr>
            <a:cxnSpLocks/>
          </p:cNvCxnSpPr>
          <p:nvPr/>
        </p:nvCxnSpPr>
        <p:spPr bwMode="auto">
          <a:xfrm>
            <a:off x="12926042"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DA38825E-A0E4-264E-868A-68D5DD757BE7}"/>
              </a:ext>
            </a:extLst>
          </p:cNvPr>
          <p:cNvCxnSpPr>
            <a:cxnSpLocks/>
          </p:cNvCxnSpPr>
          <p:nvPr/>
        </p:nvCxnSpPr>
        <p:spPr bwMode="auto">
          <a:xfrm>
            <a:off x="33002"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Tree>
    <p:extLst>
      <p:ext uri="{BB962C8B-B14F-4D97-AF65-F5344CB8AC3E}">
        <p14:creationId xmlns:p14="http://schemas.microsoft.com/office/powerpoint/2010/main" val="2333812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wipe(up)">
                                      <p:cBhvr>
                                        <p:cTn id="16" dur="500"/>
                                        <p:tgtEl>
                                          <p:spTgt spid="57"/>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500"/>
                                        <p:tgtEl>
                                          <p:spTgt spid="47"/>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up)">
                                      <p:cBhvr>
                                        <p:cTn id="24" dur="500"/>
                                        <p:tgtEl>
                                          <p:spTgt spid="26"/>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childTnLst>
                          </p:cTn>
                        </p:par>
                        <p:par>
                          <p:cTn id="29" fill="hold">
                            <p:stCondLst>
                              <p:cond delay="2000"/>
                            </p:stCondLst>
                            <p:childTnLst>
                              <p:par>
                                <p:cTn id="30" presetID="22" presetClass="entr" presetSubtype="1"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up)">
                                      <p:cBhvr>
                                        <p:cTn id="32" dur="500"/>
                                        <p:tgtEl>
                                          <p:spTgt spid="27"/>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500"/>
                                        <p:tgtEl>
                                          <p:spTgt spid="51"/>
                                        </p:tgtEl>
                                      </p:cBhvr>
                                    </p:animEffect>
                                  </p:childTnLst>
                                </p:cTn>
                              </p:par>
                            </p:childTnLst>
                          </p:cTn>
                        </p:par>
                        <p:par>
                          <p:cTn id="37" fill="hold">
                            <p:stCondLst>
                              <p:cond delay="3000"/>
                            </p:stCondLst>
                            <p:childTnLst>
                              <p:par>
                                <p:cTn id="38" presetID="22" presetClass="entr" presetSubtype="1" fill="hold" nodeType="after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wipe(up)">
                                      <p:cBhvr>
                                        <p:cTn id="4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7" grpId="0" animBg="1"/>
      <p:bldP spid="50" grpId="0" animBg="1"/>
      <p:bldP spid="5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3">
            <a:extLst>
              <a:ext uri="{FF2B5EF4-FFF2-40B4-BE49-F238E27FC236}">
                <a16:creationId xmlns:a16="http://schemas.microsoft.com/office/drawing/2014/main" id="{DD7B6302-8C62-E045-8FE8-D5993ED077F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3771" r="23771"/>
          <a:stretch>
            <a:fillRect/>
          </a:stretch>
        </p:blipFill>
        <p:spPr/>
      </p:pic>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nvPr>
        </p:nvSpPr>
        <p:spPr/>
        <p:txBody>
          <a:bodyPr/>
          <a:lstStyle/>
          <a:p>
            <a:pPr lvl="0"/>
            <a:r>
              <a:rPr lang="en-US" b="1" dirty="0">
                <a:solidFill>
                  <a:srgbClr val="3F55A9"/>
                </a:solidFill>
              </a:rPr>
              <a:t>Exercise: </a:t>
            </a:r>
            <a:r>
              <a:rPr lang="en-US" dirty="0"/>
              <a:t>Risk Points and Barriers Assessment</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a:normAutofit/>
          </a:bodyPr>
          <a:lstStyle/>
          <a:p>
            <a:pPr lvl="1">
              <a:spcBef>
                <a:spcPts val="600"/>
              </a:spcBef>
            </a:pPr>
            <a:r>
              <a:rPr lang="en-US" altLang="en-US" dirty="0"/>
              <a:t>Aden and </a:t>
            </a:r>
            <a:r>
              <a:rPr lang="en-US" altLang="en-US" dirty="0" err="1"/>
              <a:t>Awo’s</a:t>
            </a:r>
            <a:r>
              <a:rPr lang="en-US" altLang="en-US" dirty="0"/>
              <a:t> parents fled their country of origin before Aden was born. In their country of origin, they experienced discrimination from </a:t>
            </a:r>
            <a:r>
              <a:rPr lang="en-US" altLang="en-US" dirty="0" err="1"/>
              <a:t>neighbours</a:t>
            </a:r>
            <a:r>
              <a:rPr lang="en-US" altLang="en-US" dirty="0"/>
              <a:t> and community members who were aware that </a:t>
            </a:r>
            <a:r>
              <a:rPr lang="en-US" altLang="en-US" dirty="0" err="1"/>
              <a:t>Awo</a:t>
            </a:r>
            <a:r>
              <a:rPr lang="en-US" altLang="en-US" dirty="0"/>
              <a:t> was intersex. In their culture, children born intersex are viewed as having </a:t>
            </a:r>
            <a:br>
              <a:rPr lang="en-US" altLang="en-US" dirty="0"/>
            </a:br>
            <a:r>
              <a:rPr lang="en-US" altLang="en-US" dirty="0"/>
              <a:t>a severe disability. Families may hide the fact that children are intersex and, in extreme cases, place them in foster care or orphanages. </a:t>
            </a:r>
          </a:p>
          <a:p>
            <a:pPr lvl="1">
              <a:spcBef>
                <a:spcPts val="600"/>
              </a:spcBef>
            </a:pPr>
            <a:endParaRPr lang="en-US" altLang="en-US" dirty="0"/>
          </a:p>
        </p:txBody>
      </p:sp>
      <p:sp>
        <p:nvSpPr>
          <p:cNvPr id="36" name="Rectangle 35">
            <a:extLst>
              <a:ext uri="{FF2B5EF4-FFF2-40B4-BE49-F238E27FC236}">
                <a16:creationId xmlns:a16="http://schemas.microsoft.com/office/drawing/2014/main" id="{F16CF4BB-5CBE-624A-A092-99F02A898D70}"/>
              </a:ext>
            </a:extLst>
          </p:cNvPr>
          <p:cNvSpPr/>
          <p:nvPr/>
        </p:nvSpPr>
        <p:spPr>
          <a:xfrm>
            <a:off x="0" y="1407178"/>
            <a:ext cx="5732463" cy="7298057"/>
          </a:xfrm>
          <a:prstGeom prst="rect">
            <a:avLst/>
          </a:prstGeom>
          <a:solidFill>
            <a:srgbClr val="3F55A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60</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a:r>
              <a:rPr lang="en-US" altLang="en-US" sz="8000" dirty="0">
                <a:latin typeface="Calibri" charset="0"/>
                <a:ea typeface="MS PGothic" charset="-128"/>
                <a:cs typeface="Calibri" charset="0"/>
              </a:rPr>
              <a:t>Aden </a:t>
            </a:r>
            <a:br>
              <a:rPr lang="en-US" altLang="en-US" sz="8000" dirty="0">
                <a:latin typeface="Calibri" charset="0"/>
                <a:ea typeface="MS PGothic" charset="-128"/>
                <a:cs typeface="Calibri" charset="0"/>
              </a:rPr>
            </a:br>
            <a:r>
              <a:rPr lang="en-US" altLang="en-US" sz="8000" dirty="0">
                <a:latin typeface="Calibri" charset="0"/>
                <a:ea typeface="MS PGothic" charset="-128"/>
                <a:cs typeface="Calibri" charset="0"/>
              </a:rPr>
              <a:t>and </a:t>
            </a:r>
            <a:r>
              <a:rPr lang="en-US" altLang="en-US" sz="8000" dirty="0" err="1">
                <a:latin typeface="Calibri" charset="0"/>
                <a:ea typeface="MS PGothic" charset="-128"/>
                <a:cs typeface="Calibri" charset="0"/>
              </a:rPr>
              <a:t>Awo</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#6:</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561906" y="7603494"/>
            <a:ext cx="736239" cy="729732"/>
          </a:xfrm>
          <a:prstGeom prst="rect">
            <a:avLst/>
          </a:prstGeom>
          <a:noFill/>
        </p:spPr>
      </p:pic>
    </p:spTree>
    <p:extLst>
      <p:ext uri="{BB962C8B-B14F-4D97-AF65-F5344CB8AC3E}">
        <p14:creationId xmlns:p14="http://schemas.microsoft.com/office/powerpoint/2010/main" val="279105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3">
            <a:extLst>
              <a:ext uri="{FF2B5EF4-FFF2-40B4-BE49-F238E27FC236}">
                <a16:creationId xmlns:a16="http://schemas.microsoft.com/office/drawing/2014/main" id="{DD7B6302-8C62-E045-8FE8-D5993ED077F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3771" r="23771"/>
          <a:stretch>
            <a:fillRect/>
          </a:stretch>
        </p:blipFill>
        <p:spPr/>
      </p:pic>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636" name="Shape 636"/>
          <p:cNvSpPr>
            <a:spLocks noGrp="1"/>
          </p:cNvSpPr>
          <p:nvPr>
            <p:ph type="title"/>
          </p:nvPr>
        </p:nvSpPr>
        <p:spPr/>
        <p:txBody>
          <a:bodyPr/>
          <a:lstStyle/>
          <a:p>
            <a:pPr lvl="0"/>
            <a:r>
              <a:rPr lang="en-US" b="1" dirty="0">
                <a:solidFill>
                  <a:srgbClr val="3F55A9"/>
                </a:solidFill>
              </a:rPr>
              <a:t>Exercise: </a:t>
            </a:r>
            <a:r>
              <a:rPr lang="en-US" dirty="0"/>
              <a:t>Risk Points and Barriers Assessment</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a:normAutofit/>
          </a:bodyPr>
          <a:lstStyle/>
          <a:p>
            <a:pPr lvl="1">
              <a:spcBef>
                <a:spcPts val="600"/>
              </a:spcBef>
            </a:pPr>
            <a:r>
              <a:rPr lang="en-US" altLang="en-US" dirty="0"/>
              <a:t>After arriving in the country of asylum, Aden was born. The nurses at the clinic in the camp where he was delivered noted he was intersex and did not keep the information confidential.</a:t>
            </a:r>
          </a:p>
          <a:p>
            <a:pPr lvl="1">
              <a:spcBef>
                <a:spcPts val="600"/>
              </a:spcBef>
            </a:pPr>
            <a:r>
              <a:rPr lang="en-US" altLang="en-US" dirty="0"/>
              <a:t>Therefore, it is widely known that the family has an intersex child, although neighbors do not know definitively which child. All members of the family face stigma and discrimination, both at home and in school. Aden and </a:t>
            </a:r>
            <a:r>
              <a:rPr lang="en-US" altLang="en-US" dirty="0" err="1"/>
              <a:t>Awo’s</a:t>
            </a:r>
            <a:r>
              <a:rPr lang="en-US" altLang="en-US" dirty="0"/>
              <a:t> parents are afraid that the idle threats </a:t>
            </a:r>
            <a:r>
              <a:rPr lang="en-US" altLang="en-US" dirty="0" err="1"/>
              <a:t>neighbours</a:t>
            </a:r>
            <a:r>
              <a:rPr lang="en-US" altLang="en-US" dirty="0"/>
              <a:t> have made against them might one day be actualized. </a:t>
            </a:r>
          </a:p>
        </p:txBody>
      </p:sp>
      <p:sp>
        <p:nvSpPr>
          <p:cNvPr id="36" name="Rectangle 35">
            <a:extLst>
              <a:ext uri="{FF2B5EF4-FFF2-40B4-BE49-F238E27FC236}">
                <a16:creationId xmlns:a16="http://schemas.microsoft.com/office/drawing/2014/main" id="{F16CF4BB-5CBE-624A-A092-99F02A898D70}"/>
              </a:ext>
            </a:extLst>
          </p:cNvPr>
          <p:cNvSpPr/>
          <p:nvPr/>
        </p:nvSpPr>
        <p:spPr>
          <a:xfrm>
            <a:off x="0" y="1407178"/>
            <a:ext cx="5732463" cy="7298057"/>
          </a:xfrm>
          <a:prstGeom prst="rect">
            <a:avLst/>
          </a:prstGeom>
          <a:solidFill>
            <a:srgbClr val="3F55A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61</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a:r>
              <a:rPr lang="en-US" altLang="en-US" sz="8000" dirty="0">
                <a:latin typeface="Calibri" charset="0"/>
                <a:ea typeface="MS PGothic" charset="-128"/>
                <a:cs typeface="Calibri" charset="0"/>
              </a:rPr>
              <a:t>Aden </a:t>
            </a:r>
            <a:br>
              <a:rPr lang="en-US" altLang="en-US" sz="8000" dirty="0">
                <a:latin typeface="Calibri" charset="0"/>
                <a:ea typeface="MS PGothic" charset="-128"/>
                <a:cs typeface="Calibri" charset="0"/>
              </a:rPr>
            </a:br>
            <a:r>
              <a:rPr lang="en-US" altLang="en-US" sz="8000" dirty="0">
                <a:latin typeface="Calibri" charset="0"/>
                <a:ea typeface="MS PGothic" charset="-128"/>
                <a:cs typeface="Calibri" charset="0"/>
              </a:rPr>
              <a:t>and </a:t>
            </a:r>
            <a:r>
              <a:rPr lang="en-US" altLang="en-US" sz="8000" dirty="0" err="1">
                <a:latin typeface="Calibri" charset="0"/>
                <a:ea typeface="MS PGothic" charset="-128"/>
                <a:cs typeface="Calibri" charset="0"/>
              </a:rPr>
              <a:t>Awo</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#6:</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561906" y="7603494"/>
            <a:ext cx="736239" cy="729732"/>
          </a:xfrm>
          <a:prstGeom prst="rect">
            <a:avLst/>
          </a:prstGeom>
          <a:noFill/>
        </p:spPr>
      </p:pic>
    </p:spTree>
    <p:extLst>
      <p:ext uri="{BB962C8B-B14F-4D97-AF65-F5344CB8AC3E}">
        <p14:creationId xmlns:p14="http://schemas.microsoft.com/office/powerpoint/2010/main" val="131170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6310183" y="8572016"/>
            <a:ext cx="6686895"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6326207" y="1407178"/>
            <a:ext cx="6677006" cy="133219"/>
          </a:xfrm>
          <a:prstGeom prst="rect">
            <a:avLst/>
          </a:prstGeom>
          <a:solidFill>
            <a:schemeClr val="bg1">
              <a:lumMod val="85000"/>
            </a:schemeClr>
          </a:solidFill>
          <a:ln>
            <a:noFill/>
          </a:ln>
        </p:spPr>
        <p:txBody>
          <a:bodyPr/>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fontAlgn="base">
              <a:spcBef>
                <a:spcPct val="0"/>
              </a:spcBef>
              <a:spcAft>
                <a:spcPct val="0"/>
              </a:spcAft>
            </a:pPr>
            <a:endParaRPr lang="en-US" altLang="en-US" sz="3150">
              <a:solidFill>
                <a:schemeClr val="accent1"/>
              </a:solidFill>
            </a:endParaRPr>
          </a:p>
        </p:txBody>
      </p:sp>
      <p:sp>
        <p:nvSpPr>
          <p:cNvPr id="34" name="Rectangle 33">
            <a:extLst>
              <a:ext uri="{FF2B5EF4-FFF2-40B4-BE49-F238E27FC236}">
                <a16:creationId xmlns:a16="http://schemas.microsoft.com/office/drawing/2014/main" id="{DDA38385-52AB-8744-803F-F73B3CD94887}"/>
              </a:ext>
            </a:extLst>
          </p:cNvPr>
          <p:cNvSpPr/>
          <p:nvPr/>
        </p:nvSpPr>
        <p:spPr bwMode="auto">
          <a:xfrm>
            <a:off x="0" y="1407178"/>
            <a:ext cx="6326207" cy="7283769"/>
          </a:xfrm>
          <a:prstGeom prst="rect">
            <a:avLst/>
          </a:prstGeom>
          <a:solidFill>
            <a:schemeClr val="accent1">
              <a:lumMod val="75000"/>
            </a:schemeClr>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636" name="Shape 636"/>
          <p:cNvSpPr>
            <a:spLocks noGrp="1"/>
          </p:cNvSpPr>
          <p:nvPr>
            <p:ph type="title"/>
          </p:nvPr>
        </p:nvSpPr>
        <p:spPr/>
        <p:txBody>
          <a:bodyPr/>
          <a:lstStyle/>
          <a:p>
            <a:pPr lvl="0"/>
            <a:r>
              <a:rPr lang="en-US" b="1" dirty="0">
                <a:solidFill>
                  <a:schemeClr val="accent1">
                    <a:lumMod val="75000"/>
                  </a:schemeClr>
                </a:solidFill>
              </a:rPr>
              <a:t>Exercise: </a:t>
            </a:r>
            <a:r>
              <a:rPr lang="en-US" dirty="0"/>
              <a:t>Risk Points and Barriers Assessment</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a:xfrm>
            <a:off x="6476198" y="3186240"/>
            <a:ext cx="6315878" cy="5504707"/>
          </a:xfrm>
        </p:spPr>
        <p:txBody>
          <a:bodyPr/>
          <a:lstStyle/>
          <a:p>
            <a:r>
              <a:rPr lang="en-US" sz="2800" dirty="0">
                <a:solidFill>
                  <a:schemeClr val="accent1">
                    <a:lumMod val="75000"/>
                  </a:schemeClr>
                </a:solidFill>
              </a:rPr>
              <a:t>Top Risk Points and Barriers</a:t>
            </a:r>
          </a:p>
          <a:p>
            <a:pPr lvl="1"/>
            <a:r>
              <a:rPr lang="en-US" dirty="0"/>
              <a:t>List / discuss risk point or barrier</a:t>
            </a:r>
          </a:p>
          <a:p>
            <a:endParaRPr lang="en-US" dirty="0"/>
          </a:p>
        </p:txBody>
      </p:sp>
      <p:sp>
        <p:nvSpPr>
          <p:cNvPr id="2" name="Text Placeholder 1">
            <a:extLst>
              <a:ext uri="{FF2B5EF4-FFF2-40B4-BE49-F238E27FC236}">
                <a16:creationId xmlns:a16="http://schemas.microsoft.com/office/drawing/2014/main" id="{7D679739-3F31-A840-8C7F-FF8D30CB1F59}"/>
              </a:ext>
            </a:extLst>
          </p:cNvPr>
          <p:cNvSpPr>
            <a:spLocks noGrp="1"/>
          </p:cNvSpPr>
          <p:nvPr>
            <p:ph type="body" sz="quarter" idx="13"/>
          </p:nvPr>
        </p:nvSpPr>
        <p:spPr>
          <a:xfrm>
            <a:off x="200025" y="2082801"/>
            <a:ext cx="6004765" cy="6608146"/>
          </a:xfrm>
        </p:spPr>
        <p:txBody>
          <a:bodyPr>
            <a:normAutofit lnSpcReduction="10000"/>
          </a:bodyPr>
          <a:lstStyle/>
          <a:p>
            <a:r>
              <a:rPr lang="en-US" altLang="en-US" dirty="0"/>
              <a:t>Aden and </a:t>
            </a:r>
            <a:r>
              <a:rPr lang="en-US" altLang="en-US" dirty="0" err="1"/>
              <a:t>Awo</a:t>
            </a:r>
            <a:r>
              <a:rPr lang="en-US" altLang="en-US" dirty="0"/>
              <a:t> are ages five and seven, respectively. They are siblings and live in a camp with their parents, grandparents and three other siblings. Both children are intersex. Aden’s birth certificate lists him as male and </a:t>
            </a:r>
            <a:r>
              <a:rPr lang="en-US" altLang="en-US" dirty="0" err="1"/>
              <a:t>Awo’s</a:t>
            </a:r>
            <a:r>
              <a:rPr lang="en-US" altLang="en-US" dirty="0"/>
              <a:t> birth certificate lists her as female. The children have been raised to conform to those gender roles. </a:t>
            </a:r>
          </a:p>
          <a:p>
            <a:r>
              <a:rPr lang="en-US" altLang="en-US" dirty="0"/>
              <a:t>Aden and </a:t>
            </a:r>
            <a:r>
              <a:rPr lang="en-US" altLang="en-US" dirty="0" err="1"/>
              <a:t>Awo’s</a:t>
            </a:r>
            <a:r>
              <a:rPr lang="en-US" altLang="en-US" dirty="0"/>
              <a:t> parents fled their country of origin before Aden was born. In their country of origin, they experienced discrimination from </a:t>
            </a:r>
            <a:r>
              <a:rPr lang="en-US" altLang="en-US" dirty="0" err="1"/>
              <a:t>neighbours</a:t>
            </a:r>
            <a:r>
              <a:rPr lang="en-US" altLang="en-US" dirty="0"/>
              <a:t> and community members who were aware that </a:t>
            </a:r>
            <a:r>
              <a:rPr lang="en-US" altLang="en-US" dirty="0" err="1"/>
              <a:t>Awo</a:t>
            </a:r>
            <a:r>
              <a:rPr lang="en-US" altLang="en-US" dirty="0"/>
              <a:t> was intersex. In their culture, children born intersex are viewed as having a severe disability. Families may hide the fact that children are intersex and, in extreme cases, place them in foster care or orphanages </a:t>
            </a:r>
          </a:p>
          <a:p>
            <a:r>
              <a:rPr lang="en-US" altLang="en-US" dirty="0"/>
              <a:t>For that reason, when Aden and </a:t>
            </a:r>
            <a:r>
              <a:rPr lang="en-US" altLang="en-US" dirty="0" err="1"/>
              <a:t>Awo’s</a:t>
            </a:r>
            <a:r>
              <a:rPr lang="en-US" altLang="en-US" dirty="0"/>
              <a:t> parents fled the country due to violence related to a revolution, they moved to a different area of the asylum country than most individuals from their community. </a:t>
            </a:r>
          </a:p>
          <a:p>
            <a:r>
              <a:rPr lang="en-US" altLang="en-US" dirty="0"/>
              <a:t>After arriving in the country of asylum, Aden was born. The nurses at the clinic in the camp where he was delivered noted he was intersex and did not keep the information confidential. Therefore, it is widely known that the family has an intersex child, although </a:t>
            </a:r>
            <a:r>
              <a:rPr lang="en-US" altLang="en-US" dirty="0" err="1"/>
              <a:t>neighbours</a:t>
            </a:r>
            <a:r>
              <a:rPr lang="en-US" altLang="en-US" dirty="0"/>
              <a:t> do not know definitively which child. All members of the family face stigma and discrimination, both at home and in school. Aden and </a:t>
            </a:r>
            <a:r>
              <a:rPr lang="en-US" altLang="en-US" dirty="0" err="1"/>
              <a:t>Awo’s</a:t>
            </a:r>
            <a:r>
              <a:rPr lang="en-US" altLang="en-US" dirty="0"/>
              <a:t> parents are afraid that the idle threats </a:t>
            </a:r>
            <a:r>
              <a:rPr lang="en-US" altLang="en-US" dirty="0" err="1"/>
              <a:t>neighbours</a:t>
            </a:r>
            <a:r>
              <a:rPr lang="en-US" altLang="en-US" dirty="0"/>
              <a:t> </a:t>
            </a:r>
            <a:r>
              <a:rPr lang="en-US" altLang="en-US" sz="1600" dirty="0"/>
              <a:t>have made against them might one day be actualized</a:t>
            </a:r>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62</a:t>
            </a:fld>
            <a:endParaRPr lang="en-US" altLang="en-US" sz="1200" dirty="0">
              <a:solidFill>
                <a:schemeClr val="bg1"/>
              </a:solidFill>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200025" y="1540397"/>
            <a:ext cx="5381625" cy="661988"/>
          </a:xfrm>
          <a:prstGeom prst="rect">
            <a:avLst/>
          </a:prstGeom>
        </p:spPr>
        <p:txBody>
          <a:bodyPr/>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defTabSz="914400" rtl="0" eaLnBrk="0" fontAlgn="base" latinLnBrk="0" hangingPunct="0">
              <a:lnSpc>
                <a:spcPct val="90000"/>
              </a:lnSpc>
              <a:spcBef>
                <a:spcPts val="1800"/>
              </a:spcBef>
              <a:spcAft>
                <a:spcPct val="0"/>
              </a:spcAft>
              <a:buClrTx/>
              <a:buSzTx/>
              <a:buFontTx/>
              <a:buNone/>
              <a:tabLst/>
              <a:defRPr/>
            </a:pPr>
            <a:r>
              <a:rPr kumimoji="0" lang="en-US" altLang="en-US" sz="2800" b="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Profile #5: </a:t>
            </a:r>
            <a:r>
              <a:rPr kumimoji="0" lang="en-US" altLang="en-US" sz="2800" i="0" u="none" strike="noStrike" kern="0" cap="none" spc="0" normalizeH="0" baseline="0" noProof="0" dirty="0">
                <a:ln>
                  <a:noFill/>
                </a:ln>
                <a:solidFill>
                  <a:srgbClr val="FFFFFF"/>
                </a:solidFill>
                <a:effectLst/>
                <a:uLnTx/>
                <a:uFillTx/>
                <a:latin typeface="Calibri" charset="0"/>
                <a:ea typeface="MS PGothic" charset="-128"/>
                <a:cs typeface="Calibri" charset="0"/>
                <a:sym typeface="Gill Sans" charset="0"/>
              </a:rPr>
              <a:t>Aden and </a:t>
            </a:r>
            <a:r>
              <a:rPr kumimoji="0" lang="en-US" altLang="en-US" sz="2800" i="0" u="none" strike="noStrike" kern="0" cap="none" spc="0" normalizeH="0" baseline="0" noProof="0" dirty="0" err="1">
                <a:ln>
                  <a:noFill/>
                </a:ln>
                <a:solidFill>
                  <a:srgbClr val="FFFFFF"/>
                </a:solidFill>
                <a:effectLst/>
                <a:uLnTx/>
                <a:uFillTx/>
                <a:latin typeface="Calibri" charset="0"/>
                <a:ea typeface="MS PGothic" charset="-128"/>
                <a:cs typeface="Calibri" charset="0"/>
                <a:sym typeface="Gill Sans" charset="0"/>
              </a:rPr>
              <a:t>Awo</a:t>
            </a:r>
            <a:endParaRPr kumimoji="0" lang="en-US" sz="280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grpSp>
        <p:nvGrpSpPr>
          <p:cNvPr id="6" name="Group 5">
            <a:extLst>
              <a:ext uri="{FF2B5EF4-FFF2-40B4-BE49-F238E27FC236}">
                <a16:creationId xmlns:a16="http://schemas.microsoft.com/office/drawing/2014/main" id="{9CA27F83-C040-5C4E-A3BB-074D30BE16DC}"/>
              </a:ext>
            </a:extLst>
          </p:cNvPr>
          <p:cNvGrpSpPr/>
          <p:nvPr/>
        </p:nvGrpSpPr>
        <p:grpSpPr>
          <a:xfrm>
            <a:off x="6510385" y="1793339"/>
            <a:ext cx="953099" cy="953099"/>
            <a:chOff x="8991990" y="2598168"/>
            <a:chExt cx="1480737" cy="1480737"/>
          </a:xfrm>
        </p:grpSpPr>
        <p:sp>
          <p:nvSpPr>
            <p:cNvPr id="5" name="Oval 4">
              <a:extLst>
                <a:ext uri="{FF2B5EF4-FFF2-40B4-BE49-F238E27FC236}">
                  <a16:creationId xmlns:a16="http://schemas.microsoft.com/office/drawing/2014/main" id="{070D2CE0-27B8-1A44-8E41-7CFA29667D69}"/>
                </a:ext>
              </a:extLst>
            </p:cNvPr>
            <p:cNvSpPr/>
            <p:nvPr/>
          </p:nvSpPr>
          <p:spPr bwMode="auto">
            <a:xfrm>
              <a:off x="8991990" y="2598168"/>
              <a:ext cx="1480737" cy="1480737"/>
            </a:xfrm>
            <a:prstGeom prst="ellipse">
              <a:avLst/>
            </a:prstGeom>
            <a:solidFill>
              <a:schemeClr val="accent1">
                <a:lumMod val="75000"/>
              </a:schemeClr>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nvGrpSpPr>
            <p:cNvPr id="15" name="Group 14">
              <a:extLst>
                <a:ext uri="{FF2B5EF4-FFF2-40B4-BE49-F238E27FC236}">
                  <a16:creationId xmlns:a16="http://schemas.microsoft.com/office/drawing/2014/main" id="{61C875C5-0488-E44F-B11C-E28D69035D4D}"/>
                </a:ext>
              </a:extLst>
            </p:cNvPr>
            <p:cNvGrpSpPr/>
            <p:nvPr/>
          </p:nvGrpSpPr>
          <p:grpSpPr>
            <a:xfrm>
              <a:off x="9184833" y="2925275"/>
              <a:ext cx="1044249" cy="859037"/>
              <a:chOff x="3400751" y="5327643"/>
              <a:chExt cx="1273914" cy="1047968"/>
            </a:xfrm>
            <a:solidFill>
              <a:schemeClr val="bg1"/>
            </a:solidFill>
          </p:grpSpPr>
          <p:grpSp>
            <p:nvGrpSpPr>
              <p:cNvPr id="16" name="Group 15">
                <a:extLst>
                  <a:ext uri="{FF2B5EF4-FFF2-40B4-BE49-F238E27FC236}">
                    <a16:creationId xmlns:a16="http://schemas.microsoft.com/office/drawing/2014/main" id="{D5D077AF-3B01-8241-BC7E-34BA03EC51CC}"/>
                  </a:ext>
                </a:extLst>
              </p:cNvPr>
              <p:cNvGrpSpPr/>
              <p:nvPr/>
            </p:nvGrpSpPr>
            <p:grpSpPr>
              <a:xfrm>
                <a:off x="3400751" y="5327643"/>
                <a:ext cx="1273914" cy="1047968"/>
                <a:chOff x="2493963" y="2710898"/>
                <a:chExt cx="372773" cy="306656"/>
              </a:xfrm>
              <a:grpFill/>
            </p:grpSpPr>
            <p:sp>
              <p:nvSpPr>
                <p:cNvPr id="20" name="Freeform 169">
                  <a:extLst>
                    <a:ext uri="{FF2B5EF4-FFF2-40B4-BE49-F238E27FC236}">
                      <a16:creationId xmlns:a16="http://schemas.microsoft.com/office/drawing/2014/main" id="{6A67BD47-6641-7745-A85D-F4E2C32FDE5E}"/>
                    </a:ext>
                  </a:extLst>
                </p:cNvPr>
                <p:cNvSpPr>
                  <a:spLocks/>
                </p:cNvSpPr>
                <p:nvPr/>
              </p:nvSpPr>
              <p:spPr bwMode="auto">
                <a:xfrm>
                  <a:off x="2644486" y="2710898"/>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71">
                  <a:extLst>
                    <a:ext uri="{FF2B5EF4-FFF2-40B4-BE49-F238E27FC236}">
                      <a16:creationId xmlns:a16="http://schemas.microsoft.com/office/drawing/2014/main" id="{410F8CBB-50C3-1C43-BD8D-F9327ADB6C6F}"/>
                    </a:ext>
                  </a:extLst>
                </p:cNvPr>
                <p:cNvSpPr>
                  <a:spLocks/>
                </p:cNvSpPr>
                <p:nvPr/>
              </p:nvSpPr>
              <p:spPr bwMode="auto">
                <a:xfrm>
                  <a:off x="2493963" y="280641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7" name="Freeform 1218">
                <a:extLst>
                  <a:ext uri="{FF2B5EF4-FFF2-40B4-BE49-F238E27FC236}">
                    <a16:creationId xmlns:a16="http://schemas.microsoft.com/office/drawing/2014/main" id="{28C6BD3E-75B4-E941-82F9-FE6175F708D9}"/>
                  </a:ext>
                </a:extLst>
              </p:cNvPr>
              <p:cNvSpPr>
                <a:spLocks/>
              </p:cNvSpPr>
              <p:nvPr/>
            </p:nvSpPr>
            <p:spPr bwMode="auto">
              <a:xfrm>
                <a:off x="3602678" y="5782104"/>
                <a:ext cx="239986" cy="183554"/>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18" name="Freeform 1218">
                <a:extLst>
                  <a:ext uri="{FF2B5EF4-FFF2-40B4-BE49-F238E27FC236}">
                    <a16:creationId xmlns:a16="http://schemas.microsoft.com/office/drawing/2014/main" id="{2720C984-405A-3F4B-8A34-72ED4273C82F}"/>
                  </a:ext>
                </a:extLst>
              </p:cNvPr>
              <p:cNvSpPr>
                <a:spLocks/>
              </p:cNvSpPr>
              <p:nvPr/>
            </p:nvSpPr>
            <p:spPr bwMode="auto">
              <a:xfrm>
                <a:off x="393287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sp>
            <p:nvSpPr>
              <p:cNvPr id="19" name="Freeform 1218">
                <a:extLst>
                  <a:ext uri="{FF2B5EF4-FFF2-40B4-BE49-F238E27FC236}">
                    <a16:creationId xmlns:a16="http://schemas.microsoft.com/office/drawing/2014/main" id="{B8BCB0C1-B834-2640-BFE7-7621028688E4}"/>
                  </a:ext>
                </a:extLst>
              </p:cNvPr>
              <p:cNvSpPr>
                <a:spLocks/>
              </p:cNvSpPr>
              <p:nvPr/>
            </p:nvSpPr>
            <p:spPr bwMode="auto">
              <a:xfrm>
                <a:off x="425672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grpSp>
      </p:grpSp>
      <p:sp>
        <p:nvSpPr>
          <p:cNvPr id="33" name="Rectangle 32">
            <a:extLst>
              <a:ext uri="{FF2B5EF4-FFF2-40B4-BE49-F238E27FC236}">
                <a16:creationId xmlns:a16="http://schemas.microsoft.com/office/drawing/2014/main" id="{C0EDE8CE-8A01-C84D-AE33-916E1A620997}"/>
              </a:ext>
            </a:extLst>
          </p:cNvPr>
          <p:cNvSpPr/>
          <p:nvPr/>
        </p:nvSpPr>
        <p:spPr>
          <a:xfrm>
            <a:off x="7600703" y="2070931"/>
            <a:ext cx="3606500" cy="584775"/>
          </a:xfrm>
          <a:prstGeom prst="rect">
            <a:avLst/>
          </a:prstGeom>
        </p:spPr>
        <p:txBody>
          <a:bodyPr wrap="none">
            <a:spAutoFit/>
          </a:bodyPr>
          <a:lstStyle/>
          <a:p>
            <a:r>
              <a:rPr lang="en-US" sz="3200" b="1" dirty="0">
                <a:solidFill>
                  <a:schemeClr val="accent1">
                    <a:lumMod val="75000"/>
                  </a:schemeClr>
                </a:solidFill>
              </a:rPr>
              <a:t>Potential Responses</a:t>
            </a:r>
          </a:p>
        </p:txBody>
      </p:sp>
    </p:spTree>
    <p:extLst>
      <p:ext uri="{BB962C8B-B14F-4D97-AF65-F5344CB8AC3E}">
        <p14:creationId xmlns:p14="http://schemas.microsoft.com/office/powerpoint/2010/main" val="322209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0" y="0"/>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9" dirty="0"/>
          </a:p>
        </p:txBody>
      </p:sp>
      <p:sp>
        <p:nvSpPr>
          <p:cNvPr id="22" name="Rectangle 21">
            <a:extLst>
              <a:ext uri="{FF2B5EF4-FFF2-40B4-BE49-F238E27FC236}">
                <a16:creationId xmlns:a16="http://schemas.microsoft.com/office/drawing/2014/main" id="{0EFDDA78-E977-E043-8115-89F767AE4542}"/>
              </a:ext>
            </a:extLst>
          </p:cNvPr>
          <p:cNvSpPr/>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nvSpPr>
        <p:spPr bwMode="auto">
          <a:xfrm rot="10800000">
            <a:off x="5129144" y="1113906"/>
            <a:ext cx="2694051" cy="2378513"/>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fontAlgn="base">
              <a:spcBef>
                <a:spcPct val="0"/>
              </a:spcBef>
              <a:spcAft>
                <a:spcPct val="0"/>
              </a:spcAft>
            </a:pPr>
            <a:endParaRPr lang="en-US" sz="400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nvPr>
        </p:nvSpPr>
        <p:spPr>
          <a:xfrm>
            <a:off x="2253068" y="3421210"/>
            <a:ext cx="8457168" cy="2151592"/>
          </a:xfrm>
        </p:spPr>
        <p:txBody>
          <a:bodyPr>
            <a:noAutofit/>
          </a:bodyPr>
          <a:lstStyle/>
          <a:p>
            <a:r>
              <a:rPr lang="en-US" altLang="en-US" sz="6000" dirty="0"/>
              <a:t>PROTECTION </a:t>
            </a:r>
            <a:r>
              <a:rPr lang="en-US" dirty="0"/>
              <a:t>responses</a:t>
            </a:r>
            <a:endParaRPr lang="en-US" altLang="en-US" sz="6000" dirty="0"/>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nvPr>
        </p:nvSpPr>
        <p:spPr>
          <a:xfrm>
            <a:off x="4172351" y="1503022"/>
            <a:ext cx="4702055" cy="1952227"/>
          </a:xfrm>
        </p:spPr>
        <p:txBody>
          <a:bodyPr/>
          <a:lstStyle/>
          <a:p>
            <a:r>
              <a:rPr lang="en-US" dirty="0">
                <a:solidFill>
                  <a:schemeClr val="tx2"/>
                </a:solidFill>
              </a:rPr>
              <a:t>Exercise</a:t>
            </a:r>
          </a:p>
        </p:txBody>
      </p:sp>
      <p:grpSp>
        <p:nvGrpSpPr>
          <p:cNvPr id="25" name="Group 24">
            <a:extLst>
              <a:ext uri="{FF2B5EF4-FFF2-40B4-BE49-F238E27FC236}">
                <a16:creationId xmlns:a16="http://schemas.microsoft.com/office/drawing/2014/main" id="{FB5FEDBA-7652-B142-BA4C-70DEAF90F336}"/>
              </a:ext>
            </a:extLst>
          </p:cNvPr>
          <p:cNvGrpSpPr/>
          <p:nvPr/>
        </p:nvGrpSpPr>
        <p:grpSpPr>
          <a:xfrm>
            <a:off x="6074504" y="5568057"/>
            <a:ext cx="933399" cy="933398"/>
            <a:chOff x="4482547" y="-161527"/>
            <a:chExt cx="656376" cy="656375"/>
          </a:xfrm>
        </p:grpSpPr>
        <p:sp>
          <p:nvSpPr>
            <p:cNvPr id="26" name="Shape 7274">
              <a:extLst>
                <a:ext uri="{FF2B5EF4-FFF2-40B4-BE49-F238E27FC236}">
                  <a16:creationId xmlns:a16="http://schemas.microsoft.com/office/drawing/2014/main" id="{06E4A868-6747-B447-A5F0-69929A904EDA}"/>
                </a:ext>
              </a:extLst>
            </p:cNvPr>
            <p:cNvSpPr/>
            <p:nvPr/>
          </p:nvSpPr>
          <p:spPr>
            <a:xfrm>
              <a:off x="4482547" y="-161527"/>
              <a:ext cx="656376" cy="656375"/>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grpSp>
          <p:nvGrpSpPr>
            <p:cNvPr id="27" name="Group 26">
              <a:extLst>
                <a:ext uri="{FF2B5EF4-FFF2-40B4-BE49-F238E27FC236}">
                  <a16:creationId xmlns:a16="http://schemas.microsoft.com/office/drawing/2014/main" id="{F4385541-5CDF-5349-A26A-9C65E399E9B2}"/>
                </a:ext>
              </a:extLst>
            </p:cNvPr>
            <p:cNvGrpSpPr/>
            <p:nvPr/>
          </p:nvGrpSpPr>
          <p:grpSpPr>
            <a:xfrm flipH="1">
              <a:off x="4629664" y="-59711"/>
              <a:ext cx="367521" cy="403735"/>
              <a:chOff x="9064625" y="4037013"/>
              <a:chExt cx="434976" cy="477838"/>
            </a:xfrm>
            <a:solidFill>
              <a:schemeClr val="bg1"/>
            </a:solidFill>
          </p:grpSpPr>
          <p:sp>
            <p:nvSpPr>
              <p:cNvPr id="28" name="Freeform 242">
                <a:extLst>
                  <a:ext uri="{FF2B5EF4-FFF2-40B4-BE49-F238E27FC236}">
                    <a16:creationId xmlns:a16="http://schemas.microsoft.com/office/drawing/2014/main" id="{5B592B65-B157-FC48-BB8C-8B50DB58A772}"/>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29" name="Freeform 243">
                <a:extLst>
                  <a:ext uri="{FF2B5EF4-FFF2-40B4-BE49-F238E27FC236}">
                    <a16:creationId xmlns:a16="http://schemas.microsoft.com/office/drawing/2014/main" id="{C7540876-56CD-AE43-AF48-97A8FFC9AA3F}"/>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0" name="Freeform 244">
                <a:extLst>
                  <a:ext uri="{FF2B5EF4-FFF2-40B4-BE49-F238E27FC236}">
                    <a16:creationId xmlns:a16="http://schemas.microsoft.com/office/drawing/2014/main" id="{AFBCB4D3-D875-8745-A271-40933B2D3EA1}"/>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1" name="Freeform 245">
                <a:extLst>
                  <a:ext uri="{FF2B5EF4-FFF2-40B4-BE49-F238E27FC236}">
                    <a16:creationId xmlns:a16="http://schemas.microsoft.com/office/drawing/2014/main" id="{5C104309-C294-3C47-9C5B-201D9ACB5C2D}"/>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2" name="Freeform 246">
                <a:extLst>
                  <a:ext uri="{FF2B5EF4-FFF2-40B4-BE49-F238E27FC236}">
                    <a16:creationId xmlns:a16="http://schemas.microsoft.com/office/drawing/2014/main" id="{8A2BD633-D3DB-C24D-BD81-43D58C8854E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3" name="Freeform 247">
                <a:extLst>
                  <a:ext uri="{FF2B5EF4-FFF2-40B4-BE49-F238E27FC236}">
                    <a16:creationId xmlns:a16="http://schemas.microsoft.com/office/drawing/2014/main" id="{1753853F-B424-D240-A15D-32814D41225F}"/>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4" name="Freeform 248">
                <a:extLst>
                  <a:ext uri="{FF2B5EF4-FFF2-40B4-BE49-F238E27FC236}">
                    <a16:creationId xmlns:a16="http://schemas.microsoft.com/office/drawing/2014/main" id="{05FB9FE7-68D7-8C47-A083-BCE148527A4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5" name="Freeform 249">
                <a:extLst>
                  <a:ext uri="{FF2B5EF4-FFF2-40B4-BE49-F238E27FC236}">
                    <a16:creationId xmlns:a16="http://schemas.microsoft.com/office/drawing/2014/main" id="{CDF69CD3-97D5-9B4B-B3FA-94E5E811D23C}"/>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6" name="Freeform 250">
                <a:extLst>
                  <a:ext uri="{FF2B5EF4-FFF2-40B4-BE49-F238E27FC236}">
                    <a16:creationId xmlns:a16="http://schemas.microsoft.com/office/drawing/2014/main" id="{6D0C963B-1B93-FD42-91B1-45E31578CA9D}"/>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7" name="Freeform 251">
                <a:extLst>
                  <a:ext uri="{FF2B5EF4-FFF2-40B4-BE49-F238E27FC236}">
                    <a16:creationId xmlns:a16="http://schemas.microsoft.com/office/drawing/2014/main" id="{52AF2A18-B5D5-944B-8596-55677067C490}"/>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8" name="Freeform 252">
                <a:extLst>
                  <a:ext uri="{FF2B5EF4-FFF2-40B4-BE49-F238E27FC236}">
                    <a16:creationId xmlns:a16="http://schemas.microsoft.com/office/drawing/2014/main" id="{64249A0D-D266-1846-990F-C8005338889D}"/>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9" name="Freeform 253">
                <a:extLst>
                  <a:ext uri="{FF2B5EF4-FFF2-40B4-BE49-F238E27FC236}">
                    <a16:creationId xmlns:a16="http://schemas.microsoft.com/office/drawing/2014/main" id="{0F607DAA-F171-6D42-95AC-DBE5679617BF}"/>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grpSp>
      </p:grpSp>
      <p:sp>
        <p:nvSpPr>
          <p:cNvPr id="42" name="Title 53">
            <a:extLst>
              <a:ext uri="{FF2B5EF4-FFF2-40B4-BE49-F238E27FC236}">
                <a16:creationId xmlns:a16="http://schemas.microsoft.com/office/drawing/2014/main" id="{9655F65A-2270-8745-B2D9-8C6E6AE45FF6}"/>
              </a:ext>
            </a:extLst>
          </p:cNvPr>
          <p:cNvSpPr txBox="1">
            <a:spLocks/>
          </p:cNvSpPr>
          <p:nvPr/>
        </p:nvSpPr>
        <p:spPr>
          <a:xfrm>
            <a:off x="3617261" y="6604376"/>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r>
              <a:rPr lang="en-US" dirty="0">
                <a:solidFill>
                  <a:schemeClr val="tx2"/>
                </a:solidFill>
              </a:rPr>
              <a:t>WORKBOOK - PAGE </a:t>
            </a:r>
            <a:r>
              <a:rPr lang="en-US" sz="3600" b="1" dirty="0">
                <a:solidFill>
                  <a:schemeClr val="tx2"/>
                </a:solidFill>
              </a:rPr>
              <a:t>19</a:t>
            </a:r>
            <a:endParaRPr lang="en-US" b="1" dirty="0">
              <a:solidFill>
                <a:schemeClr val="tx2"/>
              </a:solidFill>
            </a:endParaRPr>
          </a:p>
        </p:txBody>
      </p:sp>
      <p:sp>
        <p:nvSpPr>
          <p:cNvPr id="41" name="Slide Number Placeholder 5">
            <a:extLst>
              <a:ext uri="{FF2B5EF4-FFF2-40B4-BE49-F238E27FC236}">
                <a16:creationId xmlns:a16="http://schemas.microsoft.com/office/drawing/2014/main" id="{D5A9F1A6-78C0-A140-BC8C-21451E7D6541}"/>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63</a:t>
            </a:fld>
            <a:endParaRPr lang="en-US" altLang="en-US" sz="1200" dirty="0">
              <a:solidFill>
                <a:schemeClr val="bg1"/>
              </a:solidFill>
            </a:endParaRPr>
          </a:p>
        </p:txBody>
      </p:sp>
      <p:sp>
        <p:nvSpPr>
          <p:cNvPr id="40" name="Title 53">
            <a:extLst>
              <a:ext uri="{FF2B5EF4-FFF2-40B4-BE49-F238E27FC236}">
                <a16:creationId xmlns:a16="http://schemas.microsoft.com/office/drawing/2014/main" id="{55EFFAA9-40CD-5445-A8F7-3B292DF5B54D}"/>
              </a:ext>
            </a:extLst>
          </p:cNvPr>
          <p:cNvSpPr txBox="1">
            <a:spLocks/>
          </p:cNvSpPr>
          <p:nvPr/>
        </p:nvSpPr>
        <p:spPr>
          <a:xfrm>
            <a:off x="3616479" y="7648440"/>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r>
              <a:rPr lang="en-US" dirty="0">
                <a:solidFill>
                  <a:schemeClr val="tx2"/>
                </a:solidFill>
              </a:rPr>
              <a:t>Guidance - PAGE </a:t>
            </a:r>
            <a:r>
              <a:rPr lang="en-US" sz="3900" b="1" dirty="0">
                <a:solidFill>
                  <a:schemeClr val="tx2"/>
                </a:solidFill>
              </a:rPr>
              <a:t>23</a:t>
            </a:r>
            <a:endParaRPr lang="en-US" b="1" dirty="0">
              <a:solidFill>
                <a:schemeClr val="tx2"/>
              </a:solidFill>
            </a:endParaRPr>
          </a:p>
        </p:txBody>
      </p:sp>
    </p:spTree>
    <p:extLst>
      <p:ext uri="{BB962C8B-B14F-4D97-AF65-F5344CB8AC3E}">
        <p14:creationId xmlns:p14="http://schemas.microsoft.com/office/powerpoint/2010/main" val="3438545522"/>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0" y="0"/>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9" dirty="0"/>
          </a:p>
        </p:txBody>
      </p:sp>
      <p:sp>
        <p:nvSpPr>
          <p:cNvPr id="22" name="Rectangle 21">
            <a:extLst>
              <a:ext uri="{FF2B5EF4-FFF2-40B4-BE49-F238E27FC236}">
                <a16:creationId xmlns:a16="http://schemas.microsoft.com/office/drawing/2014/main" id="{0EFDDA78-E977-E043-8115-89F767AE4542}"/>
              </a:ext>
            </a:extLst>
          </p:cNvPr>
          <p:cNvSpPr/>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nvSpPr>
        <p:spPr bwMode="auto">
          <a:xfrm rot="10800000">
            <a:off x="5129144" y="1113906"/>
            <a:ext cx="2694051" cy="2378513"/>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fontAlgn="base">
              <a:spcBef>
                <a:spcPct val="0"/>
              </a:spcBef>
              <a:spcAft>
                <a:spcPct val="0"/>
              </a:spcAft>
            </a:pPr>
            <a:endParaRPr lang="en-US" sz="400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nvPr>
        </p:nvSpPr>
        <p:spPr>
          <a:xfrm>
            <a:off x="2253068" y="3421210"/>
            <a:ext cx="8457168" cy="2151592"/>
          </a:xfrm>
        </p:spPr>
        <p:txBody>
          <a:bodyPr>
            <a:noAutofit/>
          </a:bodyPr>
          <a:lstStyle/>
          <a:p>
            <a:r>
              <a:rPr lang="en-US" altLang="en-US" sz="6000" dirty="0"/>
              <a:t>Building Service</a:t>
            </a:r>
            <a:br>
              <a:rPr lang="en-US" altLang="en-US" sz="6000" dirty="0"/>
            </a:br>
            <a:r>
              <a:rPr lang="en-US" altLang="en-US" sz="6000" dirty="0"/>
              <a:t>Networks</a:t>
            </a:r>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nvPr>
        </p:nvSpPr>
        <p:spPr>
          <a:xfrm>
            <a:off x="4172351" y="1503022"/>
            <a:ext cx="4702055" cy="1952227"/>
          </a:xfrm>
        </p:spPr>
        <p:txBody>
          <a:bodyPr/>
          <a:lstStyle/>
          <a:p>
            <a:r>
              <a:rPr lang="en-US" dirty="0">
                <a:solidFill>
                  <a:schemeClr val="tx2"/>
                </a:solidFill>
              </a:rPr>
              <a:t>Exercise</a:t>
            </a:r>
          </a:p>
        </p:txBody>
      </p:sp>
      <p:grpSp>
        <p:nvGrpSpPr>
          <p:cNvPr id="25" name="Group 24">
            <a:extLst>
              <a:ext uri="{FF2B5EF4-FFF2-40B4-BE49-F238E27FC236}">
                <a16:creationId xmlns:a16="http://schemas.microsoft.com/office/drawing/2014/main" id="{FB5FEDBA-7652-B142-BA4C-70DEAF90F336}"/>
              </a:ext>
            </a:extLst>
          </p:cNvPr>
          <p:cNvGrpSpPr/>
          <p:nvPr/>
        </p:nvGrpSpPr>
        <p:grpSpPr>
          <a:xfrm>
            <a:off x="6074504" y="5568057"/>
            <a:ext cx="933399" cy="933398"/>
            <a:chOff x="4482547" y="-161527"/>
            <a:chExt cx="656376" cy="656375"/>
          </a:xfrm>
        </p:grpSpPr>
        <p:sp>
          <p:nvSpPr>
            <p:cNvPr id="26" name="Shape 7274">
              <a:extLst>
                <a:ext uri="{FF2B5EF4-FFF2-40B4-BE49-F238E27FC236}">
                  <a16:creationId xmlns:a16="http://schemas.microsoft.com/office/drawing/2014/main" id="{06E4A868-6747-B447-A5F0-69929A904EDA}"/>
                </a:ext>
              </a:extLst>
            </p:cNvPr>
            <p:cNvSpPr/>
            <p:nvPr/>
          </p:nvSpPr>
          <p:spPr>
            <a:xfrm>
              <a:off x="4482547" y="-161527"/>
              <a:ext cx="656376" cy="656375"/>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grpSp>
          <p:nvGrpSpPr>
            <p:cNvPr id="27" name="Group 26">
              <a:extLst>
                <a:ext uri="{FF2B5EF4-FFF2-40B4-BE49-F238E27FC236}">
                  <a16:creationId xmlns:a16="http://schemas.microsoft.com/office/drawing/2014/main" id="{F4385541-5CDF-5349-A26A-9C65E399E9B2}"/>
                </a:ext>
              </a:extLst>
            </p:cNvPr>
            <p:cNvGrpSpPr/>
            <p:nvPr/>
          </p:nvGrpSpPr>
          <p:grpSpPr>
            <a:xfrm flipH="1">
              <a:off x="4629664" y="-59711"/>
              <a:ext cx="367521" cy="403735"/>
              <a:chOff x="9064625" y="4037013"/>
              <a:chExt cx="434976" cy="477838"/>
            </a:xfrm>
            <a:solidFill>
              <a:schemeClr val="bg1"/>
            </a:solidFill>
          </p:grpSpPr>
          <p:sp>
            <p:nvSpPr>
              <p:cNvPr id="28" name="Freeform 242">
                <a:extLst>
                  <a:ext uri="{FF2B5EF4-FFF2-40B4-BE49-F238E27FC236}">
                    <a16:creationId xmlns:a16="http://schemas.microsoft.com/office/drawing/2014/main" id="{5B592B65-B157-FC48-BB8C-8B50DB58A772}"/>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29" name="Freeform 243">
                <a:extLst>
                  <a:ext uri="{FF2B5EF4-FFF2-40B4-BE49-F238E27FC236}">
                    <a16:creationId xmlns:a16="http://schemas.microsoft.com/office/drawing/2014/main" id="{C7540876-56CD-AE43-AF48-97A8FFC9AA3F}"/>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0" name="Freeform 244">
                <a:extLst>
                  <a:ext uri="{FF2B5EF4-FFF2-40B4-BE49-F238E27FC236}">
                    <a16:creationId xmlns:a16="http://schemas.microsoft.com/office/drawing/2014/main" id="{AFBCB4D3-D875-8745-A271-40933B2D3EA1}"/>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1" name="Freeform 245">
                <a:extLst>
                  <a:ext uri="{FF2B5EF4-FFF2-40B4-BE49-F238E27FC236}">
                    <a16:creationId xmlns:a16="http://schemas.microsoft.com/office/drawing/2014/main" id="{5C104309-C294-3C47-9C5B-201D9ACB5C2D}"/>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2" name="Freeform 246">
                <a:extLst>
                  <a:ext uri="{FF2B5EF4-FFF2-40B4-BE49-F238E27FC236}">
                    <a16:creationId xmlns:a16="http://schemas.microsoft.com/office/drawing/2014/main" id="{8A2BD633-D3DB-C24D-BD81-43D58C8854E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3" name="Freeform 247">
                <a:extLst>
                  <a:ext uri="{FF2B5EF4-FFF2-40B4-BE49-F238E27FC236}">
                    <a16:creationId xmlns:a16="http://schemas.microsoft.com/office/drawing/2014/main" id="{1753853F-B424-D240-A15D-32814D41225F}"/>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4" name="Freeform 248">
                <a:extLst>
                  <a:ext uri="{FF2B5EF4-FFF2-40B4-BE49-F238E27FC236}">
                    <a16:creationId xmlns:a16="http://schemas.microsoft.com/office/drawing/2014/main" id="{05FB9FE7-68D7-8C47-A083-BCE148527A4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5" name="Freeform 249">
                <a:extLst>
                  <a:ext uri="{FF2B5EF4-FFF2-40B4-BE49-F238E27FC236}">
                    <a16:creationId xmlns:a16="http://schemas.microsoft.com/office/drawing/2014/main" id="{CDF69CD3-97D5-9B4B-B3FA-94E5E811D23C}"/>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6" name="Freeform 250">
                <a:extLst>
                  <a:ext uri="{FF2B5EF4-FFF2-40B4-BE49-F238E27FC236}">
                    <a16:creationId xmlns:a16="http://schemas.microsoft.com/office/drawing/2014/main" id="{6D0C963B-1B93-FD42-91B1-45E31578CA9D}"/>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7" name="Freeform 251">
                <a:extLst>
                  <a:ext uri="{FF2B5EF4-FFF2-40B4-BE49-F238E27FC236}">
                    <a16:creationId xmlns:a16="http://schemas.microsoft.com/office/drawing/2014/main" id="{52AF2A18-B5D5-944B-8596-55677067C490}"/>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8" name="Freeform 252">
                <a:extLst>
                  <a:ext uri="{FF2B5EF4-FFF2-40B4-BE49-F238E27FC236}">
                    <a16:creationId xmlns:a16="http://schemas.microsoft.com/office/drawing/2014/main" id="{64249A0D-D266-1846-990F-C8005338889D}"/>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9" name="Freeform 253">
                <a:extLst>
                  <a:ext uri="{FF2B5EF4-FFF2-40B4-BE49-F238E27FC236}">
                    <a16:creationId xmlns:a16="http://schemas.microsoft.com/office/drawing/2014/main" id="{0F607DAA-F171-6D42-95AC-DBE5679617BF}"/>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grpSp>
      </p:grpSp>
      <p:sp>
        <p:nvSpPr>
          <p:cNvPr id="42" name="Title 53">
            <a:extLst>
              <a:ext uri="{FF2B5EF4-FFF2-40B4-BE49-F238E27FC236}">
                <a16:creationId xmlns:a16="http://schemas.microsoft.com/office/drawing/2014/main" id="{9655F65A-2270-8745-B2D9-8C6E6AE45FF6}"/>
              </a:ext>
            </a:extLst>
          </p:cNvPr>
          <p:cNvSpPr txBox="1">
            <a:spLocks/>
          </p:cNvSpPr>
          <p:nvPr/>
        </p:nvSpPr>
        <p:spPr>
          <a:xfrm>
            <a:off x="3617261" y="6604376"/>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r>
              <a:rPr lang="en-US" dirty="0">
                <a:solidFill>
                  <a:schemeClr val="tx2"/>
                </a:solidFill>
              </a:rPr>
              <a:t>WORKBOOK - PAGE </a:t>
            </a:r>
            <a:r>
              <a:rPr lang="en-US" sz="3600" b="1" dirty="0">
                <a:solidFill>
                  <a:schemeClr val="tx2"/>
                </a:solidFill>
              </a:rPr>
              <a:t>26</a:t>
            </a:r>
            <a:endParaRPr lang="en-US" b="1" dirty="0">
              <a:solidFill>
                <a:schemeClr val="tx2"/>
              </a:solidFill>
            </a:endParaRPr>
          </a:p>
        </p:txBody>
      </p:sp>
      <p:sp>
        <p:nvSpPr>
          <p:cNvPr id="41" name="Slide Number Placeholder 5">
            <a:extLst>
              <a:ext uri="{FF2B5EF4-FFF2-40B4-BE49-F238E27FC236}">
                <a16:creationId xmlns:a16="http://schemas.microsoft.com/office/drawing/2014/main" id="{D5A9F1A6-78C0-A140-BC8C-21451E7D6541}"/>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64</a:t>
            </a:fld>
            <a:endParaRPr lang="en-US" altLang="en-US" sz="1200" dirty="0">
              <a:solidFill>
                <a:schemeClr val="bg1"/>
              </a:solidFill>
            </a:endParaRPr>
          </a:p>
        </p:txBody>
      </p:sp>
    </p:spTree>
    <p:extLst>
      <p:ext uri="{BB962C8B-B14F-4D97-AF65-F5344CB8AC3E}">
        <p14:creationId xmlns:p14="http://schemas.microsoft.com/office/powerpoint/2010/main" val="1270217791"/>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0" y="0"/>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9" dirty="0"/>
          </a:p>
        </p:txBody>
      </p:sp>
      <p:sp>
        <p:nvSpPr>
          <p:cNvPr id="22" name="Rectangle 21">
            <a:extLst>
              <a:ext uri="{FF2B5EF4-FFF2-40B4-BE49-F238E27FC236}">
                <a16:creationId xmlns:a16="http://schemas.microsoft.com/office/drawing/2014/main" id="{0EFDDA78-E977-E043-8115-89F767AE4542}"/>
              </a:ext>
            </a:extLst>
          </p:cNvPr>
          <p:cNvSpPr/>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nvSpPr>
        <p:spPr bwMode="auto">
          <a:xfrm rot="10800000">
            <a:off x="5129144" y="1113906"/>
            <a:ext cx="2694051" cy="2378513"/>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fontAlgn="base">
              <a:spcBef>
                <a:spcPct val="0"/>
              </a:spcBef>
              <a:spcAft>
                <a:spcPct val="0"/>
              </a:spcAft>
            </a:pPr>
            <a:endParaRPr lang="en-US" sz="400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nvPr>
        </p:nvSpPr>
        <p:spPr>
          <a:xfrm>
            <a:off x="2253068" y="3421210"/>
            <a:ext cx="8457168" cy="2151592"/>
          </a:xfrm>
        </p:spPr>
        <p:txBody>
          <a:bodyPr>
            <a:noAutofit/>
          </a:bodyPr>
          <a:lstStyle/>
          <a:p>
            <a:r>
              <a:rPr lang="en-US" altLang="en-US" sz="6000" dirty="0"/>
              <a:t>Action Plan</a:t>
            </a:r>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nvPr>
        </p:nvSpPr>
        <p:spPr>
          <a:xfrm>
            <a:off x="4172351" y="1503022"/>
            <a:ext cx="4702055" cy="1952227"/>
          </a:xfrm>
        </p:spPr>
        <p:txBody>
          <a:bodyPr/>
          <a:lstStyle/>
          <a:p>
            <a:r>
              <a:rPr lang="en-US" dirty="0">
                <a:solidFill>
                  <a:schemeClr val="tx2"/>
                </a:solidFill>
              </a:rPr>
              <a:t>Exercise</a:t>
            </a:r>
          </a:p>
        </p:txBody>
      </p:sp>
      <p:grpSp>
        <p:nvGrpSpPr>
          <p:cNvPr id="25" name="Group 24">
            <a:extLst>
              <a:ext uri="{FF2B5EF4-FFF2-40B4-BE49-F238E27FC236}">
                <a16:creationId xmlns:a16="http://schemas.microsoft.com/office/drawing/2014/main" id="{FB5FEDBA-7652-B142-BA4C-70DEAF90F336}"/>
              </a:ext>
            </a:extLst>
          </p:cNvPr>
          <p:cNvGrpSpPr/>
          <p:nvPr/>
        </p:nvGrpSpPr>
        <p:grpSpPr>
          <a:xfrm>
            <a:off x="6074504" y="5568057"/>
            <a:ext cx="933399" cy="933398"/>
            <a:chOff x="4482547" y="-161527"/>
            <a:chExt cx="656376" cy="656375"/>
          </a:xfrm>
        </p:grpSpPr>
        <p:sp>
          <p:nvSpPr>
            <p:cNvPr id="26" name="Shape 7274">
              <a:extLst>
                <a:ext uri="{FF2B5EF4-FFF2-40B4-BE49-F238E27FC236}">
                  <a16:creationId xmlns:a16="http://schemas.microsoft.com/office/drawing/2014/main" id="{06E4A868-6747-B447-A5F0-69929A904EDA}"/>
                </a:ext>
              </a:extLst>
            </p:cNvPr>
            <p:cNvSpPr/>
            <p:nvPr/>
          </p:nvSpPr>
          <p:spPr>
            <a:xfrm>
              <a:off x="4482547" y="-161527"/>
              <a:ext cx="656376" cy="656375"/>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grpSp>
          <p:nvGrpSpPr>
            <p:cNvPr id="27" name="Group 26">
              <a:extLst>
                <a:ext uri="{FF2B5EF4-FFF2-40B4-BE49-F238E27FC236}">
                  <a16:creationId xmlns:a16="http://schemas.microsoft.com/office/drawing/2014/main" id="{F4385541-5CDF-5349-A26A-9C65E399E9B2}"/>
                </a:ext>
              </a:extLst>
            </p:cNvPr>
            <p:cNvGrpSpPr/>
            <p:nvPr/>
          </p:nvGrpSpPr>
          <p:grpSpPr>
            <a:xfrm flipH="1">
              <a:off x="4629664" y="-59711"/>
              <a:ext cx="367521" cy="403735"/>
              <a:chOff x="9064625" y="4037013"/>
              <a:chExt cx="434976" cy="477838"/>
            </a:xfrm>
            <a:solidFill>
              <a:schemeClr val="bg1"/>
            </a:solidFill>
          </p:grpSpPr>
          <p:sp>
            <p:nvSpPr>
              <p:cNvPr id="28" name="Freeform 242">
                <a:extLst>
                  <a:ext uri="{FF2B5EF4-FFF2-40B4-BE49-F238E27FC236}">
                    <a16:creationId xmlns:a16="http://schemas.microsoft.com/office/drawing/2014/main" id="{5B592B65-B157-FC48-BB8C-8B50DB58A772}"/>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29" name="Freeform 243">
                <a:extLst>
                  <a:ext uri="{FF2B5EF4-FFF2-40B4-BE49-F238E27FC236}">
                    <a16:creationId xmlns:a16="http://schemas.microsoft.com/office/drawing/2014/main" id="{C7540876-56CD-AE43-AF48-97A8FFC9AA3F}"/>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0" name="Freeform 244">
                <a:extLst>
                  <a:ext uri="{FF2B5EF4-FFF2-40B4-BE49-F238E27FC236}">
                    <a16:creationId xmlns:a16="http://schemas.microsoft.com/office/drawing/2014/main" id="{AFBCB4D3-D875-8745-A271-40933B2D3EA1}"/>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1" name="Freeform 245">
                <a:extLst>
                  <a:ext uri="{FF2B5EF4-FFF2-40B4-BE49-F238E27FC236}">
                    <a16:creationId xmlns:a16="http://schemas.microsoft.com/office/drawing/2014/main" id="{5C104309-C294-3C47-9C5B-201D9ACB5C2D}"/>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2" name="Freeform 246">
                <a:extLst>
                  <a:ext uri="{FF2B5EF4-FFF2-40B4-BE49-F238E27FC236}">
                    <a16:creationId xmlns:a16="http://schemas.microsoft.com/office/drawing/2014/main" id="{8A2BD633-D3DB-C24D-BD81-43D58C8854E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3" name="Freeform 247">
                <a:extLst>
                  <a:ext uri="{FF2B5EF4-FFF2-40B4-BE49-F238E27FC236}">
                    <a16:creationId xmlns:a16="http://schemas.microsoft.com/office/drawing/2014/main" id="{1753853F-B424-D240-A15D-32814D41225F}"/>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4" name="Freeform 248">
                <a:extLst>
                  <a:ext uri="{FF2B5EF4-FFF2-40B4-BE49-F238E27FC236}">
                    <a16:creationId xmlns:a16="http://schemas.microsoft.com/office/drawing/2014/main" id="{05FB9FE7-68D7-8C47-A083-BCE148527A4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5" name="Freeform 249">
                <a:extLst>
                  <a:ext uri="{FF2B5EF4-FFF2-40B4-BE49-F238E27FC236}">
                    <a16:creationId xmlns:a16="http://schemas.microsoft.com/office/drawing/2014/main" id="{CDF69CD3-97D5-9B4B-B3FA-94E5E811D23C}"/>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6" name="Freeform 250">
                <a:extLst>
                  <a:ext uri="{FF2B5EF4-FFF2-40B4-BE49-F238E27FC236}">
                    <a16:creationId xmlns:a16="http://schemas.microsoft.com/office/drawing/2014/main" id="{6D0C963B-1B93-FD42-91B1-45E31578CA9D}"/>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7" name="Freeform 251">
                <a:extLst>
                  <a:ext uri="{FF2B5EF4-FFF2-40B4-BE49-F238E27FC236}">
                    <a16:creationId xmlns:a16="http://schemas.microsoft.com/office/drawing/2014/main" id="{52AF2A18-B5D5-944B-8596-55677067C490}"/>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8" name="Freeform 252">
                <a:extLst>
                  <a:ext uri="{FF2B5EF4-FFF2-40B4-BE49-F238E27FC236}">
                    <a16:creationId xmlns:a16="http://schemas.microsoft.com/office/drawing/2014/main" id="{64249A0D-D266-1846-990F-C8005338889D}"/>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9" name="Freeform 253">
                <a:extLst>
                  <a:ext uri="{FF2B5EF4-FFF2-40B4-BE49-F238E27FC236}">
                    <a16:creationId xmlns:a16="http://schemas.microsoft.com/office/drawing/2014/main" id="{0F607DAA-F171-6D42-95AC-DBE5679617BF}"/>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grpSp>
      </p:grpSp>
      <p:sp>
        <p:nvSpPr>
          <p:cNvPr id="42" name="Title 53">
            <a:extLst>
              <a:ext uri="{FF2B5EF4-FFF2-40B4-BE49-F238E27FC236}">
                <a16:creationId xmlns:a16="http://schemas.microsoft.com/office/drawing/2014/main" id="{9655F65A-2270-8745-B2D9-8C6E6AE45FF6}"/>
              </a:ext>
            </a:extLst>
          </p:cNvPr>
          <p:cNvSpPr txBox="1">
            <a:spLocks/>
          </p:cNvSpPr>
          <p:nvPr/>
        </p:nvSpPr>
        <p:spPr>
          <a:xfrm>
            <a:off x="3705752" y="6604376"/>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r>
              <a:rPr lang="en-US" dirty="0">
                <a:solidFill>
                  <a:schemeClr val="tx2"/>
                </a:solidFill>
              </a:rPr>
              <a:t>WORKBOOK - PAGE </a:t>
            </a:r>
            <a:r>
              <a:rPr lang="en-US" sz="3600" b="1" dirty="0">
                <a:solidFill>
                  <a:schemeClr val="tx2"/>
                </a:solidFill>
              </a:rPr>
              <a:t>29</a:t>
            </a:r>
            <a:endParaRPr lang="en-US" b="1" dirty="0">
              <a:solidFill>
                <a:schemeClr val="tx2"/>
              </a:solidFill>
            </a:endParaRPr>
          </a:p>
        </p:txBody>
      </p:sp>
      <p:sp>
        <p:nvSpPr>
          <p:cNvPr id="41" name="Slide Number Placeholder 5">
            <a:extLst>
              <a:ext uri="{FF2B5EF4-FFF2-40B4-BE49-F238E27FC236}">
                <a16:creationId xmlns:a16="http://schemas.microsoft.com/office/drawing/2014/main" id="{D5A9F1A6-78C0-A140-BC8C-21451E7D6541}"/>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65</a:t>
            </a:fld>
            <a:endParaRPr lang="en-US" altLang="en-US" sz="1200" dirty="0">
              <a:solidFill>
                <a:schemeClr val="bg1"/>
              </a:solidFill>
            </a:endParaRPr>
          </a:p>
        </p:txBody>
      </p:sp>
    </p:spTree>
    <p:extLst>
      <p:ext uri="{BB962C8B-B14F-4D97-AF65-F5344CB8AC3E}">
        <p14:creationId xmlns:p14="http://schemas.microsoft.com/office/powerpoint/2010/main" val="1012948689"/>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12312" y="2183"/>
            <a:ext cx="13024452" cy="5387045"/>
          </a:xfrm>
          <a:prstGeom prst="rect">
            <a:avLst/>
          </a:prstGeom>
          <a:gradFill>
            <a:gsLst>
              <a:gs pos="100000">
                <a:schemeClr val="accent1">
                  <a:lumMod val="75000"/>
                </a:schemeClr>
              </a:gs>
              <a:gs pos="0">
                <a:schemeClr val="accent2"/>
              </a:gs>
            </a:gsLst>
            <a:path path="circle">
              <a:fillToRect l="50000" t="50000" r="50000" b="50000"/>
            </a:path>
          </a:gradFill>
          <a:ln w="25400" cap="flat" cmpd="sng" algn="ctr">
            <a:noFill/>
            <a:prstDash val="solid"/>
            <a:round/>
            <a:headEnd type="none" w="med" len="med"/>
            <a:tailEnd type="none" w="med" len="med"/>
          </a:ln>
          <a:effectLst/>
        </p:spPr>
        <p:txBody>
          <a:bodyPr/>
          <a:lstStyle/>
          <a:p>
            <a:pPr algn="ctr" eaLnBrk="1" hangingPunct="1"/>
            <a:endParaRPr lang="en-US" dirty="0">
              <a:solidFill>
                <a:srgbClr val="000000"/>
              </a:solidFill>
              <a:latin typeface="Calibri Regular"/>
              <a:ea typeface="ヒラギノ角ゴ ProN W3" charset="-128"/>
            </a:endParaRPr>
          </a:p>
        </p:txBody>
      </p:sp>
      <p:pic>
        <p:nvPicPr>
          <p:cNvPr id="59" name="Picture 58" descr="New Macbook Silv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47626" y="3257678"/>
            <a:ext cx="8951410" cy="4773111"/>
          </a:xfrm>
          <a:prstGeom prst="rect">
            <a:avLst/>
          </a:prstGeom>
        </p:spPr>
      </p:pic>
      <p:pic>
        <p:nvPicPr>
          <p:cNvPr id="15" name="Picture Placeholder 14">
            <a:extLst>
              <a:ext uri="{FF2B5EF4-FFF2-40B4-BE49-F238E27FC236}">
                <a16:creationId xmlns:a16="http://schemas.microsoft.com/office/drawing/2014/main" id="{FFF59669-8D4A-6947-94CF-AD85BD22F748}"/>
              </a:ext>
            </a:extLst>
          </p:cNvPr>
          <p:cNvPicPr>
            <a:picLocks noGrp="1" noChangeAspect="1"/>
          </p:cNvPicPr>
          <p:nvPr>
            <p:ph type="pic" sz="quarter" idx="10"/>
          </p:nvPr>
        </p:nvPicPr>
        <p:blipFill>
          <a:blip r:embed="rId4"/>
          <a:srcRect l="7632" r="7632"/>
          <a:stretch>
            <a:fillRect/>
          </a:stretch>
        </p:blipFill>
        <p:spPr>
          <a:xfrm>
            <a:off x="3168117" y="3634026"/>
            <a:ext cx="6847421" cy="4020414"/>
          </a:xfrm>
          <a:prstGeom prst="rect">
            <a:avLst/>
          </a:prstGeom>
        </p:spPr>
      </p:pic>
      <p:sp>
        <p:nvSpPr>
          <p:cNvPr id="2" name="Text Placeholder 1">
            <a:extLst>
              <a:ext uri="{FF2B5EF4-FFF2-40B4-BE49-F238E27FC236}">
                <a16:creationId xmlns:a16="http://schemas.microsoft.com/office/drawing/2014/main" id="{8536F3E0-A43E-404E-BE7B-9BC7C0ED02A1}"/>
              </a:ext>
            </a:extLst>
          </p:cNvPr>
          <p:cNvSpPr>
            <a:spLocks noGrp="1"/>
          </p:cNvSpPr>
          <p:nvPr>
            <p:ph type="body" sz="quarter" idx="11"/>
          </p:nvPr>
        </p:nvSpPr>
        <p:spPr>
          <a:xfrm>
            <a:off x="978195" y="1834699"/>
            <a:ext cx="11015331" cy="1547583"/>
          </a:xfrm>
        </p:spPr>
        <p:txBody>
          <a:bodyPr>
            <a:normAutofit fontScale="92500"/>
          </a:bodyPr>
          <a:lstStyle/>
          <a:p>
            <a:r>
              <a:rPr lang="en-US" altLang="en-US" dirty="0"/>
              <a:t>As I Am: Understanding the Sexual</a:t>
            </a:r>
            <a:br>
              <a:rPr lang="en-US" altLang="en-US" dirty="0"/>
            </a:br>
            <a:r>
              <a:rPr lang="en-US" altLang="en-US" dirty="0"/>
              <a:t>Orientation and Gender Identity of Refugees </a:t>
            </a:r>
          </a:p>
        </p:txBody>
      </p:sp>
      <p:sp>
        <p:nvSpPr>
          <p:cNvPr id="35" name="TextBox 34"/>
          <p:cNvSpPr txBox="1"/>
          <p:nvPr/>
        </p:nvSpPr>
        <p:spPr>
          <a:xfrm>
            <a:off x="5938973" y="1178283"/>
            <a:ext cx="1119470" cy="395173"/>
          </a:xfrm>
          <a:prstGeom prst="rect">
            <a:avLst/>
          </a:prstGeom>
          <a:noFill/>
        </p:spPr>
        <p:txBody>
          <a:bodyPr wrap="square" rtlCol="0">
            <a:spAutoFit/>
          </a:bodyPr>
          <a:lstStyle/>
          <a:p>
            <a:pPr algn="ctr">
              <a:lnSpc>
                <a:spcPct val="80000"/>
              </a:lnSpc>
            </a:pPr>
            <a:r>
              <a:rPr lang="en-US" sz="2400" b="1" spc="70" dirty="0">
                <a:solidFill>
                  <a:schemeClr val="bg1"/>
                </a:solidFill>
                <a:latin typeface="+mj-lt"/>
                <a:cs typeface="Lato Light"/>
              </a:rPr>
              <a:t>Video</a:t>
            </a:r>
          </a:p>
        </p:txBody>
      </p:sp>
      <p:sp>
        <p:nvSpPr>
          <p:cNvPr id="44" name="Rectangle 43"/>
          <p:cNvSpPr/>
          <p:nvPr/>
        </p:nvSpPr>
        <p:spPr>
          <a:xfrm>
            <a:off x="5865098" y="1114582"/>
            <a:ext cx="1267221" cy="4522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87"/>
          </a:p>
        </p:txBody>
      </p:sp>
      <p:sp>
        <p:nvSpPr>
          <p:cNvPr id="9" name="TextBox 8">
            <a:extLst>
              <a:ext uri="{FF2B5EF4-FFF2-40B4-BE49-F238E27FC236}">
                <a16:creationId xmlns:a16="http://schemas.microsoft.com/office/drawing/2014/main" id="{9EBC94EF-C494-2148-B59B-F47EB76083BA}"/>
              </a:ext>
            </a:extLst>
          </p:cNvPr>
          <p:cNvSpPr txBox="1"/>
          <p:nvPr/>
        </p:nvSpPr>
        <p:spPr>
          <a:xfrm>
            <a:off x="10886411" y="8528476"/>
            <a:ext cx="0" cy="0"/>
          </a:xfrm>
          <a:prstGeom prst="rect">
            <a:avLst/>
          </a:prstGeom>
        </p:spPr>
        <p:txBody>
          <a:bodyPr wrap="none" rtlCol="0">
            <a:noAutofit/>
          </a:bodyPr>
          <a:lstStyle/>
          <a:p>
            <a:endParaRPr lang="en-US" sz="2600" kern="0" dirty="0">
              <a:latin typeface="Calibri Regular"/>
            </a:endParaRPr>
          </a:p>
        </p:txBody>
      </p:sp>
      <p:sp>
        <p:nvSpPr>
          <p:cNvPr id="21" name="Round Same Side Corner Rectangle 20">
            <a:extLst>
              <a:ext uri="{FF2B5EF4-FFF2-40B4-BE49-F238E27FC236}">
                <a16:creationId xmlns:a16="http://schemas.microsoft.com/office/drawing/2014/main" id="{39464F48-327B-934F-B809-8586B391A62C}"/>
              </a:ext>
            </a:extLst>
          </p:cNvPr>
          <p:cNvSpPr/>
          <p:nvPr/>
        </p:nvSpPr>
        <p:spPr>
          <a:xfrm flipV="1">
            <a:off x="5950443" y="247"/>
            <a:ext cx="1119470" cy="1003750"/>
          </a:xfrm>
          <a:prstGeom prst="round2SameRect">
            <a:avLst>
              <a:gd name="adj1" fmla="val 50000"/>
              <a:gd name="adj2" fmla="val 0"/>
            </a:avLst>
          </a:prstGeom>
          <a:solidFill>
            <a:schemeClr val="bg1"/>
          </a:solidFill>
          <a:ln w="158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sz="1921"/>
          </a:p>
        </p:txBody>
      </p:sp>
      <p:sp>
        <p:nvSpPr>
          <p:cNvPr id="20" name="Freeform 36">
            <a:extLst>
              <a:ext uri="{FF2B5EF4-FFF2-40B4-BE49-F238E27FC236}">
                <a16:creationId xmlns:a16="http://schemas.microsoft.com/office/drawing/2014/main" id="{44C7ECD7-1752-E84F-9205-26938B0D6522}"/>
              </a:ext>
            </a:extLst>
          </p:cNvPr>
          <p:cNvSpPr>
            <a:spLocks noChangeArrowheads="1"/>
          </p:cNvSpPr>
          <p:nvPr/>
        </p:nvSpPr>
        <p:spPr bwMode="auto">
          <a:xfrm>
            <a:off x="6284145" y="329543"/>
            <a:ext cx="434923" cy="435036"/>
          </a:xfrm>
          <a:custGeom>
            <a:avLst/>
            <a:gdLst>
              <a:gd name="T0" fmla="*/ 39678193 w 602"/>
              <a:gd name="T1" fmla="*/ 78442719 h 602"/>
              <a:gd name="T2" fmla="*/ 39678193 w 602"/>
              <a:gd name="T3" fmla="*/ 78442719 h 602"/>
              <a:gd name="T4" fmla="*/ 0 w 602"/>
              <a:gd name="T5" fmla="*/ 39678193 h 602"/>
              <a:gd name="T6" fmla="*/ 39678193 w 602"/>
              <a:gd name="T7" fmla="*/ 0 h 602"/>
              <a:gd name="T8" fmla="*/ 78442719 w 602"/>
              <a:gd name="T9" fmla="*/ 39678193 h 602"/>
              <a:gd name="T10" fmla="*/ 39678193 w 602"/>
              <a:gd name="T11" fmla="*/ 78442719 h 602"/>
              <a:gd name="T12" fmla="*/ 39678193 w 602"/>
              <a:gd name="T13" fmla="*/ 7439751 h 602"/>
              <a:gd name="T14" fmla="*/ 39678193 w 602"/>
              <a:gd name="T15" fmla="*/ 7439751 h 602"/>
              <a:gd name="T16" fmla="*/ 7439751 w 602"/>
              <a:gd name="T17" fmla="*/ 39678193 h 602"/>
              <a:gd name="T18" fmla="*/ 39678193 w 602"/>
              <a:gd name="T19" fmla="*/ 71133388 h 602"/>
              <a:gd name="T20" fmla="*/ 71002968 w 602"/>
              <a:gd name="T21" fmla="*/ 39678193 h 602"/>
              <a:gd name="T22" fmla="*/ 39678193 w 602"/>
              <a:gd name="T23" fmla="*/ 7439751 h 602"/>
              <a:gd name="T24" fmla="*/ 50772248 w 602"/>
              <a:gd name="T25" fmla="*/ 42549612 h 602"/>
              <a:gd name="T26" fmla="*/ 50772248 w 602"/>
              <a:gd name="T27" fmla="*/ 42549612 h 602"/>
              <a:gd name="T28" fmla="*/ 31324775 w 602"/>
              <a:gd name="T29" fmla="*/ 54426914 h 602"/>
              <a:gd name="T30" fmla="*/ 31324775 w 602"/>
              <a:gd name="T31" fmla="*/ 54426914 h 602"/>
              <a:gd name="T32" fmla="*/ 31324775 w 602"/>
              <a:gd name="T33" fmla="*/ 55340580 h 602"/>
              <a:gd name="T34" fmla="*/ 31324775 w 602"/>
              <a:gd name="T35" fmla="*/ 55340580 h 602"/>
              <a:gd name="T36" fmla="*/ 30411109 w 602"/>
              <a:gd name="T37" fmla="*/ 55340580 h 602"/>
              <a:gd name="T38" fmla="*/ 30411109 w 602"/>
              <a:gd name="T39" fmla="*/ 55340580 h 602"/>
              <a:gd name="T40" fmla="*/ 30411109 w 602"/>
              <a:gd name="T41" fmla="*/ 55340580 h 602"/>
              <a:gd name="T42" fmla="*/ 30411109 w 602"/>
              <a:gd name="T43" fmla="*/ 55340580 h 602"/>
              <a:gd name="T44" fmla="*/ 30411109 w 602"/>
              <a:gd name="T45" fmla="*/ 55340580 h 602"/>
              <a:gd name="T46" fmla="*/ 30411109 w 602"/>
              <a:gd name="T47" fmla="*/ 55340580 h 602"/>
              <a:gd name="T48" fmla="*/ 29497442 w 602"/>
              <a:gd name="T49" fmla="*/ 55340580 h 602"/>
              <a:gd name="T50" fmla="*/ 29497442 w 602"/>
              <a:gd name="T51" fmla="*/ 55340580 h 602"/>
              <a:gd name="T52" fmla="*/ 29497442 w 602"/>
              <a:gd name="T53" fmla="*/ 55340580 h 602"/>
              <a:gd name="T54" fmla="*/ 25843138 w 602"/>
              <a:gd name="T55" fmla="*/ 51685915 h 602"/>
              <a:gd name="T56" fmla="*/ 25843138 w 602"/>
              <a:gd name="T57" fmla="*/ 51685915 h 602"/>
              <a:gd name="T58" fmla="*/ 25843138 w 602"/>
              <a:gd name="T59" fmla="*/ 51685915 h 602"/>
              <a:gd name="T60" fmla="*/ 25843138 w 602"/>
              <a:gd name="T61" fmla="*/ 26756804 h 602"/>
              <a:gd name="T62" fmla="*/ 25843138 w 602"/>
              <a:gd name="T63" fmla="*/ 26756804 h 602"/>
              <a:gd name="T64" fmla="*/ 29497442 w 602"/>
              <a:gd name="T65" fmla="*/ 23102139 h 602"/>
              <a:gd name="T66" fmla="*/ 31324775 w 602"/>
              <a:gd name="T67" fmla="*/ 24015805 h 602"/>
              <a:gd name="T68" fmla="*/ 50772248 w 602"/>
              <a:gd name="T69" fmla="*/ 36023527 h 602"/>
              <a:gd name="T70" fmla="*/ 52599581 w 602"/>
              <a:gd name="T71" fmla="*/ 39678193 h 602"/>
              <a:gd name="T72" fmla="*/ 50772248 w 602"/>
              <a:gd name="T73" fmla="*/ 42549612 h 6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2" h="602">
                <a:moveTo>
                  <a:pt x="304" y="601"/>
                </a:moveTo>
                <a:lnTo>
                  <a:pt x="304" y="601"/>
                </a:lnTo>
                <a:cubicBezTo>
                  <a:pt x="134" y="601"/>
                  <a:pt x="0" y="467"/>
                  <a:pt x="0" y="304"/>
                </a:cubicBezTo>
                <a:cubicBezTo>
                  <a:pt x="0" y="135"/>
                  <a:pt x="134" y="0"/>
                  <a:pt x="304" y="0"/>
                </a:cubicBezTo>
                <a:cubicBezTo>
                  <a:pt x="467" y="0"/>
                  <a:pt x="601" y="135"/>
                  <a:pt x="601" y="304"/>
                </a:cubicBezTo>
                <a:cubicBezTo>
                  <a:pt x="601" y="467"/>
                  <a:pt x="467" y="601"/>
                  <a:pt x="304" y="601"/>
                </a:cubicBezTo>
                <a:close/>
                <a:moveTo>
                  <a:pt x="304" y="57"/>
                </a:moveTo>
                <a:lnTo>
                  <a:pt x="304" y="57"/>
                </a:lnTo>
                <a:cubicBezTo>
                  <a:pt x="170" y="57"/>
                  <a:pt x="57" y="170"/>
                  <a:pt x="57" y="304"/>
                </a:cubicBezTo>
                <a:cubicBezTo>
                  <a:pt x="57" y="439"/>
                  <a:pt x="170" y="545"/>
                  <a:pt x="304" y="545"/>
                </a:cubicBezTo>
                <a:cubicBezTo>
                  <a:pt x="438" y="545"/>
                  <a:pt x="544" y="439"/>
                  <a:pt x="544" y="304"/>
                </a:cubicBezTo>
                <a:cubicBezTo>
                  <a:pt x="544" y="170"/>
                  <a:pt x="438" y="57"/>
                  <a:pt x="304" y="57"/>
                </a:cubicBezTo>
                <a:close/>
                <a:moveTo>
                  <a:pt x="389" y="326"/>
                </a:moveTo>
                <a:lnTo>
                  <a:pt x="389" y="326"/>
                </a:lnTo>
                <a:cubicBezTo>
                  <a:pt x="240" y="417"/>
                  <a:pt x="240" y="417"/>
                  <a:pt x="240" y="417"/>
                </a:cubicBezTo>
                <a:lnTo>
                  <a:pt x="240" y="424"/>
                </a:lnTo>
                <a:cubicBezTo>
                  <a:pt x="233" y="424"/>
                  <a:pt x="233" y="424"/>
                  <a:pt x="233" y="424"/>
                </a:cubicBezTo>
                <a:cubicBezTo>
                  <a:pt x="226" y="424"/>
                  <a:pt x="226" y="424"/>
                  <a:pt x="226" y="424"/>
                </a:cubicBezTo>
                <a:cubicBezTo>
                  <a:pt x="212" y="424"/>
                  <a:pt x="198" y="410"/>
                  <a:pt x="198" y="396"/>
                </a:cubicBezTo>
                <a:cubicBezTo>
                  <a:pt x="198" y="205"/>
                  <a:pt x="198" y="205"/>
                  <a:pt x="198" y="205"/>
                </a:cubicBezTo>
                <a:cubicBezTo>
                  <a:pt x="198" y="191"/>
                  <a:pt x="212" y="177"/>
                  <a:pt x="226" y="177"/>
                </a:cubicBezTo>
                <a:cubicBezTo>
                  <a:pt x="233" y="177"/>
                  <a:pt x="240" y="184"/>
                  <a:pt x="240" y="184"/>
                </a:cubicBezTo>
                <a:cubicBezTo>
                  <a:pt x="389" y="276"/>
                  <a:pt x="389" y="276"/>
                  <a:pt x="389" y="276"/>
                </a:cubicBezTo>
                <a:cubicBezTo>
                  <a:pt x="403" y="283"/>
                  <a:pt x="403" y="290"/>
                  <a:pt x="403" y="304"/>
                </a:cubicBezTo>
                <a:cubicBezTo>
                  <a:pt x="403" y="311"/>
                  <a:pt x="403" y="318"/>
                  <a:pt x="389" y="326"/>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701" dirty="0">
              <a:latin typeface="Calibri Regular"/>
            </a:endParaRPr>
          </a:p>
        </p:txBody>
      </p:sp>
      <p:sp>
        <p:nvSpPr>
          <p:cNvPr id="16" name="Text Placeholder 4">
            <a:extLst>
              <a:ext uri="{FF2B5EF4-FFF2-40B4-BE49-F238E27FC236}">
                <a16:creationId xmlns:a16="http://schemas.microsoft.com/office/drawing/2014/main" id="{BE066EAE-A802-CC4D-B29D-8761B5520A8A}"/>
              </a:ext>
            </a:extLst>
          </p:cNvPr>
          <p:cNvSpPr txBox="1">
            <a:spLocks/>
          </p:cNvSpPr>
          <p:nvPr/>
        </p:nvSpPr>
        <p:spPr>
          <a:xfrm>
            <a:off x="3168117" y="6735793"/>
            <a:ext cx="6847421" cy="694591"/>
          </a:xfrm>
          <a:prstGeom prst="rect">
            <a:avLst/>
          </a:prstGeom>
          <a:solidFill>
            <a:schemeClr val="accent1">
              <a:alpha val="43000"/>
            </a:schemeClr>
          </a:solidFill>
        </p:spPr>
        <p:txBody>
          <a:bodyPr anchor="ct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algn="ctr"/>
            <a:r>
              <a:rPr lang="en-US" altLang="en-US" sz="2400" kern="0" dirty="0">
                <a:solidFill>
                  <a:schemeClr val="bg1"/>
                </a:solidFill>
              </a:rPr>
              <a:t>ORAM (2:55)</a:t>
            </a:r>
          </a:p>
        </p:txBody>
      </p:sp>
      <p:sp>
        <p:nvSpPr>
          <p:cNvPr id="18" name="Slide Number Placeholder 5">
            <a:extLst>
              <a:ext uri="{FF2B5EF4-FFF2-40B4-BE49-F238E27FC236}">
                <a16:creationId xmlns:a16="http://schemas.microsoft.com/office/drawing/2014/main" id="{349A843F-EFC8-D344-A278-ADF703CF802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66</a:t>
            </a:fld>
            <a:endParaRPr lang="en-US" altLang="en-US" sz="1200" dirty="0">
              <a:solidFill>
                <a:schemeClr val="bg1"/>
              </a:solidFill>
            </a:endParaRPr>
          </a:p>
        </p:txBody>
      </p:sp>
    </p:spTree>
    <p:extLst>
      <p:ext uri="{BB962C8B-B14F-4D97-AF65-F5344CB8AC3E}">
        <p14:creationId xmlns:p14="http://schemas.microsoft.com/office/powerpoint/2010/main" val="2270451736"/>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2" name="TextBox 251"/>
          <p:cNvSpPr txBox="1"/>
          <p:nvPr/>
        </p:nvSpPr>
        <p:spPr>
          <a:xfrm>
            <a:off x="571430"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endParaRPr lang="en-US" altLang="en-US" dirty="0">
              <a:latin typeface="Calibri Regular"/>
            </a:endParaRPr>
          </a:p>
        </p:txBody>
      </p:sp>
      <p:sp>
        <p:nvSpPr>
          <p:cNvPr id="254" name="TextBox 253"/>
          <p:cNvSpPr txBox="1"/>
          <p:nvPr/>
        </p:nvSpPr>
        <p:spPr>
          <a:xfrm>
            <a:off x="333334"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cxnSp>
        <p:nvCxnSpPr>
          <p:cNvPr id="26" name="Straight Connector 25">
            <a:extLst>
              <a:ext uri="{FF2B5EF4-FFF2-40B4-BE49-F238E27FC236}">
                <a16:creationId xmlns:a16="http://schemas.microsoft.com/office/drawing/2014/main" id="{3C3C0B24-A0A6-6841-BB8C-415A892349CC}"/>
              </a:ext>
            </a:extLst>
          </p:cNvPr>
          <p:cNvCxnSpPr>
            <a:cxnSpLocks/>
          </p:cNvCxnSpPr>
          <p:nvPr/>
        </p:nvCxnSpPr>
        <p:spPr bwMode="auto">
          <a:xfrm>
            <a:off x="4386136" y="4393987"/>
            <a:ext cx="0" cy="4146509"/>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DFE6296D-590A-1E42-A555-B1121A1F9470}"/>
              </a:ext>
            </a:extLst>
          </p:cNvPr>
          <p:cNvCxnSpPr>
            <a:cxnSpLocks/>
          </p:cNvCxnSpPr>
          <p:nvPr/>
        </p:nvCxnSpPr>
        <p:spPr bwMode="auto">
          <a:xfrm>
            <a:off x="8683226"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A384142-DFCA-8544-A447-44F38134BEAD}"/>
              </a:ext>
            </a:extLst>
          </p:cNvPr>
          <p:cNvCxnSpPr/>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38" name="Title 3">
            <a:extLst>
              <a:ext uri="{FF2B5EF4-FFF2-40B4-BE49-F238E27FC236}">
                <a16:creationId xmlns:a16="http://schemas.microsoft.com/office/drawing/2014/main" id="{C7DE7705-CE9B-974D-A36C-84EE098150F5}"/>
              </a:ext>
            </a:extLst>
          </p:cNvPr>
          <p:cNvSpPr txBox="1">
            <a:spLocks/>
          </p:cNvSpPr>
          <p:nvPr/>
        </p:nvSpPr>
        <p:spPr>
          <a:xfrm>
            <a:off x="4176608" y="1009120"/>
            <a:ext cx="4756010" cy="820493"/>
          </a:xfrm>
          <a:prstGeom prst="rect">
            <a:avLst/>
          </a:prstGeom>
          <a:noFill/>
        </p:spPr>
        <p:txBody>
          <a:bodyPr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altLang="en-US" sz="6599" kern="0" spc="330" dirty="0">
                <a:solidFill>
                  <a:schemeClr val="bg1"/>
                </a:solidFill>
              </a:rPr>
              <a:t>OBJECTIVES</a:t>
            </a:r>
          </a:p>
        </p:txBody>
      </p:sp>
      <p:sp>
        <p:nvSpPr>
          <p:cNvPr id="47"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BB0806F0-5CCA-E54A-B7B3-07EBC6088E0B}"/>
              </a:ext>
            </a:extLst>
          </p:cNvPr>
          <p:cNvSpPr/>
          <p:nvPr/>
        </p:nvSpPr>
        <p:spPr>
          <a:xfrm>
            <a:off x="70759" y="4452506"/>
            <a:ext cx="4260513" cy="1532816"/>
          </a:xfrm>
          <a:prstGeom prst="rect">
            <a:avLst/>
          </a:prstGeom>
          <a:solidFill>
            <a:schemeClr val="accent1"/>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90000"/>
              </a:lnSpc>
            </a:pPr>
            <a:r>
              <a:rPr lang="en-US" sz="2600" b="1" cap="all" dirty="0">
                <a:solidFill>
                  <a:schemeClr val="bg1"/>
                </a:solidFill>
                <a:latin typeface="Calibri" charset="0"/>
                <a:ea typeface="Calibri" charset="0"/>
                <a:cs typeface="Calibri" charset="0"/>
              </a:rPr>
              <a:t>EMERGENCIES AND ASSISTANCE TO </a:t>
            </a:r>
            <a:br>
              <a:rPr lang="en-US" sz="2600" b="1" cap="all" dirty="0">
                <a:solidFill>
                  <a:schemeClr val="bg1"/>
                </a:solidFill>
                <a:latin typeface="Calibri" charset="0"/>
                <a:ea typeface="Calibri" charset="0"/>
                <a:cs typeface="Calibri" charset="0"/>
              </a:rPr>
            </a:br>
            <a:r>
              <a:rPr lang="en-US" sz="2600" b="1" cap="all" dirty="0">
                <a:solidFill>
                  <a:schemeClr val="bg1"/>
                </a:solidFill>
                <a:latin typeface="Calibri" charset="0"/>
                <a:ea typeface="Calibri" charset="0"/>
                <a:cs typeface="Calibri" charset="0"/>
              </a:rPr>
              <a:t>VULNERABLE MIGRANTS</a:t>
            </a:r>
          </a:p>
        </p:txBody>
      </p:sp>
      <p:sp>
        <p:nvSpPr>
          <p:cNvPr id="5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477AA56-226C-F542-86AE-4BC6E9420417}"/>
              </a:ext>
            </a:extLst>
          </p:cNvPr>
          <p:cNvSpPr/>
          <p:nvPr/>
        </p:nvSpPr>
        <p:spPr>
          <a:xfrm>
            <a:off x="4470356" y="4431810"/>
            <a:ext cx="4159379" cy="1549674"/>
          </a:xfrm>
          <a:prstGeom prst="rect">
            <a:avLst/>
          </a:prstGeom>
          <a:solidFill>
            <a:schemeClr val="accent2"/>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90000"/>
              </a:lnSpc>
            </a:pPr>
            <a:r>
              <a:rPr lang="en-US" altLang="en-US" sz="2600" b="1" kern="0" dirty="0">
                <a:solidFill>
                  <a:srgbClr val="FFFFFF"/>
                </a:solidFill>
                <a:latin typeface="Calibri" charset="0"/>
                <a:ea typeface="MS PGothic" charset="-128"/>
                <a:cs typeface="Calibri" charset="0"/>
              </a:rPr>
              <a:t>AVRR AND VICTIMS OF TRAFFICKING WHO HAVE RETURNED HOME</a:t>
            </a:r>
          </a:p>
        </p:txBody>
      </p:sp>
      <p:sp>
        <p:nvSpPr>
          <p:cNvPr id="51"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9D169912-5455-F548-9639-AA93BFCA12EB}"/>
              </a:ext>
            </a:extLst>
          </p:cNvPr>
          <p:cNvSpPr/>
          <p:nvPr/>
        </p:nvSpPr>
        <p:spPr>
          <a:xfrm>
            <a:off x="8756045" y="4424301"/>
            <a:ext cx="4159379" cy="1502236"/>
          </a:xfrm>
          <a:prstGeom prst="rect">
            <a:avLst/>
          </a:prstGeom>
          <a:solidFill>
            <a:schemeClr val="accent3"/>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90000"/>
              </a:lnSpc>
            </a:pPr>
            <a:r>
              <a:rPr lang="en-US" sz="2600" b="1" cap="all" dirty="0">
                <a:solidFill>
                  <a:schemeClr val="bg1"/>
                </a:solidFill>
                <a:latin typeface="Calibri" charset="0"/>
                <a:ea typeface="Calibri" charset="0"/>
                <a:cs typeface="Calibri" charset="0"/>
              </a:rPr>
              <a:t>INTERNATIONAL BORDER MANAGEMENT AND SECURITY POINTS</a:t>
            </a:r>
          </a:p>
        </p:txBody>
      </p:sp>
      <p:sp>
        <p:nvSpPr>
          <p:cNvPr id="49" name="Slide Number Placeholder 5">
            <a:extLst>
              <a:ext uri="{FF2B5EF4-FFF2-40B4-BE49-F238E27FC236}">
                <a16:creationId xmlns:a16="http://schemas.microsoft.com/office/drawing/2014/main" id="{4F745B31-AD2D-754F-B7FF-CD7A8B1CC716}"/>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67</a:t>
            </a:fld>
            <a:endParaRPr lang="en-US" altLang="en-US" sz="1200" dirty="0">
              <a:solidFill>
                <a:schemeClr val="bg1"/>
              </a:solidFill>
            </a:endParaRPr>
          </a:p>
        </p:txBody>
      </p:sp>
      <p:sp>
        <p:nvSpPr>
          <p:cNvPr id="3" name="Content Placeholder 2">
            <a:extLst>
              <a:ext uri="{FF2B5EF4-FFF2-40B4-BE49-F238E27FC236}">
                <a16:creationId xmlns:a16="http://schemas.microsoft.com/office/drawing/2014/main" id="{458284D3-BAE3-524C-85DC-252A2415B145}"/>
              </a:ext>
            </a:extLst>
          </p:cNvPr>
          <p:cNvSpPr>
            <a:spLocks noGrp="1"/>
          </p:cNvSpPr>
          <p:nvPr>
            <p:ph idx="1"/>
          </p:nvPr>
        </p:nvSpPr>
        <p:spPr>
          <a:xfrm>
            <a:off x="333334" y="6174893"/>
            <a:ext cx="3708314" cy="2573539"/>
          </a:xfrm>
        </p:spPr>
        <p:txBody>
          <a:bodyPr/>
          <a:lstStyle/>
          <a:p>
            <a:r>
              <a:rPr lang="en-US" dirty="0"/>
              <a:t>The needs of people with diverse SOGIESC are unique and relevant to every sector of response and all IOM programming.</a:t>
            </a:r>
          </a:p>
          <a:p>
            <a:endParaRPr lang="en-US" dirty="0"/>
          </a:p>
        </p:txBody>
      </p:sp>
      <p:pic>
        <p:nvPicPr>
          <p:cNvPr id="8" name="Picture Placeholder 7">
            <a:extLst>
              <a:ext uri="{FF2B5EF4-FFF2-40B4-BE49-F238E27FC236}">
                <a16:creationId xmlns:a16="http://schemas.microsoft.com/office/drawing/2014/main" id="{4BC40307-9A18-1846-8F8E-BCE3FB50FCA7}"/>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a14:imgEffect>
                      <a14:brightnessContrast bright="-20000"/>
                    </a14:imgEffect>
                  </a14:imgLayer>
                </a14:imgProps>
              </a:ext>
            </a:extLst>
          </a:blip>
          <a:srcRect t="15086" b="38055"/>
          <a:stretch/>
        </p:blipFill>
        <p:spPr>
          <a:xfrm>
            <a:off x="0" y="0"/>
            <a:ext cx="13003213" cy="3885006"/>
          </a:xfrm>
        </p:spPr>
      </p:pic>
      <p:sp>
        <p:nvSpPr>
          <p:cNvPr id="5" name="Content Placeholder 4">
            <a:extLst>
              <a:ext uri="{FF2B5EF4-FFF2-40B4-BE49-F238E27FC236}">
                <a16:creationId xmlns:a16="http://schemas.microsoft.com/office/drawing/2014/main" id="{DFA01AA0-0683-7947-82E7-F2FCD3AE4626}"/>
              </a:ext>
            </a:extLst>
          </p:cNvPr>
          <p:cNvSpPr>
            <a:spLocks noGrp="1"/>
          </p:cNvSpPr>
          <p:nvPr>
            <p:ph idx="11"/>
          </p:nvPr>
        </p:nvSpPr>
        <p:spPr>
          <a:xfrm>
            <a:off x="4535425" y="6174893"/>
            <a:ext cx="4034088" cy="2573539"/>
          </a:xfrm>
        </p:spPr>
        <p:txBody>
          <a:bodyPr/>
          <a:lstStyle/>
          <a:p>
            <a:r>
              <a:rPr lang="en-US" dirty="0"/>
              <a:t>Returned migrations and victims of trafficking may need special support to re-establish themselves.</a:t>
            </a:r>
          </a:p>
        </p:txBody>
      </p:sp>
      <p:sp>
        <p:nvSpPr>
          <p:cNvPr id="6" name="Content Placeholder 5">
            <a:extLst>
              <a:ext uri="{FF2B5EF4-FFF2-40B4-BE49-F238E27FC236}">
                <a16:creationId xmlns:a16="http://schemas.microsoft.com/office/drawing/2014/main" id="{0838A04E-954F-9147-B9CA-725964A20AA6}"/>
              </a:ext>
            </a:extLst>
          </p:cNvPr>
          <p:cNvSpPr>
            <a:spLocks noGrp="1"/>
          </p:cNvSpPr>
          <p:nvPr>
            <p:ph idx="12"/>
          </p:nvPr>
        </p:nvSpPr>
        <p:spPr>
          <a:xfrm>
            <a:off x="8843834" y="6174893"/>
            <a:ext cx="4022768" cy="2573539"/>
          </a:xfrm>
        </p:spPr>
        <p:txBody>
          <a:bodyPr/>
          <a:lstStyle/>
          <a:p>
            <a:r>
              <a:rPr lang="en-US" dirty="0"/>
              <a:t>Security, immigration and border officials should be encouraged to treat all migrants with respect.</a:t>
            </a:r>
          </a:p>
          <a:p>
            <a:endParaRPr lang="en-US" dirty="0"/>
          </a:p>
        </p:txBody>
      </p:sp>
      <p:sp>
        <p:nvSpPr>
          <p:cNvPr id="2" name="Title 1">
            <a:extLst>
              <a:ext uri="{FF2B5EF4-FFF2-40B4-BE49-F238E27FC236}">
                <a16:creationId xmlns:a16="http://schemas.microsoft.com/office/drawing/2014/main" id="{F22A0BBD-F5BE-3449-8C37-1AC28AB7C83B}"/>
              </a:ext>
            </a:extLst>
          </p:cNvPr>
          <p:cNvSpPr>
            <a:spLocks noGrp="1"/>
          </p:cNvSpPr>
          <p:nvPr>
            <p:ph type="title"/>
          </p:nvPr>
        </p:nvSpPr>
        <p:spPr>
          <a:xfrm>
            <a:off x="-19932" y="3276600"/>
            <a:ext cx="12945974" cy="763174"/>
          </a:xfrm>
          <a:solidFill>
            <a:schemeClr val="accent1">
              <a:lumMod val="75000"/>
            </a:schemeClr>
          </a:solidFill>
        </p:spPr>
        <p:txBody>
          <a:bodyPr/>
          <a:lstStyle/>
          <a:p>
            <a:pPr marL="288925"/>
            <a:r>
              <a:rPr lang="en-US" altLang="en-US" dirty="0">
                <a:solidFill>
                  <a:schemeClr val="bg1"/>
                </a:solidFill>
                <a:latin typeface="Calibri" charset="0"/>
                <a:ea typeface="MS PGothic" charset="-128"/>
                <a:cs typeface="Calibri" charset="0"/>
              </a:rPr>
              <a:t>Special Considerations in IOM Programming</a:t>
            </a:r>
            <a:endParaRPr lang="en-US" cap="none" spc="0" dirty="0"/>
          </a:p>
        </p:txBody>
      </p:sp>
      <p:cxnSp>
        <p:nvCxnSpPr>
          <p:cNvPr id="56" name="Straight Connector 55">
            <a:extLst>
              <a:ext uri="{FF2B5EF4-FFF2-40B4-BE49-F238E27FC236}">
                <a16:creationId xmlns:a16="http://schemas.microsoft.com/office/drawing/2014/main" id="{5B24821B-B555-FB48-894B-4205473986C7}"/>
              </a:ext>
            </a:extLst>
          </p:cNvPr>
          <p:cNvCxnSpPr>
            <a:cxnSpLocks/>
          </p:cNvCxnSpPr>
          <p:nvPr/>
        </p:nvCxnSpPr>
        <p:spPr bwMode="auto">
          <a:xfrm>
            <a:off x="12926042"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DA38825E-A0E4-264E-868A-68D5DD757BE7}"/>
              </a:ext>
            </a:extLst>
          </p:cNvPr>
          <p:cNvCxnSpPr>
            <a:cxnSpLocks/>
          </p:cNvCxnSpPr>
          <p:nvPr/>
        </p:nvCxnSpPr>
        <p:spPr bwMode="auto">
          <a:xfrm>
            <a:off x="33002"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Tree>
    <p:extLst>
      <p:ext uri="{BB962C8B-B14F-4D97-AF65-F5344CB8AC3E}">
        <p14:creationId xmlns:p14="http://schemas.microsoft.com/office/powerpoint/2010/main" val="655338336"/>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4855-C1E5-EB4C-B6C2-AD964BDDCF67}"/>
              </a:ext>
            </a:extLst>
          </p:cNvPr>
          <p:cNvSpPr>
            <a:spLocks noGrp="1"/>
          </p:cNvSpPr>
          <p:nvPr>
            <p:ph type="title"/>
          </p:nvPr>
        </p:nvSpPr>
        <p:spPr/>
        <p:txBody>
          <a:bodyPr/>
          <a:lstStyle/>
          <a:p>
            <a:r>
              <a:rPr lang="en-US"/>
              <a:t>Key Learning Points</a:t>
            </a:r>
            <a:endParaRPr lang="en-US" dirty="0"/>
          </a:p>
        </p:txBody>
      </p:sp>
      <p:grpSp>
        <p:nvGrpSpPr>
          <p:cNvPr id="4" name="Group 3">
            <a:extLst>
              <a:ext uri="{FF2B5EF4-FFF2-40B4-BE49-F238E27FC236}">
                <a16:creationId xmlns:a16="http://schemas.microsoft.com/office/drawing/2014/main" id="{CF3F4B4D-F44D-934F-90DA-54459FF9383C}"/>
              </a:ext>
            </a:extLst>
          </p:cNvPr>
          <p:cNvGrpSpPr/>
          <p:nvPr/>
        </p:nvGrpSpPr>
        <p:grpSpPr>
          <a:xfrm>
            <a:off x="0" y="2446484"/>
            <a:ext cx="3422722" cy="5172545"/>
            <a:chOff x="0" y="2446484"/>
            <a:chExt cx="3422722" cy="5172545"/>
          </a:xfrm>
        </p:grpSpPr>
        <p:grpSp>
          <p:nvGrpSpPr>
            <p:cNvPr id="16" name="Group 15">
              <a:extLst>
                <a:ext uri="{FF2B5EF4-FFF2-40B4-BE49-F238E27FC236}">
                  <a16:creationId xmlns:a16="http://schemas.microsoft.com/office/drawing/2014/main" id="{DCF10100-6DB6-984F-AE4A-74B60C66936F}"/>
                </a:ext>
              </a:extLst>
            </p:cNvPr>
            <p:cNvGrpSpPr/>
            <p:nvPr/>
          </p:nvGrpSpPr>
          <p:grpSpPr>
            <a:xfrm>
              <a:off x="0" y="2446484"/>
              <a:ext cx="3422722" cy="3822079"/>
              <a:chOff x="3455386" y="1628989"/>
              <a:chExt cx="1221116" cy="1363594"/>
            </a:xfrm>
          </p:grpSpPr>
          <p:sp>
            <p:nvSpPr>
              <p:cNvPr id="17" name="Freeform 60">
                <a:extLst>
                  <a:ext uri="{FF2B5EF4-FFF2-40B4-BE49-F238E27FC236}">
                    <a16:creationId xmlns:a16="http://schemas.microsoft.com/office/drawing/2014/main" id="{1047B02D-0E35-BE4B-83DE-E03079976C87}"/>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a:solidFill>
                    <a:srgbClr val="000000"/>
                  </a:solidFill>
                  <a:sym typeface="Gill Sans" charset="0"/>
                </a:endParaRPr>
              </a:p>
            </p:txBody>
          </p:sp>
          <p:sp>
            <p:nvSpPr>
              <p:cNvPr id="18" name="Oval 23">
                <a:extLst>
                  <a:ext uri="{FF2B5EF4-FFF2-40B4-BE49-F238E27FC236}">
                    <a16:creationId xmlns:a16="http://schemas.microsoft.com/office/drawing/2014/main" id="{AC3780D3-1BB1-AE44-8DC4-EC56E9364858}"/>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anchor="ctr"/>
              <a:lstStyle/>
              <a:p>
                <a:pPr algn="ctr"/>
                <a:r>
                  <a:rPr lang="en-US" sz="2800" b="1" dirty="0">
                    <a:solidFill>
                      <a:schemeClr val="bg1"/>
                    </a:solidFill>
                    <a:latin typeface="Calibri" panose="020F0502020204030204" pitchFamily="34" charset="0"/>
                    <a:cs typeface="Calibri" panose="020F0502020204030204" pitchFamily="34" charset="0"/>
                  </a:rPr>
                  <a:t>Myriad and often severe needs</a:t>
                </a:r>
              </a:p>
            </p:txBody>
          </p:sp>
        </p:grpSp>
        <p:grpSp>
          <p:nvGrpSpPr>
            <p:cNvPr id="42" name="Group 230">
              <a:extLst>
                <a:ext uri="{FF2B5EF4-FFF2-40B4-BE49-F238E27FC236}">
                  <a16:creationId xmlns:a16="http://schemas.microsoft.com/office/drawing/2014/main" id="{1092F973-FF94-1249-9799-392DE74FD254}"/>
                </a:ext>
              </a:extLst>
            </p:cNvPr>
            <p:cNvGrpSpPr>
              <a:grpSpLocks noChangeAspect="1"/>
            </p:cNvGrpSpPr>
            <p:nvPr/>
          </p:nvGrpSpPr>
          <p:grpSpPr>
            <a:xfrm>
              <a:off x="1187548" y="6409255"/>
              <a:ext cx="1201708" cy="1209774"/>
              <a:chOff x="0" y="0"/>
              <a:chExt cx="1455740" cy="1465510"/>
            </a:xfrm>
            <a:solidFill>
              <a:srgbClr val="FCC448"/>
            </a:solidFill>
          </p:grpSpPr>
          <p:sp>
            <p:nvSpPr>
              <p:cNvPr id="43" name="Shape 227">
                <a:extLst>
                  <a:ext uri="{FF2B5EF4-FFF2-40B4-BE49-F238E27FC236}">
                    <a16:creationId xmlns:a16="http://schemas.microsoft.com/office/drawing/2014/main" id="{CD67D554-186A-7A44-8289-299CD5F37ED1}"/>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01</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4" name="Shape 228">
                <a:extLst>
                  <a:ext uri="{FF2B5EF4-FFF2-40B4-BE49-F238E27FC236}">
                    <a16:creationId xmlns:a16="http://schemas.microsoft.com/office/drawing/2014/main" id="{EDC4AA99-6898-F44A-BF9C-01E698217DC4}"/>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5" name="Shape 229">
                <a:extLst>
                  <a:ext uri="{FF2B5EF4-FFF2-40B4-BE49-F238E27FC236}">
                    <a16:creationId xmlns:a16="http://schemas.microsoft.com/office/drawing/2014/main" id="{13C01A97-9565-F744-B0FD-5A1095F56F5D}"/>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5" name="Group 4">
            <a:extLst>
              <a:ext uri="{FF2B5EF4-FFF2-40B4-BE49-F238E27FC236}">
                <a16:creationId xmlns:a16="http://schemas.microsoft.com/office/drawing/2014/main" id="{8254CBAA-B078-C04E-81FD-5B7265019987}"/>
              </a:ext>
            </a:extLst>
          </p:cNvPr>
          <p:cNvGrpSpPr/>
          <p:nvPr/>
        </p:nvGrpSpPr>
        <p:grpSpPr>
          <a:xfrm>
            <a:off x="3169764" y="2446484"/>
            <a:ext cx="3422722" cy="5186368"/>
            <a:chOff x="3169764" y="2446484"/>
            <a:chExt cx="3422722" cy="5186368"/>
          </a:xfrm>
        </p:grpSpPr>
        <p:grpSp>
          <p:nvGrpSpPr>
            <p:cNvPr id="27" name="Group 26">
              <a:extLst>
                <a:ext uri="{FF2B5EF4-FFF2-40B4-BE49-F238E27FC236}">
                  <a16:creationId xmlns:a16="http://schemas.microsoft.com/office/drawing/2014/main" id="{B266244D-0174-8D43-95D1-C0FE70B4504A}"/>
                </a:ext>
              </a:extLst>
            </p:cNvPr>
            <p:cNvGrpSpPr/>
            <p:nvPr/>
          </p:nvGrpSpPr>
          <p:grpSpPr>
            <a:xfrm>
              <a:off x="3169764" y="2446484"/>
              <a:ext cx="3422722" cy="3822079"/>
              <a:chOff x="3455386" y="1628989"/>
              <a:chExt cx="1221116" cy="1363594"/>
            </a:xfrm>
          </p:grpSpPr>
          <p:sp>
            <p:nvSpPr>
              <p:cNvPr id="34" name="Freeform 60">
                <a:extLst>
                  <a:ext uri="{FF2B5EF4-FFF2-40B4-BE49-F238E27FC236}">
                    <a16:creationId xmlns:a16="http://schemas.microsoft.com/office/drawing/2014/main" id="{23E46766-9A37-D741-B4B1-AE0EDB13D828}"/>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a:solidFill>
                    <a:srgbClr val="000000"/>
                  </a:solidFill>
                  <a:sym typeface="Gill Sans" charset="0"/>
                </a:endParaRPr>
              </a:p>
            </p:txBody>
          </p:sp>
          <p:sp>
            <p:nvSpPr>
              <p:cNvPr id="35" name="Oval 23">
                <a:extLst>
                  <a:ext uri="{FF2B5EF4-FFF2-40B4-BE49-F238E27FC236}">
                    <a16:creationId xmlns:a16="http://schemas.microsoft.com/office/drawing/2014/main" id="{7CF95C82-573A-7F42-9C71-35F005D3B0E6}"/>
                  </a:ext>
                </a:extLst>
              </p:cNvPr>
              <p:cNvSpPr>
                <a:spLocks noChangeAspect="1" noChangeArrowheads="1"/>
              </p:cNvSpPr>
              <p:nvPr/>
            </p:nvSpPr>
            <p:spPr bwMode="auto">
              <a:xfrm>
                <a:off x="3509460" y="1830890"/>
                <a:ext cx="1110188" cy="903869"/>
              </a:xfrm>
              <a:prstGeom prst="ellipse">
                <a:avLst/>
              </a:prstGeom>
              <a:noFill/>
              <a:ln w="25400">
                <a:noFill/>
                <a:round/>
                <a:headEnd/>
                <a:tailEnd/>
              </a:ln>
            </p:spPr>
            <p:txBody>
              <a:bodyPr lIns="0" tIns="0" rIns="0" bIns="0" anchor="ctr"/>
              <a:lstStyle/>
              <a:p>
                <a:pPr algn="ctr"/>
                <a:r>
                  <a:rPr lang="en-US" sz="2800" b="1" dirty="0">
                    <a:solidFill>
                      <a:schemeClr val="bg1"/>
                    </a:solidFill>
                    <a:latin typeface="Calibri" panose="020F0502020204030204" pitchFamily="34" charset="0"/>
                    <a:cs typeface="Calibri" panose="020F0502020204030204" pitchFamily="34" charset="0"/>
                  </a:rPr>
                  <a:t>Intersectional factors</a:t>
                </a:r>
              </a:p>
            </p:txBody>
          </p:sp>
        </p:grpSp>
        <p:grpSp>
          <p:nvGrpSpPr>
            <p:cNvPr id="46" name="Group 230">
              <a:extLst>
                <a:ext uri="{FF2B5EF4-FFF2-40B4-BE49-F238E27FC236}">
                  <a16:creationId xmlns:a16="http://schemas.microsoft.com/office/drawing/2014/main" id="{8B8010DE-23F5-0E45-AE16-C8BC3035C0DD}"/>
                </a:ext>
              </a:extLst>
            </p:cNvPr>
            <p:cNvGrpSpPr>
              <a:grpSpLocks noChangeAspect="1"/>
            </p:cNvGrpSpPr>
            <p:nvPr/>
          </p:nvGrpSpPr>
          <p:grpSpPr>
            <a:xfrm>
              <a:off x="4362842" y="6423078"/>
              <a:ext cx="1201708" cy="1209774"/>
              <a:chOff x="0" y="0"/>
              <a:chExt cx="1455740" cy="1465510"/>
            </a:xfrm>
            <a:solidFill>
              <a:srgbClr val="FCC448"/>
            </a:solidFill>
          </p:grpSpPr>
          <p:sp>
            <p:nvSpPr>
              <p:cNvPr id="47" name="Shape 227">
                <a:extLst>
                  <a:ext uri="{FF2B5EF4-FFF2-40B4-BE49-F238E27FC236}">
                    <a16:creationId xmlns:a16="http://schemas.microsoft.com/office/drawing/2014/main" id="{B70A5801-B019-4940-96CB-2D085C523757}"/>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02</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8" name="Shape 228">
                <a:extLst>
                  <a:ext uri="{FF2B5EF4-FFF2-40B4-BE49-F238E27FC236}">
                    <a16:creationId xmlns:a16="http://schemas.microsoft.com/office/drawing/2014/main" id="{837CE9E9-0638-D74A-8D4F-751E57D7A0FF}"/>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9" name="Shape 229">
                <a:extLst>
                  <a:ext uri="{FF2B5EF4-FFF2-40B4-BE49-F238E27FC236}">
                    <a16:creationId xmlns:a16="http://schemas.microsoft.com/office/drawing/2014/main" id="{9EDAC353-8E65-494E-BDF0-8A7885940F77}"/>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6" name="Group 5">
            <a:extLst>
              <a:ext uri="{FF2B5EF4-FFF2-40B4-BE49-F238E27FC236}">
                <a16:creationId xmlns:a16="http://schemas.microsoft.com/office/drawing/2014/main" id="{EC90B03F-766C-C349-8DCE-586879A0EF4C}"/>
              </a:ext>
            </a:extLst>
          </p:cNvPr>
          <p:cNvGrpSpPr/>
          <p:nvPr/>
        </p:nvGrpSpPr>
        <p:grpSpPr>
          <a:xfrm>
            <a:off x="6339528" y="2446484"/>
            <a:ext cx="3422722" cy="5195238"/>
            <a:chOff x="6339528" y="2446484"/>
            <a:chExt cx="3422722" cy="5195238"/>
          </a:xfrm>
        </p:grpSpPr>
        <p:grpSp>
          <p:nvGrpSpPr>
            <p:cNvPr id="36" name="Group 35">
              <a:extLst>
                <a:ext uri="{FF2B5EF4-FFF2-40B4-BE49-F238E27FC236}">
                  <a16:creationId xmlns:a16="http://schemas.microsoft.com/office/drawing/2014/main" id="{CEA08C4A-BDA3-BA4E-AB46-4BE92EB05F21}"/>
                </a:ext>
              </a:extLst>
            </p:cNvPr>
            <p:cNvGrpSpPr/>
            <p:nvPr/>
          </p:nvGrpSpPr>
          <p:grpSpPr>
            <a:xfrm>
              <a:off x="6339528" y="2446484"/>
              <a:ext cx="3422722" cy="3822079"/>
              <a:chOff x="3455386" y="1628989"/>
              <a:chExt cx="1221116" cy="1363594"/>
            </a:xfrm>
          </p:grpSpPr>
          <p:sp>
            <p:nvSpPr>
              <p:cNvPr id="37" name="Freeform 60">
                <a:extLst>
                  <a:ext uri="{FF2B5EF4-FFF2-40B4-BE49-F238E27FC236}">
                    <a16:creationId xmlns:a16="http://schemas.microsoft.com/office/drawing/2014/main" id="{3F7906F2-EDFF-A14D-BB6A-C57B5F8876DF}"/>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dirty="0">
                  <a:solidFill>
                    <a:srgbClr val="000000"/>
                  </a:solidFill>
                  <a:sym typeface="Gill Sans" charset="0"/>
                </a:endParaRPr>
              </a:p>
            </p:txBody>
          </p:sp>
          <p:sp>
            <p:nvSpPr>
              <p:cNvPr id="38" name="Oval 23">
                <a:extLst>
                  <a:ext uri="{FF2B5EF4-FFF2-40B4-BE49-F238E27FC236}">
                    <a16:creationId xmlns:a16="http://schemas.microsoft.com/office/drawing/2014/main" id="{8ACCFC4F-87FA-3340-9559-0194819581A5}"/>
                  </a:ext>
                </a:extLst>
              </p:cNvPr>
              <p:cNvSpPr>
                <a:spLocks noChangeAspect="1" noChangeArrowheads="1"/>
              </p:cNvSpPr>
              <p:nvPr/>
            </p:nvSpPr>
            <p:spPr bwMode="auto">
              <a:xfrm>
                <a:off x="3518820" y="1830890"/>
                <a:ext cx="1109891" cy="903869"/>
              </a:xfrm>
              <a:prstGeom prst="ellipse">
                <a:avLst/>
              </a:prstGeom>
              <a:noFill/>
              <a:ln w="25400">
                <a:noFill/>
                <a:round/>
                <a:headEnd/>
                <a:tailEnd/>
              </a:ln>
            </p:spPr>
            <p:txBody>
              <a:bodyPr lIns="0" tIns="0" rIns="0" bIns="0" anchor="ctr"/>
              <a:lstStyle/>
              <a:p>
                <a:pPr algn="ctr"/>
                <a:r>
                  <a:rPr lang="en-US" sz="2800" b="1" dirty="0">
                    <a:solidFill>
                      <a:schemeClr val="bg1"/>
                    </a:solidFill>
                    <a:latin typeface="Calibri" panose="020F0502020204030204" pitchFamily="34" charset="0"/>
                    <a:cs typeface="Calibri" panose="020F0502020204030204" pitchFamily="34" charset="0"/>
                  </a:rPr>
                  <a:t>Some individuals are at particular risk</a:t>
                </a:r>
              </a:p>
            </p:txBody>
          </p:sp>
        </p:grpSp>
        <p:grpSp>
          <p:nvGrpSpPr>
            <p:cNvPr id="50" name="Group 230">
              <a:extLst>
                <a:ext uri="{FF2B5EF4-FFF2-40B4-BE49-F238E27FC236}">
                  <a16:creationId xmlns:a16="http://schemas.microsoft.com/office/drawing/2014/main" id="{58901B91-9696-0F47-95D6-B4F769BC9A14}"/>
                </a:ext>
              </a:extLst>
            </p:cNvPr>
            <p:cNvGrpSpPr>
              <a:grpSpLocks noChangeAspect="1"/>
            </p:cNvGrpSpPr>
            <p:nvPr/>
          </p:nvGrpSpPr>
          <p:grpSpPr>
            <a:xfrm>
              <a:off x="7489791" y="6431948"/>
              <a:ext cx="1201708" cy="1209774"/>
              <a:chOff x="0" y="0"/>
              <a:chExt cx="1455740" cy="1465510"/>
            </a:xfrm>
            <a:solidFill>
              <a:schemeClr val="accent5"/>
            </a:solidFill>
          </p:grpSpPr>
          <p:sp>
            <p:nvSpPr>
              <p:cNvPr id="51" name="Shape 227">
                <a:extLst>
                  <a:ext uri="{FF2B5EF4-FFF2-40B4-BE49-F238E27FC236}">
                    <a16:creationId xmlns:a16="http://schemas.microsoft.com/office/drawing/2014/main" id="{E3E33569-BCB3-E048-8864-A336B441886B}"/>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03</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52" name="Shape 228">
                <a:extLst>
                  <a:ext uri="{FF2B5EF4-FFF2-40B4-BE49-F238E27FC236}">
                    <a16:creationId xmlns:a16="http://schemas.microsoft.com/office/drawing/2014/main" id="{E26C6495-D7BF-6E4A-8E6A-ADD072B8804F}"/>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53" name="Shape 229">
                <a:extLst>
                  <a:ext uri="{FF2B5EF4-FFF2-40B4-BE49-F238E27FC236}">
                    <a16:creationId xmlns:a16="http://schemas.microsoft.com/office/drawing/2014/main" id="{4868B94E-4DBF-DF4B-8860-22BE64D1A888}"/>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7" name="Group 6">
            <a:extLst>
              <a:ext uri="{FF2B5EF4-FFF2-40B4-BE49-F238E27FC236}">
                <a16:creationId xmlns:a16="http://schemas.microsoft.com/office/drawing/2014/main" id="{4304932D-6483-1645-A770-7E442601F963}"/>
              </a:ext>
            </a:extLst>
          </p:cNvPr>
          <p:cNvGrpSpPr/>
          <p:nvPr/>
        </p:nvGrpSpPr>
        <p:grpSpPr>
          <a:xfrm>
            <a:off x="9510126" y="2446484"/>
            <a:ext cx="3422722" cy="5195238"/>
            <a:chOff x="9510126" y="2446484"/>
            <a:chExt cx="3422722" cy="5195238"/>
          </a:xfrm>
        </p:grpSpPr>
        <p:grpSp>
          <p:nvGrpSpPr>
            <p:cNvPr id="39" name="Group 38">
              <a:extLst>
                <a:ext uri="{FF2B5EF4-FFF2-40B4-BE49-F238E27FC236}">
                  <a16:creationId xmlns:a16="http://schemas.microsoft.com/office/drawing/2014/main" id="{8B20AC37-288F-2544-BA6D-3C4267F8CAC7}"/>
                </a:ext>
              </a:extLst>
            </p:cNvPr>
            <p:cNvGrpSpPr/>
            <p:nvPr/>
          </p:nvGrpSpPr>
          <p:grpSpPr>
            <a:xfrm>
              <a:off x="9510126" y="2446484"/>
              <a:ext cx="3422722" cy="3822079"/>
              <a:chOff x="3455386" y="1628989"/>
              <a:chExt cx="1221116" cy="1363594"/>
            </a:xfrm>
          </p:grpSpPr>
          <p:sp>
            <p:nvSpPr>
              <p:cNvPr id="40" name="Freeform 60">
                <a:extLst>
                  <a:ext uri="{FF2B5EF4-FFF2-40B4-BE49-F238E27FC236}">
                    <a16:creationId xmlns:a16="http://schemas.microsoft.com/office/drawing/2014/main" id="{694D880F-C28D-2C41-9B73-CA23CF408FA3}"/>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a:solidFill>
                    <a:srgbClr val="000000"/>
                  </a:solidFill>
                  <a:sym typeface="Gill Sans" charset="0"/>
                </a:endParaRPr>
              </a:p>
            </p:txBody>
          </p:sp>
          <p:sp>
            <p:nvSpPr>
              <p:cNvPr id="41" name="Oval 23">
                <a:extLst>
                  <a:ext uri="{FF2B5EF4-FFF2-40B4-BE49-F238E27FC236}">
                    <a16:creationId xmlns:a16="http://schemas.microsoft.com/office/drawing/2014/main" id="{04259075-9408-7642-9D80-5C73D2A7869E}"/>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anchor="ctr"/>
              <a:lstStyle/>
              <a:p>
                <a:pPr algn="ctr"/>
                <a:r>
                  <a:rPr lang="en-US" sz="2800" b="1" dirty="0">
                    <a:solidFill>
                      <a:schemeClr val="bg1"/>
                    </a:solidFill>
                    <a:latin typeface="Calibri" panose="020F0502020204030204" pitchFamily="34" charset="0"/>
                    <a:cs typeface="Calibri" panose="020F0502020204030204" pitchFamily="34" charset="0"/>
                  </a:rPr>
                  <a:t>Normal protection tools</a:t>
                </a:r>
              </a:p>
            </p:txBody>
          </p:sp>
        </p:grpSp>
        <p:grpSp>
          <p:nvGrpSpPr>
            <p:cNvPr id="54" name="Group 230">
              <a:extLst>
                <a:ext uri="{FF2B5EF4-FFF2-40B4-BE49-F238E27FC236}">
                  <a16:creationId xmlns:a16="http://schemas.microsoft.com/office/drawing/2014/main" id="{95B0B386-10A2-C14B-BE28-B095C9449972}"/>
                </a:ext>
              </a:extLst>
            </p:cNvPr>
            <p:cNvGrpSpPr>
              <a:grpSpLocks noChangeAspect="1"/>
            </p:cNvGrpSpPr>
            <p:nvPr/>
          </p:nvGrpSpPr>
          <p:grpSpPr>
            <a:xfrm>
              <a:off x="10668514" y="6431948"/>
              <a:ext cx="1201708" cy="1209774"/>
              <a:chOff x="0" y="0"/>
              <a:chExt cx="1455740" cy="1465510"/>
            </a:xfrm>
            <a:solidFill>
              <a:schemeClr val="accent3"/>
            </a:solidFill>
          </p:grpSpPr>
          <p:sp>
            <p:nvSpPr>
              <p:cNvPr id="55" name="Shape 227">
                <a:extLst>
                  <a:ext uri="{FF2B5EF4-FFF2-40B4-BE49-F238E27FC236}">
                    <a16:creationId xmlns:a16="http://schemas.microsoft.com/office/drawing/2014/main" id="{F443A6E0-733C-4846-A93C-45709B14FABE}"/>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04</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56" name="Shape 228">
                <a:extLst>
                  <a:ext uri="{FF2B5EF4-FFF2-40B4-BE49-F238E27FC236}">
                    <a16:creationId xmlns:a16="http://schemas.microsoft.com/office/drawing/2014/main" id="{150BEB94-1E25-D748-A3D2-94916A3FD6E7}"/>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57" name="Shape 229">
                <a:extLst>
                  <a:ext uri="{FF2B5EF4-FFF2-40B4-BE49-F238E27FC236}">
                    <a16:creationId xmlns:a16="http://schemas.microsoft.com/office/drawing/2014/main" id="{CB69C093-C344-3F44-84F9-0106C3F12000}"/>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sp>
        <p:nvSpPr>
          <p:cNvPr id="32" name="Slide Number Placeholder 5">
            <a:extLst>
              <a:ext uri="{FF2B5EF4-FFF2-40B4-BE49-F238E27FC236}">
                <a16:creationId xmlns:a16="http://schemas.microsoft.com/office/drawing/2014/main" id="{D2FF9082-F539-854A-835C-3747FEC8C160}"/>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68</a:t>
            </a:fld>
            <a:endParaRPr lang="en-US" altLang="en-US" sz="1200" dirty="0">
              <a:solidFill>
                <a:schemeClr val="bg1"/>
              </a:solidFill>
            </a:endParaRPr>
          </a:p>
        </p:txBody>
      </p:sp>
    </p:spTree>
    <p:extLst>
      <p:ext uri="{BB962C8B-B14F-4D97-AF65-F5344CB8AC3E}">
        <p14:creationId xmlns:p14="http://schemas.microsoft.com/office/powerpoint/2010/main" val="1596989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4855-C1E5-EB4C-B6C2-AD964BDDCF67}"/>
              </a:ext>
            </a:extLst>
          </p:cNvPr>
          <p:cNvSpPr>
            <a:spLocks noGrp="1"/>
          </p:cNvSpPr>
          <p:nvPr>
            <p:ph type="title"/>
          </p:nvPr>
        </p:nvSpPr>
        <p:spPr/>
        <p:txBody>
          <a:bodyPr/>
          <a:lstStyle/>
          <a:p>
            <a:r>
              <a:rPr lang="en-US"/>
              <a:t>Key Learning Points</a:t>
            </a:r>
            <a:endParaRPr lang="en-US" dirty="0"/>
          </a:p>
        </p:txBody>
      </p:sp>
      <p:grpSp>
        <p:nvGrpSpPr>
          <p:cNvPr id="4" name="Group 3">
            <a:extLst>
              <a:ext uri="{FF2B5EF4-FFF2-40B4-BE49-F238E27FC236}">
                <a16:creationId xmlns:a16="http://schemas.microsoft.com/office/drawing/2014/main" id="{CF3F4B4D-F44D-934F-90DA-54459FF9383C}"/>
              </a:ext>
            </a:extLst>
          </p:cNvPr>
          <p:cNvGrpSpPr/>
          <p:nvPr/>
        </p:nvGrpSpPr>
        <p:grpSpPr>
          <a:xfrm>
            <a:off x="0" y="2446484"/>
            <a:ext cx="3422722" cy="5172545"/>
            <a:chOff x="0" y="2446484"/>
            <a:chExt cx="3422722" cy="5172545"/>
          </a:xfrm>
        </p:grpSpPr>
        <p:grpSp>
          <p:nvGrpSpPr>
            <p:cNvPr id="16" name="Group 15">
              <a:extLst>
                <a:ext uri="{FF2B5EF4-FFF2-40B4-BE49-F238E27FC236}">
                  <a16:creationId xmlns:a16="http://schemas.microsoft.com/office/drawing/2014/main" id="{DCF10100-6DB6-984F-AE4A-74B60C66936F}"/>
                </a:ext>
              </a:extLst>
            </p:cNvPr>
            <p:cNvGrpSpPr/>
            <p:nvPr/>
          </p:nvGrpSpPr>
          <p:grpSpPr>
            <a:xfrm>
              <a:off x="0" y="2446484"/>
              <a:ext cx="3422722" cy="3822079"/>
              <a:chOff x="3455386" y="1628989"/>
              <a:chExt cx="1221116" cy="1363594"/>
            </a:xfrm>
          </p:grpSpPr>
          <p:sp>
            <p:nvSpPr>
              <p:cNvPr id="17" name="Freeform 60">
                <a:extLst>
                  <a:ext uri="{FF2B5EF4-FFF2-40B4-BE49-F238E27FC236}">
                    <a16:creationId xmlns:a16="http://schemas.microsoft.com/office/drawing/2014/main" id="{1047B02D-0E35-BE4B-83DE-E03079976C87}"/>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a:solidFill>
                    <a:srgbClr val="000000"/>
                  </a:solidFill>
                  <a:sym typeface="Gill Sans" charset="0"/>
                </a:endParaRPr>
              </a:p>
            </p:txBody>
          </p:sp>
          <p:sp>
            <p:nvSpPr>
              <p:cNvPr id="18" name="Oval 23">
                <a:extLst>
                  <a:ext uri="{FF2B5EF4-FFF2-40B4-BE49-F238E27FC236}">
                    <a16:creationId xmlns:a16="http://schemas.microsoft.com/office/drawing/2014/main" id="{AC3780D3-1BB1-AE44-8DC4-EC56E9364858}"/>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anchor="ctr"/>
              <a:lstStyle/>
              <a:p>
                <a:pPr algn="ctr"/>
                <a:r>
                  <a:rPr lang="en-US" sz="2800" b="1" dirty="0">
                    <a:solidFill>
                      <a:schemeClr val="bg1"/>
                    </a:solidFill>
                    <a:latin typeface="Calibri" panose="020F0502020204030204" pitchFamily="34" charset="0"/>
                    <a:cs typeface="Calibri" panose="020F0502020204030204" pitchFamily="34" charset="0"/>
                  </a:rPr>
                  <a:t>Time and creative solutions</a:t>
                </a:r>
              </a:p>
            </p:txBody>
          </p:sp>
        </p:grpSp>
        <p:grpSp>
          <p:nvGrpSpPr>
            <p:cNvPr id="42" name="Group 230">
              <a:extLst>
                <a:ext uri="{FF2B5EF4-FFF2-40B4-BE49-F238E27FC236}">
                  <a16:creationId xmlns:a16="http://schemas.microsoft.com/office/drawing/2014/main" id="{1092F973-FF94-1249-9799-392DE74FD254}"/>
                </a:ext>
              </a:extLst>
            </p:cNvPr>
            <p:cNvGrpSpPr>
              <a:grpSpLocks noChangeAspect="1"/>
            </p:cNvGrpSpPr>
            <p:nvPr/>
          </p:nvGrpSpPr>
          <p:grpSpPr>
            <a:xfrm>
              <a:off x="1187548" y="6409255"/>
              <a:ext cx="1201708" cy="1209774"/>
              <a:chOff x="0" y="0"/>
              <a:chExt cx="1455740" cy="1465510"/>
            </a:xfrm>
            <a:solidFill>
              <a:srgbClr val="FCC448"/>
            </a:solidFill>
          </p:grpSpPr>
          <p:sp>
            <p:nvSpPr>
              <p:cNvPr id="43" name="Shape 227">
                <a:extLst>
                  <a:ext uri="{FF2B5EF4-FFF2-40B4-BE49-F238E27FC236}">
                    <a16:creationId xmlns:a16="http://schemas.microsoft.com/office/drawing/2014/main" id="{CD67D554-186A-7A44-8289-299CD5F37ED1}"/>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05</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4" name="Shape 228">
                <a:extLst>
                  <a:ext uri="{FF2B5EF4-FFF2-40B4-BE49-F238E27FC236}">
                    <a16:creationId xmlns:a16="http://schemas.microsoft.com/office/drawing/2014/main" id="{EDC4AA99-6898-F44A-BF9C-01E698217DC4}"/>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5" name="Shape 229">
                <a:extLst>
                  <a:ext uri="{FF2B5EF4-FFF2-40B4-BE49-F238E27FC236}">
                    <a16:creationId xmlns:a16="http://schemas.microsoft.com/office/drawing/2014/main" id="{13C01A97-9565-F744-B0FD-5A1095F56F5D}"/>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5" name="Group 4">
            <a:extLst>
              <a:ext uri="{FF2B5EF4-FFF2-40B4-BE49-F238E27FC236}">
                <a16:creationId xmlns:a16="http://schemas.microsoft.com/office/drawing/2014/main" id="{8254CBAA-B078-C04E-81FD-5B7265019987}"/>
              </a:ext>
            </a:extLst>
          </p:cNvPr>
          <p:cNvGrpSpPr/>
          <p:nvPr/>
        </p:nvGrpSpPr>
        <p:grpSpPr>
          <a:xfrm>
            <a:off x="3169764" y="2446484"/>
            <a:ext cx="3422722" cy="5186368"/>
            <a:chOff x="3169764" y="2446484"/>
            <a:chExt cx="3422722" cy="5186368"/>
          </a:xfrm>
        </p:grpSpPr>
        <p:grpSp>
          <p:nvGrpSpPr>
            <p:cNvPr id="27" name="Group 26">
              <a:extLst>
                <a:ext uri="{FF2B5EF4-FFF2-40B4-BE49-F238E27FC236}">
                  <a16:creationId xmlns:a16="http://schemas.microsoft.com/office/drawing/2014/main" id="{B266244D-0174-8D43-95D1-C0FE70B4504A}"/>
                </a:ext>
              </a:extLst>
            </p:cNvPr>
            <p:cNvGrpSpPr/>
            <p:nvPr/>
          </p:nvGrpSpPr>
          <p:grpSpPr>
            <a:xfrm>
              <a:off x="3169764" y="2446484"/>
              <a:ext cx="3422722" cy="3822079"/>
              <a:chOff x="3455386" y="1628989"/>
              <a:chExt cx="1221116" cy="1363594"/>
            </a:xfrm>
          </p:grpSpPr>
          <p:sp>
            <p:nvSpPr>
              <p:cNvPr id="34" name="Freeform 60">
                <a:extLst>
                  <a:ext uri="{FF2B5EF4-FFF2-40B4-BE49-F238E27FC236}">
                    <a16:creationId xmlns:a16="http://schemas.microsoft.com/office/drawing/2014/main" id="{23E46766-9A37-D741-B4B1-AE0EDB13D828}"/>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a:solidFill>
                    <a:srgbClr val="000000"/>
                  </a:solidFill>
                  <a:sym typeface="Gill Sans" charset="0"/>
                </a:endParaRPr>
              </a:p>
            </p:txBody>
          </p:sp>
          <p:sp>
            <p:nvSpPr>
              <p:cNvPr id="35" name="Oval 23">
                <a:extLst>
                  <a:ext uri="{FF2B5EF4-FFF2-40B4-BE49-F238E27FC236}">
                    <a16:creationId xmlns:a16="http://schemas.microsoft.com/office/drawing/2014/main" id="{7CF95C82-573A-7F42-9C71-35F005D3B0E6}"/>
                  </a:ext>
                </a:extLst>
              </p:cNvPr>
              <p:cNvSpPr>
                <a:spLocks noChangeAspect="1" noChangeArrowheads="1"/>
              </p:cNvSpPr>
              <p:nvPr/>
            </p:nvSpPr>
            <p:spPr bwMode="auto">
              <a:xfrm>
                <a:off x="3509460" y="1830890"/>
                <a:ext cx="1110188" cy="903869"/>
              </a:xfrm>
              <a:prstGeom prst="ellipse">
                <a:avLst/>
              </a:prstGeom>
              <a:noFill/>
              <a:ln w="25400">
                <a:noFill/>
                <a:round/>
                <a:headEnd/>
                <a:tailEnd/>
              </a:ln>
            </p:spPr>
            <p:txBody>
              <a:bodyPr lIns="0" tIns="0" rIns="0" bIns="0" anchor="ctr"/>
              <a:lstStyle/>
              <a:p>
                <a:pPr algn="ctr"/>
                <a:r>
                  <a:rPr lang="en-US" sz="2800" b="1" dirty="0">
                    <a:solidFill>
                      <a:schemeClr val="bg1"/>
                    </a:solidFill>
                    <a:latin typeface="Calibri" panose="020F0502020204030204" pitchFamily="34" charset="0"/>
                    <a:cs typeface="Calibri" panose="020F0502020204030204" pitchFamily="34" charset="0"/>
                  </a:rPr>
                  <a:t>Establish trust</a:t>
                </a:r>
              </a:p>
            </p:txBody>
          </p:sp>
        </p:grpSp>
        <p:grpSp>
          <p:nvGrpSpPr>
            <p:cNvPr id="46" name="Group 230">
              <a:extLst>
                <a:ext uri="{FF2B5EF4-FFF2-40B4-BE49-F238E27FC236}">
                  <a16:creationId xmlns:a16="http://schemas.microsoft.com/office/drawing/2014/main" id="{8B8010DE-23F5-0E45-AE16-C8BC3035C0DD}"/>
                </a:ext>
              </a:extLst>
            </p:cNvPr>
            <p:cNvGrpSpPr>
              <a:grpSpLocks noChangeAspect="1"/>
            </p:cNvGrpSpPr>
            <p:nvPr/>
          </p:nvGrpSpPr>
          <p:grpSpPr>
            <a:xfrm>
              <a:off x="4362842" y="6423078"/>
              <a:ext cx="1201708" cy="1209774"/>
              <a:chOff x="0" y="0"/>
              <a:chExt cx="1455740" cy="1465510"/>
            </a:xfrm>
            <a:solidFill>
              <a:srgbClr val="FCC448"/>
            </a:solidFill>
          </p:grpSpPr>
          <p:sp>
            <p:nvSpPr>
              <p:cNvPr id="47" name="Shape 227">
                <a:extLst>
                  <a:ext uri="{FF2B5EF4-FFF2-40B4-BE49-F238E27FC236}">
                    <a16:creationId xmlns:a16="http://schemas.microsoft.com/office/drawing/2014/main" id="{B70A5801-B019-4940-96CB-2D085C523757}"/>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06</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8" name="Shape 228">
                <a:extLst>
                  <a:ext uri="{FF2B5EF4-FFF2-40B4-BE49-F238E27FC236}">
                    <a16:creationId xmlns:a16="http://schemas.microsoft.com/office/drawing/2014/main" id="{837CE9E9-0638-D74A-8D4F-751E57D7A0FF}"/>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9" name="Shape 229">
                <a:extLst>
                  <a:ext uri="{FF2B5EF4-FFF2-40B4-BE49-F238E27FC236}">
                    <a16:creationId xmlns:a16="http://schemas.microsoft.com/office/drawing/2014/main" id="{9EDAC353-8E65-494E-BDF0-8A7885940F77}"/>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6" name="Group 5">
            <a:extLst>
              <a:ext uri="{FF2B5EF4-FFF2-40B4-BE49-F238E27FC236}">
                <a16:creationId xmlns:a16="http://schemas.microsoft.com/office/drawing/2014/main" id="{EC90B03F-766C-C349-8DCE-586879A0EF4C}"/>
              </a:ext>
            </a:extLst>
          </p:cNvPr>
          <p:cNvGrpSpPr/>
          <p:nvPr/>
        </p:nvGrpSpPr>
        <p:grpSpPr>
          <a:xfrm>
            <a:off x="6339528" y="2446484"/>
            <a:ext cx="3422722" cy="5195238"/>
            <a:chOff x="6339528" y="2446484"/>
            <a:chExt cx="3422722" cy="5195238"/>
          </a:xfrm>
        </p:grpSpPr>
        <p:grpSp>
          <p:nvGrpSpPr>
            <p:cNvPr id="36" name="Group 35">
              <a:extLst>
                <a:ext uri="{FF2B5EF4-FFF2-40B4-BE49-F238E27FC236}">
                  <a16:creationId xmlns:a16="http://schemas.microsoft.com/office/drawing/2014/main" id="{CEA08C4A-BDA3-BA4E-AB46-4BE92EB05F21}"/>
                </a:ext>
              </a:extLst>
            </p:cNvPr>
            <p:cNvGrpSpPr/>
            <p:nvPr/>
          </p:nvGrpSpPr>
          <p:grpSpPr>
            <a:xfrm>
              <a:off x="6339528" y="2446484"/>
              <a:ext cx="3422722" cy="3822079"/>
              <a:chOff x="3455386" y="1628989"/>
              <a:chExt cx="1221116" cy="1363594"/>
            </a:xfrm>
          </p:grpSpPr>
          <p:sp>
            <p:nvSpPr>
              <p:cNvPr id="37" name="Freeform 60">
                <a:extLst>
                  <a:ext uri="{FF2B5EF4-FFF2-40B4-BE49-F238E27FC236}">
                    <a16:creationId xmlns:a16="http://schemas.microsoft.com/office/drawing/2014/main" id="{3F7906F2-EDFF-A14D-BB6A-C57B5F8876DF}"/>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dirty="0">
                  <a:solidFill>
                    <a:srgbClr val="000000"/>
                  </a:solidFill>
                  <a:sym typeface="Gill Sans" charset="0"/>
                </a:endParaRPr>
              </a:p>
            </p:txBody>
          </p:sp>
          <p:sp>
            <p:nvSpPr>
              <p:cNvPr id="38" name="Oval 23">
                <a:extLst>
                  <a:ext uri="{FF2B5EF4-FFF2-40B4-BE49-F238E27FC236}">
                    <a16:creationId xmlns:a16="http://schemas.microsoft.com/office/drawing/2014/main" id="{8ACCFC4F-87FA-3340-9559-0194819581A5}"/>
                  </a:ext>
                </a:extLst>
              </p:cNvPr>
              <p:cNvSpPr>
                <a:spLocks noChangeAspect="1" noChangeArrowheads="1"/>
              </p:cNvSpPr>
              <p:nvPr/>
            </p:nvSpPr>
            <p:spPr bwMode="auto">
              <a:xfrm>
                <a:off x="3518820" y="1830890"/>
                <a:ext cx="1109891" cy="903869"/>
              </a:xfrm>
              <a:prstGeom prst="ellipse">
                <a:avLst/>
              </a:prstGeom>
              <a:noFill/>
              <a:ln w="25400">
                <a:noFill/>
                <a:round/>
                <a:headEnd/>
                <a:tailEnd/>
              </a:ln>
            </p:spPr>
            <p:txBody>
              <a:bodyPr lIns="0" tIns="0" rIns="0" bIns="0" anchor="ctr"/>
              <a:lstStyle/>
              <a:p>
                <a:pPr algn="ctr"/>
                <a:r>
                  <a:rPr lang="en-US" sz="2800" b="1" dirty="0">
                    <a:solidFill>
                      <a:schemeClr val="bg1"/>
                    </a:solidFill>
                    <a:latin typeface="Calibri" panose="020F0502020204030204" pitchFamily="34" charset="0"/>
                    <a:cs typeface="Calibri" panose="020F0502020204030204" pitchFamily="34" charset="0"/>
                  </a:rPr>
                  <a:t>Mainstream into </a:t>
                </a:r>
                <a:br>
                  <a:rPr lang="en-US" sz="2800" b="1" dirty="0">
                    <a:solidFill>
                      <a:schemeClr val="bg1"/>
                    </a:solidFill>
                    <a:latin typeface="Calibri" panose="020F0502020204030204" pitchFamily="34" charset="0"/>
                    <a:cs typeface="Calibri" panose="020F0502020204030204" pitchFamily="34" charset="0"/>
                  </a:rPr>
                </a:br>
                <a:r>
                  <a:rPr lang="en-US" sz="2800" b="1" dirty="0">
                    <a:solidFill>
                      <a:schemeClr val="bg1"/>
                    </a:solidFill>
                    <a:latin typeface="Calibri" panose="020F0502020204030204" pitchFamily="34" charset="0"/>
                    <a:cs typeface="Calibri" panose="020F0502020204030204" pitchFamily="34" charset="0"/>
                  </a:rPr>
                  <a:t>services and </a:t>
                </a:r>
                <a:r>
                  <a:rPr lang="en-US" sz="2800" b="1" dirty="0" err="1">
                    <a:solidFill>
                      <a:schemeClr val="bg1"/>
                    </a:solidFill>
                    <a:latin typeface="Calibri" panose="020F0502020204030204" pitchFamily="34" charset="0"/>
                    <a:cs typeface="Calibri" panose="020F0502020204030204" pitchFamily="34" charset="0"/>
                  </a:rPr>
                  <a:t>programmes</a:t>
                </a:r>
                <a:r>
                  <a:rPr lang="en-US" sz="2800" b="1" dirty="0">
                    <a:solidFill>
                      <a:schemeClr val="bg1"/>
                    </a:solidFill>
                    <a:latin typeface="Calibri" panose="020F0502020204030204" pitchFamily="34" charset="0"/>
                    <a:cs typeface="Calibri" panose="020F0502020204030204" pitchFamily="34" charset="0"/>
                  </a:rPr>
                  <a:t> </a:t>
                </a:r>
              </a:p>
            </p:txBody>
          </p:sp>
        </p:grpSp>
        <p:grpSp>
          <p:nvGrpSpPr>
            <p:cNvPr id="50" name="Group 230">
              <a:extLst>
                <a:ext uri="{FF2B5EF4-FFF2-40B4-BE49-F238E27FC236}">
                  <a16:creationId xmlns:a16="http://schemas.microsoft.com/office/drawing/2014/main" id="{58901B91-9696-0F47-95D6-B4F769BC9A14}"/>
                </a:ext>
              </a:extLst>
            </p:cNvPr>
            <p:cNvGrpSpPr>
              <a:grpSpLocks noChangeAspect="1"/>
            </p:cNvGrpSpPr>
            <p:nvPr/>
          </p:nvGrpSpPr>
          <p:grpSpPr>
            <a:xfrm>
              <a:off x="7489791" y="6431948"/>
              <a:ext cx="1201708" cy="1209774"/>
              <a:chOff x="0" y="0"/>
              <a:chExt cx="1455740" cy="1465510"/>
            </a:xfrm>
            <a:solidFill>
              <a:schemeClr val="accent5"/>
            </a:solidFill>
          </p:grpSpPr>
          <p:sp>
            <p:nvSpPr>
              <p:cNvPr id="51" name="Shape 227">
                <a:extLst>
                  <a:ext uri="{FF2B5EF4-FFF2-40B4-BE49-F238E27FC236}">
                    <a16:creationId xmlns:a16="http://schemas.microsoft.com/office/drawing/2014/main" id="{E3E33569-BCB3-E048-8864-A336B441886B}"/>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07</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52" name="Shape 228">
                <a:extLst>
                  <a:ext uri="{FF2B5EF4-FFF2-40B4-BE49-F238E27FC236}">
                    <a16:creationId xmlns:a16="http://schemas.microsoft.com/office/drawing/2014/main" id="{E26C6495-D7BF-6E4A-8E6A-ADD072B8804F}"/>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53" name="Shape 229">
                <a:extLst>
                  <a:ext uri="{FF2B5EF4-FFF2-40B4-BE49-F238E27FC236}">
                    <a16:creationId xmlns:a16="http://schemas.microsoft.com/office/drawing/2014/main" id="{4868B94E-4DBF-DF4B-8860-22BE64D1A888}"/>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7" name="Group 6">
            <a:extLst>
              <a:ext uri="{FF2B5EF4-FFF2-40B4-BE49-F238E27FC236}">
                <a16:creationId xmlns:a16="http://schemas.microsoft.com/office/drawing/2014/main" id="{4304932D-6483-1645-A770-7E442601F963}"/>
              </a:ext>
            </a:extLst>
          </p:cNvPr>
          <p:cNvGrpSpPr/>
          <p:nvPr/>
        </p:nvGrpSpPr>
        <p:grpSpPr>
          <a:xfrm>
            <a:off x="9510126" y="2446484"/>
            <a:ext cx="3422722" cy="5195238"/>
            <a:chOff x="9510126" y="2446484"/>
            <a:chExt cx="3422722" cy="5195238"/>
          </a:xfrm>
        </p:grpSpPr>
        <p:grpSp>
          <p:nvGrpSpPr>
            <p:cNvPr id="39" name="Group 38">
              <a:extLst>
                <a:ext uri="{FF2B5EF4-FFF2-40B4-BE49-F238E27FC236}">
                  <a16:creationId xmlns:a16="http://schemas.microsoft.com/office/drawing/2014/main" id="{8B20AC37-288F-2544-BA6D-3C4267F8CAC7}"/>
                </a:ext>
              </a:extLst>
            </p:cNvPr>
            <p:cNvGrpSpPr/>
            <p:nvPr/>
          </p:nvGrpSpPr>
          <p:grpSpPr>
            <a:xfrm>
              <a:off x="9510126" y="2446484"/>
              <a:ext cx="3422722" cy="3822079"/>
              <a:chOff x="3455386" y="1628989"/>
              <a:chExt cx="1221116" cy="1363594"/>
            </a:xfrm>
          </p:grpSpPr>
          <p:sp>
            <p:nvSpPr>
              <p:cNvPr id="40" name="Freeform 60">
                <a:extLst>
                  <a:ext uri="{FF2B5EF4-FFF2-40B4-BE49-F238E27FC236}">
                    <a16:creationId xmlns:a16="http://schemas.microsoft.com/office/drawing/2014/main" id="{694D880F-C28D-2C41-9B73-CA23CF408FA3}"/>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a:solidFill>
                    <a:srgbClr val="000000"/>
                  </a:solidFill>
                  <a:sym typeface="Gill Sans" charset="0"/>
                </a:endParaRPr>
              </a:p>
            </p:txBody>
          </p:sp>
          <p:sp>
            <p:nvSpPr>
              <p:cNvPr id="41" name="Oval 23">
                <a:extLst>
                  <a:ext uri="{FF2B5EF4-FFF2-40B4-BE49-F238E27FC236}">
                    <a16:creationId xmlns:a16="http://schemas.microsoft.com/office/drawing/2014/main" id="{04259075-9408-7642-9D80-5C73D2A7869E}"/>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anchor="ctr"/>
              <a:lstStyle/>
              <a:p>
                <a:pPr algn="ctr"/>
                <a:r>
                  <a:rPr lang="en-US" sz="2800" b="1" dirty="0">
                    <a:solidFill>
                      <a:schemeClr val="bg1"/>
                    </a:solidFill>
                    <a:latin typeface="Calibri" panose="020F0502020204030204" pitchFamily="34" charset="0"/>
                    <a:cs typeface="Calibri" panose="020F0502020204030204" pitchFamily="34" charset="0"/>
                  </a:rPr>
                  <a:t>Approach in a holistic manner</a:t>
                </a:r>
              </a:p>
            </p:txBody>
          </p:sp>
        </p:grpSp>
        <p:grpSp>
          <p:nvGrpSpPr>
            <p:cNvPr id="54" name="Group 230">
              <a:extLst>
                <a:ext uri="{FF2B5EF4-FFF2-40B4-BE49-F238E27FC236}">
                  <a16:creationId xmlns:a16="http://schemas.microsoft.com/office/drawing/2014/main" id="{95B0B386-10A2-C14B-BE28-B095C9449972}"/>
                </a:ext>
              </a:extLst>
            </p:cNvPr>
            <p:cNvGrpSpPr>
              <a:grpSpLocks noChangeAspect="1"/>
            </p:cNvGrpSpPr>
            <p:nvPr/>
          </p:nvGrpSpPr>
          <p:grpSpPr>
            <a:xfrm>
              <a:off x="10668514" y="6431948"/>
              <a:ext cx="1201708" cy="1209774"/>
              <a:chOff x="0" y="0"/>
              <a:chExt cx="1455740" cy="1465510"/>
            </a:xfrm>
            <a:solidFill>
              <a:schemeClr val="accent3"/>
            </a:solidFill>
          </p:grpSpPr>
          <p:sp>
            <p:nvSpPr>
              <p:cNvPr id="55" name="Shape 227">
                <a:extLst>
                  <a:ext uri="{FF2B5EF4-FFF2-40B4-BE49-F238E27FC236}">
                    <a16:creationId xmlns:a16="http://schemas.microsoft.com/office/drawing/2014/main" id="{F443A6E0-733C-4846-A93C-45709B14FABE}"/>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08</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56" name="Shape 228">
                <a:extLst>
                  <a:ext uri="{FF2B5EF4-FFF2-40B4-BE49-F238E27FC236}">
                    <a16:creationId xmlns:a16="http://schemas.microsoft.com/office/drawing/2014/main" id="{150BEB94-1E25-D748-A3D2-94916A3FD6E7}"/>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57" name="Shape 229">
                <a:extLst>
                  <a:ext uri="{FF2B5EF4-FFF2-40B4-BE49-F238E27FC236}">
                    <a16:creationId xmlns:a16="http://schemas.microsoft.com/office/drawing/2014/main" id="{CB69C093-C344-3F44-84F9-0106C3F12000}"/>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sp>
        <p:nvSpPr>
          <p:cNvPr id="32" name="Slide Number Placeholder 5">
            <a:extLst>
              <a:ext uri="{FF2B5EF4-FFF2-40B4-BE49-F238E27FC236}">
                <a16:creationId xmlns:a16="http://schemas.microsoft.com/office/drawing/2014/main" id="{D2FF9082-F539-854A-835C-3747FEC8C160}"/>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69</a:t>
            </a:fld>
            <a:endParaRPr lang="en-US" altLang="en-US" sz="1200" dirty="0">
              <a:solidFill>
                <a:schemeClr val="bg1"/>
              </a:solidFill>
            </a:endParaRPr>
          </a:p>
        </p:txBody>
      </p:sp>
    </p:spTree>
    <p:extLst>
      <p:ext uri="{BB962C8B-B14F-4D97-AF65-F5344CB8AC3E}">
        <p14:creationId xmlns:p14="http://schemas.microsoft.com/office/powerpoint/2010/main" val="702856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251"/>
          <p:cNvSpPr txBox="1"/>
          <p:nvPr/>
        </p:nvSpPr>
        <p:spPr>
          <a:xfrm>
            <a:off x="571430"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endParaRPr lang="en-US" altLang="en-US" dirty="0">
              <a:latin typeface="Calibri Regular"/>
            </a:endParaRPr>
          </a:p>
        </p:txBody>
      </p:sp>
      <p:sp>
        <p:nvSpPr>
          <p:cNvPr id="254" name="TextBox 253"/>
          <p:cNvSpPr txBox="1"/>
          <p:nvPr/>
        </p:nvSpPr>
        <p:spPr>
          <a:xfrm>
            <a:off x="333334"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cxnSp>
        <p:nvCxnSpPr>
          <p:cNvPr id="26" name="Straight Connector 25">
            <a:extLst>
              <a:ext uri="{FF2B5EF4-FFF2-40B4-BE49-F238E27FC236}">
                <a16:creationId xmlns:a16="http://schemas.microsoft.com/office/drawing/2014/main" id="{3C3C0B24-A0A6-6841-BB8C-415A892349CC}"/>
              </a:ext>
            </a:extLst>
          </p:cNvPr>
          <p:cNvCxnSpPr>
            <a:cxnSpLocks/>
          </p:cNvCxnSpPr>
          <p:nvPr/>
        </p:nvCxnSpPr>
        <p:spPr bwMode="auto">
          <a:xfrm>
            <a:off x="4386136" y="4393987"/>
            <a:ext cx="0" cy="4146509"/>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DFE6296D-590A-1E42-A555-B1121A1F9470}"/>
              </a:ext>
            </a:extLst>
          </p:cNvPr>
          <p:cNvCxnSpPr>
            <a:cxnSpLocks/>
          </p:cNvCxnSpPr>
          <p:nvPr/>
        </p:nvCxnSpPr>
        <p:spPr bwMode="auto">
          <a:xfrm>
            <a:off x="8683226"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A384142-DFCA-8544-A447-44F38134BEAD}"/>
              </a:ext>
            </a:extLst>
          </p:cNvPr>
          <p:cNvCxnSpPr/>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38" name="Title 3">
            <a:extLst>
              <a:ext uri="{FF2B5EF4-FFF2-40B4-BE49-F238E27FC236}">
                <a16:creationId xmlns:a16="http://schemas.microsoft.com/office/drawing/2014/main" id="{C7DE7705-CE9B-974D-A36C-84EE098150F5}"/>
              </a:ext>
            </a:extLst>
          </p:cNvPr>
          <p:cNvSpPr txBox="1">
            <a:spLocks/>
          </p:cNvSpPr>
          <p:nvPr/>
        </p:nvSpPr>
        <p:spPr>
          <a:xfrm>
            <a:off x="4176608" y="1009120"/>
            <a:ext cx="4756010" cy="820493"/>
          </a:xfrm>
          <a:prstGeom prst="rect">
            <a:avLst/>
          </a:prstGeom>
          <a:noFill/>
        </p:spPr>
        <p:txBody>
          <a:bodyPr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altLang="en-US" sz="6599" kern="0" spc="330" dirty="0">
                <a:solidFill>
                  <a:schemeClr val="bg1"/>
                </a:solidFill>
              </a:rPr>
              <a:t>OBJECTIVES</a:t>
            </a:r>
          </a:p>
        </p:txBody>
      </p:sp>
      <p:sp>
        <p:nvSpPr>
          <p:cNvPr id="49" name="Slide Number Placeholder 5">
            <a:extLst>
              <a:ext uri="{FF2B5EF4-FFF2-40B4-BE49-F238E27FC236}">
                <a16:creationId xmlns:a16="http://schemas.microsoft.com/office/drawing/2014/main" id="{4F745B31-AD2D-754F-B7FF-CD7A8B1CC716}"/>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7</a:t>
            </a:fld>
            <a:endParaRPr lang="en-US" altLang="en-US" sz="1200" dirty="0">
              <a:solidFill>
                <a:schemeClr val="bg1"/>
              </a:solidFill>
            </a:endParaRPr>
          </a:p>
        </p:txBody>
      </p:sp>
      <p:sp>
        <p:nvSpPr>
          <p:cNvPr id="3" name="Content Placeholder 2">
            <a:extLst>
              <a:ext uri="{FF2B5EF4-FFF2-40B4-BE49-F238E27FC236}">
                <a16:creationId xmlns:a16="http://schemas.microsoft.com/office/drawing/2014/main" id="{458284D3-BAE3-524C-85DC-252A2415B145}"/>
              </a:ext>
            </a:extLst>
          </p:cNvPr>
          <p:cNvSpPr>
            <a:spLocks noGrp="1"/>
          </p:cNvSpPr>
          <p:nvPr>
            <p:ph idx="1"/>
          </p:nvPr>
        </p:nvSpPr>
        <p:spPr>
          <a:xfrm>
            <a:off x="333334" y="5437400"/>
            <a:ext cx="3708314" cy="2573539"/>
          </a:xfrm>
        </p:spPr>
        <p:txBody>
          <a:bodyPr/>
          <a:lstStyle/>
          <a:p>
            <a:r>
              <a:rPr lang="en-US" dirty="0"/>
              <a:t>They may encounter marginalization as both migrants or forcibly displaced people and people of diverse SOGIESC.</a:t>
            </a:r>
          </a:p>
          <a:p>
            <a:endParaRPr lang="en-US" dirty="0"/>
          </a:p>
        </p:txBody>
      </p:sp>
      <p:pic>
        <p:nvPicPr>
          <p:cNvPr id="8" name="Picture Placeholder 7">
            <a:extLst>
              <a:ext uri="{FF2B5EF4-FFF2-40B4-BE49-F238E27FC236}">
                <a16:creationId xmlns:a16="http://schemas.microsoft.com/office/drawing/2014/main" id="{4BC40307-9A18-1846-8F8E-BCE3FB50FCA7}"/>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a14:imgEffect>
                      <a14:brightnessContrast bright="-20000"/>
                    </a14:imgEffect>
                  </a14:imgLayer>
                </a14:imgProps>
              </a:ext>
            </a:extLst>
          </a:blip>
          <a:srcRect t="15086" b="38055"/>
          <a:stretch/>
        </p:blipFill>
        <p:spPr>
          <a:xfrm>
            <a:off x="0" y="0"/>
            <a:ext cx="13003213" cy="3885006"/>
          </a:xfrm>
        </p:spPr>
      </p:pic>
      <p:sp>
        <p:nvSpPr>
          <p:cNvPr id="2" name="Title 1">
            <a:extLst>
              <a:ext uri="{FF2B5EF4-FFF2-40B4-BE49-F238E27FC236}">
                <a16:creationId xmlns:a16="http://schemas.microsoft.com/office/drawing/2014/main" id="{F22A0BBD-F5BE-3449-8C37-1AC28AB7C83B}"/>
              </a:ext>
            </a:extLst>
          </p:cNvPr>
          <p:cNvSpPr>
            <a:spLocks noGrp="1"/>
          </p:cNvSpPr>
          <p:nvPr>
            <p:ph type="title"/>
          </p:nvPr>
        </p:nvSpPr>
        <p:spPr>
          <a:xfrm>
            <a:off x="-19932" y="2632002"/>
            <a:ext cx="6018395" cy="956333"/>
          </a:xfrm>
          <a:solidFill>
            <a:schemeClr val="accent2"/>
          </a:solidFill>
        </p:spPr>
        <p:txBody>
          <a:bodyPr/>
          <a:lstStyle/>
          <a:p>
            <a:pPr marL="288925" algn="l"/>
            <a:r>
              <a:rPr lang="en-US" altLang="en-US" cap="none" spc="0" dirty="0">
                <a:solidFill>
                  <a:schemeClr val="bg1"/>
                </a:solidFill>
                <a:latin typeface="Calibri" charset="0"/>
                <a:ea typeface="MS PGothic" charset="-128"/>
                <a:cs typeface="Calibri" charset="0"/>
              </a:rPr>
              <a:t>What cha</a:t>
            </a:r>
            <a:r>
              <a:rPr lang="en-US" altLang="en-US" cap="none" spc="0" dirty="0">
                <a:solidFill>
                  <a:schemeClr val="bg1"/>
                </a:solidFill>
                <a:ea typeface="MS PGothic" charset="-128"/>
              </a:rPr>
              <a:t>llenges</a:t>
            </a:r>
            <a:r>
              <a:rPr lang="en-US" altLang="en-US" cap="none" spc="0" dirty="0">
                <a:solidFill>
                  <a:schemeClr val="bg1"/>
                </a:solidFill>
                <a:latin typeface="Calibri" charset="0"/>
                <a:ea typeface="MS PGothic" charset="-128"/>
                <a:cs typeface="Calibri" charset="0"/>
              </a:rPr>
              <a:t> do peop</a:t>
            </a:r>
            <a:r>
              <a:rPr lang="en-US" altLang="en-US" cap="none" spc="0" dirty="0">
                <a:solidFill>
                  <a:schemeClr val="bg1"/>
                </a:solidFill>
                <a:ea typeface="MS PGothic" charset="-128"/>
              </a:rPr>
              <a:t>le </a:t>
            </a:r>
            <a:r>
              <a:rPr lang="en-US" altLang="en-US" cap="none" spc="0" dirty="0">
                <a:solidFill>
                  <a:schemeClr val="bg1"/>
                </a:solidFill>
                <a:latin typeface="Calibri" charset="0"/>
                <a:ea typeface="MS PGothic" charset="-128"/>
                <a:cs typeface="Calibri" charset="0"/>
              </a:rPr>
              <a:t>with diverse SOGIESC experience?</a:t>
            </a:r>
            <a:endParaRPr lang="en-US" cap="none" spc="0" dirty="0"/>
          </a:p>
        </p:txBody>
      </p:sp>
      <p:sp>
        <p:nvSpPr>
          <p:cNvPr id="14" name="Rectangle 13">
            <a:extLst>
              <a:ext uri="{FF2B5EF4-FFF2-40B4-BE49-F238E27FC236}">
                <a16:creationId xmlns:a16="http://schemas.microsoft.com/office/drawing/2014/main" id="{44C469FD-3482-2847-B7DE-66D3EA2A86DD}"/>
              </a:ext>
            </a:extLst>
          </p:cNvPr>
          <p:cNvSpPr/>
          <p:nvPr/>
        </p:nvSpPr>
        <p:spPr>
          <a:xfrm>
            <a:off x="-19931" y="3696056"/>
            <a:ext cx="13036202" cy="507831"/>
          </a:xfrm>
          <a:prstGeom prst="rect">
            <a:avLst/>
          </a:prstGeom>
          <a:solidFill>
            <a:schemeClr val="tx2"/>
          </a:solidFill>
        </p:spPr>
        <p:txBody>
          <a:bodyPr wrap="square">
            <a:spAutoFit/>
          </a:bodyPr>
          <a:lstStyle/>
          <a:p>
            <a:pPr algn="ctr"/>
            <a:r>
              <a:rPr lang="en-US" altLang="en-US" sz="2700" b="1" dirty="0">
                <a:solidFill>
                  <a:schemeClr val="bg1"/>
                </a:solidFill>
                <a:latin typeface="Calibri" charset="0"/>
                <a:ea typeface="MS PGothic" charset="-128"/>
                <a:cs typeface="Calibri" charset="0"/>
              </a:rPr>
              <a:t>During migration or forced displacement, people with diverse SOGIESC may experience:</a:t>
            </a:r>
          </a:p>
        </p:txBody>
      </p:sp>
      <p:cxnSp>
        <p:nvCxnSpPr>
          <p:cNvPr id="56" name="Straight Connector 55">
            <a:extLst>
              <a:ext uri="{FF2B5EF4-FFF2-40B4-BE49-F238E27FC236}">
                <a16:creationId xmlns:a16="http://schemas.microsoft.com/office/drawing/2014/main" id="{5B24821B-B555-FB48-894B-4205473986C7}"/>
              </a:ext>
            </a:extLst>
          </p:cNvPr>
          <p:cNvCxnSpPr>
            <a:cxnSpLocks/>
          </p:cNvCxnSpPr>
          <p:nvPr/>
        </p:nvCxnSpPr>
        <p:spPr bwMode="auto">
          <a:xfrm>
            <a:off x="12926042"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DA38825E-A0E4-264E-868A-68D5DD757BE7}"/>
              </a:ext>
            </a:extLst>
          </p:cNvPr>
          <p:cNvCxnSpPr>
            <a:cxnSpLocks/>
          </p:cNvCxnSpPr>
          <p:nvPr/>
        </p:nvCxnSpPr>
        <p:spPr bwMode="auto">
          <a:xfrm>
            <a:off x="33002"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19"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AC117138-2B8E-C241-B7B1-1AFA33AA1497}"/>
              </a:ext>
            </a:extLst>
          </p:cNvPr>
          <p:cNvSpPr/>
          <p:nvPr/>
        </p:nvSpPr>
        <p:spPr>
          <a:xfrm>
            <a:off x="70759" y="4384258"/>
            <a:ext cx="4260513" cy="845206"/>
          </a:xfrm>
          <a:prstGeom prst="rect">
            <a:avLst/>
          </a:prstGeom>
          <a:solidFill>
            <a:schemeClr val="accent1"/>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90000"/>
              </a:lnSpc>
            </a:pPr>
            <a:r>
              <a:rPr lang="en-US" sz="2600" b="1" cap="all" dirty="0">
                <a:solidFill>
                  <a:schemeClr val="bg1"/>
                </a:solidFill>
                <a:latin typeface="Calibri" charset="0"/>
                <a:ea typeface="Calibri" charset="0"/>
                <a:cs typeface="Calibri" charset="0"/>
              </a:rPr>
              <a:t>COMPOUNDED MARGINALIZATION </a:t>
            </a:r>
          </a:p>
        </p:txBody>
      </p:sp>
      <p:sp>
        <p:nvSpPr>
          <p:cNvPr id="2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F90CCC0F-3345-6D46-A668-AD4604BE648E}"/>
              </a:ext>
            </a:extLst>
          </p:cNvPr>
          <p:cNvSpPr/>
          <p:nvPr/>
        </p:nvSpPr>
        <p:spPr>
          <a:xfrm>
            <a:off x="4470356" y="4366722"/>
            <a:ext cx="4159379" cy="854502"/>
          </a:xfrm>
          <a:prstGeom prst="rect">
            <a:avLst/>
          </a:prstGeom>
          <a:solidFill>
            <a:schemeClr val="accent2"/>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90000"/>
              </a:lnSpc>
            </a:pPr>
            <a:r>
              <a:rPr lang="en-US" altLang="en-US" sz="2600" b="1" kern="0" dirty="0">
                <a:solidFill>
                  <a:srgbClr val="FFFFFF"/>
                </a:solidFill>
                <a:latin typeface="Calibri" charset="0"/>
                <a:ea typeface="MS PGothic" charset="-128"/>
                <a:cs typeface="Calibri" charset="0"/>
              </a:rPr>
              <a:t>EVOLVING </a:t>
            </a:r>
            <a:br>
              <a:rPr lang="en-US" altLang="en-US" sz="2600" b="1" kern="0" dirty="0">
                <a:solidFill>
                  <a:srgbClr val="FFFFFF"/>
                </a:solidFill>
                <a:latin typeface="Calibri" charset="0"/>
                <a:ea typeface="MS PGothic" charset="-128"/>
                <a:cs typeface="Calibri" charset="0"/>
              </a:rPr>
            </a:br>
            <a:r>
              <a:rPr lang="en-US" altLang="en-US" sz="2600" b="1" kern="0" dirty="0">
                <a:solidFill>
                  <a:srgbClr val="FFFFFF"/>
                </a:solidFill>
                <a:latin typeface="Calibri" charset="0"/>
                <a:ea typeface="MS PGothic" charset="-128"/>
                <a:cs typeface="Calibri" charset="0"/>
              </a:rPr>
              <a:t>NEEDS</a:t>
            </a:r>
            <a:endParaRPr lang="en-US" sz="2600" b="1" dirty="0"/>
          </a:p>
        </p:txBody>
      </p:sp>
      <p:sp>
        <p:nvSpPr>
          <p:cNvPr id="21"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B0BE6E80-A847-6149-9463-8257ED78B72C}"/>
              </a:ext>
            </a:extLst>
          </p:cNvPr>
          <p:cNvSpPr/>
          <p:nvPr/>
        </p:nvSpPr>
        <p:spPr>
          <a:xfrm>
            <a:off x="8756045" y="4401120"/>
            <a:ext cx="4159379" cy="828344"/>
          </a:xfrm>
          <a:prstGeom prst="rect">
            <a:avLst/>
          </a:prstGeom>
          <a:solidFill>
            <a:schemeClr val="accent3"/>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90000"/>
              </a:lnSpc>
            </a:pPr>
            <a:r>
              <a:rPr lang="en-US" sz="2600" b="1" cap="all" dirty="0">
                <a:solidFill>
                  <a:schemeClr val="bg1"/>
                </a:solidFill>
                <a:latin typeface="Calibri" charset="0"/>
                <a:ea typeface="Calibri" charset="0"/>
                <a:cs typeface="Calibri" charset="0"/>
              </a:rPr>
              <a:t>HIGH RISK </a:t>
            </a:r>
            <a:br>
              <a:rPr lang="en-US" sz="2600" b="1" cap="all" dirty="0">
                <a:solidFill>
                  <a:schemeClr val="bg1"/>
                </a:solidFill>
                <a:latin typeface="Calibri" charset="0"/>
                <a:ea typeface="Calibri" charset="0"/>
                <a:cs typeface="Calibri" charset="0"/>
              </a:rPr>
            </a:br>
            <a:r>
              <a:rPr lang="en-US" sz="2600" b="1" cap="all" dirty="0">
                <a:solidFill>
                  <a:schemeClr val="bg1"/>
                </a:solidFill>
                <a:latin typeface="Calibri" charset="0"/>
                <a:ea typeface="Calibri" charset="0"/>
                <a:cs typeface="Calibri" charset="0"/>
              </a:rPr>
              <a:t> SITUATIONS</a:t>
            </a:r>
          </a:p>
        </p:txBody>
      </p:sp>
    </p:spTree>
    <p:extLst>
      <p:ext uri="{BB962C8B-B14F-4D97-AF65-F5344CB8AC3E}">
        <p14:creationId xmlns:p14="http://schemas.microsoft.com/office/powerpoint/2010/main" val="3741601829"/>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Content Placeholder 3"/>
          <p:cNvSpPr>
            <a:spLocks noGrp="1"/>
          </p:cNvSpPr>
          <p:nvPr>
            <p:ph idx="1"/>
          </p:nvPr>
        </p:nvSpPr>
        <p:spPr>
          <a:xfrm>
            <a:off x="5669201" y="2183"/>
            <a:ext cx="1666619" cy="2019053"/>
          </a:xfrm>
          <a:solidFill>
            <a:schemeClr val="accent2"/>
          </a:solidFill>
        </p:spPr>
        <p:txBody>
          <a:bodyPr/>
          <a:lstStyle/>
          <a:p>
            <a:r>
              <a:rPr lang="en-US" altLang="en-US" dirty="0"/>
              <a:t>11</a:t>
            </a:r>
          </a:p>
        </p:txBody>
      </p:sp>
      <p:grpSp>
        <p:nvGrpSpPr>
          <p:cNvPr id="42" name="Group 41">
            <a:extLst>
              <a:ext uri="{FF2B5EF4-FFF2-40B4-BE49-F238E27FC236}">
                <a16:creationId xmlns:a16="http://schemas.microsoft.com/office/drawing/2014/main" id="{1C1BBF2E-5B78-1B48-98E6-E346307502B5}"/>
              </a:ext>
            </a:extLst>
          </p:cNvPr>
          <p:cNvGrpSpPr/>
          <p:nvPr/>
        </p:nvGrpSpPr>
        <p:grpSpPr>
          <a:xfrm>
            <a:off x="0" y="9407592"/>
            <a:ext cx="13003213" cy="431871"/>
            <a:chOff x="1" y="9426435"/>
            <a:chExt cx="13004800" cy="472939"/>
          </a:xfrm>
        </p:grpSpPr>
        <p:sp>
          <p:nvSpPr>
            <p:cNvPr id="43" name="Shape 606">
              <a:extLst>
                <a:ext uri="{FF2B5EF4-FFF2-40B4-BE49-F238E27FC236}">
                  <a16:creationId xmlns:a16="http://schemas.microsoft.com/office/drawing/2014/main" id="{669DA961-9C32-E545-A82C-8CC56D118BDC}"/>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4" name="Shape 607">
              <a:extLst>
                <a:ext uri="{FF2B5EF4-FFF2-40B4-BE49-F238E27FC236}">
                  <a16:creationId xmlns:a16="http://schemas.microsoft.com/office/drawing/2014/main" id="{536A7958-E2AA-1444-9A96-A53C7C3B5CB1}"/>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5" name="Shape 608">
              <a:extLst>
                <a:ext uri="{FF2B5EF4-FFF2-40B4-BE49-F238E27FC236}">
                  <a16:creationId xmlns:a16="http://schemas.microsoft.com/office/drawing/2014/main" id="{5E9E6740-8619-7849-94E4-A925BBF3BED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6" name="Shape 609">
              <a:extLst>
                <a:ext uri="{FF2B5EF4-FFF2-40B4-BE49-F238E27FC236}">
                  <a16:creationId xmlns:a16="http://schemas.microsoft.com/office/drawing/2014/main" id="{887864A6-9050-E447-9DEA-A57D6EBD1181}"/>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7" name="Shape 610">
              <a:extLst>
                <a:ext uri="{FF2B5EF4-FFF2-40B4-BE49-F238E27FC236}">
                  <a16:creationId xmlns:a16="http://schemas.microsoft.com/office/drawing/2014/main" id="{249548C9-2247-E045-B73D-7CC0555CCCAE}"/>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8" name="Shape 610">
              <a:extLst>
                <a:ext uri="{FF2B5EF4-FFF2-40B4-BE49-F238E27FC236}">
                  <a16:creationId xmlns:a16="http://schemas.microsoft.com/office/drawing/2014/main" id="{19296F8A-3EB4-8949-9BFA-F0BAB10FE978}"/>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9" name="Shape 610">
              <a:extLst>
                <a:ext uri="{FF2B5EF4-FFF2-40B4-BE49-F238E27FC236}">
                  <a16:creationId xmlns:a16="http://schemas.microsoft.com/office/drawing/2014/main" id="{3202D5BF-AD0D-AC44-B3DF-D604374A79BB}"/>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23" name="Text Placeholder 5">
            <a:extLst>
              <a:ext uri="{FF2B5EF4-FFF2-40B4-BE49-F238E27FC236}">
                <a16:creationId xmlns:a16="http://schemas.microsoft.com/office/drawing/2014/main" id="{5F61CC3B-2D72-9E41-ACB4-E77E6F22A8E0}"/>
              </a:ext>
            </a:extLst>
          </p:cNvPr>
          <p:cNvSpPr txBox="1">
            <a:spLocks/>
          </p:cNvSpPr>
          <p:nvPr/>
        </p:nvSpPr>
        <p:spPr>
          <a:xfrm>
            <a:off x="1244710" y="4778330"/>
            <a:ext cx="6800850" cy="1499665"/>
          </a:xfrm>
          <a:prstGeom prst="rect">
            <a:avLst/>
          </a:prstGeom>
          <a:solidFill>
            <a:schemeClr val="accent2"/>
          </a:solidFill>
        </p:spPr>
        <p:txBody>
          <a:bodyPr tIns="182858" bIns="0" anchor="ctr"/>
          <a:lstStyle>
            <a:lvl1pPr marL="0" indent="0" algn="l" defTabSz="1828800" rtl="0" eaLnBrk="1" latinLnBrk="0" hangingPunct="1">
              <a:lnSpc>
                <a:spcPct val="90000"/>
              </a:lnSpc>
              <a:spcBef>
                <a:spcPts val="2000"/>
              </a:spcBef>
              <a:buFont typeface="Arial" panose="020B0604020202020204" pitchFamily="34" charset="0"/>
              <a:buNone/>
              <a:defRPr sz="4400" kern="1200">
                <a:solidFill>
                  <a:schemeClr val="tx1"/>
                </a:solidFill>
                <a:latin typeface="+mj-lt"/>
                <a:ea typeface="+mn-ea"/>
                <a:cs typeface="+mn-cs"/>
              </a:defRPr>
            </a:lvl1pPr>
            <a:lvl2pPr marL="22225" indent="0" algn="l" defTabSz="1828800" rtl="0" eaLnBrk="1" latinLnBrk="0" hangingPunct="1">
              <a:lnSpc>
                <a:spcPct val="90000"/>
              </a:lnSpc>
              <a:spcBef>
                <a:spcPts val="1000"/>
              </a:spcBef>
              <a:buFont typeface="Arial" panose="020B0604020202020204" pitchFamily="34" charset="0"/>
              <a:buNone/>
              <a:tabLst/>
              <a:defRPr sz="4000" kern="1200">
                <a:solidFill>
                  <a:schemeClr val="accent1"/>
                </a:solidFill>
                <a:latin typeface="+mn-lt"/>
                <a:ea typeface="+mn-ea"/>
                <a:cs typeface="+mn-cs"/>
              </a:defRPr>
            </a:lvl2pPr>
            <a:lvl3pPr marL="22225" indent="0" algn="l" defTabSz="1828800" rtl="0" eaLnBrk="1" latinLnBrk="0" hangingPunct="1">
              <a:lnSpc>
                <a:spcPct val="90000"/>
              </a:lnSpc>
              <a:spcBef>
                <a:spcPts val="1000"/>
              </a:spcBef>
              <a:buFont typeface="Arial" panose="020B0604020202020204" pitchFamily="34" charset="0"/>
              <a:buNone/>
              <a:tabLst/>
              <a:defRPr sz="3200" kern="1200">
                <a:solidFill>
                  <a:schemeClr val="tx1"/>
                </a:solidFill>
                <a:latin typeface="+mn-lt"/>
                <a:ea typeface="+mn-ea"/>
                <a:cs typeface="+mn-cs"/>
              </a:defRPr>
            </a:lvl3pPr>
            <a:lvl4pPr marL="361950" indent="-339725" algn="l" defTabSz="18288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4pPr>
            <a:lvl5pPr marL="361950" indent="-339725" algn="l" defTabSz="1828800" rtl="0" eaLnBrk="1" latinLnBrk="0" hangingPunct="1">
              <a:lnSpc>
                <a:spcPct val="90000"/>
              </a:lnSpc>
              <a:spcBef>
                <a:spcPts val="1000"/>
              </a:spcBef>
              <a:buFont typeface="Arial" panose="020B0604020202020204" pitchFamily="34" charset="0"/>
              <a:buChar char="•"/>
              <a:tabLst/>
              <a:defRPr sz="2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19048" algn="ctr" defTabSz="457154">
              <a:spcBef>
                <a:spcPct val="20000"/>
              </a:spcBef>
              <a:spcAft>
                <a:spcPts val="600"/>
              </a:spcAft>
              <a:buClr>
                <a:srgbClr val="655DA3"/>
              </a:buClr>
            </a:pPr>
            <a:r>
              <a:rPr lang="en-US" sz="8000" cap="all" spc="890" dirty="0">
                <a:solidFill>
                  <a:schemeClr val="bg1"/>
                </a:solidFill>
                <a:ea typeface="+mj-ea"/>
                <a:cs typeface="+mj-cs"/>
              </a:rPr>
              <a:t>PROTECTION</a:t>
            </a:r>
          </a:p>
        </p:txBody>
      </p:sp>
      <p:sp>
        <p:nvSpPr>
          <p:cNvPr id="20" name="Slide Number Placeholder 5">
            <a:extLst>
              <a:ext uri="{FF2B5EF4-FFF2-40B4-BE49-F238E27FC236}">
                <a16:creationId xmlns:a16="http://schemas.microsoft.com/office/drawing/2014/main" id="{C9B3AA8B-5FBE-CF4E-95F9-DD563DADCBB3}"/>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70</a:t>
            </a:fld>
            <a:endParaRPr lang="en-US" altLang="en-US" sz="1200" dirty="0">
              <a:solidFill>
                <a:schemeClr val="bg1"/>
              </a:solidFill>
            </a:endParaRPr>
          </a:p>
        </p:txBody>
      </p:sp>
      <p:sp>
        <p:nvSpPr>
          <p:cNvPr id="21" name="Text Placeholder 5">
            <a:extLst>
              <a:ext uri="{FF2B5EF4-FFF2-40B4-BE49-F238E27FC236}">
                <a16:creationId xmlns:a16="http://schemas.microsoft.com/office/drawing/2014/main" id="{66EE568A-D3A4-9042-B29F-AD18B9B0FA5B}"/>
              </a:ext>
            </a:extLst>
          </p:cNvPr>
          <p:cNvSpPr txBox="1">
            <a:spLocks/>
          </p:cNvSpPr>
          <p:nvPr/>
        </p:nvSpPr>
        <p:spPr>
          <a:xfrm>
            <a:off x="1244710" y="3046087"/>
            <a:ext cx="10678195" cy="1499665"/>
          </a:xfrm>
          <a:prstGeom prst="rect">
            <a:avLst/>
          </a:prstGeom>
          <a:solidFill>
            <a:schemeClr val="accent2"/>
          </a:solidFill>
        </p:spPr>
        <p:txBody>
          <a:bodyPr tIns="182858" bIns="0" anchor="ctr"/>
          <a:lstStyle>
            <a:lvl1pPr marL="0" indent="0" algn="l" defTabSz="1828800" rtl="0" eaLnBrk="1" latinLnBrk="0" hangingPunct="1">
              <a:lnSpc>
                <a:spcPct val="90000"/>
              </a:lnSpc>
              <a:spcBef>
                <a:spcPts val="2000"/>
              </a:spcBef>
              <a:buFont typeface="Arial" panose="020B0604020202020204" pitchFamily="34" charset="0"/>
              <a:buNone/>
              <a:defRPr sz="4400" kern="1200">
                <a:solidFill>
                  <a:schemeClr val="tx1"/>
                </a:solidFill>
                <a:latin typeface="+mj-lt"/>
                <a:ea typeface="+mn-ea"/>
                <a:cs typeface="+mn-cs"/>
              </a:defRPr>
            </a:lvl1pPr>
            <a:lvl2pPr marL="22225" indent="0" algn="l" defTabSz="1828800" rtl="0" eaLnBrk="1" latinLnBrk="0" hangingPunct="1">
              <a:lnSpc>
                <a:spcPct val="90000"/>
              </a:lnSpc>
              <a:spcBef>
                <a:spcPts val="1000"/>
              </a:spcBef>
              <a:buFont typeface="Arial" panose="020B0604020202020204" pitchFamily="34" charset="0"/>
              <a:buNone/>
              <a:tabLst/>
              <a:defRPr sz="4000" kern="1200">
                <a:solidFill>
                  <a:schemeClr val="accent1"/>
                </a:solidFill>
                <a:latin typeface="+mn-lt"/>
                <a:ea typeface="+mn-ea"/>
                <a:cs typeface="+mn-cs"/>
              </a:defRPr>
            </a:lvl2pPr>
            <a:lvl3pPr marL="22225" indent="0" algn="l" defTabSz="1828800" rtl="0" eaLnBrk="1" latinLnBrk="0" hangingPunct="1">
              <a:lnSpc>
                <a:spcPct val="90000"/>
              </a:lnSpc>
              <a:spcBef>
                <a:spcPts val="1000"/>
              </a:spcBef>
              <a:buFont typeface="Arial" panose="020B0604020202020204" pitchFamily="34" charset="0"/>
              <a:buNone/>
              <a:tabLst/>
              <a:defRPr sz="3200" kern="1200">
                <a:solidFill>
                  <a:schemeClr val="tx1"/>
                </a:solidFill>
                <a:latin typeface="+mn-lt"/>
                <a:ea typeface="+mn-ea"/>
                <a:cs typeface="+mn-cs"/>
              </a:defRPr>
            </a:lvl3pPr>
            <a:lvl4pPr marL="361950" indent="-339725" algn="l" defTabSz="18288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4pPr>
            <a:lvl5pPr marL="361950" indent="-339725" algn="l" defTabSz="1828800" rtl="0" eaLnBrk="1" latinLnBrk="0" hangingPunct="1">
              <a:lnSpc>
                <a:spcPct val="90000"/>
              </a:lnSpc>
              <a:spcBef>
                <a:spcPts val="1000"/>
              </a:spcBef>
              <a:buFont typeface="Arial" panose="020B0604020202020204" pitchFamily="34" charset="0"/>
              <a:buChar char="•"/>
              <a:tabLst/>
              <a:defRPr sz="2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19048" algn="ctr" defTabSz="457154">
              <a:spcBef>
                <a:spcPct val="20000"/>
              </a:spcBef>
              <a:spcAft>
                <a:spcPts val="600"/>
              </a:spcAft>
              <a:buClr>
                <a:srgbClr val="655DA3"/>
              </a:buClr>
            </a:pPr>
            <a:r>
              <a:rPr lang="en-US" sz="13800" cap="all" spc="890" dirty="0">
                <a:solidFill>
                  <a:schemeClr val="bg1"/>
                </a:solidFill>
                <a:ea typeface="+mj-ea"/>
                <a:cs typeface="+mj-cs"/>
              </a:rPr>
              <a:t>ASSESSING </a:t>
            </a:r>
          </a:p>
        </p:txBody>
      </p:sp>
      <p:sp>
        <p:nvSpPr>
          <p:cNvPr id="22" name="Text Placeholder 5">
            <a:extLst>
              <a:ext uri="{FF2B5EF4-FFF2-40B4-BE49-F238E27FC236}">
                <a16:creationId xmlns:a16="http://schemas.microsoft.com/office/drawing/2014/main" id="{B3820368-ED52-EE45-889D-44180FE22BC7}"/>
              </a:ext>
            </a:extLst>
          </p:cNvPr>
          <p:cNvSpPr txBox="1">
            <a:spLocks/>
          </p:cNvSpPr>
          <p:nvPr/>
        </p:nvSpPr>
        <p:spPr>
          <a:xfrm>
            <a:off x="8392415" y="4778330"/>
            <a:ext cx="3530490" cy="1499665"/>
          </a:xfrm>
          <a:prstGeom prst="rect">
            <a:avLst/>
          </a:prstGeom>
          <a:solidFill>
            <a:schemeClr val="accent2"/>
          </a:solidFill>
        </p:spPr>
        <p:txBody>
          <a:bodyPr tIns="182858" bIns="0" anchor="ctr"/>
          <a:lstStyle>
            <a:lvl1pPr marL="0" indent="0" algn="l" defTabSz="1828800" rtl="0" eaLnBrk="1" latinLnBrk="0" hangingPunct="1">
              <a:lnSpc>
                <a:spcPct val="90000"/>
              </a:lnSpc>
              <a:spcBef>
                <a:spcPts val="2000"/>
              </a:spcBef>
              <a:buFont typeface="Arial" panose="020B0604020202020204" pitchFamily="34" charset="0"/>
              <a:buNone/>
              <a:defRPr sz="4400" kern="1200">
                <a:solidFill>
                  <a:schemeClr val="tx1"/>
                </a:solidFill>
                <a:latin typeface="+mj-lt"/>
                <a:ea typeface="+mn-ea"/>
                <a:cs typeface="+mn-cs"/>
              </a:defRPr>
            </a:lvl1pPr>
            <a:lvl2pPr marL="22225" indent="0" algn="l" defTabSz="1828800" rtl="0" eaLnBrk="1" latinLnBrk="0" hangingPunct="1">
              <a:lnSpc>
                <a:spcPct val="90000"/>
              </a:lnSpc>
              <a:spcBef>
                <a:spcPts val="1000"/>
              </a:spcBef>
              <a:buFont typeface="Arial" panose="020B0604020202020204" pitchFamily="34" charset="0"/>
              <a:buNone/>
              <a:tabLst/>
              <a:defRPr sz="4000" kern="1200">
                <a:solidFill>
                  <a:schemeClr val="accent1"/>
                </a:solidFill>
                <a:latin typeface="+mn-lt"/>
                <a:ea typeface="+mn-ea"/>
                <a:cs typeface="+mn-cs"/>
              </a:defRPr>
            </a:lvl2pPr>
            <a:lvl3pPr marL="22225" indent="0" algn="l" defTabSz="1828800" rtl="0" eaLnBrk="1" latinLnBrk="0" hangingPunct="1">
              <a:lnSpc>
                <a:spcPct val="90000"/>
              </a:lnSpc>
              <a:spcBef>
                <a:spcPts val="1000"/>
              </a:spcBef>
              <a:buFont typeface="Arial" panose="020B0604020202020204" pitchFamily="34" charset="0"/>
              <a:buNone/>
              <a:tabLst/>
              <a:defRPr sz="3200" kern="1200">
                <a:solidFill>
                  <a:schemeClr val="tx1"/>
                </a:solidFill>
                <a:latin typeface="+mn-lt"/>
                <a:ea typeface="+mn-ea"/>
                <a:cs typeface="+mn-cs"/>
              </a:defRPr>
            </a:lvl3pPr>
            <a:lvl4pPr marL="361950" indent="-339725" algn="l" defTabSz="18288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4pPr>
            <a:lvl5pPr marL="361950" indent="-339725" algn="l" defTabSz="1828800" rtl="0" eaLnBrk="1" latinLnBrk="0" hangingPunct="1">
              <a:lnSpc>
                <a:spcPct val="90000"/>
              </a:lnSpc>
              <a:spcBef>
                <a:spcPts val="1000"/>
              </a:spcBef>
              <a:buFont typeface="Arial" panose="020B0604020202020204" pitchFamily="34" charset="0"/>
              <a:buChar char="•"/>
              <a:tabLst/>
              <a:defRPr sz="2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19048" algn="ctr" defTabSz="457154">
              <a:spcBef>
                <a:spcPct val="20000"/>
              </a:spcBef>
              <a:spcAft>
                <a:spcPts val="600"/>
              </a:spcAft>
              <a:buClr>
                <a:srgbClr val="655DA3"/>
              </a:buClr>
            </a:pPr>
            <a:r>
              <a:rPr lang="en-US" sz="8000" cap="all" spc="890" dirty="0">
                <a:solidFill>
                  <a:schemeClr val="bg1"/>
                </a:solidFill>
                <a:ea typeface="+mj-ea"/>
                <a:cs typeface="+mj-cs"/>
              </a:rPr>
              <a:t>NEEDS</a:t>
            </a:r>
          </a:p>
        </p:txBody>
      </p:sp>
      <p:pic>
        <p:nvPicPr>
          <p:cNvPr id="4" name="Picture 3">
            <a:extLst>
              <a:ext uri="{FF2B5EF4-FFF2-40B4-BE49-F238E27FC236}">
                <a16:creationId xmlns:a16="http://schemas.microsoft.com/office/drawing/2014/main" id="{FDD3FDDE-806B-3944-A44F-40BD30A61DA6}"/>
              </a:ext>
            </a:extLst>
          </p:cNvPr>
          <p:cNvPicPr>
            <a:picLocks noChangeAspect="1"/>
          </p:cNvPicPr>
          <p:nvPr/>
        </p:nvPicPr>
        <p:blipFill rotWithShape="1">
          <a:blip r:embed="rId3"/>
          <a:srcRect l="6697" t="32439" r="41282" b="36244"/>
          <a:stretch/>
        </p:blipFill>
        <p:spPr>
          <a:xfrm>
            <a:off x="4840788" y="6321032"/>
            <a:ext cx="3378200" cy="2033722"/>
          </a:xfrm>
          <a:prstGeom prst="rect">
            <a:avLst/>
          </a:prstGeom>
        </p:spPr>
      </p:pic>
      <p:grpSp>
        <p:nvGrpSpPr>
          <p:cNvPr id="24" name="Group 23">
            <a:extLst>
              <a:ext uri="{FF2B5EF4-FFF2-40B4-BE49-F238E27FC236}">
                <a16:creationId xmlns:a16="http://schemas.microsoft.com/office/drawing/2014/main" id="{37EADDE2-FA51-3E46-A1C1-097620B0F7F3}"/>
              </a:ext>
            </a:extLst>
          </p:cNvPr>
          <p:cNvGrpSpPr/>
          <p:nvPr/>
        </p:nvGrpSpPr>
        <p:grpSpPr>
          <a:xfrm>
            <a:off x="5509581" y="8936492"/>
            <a:ext cx="2041918" cy="473126"/>
            <a:chOff x="5582387" y="8894626"/>
            <a:chExt cx="2041918" cy="473126"/>
          </a:xfrm>
        </p:grpSpPr>
        <p:pic>
          <p:nvPicPr>
            <p:cNvPr id="25" name="Picture 24">
              <a:extLst>
                <a:ext uri="{FF2B5EF4-FFF2-40B4-BE49-F238E27FC236}">
                  <a16:creationId xmlns:a16="http://schemas.microsoft.com/office/drawing/2014/main" id="{F6DF39BC-6C0E-534A-B6D1-B51C3833636C}"/>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6" name="Straight Connector 25">
              <a:extLst>
                <a:ext uri="{FF2B5EF4-FFF2-40B4-BE49-F238E27FC236}">
                  <a16:creationId xmlns:a16="http://schemas.microsoft.com/office/drawing/2014/main" id="{796215F7-A3EF-644C-B22F-A4AF6665CDAB}"/>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A4AEDA17-4B9B-6640-9E25-BF62706361A9}"/>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4093177126"/>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251"/>
          <p:cNvSpPr txBox="1"/>
          <p:nvPr/>
        </p:nvSpPr>
        <p:spPr>
          <a:xfrm>
            <a:off x="571430"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endParaRPr lang="en-US" altLang="en-US" dirty="0">
              <a:latin typeface="Calibri Regular"/>
            </a:endParaRPr>
          </a:p>
        </p:txBody>
      </p:sp>
      <p:sp>
        <p:nvSpPr>
          <p:cNvPr id="254" name="TextBox 253"/>
          <p:cNvSpPr txBox="1"/>
          <p:nvPr/>
        </p:nvSpPr>
        <p:spPr>
          <a:xfrm>
            <a:off x="333334"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cxnSp>
        <p:nvCxnSpPr>
          <p:cNvPr id="26" name="Straight Connector 25">
            <a:extLst>
              <a:ext uri="{FF2B5EF4-FFF2-40B4-BE49-F238E27FC236}">
                <a16:creationId xmlns:a16="http://schemas.microsoft.com/office/drawing/2014/main" id="{3C3C0B24-A0A6-6841-BB8C-415A892349CC}"/>
              </a:ext>
            </a:extLst>
          </p:cNvPr>
          <p:cNvCxnSpPr>
            <a:cxnSpLocks/>
          </p:cNvCxnSpPr>
          <p:nvPr/>
        </p:nvCxnSpPr>
        <p:spPr bwMode="auto">
          <a:xfrm>
            <a:off x="6519815" y="3796188"/>
            <a:ext cx="0" cy="4554295"/>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A384142-DFCA-8544-A447-44F38134BEAD}"/>
              </a:ext>
            </a:extLst>
          </p:cNvPr>
          <p:cNvCxnSpPr/>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29" name="Text Placeholder 11">
            <a:extLst>
              <a:ext uri="{FF2B5EF4-FFF2-40B4-BE49-F238E27FC236}">
                <a16:creationId xmlns:a16="http://schemas.microsoft.com/office/drawing/2014/main" id="{8786847A-99A6-F144-97CB-0C669CCC9458}"/>
              </a:ext>
            </a:extLst>
          </p:cNvPr>
          <p:cNvSpPr txBox="1">
            <a:spLocks/>
          </p:cNvSpPr>
          <p:nvPr/>
        </p:nvSpPr>
        <p:spPr>
          <a:xfrm>
            <a:off x="1358443" y="6251149"/>
            <a:ext cx="4009842" cy="2556658"/>
          </a:xfrm>
          <a:prstGeom prst="rect">
            <a:avLst/>
          </a:prstGeom>
        </p:spPr>
        <p:txBody>
          <a:bodyPr/>
          <a:lstStyle>
            <a:lvl1pPr marL="0" indent="0" algn="ctr" rtl="0" eaLnBrk="0" fontAlgn="base" hangingPunct="0">
              <a:lnSpc>
                <a:spcPct val="100000"/>
              </a:lnSpc>
              <a:spcBef>
                <a:spcPts val="2400"/>
              </a:spcBef>
              <a:spcAft>
                <a:spcPct val="0"/>
              </a:spcAft>
              <a:buClr>
                <a:srgbClr val="E40277"/>
              </a:buClr>
              <a:buFont typeface="Arial"/>
              <a:buNone/>
              <a:defRPr sz="2400" b="0">
                <a:solidFill>
                  <a:srgbClr val="595959"/>
                </a:solidFill>
                <a:latin typeface="Calibri"/>
                <a:ea typeface="MS PGothic" pitchFamily="34" charset="-128"/>
                <a:cs typeface="Calibri"/>
                <a:sym typeface="Gill Sans" charset="0"/>
              </a:defRPr>
            </a:lvl1pPr>
            <a:lvl2pPr marL="0" indent="0" algn="ctr" rtl="0" eaLnBrk="0" fontAlgn="base" hangingPunct="0">
              <a:lnSpc>
                <a:spcPct val="90000"/>
              </a:lnSpc>
              <a:spcBef>
                <a:spcPts val="2400"/>
              </a:spcBef>
              <a:spcAft>
                <a:spcPct val="0"/>
              </a:spcAft>
              <a:buClr>
                <a:srgbClr val="E40277"/>
              </a:buClr>
              <a:buFont typeface="Arial"/>
              <a:buNone/>
              <a:defRPr sz="2800">
                <a:solidFill>
                  <a:srgbClr val="5B5B5B"/>
                </a:solidFill>
                <a:latin typeface="Calibri"/>
                <a:ea typeface="MS PGothic" pitchFamily="34" charset="-128"/>
                <a:cs typeface="Calibri"/>
                <a:sym typeface="Gill Sans" charset="0"/>
              </a:defRPr>
            </a:lvl2pPr>
            <a:lvl3pPr marL="0" indent="0" algn="ctr" rtl="0" eaLnBrk="0" fontAlgn="base" hangingPunct="0">
              <a:lnSpc>
                <a:spcPct val="90000"/>
              </a:lnSpc>
              <a:spcBef>
                <a:spcPts val="2400"/>
              </a:spcBef>
              <a:spcAft>
                <a:spcPct val="0"/>
              </a:spcAft>
              <a:buClr>
                <a:srgbClr val="E40277"/>
              </a:buClr>
              <a:buFont typeface="Arial"/>
              <a:buNone/>
              <a:defRPr sz="2400">
                <a:solidFill>
                  <a:srgbClr val="5B5B5B"/>
                </a:solidFill>
                <a:latin typeface="Calibri"/>
                <a:ea typeface="MS PGothic" pitchFamily="34" charset="-128"/>
                <a:cs typeface="Calibri"/>
                <a:sym typeface="Gill Sans" charset="0"/>
              </a:defRPr>
            </a:lvl3pPr>
            <a:lvl4pPr marL="0" indent="0" algn="ctr" rtl="0" eaLnBrk="0" fontAlgn="base" hangingPunct="0">
              <a:lnSpc>
                <a:spcPct val="90000"/>
              </a:lnSpc>
              <a:spcBef>
                <a:spcPts val="2400"/>
              </a:spcBef>
              <a:spcAft>
                <a:spcPct val="0"/>
              </a:spcAft>
              <a:buClr>
                <a:srgbClr val="E40277"/>
              </a:buClr>
              <a:buFont typeface="Arial"/>
              <a:buNone/>
              <a:tabLst/>
              <a:defRPr sz="2000">
                <a:solidFill>
                  <a:srgbClr val="5B5B5B"/>
                </a:solidFill>
                <a:latin typeface="Calibri"/>
                <a:ea typeface="MS PGothic" pitchFamily="34" charset="-128"/>
                <a:cs typeface="Calibri"/>
                <a:sym typeface="Gill Sans" charset="0"/>
              </a:defRPr>
            </a:lvl4pPr>
            <a:lvl5pPr marL="273050" indent="0" algn="ctr" rtl="0" eaLnBrk="0" fontAlgn="base" hangingPunct="0">
              <a:lnSpc>
                <a:spcPct val="90000"/>
              </a:lnSpc>
              <a:spcBef>
                <a:spcPts val="2400"/>
              </a:spcBef>
              <a:spcAft>
                <a:spcPct val="0"/>
              </a:spcAft>
              <a:buClr>
                <a:srgbClr val="E40277"/>
              </a:buClr>
              <a:buFont typeface="Lucida Grande"/>
              <a:buNone/>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lvl="0" eaLnBrk="1" hangingPunct="1">
              <a:buClr>
                <a:srgbClr val="AF1D38"/>
              </a:buClr>
            </a:pPr>
            <a:r>
              <a:rPr lang="en-US" altLang="en-US" dirty="0">
                <a:latin typeface="Calibri" charset="0"/>
                <a:ea typeface="MS PGothic" charset="-128"/>
                <a:cs typeface="Calibri" charset="0"/>
              </a:rPr>
              <a:t>Review </a:t>
            </a:r>
            <a:r>
              <a:rPr lang="en-US" altLang="en-US" b="1" dirty="0">
                <a:solidFill>
                  <a:schemeClr val="accent1"/>
                </a:solidFill>
                <a:latin typeface="Calibri" charset="0"/>
                <a:ea typeface="MS PGothic" charset="-128"/>
                <a:cs typeface="Calibri" charset="0"/>
              </a:rPr>
              <a:t>common protection issues </a:t>
            </a:r>
            <a:r>
              <a:rPr lang="en-US" altLang="en-US" dirty="0">
                <a:latin typeface="Calibri" charset="0"/>
                <a:ea typeface="MS PGothic" charset="-128"/>
                <a:cs typeface="Calibri" charset="0"/>
              </a:rPr>
              <a:t>faced by people with diverse SOGIESC</a:t>
            </a:r>
          </a:p>
        </p:txBody>
      </p:sp>
      <p:sp>
        <p:nvSpPr>
          <p:cNvPr id="30" name="Title 3">
            <a:extLst>
              <a:ext uri="{FF2B5EF4-FFF2-40B4-BE49-F238E27FC236}">
                <a16:creationId xmlns:a16="http://schemas.microsoft.com/office/drawing/2014/main" id="{A9BE7D52-9F96-8945-AA8F-979CE259F6CD}"/>
              </a:ext>
            </a:extLst>
          </p:cNvPr>
          <p:cNvSpPr txBox="1">
            <a:spLocks/>
          </p:cNvSpPr>
          <p:nvPr/>
        </p:nvSpPr>
        <p:spPr>
          <a:xfrm>
            <a:off x="5172893" y="4512"/>
            <a:ext cx="2760793" cy="820493"/>
          </a:xfrm>
          <a:prstGeom prst="rect">
            <a:avLst/>
          </a:prstGeom>
          <a:solidFill>
            <a:schemeClr val="accent2"/>
          </a:solidFill>
        </p:spPr>
        <p:txBody>
          <a:bodyPr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altLang="en-US" b="0" kern="0" spc="330" dirty="0">
                <a:solidFill>
                  <a:schemeClr val="bg1"/>
                </a:solidFill>
              </a:rPr>
              <a:t>MODULE </a:t>
            </a:r>
            <a:r>
              <a:rPr lang="en-US" altLang="en-US" kern="0" spc="330" dirty="0">
                <a:solidFill>
                  <a:schemeClr val="bg1"/>
                </a:solidFill>
              </a:rPr>
              <a:t>11</a:t>
            </a:r>
          </a:p>
        </p:txBody>
      </p:sp>
      <p:sp>
        <p:nvSpPr>
          <p:cNvPr id="32" name="Text Placeholder 4">
            <a:extLst>
              <a:ext uri="{FF2B5EF4-FFF2-40B4-BE49-F238E27FC236}">
                <a16:creationId xmlns:a16="http://schemas.microsoft.com/office/drawing/2014/main" id="{BA6D7728-44A1-4840-A050-B5CC99FBC747}"/>
              </a:ext>
            </a:extLst>
          </p:cNvPr>
          <p:cNvSpPr txBox="1">
            <a:spLocks/>
          </p:cNvSpPr>
          <p:nvPr/>
        </p:nvSpPr>
        <p:spPr>
          <a:xfrm>
            <a:off x="7533300" y="6257385"/>
            <a:ext cx="4531738" cy="2906357"/>
          </a:xfrm>
          <a:prstGeom prst="rect">
            <a:avLst/>
          </a:prstGeom>
        </p:spPr>
        <p:txBody>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19050" lvl="1" indent="-19050" algn="ctr">
              <a:lnSpc>
                <a:spcPct val="100000"/>
              </a:lnSpc>
            </a:pPr>
            <a:r>
              <a:rPr lang="en-US" sz="2400" dirty="0"/>
              <a:t>Explore how to use the </a:t>
            </a:r>
            <a:r>
              <a:rPr lang="en-US" sz="2400" b="1" dirty="0">
                <a:solidFill>
                  <a:schemeClr val="accent2"/>
                </a:solidFill>
              </a:rPr>
              <a:t>Heightened Risk Identification Tool</a:t>
            </a:r>
            <a:r>
              <a:rPr lang="en-US" sz="2400" dirty="0">
                <a:solidFill>
                  <a:schemeClr val="accent2"/>
                </a:solidFill>
              </a:rPr>
              <a:t>, </a:t>
            </a:r>
            <a:r>
              <a:rPr lang="en-US" sz="2400" b="1" dirty="0">
                <a:solidFill>
                  <a:schemeClr val="accent2"/>
                </a:solidFill>
              </a:rPr>
              <a:t>or HRIT,</a:t>
            </a:r>
            <a:r>
              <a:rPr lang="en-US" sz="2400" b="1" dirty="0"/>
              <a:t> </a:t>
            </a:r>
            <a:r>
              <a:rPr lang="en-US" sz="2400" dirty="0"/>
              <a:t>for people with diverse SOGIESC</a:t>
            </a:r>
          </a:p>
        </p:txBody>
      </p:sp>
      <p:cxnSp>
        <p:nvCxnSpPr>
          <p:cNvPr id="33" name="Straight Connector 32">
            <a:extLst>
              <a:ext uri="{FF2B5EF4-FFF2-40B4-BE49-F238E27FC236}">
                <a16:creationId xmlns:a16="http://schemas.microsoft.com/office/drawing/2014/main" id="{20DA9E07-8F88-354E-B2D5-C7E32921E6BF}"/>
              </a:ext>
            </a:extLst>
          </p:cNvPr>
          <p:cNvCxnSpPr/>
          <p:nvPr/>
        </p:nvCxnSpPr>
        <p:spPr bwMode="auto">
          <a:xfrm flipV="1">
            <a:off x="-1" y="8350483"/>
            <a:ext cx="13003213" cy="1273"/>
          </a:xfrm>
          <a:prstGeom prst="line">
            <a:avLst/>
          </a:prstGeom>
          <a:noFill/>
          <a:ln w="76200" cap="flat" cmpd="sng" algn="ctr">
            <a:solidFill>
              <a:schemeClr val="bg1">
                <a:lumMod val="85000"/>
              </a:schemeClr>
            </a:solidFill>
            <a:prstDash val="solid"/>
            <a:round/>
            <a:headEnd type="none" w="med" len="med"/>
            <a:tailEnd type="none" w="med" len="med"/>
          </a:ln>
          <a:effectLst/>
        </p:spPr>
      </p:cxnSp>
      <p:grpSp>
        <p:nvGrpSpPr>
          <p:cNvPr id="34" name="Group 230">
            <a:extLst>
              <a:ext uri="{FF2B5EF4-FFF2-40B4-BE49-F238E27FC236}">
                <a16:creationId xmlns:a16="http://schemas.microsoft.com/office/drawing/2014/main" id="{EC8852B8-63DE-BD4E-8ED2-A93702F3F1C2}"/>
              </a:ext>
            </a:extLst>
          </p:cNvPr>
          <p:cNvGrpSpPr>
            <a:grpSpLocks noChangeAspect="1"/>
          </p:cNvGrpSpPr>
          <p:nvPr/>
        </p:nvGrpSpPr>
        <p:grpSpPr>
          <a:xfrm>
            <a:off x="2721643" y="3159642"/>
            <a:ext cx="1540128" cy="1550466"/>
            <a:chOff x="0" y="0"/>
            <a:chExt cx="1455740" cy="1465510"/>
          </a:xfrm>
          <a:solidFill>
            <a:srgbClr val="FCC448"/>
          </a:solidFill>
        </p:grpSpPr>
        <p:sp>
          <p:nvSpPr>
            <p:cNvPr id="35" name="Shape 227">
              <a:extLst>
                <a:ext uri="{FF2B5EF4-FFF2-40B4-BE49-F238E27FC236}">
                  <a16:creationId xmlns:a16="http://schemas.microsoft.com/office/drawing/2014/main" id="{056A25C1-E217-CB44-8536-1F902F2924F5}"/>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algn="ctr" defTabSz="914309">
                <a:defRPr sz="1800">
                  <a:solidFill>
                    <a:srgbClr val="000000"/>
                  </a:solidFill>
                </a:defRPr>
              </a:pPr>
              <a:r>
                <a:rPr lang="en-US" sz="5399" kern="0" dirty="0">
                  <a:solidFill>
                    <a:schemeClr val="bg1"/>
                  </a:solidFill>
                  <a:latin typeface="+mj-lt"/>
                  <a:cs typeface="Lato Light"/>
                </a:rPr>
                <a:t>01</a:t>
              </a:r>
              <a:endParaRPr sz="5399" kern="0" dirty="0">
                <a:solidFill>
                  <a:schemeClr val="bg1"/>
                </a:solidFill>
                <a:latin typeface="+mj-lt"/>
                <a:cs typeface="Lato Light"/>
              </a:endParaRPr>
            </a:p>
          </p:txBody>
        </p:sp>
        <p:sp>
          <p:nvSpPr>
            <p:cNvPr id="36" name="Shape 228">
              <a:extLst>
                <a:ext uri="{FF2B5EF4-FFF2-40B4-BE49-F238E27FC236}">
                  <a16:creationId xmlns:a16="http://schemas.microsoft.com/office/drawing/2014/main" id="{5714E88F-41DC-C74D-BFCE-B326518D0548}"/>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sp>
          <p:nvSpPr>
            <p:cNvPr id="37" name="Shape 229">
              <a:extLst>
                <a:ext uri="{FF2B5EF4-FFF2-40B4-BE49-F238E27FC236}">
                  <a16:creationId xmlns:a16="http://schemas.microsoft.com/office/drawing/2014/main" id="{17E8249D-BDBD-9140-82C8-EFA66397EF48}"/>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grpSp>
      <p:sp>
        <p:nvSpPr>
          <p:cNvPr id="38" name="Title 3">
            <a:extLst>
              <a:ext uri="{FF2B5EF4-FFF2-40B4-BE49-F238E27FC236}">
                <a16:creationId xmlns:a16="http://schemas.microsoft.com/office/drawing/2014/main" id="{C7DE7705-CE9B-974D-A36C-84EE098150F5}"/>
              </a:ext>
            </a:extLst>
          </p:cNvPr>
          <p:cNvSpPr txBox="1">
            <a:spLocks/>
          </p:cNvSpPr>
          <p:nvPr/>
        </p:nvSpPr>
        <p:spPr>
          <a:xfrm>
            <a:off x="4176608" y="1009120"/>
            <a:ext cx="4756010" cy="820493"/>
          </a:xfrm>
          <a:prstGeom prst="rect">
            <a:avLst/>
          </a:prstGeom>
          <a:noFill/>
        </p:spPr>
        <p:txBody>
          <a:bodyPr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altLang="en-US" sz="6599" kern="0" spc="330" dirty="0">
                <a:solidFill>
                  <a:schemeClr val="bg1"/>
                </a:solidFill>
              </a:rPr>
              <a:t>OBJECTIVES</a:t>
            </a:r>
          </a:p>
        </p:txBody>
      </p:sp>
      <p:grpSp>
        <p:nvGrpSpPr>
          <p:cNvPr id="39" name="Group 230">
            <a:extLst>
              <a:ext uri="{FF2B5EF4-FFF2-40B4-BE49-F238E27FC236}">
                <a16:creationId xmlns:a16="http://schemas.microsoft.com/office/drawing/2014/main" id="{62B2BAFD-1F23-984F-BE0C-2AAEC37A2FBC}"/>
              </a:ext>
            </a:extLst>
          </p:cNvPr>
          <p:cNvGrpSpPr>
            <a:grpSpLocks noChangeAspect="1"/>
          </p:cNvGrpSpPr>
          <p:nvPr/>
        </p:nvGrpSpPr>
        <p:grpSpPr>
          <a:xfrm>
            <a:off x="9127359" y="3124666"/>
            <a:ext cx="1540128" cy="1550466"/>
            <a:chOff x="0" y="0"/>
            <a:chExt cx="1455740" cy="1465510"/>
          </a:xfrm>
          <a:solidFill>
            <a:srgbClr val="FCC448"/>
          </a:solidFill>
        </p:grpSpPr>
        <p:sp>
          <p:nvSpPr>
            <p:cNvPr id="40" name="Shape 227">
              <a:extLst>
                <a:ext uri="{FF2B5EF4-FFF2-40B4-BE49-F238E27FC236}">
                  <a16:creationId xmlns:a16="http://schemas.microsoft.com/office/drawing/2014/main" id="{998AAAEE-5F80-DE4C-B0D2-AE68ED546C7C}"/>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algn="ctr" defTabSz="914309">
                <a:defRPr sz="1800">
                  <a:solidFill>
                    <a:srgbClr val="000000"/>
                  </a:solidFill>
                </a:defRPr>
              </a:pPr>
              <a:r>
                <a:rPr lang="en-US" sz="5399" kern="0" dirty="0">
                  <a:solidFill>
                    <a:schemeClr val="bg1"/>
                  </a:solidFill>
                  <a:latin typeface="+mj-lt"/>
                  <a:cs typeface="Lato Light"/>
                </a:rPr>
                <a:t>02</a:t>
              </a:r>
              <a:endParaRPr sz="5399" kern="0" dirty="0">
                <a:solidFill>
                  <a:schemeClr val="bg1"/>
                </a:solidFill>
                <a:latin typeface="+mj-lt"/>
                <a:cs typeface="Lato Light"/>
              </a:endParaRPr>
            </a:p>
          </p:txBody>
        </p:sp>
        <p:sp>
          <p:nvSpPr>
            <p:cNvPr id="41" name="Shape 228">
              <a:extLst>
                <a:ext uri="{FF2B5EF4-FFF2-40B4-BE49-F238E27FC236}">
                  <a16:creationId xmlns:a16="http://schemas.microsoft.com/office/drawing/2014/main" id="{F451677D-528D-8341-B96C-688C11DE1555}"/>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sp>
          <p:nvSpPr>
            <p:cNvPr id="42" name="Shape 229">
              <a:extLst>
                <a:ext uri="{FF2B5EF4-FFF2-40B4-BE49-F238E27FC236}">
                  <a16:creationId xmlns:a16="http://schemas.microsoft.com/office/drawing/2014/main" id="{D52FA07C-7FFB-294F-B5C2-0AE15A965859}"/>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grpSp>
      <p:sp>
        <p:nvSpPr>
          <p:cNvPr id="47"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BB0806F0-5CCA-E54A-B7B3-07EBC6088E0B}"/>
              </a:ext>
            </a:extLst>
          </p:cNvPr>
          <p:cNvSpPr/>
          <p:nvPr/>
        </p:nvSpPr>
        <p:spPr>
          <a:xfrm>
            <a:off x="1143000" y="4874813"/>
            <a:ext cx="4419599" cy="1168190"/>
          </a:xfrm>
          <a:prstGeom prst="rect">
            <a:avLst/>
          </a:prstGeom>
          <a:solidFill>
            <a:schemeClr val="accent1"/>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3200" b="1" cap="all" dirty="0">
                <a:solidFill>
                  <a:schemeClr val="bg1"/>
                </a:solidFill>
                <a:latin typeface="Calibri" charset="0"/>
                <a:ea typeface="Calibri" charset="0"/>
                <a:cs typeface="Calibri" charset="0"/>
              </a:rPr>
              <a:t>common </a:t>
            </a:r>
            <a:br>
              <a:rPr lang="en-US" sz="3200" b="1" cap="all" dirty="0">
                <a:solidFill>
                  <a:schemeClr val="bg1"/>
                </a:solidFill>
                <a:latin typeface="Calibri" charset="0"/>
                <a:ea typeface="Calibri" charset="0"/>
                <a:cs typeface="Calibri" charset="0"/>
              </a:rPr>
            </a:br>
            <a:r>
              <a:rPr lang="en-US" sz="3200" b="1" cap="all" dirty="0">
                <a:solidFill>
                  <a:schemeClr val="bg1"/>
                </a:solidFill>
                <a:latin typeface="Calibri" charset="0"/>
                <a:ea typeface="Calibri" charset="0"/>
                <a:cs typeface="Calibri" charset="0"/>
              </a:rPr>
              <a:t>protection issues</a:t>
            </a:r>
            <a:endParaRPr lang="en-US" sz="2800" b="1" cap="all" dirty="0">
              <a:solidFill>
                <a:schemeClr val="bg1"/>
              </a:solidFill>
              <a:latin typeface="Calibri" charset="0"/>
              <a:ea typeface="Calibri" charset="0"/>
              <a:cs typeface="Calibri" charset="0"/>
            </a:endParaRPr>
          </a:p>
        </p:txBody>
      </p:sp>
      <p:sp>
        <p:nvSpPr>
          <p:cNvPr id="5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477AA56-226C-F542-86AE-4BC6E9420417}"/>
              </a:ext>
            </a:extLst>
          </p:cNvPr>
          <p:cNvSpPr/>
          <p:nvPr/>
        </p:nvSpPr>
        <p:spPr>
          <a:xfrm>
            <a:off x="7671346" y="4874813"/>
            <a:ext cx="4266654" cy="1181038"/>
          </a:xfrm>
          <a:prstGeom prst="rect">
            <a:avLst/>
          </a:prstGeom>
          <a:solidFill>
            <a:schemeClr val="accent2"/>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3200" b="1" cap="all" dirty="0">
                <a:solidFill>
                  <a:schemeClr val="bg1"/>
                </a:solidFill>
                <a:latin typeface="Calibri" charset="0"/>
                <a:ea typeface="Calibri" charset="0"/>
                <a:cs typeface="Calibri" charset="0"/>
              </a:rPr>
              <a:t>Heightened Risk Identification Tool</a:t>
            </a:r>
            <a:endParaRPr lang="en-US" sz="2800" b="1" cap="all" dirty="0">
              <a:solidFill>
                <a:schemeClr val="bg1"/>
              </a:solidFill>
              <a:latin typeface="Calibri" charset="0"/>
              <a:ea typeface="Calibri" charset="0"/>
              <a:cs typeface="Calibri" charset="0"/>
            </a:endParaRPr>
          </a:p>
        </p:txBody>
      </p:sp>
      <p:sp>
        <p:nvSpPr>
          <p:cNvPr id="49" name="Slide Number Placeholder 5">
            <a:extLst>
              <a:ext uri="{FF2B5EF4-FFF2-40B4-BE49-F238E27FC236}">
                <a16:creationId xmlns:a16="http://schemas.microsoft.com/office/drawing/2014/main" id="{4F745B31-AD2D-754F-B7FF-CD7A8B1CC716}"/>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71</a:t>
            </a:fld>
            <a:endParaRPr lang="en-US" altLang="en-US" sz="1200" dirty="0">
              <a:solidFill>
                <a:schemeClr val="bg1"/>
              </a:solidFill>
            </a:endParaRPr>
          </a:p>
        </p:txBody>
      </p:sp>
    </p:spTree>
    <p:extLst>
      <p:ext uri="{BB962C8B-B14F-4D97-AF65-F5344CB8AC3E}">
        <p14:creationId xmlns:p14="http://schemas.microsoft.com/office/powerpoint/2010/main" val="26357588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fade">
                                      <p:cBhvr>
                                        <p:cTn id="27" dur="500"/>
                                        <p:tgtEl>
                                          <p:spTgt spid="29">
                                            <p:txEl>
                                              <p:pRg st="0" end="0"/>
                                            </p:txEl>
                                          </p:spTgt>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32">
                                            <p:txEl>
                                              <p:pRg st="0" end="0"/>
                                            </p:txEl>
                                          </p:spTgt>
                                        </p:tgtEl>
                                        <p:attrNameLst>
                                          <p:attrName>style.visibility</p:attrName>
                                        </p:attrNameLst>
                                      </p:cBhvr>
                                      <p:to>
                                        <p:strVal val="visible"/>
                                      </p:to>
                                    </p:set>
                                    <p:animEffect transition="in" filter="fade">
                                      <p:cBhvr>
                                        <p:cTn id="44" dur="500"/>
                                        <p:tgtEl>
                                          <p:spTgt spid="32">
                                            <p:txEl>
                                              <p:pRg st="0" end="0"/>
                                            </p:txEl>
                                          </p:spTgt>
                                        </p:tgtEl>
                                      </p:cBhvr>
                                    </p:animEffect>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left)">
                                      <p:cBhvr>
                                        <p:cTn id="4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P spid="30" grpId="0" animBg="1"/>
      <p:bldP spid="32" grpId="0" build="p"/>
      <p:bldP spid="38" grpId="0"/>
      <p:bldP spid="47" grpId="0" animBg="1"/>
      <p:bldP spid="5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4"/>
          <p:cNvSpPr>
            <a:spLocks noGrp="1"/>
          </p:cNvSpPr>
          <p:nvPr>
            <p:ph type="title"/>
          </p:nvPr>
        </p:nvSpPr>
        <p:spPr>
          <a:xfrm>
            <a:off x="0" y="541277"/>
            <a:ext cx="13003213" cy="854455"/>
          </a:xfrm>
        </p:spPr>
        <p:txBody>
          <a:bodyPr>
            <a:noAutofit/>
          </a:bodyPr>
          <a:lstStyle/>
          <a:p>
            <a:r>
              <a:rPr lang="en-US" altLang="en-US" sz="3800" dirty="0"/>
              <a:t>During The Asylum Process, </a:t>
            </a:r>
            <a:r>
              <a:rPr lang="en-US" altLang="en-US" sz="3800" b="1" dirty="0"/>
              <a:t>LGBTIQ+ People Risk:</a:t>
            </a:r>
            <a:endParaRPr lang="en-US" altLang="en-US" sz="3800" b="1" dirty="0">
              <a:solidFill>
                <a:schemeClr val="tx1"/>
              </a:solidFill>
            </a:endParaRPr>
          </a:p>
        </p:txBody>
      </p:sp>
      <p:cxnSp>
        <p:nvCxnSpPr>
          <p:cNvPr id="37" name="Straight Connector 36">
            <a:extLst>
              <a:ext uri="{FF2B5EF4-FFF2-40B4-BE49-F238E27FC236}">
                <a16:creationId xmlns:a16="http://schemas.microsoft.com/office/drawing/2014/main" id="{B580DB5A-61E1-524F-8725-9E44F8E05BF7}"/>
              </a:ext>
            </a:extLst>
          </p:cNvPr>
          <p:cNvCxnSpPr>
            <a:cxnSpLocks/>
          </p:cNvCxnSpPr>
          <p:nvPr/>
        </p:nvCxnSpPr>
        <p:spPr bwMode="auto">
          <a:xfrm flipH="1">
            <a:off x="-62634" y="841571"/>
            <a:ext cx="1070917"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9" name="Straight Connector 38">
            <a:extLst>
              <a:ext uri="{FF2B5EF4-FFF2-40B4-BE49-F238E27FC236}">
                <a16:creationId xmlns:a16="http://schemas.microsoft.com/office/drawing/2014/main" id="{C5294B09-9BB6-C948-A2AD-A353E3484025}"/>
              </a:ext>
            </a:extLst>
          </p:cNvPr>
          <p:cNvCxnSpPr>
            <a:cxnSpLocks/>
          </p:cNvCxnSpPr>
          <p:nvPr/>
        </p:nvCxnSpPr>
        <p:spPr bwMode="auto">
          <a:xfrm flipH="1">
            <a:off x="11940368" y="841571"/>
            <a:ext cx="1095149"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1" name="Slide Number Placeholder 5">
            <a:extLst>
              <a:ext uri="{FF2B5EF4-FFF2-40B4-BE49-F238E27FC236}">
                <a16:creationId xmlns:a16="http://schemas.microsoft.com/office/drawing/2014/main" id="{E412A257-2E8C-D243-AFF8-0D5338C4371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72</a:t>
            </a:fld>
            <a:endParaRPr lang="en-US" altLang="en-US" sz="1200" dirty="0">
              <a:solidFill>
                <a:schemeClr val="bg1"/>
              </a:solidFill>
            </a:endParaRPr>
          </a:p>
        </p:txBody>
      </p:sp>
      <p:grpSp>
        <p:nvGrpSpPr>
          <p:cNvPr id="15" name="Group 14">
            <a:extLst>
              <a:ext uri="{FF2B5EF4-FFF2-40B4-BE49-F238E27FC236}">
                <a16:creationId xmlns:a16="http://schemas.microsoft.com/office/drawing/2014/main" id="{783E2A1F-2265-984C-8284-7ACB7AF29505}"/>
              </a:ext>
            </a:extLst>
          </p:cNvPr>
          <p:cNvGrpSpPr>
            <a:grpSpLocks/>
          </p:cNvGrpSpPr>
          <p:nvPr/>
        </p:nvGrpSpPr>
        <p:grpSpPr bwMode="auto">
          <a:xfrm>
            <a:off x="381701" y="2105129"/>
            <a:ext cx="3684820" cy="1505301"/>
            <a:chOff x="361714" y="3367191"/>
            <a:chExt cx="3685160" cy="1506636"/>
          </a:xfrm>
        </p:grpSpPr>
        <p:sp>
          <p:nvSpPr>
            <p:cNvPr id="16" name="Rectangle 6">
              <a:extLst>
                <a:ext uri="{FF2B5EF4-FFF2-40B4-BE49-F238E27FC236}">
                  <a16:creationId xmlns:a16="http://schemas.microsoft.com/office/drawing/2014/main" id="{79A0F1F9-6884-9E4D-B91E-18DAC92E1634}"/>
                </a:ext>
              </a:extLst>
            </p:cNvPr>
            <p:cNvSpPr>
              <a:spLocks noChangeArrowheads="1"/>
            </p:cNvSpPr>
            <p:nvPr/>
          </p:nvSpPr>
          <p:spPr bwMode="auto">
            <a:xfrm>
              <a:off x="480385" y="4127868"/>
              <a:ext cx="3566489" cy="210300"/>
            </a:xfrm>
            <a:prstGeom prst="rect">
              <a:avLst/>
            </a:prstGeom>
            <a:solidFill>
              <a:schemeClr val="accent1"/>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endParaRPr lang="en-US" altLang="en-US"/>
            </a:p>
          </p:txBody>
        </p:sp>
        <p:sp>
          <p:nvSpPr>
            <p:cNvPr id="17" name="Rectangle 2">
              <a:extLst>
                <a:ext uri="{FF2B5EF4-FFF2-40B4-BE49-F238E27FC236}">
                  <a16:creationId xmlns:a16="http://schemas.microsoft.com/office/drawing/2014/main" id="{57077F05-AFCC-0841-867E-D11F1A3D954B}"/>
                </a:ext>
              </a:extLst>
            </p:cNvPr>
            <p:cNvSpPr>
              <a:spLocks noChangeArrowheads="1"/>
            </p:cNvSpPr>
            <p:nvPr/>
          </p:nvSpPr>
          <p:spPr bwMode="auto">
            <a:xfrm>
              <a:off x="480388" y="4350142"/>
              <a:ext cx="3566486" cy="52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a:r>
                <a:rPr lang="en-US" altLang="en-US" sz="2800" dirty="0">
                  <a:solidFill>
                    <a:srgbClr val="595959"/>
                  </a:solidFill>
                  <a:latin typeface="Calibri" charset="0"/>
                  <a:ea typeface="Lucida Grande" charset="0"/>
                  <a:cs typeface="Calibri" charset="0"/>
                </a:rPr>
                <a:t>to their physical safety</a:t>
              </a:r>
              <a:endParaRPr lang="en-US" altLang="en-US" sz="4000" dirty="0">
                <a:ea typeface="Lucida Grande" charset="0"/>
                <a:cs typeface="Calibri" charset="0"/>
              </a:endParaRPr>
            </a:p>
          </p:txBody>
        </p:sp>
        <p:sp>
          <p:nvSpPr>
            <p:cNvPr id="18" name="Rectangle 3">
              <a:extLst>
                <a:ext uri="{FF2B5EF4-FFF2-40B4-BE49-F238E27FC236}">
                  <a16:creationId xmlns:a16="http://schemas.microsoft.com/office/drawing/2014/main" id="{65CF690B-7577-3D46-BAB6-8B8961C482EC}"/>
                </a:ext>
              </a:extLst>
            </p:cNvPr>
            <p:cNvSpPr>
              <a:spLocks noChangeArrowheads="1"/>
            </p:cNvSpPr>
            <p:nvPr/>
          </p:nvSpPr>
          <p:spPr bwMode="auto">
            <a:xfrm>
              <a:off x="361714" y="3367191"/>
              <a:ext cx="368515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r>
                <a:rPr lang="en-US" altLang="en-US" sz="4400" b="1" dirty="0">
                  <a:solidFill>
                    <a:schemeClr val="accent1"/>
                  </a:solidFill>
                  <a:latin typeface="Calibri" charset="0"/>
                </a:rPr>
                <a:t>Threats</a:t>
              </a:r>
            </a:p>
          </p:txBody>
        </p:sp>
      </p:grpSp>
      <p:grpSp>
        <p:nvGrpSpPr>
          <p:cNvPr id="19" name="Group 18">
            <a:extLst>
              <a:ext uri="{FF2B5EF4-FFF2-40B4-BE49-F238E27FC236}">
                <a16:creationId xmlns:a16="http://schemas.microsoft.com/office/drawing/2014/main" id="{930AE8F5-4755-D343-86FC-C81FA23826DD}"/>
              </a:ext>
            </a:extLst>
          </p:cNvPr>
          <p:cNvGrpSpPr>
            <a:grpSpLocks/>
          </p:cNvGrpSpPr>
          <p:nvPr/>
        </p:nvGrpSpPr>
        <p:grpSpPr bwMode="auto">
          <a:xfrm>
            <a:off x="4580914" y="2107787"/>
            <a:ext cx="8097519" cy="1515054"/>
            <a:chOff x="793458" y="5149620"/>
            <a:chExt cx="8096158" cy="1514792"/>
          </a:xfrm>
        </p:grpSpPr>
        <p:sp>
          <p:nvSpPr>
            <p:cNvPr id="20" name="Rectangle 13">
              <a:extLst>
                <a:ext uri="{FF2B5EF4-FFF2-40B4-BE49-F238E27FC236}">
                  <a16:creationId xmlns:a16="http://schemas.microsoft.com/office/drawing/2014/main" id="{9FA6D676-C5EE-C349-B348-FD1DBBD18CC7}"/>
                </a:ext>
              </a:extLst>
            </p:cNvPr>
            <p:cNvSpPr>
              <a:spLocks noChangeArrowheads="1"/>
            </p:cNvSpPr>
            <p:nvPr/>
          </p:nvSpPr>
          <p:spPr bwMode="auto">
            <a:xfrm>
              <a:off x="793458" y="5919235"/>
              <a:ext cx="8045367" cy="210300"/>
            </a:xfrm>
            <a:prstGeom prst="rect">
              <a:avLst/>
            </a:prstGeom>
            <a:solidFill>
              <a:schemeClr val="accent2"/>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endParaRPr lang="en-US" altLang="en-US"/>
            </a:p>
          </p:txBody>
        </p:sp>
        <p:sp>
          <p:nvSpPr>
            <p:cNvPr id="21" name="Rectangle 20">
              <a:extLst>
                <a:ext uri="{FF2B5EF4-FFF2-40B4-BE49-F238E27FC236}">
                  <a16:creationId xmlns:a16="http://schemas.microsoft.com/office/drawing/2014/main" id="{B0762060-6275-3E4E-9677-E60A0A2405FB}"/>
                </a:ext>
              </a:extLst>
            </p:cNvPr>
            <p:cNvSpPr/>
            <p:nvPr/>
          </p:nvSpPr>
          <p:spPr>
            <a:xfrm>
              <a:off x="824527" y="6141282"/>
              <a:ext cx="8065089" cy="523130"/>
            </a:xfrm>
            <a:prstGeom prst="rect">
              <a:avLst/>
            </a:prstGeom>
          </p:spPr>
          <p:txBody>
            <a:bodyPr wrap="square">
              <a:spAutoFit/>
            </a:bodyPr>
            <a:lstStyle/>
            <a:p>
              <a:pPr>
                <a:defRPr/>
              </a:pPr>
              <a:r>
                <a:rPr lang="en-US" sz="2800" kern="0" dirty="0">
                  <a:solidFill>
                    <a:srgbClr val="595959"/>
                  </a:solidFill>
                  <a:latin typeface="Calibri"/>
                  <a:ea typeface="Lucida Grande"/>
                  <a:cs typeface="Calibri"/>
                </a:rPr>
                <a:t>by local people or other asylum-seekers and refugees</a:t>
              </a:r>
            </a:p>
          </p:txBody>
        </p:sp>
        <p:sp>
          <p:nvSpPr>
            <p:cNvPr id="22" name="Rectangle 15">
              <a:extLst>
                <a:ext uri="{FF2B5EF4-FFF2-40B4-BE49-F238E27FC236}">
                  <a16:creationId xmlns:a16="http://schemas.microsoft.com/office/drawing/2014/main" id="{1AE30684-B24E-7740-B1CB-A08BA9E7DE4D}"/>
                </a:ext>
              </a:extLst>
            </p:cNvPr>
            <p:cNvSpPr>
              <a:spLocks noChangeArrowheads="1"/>
            </p:cNvSpPr>
            <p:nvPr/>
          </p:nvSpPr>
          <p:spPr bwMode="auto">
            <a:xfrm>
              <a:off x="793458" y="5149620"/>
              <a:ext cx="786251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r>
                <a:rPr lang="en-US" altLang="en-US" sz="4400" b="1" dirty="0">
                  <a:solidFill>
                    <a:schemeClr val="accent2"/>
                  </a:solidFill>
                  <a:latin typeface="Calibri" charset="0"/>
                </a:rPr>
                <a:t>Attacks and harassment</a:t>
              </a:r>
            </a:p>
          </p:txBody>
        </p:sp>
      </p:grpSp>
      <p:grpSp>
        <p:nvGrpSpPr>
          <p:cNvPr id="23" name="Group 22">
            <a:extLst>
              <a:ext uri="{FF2B5EF4-FFF2-40B4-BE49-F238E27FC236}">
                <a16:creationId xmlns:a16="http://schemas.microsoft.com/office/drawing/2014/main" id="{1698D532-BA11-744F-863F-1B67EE2B0753}"/>
              </a:ext>
            </a:extLst>
          </p:cNvPr>
          <p:cNvGrpSpPr>
            <a:grpSpLocks/>
          </p:cNvGrpSpPr>
          <p:nvPr/>
        </p:nvGrpSpPr>
        <p:grpSpPr bwMode="auto">
          <a:xfrm>
            <a:off x="3326313" y="4353335"/>
            <a:ext cx="6528704" cy="1458580"/>
            <a:chOff x="3665017" y="7317037"/>
            <a:chExt cx="6529056" cy="1458166"/>
          </a:xfrm>
        </p:grpSpPr>
        <p:sp>
          <p:nvSpPr>
            <p:cNvPr id="24" name="Rectangle 16">
              <a:extLst>
                <a:ext uri="{FF2B5EF4-FFF2-40B4-BE49-F238E27FC236}">
                  <a16:creationId xmlns:a16="http://schemas.microsoft.com/office/drawing/2014/main" id="{9AB62CC0-833C-AE4F-AB23-D6AE68C458B3}"/>
                </a:ext>
              </a:extLst>
            </p:cNvPr>
            <p:cNvSpPr>
              <a:spLocks noChangeArrowheads="1"/>
            </p:cNvSpPr>
            <p:nvPr/>
          </p:nvSpPr>
          <p:spPr bwMode="auto">
            <a:xfrm>
              <a:off x="3793273" y="8031359"/>
              <a:ext cx="6400800" cy="210300"/>
            </a:xfrm>
            <a:prstGeom prst="rect">
              <a:avLst/>
            </a:prstGeom>
            <a:solidFill>
              <a:schemeClr val="accent1"/>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endParaRPr lang="en-US" altLang="en-US"/>
            </a:p>
          </p:txBody>
        </p:sp>
        <p:sp>
          <p:nvSpPr>
            <p:cNvPr id="32" name="Rectangle 17">
              <a:extLst>
                <a:ext uri="{FF2B5EF4-FFF2-40B4-BE49-F238E27FC236}">
                  <a16:creationId xmlns:a16="http://schemas.microsoft.com/office/drawing/2014/main" id="{6AC00753-F57D-BE4F-9304-A2E30F39E659}"/>
                </a:ext>
              </a:extLst>
            </p:cNvPr>
            <p:cNvSpPr>
              <a:spLocks noChangeArrowheads="1"/>
            </p:cNvSpPr>
            <p:nvPr/>
          </p:nvSpPr>
          <p:spPr bwMode="auto">
            <a:xfrm>
              <a:off x="3728520" y="8252132"/>
              <a:ext cx="6465552" cy="523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r>
                <a:rPr lang="en-US" altLang="en-US" sz="2800" dirty="0">
                  <a:solidFill>
                    <a:srgbClr val="595959"/>
                  </a:solidFill>
                  <a:latin typeface="Calibri" charset="0"/>
                  <a:ea typeface="Lucida Grande" charset="0"/>
                  <a:cs typeface="Calibri" charset="0"/>
                </a:rPr>
                <a:t>Sexual violence, detention and </a:t>
              </a:r>
              <a:r>
                <a:rPr lang="en-US" altLang="en-US" sz="2800" i="1" dirty="0" err="1">
                  <a:solidFill>
                    <a:srgbClr val="595959"/>
                  </a:solidFill>
                  <a:latin typeface="Calibri" charset="0"/>
                  <a:ea typeface="Lucida Grande" charset="0"/>
                  <a:cs typeface="Calibri" charset="0"/>
                </a:rPr>
                <a:t>refoulement</a:t>
              </a:r>
              <a:endParaRPr lang="en-US" altLang="en-US" sz="4000" i="1" dirty="0">
                <a:ea typeface="Lucida Grande" charset="0"/>
                <a:cs typeface="Calibri" charset="0"/>
              </a:endParaRPr>
            </a:p>
          </p:txBody>
        </p:sp>
        <p:sp>
          <p:nvSpPr>
            <p:cNvPr id="33" name="Rectangle 18">
              <a:extLst>
                <a:ext uri="{FF2B5EF4-FFF2-40B4-BE49-F238E27FC236}">
                  <a16:creationId xmlns:a16="http://schemas.microsoft.com/office/drawing/2014/main" id="{BE398246-BEFA-C349-8912-6CA2ACCA74F7}"/>
                </a:ext>
              </a:extLst>
            </p:cNvPr>
            <p:cNvSpPr>
              <a:spLocks noChangeArrowheads="1"/>
            </p:cNvSpPr>
            <p:nvPr/>
          </p:nvSpPr>
          <p:spPr bwMode="auto">
            <a:xfrm>
              <a:off x="3665017" y="7317037"/>
              <a:ext cx="652905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r>
                <a:rPr lang="en-US" altLang="en-US" sz="4400" b="1" dirty="0">
                  <a:solidFill>
                    <a:schemeClr val="accent1"/>
                  </a:solidFill>
                  <a:latin typeface="Calibri" charset="0"/>
                </a:rPr>
                <a:t>Violence and detention</a:t>
              </a:r>
            </a:p>
          </p:txBody>
        </p:sp>
      </p:grpSp>
      <p:grpSp>
        <p:nvGrpSpPr>
          <p:cNvPr id="34" name="Group 33">
            <a:extLst>
              <a:ext uri="{FF2B5EF4-FFF2-40B4-BE49-F238E27FC236}">
                <a16:creationId xmlns:a16="http://schemas.microsoft.com/office/drawing/2014/main" id="{DBFBA818-7425-0C43-B23A-769FFF367CBD}"/>
              </a:ext>
            </a:extLst>
          </p:cNvPr>
          <p:cNvGrpSpPr>
            <a:grpSpLocks/>
          </p:cNvGrpSpPr>
          <p:nvPr/>
        </p:nvGrpSpPr>
        <p:grpSpPr bwMode="auto">
          <a:xfrm>
            <a:off x="7807348" y="6431275"/>
            <a:ext cx="3104654" cy="1441822"/>
            <a:chOff x="6941817" y="3497715"/>
            <a:chExt cx="3104034" cy="1441413"/>
          </a:xfrm>
        </p:grpSpPr>
        <p:sp>
          <p:nvSpPr>
            <p:cNvPr id="35" name="Rectangle 22">
              <a:extLst>
                <a:ext uri="{FF2B5EF4-FFF2-40B4-BE49-F238E27FC236}">
                  <a16:creationId xmlns:a16="http://schemas.microsoft.com/office/drawing/2014/main" id="{82E55A5E-EAA1-8C42-9264-D055B98DC704}"/>
                </a:ext>
              </a:extLst>
            </p:cNvPr>
            <p:cNvSpPr>
              <a:spLocks noChangeArrowheads="1"/>
            </p:cNvSpPr>
            <p:nvPr/>
          </p:nvSpPr>
          <p:spPr bwMode="auto">
            <a:xfrm>
              <a:off x="7028934" y="4191241"/>
              <a:ext cx="3016917" cy="210300"/>
            </a:xfrm>
            <a:prstGeom prst="rect">
              <a:avLst/>
            </a:prstGeom>
            <a:solidFill>
              <a:schemeClr val="accent1"/>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endParaRPr lang="en-US" altLang="en-US"/>
            </a:p>
          </p:txBody>
        </p:sp>
        <p:sp>
          <p:nvSpPr>
            <p:cNvPr id="36" name="Rectangle 35">
              <a:extLst>
                <a:ext uri="{FF2B5EF4-FFF2-40B4-BE49-F238E27FC236}">
                  <a16:creationId xmlns:a16="http://schemas.microsoft.com/office/drawing/2014/main" id="{6021BAEE-DD78-3849-BA61-D45B25BFCA9C}"/>
                </a:ext>
              </a:extLst>
            </p:cNvPr>
            <p:cNvSpPr/>
            <p:nvPr/>
          </p:nvSpPr>
          <p:spPr>
            <a:xfrm>
              <a:off x="7028934" y="4416057"/>
              <a:ext cx="3016917" cy="523071"/>
            </a:xfrm>
            <a:prstGeom prst="rect">
              <a:avLst/>
            </a:prstGeom>
          </p:spPr>
          <p:txBody>
            <a:bodyPr wrap="square">
              <a:spAutoFit/>
            </a:bodyPr>
            <a:lstStyle/>
            <a:p>
              <a:pPr algn="ctr">
                <a:defRPr/>
              </a:pPr>
              <a:r>
                <a:rPr lang="en-US" sz="2800" kern="0" dirty="0">
                  <a:solidFill>
                    <a:srgbClr val="595959"/>
                  </a:solidFill>
                  <a:latin typeface="Calibri"/>
                  <a:ea typeface="Lucida Grande"/>
                  <a:cs typeface="Calibri"/>
                </a:rPr>
                <a:t>Criminal penalties</a:t>
              </a:r>
            </a:p>
          </p:txBody>
        </p:sp>
        <p:sp>
          <p:nvSpPr>
            <p:cNvPr id="38" name="Rectangle 24">
              <a:extLst>
                <a:ext uri="{FF2B5EF4-FFF2-40B4-BE49-F238E27FC236}">
                  <a16:creationId xmlns:a16="http://schemas.microsoft.com/office/drawing/2014/main" id="{43293030-C268-BD44-80A0-525A2292BC26}"/>
                </a:ext>
              </a:extLst>
            </p:cNvPr>
            <p:cNvSpPr>
              <a:spLocks noChangeArrowheads="1"/>
            </p:cNvSpPr>
            <p:nvPr/>
          </p:nvSpPr>
          <p:spPr bwMode="auto">
            <a:xfrm>
              <a:off x="6941817" y="3497715"/>
              <a:ext cx="304194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r>
                <a:rPr lang="en-US" altLang="en-US" sz="4400" b="1" dirty="0">
                  <a:solidFill>
                    <a:schemeClr val="accent1"/>
                  </a:solidFill>
                  <a:latin typeface="Calibri" charset="0"/>
                </a:rPr>
                <a:t>Penalties</a:t>
              </a:r>
            </a:p>
          </p:txBody>
        </p:sp>
      </p:grpSp>
      <p:grpSp>
        <p:nvGrpSpPr>
          <p:cNvPr id="40" name="Group 39">
            <a:extLst>
              <a:ext uri="{FF2B5EF4-FFF2-40B4-BE49-F238E27FC236}">
                <a16:creationId xmlns:a16="http://schemas.microsoft.com/office/drawing/2014/main" id="{6E16DC5F-3357-6045-AFE3-028AC47B0A72}"/>
              </a:ext>
            </a:extLst>
          </p:cNvPr>
          <p:cNvGrpSpPr>
            <a:grpSpLocks/>
          </p:cNvGrpSpPr>
          <p:nvPr/>
        </p:nvGrpSpPr>
        <p:grpSpPr bwMode="auto">
          <a:xfrm>
            <a:off x="1340683" y="6413044"/>
            <a:ext cx="5732463" cy="1453487"/>
            <a:chOff x="7198927" y="5632263"/>
            <a:chExt cx="5731705" cy="1452474"/>
          </a:xfrm>
        </p:grpSpPr>
        <p:sp>
          <p:nvSpPr>
            <p:cNvPr id="41" name="Rectangle 25">
              <a:extLst>
                <a:ext uri="{FF2B5EF4-FFF2-40B4-BE49-F238E27FC236}">
                  <a16:creationId xmlns:a16="http://schemas.microsoft.com/office/drawing/2014/main" id="{718D8018-42CE-C540-82AC-55CCA8A278B7}"/>
                </a:ext>
              </a:extLst>
            </p:cNvPr>
            <p:cNvSpPr>
              <a:spLocks noChangeArrowheads="1"/>
            </p:cNvSpPr>
            <p:nvPr/>
          </p:nvSpPr>
          <p:spPr bwMode="auto">
            <a:xfrm>
              <a:off x="7307342" y="6358147"/>
              <a:ext cx="4480560" cy="210300"/>
            </a:xfrm>
            <a:prstGeom prst="rect">
              <a:avLst/>
            </a:prstGeom>
            <a:solidFill>
              <a:schemeClr val="accent2"/>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endParaRPr lang="en-US" altLang="en-US"/>
            </a:p>
          </p:txBody>
        </p:sp>
        <p:sp>
          <p:nvSpPr>
            <p:cNvPr id="42" name="Rectangle 41">
              <a:extLst>
                <a:ext uri="{FF2B5EF4-FFF2-40B4-BE49-F238E27FC236}">
                  <a16:creationId xmlns:a16="http://schemas.microsoft.com/office/drawing/2014/main" id="{5EB7BD1C-5FD1-7643-9AD7-60F638867E3B}"/>
                </a:ext>
              </a:extLst>
            </p:cNvPr>
            <p:cNvSpPr/>
            <p:nvPr/>
          </p:nvSpPr>
          <p:spPr>
            <a:xfrm>
              <a:off x="7221149" y="6561227"/>
              <a:ext cx="5709483" cy="523510"/>
            </a:xfrm>
            <a:prstGeom prst="rect">
              <a:avLst/>
            </a:prstGeom>
          </p:spPr>
          <p:txBody>
            <a:bodyPr>
              <a:spAutoFit/>
            </a:bodyPr>
            <a:lstStyle/>
            <a:p>
              <a:pPr>
                <a:defRPr/>
              </a:pPr>
              <a:r>
                <a:rPr lang="en-US" sz="2800" kern="0" dirty="0">
                  <a:solidFill>
                    <a:srgbClr val="595959"/>
                  </a:solidFill>
                  <a:latin typeface="Calibri"/>
                  <a:ea typeface="Lucida Grande"/>
                  <a:cs typeface="Calibri"/>
                </a:rPr>
                <a:t>from police or security entities</a:t>
              </a:r>
            </a:p>
          </p:txBody>
        </p:sp>
        <p:sp>
          <p:nvSpPr>
            <p:cNvPr id="43" name="Rectangle 27">
              <a:extLst>
                <a:ext uri="{FF2B5EF4-FFF2-40B4-BE49-F238E27FC236}">
                  <a16:creationId xmlns:a16="http://schemas.microsoft.com/office/drawing/2014/main" id="{12818B97-A356-C340-9107-744AF4773CAA}"/>
                </a:ext>
              </a:extLst>
            </p:cNvPr>
            <p:cNvSpPr>
              <a:spLocks noChangeArrowheads="1"/>
            </p:cNvSpPr>
            <p:nvPr/>
          </p:nvSpPr>
          <p:spPr bwMode="auto">
            <a:xfrm>
              <a:off x="7198927" y="5632263"/>
              <a:ext cx="45889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r>
                <a:rPr lang="en-US" altLang="en-US" sz="4400" b="1" dirty="0">
                  <a:solidFill>
                    <a:schemeClr val="accent2"/>
                  </a:solidFill>
                  <a:latin typeface="Calibri" charset="0"/>
                </a:rPr>
                <a:t>Lack of support</a:t>
              </a:r>
            </a:p>
          </p:txBody>
        </p:sp>
      </p:grpSp>
    </p:spTree>
    <p:extLst>
      <p:ext uri="{BB962C8B-B14F-4D97-AF65-F5344CB8AC3E}">
        <p14:creationId xmlns:p14="http://schemas.microsoft.com/office/powerpoint/2010/main" val="1950913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left)">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lide Number Placeholder 5">
            <a:extLst>
              <a:ext uri="{FF2B5EF4-FFF2-40B4-BE49-F238E27FC236}">
                <a16:creationId xmlns:a16="http://schemas.microsoft.com/office/drawing/2014/main" id="{E412A257-2E8C-D243-AFF8-0D5338C4371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73</a:t>
            </a:fld>
            <a:endParaRPr lang="en-US" altLang="en-US" sz="1200" dirty="0">
              <a:solidFill>
                <a:schemeClr val="bg1"/>
              </a:solidFill>
            </a:endParaRPr>
          </a:p>
        </p:txBody>
      </p:sp>
      <p:sp>
        <p:nvSpPr>
          <p:cNvPr id="26" name="Rectangle 25">
            <a:extLst>
              <a:ext uri="{FF2B5EF4-FFF2-40B4-BE49-F238E27FC236}">
                <a16:creationId xmlns:a16="http://schemas.microsoft.com/office/drawing/2014/main" id="{8CF69D4F-8F9D-D544-9945-C6B780D6583F}"/>
              </a:ext>
            </a:extLst>
          </p:cNvPr>
          <p:cNvSpPr/>
          <p:nvPr/>
        </p:nvSpPr>
        <p:spPr>
          <a:xfrm rot="16200000">
            <a:off x="10890250" y="4387850"/>
            <a:ext cx="2528888" cy="922338"/>
          </a:xfrm>
          <a:prstGeom prst="rect">
            <a:avLst/>
          </a:prstGeom>
        </p:spPr>
        <p:txBody>
          <a:bodyPr>
            <a:spAutoFit/>
          </a:bodyPr>
          <a:lstStyle/>
          <a:p>
            <a:pPr>
              <a:defRPr/>
            </a:pPr>
            <a:r>
              <a:rPr lang="en-US" sz="5400" spc="370" dirty="0">
                <a:solidFill>
                  <a:schemeClr val="accent3"/>
                </a:solidFill>
                <a:latin typeface="Calibri" charset="0"/>
                <a:ea typeface="Calibri" charset="0"/>
                <a:cs typeface="Calibri" charset="0"/>
              </a:rPr>
              <a:t>access</a:t>
            </a:r>
          </a:p>
        </p:txBody>
      </p:sp>
      <p:sp>
        <p:nvSpPr>
          <p:cNvPr id="27" name="Rectangle 26">
            <a:extLst>
              <a:ext uri="{FF2B5EF4-FFF2-40B4-BE49-F238E27FC236}">
                <a16:creationId xmlns:a16="http://schemas.microsoft.com/office/drawing/2014/main" id="{7BDE626D-4270-E443-BEA3-6B335AFC17F8}"/>
              </a:ext>
            </a:extLst>
          </p:cNvPr>
          <p:cNvSpPr>
            <a:spLocks noChangeArrowheads="1"/>
          </p:cNvSpPr>
          <p:nvPr/>
        </p:nvSpPr>
        <p:spPr bwMode="auto">
          <a:xfrm>
            <a:off x="4365832" y="3584574"/>
            <a:ext cx="198964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r>
              <a:rPr lang="en-US" altLang="en-US" sz="4400" dirty="0">
                <a:solidFill>
                  <a:schemeClr val="accent1"/>
                </a:solidFill>
                <a:latin typeface="Calibri" charset="0"/>
              </a:rPr>
              <a:t>housing</a:t>
            </a:r>
            <a:endParaRPr lang="en-US" altLang="en-US" sz="4800" dirty="0">
              <a:solidFill>
                <a:schemeClr val="accent1"/>
              </a:solidFill>
              <a:latin typeface="Calibri" charset="0"/>
            </a:endParaRPr>
          </a:p>
        </p:txBody>
      </p:sp>
      <p:sp>
        <p:nvSpPr>
          <p:cNvPr id="28" name="Rectangle 27">
            <a:extLst>
              <a:ext uri="{FF2B5EF4-FFF2-40B4-BE49-F238E27FC236}">
                <a16:creationId xmlns:a16="http://schemas.microsoft.com/office/drawing/2014/main" id="{E7506B7C-B907-F84D-8E41-9F44C5712CFE}"/>
              </a:ext>
            </a:extLst>
          </p:cNvPr>
          <p:cNvSpPr>
            <a:spLocks noChangeArrowheads="1"/>
          </p:cNvSpPr>
          <p:nvPr/>
        </p:nvSpPr>
        <p:spPr bwMode="auto">
          <a:xfrm>
            <a:off x="1692275" y="6512156"/>
            <a:ext cx="51387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r>
              <a:rPr lang="en-US" altLang="en-US" sz="8800" b="1" dirty="0">
                <a:solidFill>
                  <a:schemeClr val="accent3"/>
                </a:solidFill>
                <a:latin typeface="Calibri" charset="0"/>
              </a:rPr>
              <a:t>placement</a:t>
            </a:r>
          </a:p>
        </p:txBody>
      </p:sp>
      <p:sp>
        <p:nvSpPr>
          <p:cNvPr id="29" name="Rectangle 28">
            <a:extLst>
              <a:ext uri="{FF2B5EF4-FFF2-40B4-BE49-F238E27FC236}">
                <a16:creationId xmlns:a16="http://schemas.microsoft.com/office/drawing/2014/main" id="{DAE29A7A-CD6D-9341-A8BB-93D2ED819151}"/>
              </a:ext>
            </a:extLst>
          </p:cNvPr>
          <p:cNvSpPr>
            <a:spLocks noChangeArrowheads="1"/>
          </p:cNvSpPr>
          <p:nvPr/>
        </p:nvSpPr>
        <p:spPr bwMode="auto">
          <a:xfrm>
            <a:off x="7459663" y="6011863"/>
            <a:ext cx="51260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r>
              <a:rPr lang="en-US" altLang="en-US" sz="4800" dirty="0">
                <a:solidFill>
                  <a:srgbClr val="3F55A9"/>
                </a:solidFill>
                <a:latin typeface="Calibri" charset="0"/>
              </a:rPr>
              <a:t>inadequate medical</a:t>
            </a:r>
            <a:endParaRPr lang="en-US" altLang="en-US" sz="4400" dirty="0">
              <a:solidFill>
                <a:srgbClr val="3F55A9"/>
              </a:solidFill>
              <a:latin typeface="Calibri" charset="0"/>
            </a:endParaRPr>
          </a:p>
        </p:txBody>
      </p:sp>
      <p:sp>
        <p:nvSpPr>
          <p:cNvPr id="30" name="Rectangle 29">
            <a:extLst>
              <a:ext uri="{FF2B5EF4-FFF2-40B4-BE49-F238E27FC236}">
                <a16:creationId xmlns:a16="http://schemas.microsoft.com/office/drawing/2014/main" id="{CCC400D2-1207-E44B-A210-51336C6DDFB2}"/>
              </a:ext>
            </a:extLst>
          </p:cNvPr>
          <p:cNvSpPr>
            <a:spLocks noChangeArrowheads="1"/>
          </p:cNvSpPr>
          <p:nvPr/>
        </p:nvSpPr>
        <p:spPr bwMode="auto">
          <a:xfrm>
            <a:off x="1305002" y="6073929"/>
            <a:ext cx="2725738"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nSpc>
                <a:spcPct val="70000"/>
              </a:lnSpc>
              <a:defRPr/>
            </a:pPr>
            <a:r>
              <a:rPr lang="en-US" altLang="en-US" sz="6600" dirty="0">
                <a:solidFill>
                  <a:schemeClr val="accent1"/>
                </a:solidFill>
                <a:latin typeface="Calibri" charset="0"/>
              </a:rPr>
              <a:t>lengthy</a:t>
            </a:r>
          </a:p>
        </p:txBody>
      </p:sp>
      <p:sp>
        <p:nvSpPr>
          <p:cNvPr id="44" name="Rectangle 43">
            <a:extLst>
              <a:ext uri="{FF2B5EF4-FFF2-40B4-BE49-F238E27FC236}">
                <a16:creationId xmlns:a16="http://schemas.microsoft.com/office/drawing/2014/main" id="{F65725E6-20A3-AC49-966D-097970A5D0D5}"/>
              </a:ext>
            </a:extLst>
          </p:cNvPr>
          <p:cNvSpPr/>
          <p:nvPr/>
        </p:nvSpPr>
        <p:spPr>
          <a:xfrm>
            <a:off x="1276350" y="5100638"/>
            <a:ext cx="5602288" cy="1077912"/>
          </a:xfrm>
          <a:prstGeom prst="rect">
            <a:avLst/>
          </a:prstGeom>
        </p:spPr>
        <p:txBody>
          <a:bodyPr wrap="none">
            <a:spAutoFit/>
          </a:bodyPr>
          <a:lstStyle/>
          <a:p>
            <a:pPr>
              <a:defRPr/>
            </a:pPr>
            <a:r>
              <a:rPr lang="en-US" sz="6400" b="1" dirty="0">
                <a:solidFill>
                  <a:schemeClr val="accent3">
                    <a:lumMod val="75000"/>
                  </a:schemeClr>
                </a:solidFill>
                <a:latin typeface="Calibri" charset="0"/>
                <a:ea typeface="Calibri" charset="0"/>
                <a:cs typeface="Calibri" charset="0"/>
              </a:rPr>
              <a:t>marginalization</a:t>
            </a:r>
          </a:p>
        </p:txBody>
      </p:sp>
      <p:sp>
        <p:nvSpPr>
          <p:cNvPr id="45" name="Rectangle 44">
            <a:extLst>
              <a:ext uri="{FF2B5EF4-FFF2-40B4-BE49-F238E27FC236}">
                <a16:creationId xmlns:a16="http://schemas.microsoft.com/office/drawing/2014/main" id="{60D0BE12-8424-ED4C-AB81-0B3FFE56422A}"/>
              </a:ext>
            </a:extLst>
          </p:cNvPr>
          <p:cNvSpPr>
            <a:spLocks noChangeArrowheads="1"/>
          </p:cNvSpPr>
          <p:nvPr/>
        </p:nvSpPr>
        <p:spPr bwMode="auto">
          <a:xfrm rot="16200000">
            <a:off x="-1986659" y="4874489"/>
            <a:ext cx="580511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defRPr/>
            </a:pPr>
            <a:r>
              <a:rPr lang="en-US" altLang="en-US" sz="7200" b="1" spc="600" dirty="0">
                <a:solidFill>
                  <a:schemeClr val="accent1">
                    <a:lumMod val="75000"/>
                  </a:schemeClr>
                </a:solidFill>
                <a:latin typeface="Calibri" charset="0"/>
              </a:rPr>
              <a:t> community </a:t>
            </a:r>
          </a:p>
        </p:txBody>
      </p:sp>
      <p:sp>
        <p:nvSpPr>
          <p:cNvPr id="46" name="Rectangle 45">
            <a:extLst>
              <a:ext uri="{FF2B5EF4-FFF2-40B4-BE49-F238E27FC236}">
                <a16:creationId xmlns:a16="http://schemas.microsoft.com/office/drawing/2014/main" id="{E0DD5D21-810C-F141-9495-4A3E4052C5BB}"/>
              </a:ext>
            </a:extLst>
          </p:cNvPr>
          <p:cNvSpPr/>
          <p:nvPr/>
        </p:nvSpPr>
        <p:spPr>
          <a:xfrm>
            <a:off x="1356519" y="3646079"/>
            <a:ext cx="2541588" cy="665163"/>
          </a:xfrm>
          <a:prstGeom prst="rect">
            <a:avLst/>
          </a:prstGeom>
        </p:spPr>
        <p:txBody>
          <a:bodyPr wrap="none">
            <a:spAutoFit/>
          </a:bodyPr>
          <a:lstStyle/>
          <a:p>
            <a:pPr>
              <a:lnSpc>
                <a:spcPct val="70000"/>
              </a:lnSpc>
              <a:defRPr/>
            </a:pPr>
            <a:r>
              <a:rPr lang="en-US" sz="5000" spc="600" dirty="0">
                <a:solidFill>
                  <a:schemeClr val="accent2"/>
                </a:solidFill>
                <a:latin typeface="Calibri" charset="0"/>
                <a:ea typeface="Calibri" charset="0"/>
                <a:cs typeface="Calibri" charset="0"/>
              </a:rPr>
              <a:t>Lack of</a:t>
            </a:r>
            <a:endParaRPr lang="en-US" sz="5000" dirty="0">
              <a:solidFill>
                <a:schemeClr val="accent2"/>
              </a:solidFill>
              <a:latin typeface="Calibri" charset="0"/>
              <a:ea typeface="Calibri" charset="0"/>
              <a:cs typeface="Calibri" charset="0"/>
            </a:endParaRPr>
          </a:p>
        </p:txBody>
      </p:sp>
      <p:sp>
        <p:nvSpPr>
          <p:cNvPr id="47" name="Rectangle 46">
            <a:extLst>
              <a:ext uri="{FF2B5EF4-FFF2-40B4-BE49-F238E27FC236}">
                <a16:creationId xmlns:a16="http://schemas.microsoft.com/office/drawing/2014/main" id="{EE00C495-84B4-EA43-8CC1-A2117E598445}"/>
              </a:ext>
            </a:extLst>
          </p:cNvPr>
          <p:cNvSpPr>
            <a:spLocks noChangeArrowheads="1"/>
          </p:cNvSpPr>
          <p:nvPr/>
        </p:nvSpPr>
        <p:spPr bwMode="auto">
          <a:xfrm>
            <a:off x="7399338" y="4437063"/>
            <a:ext cx="2767012"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defRPr/>
            </a:pPr>
            <a:r>
              <a:rPr lang="en-US" altLang="en-US" sz="6700" dirty="0">
                <a:solidFill>
                  <a:schemeClr val="accent2"/>
                </a:solidFill>
                <a:latin typeface="Calibri" charset="0"/>
              </a:rPr>
              <a:t>lengthy</a:t>
            </a:r>
          </a:p>
        </p:txBody>
      </p:sp>
      <p:sp>
        <p:nvSpPr>
          <p:cNvPr id="48" name="Rectangle 47">
            <a:extLst>
              <a:ext uri="{FF2B5EF4-FFF2-40B4-BE49-F238E27FC236}">
                <a16:creationId xmlns:a16="http://schemas.microsoft.com/office/drawing/2014/main" id="{17630ACE-D3A7-A345-84AF-A38DACCCFE9C}"/>
              </a:ext>
            </a:extLst>
          </p:cNvPr>
          <p:cNvSpPr>
            <a:spLocks noChangeArrowheads="1"/>
          </p:cNvSpPr>
          <p:nvPr/>
        </p:nvSpPr>
        <p:spPr bwMode="auto">
          <a:xfrm rot="16200000">
            <a:off x="4324423" y="4760933"/>
            <a:ext cx="552625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r>
              <a:rPr lang="en-US" altLang="en-US" sz="6600" spc="300" dirty="0">
                <a:solidFill>
                  <a:schemeClr val="accent1"/>
                </a:solidFill>
                <a:latin typeface="Calibri" charset="0"/>
              </a:rPr>
              <a:t>EMPLOYMENT</a:t>
            </a:r>
          </a:p>
        </p:txBody>
      </p:sp>
      <p:sp>
        <p:nvSpPr>
          <p:cNvPr id="49" name="Rectangle 48">
            <a:extLst>
              <a:ext uri="{FF2B5EF4-FFF2-40B4-BE49-F238E27FC236}">
                <a16:creationId xmlns:a16="http://schemas.microsoft.com/office/drawing/2014/main" id="{9C0998AC-0EA6-3E4A-9052-942A2019C28D}"/>
              </a:ext>
            </a:extLst>
          </p:cNvPr>
          <p:cNvSpPr>
            <a:spLocks noChangeArrowheads="1"/>
          </p:cNvSpPr>
          <p:nvPr/>
        </p:nvSpPr>
        <p:spPr bwMode="auto">
          <a:xfrm>
            <a:off x="1289127" y="4112010"/>
            <a:ext cx="6580188"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nSpc>
                <a:spcPct val="70000"/>
              </a:lnSpc>
            </a:pPr>
            <a:r>
              <a:rPr lang="en-US" altLang="en-US" sz="12500" b="1" dirty="0">
                <a:solidFill>
                  <a:schemeClr val="accent2"/>
                </a:solidFill>
                <a:latin typeface="Calibri" charset="0"/>
              </a:rPr>
              <a:t>support</a:t>
            </a:r>
          </a:p>
        </p:txBody>
      </p:sp>
      <p:sp>
        <p:nvSpPr>
          <p:cNvPr id="50" name="Rectangle 49">
            <a:extLst>
              <a:ext uri="{FF2B5EF4-FFF2-40B4-BE49-F238E27FC236}">
                <a16:creationId xmlns:a16="http://schemas.microsoft.com/office/drawing/2014/main" id="{5AA66A3E-A788-A142-ABEC-711AD10CF9AF}"/>
              </a:ext>
            </a:extLst>
          </p:cNvPr>
          <p:cNvSpPr>
            <a:spLocks noChangeArrowheads="1"/>
          </p:cNvSpPr>
          <p:nvPr/>
        </p:nvSpPr>
        <p:spPr bwMode="auto">
          <a:xfrm>
            <a:off x="7399338" y="5160963"/>
            <a:ext cx="47291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defRPr/>
            </a:pPr>
            <a:r>
              <a:rPr lang="en-US" altLang="en-US" sz="6500" b="1">
                <a:solidFill>
                  <a:schemeClr val="accent2"/>
                </a:solidFill>
                <a:latin typeface="Calibri" charset="0"/>
              </a:rPr>
              <a:t>resettlement</a:t>
            </a:r>
          </a:p>
        </p:txBody>
      </p:sp>
      <p:sp>
        <p:nvSpPr>
          <p:cNvPr id="51" name="Rectangle 50">
            <a:extLst>
              <a:ext uri="{FF2B5EF4-FFF2-40B4-BE49-F238E27FC236}">
                <a16:creationId xmlns:a16="http://schemas.microsoft.com/office/drawing/2014/main" id="{63BF31D8-E288-1046-AB8C-0AFCBD0026A5}"/>
              </a:ext>
            </a:extLst>
          </p:cNvPr>
          <p:cNvSpPr/>
          <p:nvPr/>
        </p:nvSpPr>
        <p:spPr>
          <a:xfrm>
            <a:off x="7399338" y="3013075"/>
            <a:ext cx="4584700" cy="1862138"/>
          </a:xfrm>
          <a:prstGeom prst="rect">
            <a:avLst/>
          </a:prstGeom>
        </p:spPr>
        <p:txBody>
          <a:bodyPr wrap="none">
            <a:spAutoFit/>
          </a:bodyPr>
          <a:lstStyle/>
          <a:p>
            <a:pPr>
              <a:defRPr/>
            </a:pPr>
            <a:r>
              <a:rPr lang="en-US" altLang="en-US" sz="11500" b="1" spc="790" dirty="0">
                <a:solidFill>
                  <a:schemeClr val="accent5"/>
                </a:solidFill>
                <a:latin typeface="Calibri" charset="0"/>
                <a:ea typeface="MS PGothic" charset="-128"/>
                <a:cs typeface="Calibri" charset="0"/>
              </a:rPr>
              <a:t>family</a:t>
            </a:r>
          </a:p>
        </p:txBody>
      </p:sp>
      <p:sp>
        <p:nvSpPr>
          <p:cNvPr id="52" name="Rectangle 51">
            <a:extLst>
              <a:ext uri="{FF2B5EF4-FFF2-40B4-BE49-F238E27FC236}">
                <a16:creationId xmlns:a16="http://schemas.microsoft.com/office/drawing/2014/main" id="{AB851081-2601-2A4D-BB0D-355F1AB0F090}"/>
              </a:ext>
            </a:extLst>
          </p:cNvPr>
          <p:cNvSpPr>
            <a:spLocks noChangeArrowheads="1"/>
          </p:cNvSpPr>
          <p:nvPr/>
        </p:nvSpPr>
        <p:spPr bwMode="auto">
          <a:xfrm>
            <a:off x="4065588" y="6089804"/>
            <a:ext cx="2681287"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nSpc>
                <a:spcPct val="70000"/>
              </a:lnSpc>
            </a:pPr>
            <a:r>
              <a:rPr lang="en-US" altLang="en-US" sz="6600" b="1" dirty="0">
                <a:solidFill>
                  <a:schemeClr val="accent1"/>
                </a:solidFill>
                <a:latin typeface="Calibri" charset="0"/>
              </a:rPr>
              <a:t>asylum</a:t>
            </a:r>
          </a:p>
          <a:p>
            <a:pPr>
              <a:lnSpc>
                <a:spcPct val="70000"/>
              </a:lnSpc>
            </a:pPr>
            <a:endParaRPr lang="en-US" altLang="en-US" sz="6600" b="1" dirty="0">
              <a:solidFill>
                <a:srgbClr val="742FAB"/>
              </a:solidFill>
              <a:latin typeface="Calibri" charset="0"/>
            </a:endParaRPr>
          </a:p>
        </p:txBody>
      </p:sp>
      <p:sp>
        <p:nvSpPr>
          <p:cNvPr id="53" name="Rectangle 52">
            <a:extLst>
              <a:ext uri="{FF2B5EF4-FFF2-40B4-BE49-F238E27FC236}">
                <a16:creationId xmlns:a16="http://schemas.microsoft.com/office/drawing/2014/main" id="{049621A8-316B-554D-BBA3-A796FF12073B}"/>
              </a:ext>
            </a:extLst>
          </p:cNvPr>
          <p:cNvSpPr/>
          <p:nvPr/>
        </p:nvSpPr>
        <p:spPr>
          <a:xfrm>
            <a:off x="8061325" y="2686536"/>
            <a:ext cx="3332163" cy="769937"/>
          </a:xfrm>
          <a:prstGeom prst="rect">
            <a:avLst/>
          </a:prstGeom>
        </p:spPr>
        <p:txBody>
          <a:bodyPr wrap="none">
            <a:spAutoFit/>
          </a:bodyPr>
          <a:lstStyle/>
          <a:p>
            <a:pPr>
              <a:defRPr/>
            </a:pPr>
            <a:r>
              <a:rPr lang="en-US" altLang="en-US" sz="4400" spc="870" dirty="0">
                <a:solidFill>
                  <a:schemeClr val="accent1"/>
                </a:solidFill>
                <a:latin typeface="Calibri" charset="0"/>
                <a:ea typeface="MS PGothic" charset="-128"/>
                <a:cs typeface="Calibri" charset="0"/>
              </a:rPr>
              <a:t>prejudice</a:t>
            </a:r>
          </a:p>
        </p:txBody>
      </p:sp>
      <p:sp>
        <p:nvSpPr>
          <p:cNvPr id="54" name="Rectangle 53">
            <a:extLst>
              <a:ext uri="{FF2B5EF4-FFF2-40B4-BE49-F238E27FC236}">
                <a16:creationId xmlns:a16="http://schemas.microsoft.com/office/drawing/2014/main" id="{7E4355D4-33D6-8D4C-96B1-41A007942EEC}"/>
              </a:ext>
            </a:extLst>
          </p:cNvPr>
          <p:cNvSpPr>
            <a:spLocks noChangeArrowheads="1"/>
          </p:cNvSpPr>
          <p:nvPr/>
        </p:nvSpPr>
        <p:spPr bwMode="auto">
          <a:xfrm rot="16200000">
            <a:off x="11463337" y="6977064"/>
            <a:ext cx="138271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defRPr/>
            </a:pPr>
            <a:r>
              <a:rPr lang="en-US" altLang="en-US" sz="5400" dirty="0">
                <a:solidFill>
                  <a:srgbClr val="3F55A9"/>
                </a:solidFill>
                <a:latin typeface="Calibri" charset="0"/>
              </a:rPr>
              <a:t>care</a:t>
            </a:r>
          </a:p>
        </p:txBody>
      </p:sp>
      <p:sp>
        <p:nvSpPr>
          <p:cNvPr id="55" name="Rectangle 54">
            <a:extLst>
              <a:ext uri="{FF2B5EF4-FFF2-40B4-BE49-F238E27FC236}">
                <a16:creationId xmlns:a16="http://schemas.microsoft.com/office/drawing/2014/main" id="{C46CDE03-7A15-B041-A877-35659F86F839}"/>
              </a:ext>
            </a:extLst>
          </p:cNvPr>
          <p:cNvSpPr>
            <a:spLocks noChangeArrowheads="1"/>
          </p:cNvSpPr>
          <p:nvPr/>
        </p:nvSpPr>
        <p:spPr bwMode="auto">
          <a:xfrm>
            <a:off x="7444988" y="6594476"/>
            <a:ext cx="420519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r>
              <a:rPr lang="en-US" altLang="en-US" sz="6900" dirty="0">
                <a:solidFill>
                  <a:schemeClr val="accent2"/>
                </a:solidFill>
                <a:latin typeface="+mn-lt"/>
              </a:rPr>
              <a:t>health care</a:t>
            </a:r>
          </a:p>
        </p:txBody>
      </p:sp>
      <p:sp>
        <p:nvSpPr>
          <p:cNvPr id="56" name="Rectangle 55">
            <a:extLst>
              <a:ext uri="{FF2B5EF4-FFF2-40B4-BE49-F238E27FC236}">
                <a16:creationId xmlns:a16="http://schemas.microsoft.com/office/drawing/2014/main" id="{8E374448-1F87-924F-84C7-E30B09CA2FBE}"/>
              </a:ext>
            </a:extLst>
          </p:cNvPr>
          <p:cNvSpPr/>
          <p:nvPr/>
        </p:nvSpPr>
        <p:spPr>
          <a:xfrm>
            <a:off x="10115550" y="4732338"/>
            <a:ext cx="2528888" cy="646112"/>
          </a:xfrm>
          <a:prstGeom prst="rect">
            <a:avLst/>
          </a:prstGeom>
        </p:spPr>
        <p:txBody>
          <a:bodyPr>
            <a:spAutoFit/>
          </a:bodyPr>
          <a:lstStyle/>
          <a:p>
            <a:pPr>
              <a:defRPr/>
            </a:pPr>
            <a:r>
              <a:rPr lang="en-US" sz="3600" spc="370" dirty="0">
                <a:solidFill>
                  <a:schemeClr val="accent3"/>
                </a:solidFill>
                <a:latin typeface="Calibri" charset="0"/>
                <a:ea typeface="Calibri" charset="0"/>
                <a:cs typeface="Calibri" charset="0"/>
              </a:rPr>
              <a:t>difficult</a:t>
            </a:r>
          </a:p>
        </p:txBody>
      </p:sp>
      <p:sp>
        <p:nvSpPr>
          <p:cNvPr id="57" name="Rectangle 56">
            <a:extLst>
              <a:ext uri="{FF2B5EF4-FFF2-40B4-BE49-F238E27FC236}">
                <a16:creationId xmlns:a16="http://schemas.microsoft.com/office/drawing/2014/main" id="{F00F7ACE-142E-4045-B316-976DF4DF075C}"/>
              </a:ext>
            </a:extLst>
          </p:cNvPr>
          <p:cNvSpPr>
            <a:spLocks noChangeArrowheads="1"/>
          </p:cNvSpPr>
          <p:nvPr/>
        </p:nvSpPr>
        <p:spPr bwMode="auto">
          <a:xfrm>
            <a:off x="0" y="9753600"/>
            <a:ext cx="13004800" cy="10414000"/>
          </a:xfrm>
          <a:prstGeom prst="rect">
            <a:avLst/>
          </a:prstGeom>
          <a:solidFill>
            <a:schemeClr val="bg1">
              <a:alpha val="90000"/>
            </a:schemeClr>
          </a:solidFill>
          <a:ln>
            <a:noFill/>
          </a:ln>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endParaRPr lang="en-US" altLang="en-US"/>
          </a:p>
        </p:txBody>
      </p:sp>
      <p:sp>
        <p:nvSpPr>
          <p:cNvPr id="58" name="Content Placeholder 4">
            <a:extLst>
              <a:ext uri="{FF2B5EF4-FFF2-40B4-BE49-F238E27FC236}">
                <a16:creationId xmlns:a16="http://schemas.microsoft.com/office/drawing/2014/main" id="{F99A75AF-A610-1E42-8EF1-6FB5E0DFF40F}"/>
              </a:ext>
            </a:extLst>
          </p:cNvPr>
          <p:cNvSpPr txBox="1">
            <a:spLocks/>
          </p:cNvSpPr>
          <p:nvPr/>
        </p:nvSpPr>
        <p:spPr bwMode="auto">
          <a:xfrm>
            <a:off x="668033" y="2357438"/>
            <a:ext cx="5816600" cy="55895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l" rtl="0" eaLnBrk="1" fontAlgn="base" hangingPunct="1">
              <a:lnSpc>
                <a:spcPct val="90000"/>
              </a:lnSpc>
              <a:spcBef>
                <a:spcPts val="2400"/>
              </a:spcBef>
              <a:spcAft>
                <a:spcPct val="0"/>
              </a:spcAft>
              <a:defRPr sz="3200" b="1">
                <a:solidFill>
                  <a:srgbClr val="0B1956"/>
                </a:solidFill>
                <a:latin typeface="Calibri"/>
                <a:ea typeface="MS PGothic" pitchFamily="34" charset="-128"/>
                <a:cs typeface="Calibri"/>
                <a:sym typeface="Gill Sans" charset="0"/>
              </a:defRPr>
            </a:lvl1pPr>
            <a:lvl2pPr marL="0" indent="0" algn="l" rtl="0" eaLnBrk="1" fontAlgn="base" hangingPunct="1">
              <a:lnSpc>
                <a:spcPct val="90000"/>
              </a:lnSpc>
              <a:spcBef>
                <a:spcPts val="2400"/>
              </a:spcBef>
              <a:spcAft>
                <a:spcPct val="0"/>
              </a:spcAft>
              <a:defRPr sz="3200">
                <a:solidFill>
                  <a:srgbClr val="5B5B5B"/>
                </a:solidFill>
                <a:latin typeface="Calibri"/>
                <a:ea typeface="MS PGothic" pitchFamily="34" charset="-128"/>
                <a:cs typeface="Calibri"/>
                <a:sym typeface="Gill Sans" charset="0"/>
              </a:defRPr>
            </a:lvl2pPr>
            <a:lvl3pPr marL="406400" indent="-406400" algn="l" rtl="0" eaLnBrk="1" fontAlgn="base" hangingPunct="1">
              <a:lnSpc>
                <a:spcPct val="90000"/>
              </a:lnSpc>
              <a:spcBef>
                <a:spcPts val="2400"/>
              </a:spcBef>
              <a:spcAft>
                <a:spcPct val="0"/>
              </a:spcAft>
              <a:buClr>
                <a:srgbClr val="0B1956"/>
              </a:buClr>
              <a:buFont typeface="Arial"/>
              <a:buChar char="•"/>
              <a:defRPr sz="3200" baseline="0">
                <a:solidFill>
                  <a:srgbClr val="5B5B5B"/>
                </a:solidFill>
                <a:latin typeface="Calibri"/>
                <a:ea typeface="MS PGothic" pitchFamily="34" charset="-128"/>
                <a:cs typeface="Calibri"/>
                <a:sym typeface="Gill Sans" charset="0"/>
              </a:defRPr>
            </a:lvl3pPr>
            <a:lvl4pPr marL="406400" indent="-406400" algn="l" rtl="0" eaLnBrk="1" fontAlgn="base" hangingPunct="1">
              <a:lnSpc>
                <a:spcPct val="90000"/>
              </a:lnSpc>
              <a:spcBef>
                <a:spcPts val="2400"/>
              </a:spcBef>
              <a:spcAft>
                <a:spcPct val="0"/>
              </a:spcAft>
              <a:buClr>
                <a:srgbClr val="0B1956"/>
              </a:buClr>
              <a:buFont typeface="Arial"/>
              <a:buChar char="•"/>
              <a:tabLst/>
              <a:defRPr sz="2800">
                <a:solidFill>
                  <a:srgbClr val="5B5B5B"/>
                </a:solidFill>
                <a:latin typeface="Calibri"/>
                <a:ea typeface="MS PGothic" pitchFamily="34" charset="-128"/>
                <a:cs typeface="Calibri"/>
                <a:sym typeface="Gill Sans" charset="0"/>
              </a:defRPr>
            </a:lvl4pPr>
            <a:lvl5pPr marL="500063" indent="-227013" algn="l" rtl="0" eaLnBrk="1" fontAlgn="base" hangingPunct="1">
              <a:lnSpc>
                <a:spcPct val="90000"/>
              </a:lnSpc>
              <a:spcBef>
                <a:spcPts val="2400"/>
              </a:spcBef>
              <a:spcAft>
                <a:spcPct val="0"/>
              </a:spcAft>
              <a:buClr>
                <a:srgbClr val="522993"/>
              </a:buClr>
              <a:buFont typeface="Lucida Grande"/>
              <a:buChar char="-"/>
              <a:defRPr sz="2400" baseline="0">
                <a:solidFill>
                  <a:srgbClr val="5B5B5B"/>
                </a:solidFill>
                <a:latin typeface="Calibri"/>
                <a:ea typeface="MS PGothic" pitchFamily="34" charset="-128"/>
                <a:cs typeface="Calibri"/>
                <a:sym typeface="Gill Sans" charset="0"/>
              </a:defRPr>
            </a:lvl5pPr>
            <a:lvl6pPr marL="457200"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400"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600"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800"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eaLnBrk="0" hangingPunct="0">
              <a:spcBef>
                <a:spcPts val="4200"/>
              </a:spcBef>
              <a:buClr>
                <a:srgbClr val="451E56"/>
              </a:buClr>
              <a:defRPr/>
            </a:pPr>
            <a:r>
              <a:rPr lang="en-US" altLang="en-US" sz="3000" b="0" kern="0" dirty="0">
                <a:solidFill>
                  <a:schemeClr val="tx1">
                    <a:lumMod val="85000"/>
                    <a:lumOff val="15000"/>
                  </a:schemeClr>
                </a:solidFill>
                <a:latin typeface="Calibri" pitchFamily="34" charset="0"/>
                <a:sym typeface="Gill Sans" pitchFamily="6" charset="0"/>
              </a:rPr>
              <a:t>A lack of </a:t>
            </a:r>
            <a:r>
              <a:rPr lang="en-US" altLang="en-US" sz="3000" kern="0" dirty="0">
                <a:solidFill>
                  <a:schemeClr val="tx1">
                    <a:lumMod val="85000"/>
                    <a:lumOff val="15000"/>
                  </a:schemeClr>
                </a:solidFill>
                <a:latin typeface="Calibri" pitchFamily="34" charset="0"/>
                <a:sym typeface="Gill Sans" pitchFamily="6" charset="0"/>
              </a:rPr>
              <a:t>family and community </a:t>
            </a:r>
            <a:r>
              <a:rPr lang="en-US" altLang="en-US" sz="3000" b="0" kern="0" dirty="0">
                <a:solidFill>
                  <a:schemeClr val="tx1">
                    <a:lumMod val="85000"/>
                    <a:lumOff val="15000"/>
                  </a:schemeClr>
                </a:solidFill>
                <a:latin typeface="Calibri" pitchFamily="34" charset="0"/>
                <a:sym typeface="Gill Sans" pitchFamily="6" charset="0"/>
              </a:rPr>
              <a:t>support (sometimes called double marginalization).</a:t>
            </a:r>
          </a:p>
          <a:p>
            <a:pPr eaLnBrk="0" hangingPunct="0">
              <a:spcBef>
                <a:spcPts val="4200"/>
              </a:spcBef>
              <a:buClr>
                <a:srgbClr val="451E56"/>
              </a:buClr>
              <a:defRPr/>
            </a:pPr>
            <a:r>
              <a:rPr lang="en-US" altLang="en-US" sz="3000" b="0" kern="0" dirty="0">
                <a:solidFill>
                  <a:schemeClr val="tx1">
                    <a:lumMod val="85000"/>
                    <a:lumOff val="15000"/>
                  </a:schemeClr>
                </a:solidFill>
                <a:latin typeface="Calibri" pitchFamily="34" charset="0"/>
                <a:sym typeface="Gill Sans" pitchFamily="6" charset="0"/>
              </a:rPr>
              <a:t>Difficulty </a:t>
            </a:r>
            <a:r>
              <a:rPr lang="en-US" altLang="en-US" sz="3000" kern="0" dirty="0">
                <a:solidFill>
                  <a:schemeClr val="tx1">
                    <a:lumMod val="85000"/>
                    <a:lumOff val="15000"/>
                  </a:schemeClr>
                </a:solidFill>
                <a:latin typeface="Calibri" pitchFamily="34" charset="0"/>
                <a:sym typeface="Gill Sans" pitchFamily="6" charset="0"/>
              </a:rPr>
              <a:t>accessing</a:t>
            </a:r>
            <a:r>
              <a:rPr lang="en-US" altLang="en-US" sz="3000" b="0" kern="0" dirty="0">
                <a:solidFill>
                  <a:schemeClr val="tx1">
                    <a:lumMod val="85000"/>
                    <a:lumOff val="15000"/>
                  </a:schemeClr>
                </a:solidFill>
                <a:latin typeface="Calibri" pitchFamily="34" charset="0"/>
                <a:sym typeface="Gill Sans" pitchFamily="6" charset="0"/>
              </a:rPr>
              <a:t> housing, employment, education, health, psychological care and social services.</a:t>
            </a:r>
          </a:p>
          <a:p>
            <a:pPr eaLnBrk="0" hangingPunct="0">
              <a:spcBef>
                <a:spcPts val="4200"/>
              </a:spcBef>
              <a:buClr>
                <a:srgbClr val="451E56"/>
              </a:buClr>
              <a:defRPr/>
            </a:pPr>
            <a:r>
              <a:rPr lang="en-US" altLang="en-US" sz="3000" b="0" kern="0" dirty="0">
                <a:solidFill>
                  <a:schemeClr val="tx1">
                    <a:lumMod val="85000"/>
                    <a:lumOff val="15000"/>
                  </a:schemeClr>
                </a:solidFill>
                <a:latin typeface="Calibri" pitchFamily="34" charset="0"/>
                <a:sym typeface="Gill Sans" pitchFamily="6" charset="0"/>
              </a:rPr>
              <a:t>Eviction from </a:t>
            </a:r>
            <a:r>
              <a:rPr lang="en-US" altLang="en-US" sz="3000" kern="0" dirty="0">
                <a:solidFill>
                  <a:schemeClr val="tx1">
                    <a:lumMod val="85000"/>
                    <a:lumOff val="15000"/>
                  </a:schemeClr>
                </a:solidFill>
                <a:latin typeface="Calibri" pitchFamily="34" charset="0"/>
                <a:sym typeface="Gill Sans" pitchFamily="6" charset="0"/>
              </a:rPr>
              <a:t>housing</a:t>
            </a:r>
            <a:r>
              <a:rPr lang="en-US" altLang="en-US" sz="3000" b="0" kern="0" dirty="0">
                <a:solidFill>
                  <a:schemeClr val="tx1">
                    <a:lumMod val="85000"/>
                    <a:lumOff val="15000"/>
                  </a:schemeClr>
                </a:solidFill>
                <a:latin typeface="Calibri" pitchFamily="34" charset="0"/>
                <a:sym typeface="Gill Sans" pitchFamily="6" charset="0"/>
              </a:rPr>
              <a:t> and firing from </a:t>
            </a:r>
            <a:r>
              <a:rPr lang="en-US" altLang="en-US" sz="3000" kern="0" dirty="0">
                <a:solidFill>
                  <a:schemeClr val="tx1">
                    <a:lumMod val="85000"/>
                    <a:lumOff val="15000"/>
                  </a:schemeClr>
                </a:solidFill>
                <a:latin typeface="Calibri" pitchFamily="34" charset="0"/>
                <a:sym typeface="Gill Sans" pitchFamily="6" charset="0"/>
              </a:rPr>
              <a:t>employment </a:t>
            </a:r>
            <a:r>
              <a:rPr lang="en-US" altLang="en-US" sz="3000" b="0" kern="0" dirty="0">
                <a:solidFill>
                  <a:schemeClr val="tx1">
                    <a:lumMod val="85000"/>
                    <a:lumOff val="15000"/>
                  </a:schemeClr>
                </a:solidFill>
                <a:latin typeface="Calibri" pitchFamily="34" charset="0"/>
                <a:sym typeface="Gill Sans" pitchFamily="6" charset="0"/>
              </a:rPr>
              <a:t>– individuals may resort to sex work to survive.</a:t>
            </a:r>
          </a:p>
        </p:txBody>
      </p:sp>
      <p:sp>
        <p:nvSpPr>
          <p:cNvPr id="59" name="Content Placeholder 4">
            <a:extLst>
              <a:ext uri="{FF2B5EF4-FFF2-40B4-BE49-F238E27FC236}">
                <a16:creationId xmlns:a16="http://schemas.microsoft.com/office/drawing/2014/main" id="{A4F94414-C7A8-6E4C-981D-CC7AD735AC5F}"/>
              </a:ext>
            </a:extLst>
          </p:cNvPr>
          <p:cNvSpPr txBox="1">
            <a:spLocks/>
          </p:cNvSpPr>
          <p:nvPr/>
        </p:nvSpPr>
        <p:spPr bwMode="auto">
          <a:xfrm>
            <a:off x="6863972" y="2357438"/>
            <a:ext cx="6062663" cy="55895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l" rtl="0" eaLnBrk="1" fontAlgn="base" hangingPunct="1">
              <a:lnSpc>
                <a:spcPct val="90000"/>
              </a:lnSpc>
              <a:spcBef>
                <a:spcPts val="2400"/>
              </a:spcBef>
              <a:spcAft>
                <a:spcPct val="0"/>
              </a:spcAft>
              <a:defRPr sz="3200" b="1">
                <a:solidFill>
                  <a:srgbClr val="0B1956"/>
                </a:solidFill>
                <a:latin typeface="Calibri"/>
                <a:ea typeface="MS PGothic" pitchFamily="34" charset="-128"/>
                <a:cs typeface="Calibri"/>
                <a:sym typeface="Gill Sans" charset="0"/>
              </a:defRPr>
            </a:lvl1pPr>
            <a:lvl2pPr marL="0" indent="0" algn="l" rtl="0" eaLnBrk="1" fontAlgn="base" hangingPunct="1">
              <a:lnSpc>
                <a:spcPct val="90000"/>
              </a:lnSpc>
              <a:spcBef>
                <a:spcPts val="2400"/>
              </a:spcBef>
              <a:spcAft>
                <a:spcPct val="0"/>
              </a:spcAft>
              <a:defRPr sz="3200">
                <a:solidFill>
                  <a:srgbClr val="5B5B5B"/>
                </a:solidFill>
                <a:latin typeface="Calibri"/>
                <a:ea typeface="MS PGothic" pitchFamily="34" charset="-128"/>
                <a:cs typeface="Calibri"/>
                <a:sym typeface="Gill Sans" charset="0"/>
              </a:defRPr>
            </a:lvl2pPr>
            <a:lvl3pPr marL="406400" indent="-406400" algn="l" rtl="0" eaLnBrk="1" fontAlgn="base" hangingPunct="1">
              <a:lnSpc>
                <a:spcPct val="90000"/>
              </a:lnSpc>
              <a:spcBef>
                <a:spcPts val="2400"/>
              </a:spcBef>
              <a:spcAft>
                <a:spcPct val="0"/>
              </a:spcAft>
              <a:buClr>
                <a:srgbClr val="0B1956"/>
              </a:buClr>
              <a:buFont typeface="Arial"/>
              <a:buChar char="•"/>
              <a:defRPr sz="3200" baseline="0">
                <a:solidFill>
                  <a:srgbClr val="5B5B5B"/>
                </a:solidFill>
                <a:latin typeface="Calibri"/>
                <a:ea typeface="MS PGothic" pitchFamily="34" charset="-128"/>
                <a:cs typeface="Calibri"/>
                <a:sym typeface="Gill Sans" charset="0"/>
              </a:defRPr>
            </a:lvl3pPr>
            <a:lvl4pPr marL="406400" indent="-406400" algn="l" rtl="0" eaLnBrk="1" fontAlgn="base" hangingPunct="1">
              <a:lnSpc>
                <a:spcPct val="90000"/>
              </a:lnSpc>
              <a:spcBef>
                <a:spcPts val="2400"/>
              </a:spcBef>
              <a:spcAft>
                <a:spcPct val="0"/>
              </a:spcAft>
              <a:buClr>
                <a:srgbClr val="0B1956"/>
              </a:buClr>
              <a:buFont typeface="Arial"/>
              <a:buChar char="•"/>
              <a:tabLst/>
              <a:defRPr sz="2800">
                <a:solidFill>
                  <a:srgbClr val="5B5B5B"/>
                </a:solidFill>
                <a:latin typeface="Calibri"/>
                <a:ea typeface="MS PGothic" pitchFamily="34" charset="-128"/>
                <a:cs typeface="Calibri"/>
                <a:sym typeface="Gill Sans" charset="0"/>
              </a:defRPr>
            </a:lvl4pPr>
            <a:lvl5pPr marL="500063" indent="-227013" algn="l" rtl="0" eaLnBrk="1" fontAlgn="base" hangingPunct="1">
              <a:lnSpc>
                <a:spcPct val="90000"/>
              </a:lnSpc>
              <a:spcBef>
                <a:spcPts val="2400"/>
              </a:spcBef>
              <a:spcAft>
                <a:spcPct val="0"/>
              </a:spcAft>
              <a:buClr>
                <a:srgbClr val="522993"/>
              </a:buClr>
              <a:buFont typeface="Lucida Grande"/>
              <a:buChar char="-"/>
              <a:defRPr sz="2400" baseline="0">
                <a:solidFill>
                  <a:srgbClr val="5B5B5B"/>
                </a:solidFill>
                <a:latin typeface="Calibri"/>
                <a:ea typeface="MS PGothic" pitchFamily="34" charset="-128"/>
                <a:cs typeface="Calibri"/>
                <a:sym typeface="Gill Sans" charset="0"/>
              </a:defRPr>
            </a:lvl5pPr>
            <a:lvl6pPr marL="457200"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400"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600"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800"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spcBef>
                <a:spcPts val="4200"/>
              </a:spcBef>
              <a:buClr>
                <a:srgbClr val="451E56"/>
              </a:buClr>
              <a:defRPr/>
            </a:pPr>
            <a:r>
              <a:rPr lang="en-US" altLang="en-US" sz="3000" b="0" kern="0" dirty="0">
                <a:solidFill>
                  <a:schemeClr val="tx1">
                    <a:lumMod val="85000"/>
                    <a:lumOff val="15000"/>
                  </a:schemeClr>
                </a:solidFill>
                <a:latin typeface="Calibri" pitchFamily="34" charset="0"/>
                <a:sym typeface="Gill Sans" pitchFamily="6" charset="0"/>
              </a:rPr>
              <a:t>Negative attitudes and</a:t>
            </a:r>
            <a:r>
              <a:rPr lang="en-US" altLang="en-US" sz="3000" kern="0" dirty="0">
                <a:solidFill>
                  <a:schemeClr val="tx1">
                    <a:lumMod val="85000"/>
                    <a:lumOff val="15000"/>
                  </a:schemeClr>
                </a:solidFill>
                <a:latin typeface="Calibri" pitchFamily="34" charset="0"/>
                <a:sym typeface="Gill Sans" pitchFamily="6" charset="0"/>
              </a:rPr>
              <a:t> prejudice </a:t>
            </a:r>
            <a:r>
              <a:rPr lang="en-US" altLang="en-US" sz="3000" b="0" kern="0" dirty="0">
                <a:solidFill>
                  <a:schemeClr val="tx1">
                    <a:lumMod val="85000"/>
                    <a:lumOff val="15000"/>
                  </a:schemeClr>
                </a:solidFill>
                <a:latin typeface="Calibri" pitchFamily="34" charset="0"/>
                <a:sym typeface="Gill Sans" pitchFamily="6" charset="0"/>
              </a:rPr>
              <a:t>from staff of service organizations.</a:t>
            </a:r>
          </a:p>
          <a:p>
            <a:pPr>
              <a:spcBef>
                <a:spcPts val="4200"/>
              </a:spcBef>
              <a:buClr>
                <a:srgbClr val="451E56"/>
              </a:buClr>
              <a:defRPr/>
            </a:pPr>
            <a:r>
              <a:rPr lang="en-US" sz="3000" b="0" kern="0" dirty="0">
                <a:solidFill>
                  <a:schemeClr val="tx1">
                    <a:lumMod val="85000"/>
                    <a:lumOff val="15000"/>
                  </a:schemeClr>
                </a:solidFill>
                <a:ea typeface="Lucida Grande"/>
              </a:rPr>
              <a:t>Length of the </a:t>
            </a:r>
            <a:r>
              <a:rPr lang="en-US" sz="3000" kern="0" dirty="0">
                <a:solidFill>
                  <a:schemeClr val="tx1">
                    <a:lumMod val="85000"/>
                    <a:lumOff val="15000"/>
                  </a:schemeClr>
                </a:solidFill>
                <a:ea typeface="Lucida Grande"/>
              </a:rPr>
              <a:t>asylum</a:t>
            </a:r>
            <a:r>
              <a:rPr lang="en-US" sz="3000" b="0" kern="0" dirty="0">
                <a:solidFill>
                  <a:schemeClr val="tx1">
                    <a:lumMod val="85000"/>
                    <a:lumOff val="15000"/>
                  </a:schemeClr>
                </a:solidFill>
                <a:ea typeface="Lucida Grande"/>
              </a:rPr>
              <a:t> process.</a:t>
            </a:r>
          </a:p>
          <a:p>
            <a:pPr>
              <a:spcBef>
                <a:spcPts val="4200"/>
              </a:spcBef>
              <a:buClr>
                <a:srgbClr val="451E56"/>
              </a:buClr>
              <a:defRPr/>
            </a:pPr>
            <a:r>
              <a:rPr lang="en-US" sz="3000" b="0" kern="0" dirty="0">
                <a:solidFill>
                  <a:schemeClr val="tx1">
                    <a:lumMod val="85000"/>
                    <a:lumOff val="15000"/>
                  </a:schemeClr>
                </a:solidFill>
                <a:ea typeface="Lucida Grande"/>
              </a:rPr>
              <a:t>Length of the </a:t>
            </a:r>
            <a:r>
              <a:rPr lang="en-US" sz="3000" kern="0" dirty="0">
                <a:solidFill>
                  <a:schemeClr val="tx1">
                    <a:lumMod val="85000"/>
                    <a:lumOff val="15000"/>
                  </a:schemeClr>
                </a:solidFill>
                <a:ea typeface="Lucida Grande"/>
              </a:rPr>
              <a:t>resettlement </a:t>
            </a:r>
            <a:r>
              <a:rPr lang="en-US" sz="3000" b="0" kern="0" dirty="0">
                <a:solidFill>
                  <a:schemeClr val="tx1">
                    <a:lumMod val="85000"/>
                    <a:lumOff val="15000"/>
                  </a:schemeClr>
                </a:solidFill>
                <a:ea typeface="Lucida Grande"/>
              </a:rPr>
              <a:t>process, </a:t>
            </a:r>
            <a:br>
              <a:rPr lang="en-US" sz="3000" b="0" kern="0" dirty="0">
                <a:solidFill>
                  <a:schemeClr val="tx1">
                    <a:lumMod val="85000"/>
                    <a:lumOff val="15000"/>
                  </a:schemeClr>
                </a:solidFill>
                <a:ea typeface="Lucida Grande"/>
              </a:rPr>
            </a:br>
            <a:r>
              <a:rPr lang="en-US" sz="3000" b="0" kern="0" dirty="0">
                <a:solidFill>
                  <a:schemeClr val="tx1">
                    <a:lumMod val="85000"/>
                    <a:lumOff val="15000"/>
                  </a:schemeClr>
                </a:solidFill>
                <a:ea typeface="Lucida Grande"/>
              </a:rPr>
              <a:t>if it is an option.</a:t>
            </a:r>
          </a:p>
          <a:p>
            <a:pPr>
              <a:spcBef>
                <a:spcPts val="4200"/>
              </a:spcBef>
              <a:buClr>
                <a:srgbClr val="451E56"/>
              </a:buClr>
              <a:defRPr/>
            </a:pPr>
            <a:r>
              <a:rPr lang="en-US" sz="3000" b="0" kern="0" dirty="0">
                <a:solidFill>
                  <a:schemeClr val="tx1">
                    <a:lumMod val="85000"/>
                    <a:lumOff val="15000"/>
                  </a:schemeClr>
                </a:solidFill>
                <a:ea typeface="Lucida Grande"/>
              </a:rPr>
              <a:t>Poor resettlement </a:t>
            </a:r>
            <a:r>
              <a:rPr lang="en-US" sz="3000" kern="0" dirty="0">
                <a:solidFill>
                  <a:schemeClr val="tx1">
                    <a:lumMod val="85000"/>
                    <a:lumOff val="15000"/>
                  </a:schemeClr>
                </a:solidFill>
                <a:ea typeface="Lucida Grande"/>
              </a:rPr>
              <a:t>placement, </a:t>
            </a:r>
            <a:r>
              <a:rPr lang="en-US" sz="3000" b="0" kern="0" dirty="0">
                <a:solidFill>
                  <a:schemeClr val="tx1">
                    <a:lumMod val="85000"/>
                    <a:lumOff val="15000"/>
                  </a:schemeClr>
                </a:solidFill>
                <a:ea typeface="Lucida Grande"/>
              </a:rPr>
              <a:t>continuing cycle of marginalization and victimization, or a resettlement </a:t>
            </a:r>
            <a:r>
              <a:rPr lang="en-US" sz="3000" kern="0" dirty="0">
                <a:solidFill>
                  <a:schemeClr val="tx1">
                    <a:lumMod val="85000"/>
                    <a:lumOff val="15000"/>
                  </a:schemeClr>
                </a:solidFill>
                <a:ea typeface="Lucida Grande"/>
              </a:rPr>
              <a:t>destination</a:t>
            </a:r>
            <a:r>
              <a:rPr lang="en-US" sz="3000" b="0" kern="0" dirty="0">
                <a:solidFill>
                  <a:schemeClr val="tx1">
                    <a:lumMod val="85000"/>
                    <a:lumOff val="15000"/>
                  </a:schemeClr>
                </a:solidFill>
                <a:ea typeface="Lucida Grande"/>
              </a:rPr>
              <a:t> that does not provide adequate medical care.</a:t>
            </a:r>
          </a:p>
        </p:txBody>
      </p:sp>
      <p:sp>
        <p:nvSpPr>
          <p:cNvPr id="51201" name="Title 4"/>
          <p:cNvSpPr>
            <a:spLocks noGrp="1"/>
          </p:cNvSpPr>
          <p:nvPr>
            <p:ph type="title"/>
          </p:nvPr>
        </p:nvSpPr>
        <p:spPr/>
        <p:txBody>
          <a:bodyPr>
            <a:noAutofit/>
          </a:bodyPr>
          <a:lstStyle/>
          <a:p>
            <a:r>
              <a:rPr lang="en-US" altLang="en-US" sz="4000" dirty="0">
                <a:latin typeface="Calibri" charset="0"/>
                <a:ea typeface="MS PGothic" charset="-128"/>
              </a:rPr>
              <a:t>Exacerbating Factors Include:</a:t>
            </a:r>
            <a:endParaRPr lang="en-US" altLang="en-US" sz="4000" b="1" dirty="0">
              <a:solidFill>
                <a:schemeClr val="tx1"/>
              </a:solidFill>
            </a:endParaRPr>
          </a:p>
        </p:txBody>
      </p:sp>
      <p:cxnSp>
        <p:nvCxnSpPr>
          <p:cNvPr id="37" name="Straight Connector 36">
            <a:extLst>
              <a:ext uri="{FF2B5EF4-FFF2-40B4-BE49-F238E27FC236}">
                <a16:creationId xmlns:a16="http://schemas.microsoft.com/office/drawing/2014/main" id="{B580DB5A-61E1-524F-8725-9E44F8E05BF7}"/>
              </a:ext>
            </a:extLst>
          </p:cNvPr>
          <p:cNvCxnSpPr>
            <a:cxnSpLocks/>
          </p:cNvCxnSpPr>
          <p:nvPr/>
        </p:nvCxnSpPr>
        <p:spPr bwMode="auto">
          <a:xfrm flipH="1">
            <a:off x="-62633" y="841571"/>
            <a:ext cx="2689946"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 name="Straight Connector 59">
            <a:extLst>
              <a:ext uri="{FF2B5EF4-FFF2-40B4-BE49-F238E27FC236}">
                <a16:creationId xmlns:a16="http://schemas.microsoft.com/office/drawing/2014/main" id="{D5F75F6A-ECE9-F148-B974-F8B1CC16C6E6}"/>
              </a:ext>
            </a:extLst>
          </p:cNvPr>
          <p:cNvCxnSpPr>
            <a:cxnSpLocks/>
          </p:cNvCxnSpPr>
          <p:nvPr/>
        </p:nvCxnSpPr>
        <p:spPr bwMode="auto">
          <a:xfrm flipH="1">
            <a:off x="10308001" y="841571"/>
            <a:ext cx="2689946"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4854981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7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70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500"/>
                                        <p:tgtEl>
                                          <p:spTgt spid="54"/>
                                        </p:tgtEl>
                                      </p:cBhvr>
                                    </p:animEffect>
                                  </p:childTnLst>
                                </p:cTn>
                              </p:par>
                              <p:par>
                                <p:cTn id="17" presetID="10" presetClass="entr" presetSubtype="0" fill="hold" grpId="0" nodeType="withEffect">
                                  <p:stCondLst>
                                    <p:cond delay="90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par>
                                <p:cTn id="23" presetID="10" presetClass="entr" presetSubtype="0" fill="hold" grpId="0" nodeType="withEffect">
                                  <p:stCondLst>
                                    <p:cond delay="130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par>
                                <p:cTn id="29" presetID="10" presetClass="entr" presetSubtype="0" fill="hold" grpId="0" nodeType="withEffect">
                                  <p:stCondLst>
                                    <p:cond delay="180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par>
                                <p:cTn id="32" presetID="10" presetClass="entr" presetSubtype="0" fill="hold" grpId="0" nodeType="withEffect">
                                  <p:stCondLst>
                                    <p:cond delay="180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10" presetClass="entr" presetSubtype="0" fill="hold" grpId="0" nodeType="withEffect">
                                  <p:stCondLst>
                                    <p:cond delay="200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500"/>
                                        <p:tgtEl>
                                          <p:spTgt spid="48"/>
                                        </p:tgtEl>
                                      </p:cBhvr>
                                    </p:animEffect>
                                  </p:childTnLst>
                                </p:cTn>
                              </p:par>
                              <p:par>
                                <p:cTn id="38" presetID="10" presetClass="entr" presetSubtype="0" fill="hold" grpId="0" nodeType="withEffect">
                                  <p:stCondLst>
                                    <p:cond delay="230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par>
                                <p:cTn id="41" presetID="10" presetClass="entr" presetSubtype="0" fill="hold" grpId="0" nodeType="withEffect">
                                  <p:stCondLst>
                                    <p:cond delay="230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500"/>
                                        <p:tgtEl>
                                          <p:spTgt spid="50"/>
                                        </p:tgtEl>
                                      </p:cBhvr>
                                    </p:animEffect>
                                  </p:childTnLst>
                                </p:cTn>
                              </p:par>
                              <p:par>
                                <p:cTn id="44" presetID="10" presetClass="entr" presetSubtype="0" fill="hold" grpId="0" nodeType="withEffect">
                                  <p:stCondLst>
                                    <p:cond delay="250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500"/>
                                        <p:tgtEl>
                                          <p:spTgt spid="51"/>
                                        </p:tgtEl>
                                      </p:cBhvr>
                                    </p:animEffect>
                                  </p:childTnLst>
                                </p:cTn>
                              </p:par>
                              <p:par>
                                <p:cTn id="47" presetID="10" presetClass="entr" presetSubtype="0" fill="hold" grpId="0" nodeType="withEffect">
                                  <p:stCondLst>
                                    <p:cond delay="2700"/>
                                  </p:stCondLst>
                                  <p:childTnLst>
                                    <p:set>
                                      <p:cBhvr>
                                        <p:cTn id="48" dur="1" fill="hold">
                                          <p:stCondLst>
                                            <p:cond delay="0"/>
                                          </p:stCondLst>
                                        </p:cTn>
                                        <p:tgtEl>
                                          <p:spTgt spid="53"/>
                                        </p:tgtEl>
                                        <p:attrNameLst>
                                          <p:attrName>style.visibility</p:attrName>
                                        </p:attrNameLst>
                                      </p:cBhvr>
                                      <p:to>
                                        <p:strVal val="visible"/>
                                      </p:to>
                                    </p:set>
                                    <p:animEffect transition="in" filter="fade">
                                      <p:cBhvr>
                                        <p:cTn id="49" dur="500"/>
                                        <p:tgtEl>
                                          <p:spTgt spid="53"/>
                                        </p:tgtEl>
                                      </p:cBhvr>
                                    </p:animEffect>
                                  </p:childTnLst>
                                </p:cTn>
                              </p:par>
                              <p:par>
                                <p:cTn id="50" presetID="10" presetClass="entr" presetSubtype="0" fill="hold" grpId="0" nodeType="withEffect">
                                  <p:stCondLst>
                                    <p:cond delay="290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500"/>
                                        <p:tgtEl>
                                          <p:spTgt spid="55"/>
                                        </p:tgtEl>
                                      </p:cBhvr>
                                    </p:animEffect>
                                  </p:childTnLst>
                                </p:cTn>
                              </p:par>
                              <p:par>
                                <p:cTn id="53" presetID="10" presetClass="entr" presetSubtype="0" fill="hold" grpId="0" nodeType="withEffect">
                                  <p:stCondLst>
                                    <p:cond delay="310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500"/>
                                        <p:tgtEl>
                                          <p:spTgt spid="56"/>
                                        </p:tgtEl>
                                      </p:cBhvr>
                                    </p:animEffect>
                                  </p:childTnLst>
                                </p:cTn>
                              </p:par>
                              <p:par>
                                <p:cTn id="56" presetID="10" presetClass="entr" presetSubtype="0" fill="hold" grpId="0" nodeType="withEffect">
                                  <p:stCondLst>
                                    <p:cond delay="310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0" nodeType="clickEffect">
                                  <p:stCondLst>
                                    <p:cond delay="0"/>
                                  </p:stCondLst>
                                  <p:childTnLst>
                                    <p:animMotion origin="layout" path="M 0 -4.16667E-6 L 0 -1.00309 " pathEditMode="relative" rAng="0" ptsTypes="AA">
                                      <p:cBhvr>
                                        <p:cTn id="62" dur="500" fill="hold"/>
                                        <p:tgtEl>
                                          <p:spTgt spid="57"/>
                                        </p:tgtEl>
                                        <p:attrNameLst>
                                          <p:attrName>ppt_x</p:attrName>
                                          <p:attrName>ppt_y</p:attrName>
                                        </p:attrNameLst>
                                      </p:cBhvr>
                                      <p:rCtr x="0" y="-50163"/>
                                    </p:animMotion>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58">
                                            <p:txEl>
                                              <p:pRg st="0" end="0"/>
                                            </p:txEl>
                                          </p:spTgt>
                                        </p:tgtEl>
                                        <p:attrNameLst>
                                          <p:attrName>style.visibility</p:attrName>
                                        </p:attrNameLst>
                                      </p:cBhvr>
                                      <p:to>
                                        <p:strVal val="visible"/>
                                      </p:to>
                                    </p:set>
                                    <p:animEffect transition="in" filter="fade">
                                      <p:cBhvr>
                                        <p:cTn id="66" dur="500"/>
                                        <p:tgtEl>
                                          <p:spTgt spid="58">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58">
                                            <p:txEl>
                                              <p:pRg st="1" end="1"/>
                                            </p:txEl>
                                          </p:spTgt>
                                        </p:tgtEl>
                                        <p:attrNameLst>
                                          <p:attrName>style.visibility</p:attrName>
                                        </p:attrNameLst>
                                      </p:cBhvr>
                                      <p:to>
                                        <p:strVal val="visible"/>
                                      </p:to>
                                    </p:set>
                                    <p:animEffect transition="in" filter="fade">
                                      <p:cBhvr>
                                        <p:cTn id="71" dur="500"/>
                                        <p:tgtEl>
                                          <p:spTgt spid="58">
                                            <p:txEl>
                                              <p:pRg st="1" end="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58">
                                            <p:txEl>
                                              <p:pRg st="2" end="2"/>
                                            </p:txEl>
                                          </p:spTgt>
                                        </p:tgtEl>
                                        <p:attrNameLst>
                                          <p:attrName>style.visibility</p:attrName>
                                        </p:attrNameLst>
                                      </p:cBhvr>
                                      <p:to>
                                        <p:strVal val="visible"/>
                                      </p:to>
                                    </p:set>
                                    <p:animEffect transition="in" filter="fade">
                                      <p:cBhvr>
                                        <p:cTn id="76" dur="500"/>
                                        <p:tgtEl>
                                          <p:spTgt spid="58">
                                            <p:txEl>
                                              <p:pRg st="2" end="2"/>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59">
                                            <p:txEl>
                                              <p:pRg st="0" end="0"/>
                                            </p:txEl>
                                          </p:spTgt>
                                        </p:tgtEl>
                                        <p:attrNameLst>
                                          <p:attrName>style.visibility</p:attrName>
                                        </p:attrNameLst>
                                      </p:cBhvr>
                                      <p:to>
                                        <p:strVal val="visible"/>
                                      </p:to>
                                    </p:set>
                                    <p:animEffect transition="in" filter="fade">
                                      <p:cBhvr>
                                        <p:cTn id="81" dur="500"/>
                                        <p:tgtEl>
                                          <p:spTgt spid="59">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59">
                                            <p:txEl>
                                              <p:pRg st="1" end="1"/>
                                            </p:txEl>
                                          </p:spTgt>
                                        </p:tgtEl>
                                        <p:attrNameLst>
                                          <p:attrName>style.visibility</p:attrName>
                                        </p:attrNameLst>
                                      </p:cBhvr>
                                      <p:to>
                                        <p:strVal val="visible"/>
                                      </p:to>
                                    </p:set>
                                    <p:animEffect transition="in" filter="fade">
                                      <p:cBhvr>
                                        <p:cTn id="86" dur="500"/>
                                        <p:tgtEl>
                                          <p:spTgt spid="59">
                                            <p:txEl>
                                              <p:pRg st="1" end="1"/>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59">
                                            <p:txEl>
                                              <p:pRg st="2" end="2"/>
                                            </p:txEl>
                                          </p:spTgt>
                                        </p:tgtEl>
                                        <p:attrNameLst>
                                          <p:attrName>style.visibility</p:attrName>
                                        </p:attrNameLst>
                                      </p:cBhvr>
                                      <p:to>
                                        <p:strVal val="visible"/>
                                      </p:to>
                                    </p:set>
                                    <p:animEffect transition="in" filter="fade">
                                      <p:cBhvr>
                                        <p:cTn id="91" dur="500"/>
                                        <p:tgtEl>
                                          <p:spTgt spid="59">
                                            <p:txEl>
                                              <p:pRg st="2" end="2"/>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59">
                                            <p:txEl>
                                              <p:pRg st="3" end="3"/>
                                            </p:txEl>
                                          </p:spTgt>
                                        </p:tgtEl>
                                        <p:attrNameLst>
                                          <p:attrName>style.visibility</p:attrName>
                                        </p:attrNameLst>
                                      </p:cBhvr>
                                      <p:to>
                                        <p:strVal val="visible"/>
                                      </p:to>
                                    </p:set>
                                    <p:animEffect transition="in" filter="fade">
                                      <p:cBhvr>
                                        <p:cTn id="96" dur="500"/>
                                        <p:tgtEl>
                                          <p:spTgt spid="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0" y="0"/>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9" dirty="0"/>
          </a:p>
        </p:txBody>
      </p:sp>
      <p:sp>
        <p:nvSpPr>
          <p:cNvPr id="22" name="Rectangle 21">
            <a:extLst>
              <a:ext uri="{FF2B5EF4-FFF2-40B4-BE49-F238E27FC236}">
                <a16:creationId xmlns:a16="http://schemas.microsoft.com/office/drawing/2014/main" id="{0EFDDA78-E977-E043-8115-89F767AE4542}"/>
              </a:ext>
            </a:extLst>
          </p:cNvPr>
          <p:cNvSpPr/>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nvSpPr>
        <p:spPr bwMode="auto">
          <a:xfrm rot="10800000">
            <a:off x="5129144" y="1113906"/>
            <a:ext cx="2694051" cy="2378513"/>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fontAlgn="base">
              <a:spcBef>
                <a:spcPct val="0"/>
              </a:spcBef>
              <a:spcAft>
                <a:spcPct val="0"/>
              </a:spcAft>
            </a:pPr>
            <a:endParaRPr lang="en-US" sz="400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nvPr>
        </p:nvSpPr>
        <p:spPr>
          <a:xfrm>
            <a:off x="2253068" y="3421210"/>
            <a:ext cx="8457168" cy="2151592"/>
          </a:xfrm>
        </p:spPr>
        <p:txBody>
          <a:bodyPr>
            <a:noAutofit/>
          </a:bodyPr>
          <a:lstStyle/>
          <a:p>
            <a:r>
              <a:rPr lang="en-US" altLang="en-US" sz="6000" dirty="0"/>
              <a:t>Case Study</a:t>
            </a:r>
            <a:br>
              <a:rPr lang="en-US" altLang="en-US" sz="6000" dirty="0"/>
            </a:br>
            <a:r>
              <a:rPr lang="en-US" altLang="en-US" sz="6000" dirty="0"/>
              <a:t>Assessment</a:t>
            </a:r>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nvPr>
        </p:nvSpPr>
        <p:spPr>
          <a:xfrm>
            <a:off x="4172351" y="1503022"/>
            <a:ext cx="4702055" cy="1952227"/>
          </a:xfrm>
        </p:spPr>
        <p:txBody>
          <a:bodyPr/>
          <a:lstStyle/>
          <a:p>
            <a:r>
              <a:rPr lang="en-US" dirty="0">
                <a:solidFill>
                  <a:schemeClr val="tx2"/>
                </a:solidFill>
              </a:rPr>
              <a:t>Exercise</a:t>
            </a:r>
          </a:p>
        </p:txBody>
      </p:sp>
      <p:grpSp>
        <p:nvGrpSpPr>
          <p:cNvPr id="25" name="Group 24">
            <a:extLst>
              <a:ext uri="{FF2B5EF4-FFF2-40B4-BE49-F238E27FC236}">
                <a16:creationId xmlns:a16="http://schemas.microsoft.com/office/drawing/2014/main" id="{FB5FEDBA-7652-B142-BA4C-70DEAF90F336}"/>
              </a:ext>
            </a:extLst>
          </p:cNvPr>
          <p:cNvGrpSpPr/>
          <p:nvPr/>
        </p:nvGrpSpPr>
        <p:grpSpPr>
          <a:xfrm>
            <a:off x="6074504" y="5568057"/>
            <a:ext cx="933399" cy="933398"/>
            <a:chOff x="4482547" y="-161527"/>
            <a:chExt cx="656376" cy="656375"/>
          </a:xfrm>
        </p:grpSpPr>
        <p:sp>
          <p:nvSpPr>
            <p:cNvPr id="26" name="Shape 7274">
              <a:extLst>
                <a:ext uri="{FF2B5EF4-FFF2-40B4-BE49-F238E27FC236}">
                  <a16:creationId xmlns:a16="http://schemas.microsoft.com/office/drawing/2014/main" id="{06E4A868-6747-B447-A5F0-69929A904EDA}"/>
                </a:ext>
              </a:extLst>
            </p:cNvPr>
            <p:cNvSpPr/>
            <p:nvPr/>
          </p:nvSpPr>
          <p:spPr>
            <a:xfrm>
              <a:off x="4482547" y="-161527"/>
              <a:ext cx="656376" cy="656375"/>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grpSp>
          <p:nvGrpSpPr>
            <p:cNvPr id="27" name="Group 26">
              <a:extLst>
                <a:ext uri="{FF2B5EF4-FFF2-40B4-BE49-F238E27FC236}">
                  <a16:creationId xmlns:a16="http://schemas.microsoft.com/office/drawing/2014/main" id="{F4385541-5CDF-5349-A26A-9C65E399E9B2}"/>
                </a:ext>
              </a:extLst>
            </p:cNvPr>
            <p:cNvGrpSpPr/>
            <p:nvPr/>
          </p:nvGrpSpPr>
          <p:grpSpPr>
            <a:xfrm flipH="1">
              <a:off x="4629664" y="-59711"/>
              <a:ext cx="367521" cy="403735"/>
              <a:chOff x="9064625" y="4037013"/>
              <a:chExt cx="434976" cy="477838"/>
            </a:xfrm>
            <a:solidFill>
              <a:schemeClr val="bg1"/>
            </a:solidFill>
          </p:grpSpPr>
          <p:sp>
            <p:nvSpPr>
              <p:cNvPr id="28" name="Freeform 242">
                <a:extLst>
                  <a:ext uri="{FF2B5EF4-FFF2-40B4-BE49-F238E27FC236}">
                    <a16:creationId xmlns:a16="http://schemas.microsoft.com/office/drawing/2014/main" id="{5B592B65-B157-FC48-BB8C-8B50DB58A772}"/>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29" name="Freeform 243">
                <a:extLst>
                  <a:ext uri="{FF2B5EF4-FFF2-40B4-BE49-F238E27FC236}">
                    <a16:creationId xmlns:a16="http://schemas.microsoft.com/office/drawing/2014/main" id="{C7540876-56CD-AE43-AF48-97A8FFC9AA3F}"/>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0" name="Freeform 244">
                <a:extLst>
                  <a:ext uri="{FF2B5EF4-FFF2-40B4-BE49-F238E27FC236}">
                    <a16:creationId xmlns:a16="http://schemas.microsoft.com/office/drawing/2014/main" id="{AFBCB4D3-D875-8745-A271-40933B2D3EA1}"/>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1" name="Freeform 245">
                <a:extLst>
                  <a:ext uri="{FF2B5EF4-FFF2-40B4-BE49-F238E27FC236}">
                    <a16:creationId xmlns:a16="http://schemas.microsoft.com/office/drawing/2014/main" id="{5C104309-C294-3C47-9C5B-201D9ACB5C2D}"/>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2" name="Freeform 246">
                <a:extLst>
                  <a:ext uri="{FF2B5EF4-FFF2-40B4-BE49-F238E27FC236}">
                    <a16:creationId xmlns:a16="http://schemas.microsoft.com/office/drawing/2014/main" id="{8A2BD633-D3DB-C24D-BD81-43D58C8854E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3" name="Freeform 247">
                <a:extLst>
                  <a:ext uri="{FF2B5EF4-FFF2-40B4-BE49-F238E27FC236}">
                    <a16:creationId xmlns:a16="http://schemas.microsoft.com/office/drawing/2014/main" id="{1753853F-B424-D240-A15D-32814D41225F}"/>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4" name="Freeform 248">
                <a:extLst>
                  <a:ext uri="{FF2B5EF4-FFF2-40B4-BE49-F238E27FC236}">
                    <a16:creationId xmlns:a16="http://schemas.microsoft.com/office/drawing/2014/main" id="{05FB9FE7-68D7-8C47-A083-BCE148527A4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5" name="Freeform 249">
                <a:extLst>
                  <a:ext uri="{FF2B5EF4-FFF2-40B4-BE49-F238E27FC236}">
                    <a16:creationId xmlns:a16="http://schemas.microsoft.com/office/drawing/2014/main" id="{CDF69CD3-97D5-9B4B-B3FA-94E5E811D23C}"/>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6" name="Freeform 250">
                <a:extLst>
                  <a:ext uri="{FF2B5EF4-FFF2-40B4-BE49-F238E27FC236}">
                    <a16:creationId xmlns:a16="http://schemas.microsoft.com/office/drawing/2014/main" id="{6D0C963B-1B93-FD42-91B1-45E31578CA9D}"/>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7" name="Freeform 251">
                <a:extLst>
                  <a:ext uri="{FF2B5EF4-FFF2-40B4-BE49-F238E27FC236}">
                    <a16:creationId xmlns:a16="http://schemas.microsoft.com/office/drawing/2014/main" id="{52AF2A18-B5D5-944B-8596-55677067C490}"/>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8" name="Freeform 252">
                <a:extLst>
                  <a:ext uri="{FF2B5EF4-FFF2-40B4-BE49-F238E27FC236}">
                    <a16:creationId xmlns:a16="http://schemas.microsoft.com/office/drawing/2014/main" id="{64249A0D-D266-1846-990F-C8005338889D}"/>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9" name="Freeform 253">
                <a:extLst>
                  <a:ext uri="{FF2B5EF4-FFF2-40B4-BE49-F238E27FC236}">
                    <a16:creationId xmlns:a16="http://schemas.microsoft.com/office/drawing/2014/main" id="{0F607DAA-F171-6D42-95AC-DBE5679617BF}"/>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grpSp>
      </p:grpSp>
      <p:sp>
        <p:nvSpPr>
          <p:cNvPr id="42" name="Title 53">
            <a:extLst>
              <a:ext uri="{FF2B5EF4-FFF2-40B4-BE49-F238E27FC236}">
                <a16:creationId xmlns:a16="http://schemas.microsoft.com/office/drawing/2014/main" id="{9655F65A-2270-8745-B2D9-8C6E6AE45FF6}"/>
              </a:ext>
            </a:extLst>
          </p:cNvPr>
          <p:cNvSpPr txBox="1">
            <a:spLocks/>
          </p:cNvSpPr>
          <p:nvPr/>
        </p:nvSpPr>
        <p:spPr>
          <a:xfrm>
            <a:off x="3617261" y="6604376"/>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r>
              <a:rPr lang="en-US" dirty="0">
                <a:solidFill>
                  <a:schemeClr val="tx2"/>
                </a:solidFill>
              </a:rPr>
              <a:t>WORKBOOK - PAGE </a:t>
            </a:r>
            <a:r>
              <a:rPr lang="en-US" sz="3600" b="1" dirty="0">
                <a:solidFill>
                  <a:schemeClr val="tx2"/>
                </a:solidFill>
              </a:rPr>
              <a:t>34</a:t>
            </a:r>
            <a:endParaRPr lang="en-US" b="1" dirty="0">
              <a:solidFill>
                <a:schemeClr val="tx2"/>
              </a:solidFill>
            </a:endParaRPr>
          </a:p>
        </p:txBody>
      </p:sp>
      <p:sp>
        <p:nvSpPr>
          <p:cNvPr id="41" name="Slide Number Placeholder 5">
            <a:extLst>
              <a:ext uri="{FF2B5EF4-FFF2-40B4-BE49-F238E27FC236}">
                <a16:creationId xmlns:a16="http://schemas.microsoft.com/office/drawing/2014/main" id="{D5A9F1A6-78C0-A140-BC8C-21451E7D6541}"/>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74</a:t>
            </a:fld>
            <a:endParaRPr lang="en-US" altLang="en-US" sz="1200" dirty="0">
              <a:solidFill>
                <a:schemeClr val="bg1"/>
              </a:solidFill>
            </a:endParaRPr>
          </a:p>
        </p:txBody>
      </p:sp>
    </p:spTree>
    <p:extLst>
      <p:ext uri="{BB962C8B-B14F-4D97-AF65-F5344CB8AC3E}">
        <p14:creationId xmlns:p14="http://schemas.microsoft.com/office/powerpoint/2010/main" val="4207032688"/>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12312" y="2183"/>
            <a:ext cx="13024452" cy="5387045"/>
          </a:xfrm>
          <a:prstGeom prst="rect">
            <a:avLst/>
          </a:prstGeom>
          <a:gradFill>
            <a:gsLst>
              <a:gs pos="100000">
                <a:schemeClr val="accent1">
                  <a:lumMod val="75000"/>
                </a:schemeClr>
              </a:gs>
              <a:gs pos="0">
                <a:schemeClr val="accent2"/>
              </a:gs>
            </a:gsLst>
            <a:path path="circle">
              <a:fillToRect l="50000" t="50000" r="50000" b="50000"/>
            </a:path>
          </a:gradFill>
          <a:ln w="25400" cap="flat" cmpd="sng" algn="ctr">
            <a:noFill/>
            <a:prstDash val="solid"/>
            <a:round/>
            <a:headEnd type="none" w="med" len="med"/>
            <a:tailEnd type="none" w="med" len="med"/>
          </a:ln>
          <a:effectLst/>
        </p:spPr>
        <p:txBody>
          <a:bodyPr/>
          <a:lstStyle/>
          <a:p>
            <a:pPr algn="ctr" eaLnBrk="1" hangingPunct="1"/>
            <a:endParaRPr lang="en-US" dirty="0">
              <a:solidFill>
                <a:srgbClr val="000000"/>
              </a:solidFill>
              <a:latin typeface="Calibri Regular"/>
              <a:ea typeface="ヒラギノ角ゴ ProN W3" charset="-128"/>
            </a:endParaRPr>
          </a:p>
        </p:txBody>
      </p:sp>
      <p:pic>
        <p:nvPicPr>
          <p:cNvPr id="59" name="Picture 58" descr="New Macbook Silv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47626" y="3257678"/>
            <a:ext cx="8951410" cy="4773111"/>
          </a:xfrm>
          <a:prstGeom prst="rect">
            <a:avLst/>
          </a:prstGeom>
        </p:spPr>
      </p:pic>
      <p:pic>
        <p:nvPicPr>
          <p:cNvPr id="15" name="Picture Placeholder 14">
            <a:extLst>
              <a:ext uri="{FF2B5EF4-FFF2-40B4-BE49-F238E27FC236}">
                <a16:creationId xmlns:a16="http://schemas.microsoft.com/office/drawing/2014/main" id="{6DDCDAF4-45E0-9447-9C02-089AAD6DF1DF}"/>
              </a:ext>
            </a:extLst>
          </p:cNvPr>
          <p:cNvPicPr>
            <a:picLocks noGrp="1" noChangeAspect="1"/>
          </p:cNvPicPr>
          <p:nvPr>
            <p:ph type="pic" sz="quarter" idx="10"/>
          </p:nvPr>
        </p:nvPicPr>
        <p:blipFill rotWithShape="1">
          <a:blip r:embed="rId4"/>
          <a:srcRect l="3478" r="3478"/>
          <a:stretch/>
        </p:blipFill>
        <p:spPr>
          <a:prstGeom prst="rect">
            <a:avLst/>
          </a:prstGeom>
        </p:spPr>
      </p:pic>
      <p:sp>
        <p:nvSpPr>
          <p:cNvPr id="2" name="Text Placeholder 1">
            <a:extLst>
              <a:ext uri="{FF2B5EF4-FFF2-40B4-BE49-F238E27FC236}">
                <a16:creationId xmlns:a16="http://schemas.microsoft.com/office/drawing/2014/main" id="{8536F3E0-A43E-404E-BE7B-9BC7C0ED02A1}"/>
              </a:ext>
            </a:extLst>
          </p:cNvPr>
          <p:cNvSpPr>
            <a:spLocks noGrp="1"/>
          </p:cNvSpPr>
          <p:nvPr>
            <p:ph type="body" sz="quarter" idx="11"/>
          </p:nvPr>
        </p:nvSpPr>
        <p:spPr>
          <a:xfrm>
            <a:off x="978195" y="1834699"/>
            <a:ext cx="11015331" cy="1547583"/>
          </a:xfrm>
        </p:spPr>
        <p:txBody>
          <a:bodyPr>
            <a:normAutofit/>
          </a:bodyPr>
          <a:lstStyle/>
          <a:p>
            <a:r>
              <a:rPr lang="en-US" altLang="en-US" dirty="0" err="1"/>
              <a:t>Adamya</a:t>
            </a:r>
            <a:r>
              <a:rPr lang="en-US" altLang="en-US" dirty="0"/>
              <a:t>: Stalwart (Documentary) </a:t>
            </a:r>
          </a:p>
        </p:txBody>
      </p:sp>
      <p:sp>
        <p:nvSpPr>
          <p:cNvPr id="35" name="TextBox 34"/>
          <p:cNvSpPr txBox="1"/>
          <p:nvPr/>
        </p:nvSpPr>
        <p:spPr>
          <a:xfrm>
            <a:off x="5938973" y="1178283"/>
            <a:ext cx="1119470" cy="395173"/>
          </a:xfrm>
          <a:prstGeom prst="rect">
            <a:avLst/>
          </a:prstGeom>
          <a:noFill/>
        </p:spPr>
        <p:txBody>
          <a:bodyPr wrap="square" rtlCol="0">
            <a:spAutoFit/>
          </a:bodyPr>
          <a:lstStyle/>
          <a:p>
            <a:pPr algn="ctr">
              <a:lnSpc>
                <a:spcPct val="80000"/>
              </a:lnSpc>
            </a:pPr>
            <a:r>
              <a:rPr lang="en-US" sz="2400" b="1" spc="70" dirty="0">
                <a:solidFill>
                  <a:schemeClr val="bg1"/>
                </a:solidFill>
                <a:latin typeface="+mj-lt"/>
                <a:cs typeface="Lato Light"/>
              </a:rPr>
              <a:t>Video</a:t>
            </a:r>
          </a:p>
        </p:txBody>
      </p:sp>
      <p:sp>
        <p:nvSpPr>
          <p:cNvPr id="44" name="Rectangle 43"/>
          <p:cNvSpPr/>
          <p:nvPr/>
        </p:nvSpPr>
        <p:spPr>
          <a:xfrm>
            <a:off x="5865098" y="1114582"/>
            <a:ext cx="1267221" cy="4522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87"/>
          </a:p>
        </p:txBody>
      </p:sp>
      <p:sp>
        <p:nvSpPr>
          <p:cNvPr id="9" name="TextBox 8">
            <a:extLst>
              <a:ext uri="{FF2B5EF4-FFF2-40B4-BE49-F238E27FC236}">
                <a16:creationId xmlns:a16="http://schemas.microsoft.com/office/drawing/2014/main" id="{9EBC94EF-C494-2148-B59B-F47EB76083BA}"/>
              </a:ext>
            </a:extLst>
          </p:cNvPr>
          <p:cNvSpPr txBox="1"/>
          <p:nvPr/>
        </p:nvSpPr>
        <p:spPr>
          <a:xfrm>
            <a:off x="10886411" y="8528476"/>
            <a:ext cx="0" cy="0"/>
          </a:xfrm>
          <a:prstGeom prst="rect">
            <a:avLst/>
          </a:prstGeom>
        </p:spPr>
        <p:txBody>
          <a:bodyPr wrap="none" rtlCol="0">
            <a:noAutofit/>
          </a:bodyPr>
          <a:lstStyle/>
          <a:p>
            <a:endParaRPr lang="en-US" sz="2600" kern="0" dirty="0">
              <a:latin typeface="Calibri Regular"/>
            </a:endParaRPr>
          </a:p>
        </p:txBody>
      </p:sp>
      <p:sp>
        <p:nvSpPr>
          <p:cNvPr id="21" name="Round Same Side Corner Rectangle 20">
            <a:extLst>
              <a:ext uri="{FF2B5EF4-FFF2-40B4-BE49-F238E27FC236}">
                <a16:creationId xmlns:a16="http://schemas.microsoft.com/office/drawing/2014/main" id="{39464F48-327B-934F-B809-8586B391A62C}"/>
              </a:ext>
            </a:extLst>
          </p:cNvPr>
          <p:cNvSpPr/>
          <p:nvPr/>
        </p:nvSpPr>
        <p:spPr>
          <a:xfrm flipV="1">
            <a:off x="5950443" y="247"/>
            <a:ext cx="1119470" cy="1003750"/>
          </a:xfrm>
          <a:prstGeom prst="round2SameRect">
            <a:avLst>
              <a:gd name="adj1" fmla="val 50000"/>
              <a:gd name="adj2" fmla="val 0"/>
            </a:avLst>
          </a:prstGeom>
          <a:solidFill>
            <a:schemeClr val="bg1"/>
          </a:solidFill>
          <a:ln w="158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sz="1921"/>
          </a:p>
        </p:txBody>
      </p:sp>
      <p:sp>
        <p:nvSpPr>
          <p:cNvPr id="20" name="Freeform 36">
            <a:extLst>
              <a:ext uri="{FF2B5EF4-FFF2-40B4-BE49-F238E27FC236}">
                <a16:creationId xmlns:a16="http://schemas.microsoft.com/office/drawing/2014/main" id="{44C7ECD7-1752-E84F-9205-26938B0D6522}"/>
              </a:ext>
            </a:extLst>
          </p:cNvPr>
          <p:cNvSpPr>
            <a:spLocks noChangeArrowheads="1"/>
          </p:cNvSpPr>
          <p:nvPr/>
        </p:nvSpPr>
        <p:spPr bwMode="auto">
          <a:xfrm>
            <a:off x="6284145" y="329543"/>
            <a:ext cx="434923" cy="435036"/>
          </a:xfrm>
          <a:custGeom>
            <a:avLst/>
            <a:gdLst>
              <a:gd name="T0" fmla="*/ 39678193 w 602"/>
              <a:gd name="T1" fmla="*/ 78442719 h 602"/>
              <a:gd name="T2" fmla="*/ 39678193 w 602"/>
              <a:gd name="T3" fmla="*/ 78442719 h 602"/>
              <a:gd name="T4" fmla="*/ 0 w 602"/>
              <a:gd name="T5" fmla="*/ 39678193 h 602"/>
              <a:gd name="T6" fmla="*/ 39678193 w 602"/>
              <a:gd name="T7" fmla="*/ 0 h 602"/>
              <a:gd name="T8" fmla="*/ 78442719 w 602"/>
              <a:gd name="T9" fmla="*/ 39678193 h 602"/>
              <a:gd name="T10" fmla="*/ 39678193 w 602"/>
              <a:gd name="T11" fmla="*/ 78442719 h 602"/>
              <a:gd name="T12" fmla="*/ 39678193 w 602"/>
              <a:gd name="T13" fmla="*/ 7439751 h 602"/>
              <a:gd name="T14" fmla="*/ 39678193 w 602"/>
              <a:gd name="T15" fmla="*/ 7439751 h 602"/>
              <a:gd name="T16" fmla="*/ 7439751 w 602"/>
              <a:gd name="T17" fmla="*/ 39678193 h 602"/>
              <a:gd name="T18" fmla="*/ 39678193 w 602"/>
              <a:gd name="T19" fmla="*/ 71133388 h 602"/>
              <a:gd name="T20" fmla="*/ 71002968 w 602"/>
              <a:gd name="T21" fmla="*/ 39678193 h 602"/>
              <a:gd name="T22" fmla="*/ 39678193 w 602"/>
              <a:gd name="T23" fmla="*/ 7439751 h 602"/>
              <a:gd name="T24" fmla="*/ 50772248 w 602"/>
              <a:gd name="T25" fmla="*/ 42549612 h 602"/>
              <a:gd name="T26" fmla="*/ 50772248 w 602"/>
              <a:gd name="T27" fmla="*/ 42549612 h 602"/>
              <a:gd name="T28" fmla="*/ 31324775 w 602"/>
              <a:gd name="T29" fmla="*/ 54426914 h 602"/>
              <a:gd name="T30" fmla="*/ 31324775 w 602"/>
              <a:gd name="T31" fmla="*/ 54426914 h 602"/>
              <a:gd name="T32" fmla="*/ 31324775 w 602"/>
              <a:gd name="T33" fmla="*/ 55340580 h 602"/>
              <a:gd name="T34" fmla="*/ 31324775 w 602"/>
              <a:gd name="T35" fmla="*/ 55340580 h 602"/>
              <a:gd name="T36" fmla="*/ 30411109 w 602"/>
              <a:gd name="T37" fmla="*/ 55340580 h 602"/>
              <a:gd name="T38" fmla="*/ 30411109 w 602"/>
              <a:gd name="T39" fmla="*/ 55340580 h 602"/>
              <a:gd name="T40" fmla="*/ 30411109 w 602"/>
              <a:gd name="T41" fmla="*/ 55340580 h 602"/>
              <a:gd name="T42" fmla="*/ 30411109 w 602"/>
              <a:gd name="T43" fmla="*/ 55340580 h 602"/>
              <a:gd name="T44" fmla="*/ 30411109 w 602"/>
              <a:gd name="T45" fmla="*/ 55340580 h 602"/>
              <a:gd name="T46" fmla="*/ 30411109 w 602"/>
              <a:gd name="T47" fmla="*/ 55340580 h 602"/>
              <a:gd name="T48" fmla="*/ 29497442 w 602"/>
              <a:gd name="T49" fmla="*/ 55340580 h 602"/>
              <a:gd name="T50" fmla="*/ 29497442 w 602"/>
              <a:gd name="T51" fmla="*/ 55340580 h 602"/>
              <a:gd name="T52" fmla="*/ 29497442 w 602"/>
              <a:gd name="T53" fmla="*/ 55340580 h 602"/>
              <a:gd name="T54" fmla="*/ 25843138 w 602"/>
              <a:gd name="T55" fmla="*/ 51685915 h 602"/>
              <a:gd name="T56" fmla="*/ 25843138 w 602"/>
              <a:gd name="T57" fmla="*/ 51685915 h 602"/>
              <a:gd name="T58" fmla="*/ 25843138 w 602"/>
              <a:gd name="T59" fmla="*/ 51685915 h 602"/>
              <a:gd name="T60" fmla="*/ 25843138 w 602"/>
              <a:gd name="T61" fmla="*/ 26756804 h 602"/>
              <a:gd name="T62" fmla="*/ 25843138 w 602"/>
              <a:gd name="T63" fmla="*/ 26756804 h 602"/>
              <a:gd name="T64" fmla="*/ 29497442 w 602"/>
              <a:gd name="T65" fmla="*/ 23102139 h 602"/>
              <a:gd name="T66" fmla="*/ 31324775 w 602"/>
              <a:gd name="T67" fmla="*/ 24015805 h 602"/>
              <a:gd name="T68" fmla="*/ 50772248 w 602"/>
              <a:gd name="T69" fmla="*/ 36023527 h 602"/>
              <a:gd name="T70" fmla="*/ 52599581 w 602"/>
              <a:gd name="T71" fmla="*/ 39678193 h 602"/>
              <a:gd name="T72" fmla="*/ 50772248 w 602"/>
              <a:gd name="T73" fmla="*/ 42549612 h 6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2" h="602">
                <a:moveTo>
                  <a:pt x="304" y="601"/>
                </a:moveTo>
                <a:lnTo>
                  <a:pt x="304" y="601"/>
                </a:lnTo>
                <a:cubicBezTo>
                  <a:pt x="134" y="601"/>
                  <a:pt x="0" y="467"/>
                  <a:pt x="0" y="304"/>
                </a:cubicBezTo>
                <a:cubicBezTo>
                  <a:pt x="0" y="135"/>
                  <a:pt x="134" y="0"/>
                  <a:pt x="304" y="0"/>
                </a:cubicBezTo>
                <a:cubicBezTo>
                  <a:pt x="467" y="0"/>
                  <a:pt x="601" y="135"/>
                  <a:pt x="601" y="304"/>
                </a:cubicBezTo>
                <a:cubicBezTo>
                  <a:pt x="601" y="467"/>
                  <a:pt x="467" y="601"/>
                  <a:pt x="304" y="601"/>
                </a:cubicBezTo>
                <a:close/>
                <a:moveTo>
                  <a:pt x="304" y="57"/>
                </a:moveTo>
                <a:lnTo>
                  <a:pt x="304" y="57"/>
                </a:lnTo>
                <a:cubicBezTo>
                  <a:pt x="170" y="57"/>
                  <a:pt x="57" y="170"/>
                  <a:pt x="57" y="304"/>
                </a:cubicBezTo>
                <a:cubicBezTo>
                  <a:pt x="57" y="439"/>
                  <a:pt x="170" y="545"/>
                  <a:pt x="304" y="545"/>
                </a:cubicBezTo>
                <a:cubicBezTo>
                  <a:pt x="438" y="545"/>
                  <a:pt x="544" y="439"/>
                  <a:pt x="544" y="304"/>
                </a:cubicBezTo>
                <a:cubicBezTo>
                  <a:pt x="544" y="170"/>
                  <a:pt x="438" y="57"/>
                  <a:pt x="304" y="57"/>
                </a:cubicBezTo>
                <a:close/>
                <a:moveTo>
                  <a:pt x="389" y="326"/>
                </a:moveTo>
                <a:lnTo>
                  <a:pt x="389" y="326"/>
                </a:lnTo>
                <a:cubicBezTo>
                  <a:pt x="240" y="417"/>
                  <a:pt x="240" y="417"/>
                  <a:pt x="240" y="417"/>
                </a:cubicBezTo>
                <a:lnTo>
                  <a:pt x="240" y="424"/>
                </a:lnTo>
                <a:cubicBezTo>
                  <a:pt x="233" y="424"/>
                  <a:pt x="233" y="424"/>
                  <a:pt x="233" y="424"/>
                </a:cubicBezTo>
                <a:cubicBezTo>
                  <a:pt x="226" y="424"/>
                  <a:pt x="226" y="424"/>
                  <a:pt x="226" y="424"/>
                </a:cubicBezTo>
                <a:cubicBezTo>
                  <a:pt x="212" y="424"/>
                  <a:pt x="198" y="410"/>
                  <a:pt x="198" y="396"/>
                </a:cubicBezTo>
                <a:cubicBezTo>
                  <a:pt x="198" y="205"/>
                  <a:pt x="198" y="205"/>
                  <a:pt x="198" y="205"/>
                </a:cubicBezTo>
                <a:cubicBezTo>
                  <a:pt x="198" y="191"/>
                  <a:pt x="212" y="177"/>
                  <a:pt x="226" y="177"/>
                </a:cubicBezTo>
                <a:cubicBezTo>
                  <a:pt x="233" y="177"/>
                  <a:pt x="240" y="184"/>
                  <a:pt x="240" y="184"/>
                </a:cubicBezTo>
                <a:cubicBezTo>
                  <a:pt x="389" y="276"/>
                  <a:pt x="389" y="276"/>
                  <a:pt x="389" y="276"/>
                </a:cubicBezTo>
                <a:cubicBezTo>
                  <a:pt x="403" y="283"/>
                  <a:pt x="403" y="290"/>
                  <a:pt x="403" y="304"/>
                </a:cubicBezTo>
                <a:cubicBezTo>
                  <a:pt x="403" y="311"/>
                  <a:pt x="403" y="318"/>
                  <a:pt x="389" y="326"/>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701" dirty="0">
              <a:latin typeface="Calibri Regular"/>
            </a:endParaRPr>
          </a:p>
        </p:txBody>
      </p:sp>
      <p:sp>
        <p:nvSpPr>
          <p:cNvPr id="16" name="Text Placeholder 4">
            <a:extLst>
              <a:ext uri="{FF2B5EF4-FFF2-40B4-BE49-F238E27FC236}">
                <a16:creationId xmlns:a16="http://schemas.microsoft.com/office/drawing/2014/main" id="{BE066EAE-A802-CC4D-B29D-8761B5520A8A}"/>
              </a:ext>
            </a:extLst>
          </p:cNvPr>
          <p:cNvSpPr txBox="1">
            <a:spLocks/>
          </p:cNvSpPr>
          <p:nvPr/>
        </p:nvSpPr>
        <p:spPr>
          <a:xfrm>
            <a:off x="3168117" y="6735793"/>
            <a:ext cx="6847421" cy="694591"/>
          </a:xfrm>
          <a:prstGeom prst="rect">
            <a:avLst/>
          </a:prstGeom>
          <a:solidFill>
            <a:schemeClr val="accent1">
              <a:alpha val="43000"/>
            </a:schemeClr>
          </a:solidFill>
        </p:spPr>
        <p:txBody>
          <a:bodyPr anchor="ct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algn="ctr"/>
            <a:r>
              <a:rPr lang="en-US" altLang="en-US" sz="2400" kern="0" dirty="0">
                <a:solidFill>
                  <a:schemeClr val="bg1"/>
                </a:solidFill>
              </a:rPr>
              <a:t> </a:t>
            </a:r>
            <a:r>
              <a:rPr lang="en-US" altLang="en-US" sz="2400" kern="0" dirty="0" err="1">
                <a:solidFill>
                  <a:schemeClr val="bg1"/>
                </a:solidFill>
              </a:rPr>
              <a:t>Bandhu</a:t>
            </a:r>
            <a:r>
              <a:rPr lang="en-US" altLang="en-US" sz="2400" kern="0" dirty="0">
                <a:solidFill>
                  <a:schemeClr val="bg1"/>
                </a:solidFill>
              </a:rPr>
              <a:t> Social Welfare Society (7:00)</a:t>
            </a:r>
          </a:p>
        </p:txBody>
      </p:sp>
      <p:sp>
        <p:nvSpPr>
          <p:cNvPr id="18" name="Slide Number Placeholder 5">
            <a:extLst>
              <a:ext uri="{FF2B5EF4-FFF2-40B4-BE49-F238E27FC236}">
                <a16:creationId xmlns:a16="http://schemas.microsoft.com/office/drawing/2014/main" id="{349A843F-EFC8-D344-A278-ADF703CF802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75</a:t>
            </a:fld>
            <a:endParaRPr lang="en-US" altLang="en-US" sz="1200" dirty="0">
              <a:solidFill>
                <a:schemeClr val="bg1"/>
              </a:solidFill>
            </a:endParaRPr>
          </a:p>
        </p:txBody>
      </p:sp>
    </p:spTree>
    <p:extLst>
      <p:ext uri="{BB962C8B-B14F-4D97-AF65-F5344CB8AC3E}">
        <p14:creationId xmlns:p14="http://schemas.microsoft.com/office/powerpoint/2010/main" val="3346503135"/>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4855-C1E5-EB4C-B6C2-AD964BDDCF67}"/>
              </a:ext>
            </a:extLst>
          </p:cNvPr>
          <p:cNvSpPr>
            <a:spLocks noGrp="1"/>
          </p:cNvSpPr>
          <p:nvPr>
            <p:ph type="title"/>
          </p:nvPr>
        </p:nvSpPr>
        <p:spPr/>
        <p:txBody>
          <a:bodyPr/>
          <a:lstStyle/>
          <a:p>
            <a:r>
              <a:rPr lang="en-US"/>
              <a:t>Key Learning Points</a:t>
            </a:r>
            <a:endParaRPr lang="en-US" dirty="0"/>
          </a:p>
        </p:txBody>
      </p:sp>
      <p:grpSp>
        <p:nvGrpSpPr>
          <p:cNvPr id="4" name="Group 3">
            <a:extLst>
              <a:ext uri="{FF2B5EF4-FFF2-40B4-BE49-F238E27FC236}">
                <a16:creationId xmlns:a16="http://schemas.microsoft.com/office/drawing/2014/main" id="{0ADFD6BB-0AD3-3546-B9D1-3BA16F0390A0}"/>
              </a:ext>
            </a:extLst>
          </p:cNvPr>
          <p:cNvGrpSpPr/>
          <p:nvPr/>
        </p:nvGrpSpPr>
        <p:grpSpPr>
          <a:xfrm>
            <a:off x="191385" y="1670910"/>
            <a:ext cx="4386953" cy="6629727"/>
            <a:chOff x="0" y="2446484"/>
            <a:chExt cx="3422722" cy="5172545"/>
          </a:xfrm>
        </p:grpSpPr>
        <p:grpSp>
          <p:nvGrpSpPr>
            <p:cNvPr id="16" name="Group 15">
              <a:extLst>
                <a:ext uri="{FF2B5EF4-FFF2-40B4-BE49-F238E27FC236}">
                  <a16:creationId xmlns:a16="http://schemas.microsoft.com/office/drawing/2014/main" id="{DCF10100-6DB6-984F-AE4A-74B60C66936F}"/>
                </a:ext>
              </a:extLst>
            </p:cNvPr>
            <p:cNvGrpSpPr/>
            <p:nvPr/>
          </p:nvGrpSpPr>
          <p:grpSpPr>
            <a:xfrm>
              <a:off x="0" y="2446484"/>
              <a:ext cx="3422722" cy="3822079"/>
              <a:chOff x="3455386" y="1628989"/>
              <a:chExt cx="1221116" cy="1363594"/>
            </a:xfrm>
          </p:grpSpPr>
          <p:sp>
            <p:nvSpPr>
              <p:cNvPr id="17" name="Freeform 60">
                <a:extLst>
                  <a:ext uri="{FF2B5EF4-FFF2-40B4-BE49-F238E27FC236}">
                    <a16:creationId xmlns:a16="http://schemas.microsoft.com/office/drawing/2014/main" id="{1047B02D-0E35-BE4B-83DE-E03079976C87}"/>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a:solidFill>
                    <a:srgbClr val="000000"/>
                  </a:solidFill>
                  <a:sym typeface="Gill Sans" charset="0"/>
                </a:endParaRPr>
              </a:p>
            </p:txBody>
          </p:sp>
          <p:sp>
            <p:nvSpPr>
              <p:cNvPr id="18" name="Oval 23">
                <a:extLst>
                  <a:ext uri="{FF2B5EF4-FFF2-40B4-BE49-F238E27FC236}">
                    <a16:creationId xmlns:a16="http://schemas.microsoft.com/office/drawing/2014/main" id="{AC3780D3-1BB1-AE44-8DC4-EC56E9364858}"/>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anchor="ctr"/>
              <a:lstStyle/>
              <a:p>
                <a:pPr algn="ctr"/>
                <a:r>
                  <a:rPr lang="en-CA" altLang="en-US" sz="2800" b="1" kern="0" dirty="0">
                    <a:solidFill>
                      <a:schemeClr val="bg1"/>
                    </a:solidFill>
                    <a:ea typeface="MS PGothic" charset="-128"/>
                    <a:cs typeface="Calibri" charset="0"/>
                  </a:rPr>
                  <a:t>HRIT</a:t>
                </a:r>
                <a:endParaRPr lang="en-US" sz="2800" b="1" dirty="0">
                  <a:solidFill>
                    <a:schemeClr val="bg1"/>
                  </a:solidFill>
                </a:endParaRPr>
              </a:p>
            </p:txBody>
          </p:sp>
        </p:grpSp>
        <p:grpSp>
          <p:nvGrpSpPr>
            <p:cNvPr id="42" name="Group 230">
              <a:extLst>
                <a:ext uri="{FF2B5EF4-FFF2-40B4-BE49-F238E27FC236}">
                  <a16:creationId xmlns:a16="http://schemas.microsoft.com/office/drawing/2014/main" id="{1092F973-FF94-1249-9799-392DE74FD254}"/>
                </a:ext>
              </a:extLst>
            </p:cNvPr>
            <p:cNvGrpSpPr>
              <a:grpSpLocks noChangeAspect="1"/>
            </p:cNvGrpSpPr>
            <p:nvPr/>
          </p:nvGrpSpPr>
          <p:grpSpPr>
            <a:xfrm>
              <a:off x="1187548" y="6409255"/>
              <a:ext cx="1201708" cy="1209774"/>
              <a:chOff x="0" y="0"/>
              <a:chExt cx="1455740" cy="1465510"/>
            </a:xfrm>
            <a:solidFill>
              <a:srgbClr val="FCC448"/>
            </a:solidFill>
          </p:grpSpPr>
          <p:sp>
            <p:nvSpPr>
              <p:cNvPr id="43" name="Shape 227">
                <a:extLst>
                  <a:ext uri="{FF2B5EF4-FFF2-40B4-BE49-F238E27FC236}">
                    <a16:creationId xmlns:a16="http://schemas.microsoft.com/office/drawing/2014/main" id="{CD67D554-186A-7A44-8289-299CD5F37ED1}"/>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01</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4" name="Shape 228">
                <a:extLst>
                  <a:ext uri="{FF2B5EF4-FFF2-40B4-BE49-F238E27FC236}">
                    <a16:creationId xmlns:a16="http://schemas.microsoft.com/office/drawing/2014/main" id="{EDC4AA99-6898-F44A-BF9C-01E698217DC4}"/>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5" name="Shape 229">
                <a:extLst>
                  <a:ext uri="{FF2B5EF4-FFF2-40B4-BE49-F238E27FC236}">
                    <a16:creationId xmlns:a16="http://schemas.microsoft.com/office/drawing/2014/main" id="{13C01A97-9565-F744-B0FD-5A1095F56F5D}"/>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5" name="Group 4">
            <a:extLst>
              <a:ext uri="{FF2B5EF4-FFF2-40B4-BE49-F238E27FC236}">
                <a16:creationId xmlns:a16="http://schemas.microsoft.com/office/drawing/2014/main" id="{F7248983-AD87-DF42-BFDC-CF8596BF5C58}"/>
              </a:ext>
            </a:extLst>
          </p:cNvPr>
          <p:cNvGrpSpPr/>
          <p:nvPr/>
        </p:nvGrpSpPr>
        <p:grpSpPr>
          <a:xfrm>
            <a:off x="4279681" y="1668906"/>
            <a:ext cx="4386953" cy="6647444"/>
            <a:chOff x="3169764" y="2446484"/>
            <a:chExt cx="3422722" cy="5186368"/>
          </a:xfrm>
        </p:grpSpPr>
        <p:grpSp>
          <p:nvGrpSpPr>
            <p:cNvPr id="27" name="Group 26">
              <a:extLst>
                <a:ext uri="{FF2B5EF4-FFF2-40B4-BE49-F238E27FC236}">
                  <a16:creationId xmlns:a16="http://schemas.microsoft.com/office/drawing/2014/main" id="{B266244D-0174-8D43-95D1-C0FE70B4504A}"/>
                </a:ext>
              </a:extLst>
            </p:cNvPr>
            <p:cNvGrpSpPr/>
            <p:nvPr/>
          </p:nvGrpSpPr>
          <p:grpSpPr>
            <a:xfrm>
              <a:off x="3169764" y="2446484"/>
              <a:ext cx="3422722" cy="3822079"/>
              <a:chOff x="3455386" y="1628989"/>
              <a:chExt cx="1221116" cy="1363594"/>
            </a:xfrm>
          </p:grpSpPr>
          <p:sp>
            <p:nvSpPr>
              <p:cNvPr id="34" name="Freeform 60">
                <a:extLst>
                  <a:ext uri="{FF2B5EF4-FFF2-40B4-BE49-F238E27FC236}">
                    <a16:creationId xmlns:a16="http://schemas.microsoft.com/office/drawing/2014/main" id="{23E46766-9A37-D741-B4B1-AE0EDB13D828}"/>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a:solidFill>
                    <a:srgbClr val="000000"/>
                  </a:solidFill>
                  <a:sym typeface="Gill Sans" charset="0"/>
                </a:endParaRPr>
              </a:p>
            </p:txBody>
          </p:sp>
          <p:sp>
            <p:nvSpPr>
              <p:cNvPr id="35" name="Oval 23">
                <a:extLst>
                  <a:ext uri="{FF2B5EF4-FFF2-40B4-BE49-F238E27FC236}">
                    <a16:creationId xmlns:a16="http://schemas.microsoft.com/office/drawing/2014/main" id="{7CF95C82-573A-7F42-9C71-35F005D3B0E6}"/>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anchor="ctr"/>
              <a:lstStyle/>
              <a:p>
                <a:pPr algn="ctr"/>
                <a:r>
                  <a:rPr lang="en-CA" altLang="en-US" sz="2800" b="1" kern="0" dirty="0">
                    <a:solidFill>
                      <a:schemeClr val="bg1"/>
                    </a:solidFill>
                    <a:ea typeface="MS PGothic" charset="-128"/>
                    <a:cs typeface="Calibri" charset="0"/>
                  </a:rPr>
                  <a:t>Unique risks </a:t>
                </a:r>
                <a:br>
                  <a:rPr lang="en-CA" altLang="en-US" sz="2800" b="1" kern="0" dirty="0">
                    <a:solidFill>
                      <a:schemeClr val="bg1"/>
                    </a:solidFill>
                    <a:ea typeface="MS PGothic" charset="-128"/>
                    <a:cs typeface="Calibri" charset="0"/>
                  </a:rPr>
                </a:br>
                <a:r>
                  <a:rPr lang="en-CA" altLang="en-US" sz="2800" b="1" kern="0" dirty="0">
                    <a:solidFill>
                      <a:schemeClr val="bg1"/>
                    </a:solidFill>
                    <a:ea typeface="MS PGothic" charset="-128"/>
                    <a:cs typeface="Calibri" charset="0"/>
                  </a:rPr>
                  <a:t>and tailored response</a:t>
                </a:r>
                <a:endParaRPr lang="en-US" sz="2400" b="1" dirty="0">
                  <a:solidFill>
                    <a:schemeClr val="bg1"/>
                  </a:solidFill>
                </a:endParaRPr>
              </a:p>
            </p:txBody>
          </p:sp>
        </p:grpSp>
        <p:grpSp>
          <p:nvGrpSpPr>
            <p:cNvPr id="46" name="Group 230">
              <a:extLst>
                <a:ext uri="{FF2B5EF4-FFF2-40B4-BE49-F238E27FC236}">
                  <a16:creationId xmlns:a16="http://schemas.microsoft.com/office/drawing/2014/main" id="{8B8010DE-23F5-0E45-AE16-C8BC3035C0DD}"/>
                </a:ext>
              </a:extLst>
            </p:cNvPr>
            <p:cNvGrpSpPr>
              <a:grpSpLocks noChangeAspect="1"/>
            </p:cNvGrpSpPr>
            <p:nvPr/>
          </p:nvGrpSpPr>
          <p:grpSpPr>
            <a:xfrm>
              <a:off x="4362842" y="6423078"/>
              <a:ext cx="1201708" cy="1209774"/>
              <a:chOff x="0" y="0"/>
              <a:chExt cx="1455740" cy="1465510"/>
            </a:xfrm>
            <a:solidFill>
              <a:srgbClr val="FCC448"/>
            </a:solidFill>
          </p:grpSpPr>
          <p:sp>
            <p:nvSpPr>
              <p:cNvPr id="47" name="Shape 227">
                <a:extLst>
                  <a:ext uri="{FF2B5EF4-FFF2-40B4-BE49-F238E27FC236}">
                    <a16:creationId xmlns:a16="http://schemas.microsoft.com/office/drawing/2014/main" id="{B70A5801-B019-4940-96CB-2D085C523757}"/>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02</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8" name="Shape 228">
                <a:extLst>
                  <a:ext uri="{FF2B5EF4-FFF2-40B4-BE49-F238E27FC236}">
                    <a16:creationId xmlns:a16="http://schemas.microsoft.com/office/drawing/2014/main" id="{837CE9E9-0638-D74A-8D4F-751E57D7A0FF}"/>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9" name="Shape 229">
                <a:extLst>
                  <a:ext uri="{FF2B5EF4-FFF2-40B4-BE49-F238E27FC236}">
                    <a16:creationId xmlns:a16="http://schemas.microsoft.com/office/drawing/2014/main" id="{9EDAC353-8E65-494E-BDF0-8A7885940F77}"/>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6" name="Group 5">
            <a:extLst>
              <a:ext uri="{FF2B5EF4-FFF2-40B4-BE49-F238E27FC236}">
                <a16:creationId xmlns:a16="http://schemas.microsoft.com/office/drawing/2014/main" id="{D83AB72A-1812-A542-8BF0-99CD420AB605}"/>
              </a:ext>
            </a:extLst>
          </p:cNvPr>
          <p:cNvGrpSpPr/>
          <p:nvPr/>
        </p:nvGrpSpPr>
        <p:grpSpPr>
          <a:xfrm>
            <a:off x="8372112" y="1667619"/>
            <a:ext cx="4386953" cy="6658813"/>
            <a:chOff x="6339528" y="2446484"/>
            <a:chExt cx="3422722" cy="5195238"/>
          </a:xfrm>
        </p:grpSpPr>
        <p:grpSp>
          <p:nvGrpSpPr>
            <p:cNvPr id="36" name="Group 35">
              <a:extLst>
                <a:ext uri="{FF2B5EF4-FFF2-40B4-BE49-F238E27FC236}">
                  <a16:creationId xmlns:a16="http://schemas.microsoft.com/office/drawing/2014/main" id="{CEA08C4A-BDA3-BA4E-AB46-4BE92EB05F21}"/>
                </a:ext>
              </a:extLst>
            </p:cNvPr>
            <p:cNvGrpSpPr/>
            <p:nvPr/>
          </p:nvGrpSpPr>
          <p:grpSpPr>
            <a:xfrm>
              <a:off x="6339528" y="2446484"/>
              <a:ext cx="3422722" cy="3822079"/>
              <a:chOff x="3455386" y="1628989"/>
              <a:chExt cx="1221116" cy="1363594"/>
            </a:xfrm>
          </p:grpSpPr>
          <p:sp>
            <p:nvSpPr>
              <p:cNvPr id="37" name="Freeform 60">
                <a:extLst>
                  <a:ext uri="{FF2B5EF4-FFF2-40B4-BE49-F238E27FC236}">
                    <a16:creationId xmlns:a16="http://schemas.microsoft.com/office/drawing/2014/main" id="{3F7906F2-EDFF-A14D-BB6A-C57B5F8876DF}"/>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dirty="0">
                  <a:solidFill>
                    <a:srgbClr val="000000"/>
                  </a:solidFill>
                  <a:sym typeface="Gill Sans" charset="0"/>
                </a:endParaRPr>
              </a:p>
            </p:txBody>
          </p:sp>
          <p:sp>
            <p:nvSpPr>
              <p:cNvPr id="38" name="Oval 23">
                <a:extLst>
                  <a:ext uri="{FF2B5EF4-FFF2-40B4-BE49-F238E27FC236}">
                    <a16:creationId xmlns:a16="http://schemas.microsoft.com/office/drawing/2014/main" id="{8ACCFC4F-87FA-3340-9559-0194819581A5}"/>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anchor="ctr"/>
              <a:lstStyle/>
              <a:p>
                <a:pPr algn="ctr"/>
                <a:r>
                  <a:rPr lang="en-US" sz="2800" b="1" dirty="0">
                    <a:solidFill>
                      <a:schemeClr val="bg1"/>
                    </a:solidFill>
                    <a:latin typeface="Calibri" panose="020F0502020204030204" pitchFamily="34" charset="0"/>
                    <a:cs typeface="Calibri" panose="020F0502020204030204" pitchFamily="34" charset="0"/>
                  </a:rPr>
                  <a:t>Identify risks and solutions</a:t>
                </a:r>
                <a:endParaRPr lang="en-US" sz="2400" dirty="0">
                  <a:solidFill>
                    <a:schemeClr val="bg1"/>
                  </a:solidFill>
                </a:endParaRPr>
              </a:p>
            </p:txBody>
          </p:sp>
        </p:grpSp>
        <p:grpSp>
          <p:nvGrpSpPr>
            <p:cNvPr id="50" name="Group 230">
              <a:extLst>
                <a:ext uri="{FF2B5EF4-FFF2-40B4-BE49-F238E27FC236}">
                  <a16:creationId xmlns:a16="http://schemas.microsoft.com/office/drawing/2014/main" id="{58901B91-9696-0F47-95D6-B4F769BC9A14}"/>
                </a:ext>
              </a:extLst>
            </p:cNvPr>
            <p:cNvGrpSpPr>
              <a:grpSpLocks noChangeAspect="1"/>
            </p:cNvGrpSpPr>
            <p:nvPr/>
          </p:nvGrpSpPr>
          <p:grpSpPr>
            <a:xfrm>
              <a:off x="7489791" y="6431948"/>
              <a:ext cx="1201708" cy="1209774"/>
              <a:chOff x="0" y="0"/>
              <a:chExt cx="1455740" cy="1465510"/>
            </a:xfrm>
            <a:solidFill>
              <a:schemeClr val="accent5"/>
            </a:solidFill>
          </p:grpSpPr>
          <p:sp>
            <p:nvSpPr>
              <p:cNvPr id="51" name="Shape 227">
                <a:extLst>
                  <a:ext uri="{FF2B5EF4-FFF2-40B4-BE49-F238E27FC236}">
                    <a16:creationId xmlns:a16="http://schemas.microsoft.com/office/drawing/2014/main" id="{E3E33569-BCB3-E048-8864-A336B441886B}"/>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03</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52" name="Shape 228">
                <a:extLst>
                  <a:ext uri="{FF2B5EF4-FFF2-40B4-BE49-F238E27FC236}">
                    <a16:creationId xmlns:a16="http://schemas.microsoft.com/office/drawing/2014/main" id="{E26C6495-D7BF-6E4A-8E6A-ADD072B8804F}"/>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53" name="Shape 229">
                <a:extLst>
                  <a:ext uri="{FF2B5EF4-FFF2-40B4-BE49-F238E27FC236}">
                    <a16:creationId xmlns:a16="http://schemas.microsoft.com/office/drawing/2014/main" id="{4868B94E-4DBF-DF4B-8860-22BE64D1A888}"/>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sp>
        <p:nvSpPr>
          <p:cNvPr id="32" name="Slide Number Placeholder 5">
            <a:extLst>
              <a:ext uri="{FF2B5EF4-FFF2-40B4-BE49-F238E27FC236}">
                <a16:creationId xmlns:a16="http://schemas.microsoft.com/office/drawing/2014/main" id="{D2FF9082-F539-854A-835C-3747FEC8C160}"/>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76</a:t>
            </a:fld>
            <a:endParaRPr lang="en-US" altLang="en-US" sz="1200" dirty="0">
              <a:solidFill>
                <a:schemeClr val="bg1"/>
              </a:solidFill>
            </a:endParaRPr>
          </a:p>
        </p:txBody>
      </p:sp>
    </p:spTree>
    <p:extLst>
      <p:ext uri="{BB962C8B-B14F-4D97-AF65-F5344CB8AC3E}">
        <p14:creationId xmlns:p14="http://schemas.microsoft.com/office/powerpoint/2010/main" val="3978956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Content Placeholder 3"/>
          <p:cNvSpPr>
            <a:spLocks noGrp="1"/>
          </p:cNvSpPr>
          <p:nvPr>
            <p:ph idx="1"/>
          </p:nvPr>
        </p:nvSpPr>
        <p:spPr>
          <a:xfrm>
            <a:off x="5669201" y="2183"/>
            <a:ext cx="1666619" cy="2019053"/>
          </a:xfrm>
          <a:solidFill>
            <a:schemeClr val="accent2"/>
          </a:solidFill>
        </p:spPr>
        <p:txBody>
          <a:bodyPr/>
          <a:lstStyle/>
          <a:p>
            <a:r>
              <a:rPr lang="en-US" altLang="en-US" dirty="0"/>
              <a:t>12</a:t>
            </a:r>
          </a:p>
        </p:txBody>
      </p:sp>
      <p:grpSp>
        <p:nvGrpSpPr>
          <p:cNvPr id="42" name="Group 41">
            <a:extLst>
              <a:ext uri="{FF2B5EF4-FFF2-40B4-BE49-F238E27FC236}">
                <a16:creationId xmlns:a16="http://schemas.microsoft.com/office/drawing/2014/main" id="{1C1BBF2E-5B78-1B48-98E6-E346307502B5}"/>
              </a:ext>
            </a:extLst>
          </p:cNvPr>
          <p:cNvGrpSpPr/>
          <p:nvPr/>
        </p:nvGrpSpPr>
        <p:grpSpPr>
          <a:xfrm>
            <a:off x="0" y="9407592"/>
            <a:ext cx="13003213" cy="431871"/>
            <a:chOff x="1" y="9426435"/>
            <a:chExt cx="13004800" cy="472939"/>
          </a:xfrm>
        </p:grpSpPr>
        <p:sp>
          <p:nvSpPr>
            <p:cNvPr id="43" name="Shape 606">
              <a:extLst>
                <a:ext uri="{FF2B5EF4-FFF2-40B4-BE49-F238E27FC236}">
                  <a16:creationId xmlns:a16="http://schemas.microsoft.com/office/drawing/2014/main" id="{669DA961-9C32-E545-A82C-8CC56D118BDC}"/>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4" name="Shape 607">
              <a:extLst>
                <a:ext uri="{FF2B5EF4-FFF2-40B4-BE49-F238E27FC236}">
                  <a16:creationId xmlns:a16="http://schemas.microsoft.com/office/drawing/2014/main" id="{536A7958-E2AA-1444-9A96-A53C7C3B5CB1}"/>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5" name="Shape 608">
              <a:extLst>
                <a:ext uri="{FF2B5EF4-FFF2-40B4-BE49-F238E27FC236}">
                  <a16:creationId xmlns:a16="http://schemas.microsoft.com/office/drawing/2014/main" id="{5E9E6740-8619-7849-94E4-A925BBF3BED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6" name="Shape 609">
              <a:extLst>
                <a:ext uri="{FF2B5EF4-FFF2-40B4-BE49-F238E27FC236}">
                  <a16:creationId xmlns:a16="http://schemas.microsoft.com/office/drawing/2014/main" id="{887864A6-9050-E447-9DEA-A57D6EBD1181}"/>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7" name="Shape 610">
              <a:extLst>
                <a:ext uri="{FF2B5EF4-FFF2-40B4-BE49-F238E27FC236}">
                  <a16:creationId xmlns:a16="http://schemas.microsoft.com/office/drawing/2014/main" id="{249548C9-2247-E045-B73D-7CC0555CCCAE}"/>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8" name="Shape 610">
              <a:extLst>
                <a:ext uri="{FF2B5EF4-FFF2-40B4-BE49-F238E27FC236}">
                  <a16:creationId xmlns:a16="http://schemas.microsoft.com/office/drawing/2014/main" id="{19296F8A-3EB4-8949-9BFA-F0BAB10FE978}"/>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9" name="Shape 610">
              <a:extLst>
                <a:ext uri="{FF2B5EF4-FFF2-40B4-BE49-F238E27FC236}">
                  <a16:creationId xmlns:a16="http://schemas.microsoft.com/office/drawing/2014/main" id="{3202D5BF-AD0D-AC44-B3DF-D604374A79BB}"/>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20" name="Slide Number Placeholder 5">
            <a:extLst>
              <a:ext uri="{FF2B5EF4-FFF2-40B4-BE49-F238E27FC236}">
                <a16:creationId xmlns:a16="http://schemas.microsoft.com/office/drawing/2014/main" id="{C9B3AA8B-5FBE-CF4E-95F9-DD563DADCBB3}"/>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77</a:t>
            </a:fld>
            <a:endParaRPr lang="en-US" altLang="en-US" sz="1200" dirty="0">
              <a:solidFill>
                <a:schemeClr val="bg1"/>
              </a:solidFill>
            </a:endParaRPr>
          </a:p>
        </p:txBody>
      </p:sp>
      <p:sp>
        <p:nvSpPr>
          <p:cNvPr id="21" name="Text Placeholder 5">
            <a:extLst>
              <a:ext uri="{FF2B5EF4-FFF2-40B4-BE49-F238E27FC236}">
                <a16:creationId xmlns:a16="http://schemas.microsoft.com/office/drawing/2014/main" id="{66EE568A-D3A4-9042-B29F-AD18B9B0FA5B}"/>
              </a:ext>
            </a:extLst>
          </p:cNvPr>
          <p:cNvSpPr txBox="1">
            <a:spLocks/>
          </p:cNvSpPr>
          <p:nvPr/>
        </p:nvSpPr>
        <p:spPr>
          <a:xfrm>
            <a:off x="1244710" y="3046087"/>
            <a:ext cx="10678195" cy="1499665"/>
          </a:xfrm>
          <a:prstGeom prst="rect">
            <a:avLst/>
          </a:prstGeom>
          <a:solidFill>
            <a:schemeClr val="accent2"/>
          </a:solidFill>
        </p:spPr>
        <p:txBody>
          <a:bodyPr tIns="182858" bIns="0" anchor="ctr"/>
          <a:lstStyle>
            <a:lvl1pPr marL="0" indent="0" algn="l" defTabSz="1828800" rtl="0" eaLnBrk="1" latinLnBrk="0" hangingPunct="1">
              <a:lnSpc>
                <a:spcPct val="90000"/>
              </a:lnSpc>
              <a:spcBef>
                <a:spcPts val="2000"/>
              </a:spcBef>
              <a:buFont typeface="Arial" panose="020B0604020202020204" pitchFamily="34" charset="0"/>
              <a:buNone/>
              <a:defRPr sz="4400" kern="1200">
                <a:solidFill>
                  <a:schemeClr val="tx1"/>
                </a:solidFill>
                <a:latin typeface="+mj-lt"/>
                <a:ea typeface="+mn-ea"/>
                <a:cs typeface="+mn-cs"/>
              </a:defRPr>
            </a:lvl1pPr>
            <a:lvl2pPr marL="22225" indent="0" algn="l" defTabSz="1828800" rtl="0" eaLnBrk="1" latinLnBrk="0" hangingPunct="1">
              <a:lnSpc>
                <a:spcPct val="90000"/>
              </a:lnSpc>
              <a:spcBef>
                <a:spcPts val="1000"/>
              </a:spcBef>
              <a:buFont typeface="Arial" panose="020B0604020202020204" pitchFamily="34" charset="0"/>
              <a:buNone/>
              <a:tabLst/>
              <a:defRPr sz="4000" kern="1200">
                <a:solidFill>
                  <a:schemeClr val="accent1"/>
                </a:solidFill>
                <a:latin typeface="+mn-lt"/>
                <a:ea typeface="+mn-ea"/>
                <a:cs typeface="+mn-cs"/>
              </a:defRPr>
            </a:lvl2pPr>
            <a:lvl3pPr marL="22225" indent="0" algn="l" defTabSz="1828800" rtl="0" eaLnBrk="1" latinLnBrk="0" hangingPunct="1">
              <a:lnSpc>
                <a:spcPct val="90000"/>
              </a:lnSpc>
              <a:spcBef>
                <a:spcPts val="1000"/>
              </a:spcBef>
              <a:buFont typeface="Arial" panose="020B0604020202020204" pitchFamily="34" charset="0"/>
              <a:buNone/>
              <a:tabLst/>
              <a:defRPr sz="3200" kern="1200">
                <a:solidFill>
                  <a:schemeClr val="tx1"/>
                </a:solidFill>
                <a:latin typeface="+mn-lt"/>
                <a:ea typeface="+mn-ea"/>
                <a:cs typeface="+mn-cs"/>
              </a:defRPr>
            </a:lvl3pPr>
            <a:lvl4pPr marL="361950" indent="-339725" algn="l" defTabSz="18288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4pPr>
            <a:lvl5pPr marL="361950" indent="-339725" algn="l" defTabSz="1828800" rtl="0" eaLnBrk="1" latinLnBrk="0" hangingPunct="1">
              <a:lnSpc>
                <a:spcPct val="90000"/>
              </a:lnSpc>
              <a:spcBef>
                <a:spcPts val="1000"/>
              </a:spcBef>
              <a:buFont typeface="Arial" panose="020B0604020202020204" pitchFamily="34" charset="0"/>
              <a:buChar char="•"/>
              <a:tabLst/>
              <a:defRPr sz="2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19048" algn="ctr" defTabSz="457154">
              <a:spcBef>
                <a:spcPct val="20000"/>
              </a:spcBef>
              <a:spcAft>
                <a:spcPts val="600"/>
              </a:spcAft>
              <a:buClr>
                <a:srgbClr val="655DA3"/>
              </a:buClr>
            </a:pPr>
            <a:r>
              <a:rPr lang="en-US" sz="13800" cap="all" spc="890" dirty="0">
                <a:solidFill>
                  <a:schemeClr val="bg1"/>
                </a:solidFill>
                <a:ea typeface="+mj-ea"/>
                <a:cs typeface="+mj-cs"/>
              </a:rPr>
              <a:t>solutions</a:t>
            </a:r>
          </a:p>
        </p:txBody>
      </p:sp>
      <p:pic>
        <p:nvPicPr>
          <p:cNvPr id="4" name="Picture 3">
            <a:extLst>
              <a:ext uri="{FF2B5EF4-FFF2-40B4-BE49-F238E27FC236}">
                <a16:creationId xmlns:a16="http://schemas.microsoft.com/office/drawing/2014/main" id="{FDD3FDDE-806B-3944-A44F-40BD30A61DA6}"/>
              </a:ext>
            </a:extLst>
          </p:cNvPr>
          <p:cNvPicPr>
            <a:picLocks noChangeAspect="1"/>
          </p:cNvPicPr>
          <p:nvPr/>
        </p:nvPicPr>
        <p:blipFill rotWithShape="1">
          <a:blip r:embed="rId3"/>
          <a:srcRect l="53012" t="7396" b="52017"/>
          <a:stretch/>
        </p:blipFill>
        <p:spPr>
          <a:xfrm>
            <a:off x="4093762" y="5587944"/>
            <a:ext cx="2065575" cy="1784195"/>
          </a:xfrm>
          <a:prstGeom prst="rect">
            <a:avLst/>
          </a:prstGeom>
        </p:spPr>
      </p:pic>
      <p:pic>
        <p:nvPicPr>
          <p:cNvPr id="24" name="Picture 23">
            <a:extLst>
              <a:ext uri="{FF2B5EF4-FFF2-40B4-BE49-F238E27FC236}">
                <a16:creationId xmlns:a16="http://schemas.microsoft.com/office/drawing/2014/main" id="{16BF2DE4-F367-0A4B-9CFE-62B23F21427F}"/>
              </a:ext>
            </a:extLst>
          </p:cNvPr>
          <p:cNvPicPr>
            <a:picLocks noChangeAspect="1"/>
          </p:cNvPicPr>
          <p:nvPr/>
        </p:nvPicPr>
        <p:blipFill rotWithShape="1">
          <a:blip r:embed="rId3"/>
          <a:srcRect l="61659" t="14832" r="12870" b="58931"/>
          <a:stretch/>
        </p:blipFill>
        <p:spPr>
          <a:xfrm>
            <a:off x="5481174" y="5587944"/>
            <a:ext cx="2181258" cy="2246844"/>
          </a:xfrm>
          <a:prstGeom prst="rect">
            <a:avLst/>
          </a:prstGeom>
        </p:spPr>
      </p:pic>
      <p:pic>
        <p:nvPicPr>
          <p:cNvPr id="25" name="Picture 24">
            <a:extLst>
              <a:ext uri="{FF2B5EF4-FFF2-40B4-BE49-F238E27FC236}">
                <a16:creationId xmlns:a16="http://schemas.microsoft.com/office/drawing/2014/main" id="{19EBCA75-5570-BB4F-B82B-59408551A946}"/>
              </a:ext>
            </a:extLst>
          </p:cNvPr>
          <p:cNvPicPr>
            <a:picLocks noChangeAspect="1"/>
          </p:cNvPicPr>
          <p:nvPr/>
        </p:nvPicPr>
        <p:blipFill rotWithShape="1">
          <a:blip r:embed="rId3"/>
          <a:srcRect l="53012" t="7396" b="52017"/>
          <a:stretch/>
        </p:blipFill>
        <p:spPr>
          <a:xfrm>
            <a:off x="7305313" y="5587944"/>
            <a:ext cx="2065575" cy="1784195"/>
          </a:xfrm>
          <a:prstGeom prst="rect">
            <a:avLst/>
          </a:prstGeom>
        </p:spPr>
      </p:pic>
      <p:grpSp>
        <p:nvGrpSpPr>
          <p:cNvPr id="22" name="Group 21">
            <a:extLst>
              <a:ext uri="{FF2B5EF4-FFF2-40B4-BE49-F238E27FC236}">
                <a16:creationId xmlns:a16="http://schemas.microsoft.com/office/drawing/2014/main" id="{AD8E5EB4-6298-954C-BB74-C480EF651185}"/>
              </a:ext>
            </a:extLst>
          </p:cNvPr>
          <p:cNvGrpSpPr/>
          <p:nvPr/>
        </p:nvGrpSpPr>
        <p:grpSpPr>
          <a:xfrm>
            <a:off x="5509581" y="8936492"/>
            <a:ext cx="2041918" cy="473126"/>
            <a:chOff x="5582387" y="8894626"/>
            <a:chExt cx="2041918" cy="473126"/>
          </a:xfrm>
        </p:grpSpPr>
        <p:pic>
          <p:nvPicPr>
            <p:cNvPr id="23" name="Picture 22">
              <a:extLst>
                <a:ext uri="{FF2B5EF4-FFF2-40B4-BE49-F238E27FC236}">
                  <a16:creationId xmlns:a16="http://schemas.microsoft.com/office/drawing/2014/main" id="{B1D93B77-8849-104E-B79F-E0811C722BEF}"/>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6" name="Straight Connector 25">
              <a:extLst>
                <a:ext uri="{FF2B5EF4-FFF2-40B4-BE49-F238E27FC236}">
                  <a16:creationId xmlns:a16="http://schemas.microsoft.com/office/drawing/2014/main" id="{A172DBD4-4BCF-F74E-92A5-C6D793B0C6B2}"/>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C1DC4B1D-37EA-C24D-B536-639B7B127D2E}"/>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1519837343"/>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251"/>
          <p:cNvSpPr txBox="1"/>
          <p:nvPr/>
        </p:nvSpPr>
        <p:spPr>
          <a:xfrm>
            <a:off x="571430"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endParaRPr lang="en-US" altLang="en-US" dirty="0">
              <a:latin typeface="Calibri Regular"/>
            </a:endParaRPr>
          </a:p>
        </p:txBody>
      </p:sp>
      <p:sp>
        <p:nvSpPr>
          <p:cNvPr id="254" name="TextBox 253"/>
          <p:cNvSpPr txBox="1"/>
          <p:nvPr/>
        </p:nvSpPr>
        <p:spPr>
          <a:xfrm>
            <a:off x="333334"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cxnSp>
        <p:nvCxnSpPr>
          <p:cNvPr id="26" name="Straight Connector 25">
            <a:extLst>
              <a:ext uri="{FF2B5EF4-FFF2-40B4-BE49-F238E27FC236}">
                <a16:creationId xmlns:a16="http://schemas.microsoft.com/office/drawing/2014/main" id="{3C3C0B24-A0A6-6841-BB8C-415A892349CC}"/>
              </a:ext>
            </a:extLst>
          </p:cNvPr>
          <p:cNvCxnSpPr>
            <a:cxnSpLocks/>
          </p:cNvCxnSpPr>
          <p:nvPr/>
        </p:nvCxnSpPr>
        <p:spPr bwMode="auto">
          <a:xfrm>
            <a:off x="6519815" y="3796188"/>
            <a:ext cx="0" cy="4554295"/>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A384142-DFCA-8544-A447-44F38134BEAD}"/>
              </a:ext>
            </a:extLst>
          </p:cNvPr>
          <p:cNvCxnSpPr/>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29" name="Text Placeholder 11">
            <a:extLst>
              <a:ext uri="{FF2B5EF4-FFF2-40B4-BE49-F238E27FC236}">
                <a16:creationId xmlns:a16="http://schemas.microsoft.com/office/drawing/2014/main" id="{8786847A-99A6-F144-97CB-0C669CCC9458}"/>
              </a:ext>
            </a:extLst>
          </p:cNvPr>
          <p:cNvSpPr txBox="1">
            <a:spLocks/>
          </p:cNvSpPr>
          <p:nvPr/>
        </p:nvSpPr>
        <p:spPr>
          <a:xfrm>
            <a:off x="1358443" y="6251149"/>
            <a:ext cx="4009842" cy="2556658"/>
          </a:xfrm>
          <a:prstGeom prst="rect">
            <a:avLst/>
          </a:prstGeom>
        </p:spPr>
        <p:txBody>
          <a:bodyPr/>
          <a:lstStyle>
            <a:lvl1pPr marL="0" indent="0" algn="ctr" rtl="0" eaLnBrk="0" fontAlgn="base" hangingPunct="0">
              <a:lnSpc>
                <a:spcPct val="100000"/>
              </a:lnSpc>
              <a:spcBef>
                <a:spcPts val="2400"/>
              </a:spcBef>
              <a:spcAft>
                <a:spcPct val="0"/>
              </a:spcAft>
              <a:buClr>
                <a:srgbClr val="E40277"/>
              </a:buClr>
              <a:buFont typeface="Arial"/>
              <a:buNone/>
              <a:defRPr sz="2400" b="0">
                <a:solidFill>
                  <a:srgbClr val="595959"/>
                </a:solidFill>
                <a:latin typeface="Calibri"/>
                <a:ea typeface="MS PGothic" pitchFamily="34" charset="-128"/>
                <a:cs typeface="Calibri"/>
                <a:sym typeface="Gill Sans" charset="0"/>
              </a:defRPr>
            </a:lvl1pPr>
            <a:lvl2pPr marL="0" indent="0" algn="ctr" rtl="0" eaLnBrk="0" fontAlgn="base" hangingPunct="0">
              <a:lnSpc>
                <a:spcPct val="90000"/>
              </a:lnSpc>
              <a:spcBef>
                <a:spcPts val="2400"/>
              </a:spcBef>
              <a:spcAft>
                <a:spcPct val="0"/>
              </a:spcAft>
              <a:buClr>
                <a:srgbClr val="E40277"/>
              </a:buClr>
              <a:buFont typeface="Arial"/>
              <a:buNone/>
              <a:defRPr sz="2800">
                <a:solidFill>
                  <a:srgbClr val="5B5B5B"/>
                </a:solidFill>
                <a:latin typeface="Calibri"/>
                <a:ea typeface="MS PGothic" pitchFamily="34" charset="-128"/>
                <a:cs typeface="Calibri"/>
                <a:sym typeface="Gill Sans" charset="0"/>
              </a:defRPr>
            </a:lvl2pPr>
            <a:lvl3pPr marL="0" indent="0" algn="ctr" rtl="0" eaLnBrk="0" fontAlgn="base" hangingPunct="0">
              <a:lnSpc>
                <a:spcPct val="90000"/>
              </a:lnSpc>
              <a:spcBef>
                <a:spcPts val="2400"/>
              </a:spcBef>
              <a:spcAft>
                <a:spcPct val="0"/>
              </a:spcAft>
              <a:buClr>
                <a:srgbClr val="E40277"/>
              </a:buClr>
              <a:buFont typeface="Arial"/>
              <a:buNone/>
              <a:defRPr sz="2400">
                <a:solidFill>
                  <a:srgbClr val="5B5B5B"/>
                </a:solidFill>
                <a:latin typeface="Calibri"/>
                <a:ea typeface="MS PGothic" pitchFamily="34" charset="-128"/>
                <a:cs typeface="Calibri"/>
                <a:sym typeface="Gill Sans" charset="0"/>
              </a:defRPr>
            </a:lvl3pPr>
            <a:lvl4pPr marL="0" indent="0" algn="ctr" rtl="0" eaLnBrk="0" fontAlgn="base" hangingPunct="0">
              <a:lnSpc>
                <a:spcPct val="90000"/>
              </a:lnSpc>
              <a:spcBef>
                <a:spcPts val="2400"/>
              </a:spcBef>
              <a:spcAft>
                <a:spcPct val="0"/>
              </a:spcAft>
              <a:buClr>
                <a:srgbClr val="E40277"/>
              </a:buClr>
              <a:buFont typeface="Arial"/>
              <a:buNone/>
              <a:tabLst/>
              <a:defRPr sz="2000">
                <a:solidFill>
                  <a:srgbClr val="5B5B5B"/>
                </a:solidFill>
                <a:latin typeface="Calibri"/>
                <a:ea typeface="MS PGothic" pitchFamily="34" charset="-128"/>
                <a:cs typeface="Calibri"/>
                <a:sym typeface="Gill Sans" charset="0"/>
              </a:defRPr>
            </a:lvl4pPr>
            <a:lvl5pPr marL="273050" indent="0" algn="ctr" rtl="0" eaLnBrk="0" fontAlgn="base" hangingPunct="0">
              <a:lnSpc>
                <a:spcPct val="90000"/>
              </a:lnSpc>
              <a:spcBef>
                <a:spcPts val="2400"/>
              </a:spcBef>
              <a:spcAft>
                <a:spcPct val="0"/>
              </a:spcAft>
              <a:buClr>
                <a:srgbClr val="E40277"/>
              </a:buClr>
              <a:buFont typeface="Lucida Grande"/>
              <a:buNone/>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eaLnBrk="1" hangingPunct="1">
              <a:buClr>
                <a:srgbClr val="AF1D38"/>
              </a:buClr>
            </a:pPr>
            <a:r>
              <a:rPr lang="en-US" altLang="en-US" dirty="0">
                <a:ea typeface="MS PGothic"/>
              </a:rPr>
              <a:t>Review the </a:t>
            </a:r>
            <a:r>
              <a:rPr lang="en-US" altLang="en-US" b="1" dirty="0">
                <a:solidFill>
                  <a:schemeClr val="accent1"/>
                </a:solidFill>
                <a:ea typeface="MS PGothic"/>
              </a:rPr>
              <a:t>traditional solutions </a:t>
            </a:r>
            <a:r>
              <a:rPr lang="en-US" altLang="en-US" dirty="0">
                <a:ea typeface="MS PGothic"/>
              </a:rPr>
              <a:t>options available to LGBTIQ+ persons of concern – voluntary repatriation, local integration and resettlement </a:t>
            </a:r>
            <a:endParaRPr lang="en-US" altLang="en-US" dirty="0">
              <a:latin typeface="Calibri" charset="0"/>
              <a:ea typeface="MS PGothic" charset="-128"/>
              <a:cs typeface="Calibri" charset="0"/>
            </a:endParaRPr>
          </a:p>
        </p:txBody>
      </p:sp>
      <p:sp>
        <p:nvSpPr>
          <p:cNvPr id="30" name="Title 3">
            <a:extLst>
              <a:ext uri="{FF2B5EF4-FFF2-40B4-BE49-F238E27FC236}">
                <a16:creationId xmlns:a16="http://schemas.microsoft.com/office/drawing/2014/main" id="{A9BE7D52-9F96-8945-AA8F-979CE259F6CD}"/>
              </a:ext>
            </a:extLst>
          </p:cNvPr>
          <p:cNvSpPr txBox="1">
            <a:spLocks/>
          </p:cNvSpPr>
          <p:nvPr/>
        </p:nvSpPr>
        <p:spPr>
          <a:xfrm>
            <a:off x="5172893" y="4512"/>
            <a:ext cx="2760793" cy="820493"/>
          </a:xfrm>
          <a:prstGeom prst="rect">
            <a:avLst/>
          </a:prstGeom>
          <a:solidFill>
            <a:schemeClr val="accent2"/>
          </a:solidFill>
        </p:spPr>
        <p:txBody>
          <a:bodyPr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altLang="en-US" b="0" kern="0" spc="330" dirty="0">
                <a:solidFill>
                  <a:schemeClr val="bg1"/>
                </a:solidFill>
              </a:rPr>
              <a:t>MODULE </a:t>
            </a:r>
            <a:r>
              <a:rPr lang="en-US" altLang="en-US" kern="0" spc="330" dirty="0">
                <a:solidFill>
                  <a:schemeClr val="bg1"/>
                </a:solidFill>
              </a:rPr>
              <a:t>12</a:t>
            </a:r>
          </a:p>
        </p:txBody>
      </p:sp>
      <p:sp>
        <p:nvSpPr>
          <p:cNvPr id="32" name="Text Placeholder 4">
            <a:extLst>
              <a:ext uri="{FF2B5EF4-FFF2-40B4-BE49-F238E27FC236}">
                <a16:creationId xmlns:a16="http://schemas.microsoft.com/office/drawing/2014/main" id="{BA6D7728-44A1-4840-A050-B5CC99FBC747}"/>
              </a:ext>
            </a:extLst>
          </p:cNvPr>
          <p:cNvSpPr txBox="1">
            <a:spLocks/>
          </p:cNvSpPr>
          <p:nvPr/>
        </p:nvSpPr>
        <p:spPr>
          <a:xfrm>
            <a:off x="7533300" y="6257385"/>
            <a:ext cx="4531738" cy="2906357"/>
          </a:xfrm>
          <a:prstGeom prst="rect">
            <a:avLst/>
          </a:prstGeom>
        </p:spPr>
        <p:txBody>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19050" lvl="1" indent="-19050" algn="ctr">
              <a:lnSpc>
                <a:spcPct val="100000"/>
              </a:lnSpc>
            </a:pPr>
            <a:r>
              <a:rPr lang="en-US" sz="2400" dirty="0"/>
              <a:t>Explore how </a:t>
            </a:r>
            <a:r>
              <a:rPr lang="en-US" sz="2400" b="1" dirty="0">
                <a:solidFill>
                  <a:schemeClr val="accent2"/>
                </a:solidFill>
              </a:rPr>
              <a:t>resettlement needs </a:t>
            </a:r>
            <a:r>
              <a:rPr lang="en-US" sz="2400" dirty="0"/>
              <a:t>and priorities are determined </a:t>
            </a:r>
            <a:br>
              <a:rPr lang="en-US" sz="2400" dirty="0"/>
            </a:br>
            <a:r>
              <a:rPr lang="en-US" sz="2400" b="1" dirty="0">
                <a:solidFill>
                  <a:schemeClr val="accent2"/>
                </a:solidFill>
              </a:rPr>
              <a:t>for LGBTIQ+ individuals</a:t>
            </a:r>
          </a:p>
        </p:txBody>
      </p:sp>
      <p:cxnSp>
        <p:nvCxnSpPr>
          <p:cNvPr id="33" name="Straight Connector 32">
            <a:extLst>
              <a:ext uri="{FF2B5EF4-FFF2-40B4-BE49-F238E27FC236}">
                <a16:creationId xmlns:a16="http://schemas.microsoft.com/office/drawing/2014/main" id="{20DA9E07-8F88-354E-B2D5-C7E32921E6BF}"/>
              </a:ext>
            </a:extLst>
          </p:cNvPr>
          <p:cNvCxnSpPr/>
          <p:nvPr/>
        </p:nvCxnSpPr>
        <p:spPr bwMode="auto">
          <a:xfrm flipV="1">
            <a:off x="-1" y="8350483"/>
            <a:ext cx="13003213" cy="1273"/>
          </a:xfrm>
          <a:prstGeom prst="line">
            <a:avLst/>
          </a:prstGeom>
          <a:noFill/>
          <a:ln w="76200" cap="flat" cmpd="sng" algn="ctr">
            <a:solidFill>
              <a:schemeClr val="bg1">
                <a:lumMod val="85000"/>
              </a:schemeClr>
            </a:solidFill>
            <a:prstDash val="solid"/>
            <a:round/>
            <a:headEnd type="none" w="med" len="med"/>
            <a:tailEnd type="none" w="med" len="med"/>
          </a:ln>
          <a:effectLst/>
        </p:spPr>
      </p:cxnSp>
      <p:grpSp>
        <p:nvGrpSpPr>
          <p:cNvPr id="34" name="Group 230">
            <a:extLst>
              <a:ext uri="{FF2B5EF4-FFF2-40B4-BE49-F238E27FC236}">
                <a16:creationId xmlns:a16="http://schemas.microsoft.com/office/drawing/2014/main" id="{EC8852B8-63DE-BD4E-8ED2-A93702F3F1C2}"/>
              </a:ext>
            </a:extLst>
          </p:cNvPr>
          <p:cNvGrpSpPr>
            <a:grpSpLocks noChangeAspect="1"/>
          </p:cNvGrpSpPr>
          <p:nvPr/>
        </p:nvGrpSpPr>
        <p:grpSpPr>
          <a:xfrm>
            <a:off x="2721643" y="3159642"/>
            <a:ext cx="1540128" cy="1550466"/>
            <a:chOff x="0" y="0"/>
            <a:chExt cx="1455740" cy="1465510"/>
          </a:xfrm>
          <a:solidFill>
            <a:srgbClr val="FCC448"/>
          </a:solidFill>
        </p:grpSpPr>
        <p:sp>
          <p:nvSpPr>
            <p:cNvPr id="35" name="Shape 227">
              <a:extLst>
                <a:ext uri="{FF2B5EF4-FFF2-40B4-BE49-F238E27FC236}">
                  <a16:creationId xmlns:a16="http://schemas.microsoft.com/office/drawing/2014/main" id="{056A25C1-E217-CB44-8536-1F902F2924F5}"/>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algn="ctr" defTabSz="914309">
                <a:defRPr sz="1800">
                  <a:solidFill>
                    <a:srgbClr val="000000"/>
                  </a:solidFill>
                </a:defRPr>
              </a:pPr>
              <a:r>
                <a:rPr lang="en-US" sz="5399" kern="0" dirty="0">
                  <a:solidFill>
                    <a:schemeClr val="bg1"/>
                  </a:solidFill>
                  <a:latin typeface="+mj-lt"/>
                  <a:cs typeface="Lato Light"/>
                </a:rPr>
                <a:t>01</a:t>
              </a:r>
              <a:endParaRPr sz="5399" kern="0" dirty="0">
                <a:solidFill>
                  <a:schemeClr val="bg1"/>
                </a:solidFill>
                <a:latin typeface="+mj-lt"/>
                <a:cs typeface="Lato Light"/>
              </a:endParaRPr>
            </a:p>
          </p:txBody>
        </p:sp>
        <p:sp>
          <p:nvSpPr>
            <p:cNvPr id="36" name="Shape 228">
              <a:extLst>
                <a:ext uri="{FF2B5EF4-FFF2-40B4-BE49-F238E27FC236}">
                  <a16:creationId xmlns:a16="http://schemas.microsoft.com/office/drawing/2014/main" id="{5714E88F-41DC-C74D-BFCE-B326518D0548}"/>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sp>
          <p:nvSpPr>
            <p:cNvPr id="37" name="Shape 229">
              <a:extLst>
                <a:ext uri="{FF2B5EF4-FFF2-40B4-BE49-F238E27FC236}">
                  <a16:creationId xmlns:a16="http://schemas.microsoft.com/office/drawing/2014/main" id="{17E8249D-BDBD-9140-82C8-EFA66397EF48}"/>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grpSp>
      <p:sp>
        <p:nvSpPr>
          <p:cNvPr id="38" name="Title 3">
            <a:extLst>
              <a:ext uri="{FF2B5EF4-FFF2-40B4-BE49-F238E27FC236}">
                <a16:creationId xmlns:a16="http://schemas.microsoft.com/office/drawing/2014/main" id="{C7DE7705-CE9B-974D-A36C-84EE098150F5}"/>
              </a:ext>
            </a:extLst>
          </p:cNvPr>
          <p:cNvSpPr txBox="1">
            <a:spLocks/>
          </p:cNvSpPr>
          <p:nvPr/>
        </p:nvSpPr>
        <p:spPr>
          <a:xfrm>
            <a:off x="4176608" y="1009120"/>
            <a:ext cx="4756010" cy="820493"/>
          </a:xfrm>
          <a:prstGeom prst="rect">
            <a:avLst/>
          </a:prstGeom>
          <a:noFill/>
        </p:spPr>
        <p:txBody>
          <a:bodyPr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altLang="en-US" sz="6599" kern="0" spc="330" dirty="0">
                <a:solidFill>
                  <a:schemeClr val="bg1"/>
                </a:solidFill>
              </a:rPr>
              <a:t>OBJECTIVES</a:t>
            </a:r>
          </a:p>
        </p:txBody>
      </p:sp>
      <p:grpSp>
        <p:nvGrpSpPr>
          <p:cNvPr id="39" name="Group 230">
            <a:extLst>
              <a:ext uri="{FF2B5EF4-FFF2-40B4-BE49-F238E27FC236}">
                <a16:creationId xmlns:a16="http://schemas.microsoft.com/office/drawing/2014/main" id="{62B2BAFD-1F23-984F-BE0C-2AAEC37A2FBC}"/>
              </a:ext>
            </a:extLst>
          </p:cNvPr>
          <p:cNvGrpSpPr>
            <a:grpSpLocks noChangeAspect="1"/>
          </p:cNvGrpSpPr>
          <p:nvPr/>
        </p:nvGrpSpPr>
        <p:grpSpPr>
          <a:xfrm>
            <a:off x="9127359" y="3124666"/>
            <a:ext cx="1540128" cy="1550466"/>
            <a:chOff x="0" y="0"/>
            <a:chExt cx="1455740" cy="1465510"/>
          </a:xfrm>
          <a:solidFill>
            <a:srgbClr val="FCC448"/>
          </a:solidFill>
        </p:grpSpPr>
        <p:sp>
          <p:nvSpPr>
            <p:cNvPr id="40" name="Shape 227">
              <a:extLst>
                <a:ext uri="{FF2B5EF4-FFF2-40B4-BE49-F238E27FC236}">
                  <a16:creationId xmlns:a16="http://schemas.microsoft.com/office/drawing/2014/main" id="{998AAAEE-5F80-DE4C-B0D2-AE68ED546C7C}"/>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algn="ctr" defTabSz="914309">
                <a:defRPr sz="1800">
                  <a:solidFill>
                    <a:srgbClr val="000000"/>
                  </a:solidFill>
                </a:defRPr>
              </a:pPr>
              <a:r>
                <a:rPr lang="en-US" sz="5399" kern="0" dirty="0">
                  <a:solidFill>
                    <a:schemeClr val="bg1"/>
                  </a:solidFill>
                  <a:latin typeface="+mj-lt"/>
                  <a:cs typeface="Lato Light"/>
                </a:rPr>
                <a:t>02</a:t>
              </a:r>
              <a:endParaRPr sz="5399" kern="0" dirty="0">
                <a:solidFill>
                  <a:schemeClr val="bg1"/>
                </a:solidFill>
                <a:latin typeface="+mj-lt"/>
                <a:cs typeface="Lato Light"/>
              </a:endParaRPr>
            </a:p>
          </p:txBody>
        </p:sp>
        <p:sp>
          <p:nvSpPr>
            <p:cNvPr id="41" name="Shape 228">
              <a:extLst>
                <a:ext uri="{FF2B5EF4-FFF2-40B4-BE49-F238E27FC236}">
                  <a16:creationId xmlns:a16="http://schemas.microsoft.com/office/drawing/2014/main" id="{F451677D-528D-8341-B96C-688C11DE1555}"/>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sp>
          <p:nvSpPr>
            <p:cNvPr id="42" name="Shape 229">
              <a:extLst>
                <a:ext uri="{FF2B5EF4-FFF2-40B4-BE49-F238E27FC236}">
                  <a16:creationId xmlns:a16="http://schemas.microsoft.com/office/drawing/2014/main" id="{D52FA07C-7FFB-294F-B5C2-0AE15A965859}"/>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grpSp>
      <p:sp>
        <p:nvSpPr>
          <p:cNvPr id="47"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BB0806F0-5CCA-E54A-B7B3-07EBC6088E0B}"/>
              </a:ext>
            </a:extLst>
          </p:cNvPr>
          <p:cNvSpPr/>
          <p:nvPr/>
        </p:nvSpPr>
        <p:spPr>
          <a:xfrm>
            <a:off x="1143000" y="4874813"/>
            <a:ext cx="4419599" cy="1168190"/>
          </a:xfrm>
          <a:prstGeom prst="rect">
            <a:avLst/>
          </a:prstGeom>
          <a:solidFill>
            <a:schemeClr val="accent1"/>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3200" b="1" cap="all" dirty="0">
                <a:solidFill>
                  <a:schemeClr val="bg1"/>
                </a:solidFill>
                <a:latin typeface="Calibri" charset="0"/>
                <a:ea typeface="Calibri" charset="0"/>
                <a:cs typeface="Calibri" charset="0"/>
              </a:rPr>
              <a:t>traditional </a:t>
            </a:r>
            <a:br>
              <a:rPr lang="en-US" sz="3200" b="1" cap="all" dirty="0">
                <a:solidFill>
                  <a:schemeClr val="bg1"/>
                </a:solidFill>
                <a:latin typeface="Calibri" charset="0"/>
                <a:ea typeface="Calibri" charset="0"/>
                <a:cs typeface="Calibri" charset="0"/>
              </a:rPr>
            </a:br>
            <a:r>
              <a:rPr lang="en-US" sz="3200" b="1" cap="all" dirty="0">
                <a:solidFill>
                  <a:schemeClr val="bg1"/>
                </a:solidFill>
                <a:latin typeface="Calibri" charset="0"/>
                <a:ea typeface="Calibri" charset="0"/>
                <a:cs typeface="Calibri" charset="0"/>
              </a:rPr>
              <a:t>solutions</a:t>
            </a:r>
            <a:endParaRPr lang="en-US" sz="2800" b="1" cap="all" dirty="0">
              <a:solidFill>
                <a:schemeClr val="bg1"/>
              </a:solidFill>
              <a:latin typeface="Calibri" charset="0"/>
              <a:ea typeface="Calibri" charset="0"/>
              <a:cs typeface="Calibri" charset="0"/>
            </a:endParaRPr>
          </a:p>
        </p:txBody>
      </p:sp>
      <p:sp>
        <p:nvSpPr>
          <p:cNvPr id="5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477AA56-226C-F542-86AE-4BC6E9420417}"/>
              </a:ext>
            </a:extLst>
          </p:cNvPr>
          <p:cNvSpPr/>
          <p:nvPr/>
        </p:nvSpPr>
        <p:spPr>
          <a:xfrm>
            <a:off x="7671346" y="4874813"/>
            <a:ext cx="4266654" cy="1181038"/>
          </a:xfrm>
          <a:prstGeom prst="rect">
            <a:avLst/>
          </a:prstGeom>
          <a:solidFill>
            <a:schemeClr val="accent2"/>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3200" b="1" cap="all" dirty="0">
                <a:solidFill>
                  <a:schemeClr val="bg1"/>
                </a:solidFill>
                <a:latin typeface="Calibri" charset="0"/>
                <a:ea typeface="Calibri" charset="0"/>
                <a:cs typeface="Calibri" charset="0"/>
              </a:rPr>
              <a:t>Resettlement needs </a:t>
            </a:r>
            <a:br>
              <a:rPr lang="en-US" sz="3200" b="1" cap="all" dirty="0">
                <a:solidFill>
                  <a:schemeClr val="bg1"/>
                </a:solidFill>
                <a:latin typeface="Calibri" charset="0"/>
                <a:ea typeface="Calibri" charset="0"/>
                <a:cs typeface="Calibri" charset="0"/>
              </a:rPr>
            </a:br>
            <a:r>
              <a:rPr lang="en-US" sz="3200" b="1" cap="all" dirty="0">
                <a:solidFill>
                  <a:schemeClr val="bg1"/>
                </a:solidFill>
                <a:latin typeface="Calibri" charset="0"/>
                <a:ea typeface="Calibri" charset="0"/>
                <a:cs typeface="Calibri" charset="0"/>
              </a:rPr>
              <a:t>for LGBTIQ+</a:t>
            </a:r>
            <a:endParaRPr lang="en-US" sz="2800" b="1" cap="all" dirty="0">
              <a:solidFill>
                <a:schemeClr val="bg1"/>
              </a:solidFill>
              <a:latin typeface="Calibri" charset="0"/>
              <a:ea typeface="Calibri" charset="0"/>
              <a:cs typeface="Calibri" charset="0"/>
            </a:endParaRPr>
          </a:p>
        </p:txBody>
      </p:sp>
      <p:sp>
        <p:nvSpPr>
          <p:cNvPr id="49" name="Slide Number Placeholder 5">
            <a:extLst>
              <a:ext uri="{FF2B5EF4-FFF2-40B4-BE49-F238E27FC236}">
                <a16:creationId xmlns:a16="http://schemas.microsoft.com/office/drawing/2014/main" id="{4F745B31-AD2D-754F-B7FF-CD7A8B1CC716}"/>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78</a:t>
            </a:fld>
            <a:endParaRPr lang="en-US" altLang="en-US" sz="1200" dirty="0">
              <a:solidFill>
                <a:schemeClr val="bg1"/>
              </a:solidFill>
            </a:endParaRPr>
          </a:p>
        </p:txBody>
      </p:sp>
    </p:spTree>
    <p:extLst>
      <p:ext uri="{BB962C8B-B14F-4D97-AF65-F5344CB8AC3E}">
        <p14:creationId xmlns:p14="http://schemas.microsoft.com/office/powerpoint/2010/main" val="555159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fade">
                                      <p:cBhvr>
                                        <p:cTn id="27" dur="500"/>
                                        <p:tgtEl>
                                          <p:spTgt spid="29">
                                            <p:txEl>
                                              <p:pRg st="0" end="0"/>
                                            </p:txEl>
                                          </p:spTgt>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32">
                                            <p:txEl>
                                              <p:pRg st="0" end="0"/>
                                            </p:txEl>
                                          </p:spTgt>
                                        </p:tgtEl>
                                        <p:attrNameLst>
                                          <p:attrName>style.visibility</p:attrName>
                                        </p:attrNameLst>
                                      </p:cBhvr>
                                      <p:to>
                                        <p:strVal val="visible"/>
                                      </p:to>
                                    </p:set>
                                    <p:animEffect transition="in" filter="fade">
                                      <p:cBhvr>
                                        <p:cTn id="44" dur="500"/>
                                        <p:tgtEl>
                                          <p:spTgt spid="32">
                                            <p:txEl>
                                              <p:pRg st="0" end="0"/>
                                            </p:txEl>
                                          </p:spTgt>
                                        </p:tgtEl>
                                      </p:cBhvr>
                                    </p:animEffect>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left)">
                                      <p:cBhvr>
                                        <p:cTn id="4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P spid="30" grpId="0" animBg="1"/>
      <p:bldP spid="32" grpId="0" build="p"/>
      <p:bldP spid="38" grpId="0"/>
      <p:bldP spid="47" grpId="0" animBg="1"/>
      <p:bldP spid="5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43" name="Group 42">
            <a:extLst>
              <a:ext uri="{FF2B5EF4-FFF2-40B4-BE49-F238E27FC236}">
                <a16:creationId xmlns:a16="http://schemas.microsoft.com/office/drawing/2014/main" id="{59AB307A-C46B-764B-9F58-A5FD4D7E377E}"/>
              </a:ext>
            </a:extLst>
          </p:cNvPr>
          <p:cNvGrpSpPr/>
          <p:nvPr/>
        </p:nvGrpSpPr>
        <p:grpSpPr>
          <a:xfrm>
            <a:off x="5930256" y="7019311"/>
            <a:ext cx="6978920" cy="1263364"/>
            <a:chOff x="6661445" y="2431710"/>
            <a:chExt cx="6978920" cy="1263364"/>
          </a:xfrm>
        </p:grpSpPr>
        <p:grpSp>
          <p:nvGrpSpPr>
            <p:cNvPr id="45" name="Group 1149">
              <a:extLst>
                <a:ext uri="{FF2B5EF4-FFF2-40B4-BE49-F238E27FC236}">
                  <a16:creationId xmlns:a16="http://schemas.microsoft.com/office/drawing/2014/main" id="{B97E01BA-0195-B644-B227-EE558637E4AB}"/>
                </a:ext>
              </a:extLst>
            </p:cNvPr>
            <p:cNvGrpSpPr/>
            <p:nvPr/>
          </p:nvGrpSpPr>
          <p:grpSpPr>
            <a:xfrm>
              <a:off x="6661445" y="2431710"/>
              <a:ext cx="6978920" cy="1263364"/>
              <a:chOff x="-617329" y="-746760"/>
              <a:chExt cx="21807842" cy="1776817"/>
            </a:xfrm>
          </p:grpSpPr>
          <p:sp>
            <p:nvSpPr>
              <p:cNvPr id="49" name="Shape 1147">
                <a:extLst>
                  <a:ext uri="{FF2B5EF4-FFF2-40B4-BE49-F238E27FC236}">
                    <a16:creationId xmlns:a16="http://schemas.microsoft.com/office/drawing/2014/main" id="{3C9DBF16-07D8-4942-A2A7-CE8504BF9636}"/>
                  </a:ext>
                </a:extLst>
              </p:cNvPr>
              <p:cNvSpPr/>
              <p:nvPr/>
            </p:nvSpPr>
            <p:spPr>
              <a:xfrm>
                <a:off x="-617329" y="-746760"/>
                <a:ext cx="21807842" cy="1776817"/>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89" dirty="0"/>
              </a:p>
            </p:txBody>
          </p:sp>
          <p:sp>
            <p:nvSpPr>
              <p:cNvPr id="50" name="Shape 1148">
                <a:extLst>
                  <a:ext uri="{FF2B5EF4-FFF2-40B4-BE49-F238E27FC236}">
                    <a16:creationId xmlns:a16="http://schemas.microsoft.com/office/drawing/2014/main" id="{EAFA1F53-B11C-3D48-84AB-5F14AB6384BD}"/>
                  </a:ext>
                </a:extLst>
              </p:cNvPr>
              <p:cNvSpPr/>
              <p:nvPr/>
            </p:nvSpPr>
            <p:spPr>
              <a:xfrm>
                <a:off x="849638" y="-680158"/>
                <a:ext cx="18276634" cy="16506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t">
                <a:spAutoFit/>
              </a:bodyPr>
              <a:lstStyle/>
              <a:p>
                <a:r>
                  <a:rPr lang="en-US" sz="2400" dirty="0">
                    <a:solidFill>
                      <a:schemeClr val="tx2"/>
                    </a:solidFill>
                  </a:rPr>
                  <a:t>Returnee monitoring should include supporting LGBTIQ+ returnees to ensure they enjoy basic human rights.</a:t>
                </a:r>
              </a:p>
            </p:txBody>
          </p:sp>
        </p:grpSp>
        <p:sp>
          <p:nvSpPr>
            <p:cNvPr id="47" name="Shape 1150">
              <a:extLst>
                <a:ext uri="{FF2B5EF4-FFF2-40B4-BE49-F238E27FC236}">
                  <a16:creationId xmlns:a16="http://schemas.microsoft.com/office/drawing/2014/main" id="{346157FC-7565-8C44-9060-84DBABCA9EE3}"/>
                </a:ext>
              </a:extLst>
            </p:cNvPr>
            <p:cNvSpPr/>
            <p:nvPr/>
          </p:nvSpPr>
          <p:spPr>
            <a:xfrm rot="5400000">
              <a:off x="6556219" y="2552098"/>
              <a:ext cx="548640" cy="31089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89" dirty="0"/>
            </a:p>
          </p:txBody>
        </p:sp>
      </p:grpSp>
      <p:grpSp>
        <p:nvGrpSpPr>
          <p:cNvPr id="74" name="Group 73">
            <a:extLst>
              <a:ext uri="{FF2B5EF4-FFF2-40B4-BE49-F238E27FC236}">
                <a16:creationId xmlns:a16="http://schemas.microsoft.com/office/drawing/2014/main" id="{8112B13B-C959-F34C-84DE-ABA29133DA45}"/>
              </a:ext>
            </a:extLst>
          </p:cNvPr>
          <p:cNvGrpSpPr/>
          <p:nvPr/>
        </p:nvGrpSpPr>
        <p:grpSpPr>
          <a:xfrm>
            <a:off x="5930256" y="5467827"/>
            <a:ext cx="6978920" cy="1263364"/>
            <a:chOff x="6661445" y="2431710"/>
            <a:chExt cx="6978920" cy="1263364"/>
          </a:xfrm>
        </p:grpSpPr>
        <p:grpSp>
          <p:nvGrpSpPr>
            <p:cNvPr id="75" name="Group 1149">
              <a:extLst>
                <a:ext uri="{FF2B5EF4-FFF2-40B4-BE49-F238E27FC236}">
                  <a16:creationId xmlns:a16="http://schemas.microsoft.com/office/drawing/2014/main" id="{844E50D1-C1F5-084C-8FD9-35ED0855408A}"/>
                </a:ext>
              </a:extLst>
            </p:cNvPr>
            <p:cNvGrpSpPr/>
            <p:nvPr/>
          </p:nvGrpSpPr>
          <p:grpSpPr>
            <a:xfrm>
              <a:off x="6661445" y="2431710"/>
              <a:ext cx="6978920" cy="1263364"/>
              <a:chOff x="-617329" y="-746760"/>
              <a:chExt cx="21807842" cy="1776817"/>
            </a:xfrm>
          </p:grpSpPr>
          <p:sp>
            <p:nvSpPr>
              <p:cNvPr id="77" name="Shape 1147">
                <a:extLst>
                  <a:ext uri="{FF2B5EF4-FFF2-40B4-BE49-F238E27FC236}">
                    <a16:creationId xmlns:a16="http://schemas.microsoft.com/office/drawing/2014/main" id="{FFD488A9-A31B-5E49-BEA8-89B555F05D61}"/>
                  </a:ext>
                </a:extLst>
              </p:cNvPr>
              <p:cNvSpPr/>
              <p:nvPr/>
            </p:nvSpPr>
            <p:spPr>
              <a:xfrm>
                <a:off x="-617329" y="-746760"/>
                <a:ext cx="21807842" cy="1776817"/>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89" dirty="0"/>
              </a:p>
            </p:txBody>
          </p:sp>
          <p:sp>
            <p:nvSpPr>
              <p:cNvPr id="78" name="Shape 1148">
                <a:extLst>
                  <a:ext uri="{FF2B5EF4-FFF2-40B4-BE49-F238E27FC236}">
                    <a16:creationId xmlns:a16="http://schemas.microsoft.com/office/drawing/2014/main" id="{1B6A5C92-729B-FE4A-AB0B-DA136C510DCB}"/>
                  </a:ext>
                </a:extLst>
              </p:cNvPr>
              <p:cNvSpPr/>
              <p:nvPr/>
            </p:nvSpPr>
            <p:spPr>
              <a:xfrm>
                <a:off x="849638" y="-680158"/>
                <a:ext cx="18276634" cy="16506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t">
                <a:spAutoFit/>
              </a:bodyPr>
              <a:lstStyle/>
              <a:p>
                <a:r>
                  <a:rPr lang="en-US" sz="2400" dirty="0">
                    <a:solidFill>
                      <a:schemeClr val="tx2"/>
                    </a:solidFill>
                  </a:rPr>
                  <a:t>Local integration options may thus be limited or non-existent. This option should be carefully reviewed.</a:t>
                </a:r>
              </a:p>
            </p:txBody>
          </p:sp>
        </p:grpSp>
        <p:sp>
          <p:nvSpPr>
            <p:cNvPr id="76" name="Shape 1150">
              <a:extLst>
                <a:ext uri="{FF2B5EF4-FFF2-40B4-BE49-F238E27FC236}">
                  <a16:creationId xmlns:a16="http://schemas.microsoft.com/office/drawing/2014/main" id="{81DBBCBC-A55E-F040-B1A3-5B28F7BEF7EF}"/>
                </a:ext>
              </a:extLst>
            </p:cNvPr>
            <p:cNvSpPr/>
            <p:nvPr/>
          </p:nvSpPr>
          <p:spPr>
            <a:xfrm rot="5400000">
              <a:off x="6556219" y="2552098"/>
              <a:ext cx="548640" cy="31089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89" dirty="0"/>
            </a:p>
          </p:txBody>
        </p:sp>
      </p:grpSp>
      <p:grpSp>
        <p:nvGrpSpPr>
          <p:cNvPr id="44" name="Group 43">
            <a:extLst>
              <a:ext uri="{FF2B5EF4-FFF2-40B4-BE49-F238E27FC236}">
                <a16:creationId xmlns:a16="http://schemas.microsoft.com/office/drawing/2014/main" id="{B12601C1-37B2-4342-A8D8-2389BD1A5A29}"/>
              </a:ext>
            </a:extLst>
          </p:cNvPr>
          <p:cNvGrpSpPr/>
          <p:nvPr/>
        </p:nvGrpSpPr>
        <p:grpSpPr>
          <a:xfrm>
            <a:off x="5930256" y="2249078"/>
            <a:ext cx="6978920" cy="1306879"/>
            <a:chOff x="6661445" y="2430945"/>
            <a:chExt cx="6978920" cy="1306879"/>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10"/>
              <a:ext cx="6978920" cy="1306114"/>
              <a:chOff x="-617329" y="-746760"/>
              <a:chExt cx="21807842" cy="1836943"/>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0"/>
                <a:ext cx="21807842" cy="1836943"/>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52" name="Shape 1148">
                <a:extLst>
                  <a:ext uri="{FF2B5EF4-FFF2-40B4-BE49-F238E27FC236}">
                    <a16:creationId xmlns:a16="http://schemas.microsoft.com/office/drawing/2014/main" id="{E33F89C6-2B8C-9443-BEC2-748E315EF48C}"/>
                  </a:ext>
                </a:extLst>
              </p:cNvPr>
              <p:cNvSpPr/>
              <p:nvPr/>
            </p:nvSpPr>
            <p:spPr>
              <a:xfrm>
                <a:off x="849638" y="-621928"/>
                <a:ext cx="20340875" cy="165063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t">
                <a:spAutoFit/>
              </a:bodyPr>
              <a:lstStyle/>
              <a:p>
                <a:r>
                  <a:rPr lang="en-US" sz="2400" dirty="0">
                    <a:solidFill>
                      <a:schemeClr val="tx2"/>
                    </a:solidFill>
                  </a:rPr>
                  <a:t>The decision should be made on the basis of relevant and reliable COI. LGBTIQ+ persecution </a:t>
                </a:r>
                <a:br>
                  <a:rPr lang="en-US" sz="2400" dirty="0">
                    <a:solidFill>
                      <a:schemeClr val="tx2"/>
                    </a:solidFill>
                  </a:rPr>
                </a:br>
                <a:r>
                  <a:rPr lang="en-US" sz="2400" dirty="0">
                    <a:solidFill>
                      <a:schemeClr val="tx2"/>
                    </a:solidFill>
                  </a:rPr>
                  <a:t>may continue when other reasons for flight cease. </a:t>
                </a: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570200" y="2549357"/>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53" name="Group 52">
            <a:extLst>
              <a:ext uri="{FF2B5EF4-FFF2-40B4-BE49-F238E27FC236}">
                <a16:creationId xmlns:a16="http://schemas.microsoft.com/office/drawing/2014/main" id="{390DE5AD-A901-C543-A9C6-188690749545}"/>
              </a:ext>
            </a:extLst>
          </p:cNvPr>
          <p:cNvGrpSpPr/>
          <p:nvPr/>
        </p:nvGrpSpPr>
        <p:grpSpPr>
          <a:xfrm>
            <a:off x="5930256" y="3831367"/>
            <a:ext cx="6978920" cy="1341853"/>
            <a:chOff x="6661445" y="2431710"/>
            <a:chExt cx="6978920" cy="1341853"/>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431710"/>
              <a:ext cx="6978920" cy="1341853"/>
              <a:chOff x="-617329" y="-746760"/>
              <a:chExt cx="21807842" cy="1887206"/>
            </a:xfrm>
          </p:grpSpPr>
          <p:sp>
            <p:nvSpPr>
              <p:cNvPr id="70" name="Shape 1147">
                <a:extLst>
                  <a:ext uri="{FF2B5EF4-FFF2-40B4-BE49-F238E27FC236}">
                    <a16:creationId xmlns:a16="http://schemas.microsoft.com/office/drawing/2014/main" id="{8BC745F6-4CA6-2D49-B947-E82F748E2B64}"/>
                  </a:ext>
                </a:extLst>
              </p:cNvPr>
              <p:cNvSpPr/>
              <p:nvPr/>
            </p:nvSpPr>
            <p:spPr>
              <a:xfrm>
                <a:off x="-617329" y="-746760"/>
                <a:ext cx="21807842" cy="1887206"/>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73" name="Shape 1148">
                <a:extLst>
                  <a:ext uri="{FF2B5EF4-FFF2-40B4-BE49-F238E27FC236}">
                    <a16:creationId xmlns:a16="http://schemas.microsoft.com/office/drawing/2014/main" id="{71F39689-7BC8-A74E-ADC8-AA160AFEFABA}"/>
                  </a:ext>
                </a:extLst>
              </p:cNvPr>
              <p:cNvSpPr/>
              <p:nvPr/>
            </p:nvSpPr>
            <p:spPr>
              <a:xfrm>
                <a:off x="849638" y="-593079"/>
                <a:ext cx="18967187" cy="16506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t">
                <a:spAutoFit/>
              </a:bodyPr>
              <a:lstStyle/>
              <a:p>
                <a:r>
                  <a:rPr lang="en-US" sz="2400" dirty="0">
                    <a:solidFill>
                      <a:schemeClr val="tx2"/>
                    </a:solidFill>
                  </a:rPr>
                  <a:t>A LGBTIQ+ person cannot be expected to return to their </a:t>
                </a:r>
                <a:r>
                  <a:rPr lang="en-US" sz="2400" dirty="0" err="1">
                    <a:solidFill>
                      <a:schemeClr val="tx2"/>
                    </a:solidFill>
                  </a:rPr>
                  <a:t>CoO</a:t>
                </a:r>
                <a:r>
                  <a:rPr lang="en-US" sz="2400" dirty="0">
                    <a:solidFill>
                      <a:schemeClr val="tx2"/>
                    </a:solidFill>
                  </a:rPr>
                  <a:t> if they would have to exercise discretion or conceal.</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563254" y="2574123"/>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2" name="Group 1">
            <a:extLst>
              <a:ext uri="{FF2B5EF4-FFF2-40B4-BE49-F238E27FC236}">
                <a16:creationId xmlns:a16="http://schemas.microsoft.com/office/drawing/2014/main" id="{0F73F7F1-5AA5-0145-9D39-C77EB049EA31}"/>
              </a:ext>
            </a:extLst>
          </p:cNvPr>
          <p:cNvGrpSpPr/>
          <p:nvPr/>
        </p:nvGrpSpPr>
        <p:grpSpPr>
          <a:xfrm>
            <a:off x="5930256" y="628555"/>
            <a:ext cx="6978920" cy="1342875"/>
            <a:chOff x="6661445" y="2471466"/>
            <a:chExt cx="6978920" cy="1342875"/>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71466"/>
              <a:ext cx="6978920" cy="1342875"/>
              <a:chOff x="-617329" y="-690846"/>
              <a:chExt cx="21807842" cy="1888645"/>
            </a:xfrm>
          </p:grpSpPr>
          <p:sp>
            <p:nvSpPr>
              <p:cNvPr id="38" name="Shape 1147">
                <a:extLst>
                  <a:ext uri="{FF2B5EF4-FFF2-40B4-BE49-F238E27FC236}">
                    <a16:creationId xmlns:a16="http://schemas.microsoft.com/office/drawing/2014/main" id="{1D205232-5FB9-CC46-980A-BEB773D2FB69}"/>
                  </a:ext>
                </a:extLst>
              </p:cNvPr>
              <p:cNvSpPr/>
              <p:nvPr/>
            </p:nvSpPr>
            <p:spPr>
              <a:xfrm>
                <a:off x="-617329" y="-690846"/>
                <a:ext cx="21807842" cy="1888645"/>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39" name="Shape 1148">
                <a:extLst>
                  <a:ext uri="{FF2B5EF4-FFF2-40B4-BE49-F238E27FC236}">
                    <a16:creationId xmlns:a16="http://schemas.microsoft.com/office/drawing/2014/main" id="{7A289CE1-3F92-A64C-8567-FCB462CC13D8}"/>
                  </a:ext>
                </a:extLst>
              </p:cNvPr>
              <p:cNvSpPr/>
              <p:nvPr/>
            </p:nvSpPr>
            <p:spPr>
              <a:xfrm>
                <a:off x="849638" y="-550914"/>
                <a:ext cx="19516886" cy="16506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t">
                <a:spAutoFit/>
              </a:bodyPr>
              <a:lstStyle/>
              <a:p>
                <a:r>
                  <a:rPr lang="en-US" sz="2400" dirty="0">
                    <a:solidFill>
                      <a:schemeClr val="tx2"/>
                    </a:solidFill>
                  </a:rPr>
                  <a:t>Voluntary repatriation must be based on a free and informed decision and take place in conditions of safety and dignity. </a:t>
                </a: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562888" y="2604103"/>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pic>
        <p:nvPicPr>
          <p:cNvPr id="42" name="Picture Placeholder 47">
            <a:extLst>
              <a:ext uri="{FF2B5EF4-FFF2-40B4-BE49-F238E27FC236}">
                <a16:creationId xmlns:a16="http://schemas.microsoft.com/office/drawing/2014/main" id="{E317CCF1-2122-3641-8050-4864E4A0AB8F}"/>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17322" r="503"/>
          <a:stretch/>
        </p:blipFill>
        <p:spPr>
          <a:xfrm>
            <a:off x="2" y="0"/>
            <a:ext cx="5949835" cy="9756775"/>
          </a:xfrm>
          <a:ln>
            <a:noFill/>
          </a:ln>
        </p:spPr>
      </p:pic>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79</a:t>
            </a:fld>
            <a:endParaRPr lang="en-US" altLang="en-US" sz="1200" dirty="0">
              <a:solidFill>
                <a:schemeClr val="bg1"/>
              </a:solidFill>
            </a:endParaRPr>
          </a:p>
        </p:txBody>
      </p:sp>
      <p:sp>
        <p:nvSpPr>
          <p:cNvPr id="13" name="Rectangle 12">
            <a:extLst>
              <a:ext uri="{FF2B5EF4-FFF2-40B4-BE49-F238E27FC236}">
                <a16:creationId xmlns:a16="http://schemas.microsoft.com/office/drawing/2014/main" id="{96C9AD98-4853-3E4D-8AED-F078796DE831}"/>
              </a:ext>
            </a:extLst>
          </p:cNvPr>
          <p:cNvSpPr/>
          <p:nvPr/>
        </p:nvSpPr>
        <p:spPr bwMode="auto">
          <a:xfrm>
            <a:off x="-1" y="-228600"/>
            <a:ext cx="5951781" cy="10064726"/>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dirty="0">
              <a:latin typeface="Lucida Grande" charset="0"/>
              <a:ea typeface="ヒラギノ角ゴ ProN W3" charset="0"/>
              <a:sym typeface="Lucida Grande" charset="0"/>
            </a:endParaRPr>
          </a:p>
        </p:txBody>
      </p:sp>
      <p:sp>
        <p:nvSpPr>
          <p:cNvPr id="139" name="Shape 139"/>
          <p:cNvSpPr txBox="1">
            <a:spLocks noGrp="1"/>
          </p:cNvSpPr>
          <p:nvPr>
            <p:ph type="body" sz="quarter" idx="11"/>
          </p:nvPr>
        </p:nvSpPr>
        <p:spPr>
          <a:xfrm>
            <a:off x="-409424" y="6586594"/>
            <a:ext cx="6727750" cy="1219598"/>
          </a:xfrm>
        </p:spPr>
        <p:txBody>
          <a:bodyPr/>
          <a:lstStyle/>
          <a:p>
            <a:pPr defTabSz="914400"/>
            <a:r>
              <a:rPr lang="en-US" altLang="en-US" sz="3600" dirty="0"/>
              <a:t>Voluntary </a:t>
            </a:r>
            <a:br>
              <a:rPr lang="en-US" altLang="en-US" sz="3600" dirty="0"/>
            </a:br>
            <a:r>
              <a:rPr lang="en-US" altLang="en-US" sz="3600" dirty="0"/>
              <a:t>Repatriation</a:t>
            </a:r>
            <a:endParaRPr lang="en-US" altLang="en-US" sz="3600" spc="300" dirty="0">
              <a:latin typeface="Calibri" pitchFamily="34" charset="0"/>
            </a:endParaRPr>
          </a:p>
        </p:txBody>
      </p:sp>
      <p:sp>
        <p:nvSpPr>
          <p:cNvPr id="34" name="Rectangle 33"/>
          <p:cNvSpPr/>
          <p:nvPr/>
        </p:nvSpPr>
        <p:spPr bwMode="auto">
          <a:xfrm>
            <a:off x="170992" y="6502127"/>
            <a:ext cx="5620023" cy="1375027"/>
          </a:xfrm>
          <a:prstGeom prst="rect">
            <a:avLst/>
          </a:prstGeom>
          <a:noFill/>
          <a:ln w="76200">
            <a:solidFill>
              <a:schemeClr val="bg1"/>
            </a:solid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a:latin typeface="Lucida Grande" charset="0"/>
              <a:ea typeface="ヒラギノ角ゴ ProN W3" charset="0"/>
              <a:cs typeface="ヒラギノ角ゴ ProN W3" charset="0"/>
              <a:sym typeface="Lucida Grande" charset="0"/>
            </a:endParaRPr>
          </a:p>
        </p:txBody>
      </p:sp>
      <p:grpSp>
        <p:nvGrpSpPr>
          <p:cNvPr id="68" name="Group 67">
            <a:extLst>
              <a:ext uri="{FF2B5EF4-FFF2-40B4-BE49-F238E27FC236}">
                <a16:creationId xmlns:a16="http://schemas.microsoft.com/office/drawing/2014/main" id="{6C70015C-1891-B244-A86E-719558F38864}"/>
              </a:ext>
            </a:extLst>
          </p:cNvPr>
          <p:cNvGrpSpPr/>
          <p:nvPr/>
        </p:nvGrpSpPr>
        <p:grpSpPr>
          <a:xfrm>
            <a:off x="5289756" y="9111916"/>
            <a:ext cx="2460403" cy="724209"/>
            <a:chOff x="5592733" y="9111916"/>
            <a:chExt cx="2460403" cy="724209"/>
          </a:xfrm>
        </p:grpSpPr>
        <p:sp>
          <p:nvSpPr>
            <p:cNvPr id="71" name="Round Same Side Corner Rectangle 70">
              <a:extLst>
                <a:ext uri="{FF2B5EF4-FFF2-40B4-BE49-F238E27FC236}">
                  <a16:creationId xmlns:a16="http://schemas.microsoft.com/office/drawing/2014/main" id="{26E3958F-5BB3-154A-9D7F-6DB509CBCC9D}"/>
                </a:ext>
              </a:extLst>
            </p:cNvPr>
            <p:cNvSpPr/>
            <p:nvPr userDrawn="1"/>
          </p:nvSpPr>
          <p:spPr>
            <a:xfrm rot="10800000" flipV="1">
              <a:off x="5592733" y="9111916"/>
              <a:ext cx="2460403" cy="724209"/>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a:endParaRPr lang="bg-BG" sz="1921" dirty="0"/>
            </a:p>
          </p:txBody>
        </p:sp>
        <p:grpSp>
          <p:nvGrpSpPr>
            <p:cNvPr id="72" name="Group 71">
              <a:extLst>
                <a:ext uri="{FF2B5EF4-FFF2-40B4-BE49-F238E27FC236}">
                  <a16:creationId xmlns:a16="http://schemas.microsoft.com/office/drawing/2014/main" id="{CD240CEA-984A-E241-94BB-B438395A9DC0}"/>
                </a:ext>
              </a:extLst>
            </p:cNvPr>
            <p:cNvGrpSpPr/>
            <p:nvPr/>
          </p:nvGrpSpPr>
          <p:grpSpPr>
            <a:xfrm>
              <a:off x="5765132" y="9259761"/>
              <a:ext cx="2041918" cy="473126"/>
              <a:chOff x="5582387" y="8894626"/>
              <a:chExt cx="2041918" cy="473126"/>
            </a:xfrm>
          </p:grpSpPr>
          <p:pic>
            <p:nvPicPr>
              <p:cNvPr id="79" name="Picture 78">
                <a:extLst>
                  <a:ext uri="{FF2B5EF4-FFF2-40B4-BE49-F238E27FC236}">
                    <a16:creationId xmlns:a16="http://schemas.microsoft.com/office/drawing/2014/main" id="{E7A63150-9AB9-6F48-8B4C-477D2C87DC66}"/>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80" name="Straight Connector 79">
                <a:extLst>
                  <a:ext uri="{FF2B5EF4-FFF2-40B4-BE49-F238E27FC236}">
                    <a16:creationId xmlns:a16="http://schemas.microsoft.com/office/drawing/2014/main" id="{1CB9DB0F-5AD8-E84A-849A-FCB9148C2474}"/>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81" name="Picture 80">
                <a:extLst>
                  <a:ext uri="{FF2B5EF4-FFF2-40B4-BE49-F238E27FC236}">
                    <a16:creationId xmlns:a16="http://schemas.microsoft.com/office/drawing/2014/main" id="{B90BDAA8-6FF8-B241-B78A-4428D9A44447}"/>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grpSp>
    </p:spTree>
    <p:extLst>
      <p:ext uri="{BB962C8B-B14F-4D97-AF65-F5344CB8AC3E}">
        <p14:creationId xmlns:p14="http://schemas.microsoft.com/office/powerpoint/2010/main" val="217144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251"/>
          <p:cNvSpPr txBox="1"/>
          <p:nvPr/>
        </p:nvSpPr>
        <p:spPr>
          <a:xfrm>
            <a:off x="571430"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endParaRPr lang="en-US" altLang="en-US" dirty="0">
              <a:latin typeface="Calibri Regular"/>
            </a:endParaRPr>
          </a:p>
        </p:txBody>
      </p:sp>
      <p:sp>
        <p:nvSpPr>
          <p:cNvPr id="254" name="TextBox 253"/>
          <p:cNvSpPr txBox="1"/>
          <p:nvPr/>
        </p:nvSpPr>
        <p:spPr>
          <a:xfrm>
            <a:off x="333334"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cxnSp>
        <p:nvCxnSpPr>
          <p:cNvPr id="26" name="Straight Connector 25">
            <a:extLst>
              <a:ext uri="{FF2B5EF4-FFF2-40B4-BE49-F238E27FC236}">
                <a16:creationId xmlns:a16="http://schemas.microsoft.com/office/drawing/2014/main" id="{3C3C0B24-A0A6-6841-BB8C-415A892349CC}"/>
              </a:ext>
            </a:extLst>
          </p:cNvPr>
          <p:cNvCxnSpPr>
            <a:cxnSpLocks/>
          </p:cNvCxnSpPr>
          <p:nvPr/>
        </p:nvCxnSpPr>
        <p:spPr bwMode="auto">
          <a:xfrm>
            <a:off x="4386136" y="4393987"/>
            <a:ext cx="0" cy="4146509"/>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DFE6296D-590A-1E42-A555-B1121A1F9470}"/>
              </a:ext>
            </a:extLst>
          </p:cNvPr>
          <p:cNvCxnSpPr>
            <a:cxnSpLocks/>
          </p:cNvCxnSpPr>
          <p:nvPr/>
        </p:nvCxnSpPr>
        <p:spPr bwMode="auto">
          <a:xfrm>
            <a:off x="8683226"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A384142-DFCA-8544-A447-44F38134BEAD}"/>
              </a:ext>
            </a:extLst>
          </p:cNvPr>
          <p:cNvCxnSpPr/>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38" name="Title 3">
            <a:extLst>
              <a:ext uri="{FF2B5EF4-FFF2-40B4-BE49-F238E27FC236}">
                <a16:creationId xmlns:a16="http://schemas.microsoft.com/office/drawing/2014/main" id="{C7DE7705-CE9B-974D-A36C-84EE098150F5}"/>
              </a:ext>
            </a:extLst>
          </p:cNvPr>
          <p:cNvSpPr txBox="1">
            <a:spLocks/>
          </p:cNvSpPr>
          <p:nvPr/>
        </p:nvSpPr>
        <p:spPr>
          <a:xfrm>
            <a:off x="4176608" y="1009120"/>
            <a:ext cx="4756010" cy="820493"/>
          </a:xfrm>
          <a:prstGeom prst="rect">
            <a:avLst/>
          </a:prstGeom>
          <a:noFill/>
        </p:spPr>
        <p:txBody>
          <a:bodyPr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altLang="en-US" sz="6599" kern="0" spc="330" dirty="0">
                <a:solidFill>
                  <a:schemeClr val="bg1"/>
                </a:solidFill>
              </a:rPr>
              <a:t>OBJECTIVES</a:t>
            </a:r>
          </a:p>
        </p:txBody>
      </p:sp>
      <p:sp>
        <p:nvSpPr>
          <p:cNvPr id="47"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BB0806F0-5CCA-E54A-B7B3-07EBC6088E0B}"/>
              </a:ext>
            </a:extLst>
          </p:cNvPr>
          <p:cNvSpPr/>
          <p:nvPr/>
        </p:nvSpPr>
        <p:spPr>
          <a:xfrm>
            <a:off x="70759" y="4384258"/>
            <a:ext cx="4260513" cy="845206"/>
          </a:xfrm>
          <a:prstGeom prst="rect">
            <a:avLst/>
          </a:prstGeom>
          <a:solidFill>
            <a:schemeClr val="accent1"/>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90000"/>
              </a:lnSpc>
            </a:pPr>
            <a:r>
              <a:rPr lang="en-US" sz="2600" b="1" cap="all" dirty="0">
                <a:solidFill>
                  <a:schemeClr val="bg1"/>
                </a:solidFill>
                <a:latin typeface="Calibri" charset="0"/>
                <a:ea typeface="Calibri" charset="0"/>
                <a:cs typeface="Calibri" charset="0"/>
              </a:rPr>
              <a:t>COMPOUNDED MARGINALIZATION </a:t>
            </a:r>
          </a:p>
        </p:txBody>
      </p:sp>
      <p:sp>
        <p:nvSpPr>
          <p:cNvPr id="5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477AA56-226C-F542-86AE-4BC6E9420417}"/>
              </a:ext>
            </a:extLst>
          </p:cNvPr>
          <p:cNvSpPr/>
          <p:nvPr/>
        </p:nvSpPr>
        <p:spPr>
          <a:xfrm>
            <a:off x="4470356" y="4366722"/>
            <a:ext cx="4159379" cy="854502"/>
          </a:xfrm>
          <a:prstGeom prst="rect">
            <a:avLst/>
          </a:prstGeom>
          <a:solidFill>
            <a:schemeClr val="accent2"/>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90000"/>
              </a:lnSpc>
            </a:pPr>
            <a:r>
              <a:rPr lang="en-US" altLang="en-US" sz="2600" b="1" kern="0" dirty="0">
                <a:solidFill>
                  <a:srgbClr val="FFFFFF"/>
                </a:solidFill>
                <a:latin typeface="Calibri" charset="0"/>
                <a:ea typeface="MS PGothic" charset="-128"/>
                <a:cs typeface="Calibri" charset="0"/>
              </a:rPr>
              <a:t>EVOLVING </a:t>
            </a:r>
            <a:br>
              <a:rPr lang="en-US" altLang="en-US" sz="2600" b="1" kern="0" dirty="0">
                <a:solidFill>
                  <a:srgbClr val="FFFFFF"/>
                </a:solidFill>
                <a:latin typeface="Calibri" charset="0"/>
                <a:ea typeface="MS PGothic" charset="-128"/>
                <a:cs typeface="Calibri" charset="0"/>
              </a:rPr>
            </a:br>
            <a:r>
              <a:rPr lang="en-US" altLang="en-US" sz="2600" b="1" kern="0" dirty="0">
                <a:solidFill>
                  <a:srgbClr val="FFFFFF"/>
                </a:solidFill>
                <a:latin typeface="Calibri" charset="0"/>
                <a:ea typeface="MS PGothic" charset="-128"/>
                <a:cs typeface="Calibri" charset="0"/>
              </a:rPr>
              <a:t>NEEDS</a:t>
            </a:r>
            <a:endParaRPr lang="en-US" sz="2600" b="1" dirty="0"/>
          </a:p>
        </p:txBody>
      </p:sp>
      <p:sp>
        <p:nvSpPr>
          <p:cNvPr id="51"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9D169912-5455-F548-9639-AA93BFCA12EB}"/>
              </a:ext>
            </a:extLst>
          </p:cNvPr>
          <p:cNvSpPr/>
          <p:nvPr/>
        </p:nvSpPr>
        <p:spPr>
          <a:xfrm>
            <a:off x="8756045" y="4401120"/>
            <a:ext cx="4159379" cy="828344"/>
          </a:xfrm>
          <a:prstGeom prst="rect">
            <a:avLst/>
          </a:prstGeom>
          <a:solidFill>
            <a:schemeClr val="accent3"/>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90000"/>
              </a:lnSpc>
            </a:pPr>
            <a:r>
              <a:rPr lang="en-US" sz="2600" b="1" cap="all" dirty="0">
                <a:solidFill>
                  <a:schemeClr val="bg1"/>
                </a:solidFill>
                <a:latin typeface="Calibri" charset="0"/>
                <a:ea typeface="Calibri" charset="0"/>
                <a:cs typeface="Calibri" charset="0"/>
              </a:rPr>
              <a:t>HIGH RISK </a:t>
            </a:r>
            <a:br>
              <a:rPr lang="en-US" sz="2600" b="1" cap="all" dirty="0">
                <a:solidFill>
                  <a:schemeClr val="bg1"/>
                </a:solidFill>
                <a:latin typeface="Calibri" charset="0"/>
                <a:ea typeface="Calibri" charset="0"/>
                <a:cs typeface="Calibri" charset="0"/>
              </a:rPr>
            </a:br>
            <a:r>
              <a:rPr lang="en-US" sz="2600" b="1" cap="all" dirty="0">
                <a:solidFill>
                  <a:schemeClr val="bg1"/>
                </a:solidFill>
                <a:latin typeface="Calibri" charset="0"/>
                <a:ea typeface="Calibri" charset="0"/>
                <a:cs typeface="Calibri" charset="0"/>
              </a:rPr>
              <a:t> SITUATIONS</a:t>
            </a:r>
          </a:p>
        </p:txBody>
      </p:sp>
      <p:sp>
        <p:nvSpPr>
          <p:cNvPr id="49" name="Slide Number Placeholder 5">
            <a:extLst>
              <a:ext uri="{FF2B5EF4-FFF2-40B4-BE49-F238E27FC236}">
                <a16:creationId xmlns:a16="http://schemas.microsoft.com/office/drawing/2014/main" id="{4F745B31-AD2D-754F-B7FF-CD7A8B1CC716}"/>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8</a:t>
            </a:fld>
            <a:endParaRPr lang="en-US" altLang="en-US" sz="1200" dirty="0">
              <a:solidFill>
                <a:schemeClr val="bg1"/>
              </a:solidFill>
            </a:endParaRPr>
          </a:p>
        </p:txBody>
      </p:sp>
      <p:sp>
        <p:nvSpPr>
          <p:cNvPr id="3" name="Content Placeholder 2">
            <a:extLst>
              <a:ext uri="{FF2B5EF4-FFF2-40B4-BE49-F238E27FC236}">
                <a16:creationId xmlns:a16="http://schemas.microsoft.com/office/drawing/2014/main" id="{458284D3-BAE3-524C-85DC-252A2415B145}"/>
              </a:ext>
            </a:extLst>
          </p:cNvPr>
          <p:cNvSpPr>
            <a:spLocks noGrp="1"/>
          </p:cNvSpPr>
          <p:nvPr>
            <p:ph idx="1"/>
          </p:nvPr>
        </p:nvSpPr>
        <p:spPr>
          <a:xfrm>
            <a:off x="333334" y="5437400"/>
            <a:ext cx="3708314" cy="2573539"/>
          </a:xfrm>
        </p:spPr>
        <p:txBody>
          <a:bodyPr/>
          <a:lstStyle/>
          <a:p>
            <a:r>
              <a:rPr lang="en-US" dirty="0"/>
              <a:t>They may encounter marginalization as both migrants or forcibly displaced people and people of diverse SOGIESC.</a:t>
            </a:r>
          </a:p>
        </p:txBody>
      </p:sp>
      <p:pic>
        <p:nvPicPr>
          <p:cNvPr id="8" name="Picture Placeholder 7">
            <a:extLst>
              <a:ext uri="{FF2B5EF4-FFF2-40B4-BE49-F238E27FC236}">
                <a16:creationId xmlns:a16="http://schemas.microsoft.com/office/drawing/2014/main" id="{4BC40307-9A18-1846-8F8E-BCE3FB50FCA7}"/>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a14:imgEffect>
                      <a14:brightnessContrast bright="-20000"/>
                    </a14:imgEffect>
                  </a14:imgLayer>
                </a14:imgProps>
              </a:ext>
            </a:extLst>
          </a:blip>
          <a:srcRect t="15086" b="38055"/>
          <a:stretch/>
        </p:blipFill>
        <p:spPr>
          <a:xfrm>
            <a:off x="0" y="0"/>
            <a:ext cx="13003213" cy="3885006"/>
          </a:xfrm>
        </p:spPr>
      </p:pic>
      <p:sp>
        <p:nvSpPr>
          <p:cNvPr id="5" name="Content Placeholder 4">
            <a:extLst>
              <a:ext uri="{FF2B5EF4-FFF2-40B4-BE49-F238E27FC236}">
                <a16:creationId xmlns:a16="http://schemas.microsoft.com/office/drawing/2014/main" id="{DFA01AA0-0683-7947-82E7-F2FCD3AE4626}"/>
              </a:ext>
            </a:extLst>
          </p:cNvPr>
          <p:cNvSpPr>
            <a:spLocks noGrp="1"/>
          </p:cNvSpPr>
          <p:nvPr>
            <p:ph idx="11"/>
          </p:nvPr>
        </p:nvSpPr>
        <p:spPr>
          <a:xfrm>
            <a:off x="4535425" y="5437400"/>
            <a:ext cx="4034088" cy="2573539"/>
          </a:xfrm>
        </p:spPr>
        <p:txBody>
          <a:bodyPr/>
          <a:lstStyle/>
          <a:p>
            <a:r>
              <a:rPr lang="en-US" dirty="0"/>
              <a:t>As migration or forced displacement can last months, years or decades, people with diverse SOGIESC may have evolving needs while they are away from home.</a:t>
            </a:r>
          </a:p>
        </p:txBody>
      </p:sp>
      <p:sp>
        <p:nvSpPr>
          <p:cNvPr id="2" name="Title 1">
            <a:extLst>
              <a:ext uri="{FF2B5EF4-FFF2-40B4-BE49-F238E27FC236}">
                <a16:creationId xmlns:a16="http://schemas.microsoft.com/office/drawing/2014/main" id="{F22A0BBD-F5BE-3449-8C37-1AC28AB7C83B}"/>
              </a:ext>
            </a:extLst>
          </p:cNvPr>
          <p:cNvSpPr>
            <a:spLocks noGrp="1"/>
          </p:cNvSpPr>
          <p:nvPr>
            <p:ph type="title"/>
          </p:nvPr>
        </p:nvSpPr>
        <p:spPr>
          <a:xfrm>
            <a:off x="-19932" y="2632002"/>
            <a:ext cx="6018395" cy="956333"/>
          </a:xfrm>
          <a:solidFill>
            <a:schemeClr val="accent2"/>
          </a:solidFill>
        </p:spPr>
        <p:txBody>
          <a:bodyPr/>
          <a:lstStyle/>
          <a:p>
            <a:pPr marL="288925" algn="l"/>
            <a:r>
              <a:rPr lang="en-US" altLang="en-US" cap="none" spc="0" dirty="0">
                <a:solidFill>
                  <a:schemeClr val="bg1"/>
                </a:solidFill>
                <a:latin typeface="Calibri" charset="0"/>
                <a:ea typeface="MS PGothic" charset="-128"/>
                <a:cs typeface="Calibri" charset="0"/>
              </a:rPr>
              <a:t>What cha</a:t>
            </a:r>
            <a:r>
              <a:rPr lang="en-US" altLang="en-US" cap="none" spc="0" dirty="0">
                <a:solidFill>
                  <a:schemeClr val="bg1"/>
                </a:solidFill>
                <a:ea typeface="MS PGothic" charset="-128"/>
              </a:rPr>
              <a:t>llenges</a:t>
            </a:r>
            <a:r>
              <a:rPr lang="en-US" altLang="en-US" cap="none" spc="0" dirty="0">
                <a:solidFill>
                  <a:schemeClr val="bg1"/>
                </a:solidFill>
                <a:latin typeface="Calibri" charset="0"/>
                <a:ea typeface="MS PGothic" charset="-128"/>
                <a:cs typeface="Calibri" charset="0"/>
              </a:rPr>
              <a:t> do peop</a:t>
            </a:r>
            <a:r>
              <a:rPr lang="en-US" altLang="en-US" cap="none" spc="0" dirty="0">
                <a:solidFill>
                  <a:schemeClr val="bg1"/>
                </a:solidFill>
                <a:ea typeface="MS PGothic" charset="-128"/>
              </a:rPr>
              <a:t>le </a:t>
            </a:r>
            <a:r>
              <a:rPr lang="en-US" altLang="en-US" cap="none" spc="0" dirty="0">
                <a:solidFill>
                  <a:schemeClr val="bg1"/>
                </a:solidFill>
                <a:latin typeface="Calibri" charset="0"/>
                <a:ea typeface="MS PGothic" charset="-128"/>
                <a:cs typeface="Calibri" charset="0"/>
              </a:rPr>
              <a:t>with diverse SOGIESC experience?</a:t>
            </a:r>
            <a:endParaRPr lang="en-US" cap="none" spc="0" dirty="0"/>
          </a:p>
        </p:txBody>
      </p:sp>
      <p:sp>
        <p:nvSpPr>
          <p:cNvPr id="14" name="Rectangle 13">
            <a:extLst>
              <a:ext uri="{FF2B5EF4-FFF2-40B4-BE49-F238E27FC236}">
                <a16:creationId xmlns:a16="http://schemas.microsoft.com/office/drawing/2014/main" id="{44C469FD-3482-2847-B7DE-66D3EA2A86DD}"/>
              </a:ext>
            </a:extLst>
          </p:cNvPr>
          <p:cNvSpPr/>
          <p:nvPr/>
        </p:nvSpPr>
        <p:spPr>
          <a:xfrm>
            <a:off x="-19931" y="3696056"/>
            <a:ext cx="13036202" cy="507831"/>
          </a:xfrm>
          <a:prstGeom prst="rect">
            <a:avLst/>
          </a:prstGeom>
          <a:solidFill>
            <a:schemeClr val="tx2"/>
          </a:solidFill>
        </p:spPr>
        <p:txBody>
          <a:bodyPr wrap="square">
            <a:spAutoFit/>
          </a:bodyPr>
          <a:lstStyle/>
          <a:p>
            <a:pPr algn="ctr"/>
            <a:r>
              <a:rPr lang="en-US" altLang="en-US" sz="2700" b="1" dirty="0">
                <a:solidFill>
                  <a:schemeClr val="bg1"/>
                </a:solidFill>
                <a:latin typeface="Calibri" charset="0"/>
                <a:ea typeface="MS PGothic" charset="-128"/>
                <a:cs typeface="Calibri" charset="0"/>
              </a:rPr>
              <a:t>During migration or forced displacement, people with diverse SOGIESC may experience:</a:t>
            </a:r>
          </a:p>
        </p:txBody>
      </p:sp>
      <p:cxnSp>
        <p:nvCxnSpPr>
          <p:cNvPr id="56" name="Straight Connector 55">
            <a:extLst>
              <a:ext uri="{FF2B5EF4-FFF2-40B4-BE49-F238E27FC236}">
                <a16:creationId xmlns:a16="http://schemas.microsoft.com/office/drawing/2014/main" id="{5B24821B-B555-FB48-894B-4205473986C7}"/>
              </a:ext>
            </a:extLst>
          </p:cNvPr>
          <p:cNvCxnSpPr>
            <a:cxnSpLocks/>
          </p:cNvCxnSpPr>
          <p:nvPr/>
        </p:nvCxnSpPr>
        <p:spPr bwMode="auto">
          <a:xfrm>
            <a:off x="12926042"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DA38825E-A0E4-264E-868A-68D5DD757BE7}"/>
              </a:ext>
            </a:extLst>
          </p:cNvPr>
          <p:cNvCxnSpPr>
            <a:cxnSpLocks/>
          </p:cNvCxnSpPr>
          <p:nvPr/>
        </p:nvCxnSpPr>
        <p:spPr bwMode="auto">
          <a:xfrm>
            <a:off x="33002"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Tree>
    <p:extLst>
      <p:ext uri="{BB962C8B-B14F-4D97-AF65-F5344CB8AC3E}">
        <p14:creationId xmlns:p14="http://schemas.microsoft.com/office/powerpoint/2010/main" val="409547610"/>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0" y="0"/>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9" dirty="0"/>
          </a:p>
        </p:txBody>
      </p:sp>
      <p:sp>
        <p:nvSpPr>
          <p:cNvPr id="22" name="Rectangle 21">
            <a:extLst>
              <a:ext uri="{FF2B5EF4-FFF2-40B4-BE49-F238E27FC236}">
                <a16:creationId xmlns:a16="http://schemas.microsoft.com/office/drawing/2014/main" id="{0EFDDA78-E977-E043-8115-89F767AE4542}"/>
              </a:ext>
            </a:extLst>
          </p:cNvPr>
          <p:cNvSpPr/>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nvSpPr>
        <p:spPr bwMode="auto">
          <a:xfrm rot="10800000">
            <a:off x="5129143" y="1113906"/>
            <a:ext cx="2694051" cy="1913526"/>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fontAlgn="base">
              <a:spcBef>
                <a:spcPct val="0"/>
              </a:spcBef>
              <a:spcAft>
                <a:spcPct val="0"/>
              </a:spcAft>
            </a:pPr>
            <a:endParaRPr lang="en-US" sz="400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nvPr>
        </p:nvSpPr>
        <p:spPr>
          <a:xfrm>
            <a:off x="2253067" y="3421210"/>
            <a:ext cx="8573503" cy="2151592"/>
          </a:xfrm>
        </p:spPr>
        <p:txBody>
          <a:bodyPr>
            <a:noAutofit/>
          </a:bodyPr>
          <a:lstStyle/>
          <a:p>
            <a:r>
              <a:rPr lang="en-US" altLang="en-US" sz="5400" dirty="0"/>
              <a:t>Considering</a:t>
            </a:r>
            <a:br>
              <a:rPr lang="en-US" altLang="en-US" sz="5400" dirty="0"/>
            </a:br>
            <a:r>
              <a:rPr lang="en-US" altLang="en-US" sz="5400" dirty="0"/>
              <a:t>Voluntary Repatriation</a:t>
            </a:r>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nvPr>
        </p:nvSpPr>
        <p:spPr>
          <a:xfrm>
            <a:off x="4172351" y="1503023"/>
            <a:ext cx="4702055" cy="1630414"/>
          </a:xfrm>
        </p:spPr>
        <p:txBody>
          <a:bodyPr/>
          <a:lstStyle/>
          <a:p>
            <a:r>
              <a:rPr lang="en-US" dirty="0">
                <a:solidFill>
                  <a:schemeClr val="tx2"/>
                </a:solidFill>
              </a:rPr>
              <a:t>Exercise</a:t>
            </a:r>
          </a:p>
        </p:txBody>
      </p:sp>
      <p:grpSp>
        <p:nvGrpSpPr>
          <p:cNvPr id="25" name="Group 24">
            <a:extLst>
              <a:ext uri="{FF2B5EF4-FFF2-40B4-BE49-F238E27FC236}">
                <a16:creationId xmlns:a16="http://schemas.microsoft.com/office/drawing/2014/main" id="{FB5FEDBA-7652-B142-BA4C-70DEAF90F336}"/>
              </a:ext>
            </a:extLst>
          </p:cNvPr>
          <p:cNvGrpSpPr/>
          <p:nvPr/>
        </p:nvGrpSpPr>
        <p:grpSpPr>
          <a:xfrm>
            <a:off x="6074504" y="5568057"/>
            <a:ext cx="933399" cy="933398"/>
            <a:chOff x="4482547" y="-161527"/>
            <a:chExt cx="656376" cy="656375"/>
          </a:xfrm>
        </p:grpSpPr>
        <p:sp>
          <p:nvSpPr>
            <p:cNvPr id="26" name="Shape 7274">
              <a:extLst>
                <a:ext uri="{FF2B5EF4-FFF2-40B4-BE49-F238E27FC236}">
                  <a16:creationId xmlns:a16="http://schemas.microsoft.com/office/drawing/2014/main" id="{06E4A868-6747-B447-A5F0-69929A904EDA}"/>
                </a:ext>
              </a:extLst>
            </p:cNvPr>
            <p:cNvSpPr/>
            <p:nvPr/>
          </p:nvSpPr>
          <p:spPr>
            <a:xfrm>
              <a:off x="4482547" y="-161527"/>
              <a:ext cx="656376" cy="656375"/>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grpSp>
          <p:nvGrpSpPr>
            <p:cNvPr id="27" name="Group 26">
              <a:extLst>
                <a:ext uri="{FF2B5EF4-FFF2-40B4-BE49-F238E27FC236}">
                  <a16:creationId xmlns:a16="http://schemas.microsoft.com/office/drawing/2014/main" id="{F4385541-5CDF-5349-A26A-9C65E399E9B2}"/>
                </a:ext>
              </a:extLst>
            </p:cNvPr>
            <p:cNvGrpSpPr/>
            <p:nvPr/>
          </p:nvGrpSpPr>
          <p:grpSpPr>
            <a:xfrm flipH="1">
              <a:off x="4629664" y="-59711"/>
              <a:ext cx="367521" cy="403735"/>
              <a:chOff x="9064625" y="4037013"/>
              <a:chExt cx="434976" cy="477838"/>
            </a:xfrm>
            <a:solidFill>
              <a:schemeClr val="bg1"/>
            </a:solidFill>
          </p:grpSpPr>
          <p:sp>
            <p:nvSpPr>
              <p:cNvPr id="28" name="Freeform 242">
                <a:extLst>
                  <a:ext uri="{FF2B5EF4-FFF2-40B4-BE49-F238E27FC236}">
                    <a16:creationId xmlns:a16="http://schemas.microsoft.com/office/drawing/2014/main" id="{5B592B65-B157-FC48-BB8C-8B50DB58A772}"/>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29" name="Freeform 243">
                <a:extLst>
                  <a:ext uri="{FF2B5EF4-FFF2-40B4-BE49-F238E27FC236}">
                    <a16:creationId xmlns:a16="http://schemas.microsoft.com/office/drawing/2014/main" id="{C7540876-56CD-AE43-AF48-97A8FFC9AA3F}"/>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0" name="Freeform 244">
                <a:extLst>
                  <a:ext uri="{FF2B5EF4-FFF2-40B4-BE49-F238E27FC236}">
                    <a16:creationId xmlns:a16="http://schemas.microsoft.com/office/drawing/2014/main" id="{AFBCB4D3-D875-8745-A271-40933B2D3EA1}"/>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1" name="Freeform 245">
                <a:extLst>
                  <a:ext uri="{FF2B5EF4-FFF2-40B4-BE49-F238E27FC236}">
                    <a16:creationId xmlns:a16="http://schemas.microsoft.com/office/drawing/2014/main" id="{5C104309-C294-3C47-9C5B-201D9ACB5C2D}"/>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2" name="Freeform 246">
                <a:extLst>
                  <a:ext uri="{FF2B5EF4-FFF2-40B4-BE49-F238E27FC236}">
                    <a16:creationId xmlns:a16="http://schemas.microsoft.com/office/drawing/2014/main" id="{8A2BD633-D3DB-C24D-BD81-43D58C8854E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3" name="Freeform 247">
                <a:extLst>
                  <a:ext uri="{FF2B5EF4-FFF2-40B4-BE49-F238E27FC236}">
                    <a16:creationId xmlns:a16="http://schemas.microsoft.com/office/drawing/2014/main" id="{1753853F-B424-D240-A15D-32814D41225F}"/>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4" name="Freeform 248">
                <a:extLst>
                  <a:ext uri="{FF2B5EF4-FFF2-40B4-BE49-F238E27FC236}">
                    <a16:creationId xmlns:a16="http://schemas.microsoft.com/office/drawing/2014/main" id="{05FB9FE7-68D7-8C47-A083-BCE148527A4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5" name="Freeform 249">
                <a:extLst>
                  <a:ext uri="{FF2B5EF4-FFF2-40B4-BE49-F238E27FC236}">
                    <a16:creationId xmlns:a16="http://schemas.microsoft.com/office/drawing/2014/main" id="{CDF69CD3-97D5-9B4B-B3FA-94E5E811D23C}"/>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6" name="Freeform 250">
                <a:extLst>
                  <a:ext uri="{FF2B5EF4-FFF2-40B4-BE49-F238E27FC236}">
                    <a16:creationId xmlns:a16="http://schemas.microsoft.com/office/drawing/2014/main" id="{6D0C963B-1B93-FD42-91B1-45E31578CA9D}"/>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7" name="Freeform 251">
                <a:extLst>
                  <a:ext uri="{FF2B5EF4-FFF2-40B4-BE49-F238E27FC236}">
                    <a16:creationId xmlns:a16="http://schemas.microsoft.com/office/drawing/2014/main" id="{52AF2A18-B5D5-944B-8596-55677067C490}"/>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8" name="Freeform 252">
                <a:extLst>
                  <a:ext uri="{FF2B5EF4-FFF2-40B4-BE49-F238E27FC236}">
                    <a16:creationId xmlns:a16="http://schemas.microsoft.com/office/drawing/2014/main" id="{64249A0D-D266-1846-990F-C8005338889D}"/>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9" name="Freeform 253">
                <a:extLst>
                  <a:ext uri="{FF2B5EF4-FFF2-40B4-BE49-F238E27FC236}">
                    <a16:creationId xmlns:a16="http://schemas.microsoft.com/office/drawing/2014/main" id="{0F607DAA-F171-6D42-95AC-DBE5679617BF}"/>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grpSp>
      </p:grpSp>
      <p:sp>
        <p:nvSpPr>
          <p:cNvPr id="42" name="Title 53">
            <a:extLst>
              <a:ext uri="{FF2B5EF4-FFF2-40B4-BE49-F238E27FC236}">
                <a16:creationId xmlns:a16="http://schemas.microsoft.com/office/drawing/2014/main" id="{9655F65A-2270-8745-B2D9-8C6E6AE45FF6}"/>
              </a:ext>
            </a:extLst>
          </p:cNvPr>
          <p:cNvSpPr txBox="1">
            <a:spLocks/>
          </p:cNvSpPr>
          <p:nvPr/>
        </p:nvSpPr>
        <p:spPr>
          <a:xfrm>
            <a:off x="3617261" y="6604376"/>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r>
              <a:rPr lang="en-US" dirty="0">
                <a:solidFill>
                  <a:schemeClr val="tx2"/>
                </a:solidFill>
              </a:rPr>
              <a:t>WORKBOOK - PAGE </a:t>
            </a:r>
            <a:r>
              <a:rPr lang="en-US" sz="3600" b="1" dirty="0">
                <a:solidFill>
                  <a:schemeClr val="tx2"/>
                </a:solidFill>
              </a:rPr>
              <a:t>42</a:t>
            </a:r>
            <a:endParaRPr lang="en-US" b="1" dirty="0">
              <a:solidFill>
                <a:schemeClr val="tx2"/>
              </a:solidFill>
            </a:endParaRPr>
          </a:p>
        </p:txBody>
      </p:sp>
      <p:sp>
        <p:nvSpPr>
          <p:cNvPr id="41" name="Slide Number Placeholder 5">
            <a:extLst>
              <a:ext uri="{FF2B5EF4-FFF2-40B4-BE49-F238E27FC236}">
                <a16:creationId xmlns:a16="http://schemas.microsoft.com/office/drawing/2014/main" id="{D5A9F1A6-78C0-A140-BC8C-21451E7D6541}"/>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80</a:t>
            </a:fld>
            <a:endParaRPr lang="en-US" altLang="en-US" sz="1200" dirty="0">
              <a:solidFill>
                <a:schemeClr val="bg1"/>
              </a:solidFill>
            </a:endParaRPr>
          </a:p>
        </p:txBody>
      </p:sp>
    </p:spTree>
    <p:extLst>
      <p:ext uri="{BB962C8B-B14F-4D97-AF65-F5344CB8AC3E}">
        <p14:creationId xmlns:p14="http://schemas.microsoft.com/office/powerpoint/2010/main" val="63793279"/>
      </p:ext>
    </p:extLst>
  </p:cSld>
  <p:clrMapOvr>
    <a:masterClrMapping/>
  </p:clrMapOvr>
  <p:transition spd="slow">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74" name="Group 73">
            <a:extLst>
              <a:ext uri="{FF2B5EF4-FFF2-40B4-BE49-F238E27FC236}">
                <a16:creationId xmlns:a16="http://schemas.microsoft.com/office/drawing/2014/main" id="{8112B13B-C959-F34C-84DE-ABA29133DA45}"/>
              </a:ext>
            </a:extLst>
          </p:cNvPr>
          <p:cNvGrpSpPr/>
          <p:nvPr/>
        </p:nvGrpSpPr>
        <p:grpSpPr>
          <a:xfrm>
            <a:off x="5930256" y="6515154"/>
            <a:ext cx="6978920" cy="1351212"/>
            <a:chOff x="6661445" y="2343862"/>
            <a:chExt cx="6978920" cy="1351212"/>
          </a:xfrm>
        </p:grpSpPr>
        <p:grpSp>
          <p:nvGrpSpPr>
            <p:cNvPr id="75" name="Group 1149">
              <a:extLst>
                <a:ext uri="{FF2B5EF4-FFF2-40B4-BE49-F238E27FC236}">
                  <a16:creationId xmlns:a16="http://schemas.microsoft.com/office/drawing/2014/main" id="{844E50D1-C1F5-084C-8FD9-35ED0855408A}"/>
                </a:ext>
              </a:extLst>
            </p:cNvPr>
            <p:cNvGrpSpPr/>
            <p:nvPr/>
          </p:nvGrpSpPr>
          <p:grpSpPr>
            <a:xfrm>
              <a:off x="6661445" y="2343862"/>
              <a:ext cx="6978920" cy="1351212"/>
              <a:chOff x="-617329" y="-870311"/>
              <a:chExt cx="21807842" cy="1900368"/>
            </a:xfrm>
          </p:grpSpPr>
          <p:sp>
            <p:nvSpPr>
              <p:cNvPr id="77" name="Shape 1147">
                <a:extLst>
                  <a:ext uri="{FF2B5EF4-FFF2-40B4-BE49-F238E27FC236}">
                    <a16:creationId xmlns:a16="http://schemas.microsoft.com/office/drawing/2014/main" id="{FFD488A9-A31B-5E49-BEA8-89B555F05D61}"/>
                  </a:ext>
                </a:extLst>
              </p:cNvPr>
              <p:cNvSpPr/>
              <p:nvPr/>
            </p:nvSpPr>
            <p:spPr>
              <a:xfrm>
                <a:off x="-617329" y="-870311"/>
                <a:ext cx="21807842" cy="1900368"/>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89" dirty="0"/>
              </a:p>
            </p:txBody>
          </p:sp>
          <p:sp>
            <p:nvSpPr>
              <p:cNvPr id="78" name="Shape 1148">
                <a:extLst>
                  <a:ext uri="{FF2B5EF4-FFF2-40B4-BE49-F238E27FC236}">
                    <a16:creationId xmlns:a16="http://schemas.microsoft.com/office/drawing/2014/main" id="{1B6A5C92-729B-FE4A-AB0B-DA136C510DCB}"/>
                  </a:ext>
                </a:extLst>
              </p:cNvPr>
              <p:cNvSpPr/>
              <p:nvPr/>
            </p:nvSpPr>
            <p:spPr>
              <a:xfrm>
                <a:off x="849638" y="-720348"/>
                <a:ext cx="18276634" cy="16506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t">
                <a:spAutoFit/>
              </a:bodyPr>
              <a:lstStyle/>
              <a:p>
                <a:r>
                  <a:rPr lang="en-US" sz="2400" dirty="0">
                    <a:solidFill>
                      <a:schemeClr val="tx2"/>
                    </a:solidFill>
                  </a:rPr>
                  <a:t>Local integration options may thus be limited or non-existent. This option should be carefully reviewed.</a:t>
                </a:r>
              </a:p>
            </p:txBody>
          </p:sp>
        </p:grpSp>
        <p:sp>
          <p:nvSpPr>
            <p:cNvPr id="76" name="Shape 1150">
              <a:extLst>
                <a:ext uri="{FF2B5EF4-FFF2-40B4-BE49-F238E27FC236}">
                  <a16:creationId xmlns:a16="http://schemas.microsoft.com/office/drawing/2014/main" id="{81DBBCBC-A55E-F040-B1A3-5B28F7BEF7EF}"/>
                </a:ext>
              </a:extLst>
            </p:cNvPr>
            <p:cNvSpPr/>
            <p:nvPr/>
          </p:nvSpPr>
          <p:spPr>
            <a:xfrm rot="5400000">
              <a:off x="6556219" y="2552098"/>
              <a:ext cx="548640" cy="31089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89" dirty="0"/>
            </a:p>
          </p:txBody>
        </p:sp>
      </p:grpSp>
      <p:grpSp>
        <p:nvGrpSpPr>
          <p:cNvPr id="44" name="Group 43">
            <a:extLst>
              <a:ext uri="{FF2B5EF4-FFF2-40B4-BE49-F238E27FC236}">
                <a16:creationId xmlns:a16="http://schemas.microsoft.com/office/drawing/2014/main" id="{B12601C1-37B2-4342-A8D8-2389BD1A5A29}"/>
              </a:ext>
            </a:extLst>
          </p:cNvPr>
          <p:cNvGrpSpPr/>
          <p:nvPr/>
        </p:nvGrpSpPr>
        <p:grpSpPr>
          <a:xfrm>
            <a:off x="5930256" y="2428174"/>
            <a:ext cx="6978920" cy="1675997"/>
            <a:chOff x="6661445" y="2430945"/>
            <a:chExt cx="6978920" cy="1675997"/>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09"/>
              <a:ext cx="6978920" cy="1675233"/>
              <a:chOff x="-617329" y="-746761"/>
              <a:chExt cx="21807842" cy="2356078"/>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1"/>
                <a:ext cx="21807842" cy="2356078"/>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52" name="Shape 1148">
                <a:extLst>
                  <a:ext uri="{FF2B5EF4-FFF2-40B4-BE49-F238E27FC236}">
                    <a16:creationId xmlns:a16="http://schemas.microsoft.com/office/drawing/2014/main" id="{E33F89C6-2B8C-9443-BEC2-748E315EF48C}"/>
                  </a:ext>
                </a:extLst>
              </p:cNvPr>
              <p:cNvSpPr/>
              <p:nvPr/>
            </p:nvSpPr>
            <p:spPr>
              <a:xfrm>
                <a:off x="849638" y="-621928"/>
                <a:ext cx="20340875" cy="21700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t">
                <a:spAutoFit/>
              </a:bodyPr>
              <a:lstStyle/>
              <a:p>
                <a:r>
                  <a:rPr lang="en-US" sz="2400" dirty="0">
                    <a:solidFill>
                      <a:schemeClr val="tx2"/>
                    </a:solidFill>
                  </a:rPr>
                  <a:t>In many cases, LGBTIQ+ people struggle to access the same services in the CoA as other persons of concern, such as health care, education and self-reliance assistance due to discrimination.</a:t>
                </a: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561056" y="2549357"/>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53" name="Group 52">
            <a:extLst>
              <a:ext uri="{FF2B5EF4-FFF2-40B4-BE49-F238E27FC236}">
                <a16:creationId xmlns:a16="http://schemas.microsoft.com/office/drawing/2014/main" id="{390DE5AD-A901-C543-A9C6-188690749545}"/>
              </a:ext>
            </a:extLst>
          </p:cNvPr>
          <p:cNvGrpSpPr/>
          <p:nvPr/>
        </p:nvGrpSpPr>
        <p:grpSpPr>
          <a:xfrm>
            <a:off x="5930256" y="4514792"/>
            <a:ext cx="6978920" cy="1575012"/>
            <a:chOff x="6661445" y="2198552"/>
            <a:chExt cx="6978920" cy="1575012"/>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198552"/>
              <a:ext cx="6978920" cy="1575012"/>
              <a:chOff x="-617329" y="-1074678"/>
              <a:chExt cx="21807842" cy="2215125"/>
            </a:xfrm>
          </p:grpSpPr>
          <p:sp>
            <p:nvSpPr>
              <p:cNvPr id="70" name="Shape 1147">
                <a:extLst>
                  <a:ext uri="{FF2B5EF4-FFF2-40B4-BE49-F238E27FC236}">
                    <a16:creationId xmlns:a16="http://schemas.microsoft.com/office/drawing/2014/main" id="{8BC745F6-4CA6-2D49-B947-E82F748E2B64}"/>
                  </a:ext>
                </a:extLst>
              </p:cNvPr>
              <p:cNvSpPr/>
              <p:nvPr/>
            </p:nvSpPr>
            <p:spPr>
              <a:xfrm>
                <a:off x="-617329" y="-1074678"/>
                <a:ext cx="21807842" cy="2215125"/>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73" name="Shape 1148">
                <a:extLst>
                  <a:ext uri="{FF2B5EF4-FFF2-40B4-BE49-F238E27FC236}">
                    <a16:creationId xmlns:a16="http://schemas.microsoft.com/office/drawing/2014/main" id="{71F39689-7BC8-A74E-ADC8-AA160AFEFABA}"/>
                  </a:ext>
                </a:extLst>
              </p:cNvPr>
              <p:cNvSpPr/>
              <p:nvPr/>
            </p:nvSpPr>
            <p:spPr>
              <a:xfrm>
                <a:off x="849638" y="-673458"/>
                <a:ext cx="18967187" cy="16506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t">
                <a:spAutoFit/>
              </a:bodyPr>
              <a:lstStyle/>
              <a:p>
                <a:r>
                  <a:rPr lang="en-US" sz="2400" dirty="0">
                    <a:solidFill>
                      <a:schemeClr val="tx2"/>
                    </a:solidFill>
                  </a:rPr>
                  <a:t>They may also struggle to access and maintain employment and safe housing and may face greater security issues due to discrimination.</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563254" y="2574123"/>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2" name="Group 1">
            <a:extLst>
              <a:ext uri="{FF2B5EF4-FFF2-40B4-BE49-F238E27FC236}">
                <a16:creationId xmlns:a16="http://schemas.microsoft.com/office/drawing/2014/main" id="{0F73F7F1-5AA5-0145-9D39-C77EB049EA31}"/>
              </a:ext>
            </a:extLst>
          </p:cNvPr>
          <p:cNvGrpSpPr/>
          <p:nvPr/>
        </p:nvGrpSpPr>
        <p:grpSpPr>
          <a:xfrm>
            <a:off x="5930256" y="628555"/>
            <a:ext cx="6978920" cy="1342875"/>
            <a:chOff x="6661445" y="2471466"/>
            <a:chExt cx="6978920" cy="1342875"/>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71466"/>
              <a:ext cx="6978920" cy="1342875"/>
              <a:chOff x="-617329" y="-690846"/>
              <a:chExt cx="21807842" cy="1888645"/>
            </a:xfrm>
          </p:grpSpPr>
          <p:sp>
            <p:nvSpPr>
              <p:cNvPr id="38" name="Shape 1147">
                <a:extLst>
                  <a:ext uri="{FF2B5EF4-FFF2-40B4-BE49-F238E27FC236}">
                    <a16:creationId xmlns:a16="http://schemas.microsoft.com/office/drawing/2014/main" id="{1D205232-5FB9-CC46-980A-BEB773D2FB69}"/>
                  </a:ext>
                </a:extLst>
              </p:cNvPr>
              <p:cNvSpPr/>
              <p:nvPr/>
            </p:nvSpPr>
            <p:spPr>
              <a:xfrm>
                <a:off x="-617329" y="-690846"/>
                <a:ext cx="21807842" cy="1888645"/>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39" name="Shape 1148">
                <a:extLst>
                  <a:ext uri="{FF2B5EF4-FFF2-40B4-BE49-F238E27FC236}">
                    <a16:creationId xmlns:a16="http://schemas.microsoft.com/office/drawing/2014/main" id="{7A289CE1-3F92-A64C-8567-FCB462CC13D8}"/>
                  </a:ext>
                </a:extLst>
              </p:cNvPr>
              <p:cNvSpPr/>
              <p:nvPr/>
            </p:nvSpPr>
            <p:spPr>
              <a:xfrm>
                <a:off x="849638" y="-550914"/>
                <a:ext cx="19516886" cy="16506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t">
                <a:spAutoFit/>
              </a:bodyPr>
              <a:lstStyle/>
              <a:p>
                <a:r>
                  <a:rPr lang="en-US" sz="2400" dirty="0" err="1">
                    <a:solidFill>
                      <a:schemeClr val="tx2"/>
                    </a:solidFill>
                  </a:rPr>
                  <a:t>CoAs</a:t>
                </a:r>
                <a:r>
                  <a:rPr lang="en-US" sz="2400" dirty="0">
                    <a:solidFill>
                      <a:schemeClr val="tx2"/>
                    </a:solidFill>
                  </a:rPr>
                  <a:t> may not be welcoming or may have discriminatory or persecutory laws or practices, including abuse and </a:t>
                </a:r>
                <a:r>
                  <a:rPr lang="en-US" sz="2400" dirty="0" err="1">
                    <a:solidFill>
                      <a:schemeClr val="tx2"/>
                    </a:solidFill>
                  </a:rPr>
                  <a:t>refoulement</a:t>
                </a:r>
                <a:r>
                  <a:rPr lang="en-US" sz="2400" dirty="0">
                    <a:solidFill>
                      <a:schemeClr val="tx2"/>
                    </a:solidFill>
                  </a:rPr>
                  <a:t>.  </a:t>
                </a: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562888" y="2604103"/>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pic>
        <p:nvPicPr>
          <p:cNvPr id="68" name="Picture Placeholder 3">
            <a:extLst>
              <a:ext uri="{FF2B5EF4-FFF2-40B4-BE49-F238E27FC236}">
                <a16:creationId xmlns:a16="http://schemas.microsoft.com/office/drawing/2014/main" id="{6FD8CC77-D3E0-9446-928E-075431691C56}"/>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t="273" b="273"/>
          <a:stretch/>
        </p:blipFill>
        <p:spPr>
          <a:xfrm>
            <a:off x="2" y="0"/>
            <a:ext cx="5957147" cy="9756775"/>
          </a:xfrm>
        </p:spPr>
      </p:pic>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81</a:t>
            </a:fld>
            <a:endParaRPr lang="en-US" altLang="en-US" sz="1200" dirty="0">
              <a:solidFill>
                <a:schemeClr val="bg1"/>
              </a:solidFill>
            </a:endParaRPr>
          </a:p>
        </p:txBody>
      </p:sp>
      <p:sp>
        <p:nvSpPr>
          <p:cNvPr id="13" name="Rectangle 12">
            <a:extLst>
              <a:ext uri="{FF2B5EF4-FFF2-40B4-BE49-F238E27FC236}">
                <a16:creationId xmlns:a16="http://schemas.microsoft.com/office/drawing/2014/main" id="{96C9AD98-4853-3E4D-8AED-F078796DE831}"/>
              </a:ext>
            </a:extLst>
          </p:cNvPr>
          <p:cNvSpPr/>
          <p:nvPr/>
        </p:nvSpPr>
        <p:spPr bwMode="auto">
          <a:xfrm>
            <a:off x="-276" y="-82688"/>
            <a:ext cx="5950615" cy="9918814"/>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dirty="0">
              <a:latin typeface="Lucida Grande" charset="0"/>
              <a:ea typeface="ヒラギノ角ゴ ProN W3" charset="0"/>
              <a:sym typeface="Lucida Grande" charset="0"/>
            </a:endParaRPr>
          </a:p>
        </p:txBody>
      </p:sp>
      <p:sp>
        <p:nvSpPr>
          <p:cNvPr id="139" name="Shape 139"/>
          <p:cNvSpPr txBox="1">
            <a:spLocks noGrp="1"/>
          </p:cNvSpPr>
          <p:nvPr>
            <p:ph type="body" sz="quarter" idx="11"/>
          </p:nvPr>
        </p:nvSpPr>
        <p:spPr>
          <a:xfrm>
            <a:off x="-409424" y="6586594"/>
            <a:ext cx="6727750" cy="1219598"/>
          </a:xfrm>
        </p:spPr>
        <p:txBody>
          <a:bodyPr/>
          <a:lstStyle/>
          <a:p>
            <a:pPr defTabSz="914400"/>
            <a:r>
              <a:rPr lang="en-US" altLang="en-US" sz="3600" dirty="0">
                <a:latin typeface="Calibri" charset="0"/>
                <a:ea typeface="MS PGothic" charset="-128"/>
                <a:cs typeface="Calibri" charset="0"/>
              </a:rPr>
              <a:t>Local </a:t>
            </a:r>
            <a:br>
              <a:rPr lang="en-US" altLang="en-US" sz="3600" dirty="0">
                <a:latin typeface="Calibri" charset="0"/>
                <a:ea typeface="MS PGothic" charset="-128"/>
                <a:cs typeface="Calibri" charset="0"/>
              </a:rPr>
            </a:br>
            <a:r>
              <a:rPr lang="en-US" altLang="en-US" sz="3600" dirty="0">
                <a:latin typeface="Calibri" charset="0"/>
                <a:ea typeface="MS PGothic" charset="-128"/>
                <a:cs typeface="Calibri" charset="0"/>
              </a:rPr>
              <a:t>Integration</a:t>
            </a:r>
            <a:endParaRPr lang="en-US" altLang="en-US" sz="3600" spc="300" dirty="0">
              <a:latin typeface="Calibri" pitchFamily="34" charset="0"/>
            </a:endParaRPr>
          </a:p>
        </p:txBody>
      </p:sp>
      <p:sp>
        <p:nvSpPr>
          <p:cNvPr id="34" name="Rectangle 33"/>
          <p:cNvSpPr/>
          <p:nvPr/>
        </p:nvSpPr>
        <p:spPr bwMode="auto">
          <a:xfrm>
            <a:off x="170992" y="6502127"/>
            <a:ext cx="5620023" cy="1375027"/>
          </a:xfrm>
          <a:prstGeom prst="rect">
            <a:avLst/>
          </a:prstGeom>
          <a:noFill/>
          <a:ln w="76200">
            <a:solidFill>
              <a:schemeClr val="bg1"/>
            </a:solid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a:latin typeface="Lucida Grande" charset="0"/>
              <a:ea typeface="ヒラギノ角ゴ ProN W3" charset="0"/>
              <a:cs typeface="ヒラギノ角ゴ ProN W3" charset="0"/>
              <a:sym typeface="Lucida Grande" charset="0"/>
            </a:endParaRPr>
          </a:p>
        </p:txBody>
      </p:sp>
      <p:grpSp>
        <p:nvGrpSpPr>
          <p:cNvPr id="3" name="Group 2">
            <a:extLst>
              <a:ext uri="{FF2B5EF4-FFF2-40B4-BE49-F238E27FC236}">
                <a16:creationId xmlns:a16="http://schemas.microsoft.com/office/drawing/2014/main" id="{35E0ADD5-9EAF-AA44-824D-3D981B3D85A4}"/>
              </a:ext>
            </a:extLst>
          </p:cNvPr>
          <p:cNvGrpSpPr/>
          <p:nvPr/>
        </p:nvGrpSpPr>
        <p:grpSpPr>
          <a:xfrm>
            <a:off x="5289756" y="9111916"/>
            <a:ext cx="2460403" cy="724209"/>
            <a:chOff x="5592733" y="9111916"/>
            <a:chExt cx="2460403" cy="724209"/>
          </a:xfrm>
        </p:grpSpPr>
        <p:sp>
          <p:nvSpPr>
            <p:cNvPr id="27" name="Round Same Side Corner Rectangle 26">
              <a:extLst>
                <a:ext uri="{FF2B5EF4-FFF2-40B4-BE49-F238E27FC236}">
                  <a16:creationId xmlns:a16="http://schemas.microsoft.com/office/drawing/2014/main" id="{19CC08A8-81D6-2E44-A626-87E4D33641E5}"/>
                </a:ext>
              </a:extLst>
            </p:cNvPr>
            <p:cNvSpPr/>
            <p:nvPr userDrawn="1"/>
          </p:nvSpPr>
          <p:spPr>
            <a:xfrm rot="10800000" flipV="1">
              <a:off x="5592733" y="9111916"/>
              <a:ext cx="2460403" cy="724209"/>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a:endParaRPr lang="bg-BG" sz="1921" dirty="0"/>
            </a:p>
          </p:txBody>
        </p:sp>
        <p:grpSp>
          <p:nvGrpSpPr>
            <p:cNvPr id="40" name="Group 39">
              <a:extLst>
                <a:ext uri="{FF2B5EF4-FFF2-40B4-BE49-F238E27FC236}">
                  <a16:creationId xmlns:a16="http://schemas.microsoft.com/office/drawing/2014/main" id="{1CAA9BFD-9D0B-0E49-ADE4-1B8B0B7A326A}"/>
                </a:ext>
              </a:extLst>
            </p:cNvPr>
            <p:cNvGrpSpPr/>
            <p:nvPr/>
          </p:nvGrpSpPr>
          <p:grpSpPr>
            <a:xfrm>
              <a:off x="5765132" y="9259761"/>
              <a:ext cx="2041918" cy="473126"/>
              <a:chOff x="5582387" y="8894626"/>
              <a:chExt cx="2041918" cy="473126"/>
            </a:xfrm>
          </p:grpSpPr>
          <p:pic>
            <p:nvPicPr>
              <p:cNvPr id="41" name="Picture 40">
                <a:extLst>
                  <a:ext uri="{FF2B5EF4-FFF2-40B4-BE49-F238E27FC236}">
                    <a16:creationId xmlns:a16="http://schemas.microsoft.com/office/drawing/2014/main" id="{E1E7524B-CA36-1E40-95C9-DDE58CF7FA41}"/>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2" name="Straight Connector 41">
                <a:extLst>
                  <a:ext uri="{FF2B5EF4-FFF2-40B4-BE49-F238E27FC236}">
                    <a16:creationId xmlns:a16="http://schemas.microsoft.com/office/drawing/2014/main" id="{26AEC9A9-3508-4B43-8ABB-FC38EBCB957A}"/>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5B153F4B-3EF2-104F-A386-1ECEB81983A7}"/>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grpSp>
    </p:spTree>
    <p:extLst>
      <p:ext uri="{BB962C8B-B14F-4D97-AF65-F5344CB8AC3E}">
        <p14:creationId xmlns:p14="http://schemas.microsoft.com/office/powerpoint/2010/main" val="167032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44" name="Group 43">
            <a:extLst>
              <a:ext uri="{FF2B5EF4-FFF2-40B4-BE49-F238E27FC236}">
                <a16:creationId xmlns:a16="http://schemas.microsoft.com/office/drawing/2014/main" id="{B12601C1-37B2-4342-A8D8-2389BD1A5A29}"/>
              </a:ext>
            </a:extLst>
          </p:cNvPr>
          <p:cNvGrpSpPr/>
          <p:nvPr/>
        </p:nvGrpSpPr>
        <p:grpSpPr>
          <a:xfrm>
            <a:off x="5930256" y="3172848"/>
            <a:ext cx="6978920" cy="2121081"/>
            <a:chOff x="6661445" y="2430945"/>
            <a:chExt cx="6978920" cy="2121081"/>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09"/>
              <a:ext cx="6978920" cy="2120317"/>
              <a:chOff x="-617329" y="-746761"/>
              <a:chExt cx="21807842" cy="2982052"/>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1"/>
                <a:ext cx="21807842" cy="2982052"/>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52" name="Shape 1148">
                <a:extLst>
                  <a:ext uri="{FF2B5EF4-FFF2-40B4-BE49-F238E27FC236}">
                    <a16:creationId xmlns:a16="http://schemas.microsoft.com/office/drawing/2014/main" id="{E33F89C6-2B8C-9443-BEC2-748E315EF48C}"/>
                  </a:ext>
                </a:extLst>
              </p:cNvPr>
              <p:cNvSpPr/>
              <p:nvPr/>
            </p:nvSpPr>
            <p:spPr>
              <a:xfrm>
                <a:off x="849638" y="-621927"/>
                <a:ext cx="20340875" cy="26895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t">
                <a:spAutoFit/>
              </a:bodyPr>
              <a:lstStyle/>
              <a:p>
                <a:r>
                  <a:rPr lang="en-US" sz="2400" dirty="0">
                    <a:solidFill>
                      <a:schemeClr val="tx2"/>
                    </a:solidFill>
                  </a:rPr>
                  <a:t>Mechanisms should be in place for partner organizations to make referrals following the principles of informed consent, confidentiality and “need-to-know” information sharing safeguards to protect information, and data protection.</a:t>
                </a: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561056" y="2549357"/>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53" name="Group 52">
            <a:extLst>
              <a:ext uri="{FF2B5EF4-FFF2-40B4-BE49-F238E27FC236}">
                <a16:creationId xmlns:a16="http://schemas.microsoft.com/office/drawing/2014/main" id="{390DE5AD-A901-C543-A9C6-188690749545}"/>
              </a:ext>
            </a:extLst>
          </p:cNvPr>
          <p:cNvGrpSpPr/>
          <p:nvPr/>
        </p:nvGrpSpPr>
        <p:grpSpPr>
          <a:xfrm>
            <a:off x="5930256" y="5686354"/>
            <a:ext cx="6978920" cy="1575012"/>
            <a:chOff x="6661445" y="2198552"/>
            <a:chExt cx="6978920" cy="1575012"/>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198552"/>
              <a:ext cx="6978920" cy="1575012"/>
              <a:chOff x="-617329" y="-1074678"/>
              <a:chExt cx="21807842" cy="2215125"/>
            </a:xfrm>
          </p:grpSpPr>
          <p:sp>
            <p:nvSpPr>
              <p:cNvPr id="70" name="Shape 1147">
                <a:extLst>
                  <a:ext uri="{FF2B5EF4-FFF2-40B4-BE49-F238E27FC236}">
                    <a16:creationId xmlns:a16="http://schemas.microsoft.com/office/drawing/2014/main" id="{8BC745F6-4CA6-2D49-B947-E82F748E2B64}"/>
                  </a:ext>
                </a:extLst>
              </p:cNvPr>
              <p:cNvSpPr/>
              <p:nvPr/>
            </p:nvSpPr>
            <p:spPr>
              <a:xfrm>
                <a:off x="-617329" y="-1074678"/>
                <a:ext cx="21807842" cy="2215125"/>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73" name="Shape 1148">
                <a:extLst>
                  <a:ext uri="{FF2B5EF4-FFF2-40B4-BE49-F238E27FC236}">
                    <a16:creationId xmlns:a16="http://schemas.microsoft.com/office/drawing/2014/main" id="{71F39689-7BC8-A74E-ADC8-AA160AFEFABA}"/>
                  </a:ext>
                </a:extLst>
              </p:cNvPr>
              <p:cNvSpPr/>
              <p:nvPr/>
            </p:nvSpPr>
            <p:spPr>
              <a:xfrm>
                <a:off x="849638" y="-673458"/>
                <a:ext cx="18967187" cy="16506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t">
                <a:spAutoFit/>
              </a:bodyPr>
              <a:lstStyle/>
              <a:p>
                <a:r>
                  <a:rPr lang="en-US" sz="2400" dirty="0">
                    <a:solidFill>
                      <a:schemeClr val="tx2"/>
                    </a:solidFill>
                  </a:rPr>
                  <a:t>Eligibility and priority level of LGBTIQ+ cases should be determined through a resettlement interview and assessment.</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563254" y="2574123"/>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2" name="Group 1">
            <a:extLst>
              <a:ext uri="{FF2B5EF4-FFF2-40B4-BE49-F238E27FC236}">
                <a16:creationId xmlns:a16="http://schemas.microsoft.com/office/drawing/2014/main" id="{0F73F7F1-5AA5-0145-9D39-C77EB049EA31}"/>
              </a:ext>
            </a:extLst>
          </p:cNvPr>
          <p:cNvGrpSpPr/>
          <p:nvPr/>
        </p:nvGrpSpPr>
        <p:grpSpPr>
          <a:xfrm>
            <a:off x="5930256" y="628555"/>
            <a:ext cx="6978920" cy="2151868"/>
            <a:chOff x="6661445" y="2471466"/>
            <a:chExt cx="6978920" cy="2151868"/>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71466"/>
              <a:ext cx="6978920" cy="2151868"/>
              <a:chOff x="-617329" y="-690846"/>
              <a:chExt cx="21807842" cy="3026428"/>
            </a:xfrm>
          </p:grpSpPr>
          <p:sp>
            <p:nvSpPr>
              <p:cNvPr id="38" name="Shape 1147">
                <a:extLst>
                  <a:ext uri="{FF2B5EF4-FFF2-40B4-BE49-F238E27FC236}">
                    <a16:creationId xmlns:a16="http://schemas.microsoft.com/office/drawing/2014/main" id="{1D205232-5FB9-CC46-980A-BEB773D2FB69}"/>
                  </a:ext>
                </a:extLst>
              </p:cNvPr>
              <p:cNvSpPr/>
              <p:nvPr/>
            </p:nvSpPr>
            <p:spPr>
              <a:xfrm>
                <a:off x="-617329" y="-690846"/>
                <a:ext cx="21807842" cy="3026428"/>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39" name="Shape 1148">
                <a:extLst>
                  <a:ext uri="{FF2B5EF4-FFF2-40B4-BE49-F238E27FC236}">
                    <a16:creationId xmlns:a16="http://schemas.microsoft.com/office/drawing/2014/main" id="{7A289CE1-3F92-A64C-8567-FCB462CC13D8}"/>
                  </a:ext>
                </a:extLst>
              </p:cNvPr>
              <p:cNvSpPr/>
              <p:nvPr/>
            </p:nvSpPr>
            <p:spPr>
              <a:xfrm>
                <a:off x="849638" y="-550914"/>
                <a:ext cx="19516886" cy="268950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t">
                <a:spAutoFit/>
              </a:bodyPr>
              <a:lstStyle/>
              <a:p>
                <a:r>
                  <a:rPr lang="en-US" sz="2400" dirty="0">
                    <a:solidFill>
                      <a:schemeClr val="tx2"/>
                    </a:solidFill>
                  </a:rPr>
                  <a:t>While not all LGBTIQ+ people of concern will be in need of and eligible for resettlement, it may be a viable solution and protection tool for those most at risk. In some instances, resettlement may be the only viable solution. </a:t>
                </a: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562888" y="2604103"/>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pic>
        <p:nvPicPr>
          <p:cNvPr id="43" name="Picture Placeholder 5">
            <a:extLst>
              <a:ext uri="{FF2B5EF4-FFF2-40B4-BE49-F238E27FC236}">
                <a16:creationId xmlns:a16="http://schemas.microsoft.com/office/drawing/2014/main" id="{359C3800-3846-1D4B-BF0D-B12B60AFC3DE}"/>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t="338" b="338"/>
          <a:stretch>
            <a:fillRect/>
          </a:stretch>
        </p:blipFill>
        <p:spPr>
          <a:xfrm>
            <a:off x="2" y="0"/>
            <a:ext cx="5957147" cy="9756775"/>
          </a:xfrm>
        </p:spPr>
      </p:pic>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82</a:t>
            </a:fld>
            <a:endParaRPr lang="en-US" altLang="en-US" sz="1200" dirty="0">
              <a:solidFill>
                <a:schemeClr val="bg1"/>
              </a:solidFill>
            </a:endParaRPr>
          </a:p>
        </p:txBody>
      </p:sp>
      <p:sp>
        <p:nvSpPr>
          <p:cNvPr id="13" name="Rectangle 12">
            <a:extLst>
              <a:ext uri="{FF2B5EF4-FFF2-40B4-BE49-F238E27FC236}">
                <a16:creationId xmlns:a16="http://schemas.microsoft.com/office/drawing/2014/main" id="{96C9AD98-4853-3E4D-8AED-F078796DE831}"/>
              </a:ext>
            </a:extLst>
          </p:cNvPr>
          <p:cNvSpPr/>
          <p:nvPr/>
        </p:nvSpPr>
        <p:spPr bwMode="auto">
          <a:xfrm>
            <a:off x="6534" y="-82688"/>
            <a:ext cx="5950615" cy="9918814"/>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dirty="0">
              <a:latin typeface="Lucida Grande" charset="0"/>
              <a:ea typeface="ヒラギノ角ゴ ProN W3" charset="0"/>
              <a:sym typeface="Lucida Grande" charset="0"/>
            </a:endParaRPr>
          </a:p>
        </p:txBody>
      </p:sp>
      <p:sp>
        <p:nvSpPr>
          <p:cNvPr id="139" name="Shape 139"/>
          <p:cNvSpPr txBox="1">
            <a:spLocks noGrp="1"/>
          </p:cNvSpPr>
          <p:nvPr>
            <p:ph type="body" sz="quarter" idx="11"/>
          </p:nvPr>
        </p:nvSpPr>
        <p:spPr>
          <a:xfrm>
            <a:off x="-409424" y="6586594"/>
            <a:ext cx="6727750" cy="1219598"/>
          </a:xfrm>
        </p:spPr>
        <p:txBody>
          <a:bodyPr/>
          <a:lstStyle/>
          <a:p>
            <a:pPr defTabSz="914400"/>
            <a:r>
              <a:rPr lang="en-US" altLang="en-US" sz="3600" dirty="0">
                <a:latin typeface="Calibri" charset="0"/>
                <a:ea typeface="MS PGothic" charset="-128"/>
                <a:cs typeface="Calibri" charset="0"/>
              </a:rPr>
              <a:t>Resettlement</a:t>
            </a:r>
            <a:endParaRPr lang="en-US" altLang="en-US" sz="3600" spc="300" dirty="0">
              <a:latin typeface="Calibri" pitchFamily="34" charset="0"/>
            </a:endParaRPr>
          </a:p>
        </p:txBody>
      </p:sp>
      <p:sp>
        <p:nvSpPr>
          <p:cNvPr id="34" name="Rectangle 33"/>
          <p:cNvSpPr/>
          <p:nvPr/>
        </p:nvSpPr>
        <p:spPr bwMode="auto">
          <a:xfrm>
            <a:off x="170992" y="6502127"/>
            <a:ext cx="5620023" cy="1375027"/>
          </a:xfrm>
          <a:prstGeom prst="rect">
            <a:avLst/>
          </a:prstGeom>
          <a:noFill/>
          <a:ln w="76200">
            <a:solidFill>
              <a:schemeClr val="bg1"/>
            </a:solid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a:latin typeface="Lucida Grande" charset="0"/>
              <a:ea typeface="ヒラギノ角ゴ ProN W3" charset="0"/>
              <a:cs typeface="ヒラギノ角ゴ ProN W3" charset="0"/>
              <a:sym typeface="Lucida Grande" charset="0"/>
            </a:endParaRPr>
          </a:p>
        </p:txBody>
      </p:sp>
      <p:grpSp>
        <p:nvGrpSpPr>
          <p:cNvPr id="35" name="Group 34">
            <a:extLst>
              <a:ext uri="{FF2B5EF4-FFF2-40B4-BE49-F238E27FC236}">
                <a16:creationId xmlns:a16="http://schemas.microsoft.com/office/drawing/2014/main" id="{2212D411-938F-0742-AAA2-4F69E5C224B4}"/>
              </a:ext>
            </a:extLst>
          </p:cNvPr>
          <p:cNvGrpSpPr/>
          <p:nvPr/>
        </p:nvGrpSpPr>
        <p:grpSpPr>
          <a:xfrm>
            <a:off x="5289756" y="9111916"/>
            <a:ext cx="2460403" cy="724209"/>
            <a:chOff x="5592733" y="9111916"/>
            <a:chExt cx="2460403" cy="724209"/>
          </a:xfrm>
        </p:grpSpPr>
        <p:sp>
          <p:nvSpPr>
            <p:cNvPr id="37" name="Round Same Side Corner Rectangle 36">
              <a:extLst>
                <a:ext uri="{FF2B5EF4-FFF2-40B4-BE49-F238E27FC236}">
                  <a16:creationId xmlns:a16="http://schemas.microsoft.com/office/drawing/2014/main" id="{5ECE7796-C97B-2849-A1F4-EB254C976762}"/>
                </a:ext>
              </a:extLst>
            </p:cNvPr>
            <p:cNvSpPr/>
            <p:nvPr userDrawn="1"/>
          </p:nvSpPr>
          <p:spPr>
            <a:xfrm rot="10800000" flipV="1">
              <a:off x="5592733" y="9111916"/>
              <a:ext cx="2460403" cy="724209"/>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a:endParaRPr lang="bg-BG" sz="1921" dirty="0"/>
            </a:p>
          </p:txBody>
        </p:sp>
        <p:grpSp>
          <p:nvGrpSpPr>
            <p:cNvPr id="40" name="Group 39">
              <a:extLst>
                <a:ext uri="{FF2B5EF4-FFF2-40B4-BE49-F238E27FC236}">
                  <a16:creationId xmlns:a16="http://schemas.microsoft.com/office/drawing/2014/main" id="{9D68E605-A5BB-984D-9BB3-7B08C434C084}"/>
                </a:ext>
              </a:extLst>
            </p:cNvPr>
            <p:cNvGrpSpPr/>
            <p:nvPr/>
          </p:nvGrpSpPr>
          <p:grpSpPr>
            <a:xfrm>
              <a:off x="5765132" y="9259761"/>
              <a:ext cx="2041918" cy="473126"/>
              <a:chOff x="5582387" y="8894626"/>
              <a:chExt cx="2041918" cy="473126"/>
            </a:xfrm>
          </p:grpSpPr>
          <p:pic>
            <p:nvPicPr>
              <p:cNvPr id="41" name="Picture 40">
                <a:extLst>
                  <a:ext uri="{FF2B5EF4-FFF2-40B4-BE49-F238E27FC236}">
                    <a16:creationId xmlns:a16="http://schemas.microsoft.com/office/drawing/2014/main" id="{C3427F80-7DC7-FA4E-9266-67DFAD4ACC21}"/>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2" name="Straight Connector 41">
                <a:extLst>
                  <a:ext uri="{FF2B5EF4-FFF2-40B4-BE49-F238E27FC236}">
                    <a16:creationId xmlns:a16="http://schemas.microsoft.com/office/drawing/2014/main" id="{578A87C9-CC2B-BB45-98EE-7CCA10B9F548}"/>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68DEF909-FAAA-9146-B2F9-DF385276E2EC}"/>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grpSp>
    </p:spTree>
    <p:extLst>
      <p:ext uri="{BB962C8B-B14F-4D97-AF65-F5344CB8AC3E}">
        <p14:creationId xmlns:p14="http://schemas.microsoft.com/office/powerpoint/2010/main" val="264761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Placeholder 5">
            <a:extLst>
              <a:ext uri="{FF2B5EF4-FFF2-40B4-BE49-F238E27FC236}">
                <a16:creationId xmlns:a16="http://schemas.microsoft.com/office/drawing/2014/main" id="{7476B483-76E7-E54B-ACF6-D157880709F7}"/>
              </a:ext>
            </a:extLst>
          </p:cNvPr>
          <p:cNvPicPr>
            <a:picLocks noChangeAspect="1"/>
          </p:cNvPicPr>
          <p:nvPr/>
        </p:nvPicPr>
        <p:blipFill rotWithShape="1">
          <a:blip r:embed="rId3">
            <a:extLst>
              <a:ext uri="{28A0092B-C50C-407E-A947-70E740481C1C}">
                <a14:useLocalDpi xmlns:a14="http://schemas.microsoft.com/office/drawing/2010/main" val="0"/>
              </a:ext>
            </a:extLst>
          </a:blip>
          <a:srcRect l="32298" t="5502" r="32298"/>
          <a:stretch/>
        </p:blipFill>
        <p:spPr>
          <a:xfrm>
            <a:off x="5349092" y="1561001"/>
            <a:ext cx="1171019" cy="1758143"/>
          </a:xfrm>
          <a:prstGeom prst="rect">
            <a:avLst/>
          </a:prstGeom>
        </p:spPr>
      </p:pic>
      <p:pic>
        <p:nvPicPr>
          <p:cNvPr id="64" name="Picture 63">
            <a:extLst>
              <a:ext uri="{FF2B5EF4-FFF2-40B4-BE49-F238E27FC236}">
                <a16:creationId xmlns:a16="http://schemas.microsoft.com/office/drawing/2014/main" id="{666BA25B-0DE5-E94E-9393-8AF0CD4E6304}"/>
              </a:ext>
            </a:extLst>
          </p:cNvPr>
          <p:cNvPicPr>
            <a:picLocks noChangeAspect="1"/>
          </p:cNvPicPr>
          <p:nvPr/>
        </p:nvPicPr>
        <p:blipFill>
          <a:blip r:embed="rId4"/>
          <a:stretch>
            <a:fillRect/>
          </a:stretch>
        </p:blipFill>
        <p:spPr>
          <a:xfrm>
            <a:off x="840942" y="1607107"/>
            <a:ext cx="2491977" cy="1691852"/>
          </a:xfrm>
          <a:prstGeom prst="rect">
            <a:avLst/>
          </a:prstGeom>
        </p:spPr>
      </p:pic>
      <p:pic>
        <p:nvPicPr>
          <p:cNvPr id="65" name="Picture 64">
            <a:extLst>
              <a:ext uri="{FF2B5EF4-FFF2-40B4-BE49-F238E27FC236}">
                <a16:creationId xmlns:a16="http://schemas.microsoft.com/office/drawing/2014/main" id="{B2F726A1-E415-6C40-8B7E-55CA3C220AD7}"/>
              </a:ext>
            </a:extLst>
          </p:cNvPr>
          <p:cNvPicPr>
            <a:picLocks noChangeAspect="1"/>
          </p:cNvPicPr>
          <p:nvPr/>
        </p:nvPicPr>
        <p:blipFill rotWithShape="1">
          <a:blip r:embed="rId5"/>
          <a:srcRect l="24113" t="19025" r="14836" b="-2"/>
          <a:stretch/>
        </p:blipFill>
        <p:spPr>
          <a:xfrm>
            <a:off x="6427765" y="1617370"/>
            <a:ext cx="1911175" cy="1739644"/>
          </a:xfrm>
          <a:prstGeom prst="rect">
            <a:avLst/>
          </a:prstGeom>
          <a:noFill/>
        </p:spPr>
      </p:pic>
      <p:pic>
        <p:nvPicPr>
          <p:cNvPr id="89" name="Content Placeholder 4">
            <a:extLst>
              <a:ext uri="{FF2B5EF4-FFF2-40B4-BE49-F238E27FC236}">
                <a16:creationId xmlns:a16="http://schemas.microsoft.com/office/drawing/2014/main" id="{A8853702-75E0-7140-B92F-E121D0905892}"/>
              </a:ext>
            </a:extLst>
          </p:cNvPr>
          <p:cNvPicPr>
            <a:picLocks noChangeAspect="1"/>
          </p:cNvPicPr>
          <p:nvPr/>
        </p:nvPicPr>
        <p:blipFill rotWithShape="1">
          <a:blip r:embed="rId6"/>
          <a:srcRect r="14830"/>
          <a:stretch/>
        </p:blipFill>
        <p:spPr>
          <a:xfrm>
            <a:off x="10807696" y="1607106"/>
            <a:ext cx="2189937" cy="1749906"/>
          </a:xfrm>
          <a:prstGeom prst="rect">
            <a:avLst/>
          </a:prstGeom>
        </p:spPr>
      </p:pic>
      <p:pic>
        <p:nvPicPr>
          <p:cNvPr id="90" name="Picture 89">
            <a:extLst>
              <a:ext uri="{FF2B5EF4-FFF2-40B4-BE49-F238E27FC236}">
                <a16:creationId xmlns:a16="http://schemas.microsoft.com/office/drawing/2014/main" id="{590F1355-68D1-3B46-A069-8B1D132A924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7401" t="10372" r="20531" b="13677"/>
          <a:stretch/>
        </p:blipFill>
        <p:spPr>
          <a:xfrm>
            <a:off x="3282120" y="1607106"/>
            <a:ext cx="2073897" cy="1721480"/>
          </a:xfrm>
          <a:prstGeom prst="rect">
            <a:avLst/>
          </a:prstGeom>
        </p:spPr>
      </p:pic>
      <p:pic>
        <p:nvPicPr>
          <p:cNvPr id="93" name="Picture Placeholder 3">
            <a:extLst>
              <a:ext uri="{FF2B5EF4-FFF2-40B4-BE49-F238E27FC236}">
                <a16:creationId xmlns:a16="http://schemas.microsoft.com/office/drawing/2014/main" id="{F8DEE5DC-4057-9943-A029-C0BE7D42CB30}"/>
              </a:ext>
            </a:extLst>
          </p:cNvPr>
          <p:cNvPicPr>
            <a:picLocks noChangeAspect="1"/>
          </p:cNvPicPr>
          <p:nvPr/>
        </p:nvPicPr>
        <p:blipFill rotWithShape="1">
          <a:blip r:embed="rId8">
            <a:extLst>
              <a:ext uri="{28A0092B-C50C-407E-A947-70E740481C1C}">
                <a14:useLocalDpi xmlns:a14="http://schemas.microsoft.com/office/drawing/2010/main" val="0"/>
              </a:ext>
            </a:extLst>
          </a:blip>
          <a:srcRect l="27671" t="8784" r="32160"/>
          <a:stretch/>
        </p:blipFill>
        <p:spPr>
          <a:xfrm>
            <a:off x="-7510" y="1607106"/>
            <a:ext cx="1097049" cy="1712038"/>
          </a:xfrm>
          <a:prstGeom prst="rect">
            <a:avLst/>
          </a:prstGeom>
        </p:spPr>
      </p:pic>
      <p:pic>
        <p:nvPicPr>
          <p:cNvPr id="92" name="Picture Placeholder 4">
            <a:extLst>
              <a:ext uri="{FF2B5EF4-FFF2-40B4-BE49-F238E27FC236}">
                <a16:creationId xmlns:a16="http://schemas.microsoft.com/office/drawing/2014/main" id="{5C75B3B8-3CAF-7B40-ABBE-5F8BCB264592}"/>
              </a:ext>
            </a:extLst>
          </p:cNvPr>
          <p:cNvPicPr>
            <a:picLocks noChangeAspect="1"/>
          </p:cNvPicPr>
          <p:nvPr/>
        </p:nvPicPr>
        <p:blipFill>
          <a:blip r:embed="rId9">
            <a:extLst>
              <a:ext uri="{28A0092B-C50C-407E-A947-70E740481C1C}">
                <a14:useLocalDpi xmlns:a14="http://schemas.microsoft.com/office/drawing/2010/main" val="0"/>
              </a:ext>
            </a:extLst>
          </a:blip>
          <a:srcRect l="633" r="633"/>
          <a:stretch>
            <a:fillRect/>
          </a:stretch>
        </p:blipFill>
        <p:spPr>
          <a:xfrm>
            <a:off x="8288936" y="1615974"/>
            <a:ext cx="2491358" cy="1868519"/>
          </a:xfrm>
          <a:prstGeom prst="rect">
            <a:avLst/>
          </a:prstGeom>
        </p:spPr>
      </p:pic>
      <p:sp>
        <p:nvSpPr>
          <p:cNvPr id="636" name="Shape 636"/>
          <p:cNvSpPr>
            <a:spLocks noGrp="1"/>
          </p:cNvSpPr>
          <p:nvPr>
            <p:ph type="title"/>
          </p:nvPr>
        </p:nvSpPr>
        <p:spPr/>
        <p:txBody>
          <a:bodyPr>
            <a:normAutofit/>
          </a:bodyPr>
          <a:lstStyle/>
          <a:p>
            <a:pPr lvl="0"/>
            <a:r>
              <a:rPr lang="en-US" dirty="0"/>
              <a:t>Resettlement Referrals</a:t>
            </a:r>
          </a:p>
        </p:txBody>
      </p:sp>
      <p:sp>
        <p:nvSpPr>
          <p:cNvPr id="58" name="Rectangle 57">
            <a:extLst>
              <a:ext uri="{FF2B5EF4-FFF2-40B4-BE49-F238E27FC236}">
                <a16:creationId xmlns:a16="http://schemas.microsoft.com/office/drawing/2014/main" id="{019BE8AE-501E-1F48-AC79-B8E01F54FFB4}"/>
              </a:ext>
            </a:extLst>
          </p:cNvPr>
          <p:cNvSpPr/>
          <p:nvPr/>
        </p:nvSpPr>
        <p:spPr>
          <a:xfrm>
            <a:off x="0" y="3269958"/>
            <a:ext cx="13003213" cy="1384995"/>
          </a:xfrm>
          <a:prstGeom prst="rect">
            <a:avLst/>
          </a:prstGeom>
          <a:solidFill>
            <a:schemeClr val="accent2"/>
          </a:solidFill>
        </p:spPr>
        <p:txBody>
          <a:bodyPr wrap="square">
            <a:spAutoFit/>
          </a:bodyPr>
          <a:lstStyle/>
          <a:p>
            <a:pPr algn="ctr"/>
            <a:r>
              <a:rPr lang="en-US" sz="2800" b="1" dirty="0">
                <a:solidFill>
                  <a:schemeClr val="bg1"/>
                </a:solidFill>
              </a:rPr>
              <a:t>Specific vulnerabilities and protection needs of LGBTIQ+ people of concern are mainstreamed and addressed through existing resettlement categories. Depending </a:t>
            </a:r>
            <a:br>
              <a:rPr lang="en-US" sz="2800" b="1" dirty="0">
                <a:solidFill>
                  <a:schemeClr val="bg1"/>
                </a:solidFill>
              </a:rPr>
            </a:br>
            <a:r>
              <a:rPr lang="en-US" sz="2800" b="1" dirty="0">
                <a:solidFill>
                  <a:schemeClr val="bg1"/>
                </a:solidFill>
              </a:rPr>
              <a:t>on the circumstances, LGBTIQ+ people may qualify under: </a:t>
            </a:r>
          </a:p>
        </p:txBody>
      </p:sp>
      <p:sp>
        <p:nvSpPr>
          <p:cNvPr id="54" name="Inhaltsplatzhalter 4">
            <a:extLst>
              <a:ext uri="{FF2B5EF4-FFF2-40B4-BE49-F238E27FC236}">
                <a16:creationId xmlns:a16="http://schemas.microsoft.com/office/drawing/2014/main" id="{A451A872-A7D4-1947-8EA0-F29357057B5A}"/>
              </a:ext>
            </a:extLst>
          </p:cNvPr>
          <p:cNvSpPr txBox="1">
            <a:spLocks/>
          </p:cNvSpPr>
          <p:nvPr/>
        </p:nvSpPr>
        <p:spPr>
          <a:xfrm>
            <a:off x="991979" y="5363757"/>
            <a:ext cx="5473593" cy="43088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2800" dirty="0">
                <a:solidFill>
                  <a:schemeClr val="tx1">
                    <a:lumMod val="75000"/>
                    <a:lumOff val="25000"/>
                  </a:schemeClr>
                </a:solidFill>
                <a:latin typeface="+mn-lt"/>
              </a:rPr>
              <a:t>Legal and/or physical protection </a:t>
            </a:r>
          </a:p>
        </p:txBody>
      </p:sp>
      <p:sp>
        <p:nvSpPr>
          <p:cNvPr id="62" name="Freeform 15">
            <a:extLst>
              <a:ext uri="{FF2B5EF4-FFF2-40B4-BE49-F238E27FC236}">
                <a16:creationId xmlns:a16="http://schemas.microsoft.com/office/drawing/2014/main" id="{C0EED996-9F6F-0549-99AA-E74B98384E2F}"/>
              </a:ext>
            </a:extLst>
          </p:cNvPr>
          <p:cNvSpPr>
            <a:spLocks/>
          </p:cNvSpPr>
          <p:nvPr/>
        </p:nvSpPr>
        <p:spPr bwMode="auto">
          <a:xfrm>
            <a:off x="469234" y="5452230"/>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99" name="Inhaltsplatzhalter 4">
            <a:extLst>
              <a:ext uri="{FF2B5EF4-FFF2-40B4-BE49-F238E27FC236}">
                <a16:creationId xmlns:a16="http://schemas.microsoft.com/office/drawing/2014/main" id="{287C5A3D-E0D4-E046-9060-9692FDD1EE92}"/>
              </a:ext>
            </a:extLst>
          </p:cNvPr>
          <p:cNvSpPr txBox="1">
            <a:spLocks/>
          </p:cNvSpPr>
          <p:nvPr/>
        </p:nvSpPr>
        <p:spPr>
          <a:xfrm>
            <a:off x="1002100" y="6310170"/>
            <a:ext cx="5473593" cy="43088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2800" dirty="0">
                <a:solidFill>
                  <a:schemeClr val="tx1">
                    <a:lumMod val="75000"/>
                    <a:lumOff val="25000"/>
                  </a:schemeClr>
                </a:solidFill>
                <a:latin typeface="+mn-lt"/>
              </a:rPr>
              <a:t> Survivors of violence and/or torture</a:t>
            </a:r>
          </a:p>
        </p:txBody>
      </p:sp>
      <p:sp>
        <p:nvSpPr>
          <p:cNvPr id="100" name="Freeform 15">
            <a:extLst>
              <a:ext uri="{FF2B5EF4-FFF2-40B4-BE49-F238E27FC236}">
                <a16:creationId xmlns:a16="http://schemas.microsoft.com/office/drawing/2014/main" id="{21EAA202-3E18-EA4E-BED0-9EEB5571E774}"/>
              </a:ext>
            </a:extLst>
          </p:cNvPr>
          <p:cNvSpPr>
            <a:spLocks/>
          </p:cNvSpPr>
          <p:nvPr/>
        </p:nvSpPr>
        <p:spPr bwMode="auto">
          <a:xfrm>
            <a:off x="469234" y="6388126"/>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01" name="Inhaltsplatzhalter 4">
            <a:extLst>
              <a:ext uri="{FF2B5EF4-FFF2-40B4-BE49-F238E27FC236}">
                <a16:creationId xmlns:a16="http://schemas.microsoft.com/office/drawing/2014/main" id="{88046CB5-6F14-034E-AFD1-5F4F275B1E79}"/>
              </a:ext>
            </a:extLst>
          </p:cNvPr>
          <p:cNvSpPr txBox="1">
            <a:spLocks/>
          </p:cNvSpPr>
          <p:nvPr/>
        </p:nvSpPr>
        <p:spPr>
          <a:xfrm>
            <a:off x="1059358" y="7202146"/>
            <a:ext cx="5473593" cy="43088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2800" dirty="0">
                <a:solidFill>
                  <a:schemeClr val="tx1">
                    <a:lumMod val="75000"/>
                    <a:lumOff val="25000"/>
                  </a:schemeClr>
                </a:solidFill>
                <a:latin typeface="Calibri" panose="020F0502020204030204" pitchFamily="34" charset="0"/>
              </a:rPr>
              <a:t>Women and girls at risk</a:t>
            </a:r>
          </a:p>
        </p:txBody>
      </p:sp>
      <p:sp>
        <p:nvSpPr>
          <p:cNvPr id="104" name="Freeform 15">
            <a:extLst>
              <a:ext uri="{FF2B5EF4-FFF2-40B4-BE49-F238E27FC236}">
                <a16:creationId xmlns:a16="http://schemas.microsoft.com/office/drawing/2014/main" id="{72681DB2-8E54-DD47-A32C-C38212F38367}"/>
              </a:ext>
            </a:extLst>
          </p:cNvPr>
          <p:cNvSpPr>
            <a:spLocks/>
          </p:cNvSpPr>
          <p:nvPr/>
        </p:nvSpPr>
        <p:spPr bwMode="auto">
          <a:xfrm>
            <a:off x="469234" y="7295572"/>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09" name="Inhaltsplatzhalter 4">
            <a:extLst>
              <a:ext uri="{FF2B5EF4-FFF2-40B4-BE49-F238E27FC236}">
                <a16:creationId xmlns:a16="http://schemas.microsoft.com/office/drawing/2014/main" id="{523A0B49-23CD-C64E-A53F-6F53BD64EB08}"/>
              </a:ext>
            </a:extLst>
          </p:cNvPr>
          <p:cNvSpPr txBox="1">
            <a:spLocks/>
          </p:cNvSpPr>
          <p:nvPr/>
        </p:nvSpPr>
        <p:spPr>
          <a:xfrm>
            <a:off x="1065515" y="8047158"/>
            <a:ext cx="5473593" cy="43088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2800" dirty="0">
                <a:solidFill>
                  <a:schemeClr val="tx1">
                    <a:lumMod val="75000"/>
                    <a:lumOff val="25000"/>
                  </a:schemeClr>
                </a:solidFill>
                <a:latin typeface="Calibri" panose="020F0502020204030204" pitchFamily="34" charset="0"/>
              </a:rPr>
              <a:t>Children or adolescents at risk</a:t>
            </a:r>
          </a:p>
        </p:txBody>
      </p:sp>
      <p:sp>
        <p:nvSpPr>
          <p:cNvPr id="110" name="Freeform 15">
            <a:extLst>
              <a:ext uri="{FF2B5EF4-FFF2-40B4-BE49-F238E27FC236}">
                <a16:creationId xmlns:a16="http://schemas.microsoft.com/office/drawing/2014/main" id="{4149FB54-88B2-C641-A4D2-6D4DDBCB8B2B}"/>
              </a:ext>
            </a:extLst>
          </p:cNvPr>
          <p:cNvSpPr>
            <a:spLocks/>
          </p:cNvSpPr>
          <p:nvPr/>
        </p:nvSpPr>
        <p:spPr bwMode="auto">
          <a:xfrm>
            <a:off x="469234" y="8119672"/>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28" name="Inhaltsplatzhalter 4">
            <a:extLst>
              <a:ext uri="{FF2B5EF4-FFF2-40B4-BE49-F238E27FC236}">
                <a16:creationId xmlns:a16="http://schemas.microsoft.com/office/drawing/2014/main" id="{89D6F0D5-5620-6949-B8ED-4FABE53689D4}"/>
              </a:ext>
            </a:extLst>
          </p:cNvPr>
          <p:cNvSpPr txBox="1">
            <a:spLocks/>
          </p:cNvSpPr>
          <p:nvPr/>
        </p:nvSpPr>
        <p:spPr>
          <a:xfrm>
            <a:off x="7529620" y="5446868"/>
            <a:ext cx="5473593" cy="43088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2800" dirty="0">
                <a:solidFill>
                  <a:schemeClr val="tx1">
                    <a:lumMod val="75000"/>
                    <a:lumOff val="25000"/>
                  </a:schemeClr>
                </a:solidFill>
                <a:latin typeface="+mn-lt"/>
              </a:rPr>
              <a:t>Family reunification</a:t>
            </a:r>
          </a:p>
        </p:txBody>
      </p:sp>
      <p:sp>
        <p:nvSpPr>
          <p:cNvPr id="129" name="Freeform 15">
            <a:extLst>
              <a:ext uri="{FF2B5EF4-FFF2-40B4-BE49-F238E27FC236}">
                <a16:creationId xmlns:a16="http://schemas.microsoft.com/office/drawing/2014/main" id="{0106F65D-888C-804B-8913-AFDC10FD976D}"/>
              </a:ext>
            </a:extLst>
          </p:cNvPr>
          <p:cNvSpPr>
            <a:spLocks/>
          </p:cNvSpPr>
          <p:nvPr/>
        </p:nvSpPr>
        <p:spPr bwMode="auto">
          <a:xfrm>
            <a:off x="6998422" y="5547197"/>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30" name="Inhaltsplatzhalter 4">
            <a:extLst>
              <a:ext uri="{FF2B5EF4-FFF2-40B4-BE49-F238E27FC236}">
                <a16:creationId xmlns:a16="http://schemas.microsoft.com/office/drawing/2014/main" id="{B7B8C9D8-F3F6-BA4C-B715-04BAB1F4D125}"/>
              </a:ext>
            </a:extLst>
          </p:cNvPr>
          <p:cNvSpPr txBox="1">
            <a:spLocks/>
          </p:cNvSpPr>
          <p:nvPr/>
        </p:nvSpPr>
        <p:spPr>
          <a:xfrm>
            <a:off x="7529619" y="6243100"/>
            <a:ext cx="5473593" cy="43088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pPr>
            <a:r>
              <a:rPr lang="en-US" sz="2800" dirty="0">
                <a:solidFill>
                  <a:schemeClr val="tx1">
                    <a:lumMod val="75000"/>
                    <a:lumOff val="25000"/>
                  </a:schemeClr>
                </a:solidFill>
                <a:latin typeface="+mn-lt"/>
              </a:rPr>
              <a:t>Medical needs category</a:t>
            </a:r>
          </a:p>
        </p:txBody>
      </p:sp>
      <p:sp>
        <p:nvSpPr>
          <p:cNvPr id="131" name="Freeform 15">
            <a:extLst>
              <a:ext uri="{FF2B5EF4-FFF2-40B4-BE49-F238E27FC236}">
                <a16:creationId xmlns:a16="http://schemas.microsoft.com/office/drawing/2014/main" id="{E88D24A8-DF81-5B43-9AA0-C5011B7A6593}"/>
              </a:ext>
            </a:extLst>
          </p:cNvPr>
          <p:cNvSpPr>
            <a:spLocks/>
          </p:cNvSpPr>
          <p:nvPr/>
        </p:nvSpPr>
        <p:spPr bwMode="auto">
          <a:xfrm>
            <a:off x="6998422" y="6357451"/>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13"/>
          </a:p>
        </p:txBody>
      </p:sp>
      <p:sp>
        <p:nvSpPr>
          <p:cNvPr id="142" name="Slide Number Placeholder 5">
            <a:extLst>
              <a:ext uri="{FF2B5EF4-FFF2-40B4-BE49-F238E27FC236}">
                <a16:creationId xmlns:a16="http://schemas.microsoft.com/office/drawing/2014/main" id="{10D89118-FA7A-A940-945D-BD208AE41AE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83</a:t>
            </a:fld>
            <a:endParaRPr lang="en-US" altLang="en-US" sz="1200" dirty="0">
              <a:solidFill>
                <a:schemeClr val="bg1"/>
              </a:solidFill>
            </a:endParaRPr>
          </a:p>
        </p:txBody>
      </p:sp>
      <p:cxnSp>
        <p:nvCxnSpPr>
          <p:cNvPr id="4" name="Straight Connector 3">
            <a:extLst>
              <a:ext uri="{FF2B5EF4-FFF2-40B4-BE49-F238E27FC236}">
                <a16:creationId xmlns:a16="http://schemas.microsoft.com/office/drawing/2014/main" id="{6C47EC89-13D1-C544-BDA9-A3D27940F79B}"/>
              </a:ext>
            </a:extLst>
          </p:cNvPr>
          <p:cNvCxnSpPr/>
          <p:nvPr/>
        </p:nvCxnSpPr>
        <p:spPr bwMode="auto">
          <a:xfrm>
            <a:off x="1089539" y="1607106"/>
            <a:ext cx="0" cy="1749906"/>
          </a:xfrm>
          <a:prstGeom prst="line">
            <a:avLst/>
          </a:prstGeom>
          <a:blipFill dpi="0" rotWithShape="0">
            <a:blip r:embed="rId10"/>
            <a:srcRect/>
            <a:tile tx="0" ty="0" sx="100000" sy="100000" flip="none" algn="tl"/>
          </a:blipFill>
          <a:ln w="762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4" name="Straight Connector 93">
            <a:extLst>
              <a:ext uri="{FF2B5EF4-FFF2-40B4-BE49-F238E27FC236}">
                <a16:creationId xmlns:a16="http://schemas.microsoft.com/office/drawing/2014/main" id="{90A0EC2B-9958-7049-B0DE-457B920D8CF5}"/>
              </a:ext>
            </a:extLst>
          </p:cNvPr>
          <p:cNvCxnSpPr/>
          <p:nvPr/>
        </p:nvCxnSpPr>
        <p:spPr bwMode="auto">
          <a:xfrm>
            <a:off x="3285066" y="1607106"/>
            <a:ext cx="0" cy="1749906"/>
          </a:xfrm>
          <a:prstGeom prst="line">
            <a:avLst/>
          </a:prstGeom>
          <a:blipFill dpi="0" rotWithShape="0">
            <a:blip r:embed="rId10"/>
            <a:srcRect/>
            <a:tile tx="0" ty="0" sx="100000" sy="100000" flip="none" algn="tl"/>
          </a:blipFill>
          <a:ln w="762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5" name="Straight Connector 94">
            <a:extLst>
              <a:ext uri="{FF2B5EF4-FFF2-40B4-BE49-F238E27FC236}">
                <a16:creationId xmlns:a16="http://schemas.microsoft.com/office/drawing/2014/main" id="{9611E187-A5B1-DA46-8532-1F42C2B51C2B}"/>
              </a:ext>
            </a:extLst>
          </p:cNvPr>
          <p:cNvCxnSpPr/>
          <p:nvPr/>
        </p:nvCxnSpPr>
        <p:spPr bwMode="auto">
          <a:xfrm>
            <a:off x="6427766" y="1607106"/>
            <a:ext cx="0" cy="1749906"/>
          </a:xfrm>
          <a:prstGeom prst="line">
            <a:avLst/>
          </a:prstGeom>
          <a:blipFill dpi="0" rotWithShape="0">
            <a:blip r:embed="rId10"/>
            <a:srcRect/>
            <a:tile tx="0" ty="0" sx="100000" sy="100000" flip="none" algn="tl"/>
          </a:blipFill>
          <a:ln w="762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6" name="Straight Connector 95">
            <a:extLst>
              <a:ext uri="{FF2B5EF4-FFF2-40B4-BE49-F238E27FC236}">
                <a16:creationId xmlns:a16="http://schemas.microsoft.com/office/drawing/2014/main" id="{0A3D4A75-B839-154C-AB10-2F35C4CB53AA}"/>
              </a:ext>
            </a:extLst>
          </p:cNvPr>
          <p:cNvCxnSpPr/>
          <p:nvPr/>
        </p:nvCxnSpPr>
        <p:spPr bwMode="auto">
          <a:xfrm>
            <a:off x="8244484" y="1607106"/>
            <a:ext cx="0" cy="1749906"/>
          </a:xfrm>
          <a:prstGeom prst="line">
            <a:avLst/>
          </a:prstGeom>
          <a:blipFill dpi="0" rotWithShape="0">
            <a:blip r:embed="rId10"/>
            <a:srcRect/>
            <a:tile tx="0" ty="0" sx="100000" sy="100000" flip="none" algn="tl"/>
          </a:blipFill>
          <a:ln w="762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7" name="Straight Connector 96">
            <a:extLst>
              <a:ext uri="{FF2B5EF4-FFF2-40B4-BE49-F238E27FC236}">
                <a16:creationId xmlns:a16="http://schemas.microsoft.com/office/drawing/2014/main" id="{2403591B-0786-BB43-BF3B-A1C8FDB8B540}"/>
              </a:ext>
            </a:extLst>
          </p:cNvPr>
          <p:cNvCxnSpPr/>
          <p:nvPr/>
        </p:nvCxnSpPr>
        <p:spPr bwMode="auto">
          <a:xfrm>
            <a:off x="10780294" y="1607106"/>
            <a:ext cx="0" cy="1749906"/>
          </a:xfrm>
          <a:prstGeom prst="line">
            <a:avLst/>
          </a:prstGeom>
          <a:blipFill dpi="0" rotWithShape="0">
            <a:blip r:embed="rId10"/>
            <a:srcRect/>
            <a:tile tx="0" ty="0" sx="100000" sy="100000" flip="none" algn="tl"/>
          </a:blipFill>
          <a:ln w="762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7" name="Straight Connector 116">
            <a:extLst>
              <a:ext uri="{FF2B5EF4-FFF2-40B4-BE49-F238E27FC236}">
                <a16:creationId xmlns:a16="http://schemas.microsoft.com/office/drawing/2014/main" id="{587AD3BF-3EDF-C345-8DB9-C1A75A1F62E0}"/>
              </a:ext>
            </a:extLst>
          </p:cNvPr>
          <p:cNvCxnSpPr/>
          <p:nvPr/>
        </p:nvCxnSpPr>
        <p:spPr bwMode="auto">
          <a:xfrm>
            <a:off x="5341916" y="1607106"/>
            <a:ext cx="0" cy="1749906"/>
          </a:xfrm>
          <a:prstGeom prst="line">
            <a:avLst/>
          </a:prstGeom>
          <a:blipFill dpi="0" rotWithShape="0">
            <a:blip r:embed="rId10"/>
            <a:srcRect/>
            <a:tile tx="0" ty="0" sx="100000" sy="100000" flip="none" algn="tl"/>
          </a:blipFill>
          <a:ln w="762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8" name="Straight Connector 117">
            <a:extLst>
              <a:ext uri="{FF2B5EF4-FFF2-40B4-BE49-F238E27FC236}">
                <a16:creationId xmlns:a16="http://schemas.microsoft.com/office/drawing/2014/main" id="{F685485F-0F93-D742-8864-373F0528ED8E}"/>
              </a:ext>
            </a:extLst>
          </p:cNvPr>
          <p:cNvCxnSpPr>
            <a:cxnSpLocks/>
          </p:cNvCxnSpPr>
          <p:nvPr/>
        </p:nvCxnSpPr>
        <p:spPr bwMode="auto">
          <a:xfrm>
            <a:off x="-7510" y="1606316"/>
            <a:ext cx="13005143" cy="0"/>
          </a:xfrm>
          <a:prstGeom prst="line">
            <a:avLst/>
          </a:prstGeom>
          <a:blipFill dpi="0" rotWithShape="0">
            <a:blip r:embed="rId10"/>
            <a:srcRect/>
            <a:tile tx="0" ty="0" sx="100000" sy="100000" flip="none" algn="tl"/>
          </a:blipFill>
          <a:ln w="762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242112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fade">
                                      <p:cBhvr>
                                        <p:cTn id="15" dur="500"/>
                                        <p:tgtEl>
                                          <p:spTgt spid="10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500"/>
                                        <p:tgtEl>
                                          <p:spTgt spid="9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4"/>
                                        </p:tgtEl>
                                        <p:attrNameLst>
                                          <p:attrName>style.visibility</p:attrName>
                                        </p:attrNameLst>
                                      </p:cBhvr>
                                      <p:to>
                                        <p:strVal val="visible"/>
                                      </p:to>
                                    </p:set>
                                    <p:animEffect transition="in" filter="fade">
                                      <p:cBhvr>
                                        <p:cTn id="23" dur="500"/>
                                        <p:tgtEl>
                                          <p:spTgt spid="10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1"/>
                                        </p:tgtEl>
                                        <p:attrNameLst>
                                          <p:attrName>style.visibility</p:attrName>
                                        </p:attrNameLst>
                                      </p:cBhvr>
                                      <p:to>
                                        <p:strVal val="visible"/>
                                      </p:to>
                                    </p:set>
                                    <p:animEffect transition="in" filter="fade">
                                      <p:cBhvr>
                                        <p:cTn id="26" dur="500"/>
                                        <p:tgtEl>
                                          <p:spTgt spid="10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500"/>
                                        <p:tgtEl>
                                          <p:spTgt spid="1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9"/>
                                        </p:tgtEl>
                                        <p:attrNameLst>
                                          <p:attrName>style.visibility</p:attrName>
                                        </p:attrNameLst>
                                      </p:cBhvr>
                                      <p:to>
                                        <p:strVal val="visible"/>
                                      </p:to>
                                    </p:set>
                                    <p:animEffect transition="in" filter="fade">
                                      <p:cBhvr>
                                        <p:cTn id="34" dur="500"/>
                                        <p:tgtEl>
                                          <p:spTgt spid="10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9"/>
                                        </p:tgtEl>
                                        <p:attrNameLst>
                                          <p:attrName>style.visibility</p:attrName>
                                        </p:attrNameLst>
                                      </p:cBhvr>
                                      <p:to>
                                        <p:strVal val="visible"/>
                                      </p:to>
                                    </p:set>
                                    <p:animEffect transition="in" filter="fade">
                                      <p:cBhvr>
                                        <p:cTn id="39" dur="500"/>
                                        <p:tgtEl>
                                          <p:spTgt spid="12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8"/>
                                        </p:tgtEl>
                                        <p:attrNameLst>
                                          <p:attrName>style.visibility</p:attrName>
                                        </p:attrNameLst>
                                      </p:cBhvr>
                                      <p:to>
                                        <p:strVal val="visible"/>
                                      </p:to>
                                    </p:set>
                                    <p:animEffect transition="in" filter="fade">
                                      <p:cBhvr>
                                        <p:cTn id="42" dur="500"/>
                                        <p:tgtEl>
                                          <p:spTgt spid="1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1"/>
                                        </p:tgtEl>
                                        <p:attrNameLst>
                                          <p:attrName>style.visibility</p:attrName>
                                        </p:attrNameLst>
                                      </p:cBhvr>
                                      <p:to>
                                        <p:strVal val="visible"/>
                                      </p:to>
                                    </p:set>
                                    <p:animEffect transition="in" filter="fade">
                                      <p:cBhvr>
                                        <p:cTn id="47" dur="500"/>
                                        <p:tgtEl>
                                          <p:spTgt spid="13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30"/>
                                        </p:tgtEl>
                                        <p:attrNameLst>
                                          <p:attrName>style.visibility</p:attrName>
                                        </p:attrNameLst>
                                      </p:cBhvr>
                                      <p:to>
                                        <p:strVal val="visible"/>
                                      </p:to>
                                    </p:set>
                                    <p:animEffect transition="in" filter="fade">
                                      <p:cBhvr>
                                        <p:cTn id="50"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2" grpId="0" animBg="1"/>
      <p:bldP spid="99" grpId="0"/>
      <p:bldP spid="100" grpId="0" animBg="1"/>
      <p:bldP spid="101" grpId="0"/>
      <p:bldP spid="104" grpId="0" animBg="1"/>
      <p:bldP spid="109" grpId="0"/>
      <p:bldP spid="110" grpId="0" animBg="1"/>
      <p:bldP spid="128" grpId="0"/>
      <p:bldP spid="129" grpId="0" animBg="1"/>
      <p:bldP spid="130" grpId="0"/>
      <p:bldP spid="13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44" name="Group 43">
            <a:extLst>
              <a:ext uri="{FF2B5EF4-FFF2-40B4-BE49-F238E27FC236}">
                <a16:creationId xmlns:a16="http://schemas.microsoft.com/office/drawing/2014/main" id="{B12601C1-37B2-4342-A8D8-2389BD1A5A29}"/>
              </a:ext>
            </a:extLst>
          </p:cNvPr>
          <p:cNvGrpSpPr/>
          <p:nvPr/>
        </p:nvGrpSpPr>
        <p:grpSpPr>
          <a:xfrm>
            <a:off x="5930256" y="2226821"/>
            <a:ext cx="6978920" cy="1753801"/>
            <a:chOff x="6661445" y="2430945"/>
            <a:chExt cx="6978920" cy="1753801"/>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09"/>
              <a:ext cx="6978920" cy="1753037"/>
              <a:chOff x="-617329" y="-746761"/>
              <a:chExt cx="21807842" cy="2465503"/>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1"/>
                <a:ext cx="21807842" cy="2465503"/>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52" name="Shape 1148">
                <a:extLst>
                  <a:ext uri="{FF2B5EF4-FFF2-40B4-BE49-F238E27FC236}">
                    <a16:creationId xmlns:a16="http://schemas.microsoft.com/office/drawing/2014/main" id="{E33F89C6-2B8C-9443-BEC2-748E315EF48C}"/>
                  </a:ext>
                </a:extLst>
              </p:cNvPr>
              <p:cNvSpPr/>
              <p:nvPr/>
            </p:nvSpPr>
            <p:spPr>
              <a:xfrm>
                <a:off x="849638" y="-621927"/>
                <a:ext cx="20340875" cy="217006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t">
                <a:spAutoFit/>
              </a:bodyPr>
              <a:lstStyle/>
              <a:p>
                <a:r>
                  <a:rPr lang="en-US" sz="2400" dirty="0">
                    <a:solidFill>
                      <a:schemeClr val="tx2"/>
                    </a:solidFill>
                  </a:rPr>
                  <a:t>If eligibility and acceptance is confirmed, some individuals may require temporary protective measures, such as safe shelter, relocation to an urban </a:t>
                </a:r>
                <a:r>
                  <a:rPr lang="en-US" sz="2400" dirty="0" err="1">
                    <a:solidFill>
                      <a:schemeClr val="tx2"/>
                    </a:solidFill>
                  </a:rPr>
                  <a:t>centre</a:t>
                </a:r>
                <a:r>
                  <a:rPr lang="en-US" sz="2400" dirty="0">
                    <a:solidFill>
                      <a:schemeClr val="tx2"/>
                    </a:solidFill>
                  </a:rPr>
                  <a:t> or evacuation to an ETF. </a:t>
                </a: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551912" y="2549357"/>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53" name="Group 52">
            <a:extLst>
              <a:ext uri="{FF2B5EF4-FFF2-40B4-BE49-F238E27FC236}">
                <a16:creationId xmlns:a16="http://schemas.microsoft.com/office/drawing/2014/main" id="{390DE5AD-A901-C543-A9C6-188690749545}"/>
              </a:ext>
            </a:extLst>
          </p:cNvPr>
          <p:cNvGrpSpPr/>
          <p:nvPr/>
        </p:nvGrpSpPr>
        <p:grpSpPr>
          <a:xfrm>
            <a:off x="5930256" y="4201544"/>
            <a:ext cx="6978920" cy="2197586"/>
            <a:chOff x="6661445" y="2198552"/>
            <a:chExt cx="6978920" cy="2197586"/>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198552"/>
              <a:ext cx="6978920" cy="2197586"/>
              <a:chOff x="-617329" y="-1074678"/>
              <a:chExt cx="21807842" cy="3090724"/>
            </a:xfrm>
          </p:grpSpPr>
          <p:sp>
            <p:nvSpPr>
              <p:cNvPr id="70" name="Shape 1147">
                <a:extLst>
                  <a:ext uri="{FF2B5EF4-FFF2-40B4-BE49-F238E27FC236}">
                    <a16:creationId xmlns:a16="http://schemas.microsoft.com/office/drawing/2014/main" id="{8BC745F6-4CA6-2D49-B947-E82F748E2B64}"/>
                  </a:ext>
                </a:extLst>
              </p:cNvPr>
              <p:cNvSpPr/>
              <p:nvPr/>
            </p:nvSpPr>
            <p:spPr>
              <a:xfrm>
                <a:off x="-617329" y="-1074678"/>
                <a:ext cx="21807842" cy="3090724"/>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73" name="Shape 1148">
                <a:extLst>
                  <a:ext uri="{FF2B5EF4-FFF2-40B4-BE49-F238E27FC236}">
                    <a16:creationId xmlns:a16="http://schemas.microsoft.com/office/drawing/2014/main" id="{71F39689-7BC8-A74E-ADC8-AA160AFEFABA}"/>
                  </a:ext>
                </a:extLst>
              </p:cNvPr>
              <p:cNvSpPr/>
              <p:nvPr/>
            </p:nvSpPr>
            <p:spPr>
              <a:xfrm>
                <a:off x="849638" y="-869155"/>
                <a:ext cx="18967187" cy="26895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t">
                <a:spAutoFit/>
              </a:bodyPr>
              <a:lstStyle/>
              <a:p>
                <a:r>
                  <a:rPr lang="en-US" sz="2400" dirty="0">
                    <a:solidFill>
                      <a:schemeClr val="tx2"/>
                    </a:solidFill>
                  </a:rPr>
                  <a:t>An individual’s SOGIESC may be material to their RSD or resettlement case or shared later in the process. Some individuals flee their countries for mixed reasons but have serious protection risks related to SOGIESC.</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554110" y="2415099"/>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2" name="Group 1">
            <a:extLst>
              <a:ext uri="{FF2B5EF4-FFF2-40B4-BE49-F238E27FC236}">
                <a16:creationId xmlns:a16="http://schemas.microsoft.com/office/drawing/2014/main" id="{0F73F7F1-5AA5-0145-9D39-C77EB049EA31}"/>
              </a:ext>
            </a:extLst>
          </p:cNvPr>
          <p:cNvGrpSpPr/>
          <p:nvPr/>
        </p:nvGrpSpPr>
        <p:grpSpPr>
          <a:xfrm>
            <a:off x="5930256" y="628555"/>
            <a:ext cx="6978920" cy="1372577"/>
            <a:chOff x="6661445" y="2471466"/>
            <a:chExt cx="6978920" cy="1372577"/>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71466"/>
              <a:ext cx="6978920" cy="1372577"/>
              <a:chOff x="-617329" y="-690846"/>
              <a:chExt cx="21807842" cy="1930418"/>
            </a:xfrm>
          </p:grpSpPr>
          <p:sp>
            <p:nvSpPr>
              <p:cNvPr id="38" name="Shape 1147">
                <a:extLst>
                  <a:ext uri="{FF2B5EF4-FFF2-40B4-BE49-F238E27FC236}">
                    <a16:creationId xmlns:a16="http://schemas.microsoft.com/office/drawing/2014/main" id="{1D205232-5FB9-CC46-980A-BEB773D2FB69}"/>
                  </a:ext>
                </a:extLst>
              </p:cNvPr>
              <p:cNvSpPr/>
              <p:nvPr/>
            </p:nvSpPr>
            <p:spPr>
              <a:xfrm>
                <a:off x="-617329" y="-690846"/>
                <a:ext cx="21807842" cy="1930418"/>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39" name="Shape 1148">
                <a:extLst>
                  <a:ext uri="{FF2B5EF4-FFF2-40B4-BE49-F238E27FC236}">
                    <a16:creationId xmlns:a16="http://schemas.microsoft.com/office/drawing/2014/main" id="{7A289CE1-3F92-A64C-8567-FCB462CC13D8}"/>
                  </a:ext>
                </a:extLst>
              </p:cNvPr>
              <p:cNvSpPr/>
              <p:nvPr/>
            </p:nvSpPr>
            <p:spPr>
              <a:xfrm>
                <a:off x="849638" y="-550914"/>
                <a:ext cx="20340875" cy="165063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t">
                <a:spAutoFit/>
              </a:bodyPr>
              <a:lstStyle/>
              <a:p>
                <a:r>
                  <a:rPr lang="en-US" sz="2400" dirty="0">
                    <a:solidFill>
                      <a:schemeClr val="tx2"/>
                    </a:solidFill>
                  </a:rPr>
                  <a:t>Although many LGBTIQ+ cases will warrant </a:t>
                </a:r>
                <a:br>
                  <a:rPr lang="en-US" sz="2400" dirty="0">
                    <a:solidFill>
                      <a:schemeClr val="tx2"/>
                    </a:solidFill>
                  </a:rPr>
                </a:br>
                <a:r>
                  <a:rPr lang="en-US" sz="2400" dirty="0">
                    <a:solidFill>
                      <a:schemeClr val="tx2"/>
                    </a:solidFill>
                  </a:rPr>
                  <a:t>urgent or emergency referral, each case should be evaluated on its own merit. Use the HRIT to assess.</a:t>
                </a: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553744" y="2604103"/>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40" name="Group 39">
            <a:extLst>
              <a:ext uri="{FF2B5EF4-FFF2-40B4-BE49-F238E27FC236}">
                <a16:creationId xmlns:a16="http://schemas.microsoft.com/office/drawing/2014/main" id="{FD679BAF-4A15-1846-8B64-22907D1EC142}"/>
              </a:ext>
            </a:extLst>
          </p:cNvPr>
          <p:cNvGrpSpPr/>
          <p:nvPr/>
        </p:nvGrpSpPr>
        <p:grpSpPr>
          <a:xfrm>
            <a:off x="5930256" y="6617854"/>
            <a:ext cx="6978920" cy="2061355"/>
            <a:chOff x="6661445" y="2198552"/>
            <a:chExt cx="6978920" cy="2061355"/>
          </a:xfrm>
        </p:grpSpPr>
        <p:grpSp>
          <p:nvGrpSpPr>
            <p:cNvPr id="41" name="Group 1149">
              <a:extLst>
                <a:ext uri="{FF2B5EF4-FFF2-40B4-BE49-F238E27FC236}">
                  <a16:creationId xmlns:a16="http://schemas.microsoft.com/office/drawing/2014/main" id="{A5D51D77-B5D4-8E4E-8914-CC5D1ADBCB76}"/>
                </a:ext>
              </a:extLst>
            </p:cNvPr>
            <p:cNvGrpSpPr/>
            <p:nvPr/>
          </p:nvGrpSpPr>
          <p:grpSpPr>
            <a:xfrm>
              <a:off x="6661445" y="2198552"/>
              <a:ext cx="6978920" cy="2061355"/>
              <a:chOff x="-617329" y="-1074678"/>
              <a:chExt cx="21807842" cy="2899126"/>
            </a:xfrm>
          </p:grpSpPr>
          <p:sp>
            <p:nvSpPr>
              <p:cNvPr id="45" name="Shape 1147">
                <a:extLst>
                  <a:ext uri="{FF2B5EF4-FFF2-40B4-BE49-F238E27FC236}">
                    <a16:creationId xmlns:a16="http://schemas.microsoft.com/office/drawing/2014/main" id="{7DABE163-617F-284B-BC09-B774E9DFEEF7}"/>
                  </a:ext>
                </a:extLst>
              </p:cNvPr>
              <p:cNvSpPr/>
              <p:nvPr/>
            </p:nvSpPr>
            <p:spPr>
              <a:xfrm>
                <a:off x="-617329" y="-1074678"/>
                <a:ext cx="21807842" cy="2899126"/>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47" name="Shape 1148">
                <a:extLst>
                  <a:ext uri="{FF2B5EF4-FFF2-40B4-BE49-F238E27FC236}">
                    <a16:creationId xmlns:a16="http://schemas.microsoft.com/office/drawing/2014/main" id="{665AABA1-F7AA-2843-8640-C209280E0FD1}"/>
                  </a:ext>
                </a:extLst>
              </p:cNvPr>
              <p:cNvSpPr/>
              <p:nvPr/>
            </p:nvSpPr>
            <p:spPr>
              <a:xfrm>
                <a:off x="849638" y="-869155"/>
                <a:ext cx="18967187" cy="26895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t">
                <a:spAutoFit/>
              </a:bodyPr>
              <a:lstStyle/>
              <a:p>
                <a:r>
                  <a:rPr lang="en-US" sz="2400" dirty="0">
                    <a:solidFill>
                      <a:schemeClr val="tx2"/>
                    </a:solidFill>
                  </a:rPr>
                  <a:t>Resettlement needs should be assessed without reference to discretion or what a person could “reasonably tolerate” if returned to the </a:t>
                </a:r>
                <a:r>
                  <a:rPr lang="en-US" sz="2400" dirty="0" err="1">
                    <a:solidFill>
                      <a:schemeClr val="tx2"/>
                    </a:solidFill>
                  </a:rPr>
                  <a:t>CoO</a:t>
                </a:r>
                <a:r>
                  <a:rPr lang="en-US" sz="2400" dirty="0">
                    <a:solidFill>
                      <a:schemeClr val="tx2"/>
                    </a:solidFill>
                  </a:rPr>
                  <a:t>. Both bars have been discredited as violating human rights.</a:t>
                </a:r>
              </a:p>
            </p:txBody>
          </p:sp>
        </p:grpSp>
        <p:sp>
          <p:nvSpPr>
            <p:cNvPr id="42" name="Shape 1150">
              <a:extLst>
                <a:ext uri="{FF2B5EF4-FFF2-40B4-BE49-F238E27FC236}">
                  <a16:creationId xmlns:a16="http://schemas.microsoft.com/office/drawing/2014/main" id="{496D9CE5-D830-804A-BD81-A1FF1EE7A5EF}"/>
                </a:ext>
              </a:extLst>
            </p:cNvPr>
            <p:cNvSpPr/>
            <p:nvPr/>
          </p:nvSpPr>
          <p:spPr>
            <a:xfrm rot="5400000">
              <a:off x="6554110" y="2415099"/>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pic>
        <p:nvPicPr>
          <p:cNvPr id="37" name="Picture Placeholder 3">
            <a:extLst>
              <a:ext uri="{FF2B5EF4-FFF2-40B4-BE49-F238E27FC236}">
                <a16:creationId xmlns:a16="http://schemas.microsoft.com/office/drawing/2014/main" id="{0FB08A3B-1FEE-CE4D-A964-F80234185016}"/>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t="338" b="338"/>
          <a:stretch>
            <a:fillRect/>
          </a:stretch>
        </p:blipFill>
        <p:spPr>
          <a:xfrm>
            <a:off x="2" y="0"/>
            <a:ext cx="5929980" cy="9756775"/>
          </a:xfrm>
          <a:ln>
            <a:noFill/>
          </a:ln>
        </p:spPr>
      </p:pic>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84</a:t>
            </a:fld>
            <a:endParaRPr lang="en-US" altLang="en-US" sz="1200" dirty="0">
              <a:solidFill>
                <a:schemeClr val="bg1"/>
              </a:solidFill>
            </a:endParaRPr>
          </a:p>
        </p:txBody>
      </p:sp>
      <p:sp>
        <p:nvSpPr>
          <p:cNvPr id="13" name="Rectangle 12">
            <a:extLst>
              <a:ext uri="{FF2B5EF4-FFF2-40B4-BE49-F238E27FC236}">
                <a16:creationId xmlns:a16="http://schemas.microsoft.com/office/drawing/2014/main" id="{96C9AD98-4853-3E4D-8AED-F078796DE831}"/>
              </a:ext>
            </a:extLst>
          </p:cNvPr>
          <p:cNvSpPr/>
          <p:nvPr/>
        </p:nvSpPr>
        <p:spPr bwMode="auto">
          <a:xfrm>
            <a:off x="-3960" y="-363265"/>
            <a:ext cx="5950615" cy="9918814"/>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dirty="0">
              <a:latin typeface="Lucida Grande" charset="0"/>
              <a:ea typeface="ヒラギノ角ゴ ProN W3" charset="0"/>
              <a:sym typeface="Lucida Grande" charset="0"/>
            </a:endParaRPr>
          </a:p>
        </p:txBody>
      </p:sp>
      <p:sp>
        <p:nvSpPr>
          <p:cNvPr id="139" name="Shape 139"/>
          <p:cNvSpPr txBox="1">
            <a:spLocks noGrp="1"/>
          </p:cNvSpPr>
          <p:nvPr>
            <p:ph type="body" sz="quarter" idx="11"/>
          </p:nvPr>
        </p:nvSpPr>
        <p:spPr>
          <a:xfrm>
            <a:off x="-409424" y="6586594"/>
            <a:ext cx="6727750" cy="1219598"/>
          </a:xfrm>
        </p:spPr>
        <p:txBody>
          <a:bodyPr/>
          <a:lstStyle/>
          <a:p>
            <a:pPr defTabSz="914400"/>
            <a:r>
              <a:rPr lang="en-US" altLang="en-US" sz="3600" dirty="0"/>
              <a:t>Assessing </a:t>
            </a:r>
            <a:br>
              <a:rPr lang="en-US" altLang="en-US" sz="3600" dirty="0"/>
            </a:br>
            <a:r>
              <a:rPr lang="en-US" altLang="en-US" sz="3600" dirty="0"/>
              <a:t>Resettlement Needs</a:t>
            </a:r>
            <a:endParaRPr lang="en-US" altLang="en-US" sz="3600" spc="300" dirty="0">
              <a:latin typeface="Calibri" pitchFamily="34" charset="0"/>
            </a:endParaRPr>
          </a:p>
        </p:txBody>
      </p:sp>
      <p:sp>
        <p:nvSpPr>
          <p:cNvPr id="34" name="Rectangle 33"/>
          <p:cNvSpPr/>
          <p:nvPr/>
        </p:nvSpPr>
        <p:spPr bwMode="auto">
          <a:xfrm>
            <a:off x="170992" y="6502127"/>
            <a:ext cx="5620023" cy="1375027"/>
          </a:xfrm>
          <a:prstGeom prst="rect">
            <a:avLst/>
          </a:prstGeom>
          <a:noFill/>
          <a:ln w="76200">
            <a:solidFill>
              <a:schemeClr val="bg1"/>
            </a:solid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a:latin typeface="Lucida Grande" charset="0"/>
              <a:ea typeface="ヒラギノ角ゴ ProN W3" charset="0"/>
              <a:cs typeface="ヒラギノ角ゴ ProN W3" charset="0"/>
              <a:sym typeface="Lucida Grande" charset="0"/>
            </a:endParaRPr>
          </a:p>
        </p:txBody>
      </p:sp>
      <p:grpSp>
        <p:nvGrpSpPr>
          <p:cNvPr id="74" name="Group 73">
            <a:extLst>
              <a:ext uri="{FF2B5EF4-FFF2-40B4-BE49-F238E27FC236}">
                <a16:creationId xmlns:a16="http://schemas.microsoft.com/office/drawing/2014/main" id="{3C3B4358-CEC0-3243-9A47-99CF77FEA976}"/>
              </a:ext>
            </a:extLst>
          </p:cNvPr>
          <p:cNvGrpSpPr/>
          <p:nvPr/>
        </p:nvGrpSpPr>
        <p:grpSpPr>
          <a:xfrm>
            <a:off x="5289756" y="9111916"/>
            <a:ext cx="2460403" cy="724209"/>
            <a:chOff x="5592733" y="9111916"/>
            <a:chExt cx="2460403" cy="724209"/>
          </a:xfrm>
        </p:grpSpPr>
        <p:sp>
          <p:nvSpPr>
            <p:cNvPr id="75" name="Round Same Side Corner Rectangle 74">
              <a:extLst>
                <a:ext uri="{FF2B5EF4-FFF2-40B4-BE49-F238E27FC236}">
                  <a16:creationId xmlns:a16="http://schemas.microsoft.com/office/drawing/2014/main" id="{3D3FF386-279B-CA44-809D-59F89551711B}"/>
                </a:ext>
              </a:extLst>
            </p:cNvPr>
            <p:cNvSpPr/>
            <p:nvPr userDrawn="1"/>
          </p:nvSpPr>
          <p:spPr>
            <a:xfrm rot="10800000" flipV="1">
              <a:off x="5592733" y="9111916"/>
              <a:ext cx="2460403" cy="724209"/>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a:endParaRPr lang="bg-BG" sz="1921" dirty="0"/>
            </a:p>
          </p:txBody>
        </p:sp>
        <p:grpSp>
          <p:nvGrpSpPr>
            <p:cNvPr id="76" name="Group 75">
              <a:extLst>
                <a:ext uri="{FF2B5EF4-FFF2-40B4-BE49-F238E27FC236}">
                  <a16:creationId xmlns:a16="http://schemas.microsoft.com/office/drawing/2014/main" id="{F62320BC-ED77-D347-A2F1-31DEAFEF9602}"/>
                </a:ext>
              </a:extLst>
            </p:cNvPr>
            <p:cNvGrpSpPr/>
            <p:nvPr/>
          </p:nvGrpSpPr>
          <p:grpSpPr>
            <a:xfrm>
              <a:off x="5765132" y="9259761"/>
              <a:ext cx="2041918" cy="473126"/>
              <a:chOff x="5582387" y="8894626"/>
              <a:chExt cx="2041918" cy="473126"/>
            </a:xfrm>
          </p:grpSpPr>
          <p:pic>
            <p:nvPicPr>
              <p:cNvPr id="77" name="Picture 76">
                <a:extLst>
                  <a:ext uri="{FF2B5EF4-FFF2-40B4-BE49-F238E27FC236}">
                    <a16:creationId xmlns:a16="http://schemas.microsoft.com/office/drawing/2014/main" id="{ADD9C9C8-C61F-014C-B1AB-6E7A5D498E48}"/>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78" name="Straight Connector 77">
                <a:extLst>
                  <a:ext uri="{FF2B5EF4-FFF2-40B4-BE49-F238E27FC236}">
                    <a16:creationId xmlns:a16="http://schemas.microsoft.com/office/drawing/2014/main" id="{140E76D2-9C06-7142-AB8D-7F283509D3B7}"/>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79" name="Picture 78">
                <a:extLst>
                  <a:ext uri="{FF2B5EF4-FFF2-40B4-BE49-F238E27FC236}">
                    <a16:creationId xmlns:a16="http://schemas.microsoft.com/office/drawing/2014/main" id="{B2C61837-4A22-6045-BE35-0707B2E2F4CD}"/>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grpSp>
    </p:spTree>
    <p:extLst>
      <p:ext uri="{BB962C8B-B14F-4D97-AF65-F5344CB8AC3E}">
        <p14:creationId xmlns:p14="http://schemas.microsoft.com/office/powerpoint/2010/main" val="587307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43" name="Picture Placeholder 2">
            <a:extLst>
              <a:ext uri="{FF2B5EF4-FFF2-40B4-BE49-F238E27FC236}">
                <a16:creationId xmlns:a16="http://schemas.microsoft.com/office/drawing/2014/main" id="{18FB434F-9939-C643-803D-710F244CB285}"/>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298" r="298"/>
          <a:stretch/>
        </p:blipFill>
        <p:spPr>
          <a:xfrm>
            <a:off x="2" y="0"/>
            <a:ext cx="5929980" cy="9756775"/>
          </a:xfrm>
        </p:spPr>
      </p:pic>
      <p:sp>
        <p:nvSpPr>
          <p:cNvPr id="49" name="Rectangle 48">
            <a:extLst>
              <a:ext uri="{FF2B5EF4-FFF2-40B4-BE49-F238E27FC236}">
                <a16:creationId xmlns:a16="http://schemas.microsoft.com/office/drawing/2014/main" id="{B3551FCC-AB93-FB45-9AEF-557233818349}"/>
              </a:ext>
            </a:extLst>
          </p:cNvPr>
          <p:cNvSpPr/>
          <p:nvPr/>
        </p:nvSpPr>
        <p:spPr bwMode="auto">
          <a:xfrm>
            <a:off x="-14225" y="-82688"/>
            <a:ext cx="5950615" cy="9918814"/>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dirty="0">
              <a:latin typeface="Lucida Grande" charset="0"/>
              <a:ea typeface="ヒラギノ角ゴ ProN W3" charset="0"/>
              <a:sym typeface="Lucida Grande" charset="0"/>
            </a:endParaRPr>
          </a:p>
        </p:txBody>
      </p:sp>
      <p:grpSp>
        <p:nvGrpSpPr>
          <p:cNvPr id="44" name="Group 43">
            <a:extLst>
              <a:ext uri="{FF2B5EF4-FFF2-40B4-BE49-F238E27FC236}">
                <a16:creationId xmlns:a16="http://schemas.microsoft.com/office/drawing/2014/main" id="{B12601C1-37B2-4342-A8D8-2389BD1A5A29}"/>
              </a:ext>
            </a:extLst>
          </p:cNvPr>
          <p:cNvGrpSpPr/>
          <p:nvPr/>
        </p:nvGrpSpPr>
        <p:grpSpPr>
          <a:xfrm>
            <a:off x="5930256" y="3639504"/>
            <a:ext cx="6978920" cy="1416855"/>
            <a:chOff x="6661445" y="2430945"/>
            <a:chExt cx="6978920" cy="1416855"/>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10"/>
              <a:ext cx="6978920" cy="1416090"/>
              <a:chOff x="-617329" y="-746760"/>
              <a:chExt cx="21807842" cy="1991615"/>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0"/>
                <a:ext cx="21807842" cy="1991615"/>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52" name="Shape 1148">
                <a:extLst>
                  <a:ext uri="{FF2B5EF4-FFF2-40B4-BE49-F238E27FC236}">
                    <a16:creationId xmlns:a16="http://schemas.microsoft.com/office/drawing/2014/main" id="{E33F89C6-2B8C-9443-BEC2-748E315EF48C}"/>
                  </a:ext>
                </a:extLst>
              </p:cNvPr>
              <p:cNvSpPr/>
              <p:nvPr/>
            </p:nvSpPr>
            <p:spPr>
              <a:xfrm>
                <a:off x="849638" y="-621927"/>
                <a:ext cx="20340875" cy="165063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t">
                <a:spAutoFit/>
              </a:bodyPr>
              <a:lstStyle/>
              <a:p>
                <a:r>
                  <a:rPr lang="en-US" sz="2400" dirty="0">
                    <a:solidFill>
                      <a:schemeClr val="tx2"/>
                    </a:solidFill>
                  </a:rPr>
                  <a:t>Any other concerns that the individual has in common with other people from the </a:t>
                </a:r>
                <a:r>
                  <a:rPr lang="en-US" sz="2400" dirty="0" err="1">
                    <a:solidFill>
                      <a:schemeClr val="tx2"/>
                    </a:solidFill>
                  </a:rPr>
                  <a:t>CoO</a:t>
                </a:r>
                <a:r>
                  <a:rPr lang="en-US" sz="2400" dirty="0">
                    <a:solidFill>
                      <a:schemeClr val="tx2"/>
                    </a:solidFill>
                  </a:rPr>
                  <a:t>/CoA should also be reflected.</a:t>
                </a: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551912" y="2549357"/>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53" name="Group 52">
            <a:extLst>
              <a:ext uri="{FF2B5EF4-FFF2-40B4-BE49-F238E27FC236}">
                <a16:creationId xmlns:a16="http://schemas.microsoft.com/office/drawing/2014/main" id="{390DE5AD-A901-C543-A9C6-188690749545}"/>
              </a:ext>
            </a:extLst>
          </p:cNvPr>
          <p:cNvGrpSpPr/>
          <p:nvPr/>
        </p:nvGrpSpPr>
        <p:grpSpPr>
          <a:xfrm>
            <a:off x="5930256" y="5691152"/>
            <a:ext cx="6978920" cy="1898170"/>
            <a:chOff x="6661445" y="2198552"/>
            <a:chExt cx="6978920" cy="1898170"/>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198552"/>
              <a:ext cx="6978920" cy="1898170"/>
              <a:chOff x="-617329" y="-1074678"/>
              <a:chExt cx="21807842" cy="2669620"/>
            </a:xfrm>
          </p:grpSpPr>
          <p:sp>
            <p:nvSpPr>
              <p:cNvPr id="70" name="Shape 1147">
                <a:extLst>
                  <a:ext uri="{FF2B5EF4-FFF2-40B4-BE49-F238E27FC236}">
                    <a16:creationId xmlns:a16="http://schemas.microsoft.com/office/drawing/2014/main" id="{8BC745F6-4CA6-2D49-B947-E82F748E2B64}"/>
                  </a:ext>
                </a:extLst>
              </p:cNvPr>
              <p:cNvSpPr/>
              <p:nvPr/>
            </p:nvSpPr>
            <p:spPr>
              <a:xfrm>
                <a:off x="-617329" y="-1074678"/>
                <a:ext cx="21807842" cy="2669620"/>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73" name="Shape 1148">
                <a:extLst>
                  <a:ext uri="{FF2B5EF4-FFF2-40B4-BE49-F238E27FC236}">
                    <a16:creationId xmlns:a16="http://schemas.microsoft.com/office/drawing/2014/main" id="{71F39689-7BC8-A74E-ADC8-AA160AFEFABA}"/>
                  </a:ext>
                </a:extLst>
              </p:cNvPr>
              <p:cNvSpPr/>
              <p:nvPr/>
            </p:nvSpPr>
            <p:spPr>
              <a:xfrm>
                <a:off x="849638" y="-869155"/>
                <a:ext cx="20100405" cy="217006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t">
                <a:spAutoFit/>
              </a:bodyPr>
              <a:lstStyle/>
              <a:p>
                <a:r>
                  <a:rPr lang="en-US" sz="2400" dirty="0">
                    <a:solidFill>
                      <a:schemeClr val="tx2"/>
                    </a:solidFill>
                  </a:rPr>
                  <a:t>The concept of dependency is central to who is considered a member of the family. Same-gender couples are recognized as a family unit for the purposes of resettlement processing by UNHCR.</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554110" y="2415099"/>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2" name="Group 1">
            <a:extLst>
              <a:ext uri="{FF2B5EF4-FFF2-40B4-BE49-F238E27FC236}">
                <a16:creationId xmlns:a16="http://schemas.microsoft.com/office/drawing/2014/main" id="{0F73F7F1-5AA5-0145-9D39-C77EB049EA31}"/>
              </a:ext>
            </a:extLst>
          </p:cNvPr>
          <p:cNvGrpSpPr/>
          <p:nvPr/>
        </p:nvGrpSpPr>
        <p:grpSpPr>
          <a:xfrm>
            <a:off x="5930256" y="628555"/>
            <a:ext cx="6978920" cy="2381135"/>
            <a:chOff x="6661445" y="2471466"/>
            <a:chExt cx="6978920" cy="2381135"/>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71466"/>
              <a:ext cx="6978920" cy="2381135"/>
              <a:chOff x="-617329" y="-690846"/>
              <a:chExt cx="21807842" cy="3348874"/>
            </a:xfrm>
          </p:grpSpPr>
          <p:sp>
            <p:nvSpPr>
              <p:cNvPr id="38" name="Shape 1147">
                <a:extLst>
                  <a:ext uri="{FF2B5EF4-FFF2-40B4-BE49-F238E27FC236}">
                    <a16:creationId xmlns:a16="http://schemas.microsoft.com/office/drawing/2014/main" id="{1D205232-5FB9-CC46-980A-BEB773D2FB69}"/>
                  </a:ext>
                </a:extLst>
              </p:cNvPr>
              <p:cNvSpPr/>
              <p:nvPr/>
            </p:nvSpPr>
            <p:spPr>
              <a:xfrm>
                <a:off x="-617329" y="-690846"/>
                <a:ext cx="21807842" cy="3348874"/>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39" name="Shape 1148">
                <a:extLst>
                  <a:ext uri="{FF2B5EF4-FFF2-40B4-BE49-F238E27FC236}">
                    <a16:creationId xmlns:a16="http://schemas.microsoft.com/office/drawing/2014/main" id="{7A289CE1-3F92-A64C-8567-FCB462CC13D8}"/>
                  </a:ext>
                </a:extLst>
              </p:cNvPr>
              <p:cNvSpPr/>
              <p:nvPr/>
            </p:nvSpPr>
            <p:spPr>
              <a:xfrm>
                <a:off x="849638" y="-550914"/>
                <a:ext cx="20340875" cy="320894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t">
                <a:spAutoFit/>
              </a:bodyPr>
              <a:lstStyle/>
              <a:p>
                <a:r>
                  <a:rPr lang="en-US" sz="2400" dirty="0">
                    <a:solidFill>
                      <a:schemeClr val="tx2"/>
                    </a:solidFill>
                  </a:rPr>
                  <a:t>Protection and resettlement needs specific to the individual’s perceived or self-identified SOGIESC should be clearly reflected in the Resettlement Registration Form (RRF). This includes legal and protection-related information on the treatment of LGBTIQ+ people in the </a:t>
                </a:r>
                <a:r>
                  <a:rPr lang="en-US" sz="2400" dirty="0" err="1">
                    <a:solidFill>
                      <a:schemeClr val="tx2"/>
                    </a:solidFill>
                  </a:rPr>
                  <a:t>CoO</a:t>
                </a:r>
                <a:r>
                  <a:rPr lang="en-US" sz="2400" dirty="0">
                    <a:solidFill>
                      <a:schemeClr val="tx2"/>
                    </a:solidFill>
                  </a:rPr>
                  <a:t> and CoA. </a:t>
                </a: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553744" y="2604103"/>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85</a:t>
            </a:fld>
            <a:endParaRPr lang="en-US" altLang="en-US" sz="1200" dirty="0">
              <a:solidFill>
                <a:schemeClr val="bg1"/>
              </a:solidFill>
            </a:endParaRPr>
          </a:p>
        </p:txBody>
      </p:sp>
      <p:sp>
        <p:nvSpPr>
          <p:cNvPr id="139" name="Shape 139"/>
          <p:cNvSpPr txBox="1">
            <a:spLocks noGrp="1"/>
          </p:cNvSpPr>
          <p:nvPr>
            <p:ph type="body" sz="quarter" idx="11"/>
          </p:nvPr>
        </p:nvSpPr>
        <p:spPr>
          <a:xfrm>
            <a:off x="-409424" y="6586594"/>
            <a:ext cx="6727750" cy="1219598"/>
          </a:xfrm>
        </p:spPr>
        <p:txBody>
          <a:bodyPr/>
          <a:lstStyle/>
          <a:p>
            <a:pPr defTabSz="914400"/>
            <a:r>
              <a:rPr lang="en-US" altLang="en-US" sz="3600" dirty="0"/>
              <a:t>The RRF</a:t>
            </a:r>
            <a:endParaRPr lang="en-US" altLang="en-US" sz="3600" spc="300" dirty="0">
              <a:latin typeface="Calibri" pitchFamily="34" charset="0"/>
            </a:endParaRPr>
          </a:p>
        </p:txBody>
      </p:sp>
      <p:sp>
        <p:nvSpPr>
          <p:cNvPr id="34" name="Rectangle 33"/>
          <p:cNvSpPr/>
          <p:nvPr/>
        </p:nvSpPr>
        <p:spPr bwMode="auto">
          <a:xfrm>
            <a:off x="170992" y="6502127"/>
            <a:ext cx="5620023" cy="1375027"/>
          </a:xfrm>
          <a:prstGeom prst="rect">
            <a:avLst/>
          </a:prstGeom>
          <a:noFill/>
          <a:ln w="76200">
            <a:solidFill>
              <a:schemeClr val="bg1"/>
            </a:solid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a:latin typeface="Lucida Grande" charset="0"/>
              <a:ea typeface="ヒラギノ角ゴ ProN W3" charset="0"/>
              <a:cs typeface="ヒラギノ角ゴ ProN W3" charset="0"/>
              <a:sym typeface="Lucida Grande" charset="0"/>
            </a:endParaRPr>
          </a:p>
        </p:txBody>
      </p:sp>
      <p:grpSp>
        <p:nvGrpSpPr>
          <p:cNvPr id="35" name="Group 34">
            <a:extLst>
              <a:ext uri="{FF2B5EF4-FFF2-40B4-BE49-F238E27FC236}">
                <a16:creationId xmlns:a16="http://schemas.microsoft.com/office/drawing/2014/main" id="{C334785E-83C4-A746-8241-133D29D4ED7B}"/>
              </a:ext>
            </a:extLst>
          </p:cNvPr>
          <p:cNvGrpSpPr/>
          <p:nvPr/>
        </p:nvGrpSpPr>
        <p:grpSpPr>
          <a:xfrm>
            <a:off x="5289756" y="9111916"/>
            <a:ext cx="2460403" cy="724209"/>
            <a:chOff x="5592733" y="9111916"/>
            <a:chExt cx="2460403" cy="724209"/>
          </a:xfrm>
        </p:grpSpPr>
        <p:sp>
          <p:nvSpPr>
            <p:cNvPr id="37" name="Round Same Side Corner Rectangle 36">
              <a:extLst>
                <a:ext uri="{FF2B5EF4-FFF2-40B4-BE49-F238E27FC236}">
                  <a16:creationId xmlns:a16="http://schemas.microsoft.com/office/drawing/2014/main" id="{ABBA71C8-D549-AD49-BE38-E43BFACC5731}"/>
                </a:ext>
              </a:extLst>
            </p:cNvPr>
            <p:cNvSpPr/>
            <p:nvPr userDrawn="1"/>
          </p:nvSpPr>
          <p:spPr>
            <a:xfrm rot="10800000" flipV="1">
              <a:off x="5592733" y="9111916"/>
              <a:ext cx="2460403" cy="724209"/>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a:endParaRPr lang="bg-BG" sz="1921" dirty="0"/>
            </a:p>
          </p:txBody>
        </p:sp>
        <p:grpSp>
          <p:nvGrpSpPr>
            <p:cNvPr id="40" name="Group 39">
              <a:extLst>
                <a:ext uri="{FF2B5EF4-FFF2-40B4-BE49-F238E27FC236}">
                  <a16:creationId xmlns:a16="http://schemas.microsoft.com/office/drawing/2014/main" id="{A0BD19D1-5603-0348-8CD1-641D4583F67C}"/>
                </a:ext>
              </a:extLst>
            </p:cNvPr>
            <p:cNvGrpSpPr/>
            <p:nvPr/>
          </p:nvGrpSpPr>
          <p:grpSpPr>
            <a:xfrm>
              <a:off x="5765132" y="9259761"/>
              <a:ext cx="2041918" cy="473126"/>
              <a:chOff x="5582387" y="8894626"/>
              <a:chExt cx="2041918" cy="473126"/>
            </a:xfrm>
          </p:grpSpPr>
          <p:pic>
            <p:nvPicPr>
              <p:cNvPr id="41" name="Picture 40">
                <a:extLst>
                  <a:ext uri="{FF2B5EF4-FFF2-40B4-BE49-F238E27FC236}">
                    <a16:creationId xmlns:a16="http://schemas.microsoft.com/office/drawing/2014/main" id="{671FD92A-6B6B-8049-A41B-4829BC364DD8}"/>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2" name="Straight Connector 41">
                <a:extLst>
                  <a:ext uri="{FF2B5EF4-FFF2-40B4-BE49-F238E27FC236}">
                    <a16:creationId xmlns:a16="http://schemas.microsoft.com/office/drawing/2014/main" id="{D28096E8-FD9E-3449-BB77-35DD177DD44E}"/>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FD461878-F268-D345-A33B-648EEF2D1D37}"/>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grpSp>
    </p:spTree>
    <p:extLst>
      <p:ext uri="{BB962C8B-B14F-4D97-AF65-F5344CB8AC3E}">
        <p14:creationId xmlns:p14="http://schemas.microsoft.com/office/powerpoint/2010/main" val="339834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44" name="Group 43">
            <a:extLst>
              <a:ext uri="{FF2B5EF4-FFF2-40B4-BE49-F238E27FC236}">
                <a16:creationId xmlns:a16="http://schemas.microsoft.com/office/drawing/2014/main" id="{B12601C1-37B2-4342-A8D8-2389BD1A5A29}"/>
              </a:ext>
            </a:extLst>
          </p:cNvPr>
          <p:cNvGrpSpPr/>
          <p:nvPr/>
        </p:nvGrpSpPr>
        <p:grpSpPr>
          <a:xfrm>
            <a:off x="5930256" y="2841020"/>
            <a:ext cx="6978920" cy="1416855"/>
            <a:chOff x="6661445" y="2430945"/>
            <a:chExt cx="6978920" cy="1416855"/>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10"/>
              <a:ext cx="6978920" cy="1416090"/>
              <a:chOff x="-617329" y="-746760"/>
              <a:chExt cx="21807842" cy="1991615"/>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0"/>
                <a:ext cx="21807842" cy="1991615"/>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52" name="Shape 1148">
                <a:extLst>
                  <a:ext uri="{FF2B5EF4-FFF2-40B4-BE49-F238E27FC236}">
                    <a16:creationId xmlns:a16="http://schemas.microsoft.com/office/drawing/2014/main" id="{E33F89C6-2B8C-9443-BEC2-748E315EF48C}"/>
                  </a:ext>
                </a:extLst>
              </p:cNvPr>
              <p:cNvSpPr/>
              <p:nvPr/>
            </p:nvSpPr>
            <p:spPr>
              <a:xfrm>
                <a:off x="849638" y="-621926"/>
                <a:ext cx="18203357" cy="165063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t">
                <a:spAutoFit/>
              </a:bodyPr>
              <a:lstStyle/>
              <a:p>
                <a:r>
                  <a:rPr lang="en-US" sz="2400" dirty="0">
                    <a:solidFill>
                      <a:schemeClr val="tx2"/>
                    </a:solidFill>
                  </a:rPr>
                  <a:t>Transgender people should be asked if there is a name, gender, title and pronoun with which they identify. </a:t>
                </a: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561056" y="2549357"/>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53" name="Group 52">
            <a:extLst>
              <a:ext uri="{FF2B5EF4-FFF2-40B4-BE49-F238E27FC236}">
                <a16:creationId xmlns:a16="http://schemas.microsoft.com/office/drawing/2014/main" id="{390DE5AD-A901-C543-A9C6-188690749545}"/>
              </a:ext>
            </a:extLst>
          </p:cNvPr>
          <p:cNvGrpSpPr/>
          <p:nvPr/>
        </p:nvGrpSpPr>
        <p:grpSpPr>
          <a:xfrm>
            <a:off x="5930256" y="4685773"/>
            <a:ext cx="6978920" cy="1462683"/>
            <a:chOff x="6661445" y="2198552"/>
            <a:chExt cx="6978920" cy="1462683"/>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198552"/>
              <a:ext cx="6978920" cy="1462683"/>
              <a:chOff x="-617329" y="-1074678"/>
              <a:chExt cx="21807842" cy="2057143"/>
            </a:xfrm>
          </p:grpSpPr>
          <p:sp>
            <p:nvSpPr>
              <p:cNvPr id="70" name="Shape 1147">
                <a:extLst>
                  <a:ext uri="{FF2B5EF4-FFF2-40B4-BE49-F238E27FC236}">
                    <a16:creationId xmlns:a16="http://schemas.microsoft.com/office/drawing/2014/main" id="{8BC745F6-4CA6-2D49-B947-E82F748E2B64}"/>
                  </a:ext>
                </a:extLst>
              </p:cNvPr>
              <p:cNvSpPr/>
              <p:nvPr/>
            </p:nvSpPr>
            <p:spPr>
              <a:xfrm>
                <a:off x="-617329" y="-1074678"/>
                <a:ext cx="21807842" cy="2057143"/>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73" name="Shape 1148">
                <a:extLst>
                  <a:ext uri="{FF2B5EF4-FFF2-40B4-BE49-F238E27FC236}">
                    <a16:creationId xmlns:a16="http://schemas.microsoft.com/office/drawing/2014/main" id="{71F39689-7BC8-A74E-ADC8-AA160AFEFABA}"/>
                  </a:ext>
                </a:extLst>
              </p:cNvPr>
              <p:cNvSpPr/>
              <p:nvPr/>
            </p:nvSpPr>
            <p:spPr>
              <a:xfrm>
                <a:off x="849635" y="-869155"/>
                <a:ext cx="19752604" cy="16506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t">
                <a:spAutoFit/>
              </a:bodyPr>
              <a:lstStyle/>
              <a:p>
                <a:r>
                  <a:rPr lang="en-US" sz="2400" dirty="0">
                    <a:solidFill>
                      <a:schemeClr val="tx2"/>
                    </a:solidFill>
                  </a:rPr>
                  <a:t>Recall that self-defined gender identity is accepted without regard to legal documentation, hormone therapy or surgery.</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554110" y="2415099"/>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2" name="Group 1">
            <a:extLst>
              <a:ext uri="{FF2B5EF4-FFF2-40B4-BE49-F238E27FC236}">
                <a16:creationId xmlns:a16="http://schemas.microsoft.com/office/drawing/2014/main" id="{0F73F7F1-5AA5-0145-9D39-C77EB049EA31}"/>
              </a:ext>
            </a:extLst>
          </p:cNvPr>
          <p:cNvGrpSpPr/>
          <p:nvPr/>
        </p:nvGrpSpPr>
        <p:grpSpPr>
          <a:xfrm>
            <a:off x="5930256" y="628555"/>
            <a:ext cx="6978920" cy="1820803"/>
            <a:chOff x="6661445" y="2471466"/>
            <a:chExt cx="6978920" cy="1820803"/>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71466"/>
              <a:ext cx="6978920" cy="1820803"/>
              <a:chOff x="-617329" y="-690846"/>
              <a:chExt cx="21807842" cy="2560812"/>
            </a:xfrm>
          </p:grpSpPr>
          <p:sp>
            <p:nvSpPr>
              <p:cNvPr id="38" name="Shape 1147">
                <a:extLst>
                  <a:ext uri="{FF2B5EF4-FFF2-40B4-BE49-F238E27FC236}">
                    <a16:creationId xmlns:a16="http://schemas.microsoft.com/office/drawing/2014/main" id="{1D205232-5FB9-CC46-980A-BEB773D2FB69}"/>
                  </a:ext>
                </a:extLst>
              </p:cNvPr>
              <p:cNvSpPr/>
              <p:nvPr/>
            </p:nvSpPr>
            <p:spPr>
              <a:xfrm>
                <a:off x="-617329" y="-690846"/>
                <a:ext cx="21807842" cy="2560812"/>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39" name="Shape 1148">
                <a:extLst>
                  <a:ext uri="{FF2B5EF4-FFF2-40B4-BE49-F238E27FC236}">
                    <a16:creationId xmlns:a16="http://schemas.microsoft.com/office/drawing/2014/main" id="{7A289CE1-3F92-A64C-8567-FCB462CC13D8}"/>
                  </a:ext>
                </a:extLst>
              </p:cNvPr>
              <p:cNvSpPr/>
              <p:nvPr/>
            </p:nvSpPr>
            <p:spPr>
              <a:xfrm>
                <a:off x="849638" y="-550914"/>
                <a:ext cx="20340875" cy="21700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t">
                <a:spAutoFit/>
              </a:bodyPr>
              <a:lstStyle/>
              <a:p>
                <a:r>
                  <a:rPr lang="en-US" sz="2400" dirty="0">
                    <a:solidFill>
                      <a:schemeClr val="tx2"/>
                    </a:solidFill>
                  </a:rPr>
                  <a:t>Not all resettlement countries accept same-gender partners for the purposes of immigration based on family reunification. Some require proof of co-habitation or legal registration. </a:t>
                </a: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553744" y="2604103"/>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35" name="Group 34">
            <a:extLst>
              <a:ext uri="{FF2B5EF4-FFF2-40B4-BE49-F238E27FC236}">
                <a16:creationId xmlns:a16="http://schemas.microsoft.com/office/drawing/2014/main" id="{F62E3852-4946-7C4B-BB2D-0A9744F96B65}"/>
              </a:ext>
            </a:extLst>
          </p:cNvPr>
          <p:cNvGrpSpPr/>
          <p:nvPr/>
        </p:nvGrpSpPr>
        <p:grpSpPr>
          <a:xfrm>
            <a:off x="5930256" y="6528021"/>
            <a:ext cx="6978920" cy="1462683"/>
            <a:chOff x="6661445" y="2198552"/>
            <a:chExt cx="6978920" cy="1462683"/>
          </a:xfrm>
        </p:grpSpPr>
        <p:grpSp>
          <p:nvGrpSpPr>
            <p:cNvPr id="37" name="Group 1149">
              <a:extLst>
                <a:ext uri="{FF2B5EF4-FFF2-40B4-BE49-F238E27FC236}">
                  <a16:creationId xmlns:a16="http://schemas.microsoft.com/office/drawing/2014/main" id="{A15B2065-07E0-F341-B52F-24FF357C766B}"/>
                </a:ext>
              </a:extLst>
            </p:cNvPr>
            <p:cNvGrpSpPr/>
            <p:nvPr/>
          </p:nvGrpSpPr>
          <p:grpSpPr>
            <a:xfrm>
              <a:off x="6661445" y="2198552"/>
              <a:ext cx="6978920" cy="1462683"/>
              <a:chOff x="-617329" y="-1074678"/>
              <a:chExt cx="21807842" cy="2057143"/>
            </a:xfrm>
          </p:grpSpPr>
          <p:sp>
            <p:nvSpPr>
              <p:cNvPr id="41" name="Shape 1147">
                <a:extLst>
                  <a:ext uri="{FF2B5EF4-FFF2-40B4-BE49-F238E27FC236}">
                    <a16:creationId xmlns:a16="http://schemas.microsoft.com/office/drawing/2014/main" id="{023C1470-F1F5-D44C-9AD0-D0C1DA24E6FF}"/>
                  </a:ext>
                </a:extLst>
              </p:cNvPr>
              <p:cNvSpPr/>
              <p:nvPr/>
            </p:nvSpPr>
            <p:spPr>
              <a:xfrm>
                <a:off x="-617329" y="-1074678"/>
                <a:ext cx="21807842" cy="2057143"/>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42" name="Shape 1148">
                <a:extLst>
                  <a:ext uri="{FF2B5EF4-FFF2-40B4-BE49-F238E27FC236}">
                    <a16:creationId xmlns:a16="http://schemas.microsoft.com/office/drawing/2014/main" id="{8E062C3E-788D-FD4C-9BE7-85901696C3A2}"/>
                  </a:ext>
                </a:extLst>
              </p:cNvPr>
              <p:cNvSpPr/>
              <p:nvPr/>
            </p:nvSpPr>
            <p:spPr>
              <a:xfrm>
                <a:off x="849635" y="-869155"/>
                <a:ext cx="19752604" cy="16506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t">
                <a:spAutoFit/>
              </a:bodyPr>
              <a:lstStyle/>
              <a:p>
                <a:r>
                  <a:rPr lang="en-US" sz="2400" dirty="0">
                    <a:solidFill>
                      <a:schemeClr val="tx2"/>
                    </a:solidFill>
                  </a:rPr>
                  <a:t>The correct name, gender and pronoun should </a:t>
                </a:r>
                <a:br>
                  <a:rPr lang="en-US" sz="2400" dirty="0">
                    <a:solidFill>
                      <a:schemeClr val="tx2"/>
                    </a:solidFill>
                  </a:rPr>
                </a:br>
                <a:r>
                  <a:rPr lang="en-US" sz="2400" dirty="0">
                    <a:solidFill>
                      <a:schemeClr val="tx2"/>
                    </a:solidFill>
                  </a:rPr>
                  <a:t>be reflected in the RRF, registration and other documentation. </a:t>
                </a:r>
              </a:p>
            </p:txBody>
          </p:sp>
        </p:grpSp>
        <p:sp>
          <p:nvSpPr>
            <p:cNvPr id="40" name="Shape 1150">
              <a:extLst>
                <a:ext uri="{FF2B5EF4-FFF2-40B4-BE49-F238E27FC236}">
                  <a16:creationId xmlns:a16="http://schemas.microsoft.com/office/drawing/2014/main" id="{40A9B0F0-1EB0-FE44-A91D-72FCAD6ACB68}"/>
                </a:ext>
              </a:extLst>
            </p:cNvPr>
            <p:cNvSpPr/>
            <p:nvPr/>
          </p:nvSpPr>
          <p:spPr>
            <a:xfrm rot="5400000">
              <a:off x="6554110" y="2415099"/>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pic>
        <p:nvPicPr>
          <p:cNvPr id="43" name="Picture Placeholder 2">
            <a:extLst>
              <a:ext uri="{FF2B5EF4-FFF2-40B4-BE49-F238E27FC236}">
                <a16:creationId xmlns:a16="http://schemas.microsoft.com/office/drawing/2014/main" id="{18FB434F-9939-C643-803D-710F244CB285}"/>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298" r="298"/>
          <a:stretch/>
        </p:blipFill>
        <p:spPr>
          <a:xfrm>
            <a:off x="2" y="0"/>
            <a:ext cx="5929980" cy="9756775"/>
          </a:xfrm>
        </p:spPr>
      </p:pic>
      <p:sp>
        <p:nvSpPr>
          <p:cNvPr id="49" name="Rectangle 48">
            <a:extLst>
              <a:ext uri="{FF2B5EF4-FFF2-40B4-BE49-F238E27FC236}">
                <a16:creationId xmlns:a16="http://schemas.microsoft.com/office/drawing/2014/main" id="{B3551FCC-AB93-FB45-9AEF-557233818349}"/>
              </a:ext>
            </a:extLst>
          </p:cNvPr>
          <p:cNvSpPr/>
          <p:nvPr/>
        </p:nvSpPr>
        <p:spPr bwMode="auto">
          <a:xfrm>
            <a:off x="-27167" y="-81020"/>
            <a:ext cx="5957149" cy="9918814"/>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dirty="0">
              <a:latin typeface="Lucida Grande" charset="0"/>
              <a:ea typeface="ヒラギノ角ゴ ProN W3" charset="0"/>
              <a:sym typeface="Lucida Grande" charset="0"/>
            </a:endParaRPr>
          </a:p>
        </p:txBody>
      </p:sp>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86</a:t>
            </a:fld>
            <a:endParaRPr lang="en-US" altLang="en-US" sz="1200" dirty="0">
              <a:solidFill>
                <a:schemeClr val="bg1"/>
              </a:solidFill>
            </a:endParaRPr>
          </a:p>
        </p:txBody>
      </p:sp>
      <p:sp>
        <p:nvSpPr>
          <p:cNvPr id="139" name="Shape 139"/>
          <p:cNvSpPr txBox="1">
            <a:spLocks noGrp="1"/>
          </p:cNvSpPr>
          <p:nvPr>
            <p:ph type="body" sz="quarter" idx="11"/>
          </p:nvPr>
        </p:nvSpPr>
        <p:spPr>
          <a:xfrm>
            <a:off x="-409424" y="6586594"/>
            <a:ext cx="6727750" cy="1219598"/>
          </a:xfrm>
        </p:spPr>
        <p:txBody>
          <a:bodyPr/>
          <a:lstStyle/>
          <a:p>
            <a:pPr defTabSz="914400"/>
            <a:r>
              <a:rPr lang="en-US" altLang="en-US" sz="3600" dirty="0"/>
              <a:t>The RRF</a:t>
            </a:r>
            <a:endParaRPr lang="en-US" altLang="en-US" sz="3600" spc="300" dirty="0">
              <a:latin typeface="Calibri" pitchFamily="34" charset="0"/>
            </a:endParaRPr>
          </a:p>
        </p:txBody>
      </p:sp>
      <p:sp>
        <p:nvSpPr>
          <p:cNvPr id="34" name="Rectangle 33"/>
          <p:cNvSpPr/>
          <p:nvPr/>
        </p:nvSpPr>
        <p:spPr bwMode="auto">
          <a:xfrm>
            <a:off x="170992" y="6502127"/>
            <a:ext cx="5620023" cy="1375027"/>
          </a:xfrm>
          <a:prstGeom prst="rect">
            <a:avLst/>
          </a:prstGeom>
          <a:noFill/>
          <a:ln w="76200">
            <a:solidFill>
              <a:schemeClr val="bg1"/>
            </a:solid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a:latin typeface="Lucida Grande" charset="0"/>
              <a:ea typeface="ヒラギノ角ゴ ProN W3" charset="0"/>
              <a:cs typeface="ヒラギノ角ゴ ProN W3" charset="0"/>
              <a:sym typeface="Lucida Grande" charset="0"/>
            </a:endParaRPr>
          </a:p>
        </p:txBody>
      </p:sp>
      <p:grpSp>
        <p:nvGrpSpPr>
          <p:cNvPr id="45" name="Group 44">
            <a:extLst>
              <a:ext uri="{FF2B5EF4-FFF2-40B4-BE49-F238E27FC236}">
                <a16:creationId xmlns:a16="http://schemas.microsoft.com/office/drawing/2014/main" id="{EC77E8B6-52C2-CC41-974D-DA10A18C8EAF}"/>
              </a:ext>
            </a:extLst>
          </p:cNvPr>
          <p:cNvGrpSpPr/>
          <p:nvPr/>
        </p:nvGrpSpPr>
        <p:grpSpPr>
          <a:xfrm>
            <a:off x="5289756" y="9111916"/>
            <a:ext cx="2460403" cy="724209"/>
            <a:chOff x="5592733" y="9111916"/>
            <a:chExt cx="2460403" cy="724209"/>
          </a:xfrm>
        </p:grpSpPr>
        <p:sp>
          <p:nvSpPr>
            <p:cNvPr id="47" name="Round Same Side Corner Rectangle 46">
              <a:extLst>
                <a:ext uri="{FF2B5EF4-FFF2-40B4-BE49-F238E27FC236}">
                  <a16:creationId xmlns:a16="http://schemas.microsoft.com/office/drawing/2014/main" id="{C6412723-3C6D-9643-9D95-E19007D17109}"/>
                </a:ext>
              </a:extLst>
            </p:cNvPr>
            <p:cNvSpPr/>
            <p:nvPr userDrawn="1"/>
          </p:nvSpPr>
          <p:spPr>
            <a:xfrm rot="10800000" flipV="1">
              <a:off x="5592733" y="9111916"/>
              <a:ext cx="2460403" cy="724209"/>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a:endParaRPr lang="bg-BG" sz="1921" dirty="0"/>
            </a:p>
          </p:txBody>
        </p:sp>
        <p:grpSp>
          <p:nvGrpSpPr>
            <p:cNvPr id="50" name="Group 49">
              <a:extLst>
                <a:ext uri="{FF2B5EF4-FFF2-40B4-BE49-F238E27FC236}">
                  <a16:creationId xmlns:a16="http://schemas.microsoft.com/office/drawing/2014/main" id="{1DD667D6-8E10-6C48-8A0F-6838CCC2CB0C}"/>
                </a:ext>
              </a:extLst>
            </p:cNvPr>
            <p:cNvGrpSpPr/>
            <p:nvPr/>
          </p:nvGrpSpPr>
          <p:grpSpPr>
            <a:xfrm>
              <a:off x="5765132" y="9259761"/>
              <a:ext cx="2041918" cy="473126"/>
              <a:chOff x="5582387" y="8894626"/>
              <a:chExt cx="2041918" cy="473126"/>
            </a:xfrm>
          </p:grpSpPr>
          <p:pic>
            <p:nvPicPr>
              <p:cNvPr id="68" name="Picture 67">
                <a:extLst>
                  <a:ext uri="{FF2B5EF4-FFF2-40B4-BE49-F238E27FC236}">
                    <a16:creationId xmlns:a16="http://schemas.microsoft.com/office/drawing/2014/main" id="{86FFA3DB-47CF-8D4D-8FDA-947B241BBADA}"/>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71" name="Straight Connector 70">
                <a:extLst>
                  <a:ext uri="{FF2B5EF4-FFF2-40B4-BE49-F238E27FC236}">
                    <a16:creationId xmlns:a16="http://schemas.microsoft.com/office/drawing/2014/main" id="{D66B19B3-0B10-7946-A064-11284C66819B}"/>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72" name="Picture 71">
                <a:extLst>
                  <a:ext uri="{FF2B5EF4-FFF2-40B4-BE49-F238E27FC236}">
                    <a16:creationId xmlns:a16="http://schemas.microsoft.com/office/drawing/2014/main" id="{035812EB-CDD3-EA4F-9562-4B60528F3C8E}"/>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grpSp>
    </p:spTree>
    <p:extLst>
      <p:ext uri="{BB962C8B-B14F-4D97-AF65-F5344CB8AC3E}">
        <p14:creationId xmlns:p14="http://schemas.microsoft.com/office/powerpoint/2010/main" val="322920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44" name="Group 43">
            <a:extLst>
              <a:ext uri="{FF2B5EF4-FFF2-40B4-BE49-F238E27FC236}">
                <a16:creationId xmlns:a16="http://schemas.microsoft.com/office/drawing/2014/main" id="{B12601C1-37B2-4342-A8D8-2389BD1A5A29}"/>
              </a:ext>
            </a:extLst>
          </p:cNvPr>
          <p:cNvGrpSpPr/>
          <p:nvPr/>
        </p:nvGrpSpPr>
        <p:grpSpPr>
          <a:xfrm>
            <a:off x="5930256" y="2554434"/>
            <a:ext cx="6978920" cy="1655399"/>
            <a:chOff x="6661445" y="2430945"/>
            <a:chExt cx="6978920" cy="1655399"/>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10"/>
              <a:ext cx="6978920" cy="1654634"/>
              <a:chOff x="-617329" y="-746760"/>
              <a:chExt cx="21807842" cy="2327108"/>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0"/>
                <a:ext cx="21807842" cy="2327108"/>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52" name="Shape 1148">
                <a:extLst>
                  <a:ext uri="{FF2B5EF4-FFF2-40B4-BE49-F238E27FC236}">
                    <a16:creationId xmlns:a16="http://schemas.microsoft.com/office/drawing/2014/main" id="{E33F89C6-2B8C-9443-BEC2-748E315EF48C}"/>
                  </a:ext>
                </a:extLst>
              </p:cNvPr>
              <p:cNvSpPr/>
              <p:nvPr/>
            </p:nvSpPr>
            <p:spPr>
              <a:xfrm>
                <a:off x="849638" y="-656685"/>
                <a:ext cx="18203357" cy="21700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t">
                <a:spAutoFit/>
              </a:bodyPr>
              <a:lstStyle/>
              <a:p>
                <a:r>
                  <a:rPr lang="en-US" sz="2400" dirty="0">
                    <a:solidFill>
                      <a:schemeClr val="tx2"/>
                    </a:solidFill>
                  </a:rPr>
                  <a:t>Where legal documents from the CoA or </a:t>
                </a:r>
                <a:r>
                  <a:rPr lang="en-US" sz="2400" dirty="0" err="1">
                    <a:solidFill>
                      <a:schemeClr val="tx2"/>
                    </a:solidFill>
                  </a:rPr>
                  <a:t>CoO</a:t>
                </a:r>
                <a:r>
                  <a:rPr lang="en-US" sz="2400" dirty="0">
                    <a:solidFill>
                      <a:schemeClr val="tx2"/>
                    </a:solidFill>
                  </a:rPr>
                  <a:t> reflect the birth (or incorrect) name and sex, this information should be recorded under bio-data in “first name” and “sex”. </a:t>
                </a: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561056" y="2549357"/>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53" name="Group 52">
            <a:extLst>
              <a:ext uri="{FF2B5EF4-FFF2-40B4-BE49-F238E27FC236}">
                <a16:creationId xmlns:a16="http://schemas.microsoft.com/office/drawing/2014/main" id="{390DE5AD-A901-C543-A9C6-188690749545}"/>
              </a:ext>
            </a:extLst>
          </p:cNvPr>
          <p:cNvGrpSpPr/>
          <p:nvPr/>
        </p:nvGrpSpPr>
        <p:grpSpPr>
          <a:xfrm>
            <a:off x="5930256" y="4488061"/>
            <a:ext cx="6978920" cy="1462683"/>
            <a:chOff x="6661445" y="2198552"/>
            <a:chExt cx="6978920" cy="1462683"/>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198552"/>
              <a:ext cx="6978920" cy="1462683"/>
              <a:chOff x="-617329" y="-1074678"/>
              <a:chExt cx="21807842" cy="2057143"/>
            </a:xfrm>
          </p:grpSpPr>
          <p:sp>
            <p:nvSpPr>
              <p:cNvPr id="70" name="Shape 1147">
                <a:extLst>
                  <a:ext uri="{FF2B5EF4-FFF2-40B4-BE49-F238E27FC236}">
                    <a16:creationId xmlns:a16="http://schemas.microsoft.com/office/drawing/2014/main" id="{8BC745F6-4CA6-2D49-B947-E82F748E2B64}"/>
                  </a:ext>
                </a:extLst>
              </p:cNvPr>
              <p:cNvSpPr/>
              <p:nvPr/>
            </p:nvSpPr>
            <p:spPr>
              <a:xfrm>
                <a:off x="-617329" y="-1074678"/>
                <a:ext cx="21807842" cy="2057143"/>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73" name="Shape 1148">
                <a:extLst>
                  <a:ext uri="{FF2B5EF4-FFF2-40B4-BE49-F238E27FC236}">
                    <a16:creationId xmlns:a16="http://schemas.microsoft.com/office/drawing/2014/main" id="{71F39689-7BC8-A74E-ADC8-AA160AFEFABA}"/>
                  </a:ext>
                </a:extLst>
              </p:cNvPr>
              <p:cNvSpPr/>
              <p:nvPr/>
            </p:nvSpPr>
            <p:spPr>
              <a:xfrm>
                <a:off x="849635" y="-869155"/>
                <a:ext cx="19752604" cy="16506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t">
                <a:spAutoFit/>
              </a:bodyPr>
              <a:lstStyle/>
              <a:p>
                <a:r>
                  <a:rPr lang="en-US" sz="2400" dirty="0">
                    <a:solidFill>
                      <a:schemeClr val="tx2"/>
                    </a:solidFill>
                  </a:rPr>
                  <a:t>The chosen name should be recorded under “Alias Names” and the chosen pronoun and gender should be used throughout the RRF. </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554110" y="2415099"/>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2" name="Group 1">
            <a:extLst>
              <a:ext uri="{FF2B5EF4-FFF2-40B4-BE49-F238E27FC236}">
                <a16:creationId xmlns:a16="http://schemas.microsoft.com/office/drawing/2014/main" id="{0F73F7F1-5AA5-0145-9D39-C77EB049EA31}"/>
              </a:ext>
            </a:extLst>
          </p:cNvPr>
          <p:cNvGrpSpPr/>
          <p:nvPr/>
        </p:nvGrpSpPr>
        <p:grpSpPr>
          <a:xfrm>
            <a:off x="5930256" y="628556"/>
            <a:ext cx="6978920" cy="1670594"/>
            <a:chOff x="6661445" y="2471467"/>
            <a:chExt cx="6978920" cy="1670594"/>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71467"/>
              <a:ext cx="6978920" cy="1670594"/>
              <a:chOff x="-617329" y="-690845"/>
              <a:chExt cx="21807842" cy="2349555"/>
            </a:xfrm>
          </p:grpSpPr>
          <p:sp>
            <p:nvSpPr>
              <p:cNvPr id="38" name="Shape 1147">
                <a:extLst>
                  <a:ext uri="{FF2B5EF4-FFF2-40B4-BE49-F238E27FC236}">
                    <a16:creationId xmlns:a16="http://schemas.microsoft.com/office/drawing/2014/main" id="{1D205232-5FB9-CC46-980A-BEB773D2FB69}"/>
                  </a:ext>
                </a:extLst>
              </p:cNvPr>
              <p:cNvSpPr/>
              <p:nvPr/>
            </p:nvSpPr>
            <p:spPr>
              <a:xfrm>
                <a:off x="-617329" y="-690845"/>
                <a:ext cx="21807842" cy="2349555"/>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39" name="Shape 1148">
                <a:extLst>
                  <a:ext uri="{FF2B5EF4-FFF2-40B4-BE49-F238E27FC236}">
                    <a16:creationId xmlns:a16="http://schemas.microsoft.com/office/drawing/2014/main" id="{7A289CE1-3F92-A64C-8567-FCB462CC13D8}"/>
                  </a:ext>
                </a:extLst>
              </p:cNvPr>
              <p:cNvSpPr/>
              <p:nvPr/>
            </p:nvSpPr>
            <p:spPr>
              <a:xfrm>
                <a:off x="849638" y="-550914"/>
                <a:ext cx="20340875" cy="21700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t">
                <a:spAutoFit/>
              </a:bodyPr>
              <a:lstStyle/>
              <a:p>
                <a:r>
                  <a:rPr lang="en-US" sz="2400" dirty="0">
                    <a:solidFill>
                      <a:schemeClr val="tx2"/>
                    </a:solidFill>
                  </a:rPr>
                  <a:t>Where legal documents from the CoA or </a:t>
                </a:r>
                <a:r>
                  <a:rPr lang="en-US" sz="2400" dirty="0" err="1">
                    <a:solidFill>
                      <a:schemeClr val="tx2"/>
                    </a:solidFill>
                  </a:rPr>
                  <a:t>CoO</a:t>
                </a:r>
                <a:r>
                  <a:rPr lang="en-US" sz="2400" dirty="0">
                    <a:solidFill>
                      <a:schemeClr val="tx2"/>
                    </a:solidFill>
                  </a:rPr>
                  <a:t> reflect the correct name and gender, it should be recorded under bio-data in “first name” and “sex” and used throughout the RRF.</a:t>
                </a: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553744" y="2604103"/>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35" name="Group 34">
            <a:extLst>
              <a:ext uri="{FF2B5EF4-FFF2-40B4-BE49-F238E27FC236}">
                <a16:creationId xmlns:a16="http://schemas.microsoft.com/office/drawing/2014/main" id="{F62E3852-4946-7C4B-BB2D-0A9744F96B65}"/>
              </a:ext>
            </a:extLst>
          </p:cNvPr>
          <p:cNvGrpSpPr/>
          <p:nvPr/>
        </p:nvGrpSpPr>
        <p:grpSpPr>
          <a:xfrm>
            <a:off x="5930256" y="6228972"/>
            <a:ext cx="6978920" cy="2134729"/>
            <a:chOff x="6661445" y="2122263"/>
            <a:chExt cx="6978920" cy="2134729"/>
          </a:xfrm>
        </p:grpSpPr>
        <p:grpSp>
          <p:nvGrpSpPr>
            <p:cNvPr id="37" name="Group 1149">
              <a:extLst>
                <a:ext uri="{FF2B5EF4-FFF2-40B4-BE49-F238E27FC236}">
                  <a16:creationId xmlns:a16="http://schemas.microsoft.com/office/drawing/2014/main" id="{A15B2065-07E0-F341-B52F-24FF357C766B}"/>
                </a:ext>
              </a:extLst>
            </p:cNvPr>
            <p:cNvGrpSpPr/>
            <p:nvPr/>
          </p:nvGrpSpPr>
          <p:grpSpPr>
            <a:xfrm>
              <a:off x="6661445" y="2122263"/>
              <a:ext cx="6978920" cy="2134729"/>
              <a:chOff x="-617329" y="-1181972"/>
              <a:chExt cx="21807842" cy="3002320"/>
            </a:xfrm>
          </p:grpSpPr>
          <p:sp>
            <p:nvSpPr>
              <p:cNvPr id="41" name="Shape 1147">
                <a:extLst>
                  <a:ext uri="{FF2B5EF4-FFF2-40B4-BE49-F238E27FC236}">
                    <a16:creationId xmlns:a16="http://schemas.microsoft.com/office/drawing/2014/main" id="{023C1470-F1F5-D44C-9AD0-D0C1DA24E6FF}"/>
                  </a:ext>
                </a:extLst>
              </p:cNvPr>
              <p:cNvSpPr/>
              <p:nvPr/>
            </p:nvSpPr>
            <p:spPr>
              <a:xfrm>
                <a:off x="-617329" y="-1181972"/>
                <a:ext cx="21807842" cy="3002320"/>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42" name="Shape 1148">
                <a:extLst>
                  <a:ext uri="{FF2B5EF4-FFF2-40B4-BE49-F238E27FC236}">
                    <a16:creationId xmlns:a16="http://schemas.microsoft.com/office/drawing/2014/main" id="{8E062C3E-788D-FD4C-9BE7-85901696C3A2}"/>
                  </a:ext>
                </a:extLst>
              </p:cNvPr>
              <p:cNvSpPr/>
              <p:nvPr/>
            </p:nvSpPr>
            <p:spPr>
              <a:xfrm>
                <a:off x="849638" y="-996602"/>
                <a:ext cx="18203360" cy="26895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t">
                <a:spAutoFit/>
              </a:bodyPr>
              <a:lstStyle/>
              <a:p>
                <a:r>
                  <a:rPr lang="en-US" sz="2400" dirty="0">
                    <a:solidFill>
                      <a:schemeClr val="tx2"/>
                    </a:solidFill>
                  </a:rPr>
                  <a:t>If a case member who is not the head of household expresses diverse SOGIESC, you must keep the information confidential from the case members, if requested – even if the individual is a child.</a:t>
                </a:r>
              </a:p>
            </p:txBody>
          </p:sp>
        </p:grpSp>
        <p:sp>
          <p:nvSpPr>
            <p:cNvPr id="40" name="Shape 1150">
              <a:extLst>
                <a:ext uri="{FF2B5EF4-FFF2-40B4-BE49-F238E27FC236}">
                  <a16:creationId xmlns:a16="http://schemas.microsoft.com/office/drawing/2014/main" id="{40A9B0F0-1EB0-FE44-A91D-72FCAD6ACB68}"/>
                </a:ext>
              </a:extLst>
            </p:cNvPr>
            <p:cNvSpPr/>
            <p:nvPr/>
          </p:nvSpPr>
          <p:spPr>
            <a:xfrm rot="5400000">
              <a:off x="6554110" y="2324481"/>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pic>
        <p:nvPicPr>
          <p:cNvPr id="43" name="Picture Placeholder 2">
            <a:extLst>
              <a:ext uri="{FF2B5EF4-FFF2-40B4-BE49-F238E27FC236}">
                <a16:creationId xmlns:a16="http://schemas.microsoft.com/office/drawing/2014/main" id="{18FB434F-9939-C643-803D-710F244CB285}"/>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298" r="298"/>
          <a:stretch/>
        </p:blipFill>
        <p:spPr>
          <a:xfrm>
            <a:off x="2" y="0"/>
            <a:ext cx="5929980" cy="9756775"/>
          </a:xfrm>
        </p:spPr>
      </p:pic>
      <p:sp>
        <p:nvSpPr>
          <p:cNvPr id="49" name="Rectangle 48">
            <a:extLst>
              <a:ext uri="{FF2B5EF4-FFF2-40B4-BE49-F238E27FC236}">
                <a16:creationId xmlns:a16="http://schemas.microsoft.com/office/drawing/2014/main" id="{B3551FCC-AB93-FB45-9AEF-557233818349}"/>
              </a:ext>
            </a:extLst>
          </p:cNvPr>
          <p:cNvSpPr/>
          <p:nvPr/>
        </p:nvSpPr>
        <p:spPr bwMode="auto">
          <a:xfrm>
            <a:off x="-27167" y="-81020"/>
            <a:ext cx="5957149" cy="9918814"/>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dirty="0">
              <a:latin typeface="Lucida Grande" charset="0"/>
              <a:ea typeface="ヒラギノ角ゴ ProN W3" charset="0"/>
              <a:sym typeface="Lucida Grande" charset="0"/>
            </a:endParaRPr>
          </a:p>
        </p:txBody>
      </p:sp>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87</a:t>
            </a:fld>
            <a:endParaRPr lang="en-US" altLang="en-US" sz="1200" dirty="0">
              <a:solidFill>
                <a:schemeClr val="bg1"/>
              </a:solidFill>
            </a:endParaRPr>
          </a:p>
        </p:txBody>
      </p:sp>
      <p:sp>
        <p:nvSpPr>
          <p:cNvPr id="139" name="Shape 139"/>
          <p:cNvSpPr txBox="1">
            <a:spLocks noGrp="1"/>
          </p:cNvSpPr>
          <p:nvPr>
            <p:ph type="body" sz="quarter" idx="11"/>
          </p:nvPr>
        </p:nvSpPr>
        <p:spPr>
          <a:xfrm>
            <a:off x="-409424" y="6586594"/>
            <a:ext cx="6727750" cy="1219598"/>
          </a:xfrm>
        </p:spPr>
        <p:txBody>
          <a:bodyPr/>
          <a:lstStyle/>
          <a:p>
            <a:r>
              <a:rPr lang="en-US" altLang="en-US" sz="3600" dirty="0"/>
              <a:t>The RRF – </a:t>
            </a:r>
            <a:br>
              <a:rPr lang="en-US" altLang="en-US" sz="3600" dirty="0"/>
            </a:br>
            <a:r>
              <a:rPr lang="en-US" altLang="en-US" sz="3600" dirty="0"/>
              <a:t>Documentation </a:t>
            </a:r>
            <a:endParaRPr lang="en-US" sz="3600" dirty="0"/>
          </a:p>
        </p:txBody>
      </p:sp>
      <p:sp>
        <p:nvSpPr>
          <p:cNvPr id="34" name="Rectangle 33"/>
          <p:cNvSpPr/>
          <p:nvPr/>
        </p:nvSpPr>
        <p:spPr bwMode="auto">
          <a:xfrm>
            <a:off x="170992" y="6502127"/>
            <a:ext cx="5620023" cy="1375027"/>
          </a:xfrm>
          <a:prstGeom prst="rect">
            <a:avLst/>
          </a:prstGeom>
          <a:noFill/>
          <a:ln w="76200">
            <a:solidFill>
              <a:schemeClr val="bg1"/>
            </a:solid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a:latin typeface="Lucida Grande" charset="0"/>
              <a:ea typeface="ヒラギノ角ゴ ProN W3" charset="0"/>
              <a:cs typeface="ヒラギノ角ゴ ProN W3" charset="0"/>
              <a:sym typeface="Lucida Grande" charset="0"/>
            </a:endParaRPr>
          </a:p>
        </p:txBody>
      </p:sp>
      <p:grpSp>
        <p:nvGrpSpPr>
          <p:cNvPr id="45" name="Group 44">
            <a:extLst>
              <a:ext uri="{FF2B5EF4-FFF2-40B4-BE49-F238E27FC236}">
                <a16:creationId xmlns:a16="http://schemas.microsoft.com/office/drawing/2014/main" id="{3D17EB62-150E-8F41-9A02-4614F1F35E0B}"/>
              </a:ext>
            </a:extLst>
          </p:cNvPr>
          <p:cNvGrpSpPr/>
          <p:nvPr/>
        </p:nvGrpSpPr>
        <p:grpSpPr>
          <a:xfrm>
            <a:off x="5289756" y="9111916"/>
            <a:ext cx="2460403" cy="724209"/>
            <a:chOff x="5592733" y="9111916"/>
            <a:chExt cx="2460403" cy="724209"/>
          </a:xfrm>
        </p:grpSpPr>
        <p:sp>
          <p:nvSpPr>
            <p:cNvPr id="47" name="Round Same Side Corner Rectangle 46">
              <a:extLst>
                <a:ext uri="{FF2B5EF4-FFF2-40B4-BE49-F238E27FC236}">
                  <a16:creationId xmlns:a16="http://schemas.microsoft.com/office/drawing/2014/main" id="{3D9A16F9-8C85-414C-B29C-DB7443A94181}"/>
                </a:ext>
              </a:extLst>
            </p:cNvPr>
            <p:cNvSpPr/>
            <p:nvPr userDrawn="1"/>
          </p:nvSpPr>
          <p:spPr>
            <a:xfrm rot="10800000" flipV="1">
              <a:off x="5592733" y="9111916"/>
              <a:ext cx="2460403" cy="724209"/>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a:endParaRPr lang="bg-BG" sz="1921" dirty="0"/>
            </a:p>
          </p:txBody>
        </p:sp>
        <p:grpSp>
          <p:nvGrpSpPr>
            <p:cNvPr id="50" name="Group 49">
              <a:extLst>
                <a:ext uri="{FF2B5EF4-FFF2-40B4-BE49-F238E27FC236}">
                  <a16:creationId xmlns:a16="http://schemas.microsoft.com/office/drawing/2014/main" id="{45645840-38EC-E64B-B1D5-9BBD0484D116}"/>
                </a:ext>
              </a:extLst>
            </p:cNvPr>
            <p:cNvGrpSpPr/>
            <p:nvPr/>
          </p:nvGrpSpPr>
          <p:grpSpPr>
            <a:xfrm>
              <a:off x="5765132" y="9259761"/>
              <a:ext cx="2041918" cy="473126"/>
              <a:chOff x="5582387" y="8894626"/>
              <a:chExt cx="2041918" cy="473126"/>
            </a:xfrm>
          </p:grpSpPr>
          <p:pic>
            <p:nvPicPr>
              <p:cNvPr id="68" name="Picture 67">
                <a:extLst>
                  <a:ext uri="{FF2B5EF4-FFF2-40B4-BE49-F238E27FC236}">
                    <a16:creationId xmlns:a16="http://schemas.microsoft.com/office/drawing/2014/main" id="{57F7A405-6437-3846-B1F3-48DA3046DB5F}"/>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71" name="Straight Connector 70">
                <a:extLst>
                  <a:ext uri="{FF2B5EF4-FFF2-40B4-BE49-F238E27FC236}">
                    <a16:creationId xmlns:a16="http://schemas.microsoft.com/office/drawing/2014/main" id="{BADACB3A-384F-F34A-B13F-E04065CD4CAC}"/>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72" name="Picture 71">
                <a:extLst>
                  <a:ext uri="{FF2B5EF4-FFF2-40B4-BE49-F238E27FC236}">
                    <a16:creationId xmlns:a16="http://schemas.microsoft.com/office/drawing/2014/main" id="{6938F756-81C9-D148-9C9E-E10A8C29B0C5}"/>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grpSp>
    </p:spTree>
    <p:extLst>
      <p:ext uri="{BB962C8B-B14F-4D97-AF65-F5344CB8AC3E}">
        <p14:creationId xmlns:p14="http://schemas.microsoft.com/office/powerpoint/2010/main" val="1425361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44" name="Group 43">
            <a:extLst>
              <a:ext uri="{FF2B5EF4-FFF2-40B4-BE49-F238E27FC236}">
                <a16:creationId xmlns:a16="http://schemas.microsoft.com/office/drawing/2014/main" id="{B12601C1-37B2-4342-A8D8-2389BD1A5A29}"/>
              </a:ext>
            </a:extLst>
          </p:cNvPr>
          <p:cNvGrpSpPr/>
          <p:nvPr/>
        </p:nvGrpSpPr>
        <p:grpSpPr>
          <a:xfrm>
            <a:off x="5930256" y="2682281"/>
            <a:ext cx="6978920" cy="1381065"/>
            <a:chOff x="6661445" y="2430945"/>
            <a:chExt cx="6978920" cy="1381065"/>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10"/>
              <a:ext cx="6978920" cy="1380300"/>
              <a:chOff x="-617329" y="-746760"/>
              <a:chExt cx="21807842" cy="1941280"/>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0"/>
                <a:ext cx="21807842" cy="1941280"/>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52" name="Shape 1148">
                <a:extLst>
                  <a:ext uri="{FF2B5EF4-FFF2-40B4-BE49-F238E27FC236}">
                    <a16:creationId xmlns:a16="http://schemas.microsoft.com/office/drawing/2014/main" id="{E33F89C6-2B8C-9443-BEC2-748E315EF48C}"/>
                  </a:ext>
                </a:extLst>
              </p:cNvPr>
              <p:cNvSpPr/>
              <p:nvPr/>
            </p:nvSpPr>
            <p:spPr>
              <a:xfrm>
                <a:off x="849638" y="-656685"/>
                <a:ext cx="18203357" cy="165063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t">
                <a:spAutoFit/>
              </a:bodyPr>
              <a:lstStyle/>
              <a:p>
                <a:r>
                  <a:rPr lang="en-US" sz="2400" dirty="0">
                    <a:solidFill>
                      <a:schemeClr val="tx2"/>
                    </a:solidFill>
                  </a:rPr>
                  <a:t>It is essential to counsel refugees to be entirely transparent about their family composition from the very beginning.</a:t>
                </a: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561056" y="2549357"/>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53" name="Group 52">
            <a:extLst>
              <a:ext uri="{FF2B5EF4-FFF2-40B4-BE49-F238E27FC236}">
                <a16:creationId xmlns:a16="http://schemas.microsoft.com/office/drawing/2014/main" id="{390DE5AD-A901-C543-A9C6-188690749545}"/>
              </a:ext>
            </a:extLst>
          </p:cNvPr>
          <p:cNvGrpSpPr/>
          <p:nvPr/>
        </p:nvGrpSpPr>
        <p:grpSpPr>
          <a:xfrm>
            <a:off x="5930256" y="4438772"/>
            <a:ext cx="6978920" cy="1885098"/>
            <a:chOff x="6661445" y="2198552"/>
            <a:chExt cx="6978920" cy="1885098"/>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198552"/>
              <a:ext cx="6978920" cy="1885098"/>
              <a:chOff x="-617329" y="-1074678"/>
              <a:chExt cx="21807842" cy="2651237"/>
            </a:xfrm>
          </p:grpSpPr>
          <p:sp>
            <p:nvSpPr>
              <p:cNvPr id="70" name="Shape 1147">
                <a:extLst>
                  <a:ext uri="{FF2B5EF4-FFF2-40B4-BE49-F238E27FC236}">
                    <a16:creationId xmlns:a16="http://schemas.microsoft.com/office/drawing/2014/main" id="{8BC745F6-4CA6-2D49-B947-E82F748E2B64}"/>
                  </a:ext>
                </a:extLst>
              </p:cNvPr>
              <p:cNvSpPr/>
              <p:nvPr/>
            </p:nvSpPr>
            <p:spPr>
              <a:xfrm>
                <a:off x="-617329" y="-1074678"/>
                <a:ext cx="21807842" cy="2651237"/>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73" name="Shape 1148">
                <a:extLst>
                  <a:ext uri="{FF2B5EF4-FFF2-40B4-BE49-F238E27FC236}">
                    <a16:creationId xmlns:a16="http://schemas.microsoft.com/office/drawing/2014/main" id="{71F39689-7BC8-A74E-ADC8-AA160AFEFABA}"/>
                  </a:ext>
                </a:extLst>
              </p:cNvPr>
              <p:cNvSpPr/>
              <p:nvPr/>
            </p:nvSpPr>
            <p:spPr>
              <a:xfrm>
                <a:off x="849635" y="-869155"/>
                <a:ext cx="19752604" cy="21700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t">
                <a:spAutoFit/>
              </a:bodyPr>
              <a:lstStyle/>
              <a:p>
                <a:r>
                  <a:rPr lang="en-US" sz="2400" dirty="0">
                    <a:solidFill>
                      <a:schemeClr val="tx2"/>
                    </a:solidFill>
                  </a:rPr>
                  <a:t>When their relationships with different-gender partners or with children through these partners is disclosed late in the process, it may hurt the credibility of their case.</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554110" y="2415099"/>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2" name="Group 1">
            <a:extLst>
              <a:ext uri="{FF2B5EF4-FFF2-40B4-BE49-F238E27FC236}">
                <a16:creationId xmlns:a16="http://schemas.microsoft.com/office/drawing/2014/main" id="{0F73F7F1-5AA5-0145-9D39-C77EB049EA31}"/>
              </a:ext>
            </a:extLst>
          </p:cNvPr>
          <p:cNvGrpSpPr/>
          <p:nvPr/>
        </p:nvGrpSpPr>
        <p:grpSpPr>
          <a:xfrm>
            <a:off x="5930256" y="628556"/>
            <a:ext cx="6978920" cy="1670594"/>
            <a:chOff x="6661445" y="2471467"/>
            <a:chExt cx="6978920" cy="1670594"/>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71467"/>
              <a:ext cx="6978920" cy="1670594"/>
              <a:chOff x="-617329" y="-690845"/>
              <a:chExt cx="21807842" cy="2349555"/>
            </a:xfrm>
          </p:grpSpPr>
          <p:sp>
            <p:nvSpPr>
              <p:cNvPr id="38" name="Shape 1147">
                <a:extLst>
                  <a:ext uri="{FF2B5EF4-FFF2-40B4-BE49-F238E27FC236}">
                    <a16:creationId xmlns:a16="http://schemas.microsoft.com/office/drawing/2014/main" id="{1D205232-5FB9-CC46-980A-BEB773D2FB69}"/>
                  </a:ext>
                </a:extLst>
              </p:cNvPr>
              <p:cNvSpPr/>
              <p:nvPr/>
            </p:nvSpPr>
            <p:spPr>
              <a:xfrm>
                <a:off x="-617329" y="-690845"/>
                <a:ext cx="21807842" cy="2349555"/>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39" name="Shape 1148">
                <a:extLst>
                  <a:ext uri="{FF2B5EF4-FFF2-40B4-BE49-F238E27FC236}">
                    <a16:creationId xmlns:a16="http://schemas.microsoft.com/office/drawing/2014/main" id="{7A289CE1-3F92-A64C-8567-FCB462CC13D8}"/>
                  </a:ext>
                </a:extLst>
              </p:cNvPr>
              <p:cNvSpPr/>
              <p:nvPr/>
            </p:nvSpPr>
            <p:spPr>
              <a:xfrm>
                <a:off x="849638" y="-550913"/>
                <a:ext cx="20340875" cy="21700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t">
                <a:spAutoFit/>
              </a:bodyPr>
              <a:lstStyle/>
              <a:p>
                <a:r>
                  <a:rPr lang="en-US" sz="2400" dirty="0">
                    <a:solidFill>
                      <a:schemeClr val="tx2"/>
                    </a:solidFill>
                  </a:rPr>
                  <a:t>Some LGBTIQ+ refugees may have been or currently be involved in compulsory relationships with partners from a different gender, with whom they have children.</a:t>
                </a: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553744" y="2604103"/>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35" name="Group 34">
            <a:extLst>
              <a:ext uri="{FF2B5EF4-FFF2-40B4-BE49-F238E27FC236}">
                <a16:creationId xmlns:a16="http://schemas.microsoft.com/office/drawing/2014/main" id="{F62E3852-4946-7C4B-BB2D-0A9744F96B65}"/>
              </a:ext>
            </a:extLst>
          </p:cNvPr>
          <p:cNvGrpSpPr/>
          <p:nvPr/>
        </p:nvGrpSpPr>
        <p:grpSpPr>
          <a:xfrm>
            <a:off x="5930256" y="6651790"/>
            <a:ext cx="6978920" cy="1211284"/>
            <a:chOff x="6661445" y="2122264"/>
            <a:chExt cx="6978920" cy="1211284"/>
          </a:xfrm>
        </p:grpSpPr>
        <p:grpSp>
          <p:nvGrpSpPr>
            <p:cNvPr id="37" name="Group 1149">
              <a:extLst>
                <a:ext uri="{FF2B5EF4-FFF2-40B4-BE49-F238E27FC236}">
                  <a16:creationId xmlns:a16="http://schemas.microsoft.com/office/drawing/2014/main" id="{A15B2065-07E0-F341-B52F-24FF357C766B}"/>
                </a:ext>
              </a:extLst>
            </p:cNvPr>
            <p:cNvGrpSpPr/>
            <p:nvPr/>
          </p:nvGrpSpPr>
          <p:grpSpPr>
            <a:xfrm>
              <a:off x="6661445" y="2122264"/>
              <a:ext cx="6978920" cy="1211284"/>
              <a:chOff x="-617329" y="-1181971"/>
              <a:chExt cx="21807842" cy="1703571"/>
            </a:xfrm>
          </p:grpSpPr>
          <p:sp>
            <p:nvSpPr>
              <p:cNvPr id="41" name="Shape 1147">
                <a:extLst>
                  <a:ext uri="{FF2B5EF4-FFF2-40B4-BE49-F238E27FC236}">
                    <a16:creationId xmlns:a16="http://schemas.microsoft.com/office/drawing/2014/main" id="{023C1470-F1F5-D44C-9AD0-D0C1DA24E6FF}"/>
                  </a:ext>
                </a:extLst>
              </p:cNvPr>
              <p:cNvSpPr/>
              <p:nvPr/>
            </p:nvSpPr>
            <p:spPr>
              <a:xfrm>
                <a:off x="-617329" y="-1181971"/>
                <a:ext cx="21807842" cy="1703571"/>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42" name="Shape 1148">
                <a:extLst>
                  <a:ext uri="{FF2B5EF4-FFF2-40B4-BE49-F238E27FC236}">
                    <a16:creationId xmlns:a16="http://schemas.microsoft.com/office/drawing/2014/main" id="{8E062C3E-788D-FD4C-9BE7-85901696C3A2}"/>
                  </a:ext>
                </a:extLst>
              </p:cNvPr>
              <p:cNvSpPr/>
              <p:nvPr/>
            </p:nvSpPr>
            <p:spPr>
              <a:xfrm>
                <a:off x="849638" y="-996602"/>
                <a:ext cx="18203360" cy="11312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t">
                <a:spAutoFit/>
              </a:bodyPr>
              <a:lstStyle/>
              <a:p>
                <a:r>
                  <a:rPr lang="en-US" sz="2400" dirty="0">
                    <a:solidFill>
                      <a:schemeClr val="tx2"/>
                    </a:solidFill>
                  </a:rPr>
                  <a:t>It may also make it harder to reunify their family if they have already been resettled.</a:t>
                </a:r>
              </a:p>
            </p:txBody>
          </p:sp>
        </p:grpSp>
        <p:sp>
          <p:nvSpPr>
            <p:cNvPr id="40" name="Shape 1150">
              <a:extLst>
                <a:ext uri="{FF2B5EF4-FFF2-40B4-BE49-F238E27FC236}">
                  <a16:creationId xmlns:a16="http://schemas.microsoft.com/office/drawing/2014/main" id="{40A9B0F0-1EB0-FE44-A91D-72FCAD6ACB68}"/>
                </a:ext>
              </a:extLst>
            </p:cNvPr>
            <p:cNvSpPr/>
            <p:nvPr/>
          </p:nvSpPr>
          <p:spPr>
            <a:xfrm rot="5400000">
              <a:off x="6554110" y="2324481"/>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pic>
        <p:nvPicPr>
          <p:cNvPr id="20" name="Picture Placeholder 19">
            <a:extLst>
              <a:ext uri="{FF2B5EF4-FFF2-40B4-BE49-F238E27FC236}">
                <a16:creationId xmlns:a16="http://schemas.microsoft.com/office/drawing/2014/main" id="{7077D55B-C0B5-0D49-9C4B-B2A3FE9F46B2}"/>
              </a:ext>
            </a:extLst>
          </p:cNvPr>
          <p:cNvPicPr>
            <a:picLocks noGrp="1" noChangeAspect="1"/>
          </p:cNvPicPr>
          <p:nvPr>
            <p:ph type="pic" sz="quarter" idx="10"/>
          </p:nvPr>
        </p:nvPicPr>
        <p:blipFill rotWithShape="1">
          <a:blip r:embed="rId3"/>
          <a:srcRect l="16666" r="41150"/>
          <a:stretch/>
        </p:blipFill>
        <p:spPr>
          <a:xfrm>
            <a:off x="-55070" y="0"/>
            <a:ext cx="6026150" cy="9921875"/>
          </a:xfrm>
        </p:spPr>
      </p:pic>
      <p:sp>
        <p:nvSpPr>
          <p:cNvPr id="49" name="Rectangle 48">
            <a:extLst>
              <a:ext uri="{FF2B5EF4-FFF2-40B4-BE49-F238E27FC236}">
                <a16:creationId xmlns:a16="http://schemas.microsoft.com/office/drawing/2014/main" id="{B3551FCC-AB93-FB45-9AEF-557233818349}"/>
              </a:ext>
            </a:extLst>
          </p:cNvPr>
          <p:cNvSpPr/>
          <p:nvPr/>
        </p:nvSpPr>
        <p:spPr bwMode="auto">
          <a:xfrm>
            <a:off x="-8207" y="-81020"/>
            <a:ext cx="5957149" cy="9918814"/>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dirty="0">
              <a:latin typeface="Lucida Grande" charset="0"/>
              <a:ea typeface="ヒラギノ角ゴ ProN W3" charset="0"/>
              <a:sym typeface="Lucida Grande" charset="0"/>
            </a:endParaRPr>
          </a:p>
        </p:txBody>
      </p:sp>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88</a:t>
            </a:fld>
            <a:endParaRPr lang="en-US" altLang="en-US" sz="1200" dirty="0">
              <a:solidFill>
                <a:schemeClr val="bg1"/>
              </a:solidFill>
            </a:endParaRPr>
          </a:p>
        </p:txBody>
      </p:sp>
      <p:sp>
        <p:nvSpPr>
          <p:cNvPr id="139" name="Shape 139"/>
          <p:cNvSpPr txBox="1">
            <a:spLocks noGrp="1"/>
          </p:cNvSpPr>
          <p:nvPr>
            <p:ph type="body" sz="quarter" idx="11"/>
          </p:nvPr>
        </p:nvSpPr>
        <p:spPr>
          <a:xfrm>
            <a:off x="-409424" y="6860914"/>
            <a:ext cx="6727750" cy="1219598"/>
          </a:xfrm>
        </p:spPr>
        <p:txBody>
          <a:bodyPr/>
          <a:lstStyle/>
          <a:p>
            <a:r>
              <a:rPr lang="en-US" altLang="en-US" sz="3600" dirty="0"/>
              <a:t>Counseling for </a:t>
            </a:r>
            <a:br>
              <a:rPr lang="en-US" altLang="en-US" sz="3600" dirty="0"/>
            </a:br>
            <a:r>
              <a:rPr lang="en-US" altLang="en-US" sz="3600" dirty="0"/>
              <a:t>Refugees with Complex Family Situations</a:t>
            </a:r>
          </a:p>
        </p:txBody>
      </p:sp>
      <p:sp>
        <p:nvSpPr>
          <p:cNvPr id="34" name="Rectangle 33"/>
          <p:cNvSpPr/>
          <p:nvPr/>
        </p:nvSpPr>
        <p:spPr bwMode="auto">
          <a:xfrm>
            <a:off x="170992" y="6631309"/>
            <a:ext cx="5620023" cy="1648182"/>
          </a:xfrm>
          <a:prstGeom prst="rect">
            <a:avLst/>
          </a:prstGeom>
          <a:noFill/>
          <a:ln w="76200">
            <a:solidFill>
              <a:schemeClr val="bg1"/>
            </a:solid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a:latin typeface="Lucida Grande" charset="0"/>
              <a:ea typeface="ヒラギノ角ゴ ProN W3" charset="0"/>
              <a:cs typeface="ヒラギノ角ゴ ProN W3" charset="0"/>
              <a:sym typeface="Lucida Grande" charset="0"/>
            </a:endParaRPr>
          </a:p>
        </p:txBody>
      </p:sp>
      <p:grpSp>
        <p:nvGrpSpPr>
          <p:cNvPr id="43" name="Group 42">
            <a:extLst>
              <a:ext uri="{FF2B5EF4-FFF2-40B4-BE49-F238E27FC236}">
                <a16:creationId xmlns:a16="http://schemas.microsoft.com/office/drawing/2014/main" id="{1EA23C0A-3A5E-F140-BDD3-39EEE393B4F1}"/>
              </a:ext>
            </a:extLst>
          </p:cNvPr>
          <p:cNvGrpSpPr/>
          <p:nvPr/>
        </p:nvGrpSpPr>
        <p:grpSpPr>
          <a:xfrm>
            <a:off x="5289756" y="9111916"/>
            <a:ext cx="2460403" cy="724209"/>
            <a:chOff x="5592733" y="9111916"/>
            <a:chExt cx="2460403" cy="724209"/>
          </a:xfrm>
        </p:grpSpPr>
        <p:sp>
          <p:nvSpPr>
            <p:cNvPr id="45" name="Round Same Side Corner Rectangle 44">
              <a:extLst>
                <a:ext uri="{FF2B5EF4-FFF2-40B4-BE49-F238E27FC236}">
                  <a16:creationId xmlns:a16="http://schemas.microsoft.com/office/drawing/2014/main" id="{4BF16DBE-D203-3C45-887C-B9E54E9F53BA}"/>
                </a:ext>
              </a:extLst>
            </p:cNvPr>
            <p:cNvSpPr/>
            <p:nvPr userDrawn="1"/>
          </p:nvSpPr>
          <p:spPr>
            <a:xfrm rot="10800000" flipV="1">
              <a:off x="5592733" y="9111916"/>
              <a:ext cx="2460403" cy="724209"/>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a:endParaRPr lang="bg-BG" sz="1921" dirty="0"/>
            </a:p>
          </p:txBody>
        </p:sp>
        <p:grpSp>
          <p:nvGrpSpPr>
            <p:cNvPr id="47" name="Group 46">
              <a:extLst>
                <a:ext uri="{FF2B5EF4-FFF2-40B4-BE49-F238E27FC236}">
                  <a16:creationId xmlns:a16="http://schemas.microsoft.com/office/drawing/2014/main" id="{89EA74ED-7A3B-894B-AE67-736E1EE3527E}"/>
                </a:ext>
              </a:extLst>
            </p:cNvPr>
            <p:cNvGrpSpPr/>
            <p:nvPr/>
          </p:nvGrpSpPr>
          <p:grpSpPr>
            <a:xfrm>
              <a:off x="5765132" y="9259761"/>
              <a:ext cx="2041918" cy="473126"/>
              <a:chOff x="5582387" y="8894626"/>
              <a:chExt cx="2041918" cy="473126"/>
            </a:xfrm>
          </p:grpSpPr>
          <p:pic>
            <p:nvPicPr>
              <p:cNvPr id="50" name="Picture 49">
                <a:extLst>
                  <a:ext uri="{FF2B5EF4-FFF2-40B4-BE49-F238E27FC236}">
                    <a16:creationId xmlns:a16="http://schemas.microsoft.com/office/drawing/2014/main" id="{89BABF97-73FF-8C4C-BE52-FBAA8A89091C}"/>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68" name="Straight Connector 67">
                <a:extLst>
                  <a:ext uri="{FF2B5EF4-FFF2-40B4-BE49-F238E27FC236}">
                    <a16:creationId xmlns:a16="http://schemas.microsoft.com/office/drawing/2014/main" id="{CB4694C9-4790-8149-A7F2-8DFA5B14A524}"/>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4F6F33F4-D50C-0E4E-8DF8-AA69EC332233}"/>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grpSp>
    </p:spTree>
    <p:extLst>
      <p:ext uri="{BB962C8B-B14F-4D97-AF65-F5344CB8AC3E}">
        <p14:creationId xmlns:p14="http://schemas.microsoft.com/office/powerpoint/2010/main" val="249551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44" name="Group 43">
            <a:extLst>
              <a:ext uri="{FF2B5EF4-FFF2-40B4-BE49-F238E27FC236}">
                <a16:creationId xmlns:a16="http://schemas.microsoft.com/office/drawing/2014/main" id="{B12601C1-37B2-4342-A8D8-2389BD1A5A29}"/>
              </a:ext>
            </a:extLst>
          </p:cNvPr>
          <p:cNvGrpSpPr/>
          <p:nvPr/>
        </p:nvGrpSpPr>
        <p:grpSpPr>
          <a:xfrm>
            <a:off x="5930256" y="2294309"/>
            <a:ext cx="6978920" cy="1705310"/>
            <a:chOff x="6661445" y="2430945"/>
            <a:chExt cx="6978920" cy="1705310"/>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10"/>
              <a:ext cx="6978920" cy="1704545"/>
              <a:chOff x="-617329" y="-746760"/>
              <a:chExt cx="21807842" cy="2397304"/>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0"/>
                <a:ext cx="21807842" cy="2397304"/>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52" name="Shape 1148">
                <a:extLst>
                  <a:ext uri="{FF2B5EF4-FFF2-40B4-BE49-F238E27FC236}">
                    <a16:creationId xmlns:a16="http://schemas.microsoft.com/office/drawing/2014/main" id="{E33F89C6-2B8C-9443-BEC2-748E315EF48C}"/>
                  </a:ext>
                </a:extLst>
              </p:cNvPr>
              <p:cNvSpPr/>
              <p:nvPr/>
            </p:nvSpPr>
            <p:spPr>
              <a:xfrm>
                <a:off x="849638" y="-656685"/>
                <a:ext cx="18954232" cy="21700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t">
                <a:spAutoFit/>
              </a:bodyPr>
              <a:lstStyle/>
              <a:p>
                <a:r>
                  <a:rPr lang="en-US" sz="2400" dirty="0">
                    <a:solidFill>
                      <a:schemeClr val="tx2"/>
                    </a:solidFill>
                  </a:rPr>
                  <a:t>Clarify the assistance available in the resettlement country. States with a focus on LGBTIQ+ persons of concern may better meet their needs.</a:t>
                </a: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561056" y="2549357"/>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53" name="Group 52">
            <a:extLst>
              <a:ext uri="{FF2B5EF4-FFF2-40B4-BE49-F238E27FC236}">
                <a16:creationId xmlns:a16="http://schemas.microsoft.com/office/drawing/2014/main" id="{390DE5AD-A901-C543-A9C6-188690749545}"/>
              </a:ext>
            </a:extLst>
          </p:cNvPr>
          <p:cNvGrpSpPr/>
          <p:nvPr/>
        </p:nvGrpSpPr>
        <p:grpSpPr>
          <a:xfrm>
            <a:off x="5930256" y="4515629"/>
            <a:ext cx="6978920" cy="1079754"/>
            <a:chOff x="6661445" y="2198552"/>
            <a:chExt cx="6978920" cy="1079754"/>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198552"/>
              <a:ext cx="6978920" cy="1079754"/>
              <a:chOff x="-617329" y="-1074678"/>
              <a:chExt cx="21807842" cy="1518586"/>
            </a:xfrm>
          </p:grpSpPr>
          <p:sp>
            <p:nvSpPr>
              <p:cNvPr id="70" name="Shape 1147">
                <a:extLst>
                  <a:ext uri="{FF2B5EF4-FFF2-40B4-BE49-F238E27FC236}">
                    <a16:creationId xmlns:a16="http://schemas.microsoft.com/office/drawing/2014/main" id="{8BC745F6-4CA6-2D49-B947-E82F748E2B64}"/>
                  </a:ext>
                </a:extLst>
              </p:cNvPr>
              <p:cNvSpPr/>
              <p:nvPr/>
            </p:nvSpPr>
            <p:spPr>
              <a:xfrm>
                <a:off x="-617329" y="-1074678"/>
                <a:ext cx="21807842" cy="1518586"/>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73" name="Shape 1148">
                <a:extLst>
                  <a:ext uri="{FF2B5EF4-FFF2-40B4-BE49-F238E27FC236}">
                    <a16:creationId xmlns:a16="http://schemas.microsoft.com/office/drawing/2014/main" id="{71F39689-7BC8-A74E-ADC8-AA160AFEFABA}"/>
                  </a:ext>
                </a:extLst>
              </p:cNvPr>
              <p:cNvSpPr/>
              <p:nvPr/>
            </p:nvSpPr>
            <p:spPr>
              <a:xfrm>
                <a:off x="849635" y="-869155"/>
                <a:ext cx="19752604" cy="11312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t">
                <a:spAutoFit/>
              </a:bodyPr>
              <a:lstStyle/>
              <a:p>
                <a:r>
                  <a:rPr lang="en-US" sz="2400" dirty="0">
                    <a:solidFill>
                      <a:schemeClr val="tx2"/>
                    </a:solidFill>
                  </a:rPr>
                  <a:t>Consider whether same-gender family reunification rights are recognized.</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554110" y="2415099"/>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35" name="Group 34">
            <a:extLst>
              <a:ext uri="{FF2B5EF4-FFF2-40B4-BE49-F238E27FC236}">
                <a16:creationId xmlns:a16="http://schemas.microsoft.com/office/drawing/2014/main" id="{F62E3852-4946-7C4B-BB2D-0A9744F96B65}"/>
              </a:ext>
            </a:extLst>
          </p:cNvPr>
          <p:cNvGrpSpPr/>
          <p:nvPr/>
        </p:nvGrpSpPr>
        <p:grpSpPr>
          <a:xfrm>
            <a:off x="5930256" y="6085313"/>
            <a:ext cx="6978920" cy="1211284"/>
            <a:chOff x="6661445" y="2122264"/>
            <a:chExt cx="6978920" cy="1211284"/>
          </a:xfrm>
        </p:grpSpPr>
        <p:grpSp>
          <p:nvGrpSpPr>
            <p:cNvPr id="37" name="Group 1149">
              <a:extLst>
                <a:ext uri="{FF2B5EF4-FFF2-40B4-BE49-F238E27FC236}">
                  <a16:creationId xmlns:a16="http://schemas.microsoft.com/office/drawing/2014/main" id="{A15B2065-07E0-F341-B52F-24FF357C766B}"/>
                </a:ext>
              </a:extLst>
            </p:cNvPr>
            <p:cNvGrpSpPr/>
            <p:nvPr/>
          </p:nvGrpSpPr>
          <p:grpSpPr>
            <a:xfrm>
              <a:off x="6661445" y="2122264"/>
              <a:ext cx="6978920" cy="1211284"/>
              <a:chOff x="-617329" y="-1181971"/>
              <a:chExt cx="21807842" cy="1703571"/>
            </a:xfrm>
          </p:grpSpPr>
          <p:sp>
            <p:nvSpPr>
              <p:cNvPr id="41" name="Shape 1147">
                <a:extLst>
                  <a:ext uri="{FF2B5EF4-FFF2-40B4-BE49-F238E27FC236}">
                    <a16:creationId xmlns:a16="http://schemas.microsoft.com/office/drawing/2014/main" id="{023C1470-F1F5-D44C-9AD0-D0C1DA24E6FF}"/>
                  </a:ext>
                </a:extLst>
              </p:cNvPr>
              <p:cNvSpPr/>
              <p:nvPr/>
            </p:nvSpPr>
            <p:spPr>
              <a:xfrm>
                <a:off x="-617329" y="-1181971"/>
                <a:ext cx="21807842" cy="1703571"/>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42" name="Shape 1148">
                <a:extLst>
                  <a:ext uri="{FF2B5EF4-FFF2-40B4-BE49-F238E27FC236}">
                    <a16:creationId xmlns:a16="http://schemas.microsoft.com/office/drawing/2014/main" id="{8E062C3E-788D-FD4C-9BE7-85901696C3A2}"/>
                  </a:ext>
                </a:extLst>
              </p:cNvPr>
              <p:cNvSpPr/>
              <p:nvPr/>
            </p:nvSpPr>
            <p:spPr>
              <a:xfrm>
                <a:off x="849638" y="-996602"/>
                <a:ext cx="18203360" cy="11312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t">
                <a:spAutoFit/>
              </a:bodyPr>
              <a:lstStyle/>
              <a:p>
                <a:r>
                  <a:rPr lang="en-US" sz="2400" dirty="0">
                    <a:solidFill>
                      <a:schemeClr val="tx2"/>
                    </a:solidFill>
                  </a:rPr>
                  <a:t>The length of processing time for LGBTIQ+ cases should be considered.</a:t>
                </a:r>
              </a:p>
            </p:txBody>
          </p:sp>
        </p:grpSp>
        <p:sp>
          <p:nvSpPr>
            <p:cNvPr id="40" name="Shape 1150">
              <a:extLst>
                <a:ext uri="{FF2B5EF4-FFF2-40B4-BE49-F238E27FC236}">
                  <a16:creationId xmlns:a16="http://schemas.microsoft.com/office/drawing/2014/main" id="{40A9B0F0-1EB0-FE44-A91D-72FCAD6ACB68}"/>
                </a:ext>
              </a:extLst>
            </p:cNvPr>
            <p:cNvSpPr/>
            <p:nvPr/>
          </p:nvSpPr>
          <p:spPr>
            <a:xfrm rot="5400000">
              <a:off x="6554110" y="2324481"/>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grpSp>
        <p:nvGrpSpPr>
          <p:cNvPr id="2" name="Group 1">
            <a:extLst>
              <a:ext uri="{FF2B5EF4-FFF2-40B4-BE49-F238E27FC236}">
                <a16:creationId xmlns:a16="http://schemas.microsoft.com/office/drawing/2014/main" id="{0F73F7F1-5AA5-0145-9D39-C77EB049EA31}"/>
              </a:ext>
            </a:extLst>
          </p:cNvPr>
          <p:cNvGrpSpPr/>
          <p:nvPr/>
        </p:nvGrpSpPr>
        <p:grpSpPr>
          <a:xfrm>
            <a:off x="5930256" y="628556"/>
            <a:ext cx="6978920" cy="1202710"/>
            <a:chOff x="6661445" y="2471467"/>
            <a:chExt cx="6978920" cy="1202710"/>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71467"/>
              <a:ext cx="6978920" cy="1202710"/>
              <a:chOff x="-617329" y="-690845"/>
              <a:chExt cx="21807842" cy="1691514"/>
            </a:xfrm>
          </p:grpSpPr>
          <p:sp>
            <p:nvSpPr>
              <p:cNvPr id="38" name="Shape 1147">
                <a:extLst>
                  <a:ext uri="{FF2B5EF4-FFF2-40B4-BE49-F238E27FC236}">
                    <a16:creationId xmlns:a16="http://schemas.microsoft.com/office/drawing/2014/main" id="{1D205232-5FB9-CC46-980A-BEB773D2FB69}"/>
                  </a:ext>
                </a:extLst>
              </p:cNvPr>
              <p:cNvSpPr/>
              <p:nvPr/>
            </p:nvSpPr>
            <p:spPr>
              <a:xfrm>
                <a:off x="-617329" y="-690845"/>
                <a:ext cx="21807842" cy="1691514"/>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39" name="Shape 1148">
                <a:extLst>
                  <a:ext uri="{FF2B5EF4-FFF2-40B4-BE49-F238E27FC236}">
                    <a16:creationId xmlns:a16="http://schemas.microsoft.com/office/drawing/2014/main" id="{7A289CE1-3F92-A64C-8567-FCB462CC13D8}"/>
                  </a:ext>
                </a:extLst>
              </p:cNvPr>
              <p:cNvSpPr/>
              <p:nvPr/>
            </p:nvSpPr>
            <p:spPr>
              <a:xfrm>
                <a:off x="849638" y="-550913"/>
                <a:ext cx="20340875" cy="11312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t">
                <a:spAutoFit/>
              </a:bodyPr>
              <a:lstStyle/>
              <a:p>
                <a:r>
                  <a:rPr lang="en-US" sz="2400" dirty="0">
                    <a:solidFill>
                      <a:schemeClr val="tx2"/>
                    </a:solidFill>
                  </a:rPr>
                  <a:t>LGBTIQ+ refugees should not be resettled where they may be isolated or re-victimized. </a:t>
                </a: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553744" y="2604103"/>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pic>
        <p:nvPicPr>
          <p:cNvPr id="43" name="Picture Placeholder 3">
            <a:extLst>
              <a:ext uri="{FF2B5EF4-FFF2-40B4-BE49-F238E27FC236}">
                <a16:creationId xmlns:a16="http://schemas.microsoft.com/office/drawing/2014/main" id="{59BFE11E-6579-EA4B-9C5F-7204675E0D35}"/>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2060" r="2206"/>
          <a:stretch/>
        </p:blipFill>
        <p:spPr>
          <a:xfrm>
            <a:off x="-34925" y="0"/>
            <a:ext cx="6026150" cy="10010775"/>
          </a:xfrm>
        </p:spPr>
      </p:pic>
      <p:sp>
        <p:nvSpPr>
          <p:cNvPr id="49" name="Rectangle 48">
            <a:extLst>
              <a:ext uri="{FF2B5EF4-FFF2-40B4-BE49-F238E27FC236}">
                <a16:creationId xmlns:a16="http://schemas.microsoft.com/office/drawing/2014/main" id="{B3551FCC-AB93-FB45-9AEF-557233818349}"/>
              </a:ext>
            </a:extLst>
          </p:cNvPr>
          <p:cNvSpPr/>
          <p:nvPr/>
        </p:nvSpPr>
        <p:spPr bwMode="auto">
          <a:xfrm>
            <a:off x="-12288" y="-81020"/>
            <a:ext cx="5957149" cy="9918814"/>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dirty="0">
              <a:latin typeface="Lucida Grande" charset="0"/>
              <a:ea typeface="ヒラギノ角ゴ ProN W3" charset="0"/>
              <a:sym typeface="Lucida Grande" charset="0"/>
            </a:endParaRPr>
          </a:p>
        </p:txBody>
      </p:sp>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89</a:t>
            </a:fld>
            <a:endParaRPr lang="en-US" altLang="en-US" sz="1200" dirty="0">
              <a:solidFill>
                <a:schemeClr val="bg1"/>
              </a:solidFill>
            </a:endParaRPr>
          </a:p>
        </p:txBody>
      </p:sp>
      <p:sp>
        <p:nvSpPr>
          <p:cNvPr id="139" name="Shape 139"/>
          <p:cNvSpPr txBox="1">
            <a:spLocks noGrp="1"/>
          </p:cNvSpPr>
          <p:nvPr>
            <p:ph type="body" sz="quarter" idx="11"/>
          </p:nvPr>
        </p:nvSpPr>
        <p:spPr>
          <a:xfrm>
            <a:off x="-409424" y="6860914"/>
            <a:ext cx="6727750" cy="1219598"/>
          </a:xfrm>
        </p:spPr>
        <p:txBody>
          <a:bodyPr/>
          <a:lstStyle/>
          <a:p>
            <a:r>
              <a:rPr lang="en-US" altLang="en-US" sz="3600" dirty="0"/>
              <a:t>Resettlement Country Considerations</a:t>
            </a:r>
          </a:p>
        </p:txBody>
      </p:sp>
      <p:sp>
        <p:nvSpPr>
          <p:cNvPr id="34" name="Rectangle 33"/>
          <p:cNvSpPr/>
          <p:nvPr/>
        </p:nvSpPr>
        <p:spPr bwMode="auto">
          <a:xfrm>
            <a:off x="170992" y="6631309"/>
            <a:ext cx="5620023" cy="1648182"/>
          </a:xfrm>
          <a:prstGeom prst="rect">
            <a:avLst/>
          </a:prstGeom>
          <a:noFill/>
          <a:ln w="76200">
            <a:solidFill>
              <a:schemeClr val="bg1"/>
            </a:solid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a:latin typeface="Lucida Grande" charset="0"/>
              <a:ea typeface="ヒラギノ角ゴ ProN W3" charset="0"/>
              <a:cs typeface="ヒラギノ角ゴ ProN W3" charset="0"/>
              <a:sym typeface="Lucida Grande" charset="0"/>
            </a:endParaRPr>
          </a:p>
        </p:txBody>
      </p:sp>
      <p:grpSp>
        <p:nvGrpSpPr>
          <p:cNvPr id="45" name="Group 44">
            <a:extLst>
              <a:ext uri="{FF2B5EF4-FFF2-40B4-BE49-F238E27FC236}">
                <a16:creationId xmlns:a16="http://schemas.microsoft.com/office/drawing/2014/main" id="{191A01C1-78D1-0E41-B10D-BEAA6E81293B}"/>
              </a:ext>
            </a:extLst>
          </p:cNvPr>
          <p:cNvGrpSpPr/>
          <p:nvPr/>
        </p:nvGrpSpPr>
        <p:grpSpPr>
          <a:xfrm>
            <a:off x="5289756" y="9111916"/>
            <a:ext cx="2460403" cy="724209"/>
            <a:chOff x="5592733" y="9111916"/>
            <a:chExt cx="2460403" cy="724209"/>
          </a:xfrm>
        </p:grpSpPr>
        <p:sp>
          <p:nvSpPr>
            <p:cNvPr id="47" name="Round Same Side Corner Rectangle 46">
              <a:extLst>
                <a:ext uri="{FF2B5EF4-FFF2-40B4-BE49-F238E27FC236}">
                  <a16:creationId xmlns:a16="http://schemas.microsoft.com/office/drawing/2014/main" id="{F2786924-7159-3D46-B3A2-032CAC318927}"/>
                </a:ext>
              </a:extLst>
            </p:cNvPr>
            <p:cNvSpPr/>
            <p:nvPr userDrawn="1"/>
          </p:nvSpPr>
          <p:spPr>
            <a:xfrm rot="10800000" flipV="1">
              <a:off x="5592733" y="9111916"/>
              <a:ext cx="2460403" cy="724209"/>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a:endParaRPr lang="bg-BG" sz="1921" dirty="0"/>
            </a:p>
          </p:txBody>
        </p:sp>
        <p:grpSp>
          <p:nvGrpSpPr>
            <p:cNvPr id="50" name="Group 49">
              <a:extLst>
                <a:ext uri="{FF2B5EF4-FFF2-40B4-BE49-F238E27FC236}">
                  <a16:creationId xmlns:a16="http://schemas.microsoft.com/office/drawing/2014/main" id="{3312F619-D721-7748-BE38-9E04653203BA}"/>
                </a:ext>
              </a:extLst>
            </p:cNvPr>
            <p:cNvGrpSpPr/>
            <p:nvPr/>
          </p:nvGrpSpPr>
          <p:grpSpPr>
            <a:xfrm>
              <a:off x="5765132" y="9259761"/>
              <a:ext cx="2041918" cy="473126"/>
              <a:chOff x="5582387" y="8894626"/>
              <a:chExt cx="2041918" cy="473126"/>
            </a:xfrm>
          </p:grpSpPr>
          <p:pic>
            <p:nvPicPr>
              <p:cNvPr id="68" name="Picture 67">
                <a:extLst>
                  <a:ext uri="{FF2B5EF4-FFF2-40B4-BE49-F238E27FC236}">
                    <a16:creationId xmlns:a16="http://schemas.microsoft.com/office/drawing/2014/main" id="{09F3E52F-6D75-1048-8058-FE97C8CA95BA}"/>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71" name="Straight Connector 70">
                <a:extLst>
                  <a:ext uri="{FF2B5EF4-FFF2-40B4-BE49-F238E27FC236}">
                    <a16:creationId xmlns:a16="http://schemas.microsoft.com/office/drawing/2014/main" id="{7297E1D1-9987-0741-9B1C-2BE223F920E4}"/>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72" name="Picture 71">
                <a:extLst>
                  <a:ext uri="{FF2B5EF4-FFF2-40B4-BE49-F238E27FC236}">
                    <a16:creationId xmlns:a16="http://schemas.microsoft.com/office/drawing/2014/main" id="{FF3197D4-03AC-F448-B458-6EFCD7273868}"/>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grpSp>
    </p:spTree>
    <p:extLst>
      <p:ext uri="{BB962C8B-B14F-4D97-AF65-F5344CB8AC3E}">
        <p14:creationId xmlns:p14="http://schemas.microsoft.com/office/powerpoint/2010/main" val="274941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251"/>
          <p:cNvSpPr txBox="1"/>
          <p:nvPr/>
        </p:nvSpPr>
        <p:spPr>
          <a:xfrm>
            <a:off x="571430"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endParaRPr lang="en-US" altLang="en-US" dirty="0">
              <a:latin typeface="Calibri Regular"/>
            </a:endParaRPr>
          </a:p>
        </p:txBody>
      </p:sp>
      <p:sp>
        <p:nvSpPr>
          <p:cNvPr id="254" name="TextBox 253"/>
          <p:cNvSpPr txBox="1"/>
          <p:nvPr/>
        </p:nvSpPr>
        <p:spPr>
          <a:xfrm>
            <a:off x="333334"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cxnSp>
        <p:nvCxnSpPr>
          <p:cNvPr id="26" name="Straight Connector 25">
            <a:extLst>
              <a:ext uri="{FF2B5EF4-FFF2-40B4-BE49-F238E27FC236}">
                <a16:creationId xmlns:a16="http://schemas.microsoft.com/office/drawing/2014/main" id="{3C3C0B24-A0A6-6841-BB8C-415A892349CC}"/>
              </a:ext>
            </a:extLst>
          </p:cNvPr>
          <p:cNvCxnSpPr>
            <a:cxnSpLocks/>
          </p:cNvCxnSpPr>
          <p:nvPr/>
        </p:nvCxnSpPr>
        <p:spPr bwMode="auto">
          <a:xfrm>
            <a:off x="4386136" y="4393987"/>
            <a:ext cx="0" cy="4146509"/>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DFE6296D-590A-1E42-A555-B1121A1F9470}"/>
              </a:ext>
            </a:extLst>
          </p:cNvPr>
          <p:cNvCxnSpPr>
            <a:cxnSpLocks/>
          </p:cNvCxnSpPr>
          <p:nvPr/>
        </p:nvCxnSpPr>
        <p:spPr bwMode="auto">
          <a:xfrm>
            <a:off x="8683226"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A384142-DFCA-8544-A447-44F38134BEAD}"/>
              </a:ext>
            </a:extLst>
          </p:cNvPr>
          <p:cNvCxnSpPr/>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38" name="Title 3">
            <a:extLst>
              <a:ext uri="{FF2B5EF4-FFF2-40B4-BE49-F238E27FC236}">
                <a16:creationId xmlns:a16="http://schemas.microsoft.com/office/drawing/2014/main" id="{C7DE7705-CE9B-974D-A36C-84EE098150F5}"/>
              </a:ext>
            </a:extLst>
          </p:cNvPr>
          <p:cNvSpPr txBox="1">
            <a:spLocks/>
          </p:cNvSpPr>
          <p:nvPr/>
        </p:nvSpPr>
        <p:spPr>
          <a:xfrm>
            <a:off x="4176608" y="1009120"/>
            <a:ext cx="4756010" cy="820493"/>
          </a:xfrm>
          <a:prstGeom prst="rect">
            <a:avLst/>
          </a:prstGeom>
          <a:noFill/>
        </p:spPr>
        <p:txBody>
          <a:bodyPr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altLang="en-US" sz="6599" kern="0" spc="330" dirty="0">
                <a:solidFill>
                  <a:schemeClr val="bg1"/>
                </a:solidFill>
              </a:rPr>
              <a:t>OBJECTIVES</a:t>
            </a:r>
          </a:p>
        </p:txBody>
      </p:sp>
      <p:sp>
        <p:nvSpPr>
          <p:cNvPr id="49" name="Slide Number Placeholder 5">
            <a:extLst>
              <a:ext uri="{FF2B5EF4-FFF2-40B4-BE49-F238E27FC236}">
                <a16:creationId xmlns:a16="http://schemas.microsoft.com/office/drawing/2014/main" id="{4F745B31-AD2D-754F-B7FF-CD7A8B1CC716}"/>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9</a:t>
            </a:fld>
            <a:endParaRPr lang="en-US" altLang="en-US" sz="1200" dirty="0">
              <a:solidFill>
                <a:schemeClr val="bg1"/>
              </a:solidFill>
            </a:endParaRPr>
          </a:p>
        </p:txBody>
      </p:sp>
      <p:sp>
        <p:nvSpPr>
          <p:cNvPr id="3" name="Content Placeholder 2">
            <a:extLst>
              <a:ext uri="{FF2B5EF4-FFF2-40B4-BE49-F238E27FC236}">
                <a16:creationId xmlns:a16="http://schemas.microsoft.com/office/drawing/2014/main" id="{458284D3-BAE3-524C-85DC-252A2415B145}"/>
              </a:ext>
            </a:extLst>
          </p:cNvPr>
          <p:cNvSpPr>
            <a:spLocks noGrp="1"/>
          </p:cNvSpPr>
          <p:nvPr>
            <p:ph idx="1"/>
          </p:nvPr>
        </p:nvSpPr>
        <p:spPr>
          <a:xfrm>
            <a:off x="333334" y="5437400"/>
            <a:ext cx="3708314" cy="2573539"/>
          </a:xfrm>
        </p:spPr>
        <p:txBody>
          <a:bodyPr/>
          <a:lstStyle/>
          <a:p>
            <a:r>
              <a:rPr lang="en-US" dirty="0"/>
              <a:t>They may encounter marginalization as both migrants and people of diverse SOGIESC.</a:t>
            </a:r>
          </a:p>
          <a:p>
            <a:endParaRPr lang="en-US" dirty="0"/>
          </a:p>
        </p:txBody>
      </p:sp>
      <p:pic>
        <p:nvPicPr>
          <p:cNvPr id="8" name="Picture Placeholder 7">
            <a:extLst>
              <a:ext uri="{FF2B5EF4-FFF2-40B4-BE49-F238E27FC236}">
                <a16:creationId xmlns:a16="http://schemas.microsoft.com/office/drawing/2014/main" id="{4BC40307-9A18-1846-8F8E-BCE3FB50FCA7}"/>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a14:imgEffect>
                      <a14:brightnessContrast bright="-20000"/>
                    </a14:imgEffect>
                  </a14:imgLayer>
                </a14:imgProps>
              </a:ext>
            </a:extLst>
          </a:blip>
          <a:srcRect t="15086" b="38055"/>
          <a:stretch/>
        </p:blipFill>
        <p:spPr>
          <a:xfrm>
            <a:off x="0" y="0"/>
            <a:ext cx="13003213" cy="3885006"/>
          </a:xfrm>
        </p:spPr>
      </p:pic>
      <p:sp>
        <p:nvSpPr>
          <p:cNvPr id="5" name="Content Placeholder 4">
            <a:extLst>
              <a:ext uri="{FF2B5EF4-FFF2-40B4-BE49-F238E27FC236}">
                <a16:creationId xmlns:a16="http://schemas.microsoft.com/office/drawing/2014/main" id="{DFA01AA0-0683-7947-82E7-F2FCD3AE4626}"/>
              </a:ext>
            </a:extLst>
          </p:cNvPr>
          <p:cNvSpPr>
            <a:spLocks noGrp="1"/>
          </p:cNvSpPr>
          <p:nvPr>
            <p:ph idx="11"/>
          </p:nvPr>
        </p:nvSpPr>
        <p:spPr>
          <a:xfrm>
            <a:off x="4535425" y="5437400"/>
            <a:ext cx="4034088" cy="2573539"/>
          </a:xfrm>
        </p:spPr>
        <p:txBody>
          <a:bodyPr/>
          <a:lstStyle/>
          <a:p>
            <a:r>
              <a:rPr lang="en-US" dirty="0"/>
              <a:t>As migration or forced displacement can last months, years or decades, people with diverse SOGIESC may have evolving needs while they are away from home.</a:t>
            </a:r>
          </a:p>
        </p:txBody>
      </p:sp>
      <p:sp>
        <p:nvSpPr>
          <p:cNvPr id="6" name="Content Placeholder 5">
            <a:extLst>
              <a:ext uri="{FF2B5EF4-FFF2-40B4-BE49-F238E27FC236}">
                <a16:creationId xmlns:a16="http://schemas.microsoft.com/office/drawing/2014/main" id="{0838A04E-954F-9147-B9CA-725964A20AA6}"/>
              </a:ext>
            </a:extLst>
          </p:cNvPr>
          <p:cNvSpPr>
            <a:spLocks noGrp="1"/>
          </p:cNvSpPr>
          <p:nvPr>
            <p:ph idx="12"/>
          </p:nvPr>
        </p:nvSpPr>
        <p:spPr>
          <a:xfrm>
            <a:off x="8843834" y="5437400"/>
            <a:ext cx="4022768" cy="2573539"/>
          </a:xfrm>
        </p:spPr>
        <p:txBody>
          <a:bodyPr/>
          <a:lstStyle/>
          <a:p>
            <a:r>
              <a:rPr lang="en-US" dirty="0"/>
              <a:t>Movement, especially across borders, can place people </a:t>
            </a:r>
            <a:br>
              <a:rPr lang="en-US" dirty="0"/>
            </a:br>
            <a:r>
              <a:rPr lang="en-US" dirty="0"/>
              <a:t>with diverse SOGIESC in </a:t>
            </a:r>
            <a:br>
              <a:rPr lang="en-US" dirty="0"/>
            </a:br>
            <a:r>
              <a:rPr lang="en-US" dirty="0"/>
              <a:t>high-risk situations.</a:t>
            </a:r>
          </a:p>
          <a:p>
            <a:endParaRPr lang="en-US" dirty="0"/>
          </a:p>
        </p:txBody>
      </p:sp>
      <p:sp>
        <p:nvSpPr>
          <p:cNvPr id="2" name="Title 1">
            <a:extLst>
              <a:ext uri="{FF2B5EF4-FFF2-40B4-BE49-F238E27FC236}">
                <a16:creationId xmlns:a16="http://schemas.microsoft.com/office/drawing/2014/main" id="{F22A0BBD-F5BE-3449-8C37-1AC28AB7C83B}"/>
              </a:ext>
            </a:extLst>
          </p:cNvPr>
          <p:cNvSpPr>
            <a:spLocks noGrp="1"/>
          </p:cNvSpPr>
          <p:nvPr>
            <p:ph type="title"/>
          </p:nvPr>
        </p:nvSpPr>
        <p:spPr>
          <a:xfrm>
            <a:off x="-19932" y="2632002"/>
            <a:ext cx="6018395" cy="956333"/>
          </a:xfrm>
          <a:solidFill>
            <a:schemeClr val="accent2"/>
          </a:solidFill>
        </p:spPr>
        <p:txBody>
          <a:bodyPr/>
          <a:lstStyle/>
          <a:p>
            <a:pPr marL="288925" algn="l"/>
            <a:r>
              <a:rPr lang="en-US" altLang="en-US" cap="none" spc="0" dirty="0">
                <a:solidFill>
                  <a:schemeClr val="bg1"/>
                </a:solidFill>
                <a:latin typeface="Calibri" charset="0"/>
                <a:ea typeface="MS PGothic" charset="-128"/>
                <a:cs typeface="Calibri" charset="0"/>
              </a:rPr>
              <a:t>What cha</a:t>
            </a:r>
            <a:r>
              <a:rPr lang="en-US" altLang="en-US" cap="none" spc="0" dirty="0">
                <a:solidFill>
                  <a:schemeClr val="bg1"/>
                </a:solidFill>
                <a:ea typeface="MS PGothic" charset="-128"/>
              </a:rPr>
              <a:t>llenges</a:t>
            </a:r>
            <a:r>
              <a:rPr lang="en-US" altLang="en-US" cap="none" spc="0" dirty="0">
                <a:solidFill>
                  <a:schemeClr val="bg1"/>
                </a:solidFill>
                <a:latin typeface="Calibri" charset="0"/>
                <a:ea typeface="MS PGothic" charset="-128"/>
                <a:cs typeface="Calibri" charset="0"/>
              </a:rPr>
              <a:t> do peop</a:t>
            </a:r>
            <a:r>
              <a:rPr lang="en-US" altLang="en-US" cap="none" spc="0" dirty="0">
                <a:solidFill>
                  <a:schemeClr val="bg1"/>
                </a:solidFill>
                <a:ea typeface="MS PGothic" charset="-128"/>
              </a:rPr>
              <a:t>le </a:t>
            </a:r>
            <a:r>
              <a:rPr lang="en-US" altLang="en-US" cap="none" spc="0" dirty="0">
                <a:solidFill>
                  <a:schemeClr val="bg1"/>
                </a:solidFill>
                <a:latin typeface="Calibri" charset="0"/>
                <a:ea typeface="MS PGothic" charset="-128"/>
                <a:cs typeface="Calibri" charset="0"/>
              </a:rPr>
              <a:t>with diverse SOGIESC experience?</a:t>
            </a:r>
            <a:endParaRPr lang="en-US" cap="none" spc="0" dirty="0"/>
          </a:p>
        </p:txBody>
      </p:sp>
      <p:sp>
        <p:nvSpPr>
          <p:cNvPr id="14" name="Rectangle 13">
            <a:extLst>
              <a:ext uri="{FF2B5EF4-FFF2-40B4-BE49-F238E27FC236}">
                <a16:creationId xmlns:a16="http://schemas.microsoft.com/office/drawing/2014/main" id="{44C469FD-3482-2847-B7DE-66D3EA2A86DD}"/>
              </a:ext>
            </a:extLst>
          </p:cNvPr>
          <p:cNvSpPr/>
          <p:nvPr/>
        </p:nvSpPr>
        <p:spPr>
          <a:xfrm>
            <a:off x="-19931" y="3696056"/>
            <a:ext cx="13036202" cy="507831"/>
          </a:xfrm>
          <a:prstGeom prst="rect">
            <a:avLst/>
          </a:prstGeom>
          <a:solidFill>
            <a:schemeClr val="tx2"/>
          </a:solidFill>
        </p:spPr>
        <p:txBody>
          <a:bodyPr wrap="square">
            <a:spAutoFit/>
          </a:bodyPr>
          <a:lstStyle/>
          <a:p>
            <a:pPr algn="ctr"/>
            <a:r>
              <a:rPr lang="en-US" altLang="en-US" sz="2700" b="1" dirty="0">
                <a:solidFill>
                  <a:schemeClr val="bg1"/>
                </a:solidFill>
                <a:latin typeface="Calibri" charset="0"/>
                <a:ea typeface="MS PGothic" charset="-128"/>
                <a:cs typeface="Calibri" charset="0"/>
              </a:rPr>
              <a:t>During migration or forced displacement, people with diverse SOGIESC may experience:</a:t>
            </a:r>
          </a:p>
        </p:txBody>
      </p:sp>
      <p:cxnSp>
        <p:nvCxnSpPr>
          <p:cNvPr id="56" name="Straight Connector 55">
            <a:extLst>
              <a:ext uri="{FF2B5EF4-FFF2-40B4-BE49-F238E27FC236}">
                <a16:creationId xmlns:a16="http://schemas.microsoft.com/office/drawing/2014/main" id="{5B24821B-B555-FB48-894B-4205473986C7}"/>
              </a:ext>
            </a:extLst>
          </p:cNvPr>
          <p:cNvCxnSpPr>
            <a:cxnSpLocks/>
          </p:cNvCxnSpPr>
          <p:nvPr/>
        </p:nvCxnSpPr>
        <p:spPr bwMode="auto">
          <a:xfrm>
            <a:off x="12926042"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DA38825E-A0E4-264E-868A-68D5DD757BE7}"/>
              </a:ext>
            </a:extLst>
          </p:cNvPr>
          <p:cNvCxnSpPr>
            <a:cxnSpLocks/>
          </p:cNvCxnSpPr>
          <p:nvPr/>
        </p:nvCxnSpPr>
        <p:spPr bwMode="auto">
          <a:xfrm>
            <a:off x="33002"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21"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8D31871F-804C-4C4C-BC7D-77FA8DBE7378}"/>
              </a:ext>
            </a:extLst>
          </p:cNvPr>
          <p:cNvSpPr/>
          <p:nvPr/>
        </p:nvSpPr>
        <p:spPr>
          <a:xfrm>
            <a:off x="70759" y="4384258"/>
            <a:ext cx="4260513" cy="845206"/>
          </a:xfrm>
          <a:prstGeom prst="rect">
            <a:avLst/>
          </a:prstGeom>
          <a:solidFill>
            <a:schemeClr val="accent1"/>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90000"/>
              </a:lnSpc>
            </a:pPr>
            <a:r>
              <a:rPr lang="en-US" sz="2600" b="1" cap="all" dirty="0">
                <a:solidFill>
                  <a:schemeClr val="bg1"/>
                </a:solidFill>
                <a:latin typeface="Calibri" charset="0"/>
                <a:ea typeface="Calibri" charset="0"/>
                <a:cs typeface="Calibri" charset="0"/>
              </a:rPr>
              <a:t>COMPOUNDED MARGINALIZATION </a:t>
            </a:r>
          </a:p>
        </p:txBody>
      </p:sp>
      <p:sp>
        <p:nvSpPr>
          <p:cNvPr id="22"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665FF1AD-FC87-884C-BBFC-3DA989B98787}"/>
              </a:ext>
            </a:extLst>
          </p:cNvPr>
          <p:cNvSpPr/>
          <p:nvPr/>
        </p:nvSpPr>
        <p:spPr>
          <a:xfrm>
            <a:off x="4470356" y="4366722"/>
            <a:ext cx="4159379" cy="854502"/>
          </a:xfrm>
          <a:prstGeom prst="rect">
            <a:avLst/>
          </a:prstGeom>
          <a:solidFill>
            <a:schemeClr val="accent2"/>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90000"/>
              </a:lnSpc>
            </a:pPr>
            <a:r>
              <a:rPr lang="en-US" altLang="en-US" sz="2600" b="1" kern="0" dirty="0">
                <a:solidFill>
                  <a:srgbClr val="FFFFFF"/>
                </a:solidFill>
                <a:latin typeface="Calibri" charset="0"/>
                <a:ea typeface="MS PGothic" charset="-128"/>
                <a:cs typeface="Calibri" charset="0"/>
              </a:rPr>
              <a:t>EVOLVING </a:t>
            </a:r>
            <a:br>
              <a:rPr lang="en-US" altLang="en-US" sz="2600" b="1" kern="0" dirty="0">
                <a:solidFill>
                  <a:srgbClr val="FFFFFF"/>
                </a:solidFill>
                <a:latin typeface="Calibri" charset="0"/>
                <a:ea typeface="MS PGothic" charset="-128"/>
                <a:cs typeface="Calibri" charset="0"/>
              </a:rPr>
            </a:br>
            <a:r>
              <a:rPr lang="en-US" altLang="en-US" sz="2600" b="1" kern="0" dirty="0">
                <a:solidFill>
                  <a:srgbClr val="FFFFFF"/>
                </a:solidFill>
                <a:latin typeface="Calibri" charset="0"/>
                <a:ea typeface="MS PGothic" charset="-128"/>
                <a:cs typeface="Calibri" charset="0"/>
              </a:rPr>
              <a:t>NEEDS</a:t>
            </a:r>
            <a:endParaRPr lang="en-US" sz="2600" b="1" dirty="0"/>
          </a:p>
        </p:txBody>
      </p:sp>
      <p:sp>
        <p:nvSpPr>
          <p:cNvPr id="23"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BA5BD202-D336-9545-B526-E76E9DEBFE0B}"/>
              </a:ext>
            </a:extLst>
          </p:cNvPr>
          <p:cNvSpPr/>
          <p:nvPr/>
        </p:nvSpPr>
        <p:spPr>
          <a:xfrm>
            <a:off x="8756045" y="4401120"/>
            <a:ext cx="4159379" cy="828344"/>
          </a:xfrm>
          <a:prstGeom prst="rect">
            <a:avLst/>
          </a:prstGeom>
          <a:solidFill>
            <a:schemeClr val="accent3"/>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90000"/>
              </a:lnSpc>
            </a:pPr>
            <a:r>
              <a:rPr lang="en-US" sz="2600" b="1" cap="all" dirty="0">
                <a:solidFill>
                  <a:schemeClr val="bg1"/>
                </a:solidFill>
                <a:latin typeface="Calibri" charset="0"/>
                <a:ea typeface="Calibri" charset="0"/>
                <a:cs typeface="Calibri" charset="0"/>
              </a:rPr>
              <a:t>HIGH RISK </a:t>
            </a:r>
            <a:br>
              <a:rPr lang="en-US" sz="2600" b="1" cap="all" dirty="0">
                <a:solidFill>
                  <a:schemeClr val="bg1"/>
                </a:solidFill>
                <a:latin typeface="Calibri" charset="0"/>
                <a:ea typeface="Calibri" charset="0"/>
                <a:cs typeface="Calibri" charset="0"/>
              </a:rPr>
            </a:br>
            <a:r>
              <a:rPr lang="en-US" sz="2600" b="1" cap="all" dirty="0">
                <a:solidFill>
                  <a:schemeClr val="bg1"/>
                </a:solidFill>
                <a:latin typeface="Calibri" charset="0"/>
                <a:ea typeface="Calibri" charset="0"/>
                <a:cs typeface="Calibri" charset="0"/>
              </a:rPr>
              <a:t> SITUATIONS</a:t>
            </a:r>
          </a:p>
        </p:txBody>
      </p:sp>
    </p:spTree>
    <p:extLst>
      <p:ext uri="{BB962C8B-B14F-4D97-AF65-F5344CB8AC3E}">
        <p14:creationId xmlns:p14="http://schemas.microsoft.com/office/powerpoint/2010/main" val="130377040"/>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53" name="Group 52">
            <a:extLst>
              <a:ext uri="{FF2B5EF4-FFF2-40B4-BE49-F238E27FC236}">
                <a16:creationId xmlns:a16="http://schemas.microsoft.com/office/drawing/2014/main" id="{390DE5AD-A901-C543-A9C6-188690749545}"/>
              </a:ext>
            </a:extLst>
          </p:cNvPr>
          <p:cNvGrpSpPr/>
          <p:nvPr/>
        </p:nvGrpSpPr>
        <p:grpSpPr>
          <a:xfrm>
            <a:off x="5898988" y="1095582"/>
            <a:ext cx="6978920" cy="1079754"/>
            <a:chOff x="6661445" y="2198552"/>
            <a:chExt cx="6978920" cy="1079754"/>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198552"/>
              <a:ext cx="6978920" cy="1079754"/>
              <a:chOff x="-617329" y="-1074678"/>
              <a:chExt cx="21807842" cy="1518586"/>
            </a:xfrm>
          </p:grpSpPr>
          <p:sp>
            <p:nvSpPr>
              <p:cNvPr id="70" name="Shape 1147">
                <a:extLst>
                  <a:ext uri="{FF2B5EF4-FFF2-40B4-BE49-F238E27FC236}">
                    <a16:creationId xmlns:a16="http://schemas.microsoft.com/office/drawing/2014/main" id="{8BC745F6-4CA6-2D49-B947-E82F748E2B64}"/>
                  </a:ext>
                </a:extLst>
              </p:cNvPr>
              <p:cNvSpPr/>
              <p:nvPr/>
            </p:nvSpPr>
            <p:spPr>
              <a:xfrm>
                <a:off x="-617329" y="-1074678"/>
                <a:ext cx="21807842" cy="1518586"/>
              </a:xfrm>
              <a:prstGeom prst="rect">
                <a:avLst/>
              </a:prstGeom>
              <a:noFill/>
              <a:ln w="12700" cap="flat">
                <a:solidFill>
                  <a:schemeClr val="bg1">
                    <a:lumMod val="8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00" dirty="0"/>
              </a:p>
            </p:txBody>
          </p:sp>
          <p:sp>
            <p:nvSpPr>
              <p:cNvPr id="73" name="Shape 1148">
                <a:extLst>
                  <a:ext uri="{FF2B5EF4-FFF2-40B4-BE49-F238E27FC236}">
                    <a16:creationId xmlns:a16="http://schemas.microsoft.com/office/drawing/2014/main" id="{71F39689-7BC8-A74E-ADC8-AA160AFEFABA}"/>
                  </a:ext>
                </a:extLst>
              </p:cNvPr>
              <p:cNvSpPr/>
              <p:nvPr/>
            </p:nvSpPr>
            <p:spPr>
              <a:xfrm>
                <a:off x="849635" y="-869155"/>
                <a:ext cx="19752604" cy="11312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t">
                <a:spAutoFit/>
              </a:bodyPr>
              <a:lstStyle/>
              <a:p>
                <a:r>
                  <a:rPr lang="en-US" sz="2400" dirty="0">
                    <a:solidFill>
                      <a:schemeClr val="tx2"/>
                    </a:solidFill>
                  </a:rPr>
                  <a:t>Core protection standards are expected to be met in all resettlement countries.  </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554110" y="2415099"/>
              <a:ext cx="548640"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00" dirty="0"/>
            </a:p>
          </p:txBody>
        </p:sp>
      </p:grpSp>
      <p:sp>
        <p:nvSpPr>
          <p:cNvPr id="42" name="Shape 1148">
            <a:extLst>
              <a:ext uri="{FF2B5EF4-FFF2-40B4-BE49-F238E27FC236}">
                <a16:creationId xmlns:a16="http://schemas.microsoft.com/office/drawing/2014/main" id="{8E062C3E-788D-FD4C-9BE7-85901696C3A2}"/>
              </a:ext>
            </a:extLst>
          </p:cNvPr>
          <p:cNvSpPr/>
          <p:nvPr/>
        </p:nvSpPr>
        <p:spPr>
          <a:xfrm>
            <a:off x="6565931" y="2280512"/>
            <a:ext cx="5877563" cy="11736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t">
            <a:spAutoFit/>
          </a:bodyPr>
          <a:lstStyle/>
          <a:p>
            <a:pPr algn="ctr"/>
            <a:r>
              <a:rPr lang="en-US" sz="2400" dirty="0">
                <a:solidFill>
                  <a:schemeClr val="tx2"/>
                </a:solidFill>
              </a:rPr>
              <a:t>Let us now look at several elements to consider when submitting an LGBTIQ+ case</a:t>
            </a:r>
            <a:br>
              <a:rPr lang="en-US" sz="2400" dirty="0">
                <a:solidFill>
                  <a:schemeClr val="tx2"/>
                </a:solidFill>
              </a:rPr>
            </a:br>
            <a:r>
              <a:rPr lang="en-US" sz="2400" dirty="0">
                <a:solidFill>
                  <a:schemeClr val="tx2"/>
                </a:solidFill>
              </a:rPr>
              <a:t>to a potential resettlement country. </a:t>
            </a:r>
          </a:p>
        </p:txBody>
      </p:sp>
      <p:pic>
        <p:nvPicPr>
          <p:cNvPr id="43" name="Picture Placeholder 3">
            <a:extLst>
              <a:ext uri="{FF2B5EF4-FFF2-40B4-BE49-F238E27FC236}">
                <a16:creationId xmlns:a16="http://schemas.microsoft.com/office/drawing/2014/main" id="{59BFE11E-6579-EA4B-9C5F-7204675E0D35}"/>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2060" r="2206"/>
          <a:stretch/>
        </p:blipFill>
        <p:spPr>
          <a:xfrm>
            <a:off x="-34925" y="0"/>
            <a:ext cx="6026150" cy="10010775"/>
          </a:xfrm>
        </p:spPr>
      </p:pic>
      <p:sp>
        <p:nvSpPr>
          <p:cNvPr id="49" name="Rectangle 48">
            <a:extLst>
              <a:ext uri="{FF2B5EF4-FFF2-40B4-BE49-F238E27FC236}">
                <a16:creationId xmlns:a16="http://schemas.microsoft.com/office/drawing/2014/main" id="{B3551FCC-AB93-FB45-9AEF-557233818349}"/>
              </a:ext>
            </a:extLst>
          </p:cNvPr>
          <p:cNvSpPr/>
          <p:nvPr/>
        </p:nvSpPr>
        <p:spPr bwMode="auto">
          <a:xfrm>
            <a:off x="-12288" y="-81020"/>
            <a:ext cx="5957149" cy="9918814"/>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dirty="0">
              <a:latin typeface="Lucida Grande" charset="0"/>
              <a:ea typeface="ヒラギノ角ゴ ProN W3" charset="0"/>
              <a:sym typeface="Lucida Grande" charset="0"/>
            </a:endParaRPr>
          </a:p>
        </p:txBody>
      </p:sp>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90</a:t>
            </a:fld>
            <a:endParaRPr lang="en-US" altLang="en-US" sz="1200" dirty="0">
              <a:solidFill>
                <a:schemeClr val="bg1"/>
              </a:solidFill>
            </a:endParaRPr>
          </a:p>
        </p:txBody>
      </p:sp>
      <p:sp>
        <p:nvSpPr>
          <p:cNvPr id="139" name="Shape 139"/>
          <p:cNvSpPr txBox="1">
            <a:spLocks noGrp="1"/>
          </p:cNvSpPr>
          <p:nvPr>
            <p:ph type="body" sz="quarter" idx="11"/>
          </p:nvPr>
        </p:nvSpPr>
        <p:spPr>
          <a:xfrm>
            <a:off x="-409424" y="6860914"/>
            <a:ext cx="6727750" cy="1219598"/>
          </a:xfrm>
        </p:spPr>
        <p:txBody>
          <a:bodyPr/>
          <a:lstStyle/>
          <a:p>
            <a:r>
              <a:rPr lang="en-US" altLang="en-US" sz="3600" dirty="0"/>
              <a:t>Resettlement Country Considerations</a:t>
            </a:r>
          </a:p>
        </p:txBody>
      </p:sp>
      <p:sp>
        <p:nvSpPr>
          <p:cNvPr id="34" name="Rectangle 33"/>
          <p:cNvSpPr/>
          <p:nvPr/>
        </p:nvSpPr>
        <p:spPr bwMode="auto">
          <a:xfrm>
            <a:off x="170992" y="6631309"/>
            <a:ext cx="5620023" cy="1648182"/>
          </a:xfrm>
          <a:prstGeom prst="rect">
            <a:avLst/>
          </a:prstGeom>
          <a:noFill/>
          <a:ln w="76200">
            <a:solidFill>
              <a:schemeClr val="bg1"/>
            </a:solid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a:latin typeface="Lucida Grande" charset="0"/>
              <a:ea typeface="ヒラギノ角ゴ ProN W3" charset="0"/>
              <a:cs typeface="ヒラギノ角ゴ ProN W3" charset="0"/>
              <a:sym typeface="Lucida Grande" charset="0"/>
            </a:endParaRPr>
          </a:p>
        </p:txBody>
      </p:sp>
      <p:grpSp>
        <p:nvGrpSpPr>
          <p:cNvPr id="4" name="Group 3">
            <a:extLst>
              <a:ext uri="{FF2B5EF4-FFF2-40B4-BE49-F238E27FC236}">
                <a16:creationId xmlns:a16="http://schemas.microsoft.com/office/drawing/2014/main" id="{8170D22B-8593-4544-A4D5-A4A2F5EE37F5}"/>
              </a:ext>
            </a:extLst>
          </p:cNvPr>
          <p:cNvGrpSpPr/>
          <p:nvPr/>
        </p:nvGrpSpPr>
        <p:grpSpPr>
          <a:xfrm>
            <a:off x="6065974" y="3527403"/>
            <a:ext cx="6811934" cy="1063208"/>
            <a:chOff x="6621849" y="6578423"/>
            <a:chExt cx="6811934" cy="1063208"/>
          </a:xfrm>
        </p:grpSpPr>
        <p:sp>
          <p:nvSpPr>
            <p:cNvPr id="45" name="Shape 1148">
              <a:extLst>
                <a:ext uri="{FF2B5EF4-FFF2-40B4-BE49-F238E27FC236}">
                  <a16:creationId xmlns:a16="http://schemas.microsoft.com/office/drawing/2014/main" id="{050553A3-FF04-0544-A470-67408C5DE47E}"/>
                </a:ext>
              </a:extLst>
            </p:cNvPr>
            <p:cNvSpPr/>
            <p:nvPr/>
          </p:nvSpPr>
          <p:spPr>
            <a:xfrm>
              <a:off x="7293858" y="6746801"/>
              <a:ext cx="6041916" cy="7427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t">
              <a:spAutoFit/>
            </a:bodyPr>
            <a:lstStyle/>
            <a:p>
              <a:r>
                <a:rPr lang="en-US" sz="2200" dirty="0">
                  <a:solidFill>
                    <a:schemeClr val="tx2"/>
                  </a:solidFill>
                </a:rPr>
                <a:t>Here are questions we might ask when considering which resettlement country is the most appropriate.</a:t>
              </a:r>
            </a:p>
          </p:txBody>
        </p:sp>
        <p:sp>
          <p:nvSpPr>
            <p:cNvPr id="3" name="Rectangle 2">
              <a:extLst>
                <a:ext uri="{FF2B5EF4-FFF2-40B4-BE49-F238E27FC236}">
                  <a16:creationId xmlns:a16="http://schemas.microsoft.com/office/drawing/2014/main" id="{A65E68E1-86BC-7944-9F2E-38DA4E7A8740}"/>
                </a:ext>
              </a:extLst>
            </p:cNvPr>
            <p:cNvSpPr/>
            <p:nvPr/>
          </p:nvSpPr>
          <p:spPr bwMode="auto">
            <a:xfrm>
              <a:off x="6912791" y="6578423"/>
              <a:ext cx="6520992" cy="1063208"/>
            </a:xfrm>
            <a:prstGeom prst="rect">
              <a:avLst/>
            </a:prstGeom>
            <a:noFill/>
            <a:ln w="79375" cap="flat" cmpd="sng" algn="ctr">
              <a:solidFill>
                <a:schemeClr val="accent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nvGrpSpPr>
            <p:cNvPr id="47" name="Group 46">
              <a:extLst>
                <a:ext uri="{FF2B5EF4-FFF2-40B4-BE49-F238E27FC236}">
                  <a16:creationId xmlns:a16="http://schemas.microsoft.com/office/drawing/2014/main" id="{555D6E59-6A53-7F46-AFF3-462C5290566C}"/>
                </a:ext>
              </a:extLst>
            </p:cNvPr>
            <p:cNvGrpSpPr/>
            <p:nvPr/>
          </p:nvGrpSpPr>
          <p:grpSpPr>
            <a:xfrm>
              <a:off x="6621849" y="6860455"/>
              <a:ext cx="637515" cy="637514"/>
              <a:chOff x="6074504" y="5697079"/>
              <a:chExt cx="804375" cy="804374"/>
            </a:xfrm>
          </p:grpSpPr>
          <p:sp>
            <p:nvSpPr>
              <p:cNvPr id="50" name="Shape 7274">
                <a:extLst>
                  <a:ext uri="{FF2B5EF4-FFF2-40B4-BE49-F238E27FC236}">
                    <a16:creationId xmlns:a16="http://schemas.microsoft.com/office/drawing/2014/main" id="{D820CE46-A0E2-4046-B40B-623404ADD376}"/>
                  </a:ext>
                </a:extLst>
              </p:cNvPr>
              <p:cNvSpPr/>
              <p:nvPr/>
            </p:nvSpPr>
            <p:spPr>
              <a:xfrm>
                <a:off x="6074504" y="5697079"/>
                <a:ext cx="804375" cy="804374"/>
              </a:xfrm>
              <a:prstGeom prst="ellipse">
                <a:avLst/>
              </a:prstGeom>
              <a:solidFill>
                <a:schemeClr val="accent2"/>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grpSp>
            <p:nvGrpSpPr>
              <p:cNvPr id="68" name="Group 67">
                <a:extLst>
                  <a:ext uri="{FF2B5EF4-FFF2-40B4-BE49-F238E27FC236}">
                    <a16:creationId xmlns:a16="http://schemas.microsoft.com/office/drawing/2014/main" id="{86B96997-7B25-D446-B3DE-4D07806E002F}"/>
                  </a:ext>
                </a:extLst>
              </p:cNvPr>
              <p:cNvGrpSpPr/>
              <p:nvPr/>
            </p:nvGrpSpPr>
            <p:grpSpPr>
              <a:xfrm>
                <a:off x="6213791" y="5834993"/>
                <a:ext cx="519196" cy="519196"/>
                <a:chOff x="3826887" y="2439250"/>
                <a:chExt cx="539993" cy="539993"/>
              </a:xfrm>
              <a:solidFill>
                <a:schemeClr val="bg1"/>
              </a:solidFill>
            </p:grpSpPr>
            <p:sp>
              <p:nvSpPr>
                <p:cNvPr id="71" name="Freeform 1292">
                  <a:extLst>
                    <a:ext uri="{FF2B5EF4-FFF2-40B4-BE49-F238E27FC236}">
                      <a16:creationId xmlns:a16="http://schemas.microsoft.com/office/drawing/2014/main" id="{FD0E2A73-E5E8-8B49-92E5-70FC24B8290A}"/>
                    </a:ext>
                  </a:extLst>
                </p:cNvPr>
                <p:cNvSpPr>
                  <a:spLocks noEditPoints="1"/>
                </p:cNvSpPr>
                <p:nvPr/>
              </p:nvSpPr>
              <p:spPr bwMode="auto">
                <a:xfrm>
                  <a:off x="3826887" y="2439250"/>
                  <a:ext cx="539993" cy="539993"/>
                </a:xfrm>
                <a:custGeom>
                  <a:avLst/>
                  <a:gdLst>
                    <a:gd name="T0" fmla="*/ 1625 w 3852"/>
                    <a:gd name="T1" fmla="*/ 519 h 3852"/>
                    <a:gd name="T2" fmla="*/ 1257 w 3852"/>
                    <a:gd name="T3" fmla="*/ 653 h 3852"/>
                    <a:gd name="T4" fmla="*/ 944 w 3852"/>
                    <a:gd name="T5" fmla="*/ 875 h 3852"/>
                    <a:gd name="T6" fmla="*/ 700 w 3852"/>
                    <a:gd name="T7" fmla="*/ 1173 h 3852"/>
                    <a:gd name="T8" fmla="*/ 543 w 3852"/>
                    <a:gd name="T9" fmla="*/ 1528 h 3852"/>
                    <a:gd name="T10" fmla="*/ 488 w 3852"/>
                    <a:gd name="T11" fmla="*/ 1926 h 3852"/>
                    <a:gd name="T12" fmla="*/ 543 w 3852"/>
                    <a:gd name="T13" fmla="*/ 2324 h 3852"/>
                    <a:gd name="T14" fmla="*/ 700 w 3852"/>
                    <a:gd name="T15" fmla="*/ 2679 h 3852"/>
                    <a:gd name="T16" fmla="*/ 944 w 3852"/>
                    <a:gd name="T17" fmla="*/ 2977 h 3852"/>
                    <a:gd name="T18" fmla="*/ 1257 w 3852"/>
                    <a:gd name="T19" fmla="*/ 3199 h 3852"/>
                    <a:gd name="T20" fmla="*/ 1625 w 3852"/>
                    <a:gd name="T21" fmla="*/ 3333 h 3852"/>
                    <a:gd name="T22" fmla="*/ 2029 w 3852"/>
                    <a:gd name="T23" fmla="*/ 3361 h 3852"/>
                    <a:gd name="T24" fmla="*/ 2417 w 3852"/>
                    <a:gd name="T25" fmla="*/ 3278 h 3852"/>
                    <a:gd name="T26" fmla="*/ 2759 w 3852"/>
                    <a:gd name="T27" fmla="*/ 3098 h 3852"/>
                    <a:gd name="T28" fmla="*/ 3040 w 3852"/>
                    <a:gd name="T29" fmla="*/ 2835 h 3852"/>
                    <a:gd name="T30" fmla="*/ 3242 w 3852"/>
                    <a:gd name="T31" fmla="*/ 2507 h 3852"/>
                    <a:gd name="T32" fmla="*/ 3350 w 3852"/>
                    <a:gd name="T33" fmla="*/ 2129 h 3852"/>
                    <a:gd name="T34" fmla="*/ 3350 w 3852"/>
                    <a:gd name="T35" fmla="*/ 1723 h 3852"/>
                    <a:gd name="T36" fmla="*/ 3242 w 3852"/>
                    <a:gd name="T37" fmla="*/ 1345 h 3852"/>
                    <a:gd name="T38" fmla="*/ 3040 w 3852"/>
                    <a:gd name="T39" fmla="*/ 1017 h 3852"/>
                    <a:gd name="T40" fmla="*/ 2759 w 3852"/>
                    <a:gd name="T41" fmla="*/ 754 h 3852"/>
                    <a:gd name="T42" fmla="*/ 2417 w 3852"/>
                    <a:gd name="T43" fmla="*/ 574 h 3852"/>
                    <a:gd name="T44" fmla="*/ 2029 w 3852"/>
                    <a:gd name="T45" fmla="*/ 491 h 3852"/>
                    <a:gd name="T46" fmla="*/ 2158 w 3852"/>
                    <a:gd name="T47" fmla="*/ 14 h 3852"/>
                    <a:gd name="T48" fmla="*/ 2597 w 3852"/>
                    <a:gd name="T49" fmla="*/ 120 h 3852"/>
                    <a:gd name="T50" fmla="*/ 2991 w 3852"/>
                    <a:gd name="T51" fmla="*/ 322 h 3852"/>
                    <a:gd name="T52" fmla="*/ 3326 w 3852"/>
                    <a:gd name="T53" fmla="*/ 603 h 3852"/>
                    <a:gd name="T54" fmla="*/ 3588 w 3852"/>
                    <a:gd name="T55" fmla="*/ 955 h 3852"/>
                    <a:gd name="T56" fmla="*/ 3767 w 3852"/>
                    <a:gd name="T57" fmla="*/ 1361 h 3852"/>
                    <a:gd name="T58" fmla="*/ 3848 w 3852"/>
                    <a:gd name="T59" fmla="*/ 1809 h 3852"/>
                    <a:gd name="T60" fmla="*/ 3820 w 3852"/>
                    <a:gd name="T61" fmla="*/ 2272 h 3852"/>
                    <a:gd name="T62" fmla="*/ 3690 w 3852"/>
                    <a:gd name="T63" fmla="*/ 2700 h 3852"/>
                    <a:gd name="T64" fmla="*/ 3467 w 3852"/>
                    <a:gd name="T65" fmla="*/ 3080 h 3852"/>
                    <a:gd name="T66" fmla="*/ 3166 w 3852"/>
                    <a:gd name="T67" fmla="*/ 3398 h 3852"/>
                    <a:gd name="T68" fmla="*/ 2800 w 3852"/>
                    <a:gd name="T69" fmla="*/ 3642 h 3852"/>
                    <a:gd name="T70" fmla="*/ 2382 w 3852"/>
                    <a:gd name="T71" fmla="*/ 3797 h 3852"/>
                    <a:gd name="T72" fmla="*/ 1926 w 3852"/>
                    <a:gd name="T73" fmla="*/ 3852 h 3852"/>
                    <a:gd name="T74" fmla="*/ 1470 w 3852"/>
                    <a:gd name="T75" fmla="*/ 3797 h 3852"/>
                    <a:gd name="T76" fmla="*/ 1052 w 3852"/>
                    <a:gd name="T77" fmla="*/ 3642 h 3852"/>
                    <a:gd name="T78" fmla="*/ 686 w 3852"/>
                    <a:gd name="T79" fmla="*/ 3398 h 3852"/>
                    <a:gd name="T80" fmla="*/ 385 w 3852"/>
                    <a:gd name="T81" fmla="*/ 3080 h 3852"/>
                    <a:gd name="T82" fmla="*/ 162 w 3852"/>
                    <a:gd name="T83" fmla="*/ 2700 h 3852"/>
                    <a:gd name="T84" fmla="*/ 32 w 3852"/>
                    <a:gd name="T85" fmla="*/ 2272 h 3852"/>
                    <a:gd name="T86" fmla="*/ 4 w 3852"/>
                    <a:gd name="T87" fmla="*/ 1809 h 3852"/>
                    <a:gd name="T88" fmla="*/ 85 w 3852"/>
                    <a:gd name="T89" fmla="*/ 1361 h 3852"/>
                    <a:gd name="T90" fmla="*/ 264 w 3852"/>
                    <a:gd name="T91" fmla="*/ 955 h 3852"/>
                    <a:gd name="T92" fmla="*/ 526 w 3852"/>
                    <a:gd name="T93" fmla="*/ 603 h 3852"/>
                    <a:gd name="T94" fmla="*/ 861 w 3852"/>
                    <a:gd name="T95" fmla="*/ 322 h 3852"/>
                    <a:gd name="T96" fmla="*/ 1255 w 3852"/>
                    <a:gd name="T97" fmla="*/ 120 h 3852"/>
                    <a:gd name="T98" fmla="*/ 1694 w 3852"/>
                    <a:gd name="T99" fmla="*/ 14 h 3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52" h="3852">
                      <a:moveTo>
                        <a:pt x="1926" y="488"/>
                      </a:moveTo>
                      <a:lnTo>
                        <a:pt x="1823" y="491"/>
                      </a:lnTo>
                      <a:lnTo>
                        <a:pt x="1723" y="502"/>
                      </a:lnTo>
                      <a:lnTo>
                        <a:pt x="1625" y="519"/>
                      </a:lnTo>
                      <a:lnTo>
                        <a:pt x="1528" y="543"/>
                      </a:lnTo>
                      <a:lnTo>
                        <a:pt x="1435" y="574"/>
                      </a:lnTo>
                      <a:lnTo>
                        <a:pt x="1345" y="610"/>
                      </a:lnTo>
                      <a:lnTo>
                        <a:pt x="1257" y="653"/>
                      </a:lnTo>
                      <a:lnTo>
                        <a:pt x="1173" y="700"/>
                      </a:lnTo>
                      <a:lnTo>
                        <a:pt x="1093" y="754"/>
                      </a:lnTo>
                      <a:lnTo>
                        <a:pt x="1017" y="812"/>
                      </a:lnTo>
                      <a:lnTo>
                        <a:pt x="944" y="875"/>
                      </a:lnTo>
                      <a:lnTo>
                        <a:pt x="875" y="944"/>
                      </a:lnTo>
                      <a:lnTo>
                        <a:pt x="812" y="1017"/>
                      </a:lnTo>
                      <a:lnTo>
                        <a:pt x="754" y="1093"/>
                      </a:lnTo>
                      <a:lnTo>
                        <a:pt x="700" y="1173"/>
                      </a:lnTo>
                      <a:lnTo>
                        <a:pt x="653" y="1257"/>
                      </a:lnTo>
                      <a:lnTo>
                        <a:pt x="610" y="1345"/>
                      </a:lnTo>
                      <a:lnTo>
                        <a:pt x="574" y="1435"/>
                      </a:lnTo>
                      <a:lnTo>
                        <a:pt x="543" y="1528"/>
                      </a:lnTo>
                      <a:lnTo>
                        <a:pt x="519" y="1625"/>
                      </a:lnTo>
                      <a:lnTo>
                        <a:pt x="502" y="1723"/>
                      </a:lnTo>
                      <a:lnTo>
                        <a:pt x="491" y="1823"/>
                      </a:lnTo>
                      <a:lnTo>
                        <a:pt x="488" y="1926"/>
                      </a:lnTo>
                      <a:lnTo>
                        <a:pt x="491" y="2029"/>
                      </a:lnTo>
                      <a:lnTo>
                        <a:pt x="502" y="2129"/>
                      </a:lnTo>
                      <a:lnTo>
                        <a:pt x="519" y="2227"/>
                      </a:lnTo>
                      <a:lnTo>
                        <a:pt x="543" y="2324"/>
                      </a:lnTo>
                      <a:lnTo>
                        <a:pt x="574" y="2417"/>
                      </a:lnTo>
                      <a:lnTo>
                        <a:pt x="610" y="2507"/>
                      </a:lnTo>
                      <a:lnTo>
                        <a:pt x="653" y="2595"/>
                      </a:lnTo>
                      <a:lnTo>
                        <a:pt x="700" y="2679"/>
                      </a:lnTo>
                      <a:lnTo>
                        <a:pt x="754" y="2759"/>
                      </a:lnTo>
                      <a:lnTo>
                        <a:pt x="812" y="2835"/>
                      </a:lnTo>
                      <a:lnTo>
                        <a:pt x="875" y="2908"/>
                      </a:lnTo>
                      <a:lnTo>
                        <a:pt x="944" y="2977"/>
                      </a:lnTo>
                      <a:lnTo>
                        <a:pt x="1017" y="3040"/>
                      </a:lnTo>
                      <a:lnTo>
                        <a:pt x="1093" y="3098"/>
                      </a:lnTo>
                      <a:lnTo>
                        <a:pt x="1173" y="3152"/>
                      </a:lnTo>
                      <a:lnTo>
                        <a:pt x="1257" y="3199"/>
                      </a:lnTo>
                      <a:lnTo>
                        <a:pt x="1345" y="3242"/>
                      </a:lnTo>
                      <a:lnTo>
                        <a:pt x="1435" y="3278"/>
                      </a:lnTo>
                      <a:lnTo>
                        <a:pt x="1528" y="3309"/>
                      </a:lnTo>
                      <a:lnTo>
                        <a:pt x="1625" y="3333"/>
                      </a:lnTo>
                      <a:lnTo>
                        <a:pt x="1723" y="3350"/>
                      </a:lnTo>
                      <a:lnTo>
                        <a:pt x="1823" y="3361"/>
                      </a:lnTo>
                      <a:lnTo>
                        <a:pt x="1926" y="3364"/>
                      </a:lnTo>
                      <a:lnTo>
                        <a:pt x="2029" y="3361"/>
                      </a:lnTo>
                      <a:lnTo>
                        <a:pt x="2129" y="3350"/>
                      </a:lnTo>
                      <a:lnTo>
                        <a:pt x="2227" y="3333"/>
                      </a:lnTo>
                      <a:lnTo>
                        <a:pt x="2324" y="3309"/>
                      </a:lnTo>
                      <a:lnTo>
                        <a:pt x="2417" y="3278"/>
                      </a:lnTo>
                      <a:lnTo>
                        <a:pt x="2507" y="3242"/>
                      </a:lnTo>
                      <a:lnTo>
                        <a:pt x="2595" y="3199"/>
                      </a:lnTo>
                      <a:lnTo>
                        <a:pt x="2679" y="3152"/>
                      </a:lnTo>
                      <a:lnTo>
                        <a:pt x="2759" y="3098"/>
                      </a:lnTo>
                      <a:lnTo>
                        <a:pt x="2835" y="3040"/>
                      </a:lnTo>
                      <a:lnTo>
                        <a:pt x="2908" y="2977"/>
                      </a:lnTo>
                      <a:lnTo>
                        <a:pt x="2977" y="2908"/>
                      </a:lnTo>
                      <a:lnTo>
                        <a:pt x="3040" y="2835"/>
                      </a:lnTo>
                      <a:lnTo>
                        <a:pt x="3098" y="2759"/>
                      </a:lnTo>
                      <a:lnTo>
                        <a:pt x="3152" y="2679"/>
                      </a:lnTo>
                      <a:lnTo>
                        <a:pt x="3199" y="2595"/>
                      </a:lnTo>
                      <a:lnTo>
                        <a:pt x="3242" y="2507"/>
                      </a:lnTo>
                      <a:lnTo>
                        <a:pt x="3278" y="2417"/>
                      </a:lnTo>
                      <a:lnTo>
                        <a:pt x="3309" y="2324"/>
                      </a:lnTo>
                      <a:lnTo>
                        <a:pt x="3333" y="2227"/>
                      </a:lnTo>
                      <a:lnTo>
                        <a:pt x="3350" y="2129"/>
                      </a:lnTo>
                      <a:lnTo>
                        <a:pt x="3361" y="2029"/>
                      </a:lnTo>
                      <a:lnTo>
                        <a:pt x="3364" y="1926"/>
                      </a:lnTo>
                      <a:lnTo>
                        <a:pt x="3361" y="1823"/>
                      </a:lnTo>
                      <a:lnTo>
                        <a:pt x="3350" y="1723"/>
                      </a:lnTo>
                      <a:lnTo>
                        <a:pt x="3333" y="1625"/>
                      </a:lnTo>
                      <a:lnTo>
                        <a:pt x="3309" y="1528"/>
                      </a:lnTo>
                      <a:lnTo>
                        <a:pt x="3278" y="1435"/>
                      </a:lnTo>
                      <a:lnTo>
                        <a:pt x="3242" y="1345"/>
                      </a:lnTo>
                      <a:lnTo>
                        <a:pt x="3199" y="1257"/>
                      </a:lnTo>
                      <a:lnTo>
                        <a:pt x="3152" y="1173"/>
                      </a:lnTo>
                      <a:lnTo>
                        <a:pt x="3098" y="1093"/>
                      </a:lnTo>
                      <a:lnTo>
                        <a:pt x="3040" y="1017"/>
                      </a:lnTo>
                      <a:lnTo>
                        <a:pt x="2977" y="944"/>
                      </a:lnTo>
                      <a:lnTo>
                        <a:pt x="2908" y="875"/>
                      </a:lnTo>
                      <a:lnTo>
                        <a:pt x="2835" y="812"/>
                      </a:lnTo>
                      <a:lnTo>
                        <a:pt x="2759" y="754"/>
                      </a:lnTo>
                      <a:lnTo>
                        <a:pt x="2679" y="700"/>
                      </a:lnTo>
                      <a:lnTo>
                        <a:pt x="2595" y="653"/>
                      </a:lnTo>
                      <a:lnTo>
                        <a:pt x="2507" y="610"/>
                      </a:lnTo>
                      <a:lnTo>
                        <a:pt x="2417" y="574"/>
                      </a:lnTo>
                      <a:lnTo>
                        <a:pt x="2324" y="543"/>
                      </a:lnTo>
                      <a:lnTo>
                        <a:pt x="2227" y="519"/>
                      </a:lnTo>
                      <a:lnTo>
                        <a:pt x="2129" y="502"/>
                      </a:lnTo>
                      <a:lnTo>
                        <a:pt x="2029" y="491"/>
                      </a:lnTo>
                      <a:lnTo>
                        <a:pt x="1926" y="488"/>
                      </a:lnTo>
                      <a:close/>
                      <a:moveTo>
                        <a:pt x="1926" y="0"/>
                      </a:moveTo>
                      <a:lnTo>
                        <a:pt x="2043" y="4"/>
                      </a:lnTo>
                      <a:lnTo>
                        <a:pt x="2158" y="14"/>
                      </a:lnTo>
                      <a:lnTo>
                        <a:pt x="2272" y="32"/>
                      </a:lnTo>
                      <a:lnTo>
                        <a:pt x="2382" y="55"/>
                      </a:lnTo>
                      <a:lnTo>
                        <a:pt x="2491" y="85"/>
                      </a:lnTo>
                      <a:lnTo>
                        <a:pt x="2597" y="120"/>
                      </a:lnTo>
                      <a:lnTo>
                        <a:pt x="2700" y="162"/>
                      </a:lnTo>
                      <a:lnTo>
                        <a:pt x="2800" y="210"/>
                      </a:lnTo>
                      <a:lnTo>
                        <a:pt x="2897" y="264"/>
                      </a:lnTo>
                      <a:lnTo>
                        <a:pt x="2991" y="322"/>
                      </a:lnTo>
                      <a:lnTo>
                        <a:pt x="3080" y="385"/>
                      </a:lnTo>
                      <a:lnTo>
                        <a:pt x="3166" y="454"/>
                      </a:lnTo>
                      <a:lnTo>
                        <a:pt x="3249" y="526"/>
                      </a:lnTo>
                      <a:lnTo>
                        <a:pt x="3326" y="603"/>
                      </a:lnTo>
                      <a:lnTo>
                        <a:pt x="3398" y="686"/>
                      </a:lnTo>
                      <a:lnTo>
                        <a:pt x="3467" y="772"/>
                      </a:lnTo>
                      <a:lnTo>
                        <a:pt x="3530" y="861"/>
                      </a:lnTo>
                      <a:lnTo>
                        <a:pt x="3588" y="955"/>
                      </a:lnTo>
                      <a:lnTo>
                        <a:pt x="3642" y="1052"/>
                      </a:lnTo>
                      <a:lnTo>
                        <a:pt x="3690" y="1152"/>
                      </a:lnTo>
                      <a:lnTo>
                        <a:pt x="3732" y="1255"/>
                      </a:lnTo>
                      <a:lnTo>
                        <a:pt x="3767" y="1361"/>
                      </a:lnTo>
                      <a:lnTo>
                        <a:pt x="3797" y="1470"/>
                      </a:lnTo>
                      <a:lnTo>
                        <a:pt x="3820" y="1580"/>
                      </a:lnTo>
                      <a:lnTo>
                        <a:pt x="3838" y="1694"/>
                      </a:lnTo>
                      <a:lnTo>
                        <a:pt x="3848" y="1809"/>
                      </a:lnTo>
                      <a:lnTo>
                        <a:pt x="3852" y="1926"/>
                      </a:lnTo>
                      <a:lnTo>
                        <a:pt x="3848" y="2043"/>
                      </a:lnTo>
                      <a:lnTo>
                        <a:pt x="3838" y="2158"/>
                      </a:lnTo>
                      <a:lnTo>
                        <a:pt x="3820" y="2272"/>
                      </a:lnTo>
                      <a:lnTo>
                        <a:pt x="3797" y="2382"/>
                      </a:lnTo>
                      <a:lnTo>
                        <a:pt x="3767" y="2491"/>
                      </a:lnTo>
                      <a:lnTo>
                        <a:pt x="3732" y="2597"/>
                      </a:lnTo>
                      <a:lnTo>
                        <a:pt x="3690" y="2700"/>
                      </a:lnTo>
                      <a:lnTo>
                        <a:pt x="3642" y="2800"/>
                      </a:lnTo>
                      <a:lnTo>
                        <a:pt x="3588" y="2897"/>
                      </a:lnTo>
                      <a:lnTo>
                        <a:pt x="3530" y="2991"/>
                      </a:lnTo>
                      <a:lnTo>
                        <a:pt x="3467" y="3080"/>
                      </a:lnTo>
                      <a:lnTo>
                        <a:pt x="3398" y="3166"/>
                      </a:lnTo>
                      <a:lnTo>
                        <a:pt x="3326" y="3249"/>
                      </a:lnTo>
                      <a:lnTo>
                        <a:pt x="3249" y="3326"/>
                      </a:lnTo>
                      <a:lnTo>
                        <a:pt x="3166" y="3398"/>
                      </a:lnTo>
                      <a:lnTo>
                        <a:pt x="3080" y="3467"/>
                      </a:lnTo>
                      <a:lnTo>
                        <a:pt x="2991" y="3530"/>
                      </a:lnTo>
                      <a:lnTo>
                        <a:pt x="2897" y="3588"/>
                      </a:lnTo>
                      <a:lnTo>
                        <a:pt x="2800" y="3642"/>
                      </a:lnTo>
                      <a:lnTo>
                        <a:pt x="2700" y="3690"/>
                      </a:lnTo>
                      <a:lnTo>
                        <a:pt x="2597" y="3732"/>
                      </a:lnTo>
                      <a:lnTo>
                        <a:pt x="2491" y="3767"/>
                      </a:lnTo>
                      <a:lnTo>
                        <a:pt x="2382" y="3797"/>
                      </a:lnTo>
                      <a:lnTo>
                        <a:pt x="2272" y="3820"/>
                      </a:lnTo>
                      <a:lnTo>
                        <a:pt x="2158" y="3838"/>
                      </a:lnTo>
                      <a:lnTo>
                        <a:pt x="2043" y="3848"/>
                      </a:lnTo>
                      <a:lnTo>
                        <a:pt x="1926" y="3852"/>
                      </a:lnTo>
                      <a:lnTo>
                        <a:pt x="1809" y="3848"/>
                      </a:lnTo>
                      <a:lnTo>
                        <a:pt x="1694" y="3838"/>
                      </a:lnTo>
                      <a:lnTo>
                        <a:pt x="1580" y="3820"/>
                      </a:lnTo>
                      <a:lnTo>
                        <a:pt x="1470" y="3797"/>
                      </a:lnTo>
                      <a:lnTo>
                        <a:pt x="1361" y="3767"/>
                      </a:lnTo>
                      <a:lnTo>
                        <a:pt x="1255" y="3732"/>
                      </a:lnTo>
                      <a:lnTo>
                        <a:pt x="1152" y="3690"/>
                      </a:lnTo>
                      <a:lnTo>
                        <a:pt x="1052" y="3642"/>
                      </a:lnTo>
                      <a:lnTo>
                        <a:pt x="955" y="3588"/>
                      </a:lnTo>
                      <a:lnTo>
                        <a:pt x="861" y="3530"/>
                      </a:lnTo>
                      <a:lnTo>
                        <a:pt x="772" y="3467"/>
                      </a:lnTo>
                      <a:lnTo>
                        <a:pt x="686" y="3398"/>
                      </a:lnTo>
                      <a:lnTo>
                        <a:pt x="603" y="3326"/>
                      </a:lnTo>
                      <a:lnTo>
                        <a:pt x="526" y="3249"/>
                      </a:lnTo>
                      <a:lnTo>
                        <a:pt x="454" y="3166"/>
                      </a:lnTo>
                      <a:lnTo>
                        <a:pt x="385" y="3080"/>
                      </a:lnTo>
                      <a:lnTo>
                        <a:pt x="322" y="2991"/>
                      </a:lnTo>
                      <a:lnTo>
                        <a:pt x="264" y="2897"/>
                      </a:lnTo>
                      <a:lnTo>
                        <a:pt x="210" y="2800"/>
                      </a:lnTo>
                      <a:lnTo>
                        <a:pt x="162" y="2700"/>
                      </a:lnTo>
                      <a:lnTo>
                        <a:pt x="120" y="2597"/>
                      </a:lnTo>
                      <a:lnTo>
                        <a:pt x="85" y="2491"/>
                      </a:lnTo>
                      <a:lnTo>
                        <a:pt x="55" y="2382"/>
                      </a:lnTo>
                      <a:lnTo>
                        <a:pt x="32" y="2272"/>
                      </a:lnTo>
                      <a:lnTo>
                        <a:pt x="14" y="2158"/>
                      </a:lnTo>
                      <a:lnTo>
                        <a:pt x="4" y="2043"/>
                      </a:lnTo>
                      <a:lnTo>
                        <a:pt x="0" y="1926"/>
                      </a:lnTo>
                      <a:lnTo>
                        <a:pt x="4" y="1809"/>
                      </a:lnTo>
                      <a:lnTo>
                        <a:pt x="14" y="1694"/>
                      </a:lnTo>
                      <a:lnTo>
                        <a:pt x="32" y="1580"/>
                      </a:lnTo>
                      <a:lnTo>
                        <a:pt x="55" y="1470"/>
                      </a:lnTo>
                      <a:lnTo>
                        <a:pt x="85" y="1361"/>
                      </a:lnTo>
                      <a:lnTo>
                        <a:pt x="120" y="1255"/>
                      </a:lnTo>
                      <a:lnTo>
                        <a:pt x="162" y="1152"/>
                      </a:lnTo>
                      <a:lnTo>
                        <a:pt x="210" y="1052"/>
                      </a:lnTo>
                      <a:lnTo>
                        <a:pt x="264" y="955"/>
                      </a:lnTo>
                      <a:lnTo>
                        <a:pt x="322" y="861"/>
                      </a:lnTo>
                      <a:lnTo>
                        <a:pt x="385" y="772"/>
                      </a:lnTo>
                      <a:lnTo>
                        <a:pt x="454" y="686"/>
                      </a:lnTo>
                      <a:lnTo>
                        <a:pt x="526" y="603"/>
                      </a:lnTo>
                      <a:lnTo>
                        <a:pt x="603" y="526"/>
                      </a:lnTo>
                      <a:lnTo>
                        <a:pt x="686" y="454"/>
                      </a:lnTo>
                      <a:lnTo>
                        <a:pt x="772" y="385"/>
                      </a:lnTo>
                      <a:lnTo>
                        <a:pt x="861" y="322"/>
                      </a:lnTo>
                      <a:lnTo>
                        <a:pt x="955" y="264"/>
                      </a:lnTo>
                      <a:lnTo>
                        <a:pt x="1052" y="210"/>
                      </a:lnTo>
                      <a:lnTo>
                        <a:pt x="1152" y="162"/>
                      </a:lnTo>
                      <a:lnTo>
                        <a:pt x="1255" y="120"/>
                      </a:lnTo>
                      <a:lnTo>
                        <a:pt x="1361" y="85"/>
                      </a:lnTo>
                      <a:lnTo>
                        <a:pt x="1470" y="55"/>
                      </a:lnTo>
                      <a:lnTo>
                        <a:pt x="1580" y="32"/>
                      </a:lnTo>
                      <a:lnTo>
                        <a:pt x="1694" y="14"/>
                      </a:lnTo>
                      <a:lnTo>
                        <a:pt x="1809" y="4"/>
                      </a:lnTo>
                      <a:lnTo>
                        <a:pt x="19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337">
                  <a:extLst>
                    <a:ext uri="{FF2B5EF4-FFF2-40B4-BE49-F238E27FC236}">
                      <a16:creationId xmlns:a16="http://schemas.microsoft.com/office/drawing/2014/main" id="{512B2406-E128-824C-AAF2-622AF0581949}"/>
                    </a:ext>
                  </a:extLst>
                </p:cNvPr>
                <p:cNvSpPr>
                  <a:spLocks noEditPoints="1"/>
                </p:cNvSpPr>
                <p:nvPr/>
              </p:nvSpPr>
              <p:spPr bwMode="auto">
                <a:xfrm>
                  <a:off x="4039026" y="2595357"/>
                  <a:ext cx="122582" cy="237503"/>
                </a:xfrm>
                <a:custGeom>
                  <a:avLst/>
                  <a:gdLst>
                    <a:gd name="T0" fmla="*/ 357 w 762"/>
                    <a:gd name="T1" fmla="*/ 1107 h 1494"/>
                    <a:gd name="T2" fmla="*/ 415 w 762"/>
                    <a:gd name="T3" fmla="*/ 1124 h 1494"/>
                    <a:gd name="T4" fmla="*/ 462 w 762"/>
                    <a:gd name="T5" fmla="*/ 1158 h 1494"/>
                    <a:gd name="T6" fmla="*/ 494 w 762"/>
                    <a:gd name="T7" fmla="*/ 1206 h 1494"/>
                    <a:gd name="T8" fmla="*/ 512 w 762"/>
                    <a:gd name="T9" fmla="*/ 1266 h 1494"/>
                    <a:gd name="T10" fmla="*/ 512 w 762"/>
                    <a:gd name="T11" fmla="*/ 1332 h 1494"/>
                    <a:gd name="T12" fmla="*/ 495 w 762"/>
                    <a:gd name="T13" fmla="*/ 1391 h 1494"/>
                    <a:gd name="T14" fmla="*/ 463 w 762"/>
                    <a:gd name="T15" fmla="*/ 1439 h 1494"/>
                    <a:gd name="T16" fmla="*/ 416 w 762"/>
                    <a:gd name="T17" fmla="*/ 1474 h 1494"/>
                    <a:gd name="T18" fmla="*/ 357 w 762"/>
                    <a:gd name="T19" fmla="*/ 1492 h 1494"/>
                    <a:gd name="T20" fmla="*/ 291 w 762"/>
                    <a:gd name="T21" fmla="*/ 1492 h 1494"/>
                    <a:gd name="T22" fmla="*/ 233 w 762"/>
                    <a:gd name="T23" fmla="*/ 1474 h 1494"/>
                    <a:gd name="T24" fmla="*/ 187 w 762"/>
                    <a:gd name="T25" fmla="*/ 1439 h 1494"/>
                    <a:gd name="T26" fmla="*/ 155 w 762"/>
                    <a:gd name="T27" fmla="*/ 1391 h 1494"/>
                    <a:gd name="T28" fmla="*/ 138 w 762"/>
                    <a:gd name="T29" fmla="*/ 1332 h 1494"/>
                    <a:gd name="T30" fmla="*/ 138 w 762"/>
                    <a:gd name="T31" fmla="*/ 1266 h 1494"/>
                    <a:gd name="T32" fmla="*/ 155 w 762"/>
                    <a:gd name="T33" fmla="*/ 1206 h 1494"/>
                    <a:gd name="T34" fmla="*/ 189 w 762"/>
                    <a:gd name="T35" fmla="*/ 1158 h 1494"/>
                    <a:gd name="T36" fmla="*/ 235 w 762"/>
                    <a:gd name="T37" fmla="*/ 1124 h 1494"/>
                    <a:gd name="T38" fmla="*/ 292 w 762"/>
                    <a:gd name="T39" fmla="*/ 1107 h 1494"/>
                    <a:gd name="T40" fmla="*/ 353 w 762"/>
                    <a:gd name="T41" fmla="*/ 0 h 1494"/>
                    <a:gd name="T42" fmla="*/ 457 w 762"/>
                    <a:gd name="T43" fmla="*/ 8 h 1494"/>
                    <a:gd name="T44" fmla="*/ 546 w 762"/>
                    <a:gd name="T45" fmla="*/ 31 h 1494"/>
                    <a:gd name="T46" fmla="*/ 618 w 762"/>
                    <a:gd name="T47" fmla="*/ 66 h 1494"/>
                    <a:gd name="T48" fmla="*/ 676 w 762"/>
                    <a:gd name="T49" fmla="*/ 113 h 1494"/>
                    <a:gd name="T50" fmla="*/ 719 w 762"/>
                    <a:gd name="T51" fmla="*/ 168 h 1494"/>
                    <a:gd name="T52" fmla="*/ 746 w 762"/>
                    <a:gd name="T53" fmla="*/ 231 h 1494"/>
                    <a:gd name="T54" fmla="*/ 761 w 762"/>
                    <a:gd name="T55" fmla="*/ 300 h 1494"/>
                    <a:gd name="T56" fmla="*/ 760 w 762"/>
                    <a:gd name="T57" fmla="*/ 377 h 1494"/>
                    <a:gd name="T58" fmla="*/ 742 w 762"/>
                    <a:gd name="T59" fmla="*/ 456 h 1494"/>
                    <a:gd name="T60" fmla="*/ 711 w 762"/>
                    <a:gd name="T61" fmla="*/ 526 h 1494"/>
                    <a:gd name="T62" fmla="*/ 670 w 762"/>
                    <a:gd name="T63" fmla="*/ 588 h 1494"/>
                    <a:gd name="T64" fmla="*/ 625 w 762"/>
                    <a:gd name="T65" fmla="*/ 643 h 1494"/>
                    <a:gd name="T66" fmla="*/ 580 w 762"/>
                    <a:gd name="T67" fmla="*/ 694 h 1494"/>
                    <a:gd name="T68" fmla="*/ 518 w 762"/>
                    <a:gd name="T69" fmla="*/ 782 h 1494"/>
                    <a:gd name="T70" fmla="*/ 482 w 762"/>
                    <a:gd name="T71" fmla="*/ 870 h 1494"/>
                    <a:gd name="T72" fmla="*/ 472 w 762"/>
                    <a:gd name="T73" fmla="*/ 963 h 1494"/>
                    <a:gd name="T74" fmla="*/ 190 w 762"/>
                    <a:gd name="T75" fmla="*/ 1001 h 1494"/>
                    <a:gd name="T76" fmla="*/ 189 w 762"/>
                    <a:gd name="T77" fmla="*/ 899 h 1494"/>
                    <a:gd name="T78" fmla="*/ 204 w 762"/>
                    <a:gd name="T79" fmla="*/ 804 h 1494"/>
                    <a:gd name="T80" fmla="*/ 245 w 762"/>
                    <a:gd name="T81" fmla="*/ 708 h 1494"/>
                    <a:gd name="T82" fmla="*/ 313 w 762"/>
                    <a:gd name="T83" fmla="*/ 611 h 1494"/>
                    <a:gd name="T84" fmla="*/ 368 w 762"/>
                    <a:gd name="T85" fmla="*/ 543 h 1494"/>
                    <a:gd name="T86" fmla="*/ 409 w 762"/>
                    <a:gd name="T87" fmla="*/ 478 h 1494"/>
                    <a:gd name="T88" fmla="*/ 433 w 762"/>
                    <a:gd name="T89" fmla="*/ 417 h 1494"/>
                    <a:gd name="T90" fmla="*/ 434 w 762"/>
                    <a:gd name="T91" fmla="*/ 363 h 1494"/>
                    <a:gd name="T92" fmla="*/ 419 w 762"/>
                    <a:gd name="T93" fmla="*/ 320 h 1494"/>
                    <a:gd name="T94" fmla="*/ 390 w 762"/>
                    <a:gd name="T95" fmla="*/ 288 h 1494"/>
                    <a:gd name="T96" fmla="*/ 344 w 762"/>
                    <a:gd name="T97" fmla="*/ 267 h 1494"/>
                    <a:gd name="T98" fmla="*/ 281 w 762"/>
                    <a:gd name="T99" fmla="*/ 258 h 1494"/>
                    <a:gd name="T100" fmla="*/ 209 w 762"/>
                    <a:gd name="T101" fmla="*/ 265 h 1494"/>
                    <a:gd name="T102" fmla="*/ 135 w 762"/>
                    <a:gd name="T103" fmla="*/ 288 h 1494"/>
                    <a:gd name="T104" fmla="*/ 71 w 762"/>
                    <a:gd name="T105" fmla="*/ 322 h 1494"/>
                    <a:gd name="T106" fmla="*/ 36 w 762"/>
                    <a:gd name="T107" fmla="*/ 69 h 1494"/>
                    <a:gd name="T108" fmla="*/ 124 w 762"/>
                    <a:gd name="T109" fmla="*/ 35 h 1494"/>
                    <a:gd name="T110" fmla="*/ 231 w 762"/>
                    <a:gd name="T111" fmla="*/ 9 h 1494"/>
                    <a:gd name="T112" fmla="*/ 353 w 762"/>
                    <a:gd name="T113" fmla="*/ 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62" h="1494">
                      <a:moveTo>
                        <a:pt x="324" y="1104"/>
                      </a:moveTo>
                      <a:lnTo>
                        <a:pt x="357" y="1107"/>
                      </a:lnTo>
                      <a:lnTo>
                        <a:pt x="388" y="1113"/>
                      </a:lnTo>
                      <a:lnTo>
                        <a:pt x="415" y="1124"/>
                      </a:lnTo>
                      <a:lnTo>
                        <a:pt x="440" y="1140"/>
                      </a:lnTo>
                      <a:lnTo>
                        <a:pt x="462" y="1158"/>
                      </a:lnTo>
                      <a:lnTo>
                        <a:pt x="480" y="1181"/>
                      </a:lnTo>
                      <a:lnTo>
                        <a:pt x="494" y="1206"/>
                      </a:lnTo>
                      <a:lnTo>
                        <a:pt x="505" y="1235"/>
                      </a:lnTo>
                      <a:lnTo>
                        <a:pt x="512" y="1266"/>
                      </a:lnTo>
                      <a:lnTo>
                        <a:pt x="514" y="1299"/>
                      </a:lnTo>
                      <a:lnTo>
                        <a:pt x="512" y="1332"/>
                      </a:lnTo>
                      <a:lnTo>
                        <a:pt x="506" y="1363"/>
                      </a:lnTo>
                      <a:lnTo>
                        <a:pt x="495" y="1391"/>
                      </a:lnTo>
                      <a:lnTo>
                        <a:pt x="481" y="1416"/>
                      </a:lnTo>
                      <a:lnTo>
                        <a:pt x="463" y="1439"/>
                      </a:lnTo>
                      <a:lnTo>
                        <a:pt x="442" y="1458"/>
                      </a:lnTo>
                      <a:lnTo>
                        <a:pt x="416" y="1474"/>
                      </a:lnTo>
                      <a:lnTo>
                        <a:pt x="388" y="1485"/>
                      </a:lnTo>
                      <a:lnTo>
                        <a:pt x="357" y="1492"/>
                      </a:lnTo>
                      <a:lnTo>
                        <a:pt x="324" y="1494"/>
                      </a:lnTo>
                      <a:lnTo>
                        <a:pt x="291" y="1492"/>
                      </a:lnTo>
                      <a:lnTo>
                        <a:pt x="261" y="1485"/>
                      </a:lnTo>
                      <a:lnTo>
                        <a:pt x="233" y="1474"/>
                      </a:lnTo>
                      <a:lnTo>
                        <a:pt x="209" y="1458"/>
                      </a:lnTo>
                      <a:lnTo>
                        <a:pt x="187" y="1439"/>
                      </a:lnTo>
                      <a:lnTo>
                        <a:pt x="170" y="1416"/>
                      </a:lnTo>
                      <a:lnTo>
                        <a:pt x="155" y="1391"/>
                      </a:lnTo>
                      <a:lnTo>
                        <a:pt x="144" y="1363"/>
                      </a:lnTo>
                      <a:lnTo>
                        <a:pt x="138" y="1332"/>
                      </a:lnTo>
                      <a:lnTo>
                        <a:pt x="135" y="1299"/>
                      </a:lnTo>
                      <a:lnTo>
                        <a:pt x="138" y="1266"/>
                      </a:lnTo>
                      <a:lnTo>
                        <a:pt x="144" y="1235"/>
                      </a:lnTo>
                      <a:lnTo>
                        <a:pt x="155" y="1206"/>
                      </a:lnTo>
                      <a:lnTo>
                        <a:pt x="170" y="1181"/>
                      </a:lnTo>
                      <a:lnTo>
                        <a:pt x="189" y="1158"/>
                      </a:lnTo>
                      <a:lnTo>
                        <a:pt x="210" y="1140"/>
                      </a:lnTo>
                      <a:lnTo>
                        <a:pt x="235" y="1124"/>
                      </a:lnTo>
                      <a:lnTo>
                        <a:pt x="261" y="1113"/>
                      </a:lnTo>
                      <a:lnTo>
                        <a:pt x="292" y="1107"/>
                      </a:lnTo>
                      <a:lnTo>
                        <a:pt x="324" y="1104"/>
                      </a:lnTo>
                      <a:close/>
                      <a:moveTo>
                        <a:pt x="353" y="0"/>
                      </a:moveTo>
                      <a:lnTo>
                        <a:pt x="407" y="2"/>
                      </a:lnTo>
                      <a:lnTo>
                        <a:pt x="457" y="8"/>
                      </a:lnTo>
                      <a:lnTo>
                        <a:pt x="504" y="18"/>
                      </a:lnTo>
                      <a:lnTo>
                        <a:pt x="546" y="31"/>
                      </a:lnTo>
                      <a:lnTo>
                        <a:pt x="584" y="47"/>
                      </a:lnTo>
                      <a:lnTo>
                        <a:pt x="618" y="66"/>
                      </a:lnTo>
                      <a:lnTo>
                        <a:pt x="649" y="88"/>
                      </a:lnTo>
                      <a:lnTo>
                        <a:pt x="676" y="113"/>
                      </a:lnTo>
                      <a:lnTo>
                        <a:pt x="699" y="140"/>
                      </a:lnTo>
                      <a:lnTo>
                        <a:pt x="719" y="168"/>
                      </a:lnTo>
                      <a:lnTo>
                        <a:pt x="735" y="199"/>
                      </a:lnTo>
                      <a:lnTo>
                        <a:pt x="746" y="231"/>
                      </a:lnTo>
                      <a:lnTo>
                        <a:pt x="756" y="264"/>
                      </a:lnTo>
                      <a:lnTo>
                        <a:pt x="761" y="300"/>
                      </a:lnTo>
                      <a:lnTo>
                        <a:pt x="762" y="335"/>
                      </a:lnTo>
                      <a:lnTo>
                        <a:pt x="760" y="377"/>
                      </a:lnTo>
                      <a:lnTo>
                        <a:pt x="753" y="418"/>
                      </a:lnTo>
                      <a:lnTo>
                        <a:pt x="742" y="456"/>
                      </a:lnTo>
                      <a:lnTo>
                        <a:pt x="727" y="492"/>
                      </a:lnTo>
                      <a:lnTo>
                        <a:pt x="711" y="526"/>
                      </a:lnTo>
                      <a:lnTo>
                        <a:pt x="692" y="558"/>
                      </a:lnTo>
                      <a:lnTo>
                        <a:pt x="670" y="588"/>
                      </a:lnTo>
                      <a:lnTo>
                        <a:pt x="648" y="616"/>
                      </a:lnTo>
                      <a:lnTo>
                        <a:pt x="625" y="643"/>
                      </a:lnTo>
                      <a:lnTo>
                        <a:pt x="602" y="670"/>
                      </a:lnTo>
                      <a:lnTo>
                        <a:pt x="580" y="694"/>
                      </a:lnTo>
                      <a:lnTo>
                        <a:pt x="545" y="738"/>
                      </a:lnTo>
                      <a:lnTo>
                        <a:pt x="518" y="782"/>
                      </a:lnTo>
                      <a:lnTo>
                        <a:pt x="496" y="825"/>
                      </a:lnTo>
                      <a:lnTo>
                        <a:pt x="482" y="870"/>
                      </a:lnTo>
                      <a:lnTo>
                        <a:pt x="474" y="915"/>
                      </a:lnTo>
                      <a:lnTo>
                        <a:pt x="472" y="963"/>
                      </a:lnTo>
                      <a:lnTo>
                        <a:pt x="472" y="1001"/>
                      </a:lnTo>
                      <a:lnTo>
                        <a:pt x="190" y="1001"/>
                      </a:lnTo>
                      <a:lnTo>
                        <a:pt x="189" y="946"/>
                      </a:lnTo>
                      <a:lnTo>
                        <a:pt x="189" y="899"/>
                      </a:lnTo>
                      <a:lnTo>
                        <a:pt x="194" y="851"/>
                      </a:lnTo>
                      <a:lnTo>
                        <a:pt x="204" y="804"/>
                      </a:lnTo>
                      <a:lnTo>
                        <a:pt x="222" y="756"/>
                      </a:lnTo>
                      <a:lnTo>
                        <a:pt x="245" y="708"/>
                      </a:lnTo>
                      <a:lnTo>
                        <a:pt x="276" y="660"/>
                      </a:lnTo>
                      <a:lnTo>
                        <a:pt x="313" y="611"/>
                      </a:lnTo>
                      <a:lnTo>
                        <a:pt x="341" y="576"/>
                      </a:lnTo>
                      <a:lnTo>
                        <a:pt x="368" y="543"/>
                      </a:lnTo>
                      <a:lnTo>
                        <a:pt x="390" y="510"/>
                      </a:lnTo>
                      <a:lnTo>
                        <a:pt x="409" y="478"/>
                      </a:lnTo>
                      <a:lnTo>
                        <a:pt x="424" y="447"/>
                      </a:lnTo>
                      <a:lnTo>
                        <a:pt x="433" y="417"/>
                      </a:lnTo>
                      <a:lnTo>
                        <a:pt x="436" y="386"/>
                      </a:lnTo>
                      <a:lnTo>
                        <a:pt x="434" y="363"/>
                      </a:lnTo>
                      <a:lnTo>
                        <a:pt x="429" y="340"/>
                      </a:lnTo>
                      <a:lnTo>
                        <a:pt x="419" y="320"/>
                      </a:lnTo>
                      <a:lnTo>
                        <a:pt x="407" y="303"/>
                      </a:lnTo>
                      <a:lnTo>
                        <a:pt x="390" y="288"/>
                      </a:lnTo>
                      <a:lnTo>
                        <a:pt x="369" y="275"/>
                      </a:lnTo>
                      <a:lnTo>
                        <a:pt x="344" y="267"/>
                      </a:lnTo>
                      <a:lnTo>
                        <a:pt x="315" y="260"/>
                      </a:lnTo>
                      <a:lnTo>
                        <a:pt x="281" y="258"/>
                      </a:lnTo>
                      <a:lnTo>
                        <a:pt x="245" y="259"/>
                      </a:lnTo>
                      <a:lnTo>
                        <a:pt x="209" y="265"/>
                      </a:lnTo>
                      <a:lnTo>
                        <a:pt x="171" y="275"/>
                      </a:lnTo>
                      <a:lnTo>
                        <a:pt x="135" y="288"/>
                      </a:lnTo>
                      <a:lnTo>
                        <a:pt x="101" y="304"/>
                      </a:lnTo>
                      <a:lnTo>
                        <a:pt x="71" y="322"/>
                      </a:lnTo>
                      <a:lnTo>
                        <a:pt x="0" y="88"/>
                      </a:lnTo>
                      <a:lnTo>
                        <a:pt x="36" y="69"/>
                      </a:lnTo>
                      <a:lnTo>
                        <a:pt x="78" y="51"/>
                      </a:lnTo>
                      <a:lnTo>
                        <a:pt x="124" y="35"/>
                      </a:lnTo>
                      <a:lnTo>
                        <a:pt x="176" y="20"/>
                      </a:lnTo>
                      <a:lnTo>
                        <a:pt x="231" y="9"/>
                      </a:lnTo>
                      <a:lnTo>
                        <a:pt x="291" y="3"/>
                      </a:lnTo>
                      <a:lnTo>
                        <a:pt x="3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cxnSp>
        <p:nvCxnSpPr>
          <p:cNvPr id="6" name="Straight Connector 5">
            <a:extLst>
              <a:ext uri="{FF2B5EF4-FFF2-40B4-BE49-F238E27FC236}">
                <a16:creationId xmlns:a16="http://schemas.microsoft.com/office/drawing/2014/main" id="{F86A9DB4-E514-CD49-A958-BB446989B3E1}"/>
              </a:ext>
            </a:extLst>
          </p:cNvPr>
          <p:cNvCxnSpPr>
            <a:cxnSpLocks/>
          </p:cNvCxnSpPr>
          <p:nvPr/>
        </p:nvCxnSpPr>
        <p:spPr bwMode="auto">
          <a:xfrm>
            <a:off x="6504817" y="-618354"/>
            <a:ext cx="5417309" cy="0"/>
          </a:xfrm>
          <a:prstGeom prst="line">
            <a:avLst/>
          </a:prstGeom>
          <a:blipFill dpi="0" rotWithShape="0">
            <a:blip r:embed="rId4"/>
            <a:srcRect/>
            <a:tile tx="0" ty="0" sx="100000" sy="100000" flip="none" algn="tl"/>
          </a:blipFill>
          <a:ln w="635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4" name="Shape 1148">
            <a:extLst>
              <a:ext uri="{FF2B5EF4-FFF2-40B4-BE49-F238E27FC236}">
                <a16:creationId xmlns:a16="http://schemas.microsoft.com/office/drawing/2014/main" id="{17AA71D6-7B25-2940-AAD0-2201DF7C9892}"/>
              </a:ext>
            </a:extLst>
          </p:cNvPr>
          <p:cNvSpPr/>
          <p:nvPr/>
        </p:nvSpPr>
        <p:spPr>
          <a:xfrm>
            <a:off x="6326048" y="4846863"/>
            <a:ext cx="6551860" cy="36666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t">
            <a:spAutoFit/>
          </a:bodyPr>
          <a:lstStyle/>
          <a:p>
            <a:pPr marL="228600" lvl="0" indent="-228600">
              <a:spcBef>
                <a:spcPts val="300"/>
              </a:spcBef>
              <a:spcAft>
                <a:spcPts val="300"/>
              </a:spcAft>
              <a:buClr>
                <a:srgbClr val="451E56"/>
              </a:buClr>
              <a:buFont typeface="+mj-lt"/>
              <a:buAutoNum type="arabicPeriod"/>
            </a:pPr>
            <a:r>
              <a:rPr lang="en-US" altLang="en-US" sz="1700" i="1" dirty="0">
                <a:solidFill>
                  <a:prstClr val="black"/>
                </a:solidFill>
                <a:ea typeface="MS PGothic" charset="-128"/>
              </a:rPr>
              <a:t>Are SOGIESC-</a:t>
            </a:r>
            <a:r>
              <a:rPr lang="en-US" altLang="en-US" sz="1700" b="1" i="1" dirty="0">
                <a:solidFill>
                  <a:prstClr val="black"/>
                </a:solidFill>
                <a:ea typeface="MS PGothic" charset="-128"/>
              </a:rPr>
              <a:t>related laws </a:t>
            </a:r>
            <a:r>
              <a:rPr lang="en-US" altLang="en-US" sz="1700" i="1" dirty="0">
                <a:solidFill>
                  <a:prstClr val="black"/>
                </a:solidFill>
                <a:ea typeface="MS PGothic" charset="-128"/>
              </a:rPr>
              <a:t>and policies non-discriminatory and friendly?</a:t>
            </a:r>
          </a:p>
          <a:p>
            <a:pPr marL="228600" lvl="0" indent="-228600">
              <a:spcBef>
                <a:spcPts val="300"/>
              </a:spcBef>
              <a:spcAft>
                <a:spcPts val="300"/>
              </a:spcAft>
              <a:buClr>
                <a:srgbClr val="451E56"/>
              </a:buClr>
              <a:buFont typeface="+mj-lt"/>
              <a:buAutoNum type="arabicPeriod"/>
            </a:pPr>
            <a:r>
              <a:rPr lang="en-US" altLang="en-US" sz="1700" i="1" dirty="0">
                <a:solidFill>
                  <a:prstClr val="black"/>
                </a:solidFill>
                <a:ea typeface="MS PGothic" charset="-128"/>
              </a:rPr>
              <a:t>Is accessing </a:t>
            </a:r>
            <a:r>
              <a:rPr lang="en-US" altLang="en-US" sz="1700" b="1" i="1" dirty="0">
                <a:solidFill>
                  <a:prstClr val="black"/>
                </a:solidFill>
                <a:ea typeface="MS PGothic" charset="-128"/>
              </a:rPr>
              <a:t>police protection</a:t>
            </a:r>
            <a:r>
              <a:rPr lang="en-US" altLang="en-US" sz="1700" i="1" dirty="0">
                <a:solidFill>
                  <a:prstClr val="black"/>
                </a:solidFill>
                <a:ea typeface="MS PGothic" charset="-128"/>
              </a:rPr>
              <a:t>, </a:t>
            </a:r>
            <a:r>
              <a:rPr lang="en-US" altLang="en-US" sz="1700" b="1" i="1" dirty="0">
                <a:solidFill>
                  <a:prstClr val="black"/>
                </a:solidFill>
                <a:ea typeface="MS PGothic" charset="-128"/>
              </a:rPr>
              <a:t>employment, health care, education </a:t>
            </a:r>
            <a:r>
              <a:rPr lang="en-US" altLang="en-US" sz="1700" i="1" dirty="0">
                <a:solidFill>
                  <a:prstClr val="black"/>
                </a:solidFill>
                <a:ea typeface="MS PGothic" charset="-128"/>
              </a:rPr>
              <a:t>and other </a:t>
            </a:r>
            <a:r>
              <a:rPr lang="en-US" altLang="en-US" sz="1700" b="1" i="1" dirty="0">
                <a:solidFill>
                  <a:prstClr val="black"/>
                </a:solidFill>
                <a:ea typeface="MS PGothic" charset="-128"/>
              </a:rPr>
              <a:t>services </a:t>
            </a:r>
            <a:r>
              <a:rPr lang="en-US" altLang="en-US" sz="1700" i="1" dirty="0">
                <a:solidFill>
                  <a:prstClr val="black"/>
                </a:solidFill>
                <a:ea typeface="MS PGothic" charset="-128"/>
              </a:rPr>
              <a:t>non-discriminatory and friendly?</a:t>
            </a:r>
          </a:p>
          <a:p>
            <a:pPr marL="228600" lvl="0" indent="-228600">
              <a:spcBef>
                <a:spcPts val="300"/>
              </a:spcBef>
              <a:spcAft>
                <a:spcPts val="300"/>
              </a:spcAft>
              <a:buClr>
                <a:srgbClr val="451E56"/>
              </a:buClr>
              <a:buFont typeface="+mj-lt"/>
              <a:buAutoNum type="arabicPeriod"/>
            </a:pPr>
            <a:r>
              <a:rPr lang="en-US" altLang="en-US" sz="1700" i="1" dirty="0">
                <a:solidFill>
                  <a:prstClr val="black"/>
                </a:solidFill>
                <a:ea typeface="MS PGothic" charset="-128"/>
              </a:rPr>
              <a:t>What are the predominant </a:t>
            </a:r>
            <a:r>
              <a:rPr lang="en-US" altLang="en-US" sz="1700" b="1" i="1" dirty="0">
                <a:solidFill>
                  <a:prstClr val="black"/>
                </a:solidFill>
                <a:ea typeface="MS PGothic" charset="-128"/>
              </a:rPr>
              <a:t>social attitudes </a:t>
            </a:r>
            <a:r>
              <a:rPr lang="en-US" altLang="en-US" sz="1700" i="1" dirty="0">
                <a:solidFill>
                  <a:prstClr val="black"/>
                </a:solidFill>
                <a:ea typeface="MS PGothic" charset="-128"/>
              </a:rPr>
              <a:t>towards LGBTIQ+ people? </a:t>
            </a:r>
          </a:p>
          <a:p>
            <a:pPr marL="228600" lvl="0" indent="-228600">
              <a:spcBef>
                <a:spcPts val="300"/>
              </a:spcBef>
              <a:spcAft>
                <a:spcPts val="300"/>
              </a:spcAft>
              <a:buClr>
                <a:srgbClr val="451E56"/>
              </a:buClr>
              <a:buFont typeface="+mj-lt"/>
              <a:buAutoNum type="arabicPeriod"/>
            </a:pPr>
            <a:r>
              <a:rPr lang="en-US" altLang="en-US" sz="1700" i="1" dirty="0">
                <a:solidFill>
                  <a:prstClr val="black"/>
                </a:solidFill>
                <a:ea typeface="MS PGothic" charset="-128"/>
              </a:rPr>
              <a:t>Are there </a:t>
            </a:r>
            <a:r>
              <a:rPr lang="en-US" altLang="en-US" sz="1700" b="1" i="1" dirty="0">
                <a:solidFill>
                  <a:prstClr val="black"/>
                </a:solidFill>
                <a:ea typeface="MS PGothic" charset="-128"/>
              </a:rPr>
              <a:t>immigration provisions </a:t>
            </a:r>
            <a:r>
              <a:rPr lang="en-US" altLang="en-US" sz="1700" i="1" dirty="0">
                <a:solidFill>
                  <a:prstClr val="black"/>
                </a:solidFill>
                <a:ea typeface="MS PGothic" charset="-128"/>
              </a:rPr>
              <a:t>allowing for the reunification of partners/spouses?</a:t>
            </a:r>
          </a:p>
          <a:p>
            <a:pPr marL="228600" lvl="0" indent="-228600">
              <a:spcBef>
                <a:spcPts val="300"/>
              </a:spcBef>
              <a:spcAft>
                <a:spcPts val="300"/>
              </a:spcAft>
              <a:buClr>
                <a:srgbClr val="451E56"/>
              </a:buClr>
              <a:buFont typeface="+mj-lt"/>
              <a:buAutoNum type="arabicPeriod"/>
            </a:pPr>
            <a:r>
              <a:rPr lang="en-US" altLang="en-US" sz="1700" i="1" dirty="0">
                <a:solidFill>
                  <a:prstClr val="black"/>
                </a:solidFill>
                <a:ea typeface="MS PGothic" charset="-128"/>
              </a:rPr>
              <a:t>Are </a:t>
            </a:r>
            <a:r>
              <a:rPr lang="en-US" altLang="en-US" sz="1700" b="1" i="1" dirty="0">
                <a:solidFill>
                  <a:prstClr val="black"/>
                </a:solidFill>
                <a:ea typeface="MS PGothic" charset="-128"/>
              </a:rPr>
              <a:t>post-arrival services </a:t>
            </a:r>
            <a:r>
              <a:rPr lang="en-US" altLang="en-US" sz="1700" i="1" dirty="0">
                <a:solidFill>
                  <a:prstClr val="black"/>
                </a:solidFill>
                <a:ea typeface="MS PGothic" charset="-128"/>
              </a:rPr>
              <a:t>for LGBTIQ+ refugees with specific needs available?</a:t>
            </a:r>
          </a:p>
          <a:p>
            <a:pPr marL="228600" lvl="0" indent="-228600">
              <a:spcBef>
                <a:spcPts val="300"/>
              </a:spcBef>
              <a:spcAft>
                <a:spcPts val="300"/>
              </a:spcAft>
              <a:buClr>
                <a:srgbClr val="451E56"/>
              </a:buClr>
              <a:buFont typeface="+mj-lt"/>
              <a:buAutoNum type="arabicPeriod"/>
            </a:pPr>
            <a:r>
              <a:rPr lang="en-US" altLang="en-US" sz="1700" i="1" dirty="0">
                <a:solidFill>
                  <a:prstClr val="black"/>
                </a:solidFill>
                <a:ea typeface="MS PGothic" charset="-128"/>
              </a:rPr>
              <a:t>Have NGOs and other </a:t>
            </a:r>
            <a:r>
              <a:rPr lang="en-US" altLang="en-US" sz="1700" b="1" i="1" dirty="0">
                <a:solidFill>
                  <a:prstClr val="black"/>
                </a:solidFill>
                <a:ea typeface="MS PGothic" charset="-128"/>
              </a:rPr>
              <a:t>service providers </a:t>
            </a:r>
            <a:r>
              <a:rPr lang="en-US" altLang="en-US" sz="1700" i="1" dirty="0">
                <a:solidFill>
                  <a:prstClr val="black"/>
                </a:solidFill>
                <a:ea typeface="MS PGothic" charset="-128"/>
              </a:rPr>
              <a:t>been trained to assist LGBTIQ+ refugees?</a:t>
            </a:r>
          </a:p>
          <a:p>
            <a:pPr marL="228600" lvl="0" indent="-228600">
              <a:spcBef>
                <a:spcPts val="300"/>
              </a:spcBef>
              <a:spcAft>
                <a:spcPts val="300"/>
              </a:spcAft>
              <a:buClr>
                <a:srgbClr val="451E56"/>
              </a:buClr>
              <a:buFont typeface="+mj-lt"/>
              <a:buAutoNum type="arabicPeriod"/>
            </a:pPr>
            <a:r>
              <a:rPr lang="en-US" altLang="en-US" sz="1700" i="1" dirty="0">
                <a:solidFill>
                  <a:prstClr val="black"/>
                </a:solidFill>
                <a:ea typeface="MS PGothic" charset="-128"/>
              </a:rPr>
              <a:t>Are there related </a:t>
            </a:r>
            <a:r>
              <a:rPr lang="en-US" altLang="en-US" sz="1700" b="1" i="1" dirty="0">
                <a:solidFill>
                  <a:prstClr val="black"/>
                </a:solidFill>
                <a:ea typeface="MS PGothic" charset="-128"/>
              </a:rPr>
              <a:t>LGBTIQ+ community organizations</a:t>
            </a:r>
            <a:r>
              <a:rPr lang="en-US" altLang="en-US" sz="1700" i="1" dirty="0">
                <a:solidFill>
                  <a:prstClr val="black"/>
                </a:solidFill>
                <a:ea typeface="MS PGothic" charset="-128"/>
              </a:rPr>
              <a:t>? Are they linked with refugee-serving organizations?</a:t>
            </a:r>
          </a:p>
        </p:txBody>
      </p:sp>
      <p:sp>
        <p:nvSpPr>
          <p:cNvPr id="52" name="Shape 1148">
            <a:extLst>
              <a:ext uri="{FF2B5EF4-FFF2-40B4-BE49-F238E27FC236}">
                <a16:creationId xmlns:a16="http://schemas.microsoft.com/office/drawing/2014/main" id="{E33F89C6-2B8C-9443-BEC2-748E315EF48C}"/>
              </a:ext>
            </a:extLst>
          </p:cNvPr>
          <p:cNvSpPr/>
          <p:nvPr/>
        </p:nvSpPr>
        <p:spPr>
          <a:xfrm>
            <a:off x="-5796" y="-12102"/>
            <a:ext cx="13009010" cy="1188720"/>
          </a:xfrm>
          <a:prstGeom prst="rect">
            <a:avLst/>
          </a:prstGeom>
          <a:solidFill>
            <a:schemeClr val="accent2"/>
          </a:solid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ctr">
            <a:spAutoFit/>
          </a:bodyPr>
          <a:lstStyle/>
          <a:p>
            <a:pPr algn="ctr"/>
            <a:r>
              <a:rPr lang="en-US" sz="2400" b="1" dirty="0">
                <a:solidFill>
                  <a:schemeClr val="bg1"/>
                </a:solidFill>
              </a:rPr>
              <a:t>When assessing potential resettlement countries for LGBTIQ+ applicants, please keep in mind that:</a:t>
            </a:r>
          </a:p>
        </p:txBody>
      </p:sp>
      <p:grpSp>
        <p:nvGrpSpPr>
          <p:cNvPr id="37" name="Group 36">
            <a:extLst>
              <a:ext uri="{FF2B5EF4-FFF2-40B4-BE49-F238E27FC236}">
                <a16:creationId xmlns:a16="http://schemas.microsoft.com/office/drawing/2014/main" id="{84C01D47-78EE-C14D-9F3D-5EABFEA94C99}"/>
              </a:ext>
            </a:extLst>
          </p:cNvPr>
          <p:cNvGrpSpPr/>
          <p:nvPr/>
        </p:nvGrpSpPr>
        <p:grpSpPr>
          <a:xfrm>
            <a:off x="5289756" y="9111916"/>
            <a:ext cx="2460403" cy="724209"/>
            <a:chOff x="5592733" y="9111916"/>
            <a:chExt cx="2460403" cy="724209"/>
          </a:xfrm>
        </p:grpSpPr>
        <p:sp>
          <p:nvSpPr>
            <p:cNvPr id="38" name="Round Same Side Corner Rectangle 37">
              <a:extLst>
                <a:ext uri="{FF2B5EF4-FFF2-40B4-BE49-F238E27FC236}">
                  <a16:creationId xmlns:a16="http://schemas.microsoft.com/office/drawing/2014/main" id="{F489ADFD-C3B9-3044-BCC7-2DFECBF64A82}"/>
                </a:ext>
              </a:extLst>
            </p:cNvPr>
            <p:cNvSpPr/>
            <p:nvPr userDrawn="1"/>
          </p:nvSpPr>
          <p:spPr>
            <a:xfrm rot="10800000" flipV="1">
              <a:off x="5592733" y="9111916"/>
              <a:ext cx="2460403" cy="724209"/>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a:endParaRPr lang="bg-BG" sz="1921" dirty="0"/>
            </a:p>
          </p:txBody>
        </p:sp>
        <p:grpSp>
          <p:nvGrpSpPr>
            <p:cNvPr id="39" name="Group 38">
              <a:extLst>
                <a:ext uri="{FF2B5EF4-FFF2-40B4-BE49-F238E27FC236}">
                  <a16:creationId xmlns:a16="http://schemas.microsoft.com/office/drawing/2014/main" id="{0DF8E8F1-1476-F24B-AAA1-E94F4F64AC9C}"/>
                </a:ext>
              </a:extLst>
            </p:cNvPr>
            <p:cNvGrpSpPr/>
            <p:nvPr/>
          </p:nvGrpSpPr>
          <p:grpSpPr>
            <a:xfrm>
              <a:off x="5765132" y="9259761"/>
              <a:ext cx="2041918" cy="473126"/>
              <a:chOff x="5582387" y="8894626"/>
              <a:chExt cx="2041918" cy="473126"/>
            </a:xfrm>
          </p:grpSpPr>
          <p:pic>
            <p:nvPicPr>
              <p:cNvPr id="40" name="Picture 39">
                <a:extLst>
                  <a:ext uri="{FF2B5EF4-FFF2-40B4-BE49-F238E27FC236}">
                    <a16:creationId xmlns:a16="http://schemas.microsoft.com/office/drawing/2014/main" id="{ADD25F9C-18B1-244A-A49D-DA6A9D0E56B3}"/>
                  </a:ext>
                </a:extLst>
              </p:cNvPr>
              <p:cNvPicPr>
                <a:picLocks noChangeAspect="1"/>
              </p:cNvPicPr>
              <p:nvPr/>
            </p:nvPicPr>
            <p:blipFill rotWithShape="1">
              <a:blip r:embed="rId5"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1" name="Straight Connector 40">
                <a:extLst>
                  <a:ext uri="{FF2B5EF4-FFF2-40B4-BE49-F238E27FC236}">
                    <a16:creationId xmlns:a16="http://schemas.microsoft.com/office/drawing/2014/main" id="{180C31D7-036D-CC4A-97CE-434E957C960B}"/>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90134856-4367-F545-858A-C3D067ECA89E}"/>
                  </a:ext>
                </a:extLst>
              </p:cNvPr>
              <p:cNvPicPr>
                <a:picLocks noChangeAspect="1"/>
              </p:cNvPicPr>
              <p:nvPr/>
            </p:nvPicPr>
            <p:blipFill>
              <a:blip r:embed="rId6">
                <a:biLevel thresh="25000"/>
              </a:blip>
              <a:stretch>
                <a:fillRect/>
              </a:stretch>
            </p:blipFill>
            <p:spPr>
              <a:xfrm>
                <a:off x="6486423" y="8984764"/>
                <a:ext cx="1137882" cy="291764"/>
              </a:xfrm>
              <a:prstGeom prst="rect">
                <a:avLst/>
              </a:prstGeom>
            </p:spPr>
          </p:pic>
        </p:grpSp>
      </p:grpSp>
    </p:spTree>
    <p:extLst>
      <p:ext uri="{BB962C8B-B14F-4D97-AF65-F5344CB8AC3E}">
        <p14:creationId xmlns:p14="http://schemas.microsoft.com/office/powerpoint/2010/main" val="115837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4"/>
                                        </p:tgtEl>
                                        <p:attrNameLst>
                                          <p:attrName>style.visibility</p:attrName>
                                        </p:attrNameLst>
                                      </p:cBhvr>
                                      <p:to>
                                        <p:strVal val="visible"/>
                                      </p:to>
                                    </p:set>
                                    <p:animEffect transition="in" filter="fade">
                                      <p:cBhvr>
                                        <p:cTn id="21"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7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0" y="0"/>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9" dirty="0"/>
          </a:p>
        </p:txBody>
      </p:sp>
      <p:sp>
        <p:nvSpPr>
          <p:cNvPr id="22" name="Rectangle 21">
            <a:extLst>
              <a:ext uri="{FF2B5EF4-FFF2-40B4-BE49-F238E27FC236}">
                <a16:creationId xmlns:a16="http://schemas.microsoft.com/office/drawing/2014/main" id="{0EFDDA78-E977-E043-8115-89F767AE4542}"/>
              </a:ext>
            </a:extLst>
          </p:cNvPr>
          <p:cNvSpPr/>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nvSpPr>
        <p:spPr bwMode="auto">
          <a:xfrm rot="10800000">
            <a:off x="5129143" y="1113906"/>
            <a:ext cx="2694051" cy="1913526"/>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fontAlgn="base">
              <a:spcBef>
                <a:spcPct val="0"/>
              </a:spcBef>
              <a:spcAft>
                <a:spcPct val="0"/>
              </a:spcAft>
            </a:pPr>
            <a:endParaRPr lang="en-US" sz="400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nvPr>
        </p:nvSpPr>
        <p:spPr>
          <a:xfrm>
            <a:off x="2253067" y="3421210"/>
            <a:ext cx="8573503" cy="2151592"/>
          </a:xfrm>
        </p:spPr>
        <p:txBody>
          <a:bodyPr>
            <a:noAutofit/>
          </a:bodyPr>
          <a:lstStyle/>
          <a:p>
            <a:r>
              <a:rPr lang="en-US" altLang="en-US" sz="5400" dirty="0"/>
              <a:t>CONSIDERING</a:t>
            </a:r>
            <a:r>
              <a:rPr lang="en-US" altLang="en-US" sz="5400" dirty="0">
                <a:solidFill>
                  <a:srgbClr val="FF0000"/>
                </a:solidFill>
              </a:rPr>
              <a:t> </a:t>
            </a:r>
            <a:r>
              <a:rPr lang="en-US" altLang="en-US" sz="5400" dirty="0"/>
              <a:t>Resettlement </a:t>
            </a:r>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nvPr>
        </p:nvSpPr>
        <p:spPr>
          <a:xfrm>
            <a:off x="4172351" y="1503023"/>
            <a:ext cx="4702055" cy="1630414"/>
          </a:xfrm>
        </p:spPr>
        <p:txBody>
          <a:bodyPr/>
          <a:lstStyle/>
          <a:p>
            <a:r>
              <a:rPr lang="en-US" dirty="0">
                <a:solidFill>
                  <a:schemeClr val="tx2"/>
                </a:solidFill>
              </a:rPr>
              <a:t>Exercise</a:t>
            </a:r>
          </a:p>
        </p:txBody>
      </p:sp>
      <p:grpSp>
        <p:nvGrpSpPr>
          <p:cNvPr id="25" name="Group 24">
            <a:extLst>
              <a:ext uri="{FF2B5EF4-FFF2-40B4-BE49-F238E27FC236}">
                <a16:creationId xmlns:a16="http://schemas.microsoft.com/office/drawing/2014/main" id="{FB5FEDBA-7652-B142-BA4C-70DEAF90F336}"/>
              </a:ext>
            </a:extLst>
          </p:cNvPr>
          <p:cNvGrpSpPr/>
          <p:nvPr/>
        </p:nvGrpSpPr>
        <p:grpSpPr>
          <a:xfrm>
            <a:off x="6074504" y="5568057"/>
            <a:ext cx="933399" cy="933398"/>
            <a:chOff x="4482547" y="-161527"/>
            <a:chExt cx="656376" cy="656375"/>
          </a:xfrm>
        </p:grpSpPr>
        <p:sp>
          <p:nvSpPr>
            <p:cNvPr id="26" name="Shape 7274">
              <a:extLst>
                <a:ext uri="{FF2B5EF4-FFF2-40B4-BE49-F238E27FC236}">
                  <a16:creationId xmlns:a16="http://schemas.microsoft.com/office/drawing/2014/main" id="{06E4A868-6747-B447-A5F0-69929A904EDA}"/>
                </a:ext>
              </a:extLst>
            </p:cNvPr>
            <p:cNvSpPr/>
            <p:nvPr/>
          </p:nvSpPr>
          <p:spPr>
            <a:xfrm>
              <a:off x="4482547" y="-161527"/>
              <a:ext cx="656376" cy="656375"/>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grpSp>
          <p:nvGrpSpPr>
            <p:cNvPr id="27" name="Group 26">
              <a:extLst>
                <a:ext uri="{FF2B5EF4-FFF2-40B4-BE49-F238E27FC236}">
                  <a16:creationId xmlns:a16="http://schemas.microsoft.com/office/drawing/2014/main" id="{F4385541-5CDF-5349-A26A-9C65E399E9B2}"/>
                </a:ext>
              </a:extLst>
            </p:cNvPr>
            <p:cNvGrpSpPr/>
            <p:nvPr/>
          </p:nvGrpSpPr>
          <p:grpSpPr>
            <a:xfrm flipH="1">
              <a:off x="4629664" y="-59711"/>
              <a:ext cx="367521" cy="403735"/>
              <a:chOff x="9064625" y="4037013"/>
              <a:chExt cx="434976" cy="477838"/>
            </a:xfrm>
            <a:solidFill>
              <a:schemeClr val="bg1"/>
            </a:solidFill>
          </p:grpSpPr>
          <p:sp>
            <p:nvSpPr>
              <p:cNvPr id="28" name="Freeform 242">
                <a:extLst>
                  <a:ext uri="{FF2B5EF4-FFF2-40B4-BE49-F238E27FC236}">
                    <a16:creationId xmlns:a16="http://schemas.microsoft.com/office/drawing/2014/main" id="{5B592B65-B157-FC48-BB8C-8B50DB58A772}"/>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29" name="Freeform 243">
                <a:extLst>
                  <a:ext uri="{FF2B5EF4-FFF2-40B4-BE49-F238E27FC236}">
                    <a16:creationId xmlns:a16="http://schemas.microsoft.com/office/drawing/2014/main" id="{C7540876-56CD-AE43-AF48-97A8FFC9AA3F}"/>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0" name="Freeform 244">
                <a:extLst>
                  <a:ext uri="{FF2B5EF4-FFF2-40B4-BE49-F238E27FC236}">
                    <a16:creationId xmlns:a16="http://schemas.microsoft.com/office/drawing/2014/main" id="{AFBCB4D3-D875-8745-A271-40933B2D3EA1}"/>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1" name="Freeform 245">
                <a:extLst>
                  <a:ext uri="{FF2B5EF4-FFF2-40B4-BE49-F238E27FC236}">
                    <a16:creationId xmlns:a16="http://schemas.microsoft.com/office/drawing/2014/main" id="{5C104309-C294-3C47-9C5B-201D9ACB5C2D}"/>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2" name="Freeform 246">
                <a:extLst>
                  <a:ext uri="{FF2B5EF4-FFF2-40B4-BE49-F238E27FC236}">
                    <a16:creationId xmlns:a16="http://schemas.microsoft.com/office/drawing/2014/main" id="{8A2BD633-D3DB-C24D-BD81-43D58C8854E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3" name="Freeform 247">
                <a:extLst>
                  <a:ext uri="{FF2B5EF4-FFF2-40B4-BE49-F238E27FC236}">
                    <a16:creationId xmlns:a16="http://schemas.microsoft.com/office/drawing/2014/main" id="{1753853F-B424-D240-A15D-32814D41225F}"/>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4" name="Freeform 248">
                <a:extLst>
                  <a:ext uri="{FF2B5EF4-FFF2-40B4-BE49-F238E27FC236}">
                    <a16:creationId xmlns:a16="http://schemas.microsoft.com/office/drawing/2014/main" id="{05FB9FE7-68D7-8C47-A083-BCE148527A4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5" name="Freeform 249">
                <a:extLst>
                  <a:ext uri="{FF2B5EF4-FFF2-40B4-BE49-F238E27FC236}">
                    <a16:creationId xmlns:a16="http://schemas.microsoft.com/office/drawing/2014/main" id="{CDF69CD3-97D5-9B4B-B3FA-94E5E811D23C}"/>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6" name="Freeform 250">
                <a:extLst>
                  <a:ext uri="{FF2B5EF4-FFF2-40B4-BE49-F238E27FC236}">
                    <a16:creationId xmlns:a16="http://schemas.microsoft.com/office/drawing/2014/main" id="{6D0C963B-1B93-FD42-91B1-45E31578CA9D}"/>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7" name="Freeform 251">
                <a:extLst>
                  <a:ext uri="{FF2B5EF4-FFF2-40B4-BE49-F238E27FC236}">
                    <a16:creationId xmlns:a16="http://schemas.microsoft.com/office/drawing/2014/main" id="{52AF2A18-B5D5-944B-8596-55677067C490}"/>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8" name="Freeform 252">
                <a:extLst>
                  <a:ext uri="{FF2B5EF4-FFF2-40B4-BE49-F238E27FC236}">
                    <a16:creationId xmlns:a16="http://schemas.microsoft.com/office/drawing/2014/main" id="{64249A0D-D266-1846-990F-C8005338889D}"/>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9" name="Freeform 253">
                <a:extLst>
                  <a:ext uri="{FF2B5EF4-FFF2-40B4-BE49-F238E27FC236}">
                    <a16:creationId xmlns:a16="http://schemas.microsoft.com/office/drawing/2014/main" id="{0F607DAA-F171-6D42-95AC-DBE5679617BF}"/>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grpSp>
      </p:grpSp>
      <p:sp>
        <p:nvSpPr>
          <p:cNvPr id="42" name="Title 53">
            <a:extLst>
              <a:ext uri="{FF2B5EF4-FFF2-40B4-BE49-F238E27FC236}">
                <a16:creationId xmlns:a16="http://schemas.microsoft.com/office/drawing/2014/main" id="{9655F65A-2270-8745-B2D9-8C6E6AE45FF6}"/>
              </a:ext>
            </a:extLst>
          </p:cNvPr>
          <p:cNvSpPr txBox="1">
            <a:spLocks/>
          </p:cNvSpPr>
          <p:nvPr/>
        </p:nvSpPr>
        <p:spPr>
          <a:xfrm>
            <a:off x="3617261" y="6604376"/>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r>
              <a:rPr lang="en-US" dirty="0">
                <a:solidFill>
                  <a:schemeClr val="tx2"/>
                </a:solidFill>
              </a:rPr>
              <a:t>WORKBOOK - PAGE </a:t>
            </a:r>
            <a:r>
              <a:rPr lang="en-US" sz="3600" b="1" dirty="0">
                <a:solidFill>
                  <a:schemeClr val="tx2"/>
                </a:solidFill>
              </a:rPr>
              <a:t>44</a:t>
            </a:r>
            <a:endParaRPr lang="en-US" b="1" dirty="0">
              <a:solidFill>
                <a:schemeClr val="tx2"/>
              </a:solidFill>
            </a:endParaRPr>
          </a:p>
        </p:txBody>
      </p:sp>
      <p:sp>
        <p:nvSpPr>
          <p:cNvPr id="41" name="Slide Number Placeholder 5">
            <a:extLst>
              <a:ext uri="{FF2B5EF4-FFF2-40B4-BE49-F238E27FC236}">
                <a16:creationId xmlns:a16="http://schemas.microsoft.com/office/drawing/2014/main" id="{D5A9F1A6-78C0-A140-BC8C-21451E7D6541}"/>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91</a:t>
            </a:fld>
            <a:endParaRPr lang="en-US" altLang="en-US" sz="1200" dirty="0">
              <a:solidFill>
                <a:schemeClr val="bg1"/>
              </a:solidFill>
            </a:endParaRPr>
          </a:p>
        </p:txBody>
      </p:sp>
      <p:sp>
        <p:nvSpPr>
          <p:cNvPr id="40" name="Title 53">
            <a:extLst>
              <a:ext uri="{FF2B5EF4-FFF2-40B4-BE49-F238E27FC236}">
                <a16:creationId xmlns:a16="http://schemas.microsoft.com/office/drawing/2014/main" id="{CA162064-3864-4843-97BF-330828F95261}"/>
              </a:ext>
            </a:extLst>
          </p:cNvPr>
          <p:cNvSpPr txBox="1">
            <a:spLocks/>
          </p:cNvSpPr>
          <p:nvPr/>
        </p:nvSpPr>
        <p:spPr>
          <a:xfrm>
            <a:off x="3617261" y="7605561"/>
            <a:ext cx="5709097" cy="1098280"/>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r>
              <a:rPr lang="en-US" dirty="0">
                <a:solidFill>
                  <a:schemeClr val="tx2"/>
                </a:solidFill>
              </a:rPr>
              <a:t>Country office facts</a:t>
            </a:r>
          </a:p>
          <a:p>
            <a:r>
              <a:rPr lang="en-US" dirty="0">
                <a:solidFill>
                  <a:schemeClr val="tx2"/>
                </a:solidFill>
              </a:rPr>
              <a:t> - PAGE </a:t>
            </a:r>
            <a:r>
              <a:rPr lang="en-US" sz="3600" b="1" dirty="0">
                <a:solidFill>
                  <a:schemeClr val="tx2"/>
                </a:solidFill>
              </a:rPr>
              <a:t>48</a:t>
            </a:r>
            <a:endParaRPr lang="en-US" b="1" dirty="0">
              <a:solidFill>
                <a:schemeClr val="tx2"/>
              </a:solidFill>
            </a:endParaRPr>
          </a:p>
        </p:txBody>
      </p:sp>
    </p:spTree>
    <p:extLst>
      <p:ext uri="{BB962C8B-B14F-4D97-AF65-F5344CB8AC3E}">
        <p14:creationId xmlns:p14="http://schemas.microsoft.com/office/powerpoint/2010/main" val="2941393833"/>
      </p:ext>
    </p:extLst>
  </p:cSld>
  <p:clrMapOvr>
    <a:masterClrMapping/>
  </p:clrMapOvr>
  <p:transition spd="slow">
    <p:push dir="u"/>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4855-C1E5-EB4C-B6C2-AD964BDDCF67}"/>
              </a:ext>
            </a:extLst>
          </p:cNvPr>
          <p:cNvSpPr>
            <a:spLocks noGrp="1"/>
          </p:cNvSpPr>
          <p:nvPr>
            <p:ph type="title"/>
          </p:nvPr>
        </p:nvSpPr>
        <p:spPr/>
        <p:txBody>
          <a:bodyPr/>
          <a:lstStyle/>
          <a:p>
            <a:r>
              <a:rPr lang="en-US"/>
              <a:t>Key Learning Points</a:t>
            </a:r>
            <a:endParaRPr lang="en-US" dirty="0"/>
          </a:p>
        </p:txBody>
      </p:sp>
      <p:grpSp>
        <p:nvGrpSpPr>
          <p:cNvPr id="4" name="Group 3">
            <a:extLst>
              <a:ext uri="{FF2B5EF4-FFF2-40B4-BE49-F238E27FC236}">
                <a16:creationId xmlns:a16="http://schemas.microsoft.com/office/drawing/2014/main" id="{CF3F4B4D-F44D-934F-90DA-54459FF9383C}"/>
              </a:ext>
            </a:extLst>
          </p:cNvPr>
          <p:cNvGrpSpPr/>
          <p:nvPr/>
        </p:nvGrpSpPr>
        <p:grpSpPr>
          <a:xfrm>
            <a:off x="-162896" y="2446484"/>
            <a:ext cx="3733650" cy="5172545"/>
            <a:chOff x="-162896" y="2446484"/>
            <a:chExt cx="3733650" cy="5172545"/>
          </a:xfrm>
        </p:grpSpPr>
        <p:grpSp>
          <p:nvGrpSpPr>
            <p:cNvPr id="16" name="Group 15">
              <a:extLst>
                <a:ext uri="{FF2B5EF4-FFF2-40B4-BE49-F238E27FC236}">
                  <a16:creationId xmlns:a16="http://schemas.microsoft.com/office/drawing/2014/main" id="{DCF10100-6DB6-984F-AE4A-74B60C66936F}"/>
                </a:ext>
              </a:extLst>
            </p:cNvPr>
            <p:cNvGrpSpPr/>
            <p:nvPr/>
          </p:nvGrpSpPr>
          <p:grpSpPr>
            <a:xfrm>
              <a:off x="-162896" y="2446484"/>
              <a:ext cx="3733650" cy="3822079"/>
              <a:chOff x="3397270" y="1628989"/>
              <a:chExt cx="1332045" cy="1363594"/>
            </a:xfrm>
          </p:grpSpPr>
          <p:sp>
            <p:nvSpPr>
              <p:cNvPr id="17" name="Freeform 60">
                <a:extLst>
                  <a:ext uri="{FF2B5EF4-FFF2-40B4-BE49-F238E27FC236}">
                    <a16:creationId xmlns:a16="http://schemas.microsoft.com/office/drawing/2014/main" id="{1047B02D-0E35-BE4B-83DE-E03079976C87}"/>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a:solidFill>
                    <a:srgbClr val="000000"/>
                  </a:solidFill>
                  <a:sym typeface="Gill Sans" charset="0"/>
                </a:endParaRPr>
              </a:p>
            </p:txBody>
          </p:sp>
          <p:sp>
            <p:nvSpPr>
              <p:cNvPr id="18" name="Oval 23">
                <a:extLst>
                  <a:ext uri="{FF2B5EF4-FFF2-40B4-BE49-F238E27FC236}">
                    <a16:creationId xmlns:a16="http://schemas.microsoft.com/office/drawing/2014/main" id="{AC3780D3-1BB1-AE44-8DC4-EC56E9364858}"/>
                  </a:ext>
                </a:extLst>
              </p:cNvPr>
              <p:cNvSpPr>
                <a:spLocks noChangeAspect="1" noChangeArrowheads="1"/>
              </p:cNvSpPr>
              <p:nvPr/>
            </p:nvSpPr>
            <p:spPr bwMode="auto">
              <a:xfrm>
                <a:off x="3397270" y="1823303"/>
                <a:ext cx="1332045" cy="903869"/>
              </a:xfrm>
              <a:prstGeom prst="ellipse">
                <a:avLst/>
              </a:prstGeom>
              <a:noFill/>
              <a:ln w="25400">
                <a:noFill/>
                <a:round/>
                <a:headEnd/>
                <a:tailEnd/>
              </a:ln>
            </p:spPr>
            <p:txBody>
              <a:bodyPr lIns="0" tIns="0" rIns="0" bIns="0" anchor="ctr"/>
              <a:lstStyle/>
              <a:p>
                <a:pPr algn="ctr"/>
                <a:r>
                  <a:rPr lang="en-US" sz="2800" b="1" dirty="0">
                    <a:solidFill>
                      <a:schemeClr val="bg1"/>
                    </a:solidFill>
                    <a:latin typeface="Calibri" panose="020F0502020204030204" pitchFamily="34" charset="0"/>
                    <a:cs typeface="Calibri" panose="020F0502020204030204" pitchFamily="34" charset="0"/>
                  </a:rPr>
                  <a:t>Resettlement </a:t>
                </a:r>
                <a:br>
                  <a:rPr lang="en-US" sz="2800" b="1" dirty="0">
                    <a:solidFill>
                      <a:schemeClr val="bg1"/>
                    </a:solidFill>
                    <a:latin typeface="Calibri" panose="020F0502020204030204" pitchFamily="34" charset="0"/>
                    <a:cs typeface="Calibri" panose="020F0502020204030204" pitchFamily="34" charset="0"/>
                  </a:rPr>
                </a:br>
                <a:r>
                  <a:rPr lang="en-US" sz="2800" b="1" dirty="0">
                    <a:solidFill>
                      <a:schemeClr val="bg1"/>
                    </a:solidFill>
                    <a:latin typeface="Calibri" panose="020F0502020204030204" pitchFamily="34" charset="0"/>
                    <a:cs typeface="Calibri" panose="020F0502020204030204" pitchFamily="34" charset="0"/>
                  </a:rPr>
                  <a:t>as a solution on a case-by-case basis</a:t>
                </a:r>
              </a:p>
            </p:txBody>
          </p:sp>
        </p:grpSp>
        <p:grpSp>
          <p:nvGrpSpPr>
            <p:cNvPr id="42" name="Group 230">
              <a:extLst>
                <a:ext uri="{FF2B5EF4-FFF2-40B4-BE49-F238E27FC236}">
                  <a16:creationId xmlns:a16="http://schemas.microsoft.com/office/drawing/2014/main" id="{1092F973-FF94-1249-9799-392DE74FD254}"/>
                </a:ext>
              </a:extLst>
            </p:cNvPr>
            <p:cNvGrpSpPr>
              <a:grpSpLocks noChangeAspect="1"/>
            </p:cNvGrpSpPr>
            <p:nvPr/>
          </p:nvGrpSpPr>
          <p:grpSpPr>
            <a:xfrm>
              <a:off x="1187548" y="6409255"/>
              <a:ext cx="1201708" cy="1209774"/>
              <a:chOff x="0" y="0"/>
              <a:chExt cx="1455740" cy="1465510"/>
            </a:xfrm>
            <a:solidFill>
              <a:srgbClr val="FCC448"/>
            </a:solidFill>
          </p:grpSpPr>
          <p:sp>
            <p:nvSpPr>
              <p:cNvPr id="43" name="Shape 227">
                <a:extLst>
                  <a:ext uri="{FF2B5EF4-FFF2-40B4-BE49-F238E27FC236}">
                    <a16:creationId xmlns:a16="http://schemas.microsoft.com/office/drawing/2014/main" id="{CD67D554-186A-7A44-8289-299CD5F37ED1}"/>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01</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4" name="Shape 228">
                <a:extLst>
                  <a:ext uri="{FF2B5EF4-FFF2-40B4-BE49-F238E27FC236}">
                    <a16:creationId xmlns:a16="http://schemas.microsoft.com/office/drawing/2014/main" id="{EDC4AA99-6898-F44A-BF9C-01E698217DC4}"/>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5" name="Shape 229">
                <a:extLst>
                  <a:ext uri="{FF2B5EF4-FFF2-40B4-BE49-F238E27FC236}">
                    <a16:creationId xmlns:a16="http://schemas.microsoft.com/office/drawing/2014/main" id="{13C01A97-9565-F744-B0FD-5A1095F56F5D}"/>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5" name="Group 4">
            <a:extLst>
              <a:ext uri="{FF2B5EF4-FFF2-40B4-BE49-F238E27FC236}">
                <a16:creationId xmlns:a16="http://schemas.microsoft.com/office/drawing/2014/main" id="{8254CBAA-B078-C04E-81FD-5B7265019987}"/>
              </a:ext>
            </a:extLst>
          </p:cNvPr>
          <p:cNvGrpSpPr/>
          <p:nvPr/>
        </p:nvGrpSpPr>
        <p:grpSpPr>
          <a:xfrm>
            <a:off x="3169764" y="2446484"/>
            <a:ext cx="3422722" cy="5186368"/>
            <a:chOff x="3169764" y="2446484"/>
            <a:chExt cx="3422722" cy="5186368"/>
          </a:xfrm>
        </p:grpSpPr>
        <p:grpSp>
          <p:nvGrpSpPr>
            <p:cNvPr id="27" name="Group 26">
              <a:extLst>
                <a:ext uri="{FF2B5EF4-FFF2-40B4-BE49-F238E27FC236}">
                  <a16:creationId xmlns:a16="http://schemas.microsoft.com/office/drawing/2014/main" id="{B266244D-0174-8D43-95D1-C0FE70B4504A}"/>
                </a:ext>
              </a:extLst>
            </p:cNvPr>
            <p:cNvGrpSpPr/>
            <p:nvPr/>
          </p:nvGrpSpPr>
          <p:grpSpPr>
            <a:xfrm>
              <a:off x="3169764" y="2446484"/>
              <a:ext cx="3422722" cy="3822079"/>
              <a:chOff x="3455386" y="1628989"/>
              <a:chExt cx="1221116" cy="1363594"/>
            </a:xfrm>
          </p:grpSpPr>
          <p:sp>
            <p:nvSpPr>
              <p:cNvPr id="34" name="Freeform 60">
                <a:extLst>
                  <a:ext uri="{FF2B5EF4-FFF2-40B4-BE49-F238E27FC236}">
                    <a16:creationId xmlns:a16="http://schemas.microsoft.com/office/drawing/2014/main" id="{23E46766-9A37-D741-B4B1-AE0EDB13D828}"/>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a:solidFill>
                    <a:srgbClr val="000000"/>
                  </a:solidFill>
                  <a:sym typeface="Gill Sans" charset="0"/>
                </a:endParaRPr>
              </a:p>
            </p:txBody>
          </p:sp>
          <p:sp>
            <p:nvSpPr>
              <p:cNvPr id="35" name="Oval 23">
                <a:extLst>
                  <a:ext uri="{FF2B5EF4-FFF2-40B4-BE49-F238E27FC236}">
                    <a16:creationId xmlns:a16="http://schemas.microsoft.com/office/drawing/2014/main" id="{7CF95C82-573A-7F42-9C71-35F005D3B0E6}"/>
                  </a:ext>
                </a:extLst>
              </p:cNvPr>
              <p:cNvSpPr>
                <a:spLocks noChangeAspect="1" noChangeArrowheads="1"/>
              </p:cNvSpPr>
              <p:nvPr/>
            </p:nvSpPr>
            <p:spPr bwMode="auto">
              <a:xfrm>
                <a:off x="3509460" y="1830890"/>
                <a:ext cx="1110188" cy="903869"/>
              </a:xfrm>
              <a:prstGeom prst="ellipse">
                <a:avLst/>
              </a:prstGeom>
              <a:noFill/>
              <a:ln w="25400">
                <a:noFill/>
                <a:round/>
                <a:headEnd/>
                <a:tailEnd/>
              </a:ln>
            </p:spPr>
            <p:txBody>
              <a:bodyPr lIns="0" tIns="0" rIns="0" bIns="0" anchor="ctr"/>
              <a:lstStyle/>
              <a:p>
                <a:pPr algn="ctr"/>
                <a:r>
                  <a:rPr lang="en-US" sz="2800" b="1" dirty="0">
                    <a:solidFill>
                      <a:schemeClr val="bg1"/>
                    </a:solidFill>
                    <a:latin typeface="Calibri" panose="020F0502020204030204" pitchFamily="34" charset="0"/>
                    <a:cs typeface="Calibri" panose="020F0502020204030204" pitchFamily="34" charset="0"/>
                  </a:rPr>
                  <a:t>Encouraging</a:t>
                </a:r>
              </a:p>
              <a:p>
                <a:pPr algn="ctr"/>
                <a:r>
                  <a:rPr lang="en-US" sz="2800" b="1" dirty="0">
                    <a:solidFill>
                      <a:schemeClr val="bg1"/>
                    </a:solidFill>
                    <a:latin typeface="Calibri" panose="020F0502020204030204" pitchFamily="34" charset="0"/>
                    <a:cs typeface="Calibri" panose="020F0502020204030204" pitchFamily="34" charset="0"/>
                  </a:rPr>
                  <a:t>transparency</a:t>
                </a:r>
              </a:p>
            </p:txBody>
          </p:sp>
        </p:grpSp>
        <p:grpSp>
          <p:nvGrpSpPr>
            <p:cNvPr id="46" name="Group 230">
              <a:extLst>
                <a:ext uri="{FF2B5EF4-FFF2-40B4-BE49-F238E27FC236}">
                  <a16:creationId xmlns:a16="http://schemas.microsoft.com/office/drawing/2014/main" id="{8B8010DE-23F5-0E45-AE16-C8BC3035C0DD}"/>
                </a:ext>
              </a:extLst>
            </p:cNvPr>
            <p:cNvGrpSpPr>
              <a:grpSpLocks noChangeAspect="1"/>
            </p:cNvGrpSpPr>
            <p:nvPr/>
          </p:nvGrpSpPr>
          <p:grpSpPr>
            <a:xfrm>
              <a:off x="4362842" y="6423078"/>
              <a:ext cx="1201708" cy="1209774"/>
              <a:chOff x="0" y="0"/>
              <a:chExt cx="1455740" cy="1465510"/>
            </a:xfrm>
            <a:solidFill>
              <a:srgbClr val="FCC448"/>
            </a:solidFill>
          </p:grpSpPr>
          <p:sp>
            <p:nvSpPr>
              <p:cNvPr id="47" name="Shape 227">
                <a:extLst>
                  <a:ext uri="{FF2B5EF4-FFF2-40B4-BE49-F238E27FC236}">
                    <a16:creationId xmlns:a16="http://schemas.microsoft.com/office/drawing/2014/main" id="{B70A5801-B019-4940-96CB-2D085C523757}"/>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02</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8" name="Shape 228">
                <a:extLst>
                  <a:ext uri="{FF2B5EF4-FFF2-40B4-BE49-F238E27FC236}">
                    <a16:creationId xmlns:a16="http://schemas.microsoft.com/office/drawing/2014/main" id="{837CE9E9-0638-D74A-8D4F-751E57D7A0FF}"/>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9" name="Shape 229">
                <a:extLst>
                  <a:ext uri="{FF2B5EF4-FFF2-40B4-BE49-F238E27FC236}">
                    <a16:creationId xmlns:a16="http://schemas.microsoft.com/office/drawing/2014/main" id="{9EDAC353-8E65-494E-BDF0-8A7885940F77}"/>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6" name="Group 5">
            <a:extLst>
              <a:ext uri="{FF2B5EF4-FFF2-40B4-BE49-F238E27FC236}">
                <a16:creationId xmlns:a16="http://schemas.microsoft.com/office/drawing/2014/main" id="{EC90B03F-766C-C349-8DCE-586879A0EF4C}"/>
              </a:ext>
            </a:extLst>
          </p:cNvPr>
          <p:cNvGrpSpPr/>
          <p:nvPr/>
        </p:nvGrpSpPr>
        <p:grpSpPr>
          <a:xfrm>
            <a:off x="6339528" y="2446484"/>
            <a:ext cx="3422722" cy="5195238"/>
            <a:chOff x="6339528" y="2446484"/>
            <a:chExt cx="3422722" cy="5195238"/>
          </a:xfrm>
        </p:grpSpPr>
        <p:grpSp>
          <p:nvGrpSpPr>
            <p:cNvPr id="36" name="Group 35">
              <a:extLst>
                <a:ext uri="{FF2B5EF4-FFF2-40B4-BE49-F238E27FC236}">
                  <a16:creationId xmlns:a16="http://schemas.microsoft.com/office/drawing/2014/main" id="{CEA08C4A-BDA3-BA4E-AB46-4BE92EB05F21}"/>
                </a:ext>
              </a:extLst>
            </p:cNvPr>
            <p:cNvGrpSpPr/>
            <p:nvPr/>
          </p:nvGrpSpPr>
          <p:grpSpPr>
            <a:xfrm>
              <a:off x="6339528" y="2446484"/>
              <a:ext cx="3422722" cy="3822079"/>
              <a:chOff x="3455386" y="1628989"/>
              <a:chExt cx="1221116" cy="1363594"/>
            </a:xfrm>
          </p:grpSpPr>
          <p:sp>
            <p:nvSpPr>
              <p:cNvPr id="37" name="Freeform 60">
                <a:extLst>
                  <a:ext uri="{FF2B5EF4-FFF2-40B4-BE49-F238E27FC236}">
                    <a16:creationId xmlns:a16="http://schemas.microsoft.com/office/drawing/2014/main" id="{3F7906F2-EDFF-A14D-BB6A-C57B5F8876DF}"/>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dirty="0">
                  <a:solidFill>
                    <a:srgbClr val="000000"/>
                  </a:solidFill>
                  <a:sym typeface="Gill Sans" charset="0"/>
                </a:endParaRPr>
              </a:p>
            </p:txBody>
          </p:sp>
          <p:sp>
            <p:nvSpPr>
              <p:cNvPr id="38" name="Oval 23">
                <a:extLst>
                  <a:ext uri="{FF2B5EF4-FFF2-40B4-BE49-F238E27FC236}">
                    <a16:creationId xmlns:a16="http://schemas.microsoft.com/office/drawing/2014/main" id="{8ACCFC4F-87FA-3340-9559-0194819581A5}"/>
                  </a:ext>
                </a:extLst>
              </p:cNvPr>
              <p:cNvSpPr>
                <a:spLocks noChangeAspect="1" noChangeArrowheads="1"/>
              </p:cNvSpPr>
              <p:nvPr/>
            </p:nvSpPr>
            <p:spPr bwMode="auto">
              <a:xfrm>
                <a:off x="3518820" y="1830890"/>
                <a:ext cx="1109891" cy="903869"/>
              </a:xfrm>
              <a:prstGeom prst="ellipse">
                <a:avLst/>
              </a:prstGeom>
              <a:noFill/>
              <a:ln w="25400">
                <a:noFill/>
                <a:round/>
                <a:headEnd/>
                <a:tailEnd/>
              </a:ln>
            </p:spPr>
            <p:txBody>
              <a:bodyPr lIns="0" tIns="0" rIns="0" bIns="0" anchor="ctr"/>
              <a:lstStyle/>
              <a:p>
                <a:pPr algn="ctr"/>
                <a:r>
                  <a:rPr lang="en-US" sz="2800" b="1" dirty="0">
                    <a:solidFill>
                      <a:schemeClr val="bg1"/>
                    </a:solidFill>
                    <a:latin typeface="Calibri" panose="020F0502020204030204" pitchFamily="34" charset="0"/>
                    <a:cs typeface="Calibri" panose="020F0502020204030204" pitchFamily="34" charset="0"/>
                  </a:rPr>
                  <a:t>Care and accuracy with gender identity</a:t>
                </a:r>
              </a:p>
            </p:txBody>
          </p:sp>
        </p:grpSp>
        <p:grpSp>
          <p:nvGrpSpPr>
            <p:cNvPr id="50" name="Group 230">
              <a:extLst>
                <a:ext uri="{FF2B5EF4-FFF2-40B4-BE49-F238E27FC236}">
                  <a16:creationId xmlns:a16="http://schemas.microsoft.com/office/drawing/2014/main" id="{58901B91-9696-0F47-95D6-B4F769BC9A14}"/>
                </a:ext>
              </a:extLst>
            </p:cNvPr>
            <p:cNvGrpSpPr>
              <a:grpSpLocks noChangeAspect="1"/>
            </p:cNvGrpSpPr>
            <p:nvPr/>
          </p:nvGrpSpPr>
          <p:grpSpPr>
            <a:xfrm>
              <a:off x="7489791" y="6431948"/>
              <a:ext cx="1201708" cy="1209774"/>
              <a:chOff x="0" y="0"/>
              <a:chExt cx="1455740" cy="1465510"/>
            </a:xfrm>
            <a:solidFill>
              <a:schemeClr val="accent5"/>
            </a:solidFill>
          </p:grpSpPr>
          <p:sp>
            <p:nvSpPr>
              <p:cNvPr id="51" name="Shape 227">
                <a:extLst>
                  <a:ext uri="{FF2B5EF4-FFF2-40B4-BE49-F238E27FC236}">
                    <a16:creationId xmlns:a16="http://schemas.microsoft.com/office/drawing/2014/main" id="{E3E33569-BCB3-E048-8864-A336B441886B}"/>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03</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52" name="Shape 228">
                <a:extLst>
                  <a:ext uri="{FF2B5EF4-FFF2-40B4-BE49-F238E27FC236}">
                    <a16:creationId xmlns:a16="http://schemas.microsoft.com/office/drawing/2014/main" id="{E26C6495-D7BF-6E4A-8E6A-ADD072B8804F}"/>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53" name="Shape 229">
                <a:extLst>
                  <a:ext uri="{FF2B5EF4-FFF2-40B4-BE49-F238E27FC236}">
                    <a16:creationId xmlns:a16="http://schemas.microsoft.com/office/drawing/2014/main" id="{4868B94E-4DBF-DF4B-8860-22BE64D1A888}"/>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7" name="Group 6">
            <a:extLst>
              <a:ext uri="{FF2B5EF4-FFF2-40B4-BE49-F238E27FC236}">
                <a16:creationId xmlns:a16="http://schemas.microsoft.com/office/drawing/2014/main" id="{4304932D-6483-1645-A770-7E442601F963}"/>
              </a:ext>
            </a:extLst>
          </p:cNvPr>
          <p:cNvGrpSpPr/>
          <p:nvPr/>
        </p:nvGrpSpPr>
        <p:grpSpPr>
          <a:xfrm>
            <a:off x="9510126" y="2446484"/>
            <a:ext cx="3422722" cy="5195238"/>
            <a:chOff x="9510126" y="2446484"/>
            <a:chExt cx="3422722" cy="5195238"/>
          </a:xfrm>
        </p:grpSpPr>
        <p:grpSp>
          <p:nvGrpSpPr>
            <p:cNvPr id="39" name="Group 38">
              <a:extLst>
                <a:ext uri="{FF2B5EF4-FFF2-40B4-BE49-F238E27FC236}">
                  <a16:creationId xmlns:a16="http://schemas.microsoft.com/office/drawing/2014/main" id="{8B20AC37-288F-2544-BA6D-3C4267F8CAC7}"/>
                </a:ext>
              </a:extLst>
            </p:cNvPr>
            <p:cNvGrpSpPr/>
            <p:nvPr/>
          </p:nvGrpSpPr>
          <p:grpSpPr>
            <a:xfrm>
              <a:off x="9510126" y="2446484"/>
              <a:ext cx="3422722" cy="3822079"/>
              <a:chOff x="3455386" y="1628989"/>
              <a:chExt cx="1221116" cy="1363594"/>
            </a:xfrm>
          </p:grpSpPr>
          <p:sp>
            <p:nvSpPr>
              <p:cNvPr id="40" name="Freeform 60">
                <a:extLst>
                  <a:ext uri="{FF2B5EF4-FFF2-40B4-BE49-F238E27FC236}">
                    <a16:creationId xmlns:a16="http://schemas.microsoft.com/office/drawing/2014/main" id="{694D880F-C28D-2C41-9B73-CA23CF408FA3}"/>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a:solidFill>
                    <a:srgbClr val="000000"/>
                  </a:solidFill>
                  <a:sym typeface="Gill Sans" charset="0"/>
                </a:endParaRPr>
              </a:p>
            </p:txBody>
          </p:sp>
          <p:sp>
            <p:nvSpPr>
              <p:cNvPr id="41" name="Oval 23">
                <a:extLst>
                  <a:ext uri="{FF2B5EF4-FFF2-40B4-BE49-F238E27FC236}">
                    <a16:creationId xmlns:a16="http://schemas.microsoft.com/office/drawing/2014/main" id="{04259075-9408-7642-9D80-5C73D2A7869E}"/>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anchor="ctr"/>
              <a:lstStyle/>
              <a:p>
                <a:pPr algn="ctr"/>
                <a:r>
                  <a:rPr lang="en-US" sz="2800" b="1" dirty="0">
                    <a:solidFill>
                      <a:schemeClr val="bg1"/>
                    </a:solidFill>
                    <a:latin typeface="Calibri" panose="020F0502020204030204" pitchFamily="34" charset="0"/>
                    <a:cs typeface="Calibri" panose="020F0502020204030204" pitchFamily="34" charset="0"/>
                  </a:rPr>
                  <a:t>Urgency and protection</a:t>
                </a:r>
              </a:p>
            </p:txBody>
          </p:sp>
        </p:grpSp>
        <p:grpSp>
          <p:nvGrpSpPr>
            <p:cNvPr id="54" name="Group 230">
              <a:extLst>
                <a:ext uri="{FF2B5EF4-FFF2-40B4-BE49-F238E27FC236}">
                  <a16:creationId xmlns:a16="http://schemas.microsoft.com/office/drawing/2014/main" id="{95B0B386-10A2-C14B-BE28-B095C9449972}"/>
                </a:ext>
              </a:extLst>
            </p:cNvPr>
            <p:cNvGrpSpPr>
              <a:grpSpLocks noChangeAspect="1"/>
            </p:cNvGrpSpPr>
            <p:nvPr/>
          </p:nvGrpSpPr>
          <p:grpSpPr>
            <a:xfrm>
              <a:off x="10668514" y="6431948"/>
              <a:ext cx="1201708" cy="1209774"/>
              <a:chOff x="0" y="0"/>
              <a:chExt cx="1455740" cy="1465510"/>
            </a:xfrm>
            <a:solidFill>
              <a:schemeClr val="accent3"/>
            </a:solidFill>
          </p:grpSpPr>
          <p:sp>
            <p:nvSpPr>
              <p:cNvPr id="55" name="Shape 227">
                <a:extLst>
                  <a:ext uri="{FF2B5EF4-FFF2-40B4-BE49-F238E27FC236}">
                    <a16:creationId xmlns:a16="http://schemas.microsoft.com/office/drawing/2014/main" id="{F443A6E0-733C-4846-A93C-45709B14FABE}"/>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04</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56" name="Shape 228">
                <a:extLst>
                  <a:ext uri="{FF2B5EF4-FFF2-40B4-BE49-F238E27FC236}">
                    <a16:creationId xmlns:a16="http://schemas.microsoft.com/office/drawing/2014/main" id="{150BEB94-1E25-D748-A3D2-94916A3FD6E7}"/>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57" name="Shape 229">
                <a:extLst>
                  <a:ext uri="{FF2B5EF4-FFF2-40B4-BE49-F238E27FC236}">
                    <a16:creationId xmlns:a16="http://schemas.microsoft.com/office/drawing/2014/main" id="{CB69C093-C344-3F44-84F9-0106C3F12000}"/>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sp>
        <p:nvSpPr>
          <p:cNvPr id="32" name="Slide Number Placeholder 5">
            <a:extLst>
              <a:ext uri="{FF2B5EF4-FFF2-40B4-BE49-F238E27FC236}">
                <a16:creationId xmlns:a16="http://schemas.microsoft.com/office/drawing/2014/main" id="{D2FF9082-F539-854A-835C-3747FEC8C160}"/>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92</a:t>
            </a:fld>
            <a:endParaRPr lang="en-US" altLang="en-US" sz="1200" dirty="0">
              <a:solidFill>
                <a:schemeClr val="bg1"/>
              </a:solidFill>
            </a:endParaRPr>
          </a:p>
        </p:txBody>
      </p:sp>
    </p:spTree>
    <p:extLst>
      <p:ext uri="{BB962C8B-B14F-4D97-AF65-F5344CB8AC3E}">
        <p14:creationId xmlns:p14="http://schemas.microsoft.com/office/powerpoint/2010/main" val="37175885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2">
            <a:extLst>
              <a:ext uri="{FF2B5EF4-FFF2-40B4-BE49-F238E27FC236}">
                <a16:creationId xmlns:a16="http://schemas.microsoft.com/office/drawing/2014/main" id="{6CBE8873-F00D-D641-B9F4-2908939AB77E}"/>
              </a:ext>
            </a:extLst>
          </p:cNvPr>
          <p:cNvPicPr>
            <a:picLocks noChangeAspect="1"/>
          </p:cNvPicPr>
          <p:nvPr/>
        </p:nvPicPr>
        <p:blipFill rotWithShape="1">
          <a:blip r:embed="rId3">
            <a:extLst>
              <a:ext uri="{28A0092B-C50C-407E-A947-70E740481C1C}">
                <a14:useLocalDpi xmlns:a14="http://schemas.microsoft.com/office/drawing/2010/main" val="0"/>
              </a:ext>
            </a:extLst>
          </a:blip>
          <a:stretch/>
        </p:blipFill>
        <p:spPr>
          <a:xfrm>
            <a:off x="-32047" y="-417957"/>
            <a:ext cx="13022185" cy="10126763"/>
          </a:xfrm>
          <a:prstGeom prst="rect">
            <a:avLst/>
          </a:prstGeom>
        </p:spPr>
      </p:pic>
      <p:sp>
        <p:nvSpPr>
          <p:cNvPr id="16" name="Shape 668">
            <a:extLst>
              <a:ext uri="{FF2B5EF4-FFF2-40B4-BE49-F238E27FC236}">
                <a16:creationId xmlns:a16="http://schemas.microsoft.com/office/drawing/2014/main" id="{FD6140D9-AAC0-614F-B698-46801D115DD1}"/>
              </a:ext>
            </a:extLst>
          </p:cNvPr>
          <p:cNvSpPr/>
          <p:nvPr/>
        </p:nvSpPr>
        <p:spPr>
          <a:xfrm>
            <a:off x="-32047" y="4357588"/>
            <a:ext cx="13035260" cy="3492600"/>
          </a:xfrm>
          <a:prstGeom prst="rect">
            <a:avLst/>
          </a:prstGeom>
          <a:solidFill>
            <a:schemeClr val="accent2"/>
          </a:solidFill>
          <a:ln w="12700">
            <a:miter lim="400000"/>
          </a:ln>
        </p:spPr>
        <p:txBody>
          <a:bodyPr lIns="38100" tIns="38100" rIns="38100" bIns="38100" anchor="ctr"/>
          <a:lstStyle/>
          <a:p>
            <a:pPr marL="0" marR="0" lvl="0" indent="0" algn="l" defTabSz="43815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7" name="Text Placeholder 4">
            <a:extLst>
              <a:ext uri="{FF2B5EF4-FFF2-40B4-BE49-F238E27FC236}">
                <a16:creationId xmlns:a16="http://schemas.microsoft.com/office/drawing/2014/main" id="{FB77F1D8-B80E-1949-892E-8DF0B2119486}"/>
              </a:ext>
            </a:extLst>
          </p:cNvPr>
          <p:cNvSpPr txBox="1">
            <a:spLocks/>
          </p:cNvSpPr>
          <p:nvPr/>
        </p:nvSpPr>
        <p:spPr>
          <a:xfrm>
            <a:off x="-50441" y="5482322"/>
            <a:ext cx="13048335" cy="1073728"/>
          </a:xfrm>
          <a:prstGeom prst="rect">
            <a:avLst/>
          </a:prstGeom>
        </p:spPr>
        <p:txBody>
          <a:bodyPr>
            <a:noAutofit/>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defTabSz="914400">
              <a:lnSpc>
                <a:spcPct val="70000"/>
              </a:lnSpc>
            </a:pPr>
            <a:r>
              <a:rPr lang="en-US" sz="11500" b="1" kern="0" dirty="0">
                <a:solidFill>
                  <a:schemeClr val="bg1"/>
                </a:solidFill>
                <a:latin typeface="+mn-lt"/>
              </a:rPr>
              <a:t>WRAP UP</a:t>
            </a:r>
            <a:endParaRPr lang="en-US" sz="4400" b="1" kern="0" dirty="0">
              <a:solidFill>
                <a:schemeClr val="bg1"/>
              </a:solidFill>
              <a:latin typeface="+mn-lt"/>
            </a:endParaRPr>
          </a:p>
        </p:txBody>
      </p:sp>
      <p:grpSp>
        <p:nvGrpSpPr>
          <p:cNvPr id="18" name="Group 17">
            <a:extLst>
              <a:ext uri="{FF2B5EF4-FFF2-40B4-BE49-F238E27FC236}">
                <a16:creationId xmlns:a16="http://schemas.microsoft.com/office/drawing/2014/main" id="{76A28302-C396-9945-B3D7-0AC22825730E}"/>
              </a:ext>
            </a:extLst>
          </p:cNvPr>
          <p:cNvGrpSpPr/>
          <p:nvPr/>
        </p:nvGrpSpPr>
        <p:grpSpPr>
          <a:xfrm>
            <a:off x="-30881" y="9372315"/>
            <a:ext cx="13003213" cy="432065"/>
            <a:chOff x="1" y="9426435"/>
            <a:chExt cx="13004800" cy="472939"/>
          </a:xfrm>
        </p:grpSpPr>
        <p:sp>
          <p:nvSpPr>
            <p:cNvPr id="19" name="Shape 606">
              <a:extLst>
                <a:ext uri="{FF2B5EF4-FFF2-40B4-BE49-F238E27FC236}">
                  <a16:creationId xmlns:a16="http://schemas.microsoft.com/office/drawing/2014/main" id="{075D5590-88F0-2D42-B45C-819F4DFE97B2}"/>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0" name="Shape 607">
              <a:extLst>
                <a:ext uri="{FF2B5EF4-FFF2-40B4-BE49-F238E27FC236}">
                  <a16:creationId xmlns:a16="http://schemas.microsoft.com/office/drawing/2014/main" id="{653052E6-6338-194D-BF58-EE6223936025}"/>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1" name="Shape 608">
              <a:extLst>
                <a:ext uri="{FF2B5EF4-FFF2-40B4-BE49-F238E27FC236}">
                  <a16:creationId xmlns:a16="http://schemas.microsoft.com/office/drawing/2014/main" id="{F5EDC1B9-542A-124A-AA00-DBF40C2FAAF6}"/>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2" name="Shape 609">
              <a:extLst>
                <a:ext uri="{FF2B5EF4-FFF2-40B4-BE49-F238E27FC236}">
                  <a16:creationId xmlns:a16="http://schemas.microsoft.com/office/drawing/2014/main" id="{D337D5A1-BFDB-314F-BE91-E3F5FA90DE62}"/>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3" name="Shape 610">
              <a:extLst>
                <a:ext uri="{FF2B5EF4-FFF2-40B4-BE49-F238E27FC236}">
                  <a16:creationId xmlns:a16="http://schemas.microsoft.com/office/drawing/2014/main" id="{F34C9629-B4A7-D143-8376-02A879402822}"/>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4" name="Shape 610">
              <a:extLst>
                <a:ext uri="{FF2B5EF4-FFF2-40B4-BE49-F238E27FC236}">
                  <a16:creationId xmlns:a16="http://schemas.microsoft.com/office/drawing/2014/main" id="{C9F74B8B-E24B-074F-8A32-ABA51F748E6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5" name="Shape 610">
              <a:extLst>
                <a:ext uri="{FF2B5EF4-FFF2-40B4-BE49-F238E27FC236}">
                  <a16:creationId xmlns:a16="http://schemas.microsoft.com/office/drawing/2014/main" id="{3DB7C7A1-3F64-4540-A1F0-1D13A0147F26}"/>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sp>
        <p:nvSpPr>
          <p:cNvPr id="43" name="Slide Number Placeholder 5">
            <a:extLst>
              <a:ext uri="{FF2B5EF4-FFF2-40B4-BE49-F238E27FC236}">
                <a16:creationId xmlns:a16="http://schemas.microsoft.com/office/drawing/2014/main" id="{46FD7B67-F57A-B44B-88E5-4518C338779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93</a:t>
            </a:fld>
            <a:endParaRPr lang="en-US" altLang="en-US" sz="1200" dirty="0">
              <a:solidFill>
                <a:schemeClr val="bg1"/>
              </a:solidFill>
            </a:endParaRPr>
          </a:p>
        </p:txBody>
      </p:sp>
      <p:grpSp>
        <p:nvGrpSpPr>
          <p:cNvPr id="26" name="Group 25">
            <a:extLst>
              <a:ext uri="{FF2B5EF4-FFF2-40B4-BE49-F238E27FC236}">
                <a16:creationId xmlns:a16="http://schemas.microsoft.com/office/drawing/2014/main" id="{BBF802B4-D597-4846-A2C5-C7B376359DFC}"/>
              </a:ext>
            </a:extLst>
          </p:cNvPr>
          <p:cNvGrpSpPr/>
          <p:nvPr/>
        </p:nvGrpSpPr>
        <p:grpSpPr>
          <a:xfrm>
            <a:off x="5509581" y="8936492"/>
            <a:ext cx="2041918" cy="473126"/>
            <a:chOff x="5582387" y="8894626"/>
            <a:chExt cx="2041918" cy="473126"/>
          </a:xfrm>
        </p:grpSpPr>
        <p:pic>
          <p:nvPicPr>
            <p:cNvPr id="27" name="Picture 26">
              <a:extLst>
                <a:ext uri="{FF2B5EF4-FFF2-40B4-BE49-F238E27FC236}">
                  <a16:creationId xmlns:a16="http://schemas.microsoft.com/office/drawing/2014/main" id="{ED86DA23-80EF-9440-A728-76E7F077ADF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8" name="Straight Connector 27">
              <a:extLst>
                <a:ext uri="{FF2B5EF4-FFF2-40B4-BE49-F238E27FC236}">
                  <a16:creationId xmlns:a16="http://schemas.microsoft.com/office/drawing/2014/main" id="{E4647075-E109-E94E-B53D-699A4129AE71}"/>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E25279C8-BCE2-8349-897C-54362F9EBEC4}"/>
                </a:ext>
              </a:extLst>
            </p:cNvPr>
            <p:cNvPicPr>
              <a:picLocks noChangeAspect="1"/>
            </p:cNvPicPr>
            <p:nvPr/>
          </p:nvPicPr>
          <p:blipFill>
            <a:blip r:embed="rId5"/>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226249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 y="2183"/>
            <a:ext cx="13003213" cy="9752409"/>
          </a:xfrm>
          <a:prstGeom prst="rect">
            <a:avLst/>
          </a:prstGeom>
          <a:gradFill>
            <a:gsLst>
              <a:gs pos="1000">
                <a:schemeClr val="accent1"/>
              </a:gs>
              <a:gs pos="100000">
                <a:schemeClr val="accent1">
                  <a:lumMod val="75000"/>
                </a:schemeClr>
              </a:gs>
            </a:gsLst>
            <a:path path="circle">
              <a:fillToRect l="50000" t="50000" r="50000" b="50000"/>
            </a:path>
          </a:gradFill>
          <a:ln w="25400" cap="flat" cmpd="sng" algn="ctr">
            <a:noFill/>
            <a:prstDash val="solid"/>
            <a:round/>
            <a:headEnd type="none" w="med" len="med"/>
            <a:tailEnd type="none" w="med" len="med"/>
          </a:ln>
          <a:effectLst/>
        </p:spPr>
        <p:txBody>
          <a:bodyPr/>
          <a:lstStyle/>
          <a:p>
            <a:pPr algn="ctr" eaLnBrk="1" hangingPunct="1"/>
            <a:endParaRPr lang="en-US">
              <a:sym typeface="Gill Sans" charset="0"/>
            </a:endParaRPr>
          </a:p>
        </p:txBody>
      </p:sp>
      <p:sp>
        <p:nvSpPr>
          <p:cNvPr id="10" name="Rectangle 9"/>
          <p:cNvSpPr/>
          <p:nvPr/>
        </p:nvSpPr>
        <p:spPr>
          <a:xfrm>
            <a:off x="7727781" y="0"/>
            <a:ext cx="2494059" cy="75397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80">
              <a:ln w="0"/>
              <a:solidFill>
                <a:schemeClr val="accent1"/>
              </a:solidFill>
              <a:effectLst>
                <a:outerShdw blurRad="38100" dist="25400" dir="5400000" algn="ctr" rotWithShape="0">
                  <a:srgbClr val="6E747A">
                    <a:alpha val="43000"/>
                  </a:srgbClr>
                </a:outerShdw>
              </a:effectLst>
            </a:endParaRPr>
          </a:p>
        </p:txBody>
      </p:sp>
      <p:sp>
        <p:nvSpPr>
          <p:cNvPr id="12" name="TextBox 11"/>
          <p:cNvSpPr txBox="1"/>
          <p:nvPr/>
        </p:nvSpPr>
        <p:spPr>
          <a:xfrm>
            <a:off x="1016901" y="1655338"/>
            <a:ext cx="4824386" cy="2061851"/>
          </a:xfrm>
          <a:prstGeom prst="rect">
            <a:avLst/>
          </a:prstGeom>
          <a:noFill/>
        </p:spPr>
        <p:txBody>
          <a:bodyPr wrap="square" rtlCol="0">
            <a:spAutoFit/>
          </a:bodyPr>
          <a:lstStyle/>
          <a:p>
            <a:r>
              <a:rPr lang="en-US" sz="3200" b="1">
                <a:solidFill>
                  <a:schemeClr val="bg1"/>
                </a:solidFill>
                <a:latin typeface="Calibri" charset="0"/>
                <a:ea typeface="Calibri" charset="0"/>
                <a:cs typeface="Calibri" charset="0"/>
              </a:rPr>
              <a:t>Bureau of Population, Refugees and Migration (PRM) of the United States Department of State </a:t>
            </a:r>
          </a:p>
        </p:txBody>
      </p:sp>
      <p:sp>
        <p:nvSpPr>
          <p:cNvPr id="29" name="TextBox 28"/>
          <p:cNvSpPr txBox="1"/>
          <p:nvPr/>
        </p:nvSpPr>
        <p:spPr>
          <a:xfrm>
            <a:off x="1016901" y="3890082"/>
            <a:ext cx="4553486" cy="4246799"/>
          </a:xfrm>
          <a:prstGeom prst="rect">
            <a:avLst/>
          </a:prstGeom>
          <a:noFill/>
        </p:spPr>
        <p:txBody>
          <a:bodyPr wrap="square" rtlCol="0">
            <a:spAutoFit/>
          </a:bodyPr>
          <a:lstStyle/>
          <a:p>
            <a:pPr eaLnBrk="1" hangingPunct="1">
              <a:lnSpc>
                <a:spcPct val="150000"/>
              </a:lnSpc>
            </a:pPr>
            <a:r>
              <a:rPr lang="en-US" altLang="en-US" sz="1800" dirty="0">
                <a:solidFill>
                  <a:schemeClr val="bg1"/>
                </a:solidFill>
                <a:latin typeface="Calibri" panose="020F0502020204030204" pitchFamily="34" charset="0"/>
              </a:rPr>
              <a:t>The development of this training package was made possible through the generous support of the American people through the </a:t>
            </a:r>
            <a:r>
              <a:rPr lang="en-US" altLang="en-US" sz="1800" b="1" dirty="0">
                <a:solidFill>
                  <a:schemeClr val="bg1"/>
                </a:solidFill>
                <a:latin typeface="Calibri" panose="020F0502020204030204" pitchFamily="34" charset="0"/>
              </a:rPr>
              <a:t>Bureau of Population, Refugees and Migration (PRM) of the United States Department of State</a:t>
            </a:r>
            <a:r>
              <a:rPr lang="en-US" altLang="en-US" sz="1800" dirty="0">
                <a:solidFill>
                  <a:schemeClr val="bg1"/>
                </a:solidFill>
                <a:latin typeface="Calibri" panose="020F0502020204030204" pitchFamily="34" charset="0"/>
              </a:rPr>
              <a:t> as part of the “Sensitization and Adjudication Training on Refugees Fleeing Persecution Based on Sexual Orientation and Gender Identity” project. The content does not necessarily reflect the views of PRM or the United States.</a:t>
            </a:r>
          </a:p>
        </p:txBody>
      </p:sp>
      <p:pic>
        <p:nvPicPr>
          <p:cNvPr id="5" name="Picture Placeholder 4"/>
          <p:cNvPicPr>
            <a:picLocks noGrp="1" noChangeAspect="1"/>
          </p:cNvPicPr>
          <p:nvPr>
            <p:ph idx="4294967295"/>
          </p:nvPr>
        </p:nvPicPr>
        <p:blipFill rotWithShape="1">
          <a:blip r:embed="rId3" cstate="print">
            <a:extLst>
              <a:ext uri="{28A0092B-C50C-407E-A947-70E740481C1C}">
                <a14:useLocalDpi xmlns:a14="http://schemas.microsoft.com/office/drawing/2010/main"/>
              </a:ext>
            </a:extLst>
          </a:blip>
          <a:stretch/>
        </p:blipFill>
        <p:spPr>
          <a:xfrm>
            <a:off x="7373816" y="5061894"/>
            <a:ext cx="3201988" cy="3201987"/>
          </a:xfrm>
        </p:spPr>
      </p:pic>
    </p:spTree>
    <p:extLst>
      <p:ext uri="{BB962C8B-B14F-4D97-AF65-F5344CB8AC3E}">
        <p14:creationId xmlns:p14="http://schemas.microsoft.com/office/powerpoint/2010/main" val="3580914701"/>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3">
            <a:extLst>
              <a:ext uri="{FF2B5EF4-FFF2-40B4-BE49-F238E27FC236}">
                <a16:creationId xmlns:a16="http://schemas.microsoft.com/office/drawing/2014/main" id="{F9EA5FAA-185D-704C-9151-B47EC178D5BF}"/>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a:ext>
            </a:extLst>
          </a:blip>
          <a:srcRect/>
          <a:stretch>
            <a:fillRect/>
          </a:stretch>
        </p:blipFill>
        <p:spPr>
          <a:xfrm>
            <a:off x="-21902" y="0"/>
            <a:ext cx="13004800" cy="9753600"/>
          </a:xfrm>
          <a:prstGeom prst="rect">
            <a:avLst/>
          </a:prstGeom>
        </p:spPr>
      </p:pic>
      <p:sp>
        <p:nvSpPr>
          <p:cNvPr id="30" name="Rectangle 29"/>
          <p:cNvSpPr/>
          <p:nvPr/>
        </p:nvSpPr>
        <p:spPr>
          <a:xfrm>
            <a:off x="6539702" y="1221234"/>
            <a:ext cx="6463512" cy="7314307"/>
          </a:xfrm>
          <a:prstGeom prst="rect">
            <a:avLst/>
          </a:prstGeom>
          <a:solidFill>
            <a:schemeClr val="accent2">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80"/>
          </a:p>
        </p:txBody>
      </p:sp>
      <p:sp>
        <p:nvSpPr>
          <p:cNvPr id="12" name="TextBox 11"/>
          <p:cNvSpPr txBox="1"/>
          <p:nvPr/>
        </p:nvSpPr>
        <p:spPr>
          <a:xfrm>
            <a:off x="7129227" y="1901203"/>
            <a:ext cx="2192908" cy="552011"/>
          </a:xfrm>
          <a:prstGeom prst="rect">
            <a:avLst/>
          </a:prstGeom>
          <a:noFill/>
        </p:spPr>
        <p:txBody>
          <a:bodyPr wrap="none" rtlCol="0">
            <a:spAutoFit/>
          </a:bodyPr>
          <a:lstStyle/>
          <a:p>
            <a:r>
              <a:rPr lang="en-US" sz="2987" b="1" dirty="0">
                <a:solidFill>
                  <a:schemeClr val="bg1"/>
                </a:solidFill>
                <a:latin typeface="Calibri" charset="0"/>
                <a:ea typeface="Calibri" charset="0"/>
                <a:cs typeface="Calibri" charset="0"/>
              </a:rPr>
              <a:t>CONTACT US</a:t>
            </a:r>
          </a:p>
        </p:txBody>
      </p:sp>
      <p:sp>
        <p:nvSpPr>
          <p:cNvPr id="29" name="TextBox 28"/>
          <p:cNvSpPr txBox="1"/>
          <p:nvPr/>
        </p:nvSpPr>
        <p:spPr>
          <a:xfrm>
            <a:off x="7123976" y="2382730"/>
            <a:ext cx="5220423" cy="4435189"/>
          </a:xfrm>
          <a:prstGeom prst="rect">
            <a:avLst/>
          </a:prstGeom>
          <a:noFill/>
        </p:spPr>
        <p:txBody>
          <a:bodyPr wrap="square" rtlCol="0">
            <a:spAutoFit/>
          </a:bodyPr>
          <a:lstStyle/>
          <a:p>
            <a:pPr>
              <a:lnSpc>
                <a:spcPct val="150000"/>
              </a:lnSpc>
            </a:pPr>
            <a:r>
              <a:rPr lang="en-US" sz="1800" dirty="0">
                <a:solidFill>
                  <a:schemeClr val="bg1"/>
                </a:solidFill>
                <a:latin typeface="Calibri" panose="020F0502020204030204" pitchFamily="34" charset="0"/>
                <a:ea typeface="Calibri" charset="0"/>
                <a:cs typeface="Calibri" charset="0"/>
              </a:rPr>
              <a:t>For more information about this training package, please contact:</a:t>
            </a:r>
            <a:r>
              <a:rPr lang="en-US" sz="1000" b="1" dirty="0">
                <a:solidFill>
                  <a:schemeClr val="bg1"/>
                </a:solidFill>
                <a:latin typeface="Calibri" panose="020F0502020204030204" pitchFamily="34" charset="0"/>
                <a:ea typeface="Calibri" charset="0"/>
                <a:cs typeface="Calibri" charset="0"/>
              </a:rPr>
              <a:t> </a:t>
            </a:r>
            <a:br>
              <a:rPr lang="en-US" sz="1800" b="1" dirty="0">
                <a:solidFill>
                  <a:schemeClr val="bg1"/>
                </a:solidFill>
                <a:latin typeface="Calibri" panose="020F0502020204030204" pitchFamily="34" charset="0"/>
                <a:ea typeface="Calibri" charset="0"/>
                <a:cs typeface="Calibri" charset="0"/>
              </a:rPr>
            </a:br>
            <a:r>
              <a:rPr lang="en-US" sz="1800" b="1" dirty="0">
                <a:solidFill>
                  <a:schemeClr val="bg1"/>
                </a:solidFill>
                <a:latin typeface="Calibri" panose="020F0502020204030204" pitchFamily="34" charset="0"/>
                <a:ea typeface="Calibri" charset="0"/>
                <a:cs typeface="Calibri" charset="0"/>
              </a:rPr>
              <a:t>IOM: </a:t>
            </a:r>
            <a:r>
              <a:rPr lang="en-US" sz="1800" dirty="0">
                <a:solidFill>
                  <a:schemeClr val="bg1"/>
                </a:solidFill>
                <a:latin typeface="Calibri" panose="020F0502020204030204" pitchFamily="34" charset="0"/>
                <a:ea typeface="Calibri" charset="0"/>
                <a:cs typeface="Calibri" charset="0"/>
              </a:rPr>
              <a:t>Global LGBTIQ+ / SOGIESC Focal Point </a:t>
            </a:r>
            <a:r>
              <a:rPr lang="en-US" sz="1800" i="1" u="sng" dirty="0">
                <a:solidFill>
                  <a:schemeClr val="bg1"/>
                </a:solidFill>
                <a:effectLst/>
                <a:latin typeface="Calibri" panose="020F050202020403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LGBTIFocalPoint@iom.int</a:t>
            </a:r>
            <a:br>
              <a:rPr lang="en-US" sz="1800" b="1" dirty="0">
                <a:solidFill>
                  <a:schemeClr val="bg1"/>
                </a:solidFill>
                <a:latin typeface="Calibri" panose="020F0502020204030204" pitchFamily="34" charset="0"/>
                <a:ea typeface="Calibri" charset="0"/>
                <a:cs typeface="Calibri" charset="0"/>
              </a:rPr>
            </a:br>
            <a:r>
              <a:rPr lang="en-US" sz="1800" b="1" dirty="0">
                <a:solidFill>
                  <a:schemeClr val="bg1"/>
                </a:solidFill>
                <a:latin typeface="Calibri" panose="020F0502020204030204" pitchFamily="34" charset="0"/>
                <a:ea typeface="Calibri" charset="0"/>
                <a:cs typeface="Calibri" charset="0"/>
              </a:rPr>
              <a:t>UNHCR: </a:t>
            </a:r>
            <a:r>
              <a:rPr lang="en-US" sz="1800" dirty="0">
                <a:solidFill>
                  <a:srgbClr val="FFFFFF"/>
                </a:solidFill>
                <a:effectLst/>
                <a:latin typeface="Calibri" panose="020F0502020204030204" pitchFamily="34" charset="0"/>
                <a:ea typeface="Calibri" panose="020F0502020204030204" pitchFamily="34" charset="0"/>
                <a:cs typeface="Arial" panose="020B0604020202020204" pitchFamily="34" charset="0"/>
              </a:rPr>
              <a:t>C</a:t>
            </a:r>
            <a:r>
              <a:rPr lang="en-US" sz="1800" dirty="0">
                <a:solidFill>
                  <a:srgbClr val="FFFFFF"/>
                </a:solidFill>
                <a:effectLst/>
                <a:latin typeface="Calibri" panose="020F0502020204030204" pitchFamily="34" charset="0"/>
                <a:ea typeface="Calibri" panose="020F0502020204030204" pitchFamily="34" charset="0"/>
              </a:rPr>
              <a:t>ommunity-Based Protection, Division of International Protection</a:t>
            </a:r>
            <a:r>
              <a:rPr lang="en-US" sz="1800" dirty="0">
                <a:solidFill>
                  <a:schemeClr val="bg1"/>
                </a:solidFill>
                <a:effectLst/>
                <a:latin typeface="Calibri" panose="020F0502020204030204" pitchFamily="34" charset="0"/>
                <a:ea typeface="Calibri" panose="020F0502020204030204" pitchFamily="34" charset="0"/>
              </a:rPr>
              <a:t> </a:t>
            </a:r>
            <a:r>
              <a:rPr lang="en-US" sz="1800" i="1" u="sng" dirty="0">
                <a:solidFill>
                  <a:schemeClr val="bg1"/>
                </a:solidFill>
                <a:effectLst/>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hqts00@unhcr.org</a:t>
            </a:r>
            <a:endParaRPr lang="en-US" sz="1800" i="1" u="sng"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a:lnSpc>
                <a:spcPct val="150000"/>
              </a:lnSpc>
            </a:pPr>
            <a:r>
              <a:rPr lang="en-US" sz="1000" i="1" u="sng" dirty="0">
                <a:solidFill>
                  <a:schemeClr val="bg1"/>
                </a:solidFill>
                <a:latin typeface="Calibri" panose="020F0502020204030204" pitchFamily="34" charset="0"/>
                <a:ea typeface="Calibri" charset="0"/>
                <a:cs typeface="Calibri" panose="020F0502020204030204" pitchFamily="34" charset="0"/>
              </a:rPr>
              <a:t> </a:t>
            </a:r>
            <a:endParaRPr lang="en-US" sz="1000" dirty="0">
              <a:solidFill>
                <a:schemeClr val="bg1"/>
              </a:solidFill>
              <a:latin typeface="Calibri" panose="020F0502020204030204" pitchFamily="34" charset="0"/>
              <a:ea typeface="Calibri" charset="0"/>
              <a:cs typeface="Calibri" charset="0"/>
            </a:endParaRPr>
          </a:p>
          <a:p>
            <a:pPr>
              <a:lnSpc>
                <a:spcPct val="150000"/>
              </a:lnSpc>
            </a:pPr>
            <a:r>
              <a:rPr lang="en-US" sz="1800" dirty="0">
                <a:solidFill>
                  <a:schemeClr val="bg1"/>
                </a:solidFill>
                <a:latin typeface="Calibri" panose="020F0502020204030204" pitchFamily="34" charset="0"/>
                <a:ea typeface="Calibri" charset="0"/>
                <a:cs typeface="Calibri" charset="0"/>
              </a:rPr>
              <a:t>Please also visit the Social Inclusion in IOM Programming website at </a:t>
            </a:r>
            <a:r>
              <a:rPr lang="en-US" sz="1800" i="1" u="sng" dirty="0">
                <a:solidFill>
                  <a:schemeClr val="bg1"/>
                </a:solidFill>
                <a:latin typeface="Calibri" panose="020F0502020204030204" pitchFamily="34" charset="0"/>
                <a:ea typeface="Calibri" charset="0"/>
                <a:cs typeface="Calibri" charset="0"/>
              </a:rPr>
              <a:t>https://</a:t>
            </a:r>
            <a:r>
              <a:rPr lang="en-US" sz="1800" i="1" u="sng" dirty="0" err="1">
                <a:solidFill>
                  <a:schemeClr val="bg1"/>
                </a:solidFill>
                <a:latin typeface="Calibri" panose="020F0502020204030204" pitchFamily="34" charset="0"/>
                <a:ea typeface="Calibri" charset="0"/>
                <a:cs typeface="Calibri" charset="0"/>
              </a:rPr>
              <a:t>www.iom.int</a:t>
            </a:r>
            <a:r>
              <a:rPr lang="en-US" sz="1800" i="1" u="sng" dirty="0">
                <a:solidFill>
                  <a:schemeClr val="bg1"/>
                </a:solidFill>
                <a:latin typeface="Calibri" panose="020F0502020204030204" pitchFamily="34" charset="0"/>
                <a:ea typeface="Calibri" charset="0"/>
                <a:cs typeface="Calibri" charset="0"/>
              </a:rPr>
              <a:t>/social-inclusion-</a:t>
            </a:r>
            <a:r>
              <a:rPr lang="en-US" sz="1800" i="1" u="sng" dirty="0" err="1">
                <a:solidFill>
                  <a:schemeClr val="bg1"/>
                </a:solidFill>
                <a:latin typeface="Calibri" panose="020F0502020204030204" pitchFamily="34" charset="0"/>
                <a:ea typeface="Calibri" charset="0"/>
                <a:cs typeface="Calibri" charset="0"/>
              </a:rPr>
              <a:t>iom</a:t>
            </a:r>
            <a:r>
              <a:rPr lang="en-US" sz="1800" i="1" u="sng" dirty="0">
                <a:solidFill>
                  <a:schemeClr val="bg1"/>
                </a:solidFill>
                <a:latin typeface="Calibri" panose="020F0502020204030204" pitchFamily="34" charset="0"/>
                <a:ea typeface="Calibri" charset="0"/>
                <a:cs typeface="Calibri" charset="0"/>
              </a:rPr>
              <a:t>-programming</a:t>
            </a:r>
            <a:r>
              <a:rPr lang="en-US" sz="1800" dirty="0">
                <a:solidFill>
                  <a:schemeClr val="bg1"/>
                </a:solidFill>
                <a:latin typeface="Calibri" panose="020F0502020204030204" pitchFamily="34" charset="0"/>
                <a:ea typeface="Calibri" charset="0"/>
                <a:cs typeface="Calibri" charset="0"/>
              </a:rPr>
              <a:t> for the most updated resources and training materials. </a:t>
            </a:r>
          </a:p>
        </p:txBody>
      </p:sp>
    </p:spTree>
    <p:extLst>
      <p:ext uri="{BB962C8B-B14F-4D97-AF65-F5344CB8AC3E}">
        <p14:creationId xmlns:p14="http://schemas.microsoft.com/office/powerpoint/2010/main" val="1477286503"/>
      </p:ext>
    </p:extLst>
  </p:cSld>
  <p:clrMapOvr>
    <a:masterClrMapping/>
  </p:clrMapOvr>
  <p:transition>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sogiesc theme">
  <a:themeElements>
    <a:clrScheme name="ssogiesc r5">
      <a:dk1>
        <a:srgbClr val="000000"/>
      </a:dk1>
      <a:lt1>
        <a:srgbClr val="FFFFFF"/>
      </a:lt1>
      <a:dk2>
        <a:srgbClr val="000000"/>
      </a:dk2>
      <a:lt2>
        <a:srgbClr val="808080"/>
      </a:lt2>
      <a:accent1>
        <a:srgbClr val="4065B7"/>
      </a:accent1>
      <a:accent2>
        <a:srgbClr val="358DDE"/>
      </a:accent2>
      <a:accent3>
        <a:srgbClr val="56B6B2"/>
      </a:accent3>
      <a:accent4>
        <a:srgbClr val="85CAC6"/>
      </a:accent4>
      <a:accent5>
        <a:srgbClr val="84AEED"/>
      </a:accent5>
      <a:accent6>
        <a:srgbClr val="FF681D"/>
      </a:accent6>
      <a:hlink>
        <a:srgbClr val="0032A1"/>
      </a:hlink>
      <a:folHlink>
        <a:srgbClr val="D9E0F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25400" cap="flat" cmpd="sng" algn="ctr">
          <a:no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sz="2800" b="1" i="0" u="none" strike="noStrike" cap="none" normalizeH="0" baseline="0" dirty="0" smtClean="0">
            <a:ln>
              <a:noFill/>
            </a:ln>
            <a:solidFill>
              <a:schemeClr val="bg1"/>
            </a:solidFill>
            <a:effectLst/>
            <a:latin typeface="+mn-lt"/>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txDef>
      <a:spPr/>
      <a:bodyPr wrap="square" rtlCol="0">
        <a:noAutofit/>
      </a:bodyPr>
      <a:lstStyle>
        <a:defPPr marL="0" indent="0" algn="l">
          <a:defRPr sz="2000" b="0" kern="0" dirty="0" smtClean="0">
            <a:solidFill>
              <a:schemeClr val="tx2">
                <a:lumMod val="85000"/>
                <a:lumOff val="15000"/>
              </a:schemeClr>
            </a:solidFill>
            <a:latin typeface="+mn-lt"/>
          </a:defRPr>
        </a:defPPr>
      </a:lstStyle>
    </a:tx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sogiesc theme" id="{15144D5E-AB63-3949-BE29-EF8D09D77F32}" vid="{894A9BE6-3FC0-7545-8B89-4D941501A35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CDDB66A54E85D47824C866A9FFF684D" ma:contentTypeVersion="6" ma:contentTypeDescription="Create a new document." ma:contentTypeScope="" ma:versionID="ee2e69825d00cc7bed0ad20c15d46613">
  <xsd:schema xmlns:xsd="http://www.w3.org/2001/XMLSchema" xmlns:xs="http://www.w3.org/2001/XMLSchema" xmlns:p="http://schemas.microsoft.com/office/2006/metadata/properties" xmlns:ns2="b78b72a5-aabf-407d-95d2-d515a322b734" xmlns:ns3="aa1d6396-a430-41b2-999a-9dd54e8f36e0" targetNamespace="http://schemas.microsoft.com/office/2006/metadata/properties" ma:root="true" ma:fieldsID="15de33802ad5e1a112632acf4a2bb952" ns2:_="" ns3:_="">
    <xsd:import namespace="b78b72a5-aabf-407d-95d2-d515a322b734"/>
    <xsd:import namespace="aa1d6396-a430-41b2-999a-9dd54e8f36e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8b72a5-aabf-407d-95d2-d515a322b7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a1d6396-a430-41b2-999a-9dd54e8f36e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244A79-DF76-48CC-AD8C-57C4DF2F1BE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06A84CA-4472-4000-95AD-33326040EE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8b72a5-aabf-407d-95d2-d515a322b734"/>
    <ds:schemaRef ds:uri="aa1d6396-a430-41b2-999a-9dd54e8f36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2E3176-E6DF-489F-B8CE-524AA6E7DB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ssogiesc theme</Template>
  <TotalTime>95692</TotalTime>
  <Words>22111</Words>
  <Application>Microsoft Macintosh PowerPoint</Application>
  <PresentationFormat>Custom</PresentationFormat>
  <Paragraphs>2085</Paragraphs>
  <Slides>95</Slides>
  <Notes>95</Notes>
  <HiddenSlides>1</HiddenSlides>
  <MMClips>0</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95</vt:i4>
      </vt:variant>
    </vt:vector>
  </HeadingPairs>
  <TitlesOfParts>
    <vt:vector size="119" baseType="lpstr">
      <vt:lpstr>Adobe Fan Heiti Std B</vt:lpstr>
      <vt:lpstr>等线</vt:lpstr>
      <vt:lpstr>MS PGothic</vt:lpstr>
      <vt:lpstr>ヒラギノ角ゴ ProN W3</vt:lpstr>
      <vt:lpstr>Arial</vt:lpstr>
      <vt:lpstr>Arial Bold</vt:lpstr>
      <vt:lpstr>Calibri</vt:lpstr>
      <vt:lpstr>Calibri Light</vt:lpstr>
      <vt:lpstr>Calibri Regular</vt:lpstr>
      <vt:lpstr>Gill Sans</vt:lpstr>
      <vt:lpstr>Gotham</vt:lpstr>
      <vt:lpstr>Gotham Bold</vt:lpstr>
      <vt:lpstr>Gotham Book</vt:lpstr>
      <vt:lpstr>Helvetica Neue</vt:lpstr>
      <vt:lpstr>Helvetica Neue Light</vt:lpstr>
      <vt:lpstr>Helvetica Neue UltraLight</vt:lpstr>
      <vt:lpstr>Lato Light</vt:lpstr>
      <vt:lpstr>Lucida Grande</vt:lpstr>
      <vt:lpstr>Microsoft YaHei UI Light</vt:lpstr>
      <vt:lpstr>Montserrat</vt:lpstr>
      <vt:lpstr>Symbol</vt:lpstr>
      <vt:lpstr>System Font Regular</vt:lpstr>
      <vt:lpstr>Wingdings</vt:lpstr>
      <vt:lpstr>ssogiesc theme</vt:lpstr>
      <vt:lpstr>PowerPoint Presentation</vt:lpstr>
      <vt:lpstr>PowerPoint Presentation</vt:lpstr>
      <vt:lpstr>PowerPoint Presentation</vt:lpstr>
      <vt:lpstr>PowerPoint Presentation</vt:lpstr>
      <vt:lpstr>PowerPoint Presentation</vt:lpstr>
      <vt:lpstr>What challenges do people with diverse SOGIESC experience?</vt:lpstr>
      <vt:lpstr>What challenges do people with diverse SOGIESC experience?</vt:lpstr>
      <vt:lpstr>What challenges do people with diverse SOGIESC experience?</vt:lpstr>
      <vt:lpstr>What challenges do people with diverse SOGIESC experience?</vt:lpstr>
      <vt:lpstr>How Do Migration, Forced Displacement  and Crises Create Challenges?</vt:lpstr>
      <vt:lpstr>How Do Migration, Forced Displacement and Crises Create Challenges?</vt:lpstr>
      <vt:lpstr>How Do Migration, Forced Displacement and CRISES Create Challenges?</vt:lpstr>
      <vt:lpstr>How Do Migration, Forced Displacement and CRISES Create Challenges?</vt:lpstr>
      <vt:lpstr>How Do Migration, Forced Displacement and CrisEs Create Challenges?</vt:lpstr>
      <vt:lpstr>How Do Migration, Forced Displacement and CrisEs Create Challenges?</vt:lpstr>
      <vt:lpstr>How Do Migration, Forced Displacement and CRISES Create Challenges?</vt:lpstr>
      <vt:lpstr>How Do Migration, Forced Displacement and CRISES Create Challenges?</vt:lpstr>
      <vt:lpstr>How Do Migration, Forced Displacement and CRISES Create Challenges?</vt:lpstr>
      <vt:lpstr>How Do Migration, Forced Displacement and CRISES Create Challenges?</vt:lpstr>
      <vt:lpstr>How Do Migration, Forced Displacement and CRISES Create Challenges?</vt:lpstr>
      <vt:lpstr>How Do Migration, Forced Displacement and CRISES Create Challenges?</vt:lpstr>
      <vt:lpstr>How Do Migration, Forced Displacement and CRISES Create Challenges?</vt:lpstr>
      <vt:lpstr>How Do Migration, Forced Displacement and CRISES Create Challenges?</vt:lpstr>
      <vt:lpstr>How Do Migration, Forced Displacement and CRISES Create Challenges?</vt:lpstr>
      <vt:lpstr>How Do Migration, Forced Displacement and CRISES Create Challenges?</vt:lpstr>
      <vt:lpstr>How Do Migration, Forced Displacement and CRISES Create Challenges?</vt:lpstr>
      <vt:lpstr>How Do Migration, Forced Displacement and CRISES Create Challenges?</vt:lpstr>
      <vt:lpstr>How Do Migration, Forced Displacement and CRISES Create Challenges?</vt:lpstr>
      <vt:lpstr>When Do People with Diverse  SOGIESC Face Challenges?</vt:lpstr>
      <vt:lpstr>Where Do Risk Points Occur for  People with Diverse SOGIESC?</vt:lpstr>
      <vt:lpstr>Where Do Risk Points Occur for  People with Diverse SOGIESC?</vt:lpstr>
      <vt:lpstr>Where Do Risk Points Occur for  People with Diverse SOGIESC?</vt:lpstr>
      <vt:lpstr>Where Do Risk Points Occur for  People with Diverse SOGIESC?</vt:lpstr>
      <vt:lpstr>PowerPoint Presentation</vt:lpstr>
      <vt:lpstr>What are the Barriers for Specific People? </vt:lpstr>
      <vt:lpstr>What are the Barriers for Specific People? </vt:lpstr>
      <vt:lpstr>What are the Barriers for Specific People? </vt:lpstr>
      <vt:lpstr>Key Challenge Areas</vt:lpstr>
      <vt:lpstr>Risk POINTS AND  BARRIERS Assessment</vt:lpstr>
      <vt:lpstr>Exercise: Risk Points and Barriers Assessment</vt:lpstr>
      <vt:lpstr>Exercise: Risk Points and Barriers Assessment</vt:lpstr>
      <vt:lpstr>Exercise: Risk Points and Barriers Assessment</vt:lpstr>
      <vt:lpstr>Exercise: Risk Points and Barriers Assessment</vt:lpstr>
      <vt:lpstr>Exercise: Risk Points and Barriers Assessment</vt:lpstr>
      <vt:lpstr>Exercise: Risk Points and Barriers Assessment</vt:lpstr>
      <vt:lpstr>Exercise: Risk Points and Barriers Assessment</vt:lpstr>
      <vt:lpstr>Exercise: Risk Points and Barriers Assessment</vt:lpstr>
      <vt:lpstr>Exercise: Risk Points and Barriers Assessment</vt:lpstr>
      <vt:lpstr>Exercise: Risk Points and Barriers Assessment</vt:lpstr>
      <vt:lpstr>Exercise: Risk Points and Barriers Assessment</vt:lpstr>
      <vt:lpstr>Exercise: Risk Points and Barriers Assessment</vt:lpstr>
      <vt:lpstr>Exercise: Risk Points and Barriers Assessment</vt:lpstr>
      <vt:lpstr>Exercise: Risk Points and Barriers Assessment</vt:lpstr>
      <vt:lpstr>Exercise: Risk Points and Barriers Assessment</vt:lpstr>
      <vt:lpstr>Exercise: Risk Points and Barriers Assessment</vt:lpstr>
      <vt:lpstr>Exercise: Risk Points and Barriers Assessment</vt:lpstr>
      <vt:lpstr>Exercise: Risk Points and Barriers Assessment</vt:lpstr>
      <vt:lpstr>Exercise: Risk Points and Barriers Assessment</vt:lpstr>
      <vt:lpstr>Exercise: Risk Points and Barriers Assessment</vt:lpstr>
      <vt:lpstr>Exercise: Risk Points and Barriers Assessment</vt:lpstr>
      <vt:lpstr>Exercise: Risk Points and Barriers Assessment</vt:lpstr>
      <vt:lpstr>Exercise: Risk Points and Barriers Assessment</vt:lpstr>
      <vt:lpstr>PROTECTION responses</vt:lpstr>
      <vt:lpstr>Building Service Networks</vt:lpstr>
      <vt:lpstr>Action Plan</vt:lpstr>
      <vt:lpstr>PowerPoint Presentation</vt:lpstr>
      <vt:lpstr>Special Considerations in IOM Programming</vt:lpstr>
      <vt:lpstr>Key Learning Points</vt:lpstr>
      <vt:lpstr>Key Learning Points</vt:lpstr>
      <vt:lpstr>PowerPoint Presentation</vt:lpstr>
      <vt:lpstr>PowerPoint Presentation</vt:lpstr>
      <vt:lpstr>During The Asylum Process, LGBTIQ+ People Risk:</vt:lpstr>
      <vt:lpstr>Exacerbating Factors Include:</vt:lpstr>
      <vt:lpstr>Case Study Assessment</vt:lpstr>
      <vt:lpstr>PowerPoint Presentation</vt:lpstr>
      <vt:lpstr>Key Learning Points</vt:lpstr>
      <vt:lpstr>PowerPoint Presentation</vt:lpstr>
      <vt:lpstr>PowerPoint Presentation</vt:lpstr>
      <vt:lpstr>PowerPoint Presentation</vt:lpstr>
      <vt:lpstr>Considering Voluntary Repatriation</vt:lpstr>
      <vt:lpstr>PowerPoint Presentation</vt:lpstr>
      <vt:lpstr>PowerPoint Presentation</vt:lpstr>
      <vt:lpstr>Resettlement Referrals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CONSIDERING Resettlement </vt:lpstr>
      <vt:lpstr>Key Learning Points</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hhhhh</dc:title>
  <dc:subject/>
  <dc:creator>lK Napolitano</dc:creator>
  <cp:keywords/>
  <dc:description/>
  <cp:lastModifiedBy>lK Napolitano</cp:lastModifiedBy>
  <cp:revision>987</cp:revision>
  <cp:lastPrinted>2021-08-30T20:25:10Z</cp:lastPrinted>
  <dcterms:created xsi:type="dcterms:W3CDTF">2021-05-11T21:38:59Z</dcterms:created>
  <dcterms:modified xsi:type="dcterms:W3CDTF">2024-01-03T18:37:57Z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5b15e2b-c6d2-488b-8aea-978109a77633_Enabled">
    <vt:lpwstr>true</vt:lpwstr>
  </property>
  <property fmtid="{D5CDD505-2E9C-101B-9397-08002B2CF9AE}" pid="3" name="MSIP_Label_65b15e2b-c6d2-488b-8aea-978109a77633_SetDate">
    <vt:lpwstr>2021-09-19T03:58:24Z</vt:lpwstr>
  </property>
  <property fmtid="{D5CDD505-2E9C-101B-9397-08002B2CF9AE}" pid="4" name="MSIP_Label_65b15e2b-c6d2-488b-8aea-978109a77633_Method">
    <vt:lpwstr>Privileged</vt:lpwstr>
  </property>
  <property fmtid="{D5CDD505-2E9C-101B-9397-08002B2CF9AE}" pid="5" name="MSIP_Label_65b15e2b-c6d2-488b-8aea-978109a77633_Name">
    <vt:lpwstr>IOMLb0010IN123173</vt:lpwstr>
  </property>
  <property fmtid="{D5CDD505-2E9C-101B-9397-08002B2CF9AE}" pid="6" name="MSIP_Label_65b15e2b-c6d2-488b-8aea-978109a77633_SiteId">
    <vt:lpwstr>1588262d-23fb-43b4-bd6e-bce49c8e6186</vt:lpwstr>
  </property>
  <property fmtid="{D5CDD505-2E9C-101B-9397-08002B2CF9AE}" pid="7" name="MSIP_Label_65b15e2b-c6d2-488b-8aea-978109a77633_ActionId">
    <vt:lpwstr>967d424e-77c7-4012-b4dd-eae51e11457b</vt:lpwstr>
  </property>
  <property fmtid="{D5CDD505-2E9C-101B-9397-08002B2CF9AE}" pid="8" name="MSIP_Label_65b15e2b-c6d2-488b-8aea-978109a77633_ContentBits">
    <vt:lpwstr>0</vt:lpwstr>
  </property>
  <property fmtid="{D5CDD505-2E9C-101B-9397-08002B2CF9AE}" pid="9" name="ContentTypeId">
    <vt:lpwstr>0x010100ECDDB66A54E85D47824C866A9FFF684D</vt:lpwstr>
  </property>
</Properties>
</file>