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48"/>
  </p:notesMasterIdLst>
  <p:handoutMasterIdLst>
    <p:handoutMasterId r:id="rId49"/>
  </p:handoutMasterIdLst>
  <p:sldIdLst>
    <p:sldId id="572" r:id="rId2"/>
    <p:sldId id="617" r:id="rId3"/>
    <p:sldId id="522" r:id="rId4"/>
    <p:sldId id="644" r:id="rId5"/>
    <p:sldId id="645" r:id="rId6"/>
    <p:sldId id="642" r:id="rId7"/>
    <p:sldId id="646" r:id="rId8"/>
    <p:sldId id="647" r:id="rId9"/>
    <p:sldId id="577" r:id="rId10"/>
    <p:sldId id="648" r:id="rId11"/>
    <p:sldId id="578" r:id="rId12"/>
    <p:sldId id="579" r:id="rId13"/>
    <p:sldId id="649" r:id="rId14"/>
    <p:sldId id="514" r:id="rId15"/>
    <p:sldId id="582" r:id="rId16"/>
    <p:sldId id="581" r:id="rId17"/>
    <p:sldId id="650" r:id="rId18"/>
    <p:sldId id="651" r:id="rId19"/>
    <p:sldId id="652" r:id="rId20"/>
    <p:sldId id="653" r:id="rId21"/>
    <p:sldId id="654" r:id="rId22"/>
    <p:sldId id="655" r:id="rId23"/>
    <p:sldId id="656" r:id="rId24"/>
    <p:sldId id="657" r:id="rId25"/>
    <p:sldId id="658" r:id="rId26"/>
    <p:sldId id="608" r:id="rId27"/>
    <p:sldId id="857" r:id="rId28"/>
    <p:sldId id="858" r:id="rId29"/>
    <p:sldId id="591" r:id="rId30"/>
    <p:sldId id="798" r:id="rId31"/>
    <p:sldId id="799" r:id="rId32"/>
    <p:sldId id="800" r:id="rId33"/>
    <p:sldId id="801" r:id="rId34"/>
    <p:sldId id="594" r:id="rId35"/>
    <p:sldId id="597" r:id="rId36"/>
    <p:sldId id="802" r:id="rId37"/>
    <p:sldId id="599" r:id="rId38"/>
    <p:sldId id="600" r:id="rId39"/>
    <p:sldId id="601" r:id="rId40"/>
    <p:sldId id="602" r:id="rId41"/>
    <p:sldId id="595" r:id="rId42"/>
    <p:sldId id="596" r:id="rId43"/>
    <p:sldId id="603" r:id="rId44"/>
    <p:sldId id="611" r:id="rId45"/>
    <p:sldId id="855" r:id="rId46"/>
    <p:sldId id="856" r:id="rId47"/>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2" autoAdjust="0"/>
    <p:restoredTop sz="93554" autoAdjust="0"/>
  </p:normalViewPr>
  <p:slideViewPr>
    <p:cSldViewPr snapToGrid="0">
      <p:cViewPr varScale="1">
        <p:scale>
          <a:sx n="84" d="100"/>
          <a:sy n="84" d="100"/>
        </p:scale>
        <p:origin x="162" y="9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9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AD0C5B54-F9E5-41C1-893A-C441DBEA6E81}" type="datetimeFigureOut">
              <a:rPr lang="fr-FR" smtClean="0"/>
              <a:t>01/12/2020</a:t>
            </a:fld>
            <a:endParaRPr lang="fr-FR"/>
          </a:p>
        </p:txBody>
      </p:sp>
      <p:sp>
        <p:nvSpPr>
          <p:cNvPr id="4" name="Espace réservé du pied de page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5AD5D9F7-94EC-4CBF-BDAE-6AC2E2422B10}" type="slidenum">
              <a:rPr lang="fr-FR" smtClean="0"/>
              <a:t>‹N°›</a:t>
            </a:fld>
            <a:endParaRPr lang="fr-FR"/>
          </a:p>
        </p:txBody>
      </p:sp>
    </p:spTree>
    <p:extLst>
      <p:ext uri="{BB962C8B-B14F-4D97-AF65-F5344CB8AC3E}">
        <p14:creationId xmlns:p14="http://schemas.microsoft.com/office/powerpoint/2010/main" val="27238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BCF22F87-B6A1-406F-8DCB-16EF88461318}" type="datetimeFigureOut">
              <a:rPr lang="fr-FR" smtClean="0"/>
              <a:t>01/12/2020</a:t>
            </a:fld>
            <a:endParaRPr lang="fr-FR"/>
          </a:p>
        </p:txBody>
      </p:sp>
      <p:sp>
        <p:nvSpPr>
          <p:cNvPr id="4" name="Espace réservé de l'image des diapositives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17AA6BA0-1B41-470B-9D1C-517E7763624D}" type="slidenum">
              <a:rPr lang="fr-FR" smtClean="0"/>
              <a:t>‹N°›</a:t>
            </a:fld>
            <a:endParaRPr lang="fr-FR"/>
          </a:p>
        </p:txBody>
      </p:sp>
    </p:spTree>
    <p:extLst>
      <p:ext uri="{BB962C8B-B14F-4D97-AF65-F5344CB8AC3E}">
        <p14:creationId xmlns:p14="http://schemas.microsoft.com/office/powerpoint/2010/main" val="52597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7AA6BA0-1B41-470B-9D1C-517E7763624D}"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0956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noProof="0" dirty="0"/>
              <a:t>To be adapted to the survey context.</a:t>
            </a:r>
          </a:p>
          <a:p>
            <a:r>
              <a:rPr lang="en-US" noProof="0" dirty="0"/>
              <a:t>Refer to Step 8 in the SENS Pre-module and to Module 3 Anaemia for more information on sampling.</a:t>
            </a: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10</a:t>
            </a:fld>
            <a:endParaRPr lang="fr-FR"/>
          </a:p>
        </p:txBody>
      </p:sp>
    </p:spTree>
    <p:extLst>
      <p:ext uri="{BB962C8B-B14F-4D97-AF65-F5344CB8AC3E}">
        <p14:creationId xmlns:p14="http://schemas.microsoft.com/office/powerpoint/2010/main" val="3632876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11</a:t>
            </a:fld>
            <a:endParaRPr lang="fr-FR"/>
          </a:p>
        </p:txBody>
      </p:sp>
    </p:spTree>
    <p:extLst>
      <p:ext uri="{BB962C8B-B14F-4D97-AF65-F5344CB8AC3E}">
        <p14:creationId xmlns:p14="http://schemas.microsoft.com/office/powerpoint/2010/main" val="818101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14</a:t>
            </a:fld>
            <a:endParaRPr lang="fr-FR"/>
          </a:p>
        </p:txBody>
      </p:sp>
    </p:spTree>
    <p:extLst>
      <p:ext uri="{BB962C8B-B14F-4D97-AF65-F5344CB8AC3E}">
        <p14:creationId xmlns:p14="http://schemas.microsoft.com/office/powerpoint/2010/main" val="1640335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16</a:t>
            </a:fld>
            <a:endParaRPr lang="fr-FR"/>
          </a:p>
        </p:txBody>
      </p:sp>
    </p:spTree>
    <p:extLst>
      <p:ext uri="{BB962C8B-B14F-4D97-AF65-F5344CB8AC3E}">
        <p14:creationId xmlns:p14="http://schemas.microsoft.com/office/powerpoint/2010/main" val="1374393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17</a:t>
            </a:fld>
            <a:endParaRPr lang="fr-FR"/>
          </a:p>
        </p:txBody>
      </p:sp>
    </p:spTree>
    <p:extLst>
      <p:ext uri="{BB962C8B-B14F-4D97-AF65-F5344CB8AC3E}">
        <p14:creationId xmlns:p14="http://schemas.microsoft.com/office/powerpoint/2010/main" val="360414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18</a:t>
            </a:fld>
            <a:endParaRPr lang="fr-FR"/>
          </a:p>
        </p:txBody>
      </p:sp>
    </p:spTree>
    <p:extLst>
      <p:ext uri="{BB962C8B-B14F-4D97-AF65-F5344CB8AC3E}">
        <p14:creationId xmlns:p14="http://schemas.microsoft.com/office/powerpoint/2010/main" val="1999918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19</a:t>
            </a:fld>
            <a:endParaRPr lang="fr-FR"/>
          </a:p>
        </p:txBody>
      </p:sp>
    </p:spTree>
    <p:extLst>
      <p:ext uri="{BB962C8B-B14F-4D97-AF65-F5344CB8AC3E}">
        <p14:creationId xmlns:p14="http://schemas.microsoft.com/office/powerpoint/2010/main" val="1689038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20</a:t>
            </a:fld>
            <a:endParaRPr lang="fr-FR"/>
          </a:p>
        </p:txBody>
      </p:sp>
    </p:spTree>
    <p:extLst>
      <p:ext uri="{BB962C8B-B14F-4D97-AF65-F5344CB8AC3E}">
        <p14:creationId xmlns:p14="http://schemas.microsoft.com/office/powerpoint/2010/main" val="191415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21</a:t>
            </a:fld>
            <a:endParaRPr lang="fr-FR"/>
          </a:p>
        </p:txBody>
      </p:sp>
    </p:spTree>
    <p:extLst>
      <p:ext uri="{BB962C8B-B14F-4D97-AF65-F5344CB8AC3E}">
        <p14:creationId xmlns:p14="http://schemas.microsoft.com/office/powerpoint/2010/main" val="2787513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22</a:t>
            </a:fld>
            <a:endParaRPr lang="fr-FR"/>
          </a:p>
        </p:txBody>
      </p:sp>
    </p:spTree>
    <p:extLst>
      <p:ext uri="{BB962C8B-B14F-4D97-AF65-F5344CB8AC3E}">
        <p14:creationId xmlns:p14="http://schemas.microsoft.com/office/powerpoint/2010/main" val="1145996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a:t>
            </a:fld>
            <a:endParaRPr lang="fr-FR"/>
          </a:p>
        </p:txBody>
      </p:sp>
    </p:spTree>
    <p:extLst>
      <p:ext uri="{BB962C8B-B14F-4D97-AF65-F5344CB8AC3E}">
        <p14:creationId xmlns:p14="http://schemas.microsoft.com/office/powerpoint/2010/main" val="2866636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23</a:t>
            </a:fld>
            <a:endParaRPr lang="fr-FR"/>
          </a:p>
        </p:txBody>
      </p:sp>
    </p:spTree>
    <p:extLst>
      <p:ext uri="{BB962C8B-B14F-4D97-AF65-F5344CB8AC3E}">
        <p14:creationId xmlns:p14="http://schemas.microsoft.com/office/powerpoint/2010/main" val="134602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24</a:t>
            </a:fld>
            <a:endParaRPr lang="fr-FR"/>
          </a:p>
        </p:txBody>
      </p:sp>
    </p:spTree>
    <p:extLst>
      <p:ext uri="{BB962C8B-B14F-4D97-AF65-F5344CB8AC3E}">
        <p14:creationId xmlns:p14="http://schemas.microsoft.com/office/powerpoint/2010/main" val="469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25</a:t>
            </a:fld>
            <a:endParaRPr lang="fr-FR"/>
          </a:p>
        </p:txBody>
      </p:sp>
    </p:spTree>
    <p:extLst>
      <p:ext uri="{BB962C8B-B14F-4D97-AF65-F5344CB8AC3E}">
        <p14:creationId xmlns:p14="http://schemas.microsoft.com/office/powerpoint/2010/main" val="300578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26</a:t>
            </a:fld>
            <a:endParaRPr lang="fr-FR"/>
          </a:p>
        </p:txBody>
      </p:sp>
    </p:spTree>
    <p:extLst>
      <p:ext uri="{BB962C8B-B14F-4D97-AF65-F5344CB8AC3E}">
        <p14:creationId xmlns:p14="http://schemas.microsoft.com/office/powerpoint/2010/main" val="1360844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27</a:t>
            </a:fld>
            <a:endParaRPr lang="fr-FR"/>
          </a:p>
        </p:txBody>
      </p:sp>
    </p:spTree>
    <p:extLst>
      <p:ext uri="{BB962C8B-B14F-4D97-AF65-F5344CB8AC3E}">
        <p14:creationId xmlns:p14="http://schemas.microsoft.com/office/powerpoint/2010/main" val="3085766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noProof="0" dirty="0"/>
              <a:t>For a template of the referral from to use and adapt to the refugee setting, see SENS Anthropometry and Health Tool #3</a:t>
            </a: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28</a:t>
            </a:fld>
            <a:endParaRPr lang="fr-FR"/>
          </a:p>
        </p:txBody>
      </p:sp>
    </p:spTree>
    <p:extLst>
      <p:ext uri="{BB962C8B-B14F-4D97-AF65-F5344CB8AC3E}">
        <p14:creationId xmlns:p14="http://schemas.microsoft.com/office/powerpoint/2010/main" val="2420304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29</a:t>
            </a:fld>
            <a:endParaRPr lang="fr-FR"/>
          </a:p>
        </p:txBody>
      </p:sp>
    </p:spTree>
    <p:extLst>
      <p:ext uri="{BB962C8B-B14F-4D97-AF65-F5344CB8AC3E}">
        <p14:creationId xmlns:p14="http://schemas.microsoft.com/office/powerpoint/2010/main" val="2743607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30</a:t>
            </a:fld>
            <a:endParaRPr lang="fr-FR"/>
          </a:p>
        </p:txBody>
      </p:sp>
    </p:spTree>
    <p:extLst>
      <p:ext uri="{BB962C8B-B14F-4D97-AF65-F5344CB8AC3E}">
        <p14:creationId xmlns:p14="http://schemas.microsoft.com/office/powerpoint/2010/main" val="4269383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34</a:t>
            </a:fld>
            <a:endParaRPr lang="fr-FR"/>
          </a:p>
        </p:txBody>
      </p:sp>
    </p:spTree>
    <p:extLst>
      <p:ext uri="{BB962C8B-B14F-4D97-AF65-F5344CB8AC3E}">
        <p14:creationId xmlns:p14="http://schemas.microsoft.com/office/powerpoint/2010/main" val="3446061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35</a:t>
            </a:fld>
            <a:endParaRPr lang="fr-FR"/>
          </a:p>
        </p:txBody>
      </p:sp>
    </p:spTree>
    <p:extLst>
      <p:ext uri="{BB962C8B-B14F-4D97-AF65-F5344CB8AC3E}">
        <p14:creationId xmlns:p14="http://schemas.microsoft.com/office/powerpoint/2010/main" val="266520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a:t>
            </a:fld>
            <a:endParaRPr lang="fr-FR"/>
          </a:p>
        </p:txBody>
      </p:sp>
    </p:spTree>
    <p:extLst>
      <p:ext uri="{BB962C8B-B14F-4D97-AF65-F5344CB8AC3E}">
        <p14:creationId xmlns:p14="http://schemas.microsoft.com/office/powerpoint/2010/main" val="7773708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36</a:t>
            </a:fld>
            <a:endParaRPr lang="fr-FR"/>
          </a:p>
        </p:txBody>
      </p:sp>
    </p:spTree>
    <p:extLst>
      <p:ext uri="{BB962C8B-B14F-4D97-AF65-F5344CB8AC3E}">
        <p14:creationId xmlns:p14="http://schemas.microsoft.com/office/powerpoint/2010/main" val="16434062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37</a:t>
            </a:fld>
            <a:endParaRPr lang="fr-FR"/>
          </a:p>
        </p:txBody>
      </p:sp>
    </p:spTree>
    <p:extLst>
      <p:ext uri="{BB962C8B-B14F-4D97-AF65-F5344CB8AC3E}">
        <p14:creationId xmlns:p14="http://schemas.microsoft.com/office/powerpoint/2010/main" val="1994936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38</a:t>
            </a:fld>
            <a:endParaRPr lang="fr-FR"/>
          </a:p>
        </p:txBody>
      </p:sp>
    </p:spTree>
    <p:extLst>
      <p:ext uri="{BB962C8B-B14F-4D97-AF65-F5344CB8AC3E}">
        <p14:creationId xmlns:p14="http://schemas.microsoft.com/office/powerpoint/2010/main" val="1387554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39</a:t>
            </a:fld>
            <a:endParaRPr lang="fr-FR"/>
          </a:p>
        </p:txBody>
      </p:sp>
    </p:spTree>
    <p:extLst>
      <p:ext uri="{BB962C8B-B14F-4D97-AF65-F5344CB8AC3E}">
        <p14:creationId xmlns:p14="http://schemas.microsoft.com/office/powerpoint/2010/main" val="26259291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40</a:t>
            </a:fld>
            <a:endParaRPr lang="fr-FR"/>
          </a:p>
        </p:txBody>
      </p:sp>
    </p:spTree>
    <p:extLst>
      <p:ext uri="{BB962C8B-B14F-4D97-AF65-F5344CB8AC3E}">
        <p14:creationId xmlns:p14="http://schemas.microsoft.com/office/powerpoint/2010/main" val="5238678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41</a:t>
            </a:fld>
            <a:endParaRPr lang="fr-FR"/>
          </a:p>
        </p:txBody>
      </p:sp>
    </p:spTree>
    <p:extLst>
      <p:ext uri="{BB962C8B-B14F-4D97-AF65-F5344CB8AC3E}">
        <p14:creationId xmlns:p14="http://schemas.microsoft.com/office/powerpoint/2010/main" val="617272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42</a:t>
            </a:fld>
            <a:endParaRPr lang="fr-FR"/>
          </a:p>
        </p:txBody>
      </p:sp>
    </p:spTree>
    <p:extLst>
      <p:ext uri="{BB962C8B-B14F-4D97-AF65-F5344CB8AC3E}">
        <p14:creationId xmlns:p14="http://schemas.microsoft.com/office/powerpoint/2010/main" val="4252964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43</a:t>
            </a:fld>
            <a:endParaRPr lang="fr-FR"/>
          </a:p>
        </p:txBody>
      </p:sp>
    </p:spTree>
    <p:extLst>
      <p:ext uri="{BB962C8B-B14F-4D97-AF65-F5344CB8AC3E}">
        <p14:creationId xmlns:p14="http://schemas.microsoft.com/office/powerpoint/2010/main" val="3090005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An exercise to </a:t>
            </a:r>
            <a:r>
              <a:rPr lang="en-US" noProof="0" dirty="0" err="1"/>
              <a:t>standardise</a:t>
            </a:r>
            <a:r>
              <a:rPr lang="en-US" noProof="0" dirty="0"/>
              <a:t> the trainees’ Hb measurements should be conducted. For instructions on the recommended exercise see Annex 8 or see SENS Anaemia tool: [Tool 4- Anaemia </a:t>
            </a:r>
            <a:r>
              <a:rPr lang="en-US" noProof="0" dirty="0" err="1"/>
              <a:t>Standardisation</a:t>
            </a:r>
            <a:r>
              <a:rPr lang="en-US" noProof="0" dirty="0"/>
              <a:t> Exercise]</a:t>
            </a: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44</a:t>
            </a:fld>
            <a:endParaRPr lang="fr-FR"/>
          </a:p>
        </p:txBody>
      </p:sp>
    </p:spTree>
    <p:extLst>
      <p:ext uri="{BB962C8B-B14F-4D97-AF65-F5344CB8AC3E}">
        <p14:creationId xmlns:p14="http://schemas.microsoft.com/office/powerpoint/2010/main" val="39274848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45</a:t>
            </a:fld>
            <a:endParaRPr lang="fr-FR"/>
          </a:p>
        </p:txBody>
      </p:sp>
    </p:spTree>
    <p:extLst>
      <p:ext uri="{BB962C8B-B14F-4D97-AF65-F5344CB8AC3E}">
        <p14:creationId xmlns:p14="http://schemas.microsoft.com/office/powerpoint/2010/main" val="324465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a:t>
            </a:fld>
            <a:endParaRPr lang="fr-FR"/>
          </a:p>
        </p:txBody>
      </p:sp>
    </p:spTree>
    <p:extLst>
      <p:ext uri="{BB962C8B-B14F-4D97-AF65-F5344CB8AC3E}">
        <p14:creationId xmlns:p14="http://schemas.microsoft.com/office/powerpoint/2010/main" val="33449508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7AA6BA0-1B41-470B-9D1C-517E7763624D}"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0438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a:t>
            </a:fld>
            <a:endParaRPr lang="fr-FR"/>
          </a:p>
        </p:txBody>
      </p:sp>
    </p:spTree>
    <p:extLst>
      <p:ext uri="{BB962C8B-B14F-4D97-AF65-F5344CB8AC3E}">
        <p14:creationId xmlns:p14="http://schemas.microsoft.com/office/powerpoint/2010/main" val="1702486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6</a:t>
            </a:fld>
            <a:endParaRPr lang="fr-FR"/>
          </a:p>
        </p:txBody>
      </p:sp>
    </p:spTree>
    <p:extLst>
      <p:ext uri="{BB962C8B-B14F-4D97-AF65-F5344CB8AC3E}">
        <p14:creationId xmlns:p14="http://schemas.microsoft.com/office/powerpoint/2010/main" val="91162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7</a:t>
            </a:fld>
            <a:endParaRPr lang="fr-FR"/>
          </a:p>
        </p:txBody>
      </p:sp>
    </p:spTree>
    <p:extLst>
      <p:ext uri="{BB962C8B-B14F-4D97-AF65-F5344CB8AC3E}">
        <p14:creationId xmlns:p14="http://schemas.microsoft.com/office/powerpoint/2010/main" val="421925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8</a:t>
            </a:fld>
            <a:endParaRPr lang="fr-FR"/>
          </a:p>
        </p:txBody>
      </p:sp>
    </p:spTree>
    <p:extLst>
      <p:ext uri="{BB962C8B-B14F-4D97-AF65-F5344CB8AC3E}">
        <p14:creationId xmlns:p14="http://schemas.microsoft.com/office/powerpoint/2010/main" val="1116484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9</a:t>
            </a:fld>
            <a:endParaRPr lang="fr-FR"/>
          </a:p>
        </p:txBody>
      </p:sp>
    </p:spTree>
    <p:extLst>
      <p:ext uri="{BB962C8B-B14F-4D97-AF65-F5344CB8AC3E}">
        <p14:creationId xmlns:p14="http://schemas.microsoft.com/office/powerpoint/2010/main" val="3107875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306" y="360052"/>
            <a:ext cx="11746751" cy="3036056"/>
          </a:xfrm>
        </p:spPr>
        <p:txBody>
          <a:bodyPr tIns="0" bIns="0" anchor="b" anchorCtr="0">
            <a:noAutofit/>
          </a:bodyPr>
          <a:lstStyle>
            <a:lvl1pPr algn="ctr">
              <a:defRPr sz="5867" b="1">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pic>
        <p:nvPicPr>
          <p:cNvPr id="9" name="Picture 8" descr="bluestrip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3450"/>
            <a:ext cx="12192000" cy="844551"/>
          </a:xfrm>
          <a:prstGeom prst="rect">
            <a:avLst/>
          </a:prstGeom>
        </p:spPr>
      </p:pic>
    </p:spTree>
    <p:extLst>
      <p:ext uri="{BB962C8B-B14F-4D97-AF65-F5344CB8AC3E}">
        <p14:creationId xmlns:p14="http://schemas.microsoft.com/office/powerpoint/2010/main" val="167637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and Light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12191999" cy="6004984"/>
          </a:xfrm>
          <a:solidFill>
            <a:schemeClr val="bg1">
              <a:lumMod val="85000"/>
            </a:schemeClr>
          </a:solidFill>
        </p:spPr>
        <p:txBody>
          <a:bodyPr anchor="ctr" anchorCtr="0">
            <a:normAutofit/>
          </a:bodyPr>
          <a:lstStyle>
            <a:lvl1pPr marL="0" indent="0" algn="r">
              <a:buFontTx/>
              <a:buNone/>
              <a:defRPr sz="2667" baseline="0"/>
            </a:lvl1pPr>
          </a:lstStyle>
          <a:p>
            <a:r>
              <a:rPr lang="en-US" dirty="0"/>
              <a:t>Drag picture to placeholder </a:t>
            </a:r>
            <a:br>
              <a:rPr lang="en-US" dirty="0"/>
            </a:br>
            <a:r>
              <a:rPr lang="en-US" dirty="0"/>
              <a:t>or click icon to add</a:t>
            </a:r>
          </a:p>
        </p:txBody>
      </p:sp>
      <p:sp>
        <p:nvSpPr>
          <p:cNvPr id="10" name="Rectangle 9"/>
          <p:cNvSpPr/>
          <p:nvPr/>
        </p:nvSpPr>
        <p:spPr>
          <a:xfrm>
            <a:off x="1" y="-1"/>
            <a:ext cx="5839313" cy="6014717"/>
          </a:xfrm>
          <a:prstGeom prst="rect">
            <a:avLst/>
          </a:prstGeom>
          <a:gradFill flip="none" rotWithShape="1">
            <a:gsLst>
              <a:gs pos="0">
                <a:schemeClr val="bg1">
                  <a:alpha val="70000"/>
                </a:schemeClr>
              </a:gs>
              <a:gs pos="100000">
                <a:schemeClr val="bg1">
                  <a:alpha val="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278711" y="272465"/>
            <a:ext cx="6942572" cy="1291135"/>
          </a:xfrm>
        </p:spPr>
        <p:txBody>
          <a:bodyPr/>
          <a:lstStyle>
            <a:lvl1pPr>
              <a:defRPr/>
            </a:lvl1pPr>
          </a:lstStyle>
          <a:p>
            <a:r>
              <a:rPr lang="fr-FR"/>
              <a:t>Modifiez le style du titre</a:t>
            </a:r>
            <a:endParaRPr lang="en-US" dirty="0"/>
          </a:p>
        </p:txBody>
      </p:sp>
      <p:sp>
        <p:nvSpPr>
          <p:cNvPr id="4" name="Content Placeholder 3"/>
          <p:cNvSpPr>
            <a:spLocks noGrp="1"/>
          </p:cNvSpPr>
          <p:nvPr>
            <p:ph sz="half" idx="2"/>
          </p:nvPr>
        </p:nvSpPr>
        <p:spPr>
          <a:xfrm>
            <a:off x="278713" y="1732800"/>
            <a:ext cx="5541137" cy="403841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20179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C8C39B41-D8B5-4052-B551-9B5525EAA8B6}"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18632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18222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75186" y="273049"/>
            <a:ext cx="4240551" cy="1162051"/>
          </a:xfrm>
        </p:spPr>
        <p:txBody>
          <a:bodyPr anchor="b"/>
          <a:lstStyle>
            <a:lvl1pPr algn="l">
              <a:defRPr sz="2667" b="1"/>
            </a:lvl1pPr>
          </a:lstStyle>
          <a:p>
            <a:r>
              <a:rPr lang="fr-FR"/>
              <a:t>Modifiez le style du titre</a:t>
            </a:r>
            <a:endParaRPr lang="en-US" dirty="0"/>
          </a:p>
        </p:txBody>
      </p:sp>
      <p:sp>
        <p:nvSpPr>
          <p:cNvPr id="3" name="Content Placeholder 2"/>
          <p:cNvSpPr>
            <a:spLocks noGrp="1"/>
          </p:cNvSpPr>
          <p:nvPr>
            <p:ph idx="1"/>
          </p:nvPr>
        </p:nvSpPr>
        <p:spPr>
          <a:xfrm>
            <a:off x="4766733" y="273051"/>
            <a:ext cx="7164931" cy="5555884"/>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275186" y="1732801"/>
            <a:ext cx="4240551" cy="409613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ABBEA6-7C60-4B02-AE87-00D78D8422AF}"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885795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601382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5" name="Date Placeholder 4"/>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
        <p:nvSpPr>
          <p:cNvPr id="9" name="Text Placeholder 3"/>
          <p:cNvSpPr>
            <a:spLocks noGrp="1"/>
          </p:cNvSpPr>
          <p:nvPr>
            <p:ph type="body" sz="half" idx="2"/>
          </p:nvPr>
        </p:nvSpPr>
        <p:spPr>
          <a:xfrm>
            <a:off x="0" y="4116260"/>
            <a:ext cx="12192000" cy="1897568"/>
          </a:xfrm>
          <a:gradFill flip="none" rotWithShape="1">
            <a:gsLst>
              <a:gs pos="21000">
                <a:schemeClr val="accent2">
                  <a:alpha val="75000"/>
                </a:schemeClr>
              </a:gs>
              <a:gs pos="100000">
                <a:schemeClr val="accent2">
                  <a:alpha val="0"/>
                </a:schemeClr>
              </a:gs>
            </a:gsLst>
            <a:lin ang="16200000" scaled="0"/>
            <a:tileRect/>
          </a:gradFill>
        </p:spPr>
        <p:txBody>
          <a:bodyPr lIns="180000" tIns="0" rIns="180000" bIns="180000" anchor="b" anchorCtr="0"/>
          <a:lstStyle>
            <a:lvl1pPr marL="0" indent="0">
              <a:buNone/>
              <a:defRPr sz="1867">
                <a:solidFill>
                  <a:schemeClr val="tx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a:t>Cliquez pour modifier les styles du texte du masque</a:t>
            </a:r>
          </a:p>
        </p:txBody>
      </p:sp>
    </p:spTree>
    <p:extLst>
      <p:ext uri="{BB962C8B-B14F-4D97-AF65-F5344CB8AC3E}">
        <p14:creationId xmlns:p14="http://schemas.microsoft.com/office/powerpoint/2010/main" val="10695905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E2D6473-DF6D-4702-B328-E0DD40540A4E}"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228130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9827" y="274639"/>
            <a:ext cx="2743200" cy="556402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78712" y="274639"/>
            <a:ext cx="8697915" cy="556402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E26F7E3A-B166-407D-9866-32884E7D5B37}"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9818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306" y="360052"/>
            <a:ext cx="11746751" cy="3036056"/>
          </a:xfrm>
        </p:spPr>
        <p:txBody>
          <a:bodyPr tIns="0" bIns="0" anchor="b" anchorCtr="0">
            <a:noAutofit/>
          </a:bodyPr>
          <a:lstStyle>
            <a:lvl1pPr algn="ctr">
              <a:defRPr sz="5867" b="1">
                <a:solidFill>
                  <a:schemeClr val="bg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pic>
        <p:nvPicPr>
          <p:cNvPr id="9" name="Picture 8" descr="bluestrip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3450"/>
            <a:ext cx="12192000" cy="844551"/>
          </a:xfrm>
          <a:prstGeom prst="rect">
            <a:avLst/>
          </a:prstGeom>
        </p:spPr>
      </p:pic>
    </p:spTree>
    <p:extLst>
      <p:ext uri="{BB962C8B-B14F-4D97-AF65-F5344CB8AC3E}">
        <p14:creationId xmlns:p14="http://schemas.microsoft.com/office/powerpoint/2010/main" val="7224486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28FC5F6-F338-4AE4-BB23-26385BCFC423}"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a:t>
            </a:fld>
            <a:endParaRPr lang="en-US" dirty="0"/>
          </a:p>
        </p:txBody>
      </p:sp>
    </p:spTree>
    <p:extLst>
      <p:ext uri="{BB962C8B-B14F-4D97-AF65-F5344CB8AC3E}">
        <p14:creationId xmlns:p14="http://schemas.microsoft.com/office/powerpoint/2010/main" val="164482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266311382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with Im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1"/>
            <a:ext cx="12192000" cy="6013449"/>
          </a:xfrm>
          <a:solidFill>
            <a:schemeClr val="bg1">
              <a:lumMod val="50000"/>
            </a:schemeClr>
          </a:solidFill>
        </p:spPr>
        <p:txBody>
          <a:bodyPr>
            <a:normAutofit/>
          </a:bodyPr>
          <a:lstStyle>
            <a:lvl1pPr marL="0" indent="0" algn="ctr">
              <a:buFontTx/>
              <a:buNone/>
              <a:defRPr sz="2667" baseline="0">
                <a:solidFill>
                  <a:schemeClr val="tx2"/>
                </a:solidFill>
              </a:defRPr>
            </a:lvl1pPr>
          </a:lstStyle>
          <a:p>
            <a:r>
              <a:rPr lang="en-US" dirty="0"/>
              <a:t>Drag background image here</a:t>
            </a:r>
          </a:p>
        </p:txBody>
      </p:sp>
      <p:sp>
        <p:nvSpPr>
          <p:cNvPr id="2" name="Title 1"/>
          <p:cNvSpPr>
            <a:spLocks noGrp="1"/>
          </p:cNvSpPr>
          <p:nvPr>
            <p:ph type="ctrTitle"/>
          </p:nvPr>
        </p:nvSpPr>
        <p:spPr>
          <a:xfrm>
            <a:off x="243306" y="651983"/>
            <a:ext cx="11746751" cy="2744124"/>
          </a:xfrm>
        </p:spPr>
        <p:txBody>
          <a:bodyPr tIns="0" bIns="0" anchor="b" anchorCtr="0">
            <a:noAutofit/>
          </a:bodyPr>
          <a:lstStyle>
            <a:lvl1pPr algn="ctr">
              <a:defRPr sz="5867" b="1">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Modifiez le style des sous-titres du masque</a:t>
            </a:r>
            <a:endParaRPr lang="en-US" dirty="0"/>
          </a:p>
        </p:txBody>
      </p:sp>
    </p:spTree>
    <p:extLst>
      <p:ext uri="{BB962C8B-B14F-4D97-AF65-F5344CB8AC3E}">
        <p14:creationId xmlns:p14="http://schemas.microsoft.com/office/powerpoint/2010/main" val="172332783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78713" y="2840483"/>
            <a:ext cx="11594559" cy="1362075"/>
          </a:xfrm>
        </p:spPr>
        <p:txBody>
          <a:bodyPr anchor="t"/>
          <a:lstStyle>
            <a:lvl1pPr algn="l">
              <a:defRPr sz="5333" b="1" cap="all"/>
            </a:lvl1pPr>
          </a:lstStyle>
          <a:p>
            <a:r>
              <a:rPr lang="fr-FR"/>
              <a:t>Modifiez le style du titre</a:t>
            </a:r>
            <a:endParaRPr lang="en-US" dirty="0"/>
          </a:p>
        </p:txBody>
      </p:sp>
      <p:sp>
        <p:nvSpPr>
          <p:cNvPr id="3" name="Text Placeholder 2"/>
          <p:cNvSpPr>
            <a:spLocks noGrp="1"/>
          </p:cNvSpPr>
          <p:nvPr>
            <p:ph type="body" idx="1"/>
          </p:nvPr>
        </p:nvSpPr>
        <p:spPr>
          <a:xfrm>
            <a:off x="278713" y="1233253"/>
            <a:ext cx="11594559" cy="1500187"/>
          </a:xfrm>
        </p:spPr>
        <p:txBody>
          <a:bodyPr lIns="0" tIns="0" rIns="0" bIns="0" anchor="b">
            <a:normAutofit/>
          </a:bodyPr>
          <a:lstStyle>
            <a:lvl1pPr marL="0" indent="0">
              <a:buNone/>
              <a:defRPr sz="2667">
                <a:solidFill>
                  <a:schemeClr val="tx1"/>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583966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278712" y="1732801"/>
            <a:ext cx="5715688" cy="411626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97600" y="1732801"/>
            <a:ext cx="5753528" cy="411626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85233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and Right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6131278" y="9732"/>
            <a:ext cx="6060721" cy="6004984"/>
          </a:xfrm>
          <a:solidFill>
            <a:schemeClr val="bg1">
              <a:lumMod val="85000"/>
            </a:schemeClr>
          </a:solidFill>
        </p:spPr>
        <p:txBody>
          <a:bodyPr anchor="ctr" anchorCtr="0">
            <a:normAutofit/>
          </a:bodyPr>
          <a:lstStyle>
            <a:lvl1pPr marL="0" indent="0" algn="ctr">
              <a:buFontTx/>
              <a:buNone/>
              <a:defRPr sz="2667"/>
            </a:lvl1pPr>
          </a:lstStyle>
          <a:p>
            <a:r>
              <a:rPr lang="en-US" dirty="0"/>
              <a:t>Click icon to add Image</a:t>
            </a:r>
          </a:p>
        </p:txBody>
      </p:sp>
      <p:sp>
        <p:nvSpPr>
          <p:cNvPr id="2" name="Title 1"/>
          <p:cNvSpPr>
            <a:spLocks noGrp="1"/>
          </p:cNvSpPr>
          <p:nvPr>
            <p:ph type="title"/>
          </p:nvPr>
        </p:nvSpPr>
        <p:spPr>
          <a:xfrm>
            <a:off x="278712" y="272465"/>
            <a:ext cx="5628733" cy="1291135"/>
          </a:xfrm>
        </p:spPr>
        <p:txBody>
          <a:bodyPr/>
          <a:lstStyle>
            <a:lvl1pPr>
              <a:defRPr/>
            </a:lvl1pPr>
          </a:lstStyle>
          <a:p>
            <a:r>
              <a:rPr lang="fr-FR"/>
              <a:t>Modifiez le style du titre</a:t>
            </a:r>
            <a:endParaRPr lang="en-US" dirty="0"/>
          </a:p>
        </p:txBody>
      </p:sp>
      <p:sp>
        <p:nvSpPr>
          <p:cNvPr id="4" name="Content Placeholder 3"/>
          <p:cNvSpPr>
            <a:spLocks noGrp="1"/>
          </p:cNvSpPr>
          <p:nvPr>
            <p:ph sz="half" idx="2"/>
          </p:nvPr>
        </p:nvSpPr>
        <p:spPr>
          <a:xfrm>
            <a:off x="278712" y="1732800"/>
            <a:ext cx="5628733" cy="403841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57878905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and Dark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12191999" cy="6004984"/>
          </a:xfrm>
          <a:solidFill>
            <a:schemeClr val="accent2"/>
          </a:solidFill>
        </p:spPr>
        <p:txBody>
          <a:bodyPr anchor="ctr" anchorCtr="0">
            <a:normAutofit/>
          </a:bodyPr>
          <a:lstStyle>
            <a:lvl1pPr marL="0" indent="0" algn="r">
              <a:buFontTx/>
              <a:buNone/>
              <a:defRPr sz="2667" baseline="0">
                <a:solidFill>
                  <a:schemeClr val="bg1"/>
                </a:solidFill>
              </a:defRPr>
            </a:lvl1pPr>
          </a:lstStyle>
          <a:p>
            <a:r>
              <a:rPr lang="en-US" dirty="0"/>
              <a:t>Drag picture to placeholder </a:t>
            </a:r>
            <a:br>
              <a:rPr lang="en-US" dirty="0"/>
            </a:br>
            <a:r>
              <a:rPr lang="en-US" dirty="0"/>
              <a:t>or click icon to add</a:t>
            </a:r>
          </a:p>
        </p:txBody>
      </p:sp>
      <p:sp>
        <p:nvSpPr>
          <p:cNvPr id="2" name="Title 1"/>
          <p:cNvSpPr>
            <a:spLocks noGrp="1"/>
          </p:cNvSpPr>
          <p:nvPr>
            <p:ph type="title"/>
          </p:nvPr>
        </p:nvSpPr>
        <p:spPr>
          <a:xfrm>
            <a:off x="278711" y="272465"/>
            <a:ext cx="6942572" cy="1291135"/>
          </a:xfrm>
        </p:spPr>
        <p:txBody>
          <a:bodyPr/>
          <a:lstStyle>
            <a:lvl1pPr>
              <a:defRPr>
                <a:solidFill>
                  <a:schemeClr val="tx2"/>
                </a:solidFill>
              </a:defRPr>
            </a:lvl1pPr>
          </a:lstStyle>
          <a:p>
            <a:r>
              <a:rPr lang="fr-FR"/>
              <a:t>Modifiez le style du titre</a:t>
            </a:r>
            <a:endParaRPr lang="en-US" dirty="0"/>
          </a:p>
        </p:txBody>
      </p:sp>
      <p:sp>
        <p:nvSpPr>
          <p:cNvPr id="4" name="Content Placeholder 3"/>
          <p:cNvSpPr>
            <a:spLocks noGrp="1"/>
          </p:cNvSpPr>
          <p:nvPr>
            <p:ph sz="half" idx="2"/>
          </p:nvPr>
        </p:nvSpPr>
        <p:spPr>
          <a:xfrm>
            <a:off x="278712" y="1732800"/>
            <a:ext cx="5482744" cy="4038411"/>
          </a:xfrm>
        </p:spPr>
        <p:txBody>
          <a:bodyPr/>
          <a:lstStyle>
            <a:lvl1pPr>
              <a:buClr>
                <a:schemeClr val="accent3"/>
              </a:buClr>
              <a:defRPr sz="3200">
                <a:solidFill>
                  <a:schemeClr val="tx2"/>
                </a:solidFill>
              </a:defRPr>
            </a:lvl1pPr>
            <a:lvl2pPr>
              <a:buClr>
                <a:schemeClr val="accent3"/>
              </a:buClr>
              <a:defRPr sz="2667">
                <a:solidFill>
                  <a:schemeClr val="tx2"/>
                </a:solidFill>
              </a:defRPr>
            </a:lvl2pPr>
            <a:lvl3pPr>
              <a:buClr>
                <a:schemeClr val="accent3"/>
              </a:buClr>
              <a:defRPr sz="2400">
                <a:solidFill>
                  <a:schemeClr val="tx2"/>
                </a:solidFill>
              </a:defRPr>
            </a:lvl3pPr>
            <a:lvl4pPr>
              <a:buClr>
                <a:schemeClr val="accent3"/>
              </a:buClr>
              <a:defRPr sz="2133">
                <a:solidFill>
                  <a:schemeClr val="tx2"/>
                </a:solidFill>
              </a:defRPr>
            </a:lvl4pPr>
            <a:lvl5pPr>
              <a:buClr>
                <a:schemeClr val="accent3"/>
              </a:buClr>
              <a:defRPr sz="2133">
                <a:solidFill>
                  <a:schemeClr val="tx2"/>
                </a:solidFill>
              </a:defRPr>
            </a:lvl5pPr>
            <a:lvl6pPr>
              <a:defRPr sz="2133"/>
            </a:lvl6pPr>
            <a:lvl7pPr>
              <a:defRPr sz="2133"/>
            </a:lvl7pPr>
            <a:lvl8pPr>
              <a:defRPr sz="2133"/>
            </a:lvl8pPr>
            <a:lvl9pPr>
              <a:defRPr sz="213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0981715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8712" y="272465"/>
            <a:ext cx="11672416" cy="1291135"/>
          </a:xfrm>
          <a:prstGeom prst="rect">
            <a:avLst/>
          </a:prstGeom>
        </p:spPr>
        <p:txBody>
          <a:bodyPr vert="horz" lIns="0" tIns="0" rIns="0" bIns="0" rtlCol="0" anchor="b" anchorCtr="0">
            <a:normAutofit/>
          </a:bodyPr>
          <a:lstStyle/>
          <a:p>
            <a:r>
              <a:rPr lang="fr-FR"/>
              <a:t>Modifiez le style du titre</a:t>
            </a:r>
            <a:endParaRPr lang="en-US" dirty="0"/>
          </a:p>
        </p:txBody>
      </p:sp>
      <p:sp>
        <p:nvSpPr>
          <p:cNvPr id="3" name="Text Placeholder 2"/>
          <p:cNvSpPr>
            <a:spLocks noGrp="1"/>
          </p:cNvSpPr>
          <p:nvPr>
            <p:ph type="body" idx="1"/>
          </p:nvPr>
        </p:nvSpPr>
        <p:spPr>
          <a:xfrm>
            <a:off x="278712" y="1732139"/>
            <a:ext cx="11672416" cy="4028680"/>
          </a:xfrm>
          <a:prstGeom prst="rect">
            <a:avLst/>
          </a:prstGeom>
        </p:spPr>
        <p:txBody>
          <a:bodyPr vert="horz" lIns="91440" tIns="45720" rIns="91440" bIns="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78712" y="6473119"/>
            <a:ext cx="869693" cy="207888"/>
          </a:xfrm>
          <a:prstGeom prst="rect">
            <a:avLst/>
          </a:prstGeom>
        </p:spPr>
        <p:txBody>
          <a:bodyPr vert="horz" lIns="0" tIns="0" rIns="0" bIns="0" rtlCol="0" anchor="t" anchorCtr="0"/>
          <a:lstStyle>
            <a:lvl1pPr algn="l">
              <a:defRPr sz="1200">
                <a:solidFill>
                  <a:schemeClr val="bg1">
                    <a:lumMod val="50000"/>
                  </a:schemeClr>
                </a:solidFill>
              </a:defRPr>
            </a:lvl1pPr>
          </a:lstStyle>
          <a:p>
            <a:fld id="{98624D31-43A5-475A-80CF-332C9F6DCF35}" type="datetimeFigureOut">
              <a:rPr lang="en-US" smtClean="0"/>
              <a:t>12/1/2020</a:t>
            </a:fld>
            <a:endParaRPr lang="en-US" dirty="0"/>
          </a:p>
        </p:txBody>
      </p:sp>
      <p:sp>
        <p:nvSpPr>
          <p:cNvPr id="5" name="Footer Placeholder 4"/>
          <p:cNvSpPr>
            <a:spLocks noGrp="1"/>
          </p:cNvSpPr>
          <p:nvPr>
            <p:ph type="ftr" sz="quarter" idx="3"/>
          </p:nvPr>
        </p:nvSpPr>
        <p:spPr>
          <a:xfrm>
            <a:off x="278712" y="6125647"/>
            <a:ext cx="5628733" cy="303596"/>
          </a:xfrm>
          <a:prstGeom prst="rect">
            <a:avLst/>
          </a:prstGeom>
        </p:spPr>
        <p:txBody>
          <a:bodyPr vert="horz" lIns="0" tIns="0" rIns="0" bIns="0" rtlCol="0" anchor="b" anchorCtr="0">
            <a:noAutofit/>
          </a:bodyPr>
          <a:lstStyle>
            <a:lvl1pPr algn="l">
              <a:defRPr sz="1333">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1148406" y="6473119"/>
            <a:ext cx="606917" cy="207888"/>
          </a:xfrm>
          <a:prstGeom prst="rect">
            <a:avLst/>
          </a:prstGeom>
        </p:spPr>
        <p:txBody>
          <a:bodyPr vert="horz" lIns="0" tIns="0" rIns="91440" bIns="0" rtlCol="0" anchor="t" anchorCtr="0"/>
          <a:lstStyle>
            <a:lvl1pPr algn="l">
              <a:defRPr sz="1200">
                <a:solidFill>
                  <a:schemeClr val="bg1">
                    <a:lumMod val="50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658565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sldNum="0" hdr="0" ftr="0" dt="0"/>
  <p:txStyles>
    <p:title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p:titleStyle>
    <p:bodyStyle>
      <a:lvl1pPr marL="457189" indent="-457189" algn="l" defTabSz="609585" rtl="0" eaLnBrk="1" latinLnBrk="0" hangingPunct="1">
        <a:spcBef>
          <a:spcPct val="20000"/>
        </a:spcBef>
        <a:buClr>
          <a:schemeClr val="accent1"/>
        </a:buClr>
        <a:buFont typeface="Arial"/>
        <a:buChar char="•"/>
        <a:defRPr sz="3733" kern="1200">
          <a:solidFill>
            <a:schemeClr val="tx1"/>
          </a:solidFill>
          <a:latin typeface="+mn-lt"/>
          <a:ea typeface="+mn-ea"/>
          <a:cs typeface="+mn-cs"/>
        </a:defRPr>
      </a:lvl1pPr>
      <a:lvl2pPr marL="990575" indent="-380990" algn="l" defTabSz="609585" rtl="0" eaLnBrk="1" latinLnBrk="0" hangingPunct="1">
        <a:spcBef>
          <a:spcPct val="20000"/>
        </a:spcBef>
        <a:buClr>
          <a:schemeClr val="accent1"/>
        </a:buClr>
        <a:buFont typeface="Arial"/>
        <a:buChar char="–"/>
        <a:defRPr sz="3200" kern="1200">
          <a:solidFill>
            <a:schemeClr val="tx1"/>
          </a:solidFill>
          <a:latin typeface="+mn-lt"/>
          <a:ea typeface="+mn-ea"/>
          <a:cs typeface="+mn-cs"/>
        </a:defRPr>
      </a:lvl2pPr>
      <a:lvl3pPr marL="1523962" indent="-304792" algn="l" defTabSz="609585" rtl="0" eaLnBrk="1" latinLnBrk="0" hangingPunct="1">
        <a:spcBef>
          <a:spcPct val="20000"/>
        </a:spcBef>
        <a:buClr>
          <a:schemeClr val="accent1"/>
        </a:buClr>
        <a:buFont typeface="Arial"/>
        <a:buChar char="•"/>
        <a:defRPr sz="2667" kern="1200">
          <a:solidFill>
            <a:schemeClr val="tx1"/>
          </a:solidFill>
          <a:latin typeface="+mn-lt"/>
          <a:ea typeface="+mn-ea"/>
          <a:cs typeface="+mn-cs"/>
        </a:defRPr>
      </a:lvl3pPr>
      <a:lvl4pPr marL="2133547" indent="-304792" algn="l" defTabSz="609585" rtl="0" eaLnBrk="1" latinLnBrk="0" hangingPunct="1">
        <a:spcBef>
          <a:spcPct val="20000"/>
        </a:spcBef>
        <a:buClr>
          <a:schemeClr val="accent1"/>
        </a:buClr>
        <a:buFont typeface="Arial"/>
        <a:buChar char="–"/>
        <a:defRPr sz="2400" kern="1200">
          <a:solidFill>
            <a:schemeClr val="tx1"/>
          </a:solidFill>
          <a:latin typeface="+mn-lt"/>
          <a:ea typeface="+mn-ea"/>
          <a:cs typeface="+mn-cs"/>
        </a:defRPr>
      </a:lvl4pPr>
      <a:lvl5pPr marL="2743131" indent="-304792" algn="l" defTabSz="609585" rtl="0" eaLnBrk="1" latinLnBrk="0" hangingPunct="1">
        <a:spcBef>
          <a:spcPct val="20000"/>
        </a:spcBef>
        <a:buClr>
          <a:schemeClr val="accent1"/>
        </a:buClr>
        <a:buFont typeface="Arial"/>
        <a:buChar char="»"/>
        <a:defRPr sz="24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2488" y="1872064"/>
            <a:ext cx="10747023" cy="1839489"/>
          </a:xfrm>
        </p:spPr>
        <p:txBody>
          <a:bodyPr>
            <a:normAutofit fontScale="90000"/>
          </a:bodyPr>
          <a:lstStyle/>
          <a:p>
            <a:pPr algn="ctr"/>
            <a:r>
              <a:rPr lang="en-US" sz="6600" b="1" dirty="0"/>
              <a:t>SENS Surveys </a:t>
            </a:r>
            <a:br>
              <a:rPr lang="en-US" sz="6600" dirty="0"/>
            </a:br>
            <a:r>
              <a:rPr lang="en-US" sz="5300" b="0" dirty="0">
                <a:solidFill>
                  <a:schemeClr val="bg1"/>
                </a:solidFill>
              </a:rPr>
              <a:t>[Camp/Setting names]</a:t>
            </a:r>
            <a:br>
              <a:rPr lang="en-US" sz="5300" b="0" dirty="0">
                <a:solidFill>
                  <a:schemeClr val="bg1"/>
                </a:solidFill>
              </a:rPr>
            </a:br>
            <a:r>
              <a:rPr lang="en-US" sz="5300" b="0" dirty="0">
                <a:solidFill>
                  <a:schemeClr val="bg1"/>
                </a:solidFill>
              </a:rPr>
              <a:t>Region, Country - Time frame</a:t>
            </a:r>
            <a:endParaRPr lang="en-US" sz="6600" b="0" dirty="0">
              <a:solidFill>
                <a:schemeClr val="bg1"/>
              </a:solidFill>
            </a:endParaRPr>
          </a:p>
        </p:txBody>
      </p:sp>
      <p:sp>
        <p:nvSpPr>
          <p:cNvPr id="6" name="Sous-titre 2"/>
          <p:cNvSpPr>
            <a:spLocks noGrp="1"/>
          </p:cNvSpPr>
          <p:nvPr>
            <p:ph type="subTitle" idx="1"/>
          </p:nvPr>
        </p:nvSpPr>
        <p:spPr>
          <a:xfrm>
            <a:off x="1097279" y="4635925"/>
            <a:ext cx="10058400" cy="1143000"/>
          </a:xfrm>
        </p:spPr>
        <p:txBody>
          <a:bodyPr>
            <a:normAutofit/>
          </a:bodyPr>
          <a:lstStyle/>
          <a:p>
            <a:r>
              <a:rPr lang="fr-FR" dirty="0"/>
              <a:t>Survey Training</a:t>
            </a:r>
          </a:p>
          <a:p>
            <a:r>
              <a:rPr lang="fr-FR" sz="1800" dirty="0"/>
              <a:t>[PLACE, DATES]</a:t>
            </a:r>
          </a:p>
        </p:txBody>
      </p:sp>
      <p:sp>
        <p:nvSpPr>
          <p:cNvPr id="12" name="ZoneTexte 11">
            <a:extLst>
              <a:ext uri="{FF2B5EF4-FFF2-40B4-BE49-F238E27FC236}">
                <a16:creationId xmlns:a16="http://schemas.microsoft.com/office/drawing/2014/main" id="{E4009F5F-9D41-458D-855A-3D7416553A66}"/>
              </a:ext>
            </a:extLst>
          </p:cNvPr>
          <p:cNvSpPr txBox="1"/>
          <p:nvPr/>
        </p:nvSpPr>
        <p:spPr>
          <a:xfrm>
            <a:off x="248355" y="6204844"/>
            <a:ext cx="6096000" cy="369332"/>
          </a:xfrm>
          <a:prstGeom prst="rect">
            <a:avLst/>
          </a:prstGeom>
          <a:noFill/>
        </p:spPr>
        <p:txBody>
          <a:bodyPr wrap="square">
            <a:spAutoFit/>
          </a:bodyPr>
          <a:lstStyle/>
          <a:p>
            <a:r>
              <a:rPr lang="fr-FR" sz="1800" dirty="0">
                <a:solidFill>
                  <a:schemeClr val="tx2"/>
                </a:solidFill>
              </a:rPr>
              <a:t>[LOGO PARTNERS]</a:t>
            </a:r>
            <a:endParaRPr lang="fr-FR" dirty="0">
              <a:solidFill>
                <a:schemeClr val="tx2"/>
              </a:solidFill>
            </a:endParaRPr>
          </a:p>
        </p:txBody>
      </p:sp>
    </p:spTree>
    <p:extLst>
      <p:ext uri="{BB962C8B-B14F-4D97-AF65-F5344CB8AC3E}">
        <p14:creationId xmlns:p14="http://schemas.microsoft.com/office/powerpoint/2010/main" val="321960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altLang="fr-FR"/>
              <a:t>Target Group and Sampling</a:t>
            </a:r>
            <a:endParaRPr lang="en-US"/>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dirty="0">
                <a:solidFill>
                  <a:schemeClr val="tx1"/>
                </a:solidFill>
              </a:rPr>
              <a:t> </a:t>
            </a: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577215" y="1417320"/>
            <a:ext cx="11098530" cy="47212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en-US" sz="2800" dirty="0">
                <a:solidFill>
                  <a:schemeClr val="tx1"/>
                </a:solidFill>
              </a:rPr>
              <a:t> </a:t>
            </a:r>
            <a:r>
              <a:rPr lang="en-US" sz="2400" b="1" dirty="0">
                <a:solidFill>
                  <a:srgbClr val="FF0000"/>
                </a:solidFill>
              </a:rPr>
              <a:t>To be adapted</a:t>
            </a:r>
          </a:p>
          <a:p>
            <a:pPr>
              <a:lnSpc>
                <a:spcPct val="100000"/>
              </a:lnSpc>
              <a:spcBef>
                <a:spcPts val="0"/>
              </a:spcBef>
              <a:spcAft>
                <a:spcPts val="0"/>
              </a:spcAft>
              <a:buFont typeface="Arial" panose="020B0604020202020204" pitchFamily="34" charset="0"/>
              <a:buChar char="•"/>
              <a:defRPr/>
            </a:pPr>
            <a:r>
              <a:rPr lang="en-US" sz="2400" dirty="0">
                <a:solidFill>
                  <a:schemeClr val="tx1"/>
                </a:solidFill>
              </a:rPr>
              <a:t> </a:t>
            </a:r>
            <a:r>
              <a:rPr lang="en-US" sz="2400" i="1" dirty="0">
                <a:solidFill>
                  <a:schemeClr val="tx1"/>
                </a:solidFill>
              </a:rPr>
              <a:t>Example:</a:t>
            </a:r>
          </a:p>
          <a:p>
            <a:pPr>
              <a:lnSpc>
                <a:spcPct val="100000"/>
              </a:lnSpc>
              <a:spcBef>
                <a:spcPts val="0"/>
              </a:spcBef>
              <a:spcAft>
                <a:spcPts val="0"/>
              </a:spcAft>
              <a:buFont typeface="Arial" panose="020B0604020202020204" pitchFamily="34" charset="0"/>
              <a:buChar char="•"/>
              <a:defRPr/>
            </a:pPr>
            <a:r>
              <a:rPr lang="en-US" sz="2400" i="1" dirty="0">
                <a:solidFill>
                  <a:schemeClr val="tx1"/>
                </a:solidFill>
              </a:rPr>
              <a:t> </a:t>
            </a:r>
            <a:r>
              <a:rPr lang="en-US" sz="2400" b="1" i="1" dirty="0">
                <a:solidFill>
                  <a:schemeClr val="tx1"/>
                </a:solidFill>
              </a:rPr>
              <a:t>Children 6-59 months</a:t>
            </a:r>
            <a:r>
              <a:rPr lang="en-US" sz="2400" i="1" dirty="0">
                <a:solidFill>
                  <a:schemeClr val="tx1"/>
                </a:solidFill>
                <a:sym typeface="Wingdings" panose="05000000000000000000" pitchFamily="2" charset="2"/>
              </a:rPr>
              <a:t> All children in all selected households (Anaemia)</a:t>
            </a:r>
            <a:endParaRPr lang="en-US" sz="2400" i="1" dirty="0">
              <a:solidFill>
                <a:schemeClr val="tx1"/>
              </a:solidFill>
            </a:endParaRPr>
          </a:p>
          <a:p>
            <a:pPr marL="0" indent="0">
              <a:lnSpc>
                <a:spcPct val="100000"/>
              </a:lnSpc>
              <a:spcBef>
                <a:spcPts val="0"/>
              </a:spcBef>
              <a:spcAft>
                <a:spcPts val="0"/>
              </a:spcAft>
              <a:buFont typeface="Calibri" panose="020F0502020204030204" pitchFamily="34" charset="0"/>
              <a:buNone/>
              <a:defRPr/>
            </a:pPr>
            <a:endParaRPr lang="en-US" sz="2400" i="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i="1" dirty="0">
                <a:solidFill>
                  <a:schemeClr val="tx1"/>
                </a:solidFill>
              </a:rPr>
              <a:t> </a:t>
            </a:r>
            <a:r>
              <a:rPr lang="en-US" sz="2400" b="1" i="1" dirty="0">
                <a:solidFill>
                  <a:schemeClr val="tx1"/>
                </a:solidFill>
              </a:rPr>
              <a:t>Women 15-49 years (NON-PREGNANT)</a:t>
            </a:r>
            <a:r>
              <a:rPr lang="en-US" sz="2400" i="1" dirty="0">
                <a:solidFill>
                  <a:schemeClr val="tx1"/>
                </a:solidFill>
              </a:rPr>
              <a:t> </a:t>
            </a:r>
            <a:r>
              <a:rPr lang="en-US" sz="2400" i="1" dirty="0">
                <a:solidFill>
                  <a:schemeClr val="tx1"/>
                </a:solidFill>
                <a:sym typeface="Wingdings" panose="05000000000000000000" pitchFamily="2" charset="2"/>
              </a:rPr>
              <a:t> All women every second selected households (including lactating women) (Anaemia)</a:t>
            </a:r>
            <a:endParaRPr lang="en-US" sz="2400" b="1" i="1" dirty="0">
              <a:solidFill>
                <a:schemeClr val="tx1"/>
              </a:solidFill>
            </a:endParaRPr>
          </a:p>
          <a:p>
            <a:pPr marL="0" indent="0">
              <a:lnSpc>
                <a:spcPct val="100000"/>
              </a:lnSpc>
              <a:spcBef>
                <a:spcPts val="0"/>
              </a:spcBef>
              <a:spcAft>
                <a:spcPts val="0"/>
              </a:spcAft>
              <a:buFont typeface="Calibri" panose="020F0502020204030204" pitchFamily="34" charset="0"/>
              <a:buNone/>
              <a:defRPr/>
            </a:pPr>
            <a:endParaRPr lang="en-US" sz="2400" i="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i="1" dirty="0">
                <a:solidFill>
                  <a:schemeClr val="tx1"/>
                </a:solidFill>
              </a:rPr>
              <a:t> </a:t>
            </a:r>
            <a:r>
              <a:rPr lang="en-US" sz="2400" b="1" i="1" dirty="0">
                <a:solidFill>
                  <a:schemeClr val="tx1"/>
                </a:solidFill>
              </a:rPr>
              <a:t>Women 15-49 years (PREGNANT)</a:t>
            </a:r>
            <a:r>
              <a:rPr lang="en-US" sz="2400" i="1" dirty="0">
                <a:solidFill>
                  <a:schemeClr val="tx1"/>
                </a:solidFill>
              </a:rPr>
              <a:t> </a:t>
            </a:r>
            <a:r>
              <a:rPr lang="en-US" sz="2400" b="1" i="1" dirty="0">
                <a:solidFill>
                  <a:schemeClr val="tx1"/>
                </a:solidFill>
                <a:sym typeface="Wingdings" panose="05000000000000000000" pitchFamily="2" charset="2"/>
              </a:rPr>
              <a:t> </a:t>
            </a:r>
            <a:r>
              <a:rPr lang="en-US" sz="2400" i="1" dirty="0">
                <a:solidFill>
                  <a:schemeClr val="tx1"/>
                </a:solidFill>
                <a:sym typeface="Wingdings" panose="05000000000000000000" pitchFamily="2" charset="2"/>
              </a:rPr>
              <a:t>All pregnant women every second selected households (including lactating women) </a:t>
            </a:r>
            <a:r>
              <a:rPr lang="en-US" sz="2400" i="1" dirty="0">
                <a:solidFill>
                  <a:schemeClr val="tx1"/>
                </a:solidFill>
              </a:rPr>
              <a:t>(ANC, iron-folic acid supplementation)</a:t>
            </a:r>
          </a:p>
        </p:txBody>
      </p:sp>
    </p:spTree>
    <p:extLst>
      <p:ext uri="{BB962C8B-B14F-4D97-AF65-F5344CB8AC3E}">
        <p14:creationId xmlns:p14="http://schemas.microsoft.com/office/powerpoint/2010/main" val="21155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Material needed</a:t>
            </a:r>
          </a:p>
        </p:txBody>
      </p:sp>
    </p:spTree>
    <p:extLst>
      <p:ext uri="{BB962C8B-B14F-4D97-AF65-F5344CB8AC3E}">
        <p14:creationId xmlns:p14="http://schemas.microsoft.com/office/powerpoint/2010/main" val="44081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78712" y="272466"/>
            <a:ext cx="11672416" cy="928164"/>
          </a:xfrm>
        </p:spPr>
        <p:txBody>
          <a:bodyPr>
            <a:normAutofit/>
          </a:bodyPr>
          <a:lstStyle/>
          <a:p>
            <a:r>
              <a:rPr lang="en-US" dirty="0"/>
              <a:t>Material Needed (1/2)</a:t>
            </a:r>
            <a:endParaRPr lang="en-US"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449" y="1300039"/>
            <a:ext cx="1633334" cy="175212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013" y="4205765"/>
            <a:ext cx="1736360" cy="17363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72277" y="1434564"/>
            <a:ext cx="1745356" cy="1510686"/>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1976" y="3298451"/>
            <a:ext cx="1505830" cy="150583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1550832"/>
            <a:ext cx="7075013" cy="439129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buFont typeface="Arial" panose="020B0604020202020204" pitchFamily="34" charset="0"/>
              <a:buChar char="•"/>
            </a:pPr>
            <a:r>
              <a:rPr lang="en-US" sz="2400" dirty="0">
                <a:solidFill>
                  <a:schemeClr val="tx1"/>
                </a:solidFill>
              </a:rPr>
              <a:t> </a:t>
            </a:r>
            <a:r>
              <a:rPr lang="en-US" sz="2400" b="1" dirty="0">
                <a:solidFill>
                  <a:schemeClr val="tx1"/>
                </a:solidFill>
              </a:rPr>
              <a:t>HemoCue Hb 301 </a:t>
            </a:r>
            <a:r>
              <a:rPr lang="en-US" sz="2400" dirty="0" err="1">
                <a:solidFill>
                  <a:schemeClr val="tx1"/>
                </a:solidFill>
              </a:rPr>
              <a:t>Analyser</a:t>
            </a:r>
            <a:r>
              <a:rPr lang="en-US" sz="2400" dirty="0">
                <a:solidFill>
                  <a:schemeClr val="tx1"/>
                </a:solidFill>
              </a:rPr>
              <a:t> and </a:t>
            </a:r>
            <a:r>
              <a:rPr lang="en-US" sz="2400" u="sng" dirty="0" err="1">
                <a:solidFill>
                  <a:schemeClr val="tx1"/>
                </a:solidFill>
              </a:rPr>
              <a:t>Analyser</a:t>
            </a:r>
            <a:r>
              <a:rPr lang="en-US" sz="2400" u="sng" dirty="0">
                <a:solidFill>
                  <a:schemeClr val="tx1"/>
                </a:solidFill>
              </a:rPr>
              <a:t> cases</a:t>
            </a:r>
            <a:endParaRPr lang="en-US" sz="2400" dirty="0">
              <a:solidFill>
                <a:schemeClr val="tx1"/>
              </a:solidFill>
            </a:endParaRPr>
          </a:p>
          <a:p>
            <a:pPr marL="0" indent="0">
              <a:lnSpc>
                <a:spcPct val="120000"/>
              </a:lnSpc>
              <a:spcBef>
                <a:spcPts val="0"/>
              </a:spcBef>
              <a:spcAft>
                <a:spcPts val="0"/>
              </a:spcAft>
              <a:buNone/>
            </a:pPr>
            <a:endParaRPr lang="en-US" sz="2400" dirty="0">
              <a:solidFill>
                <a:schemeClr val="tx1"/>
              </a:solidFill>
            </a:endParaRPr>
          </a:p>
          <a:p>
            <a:pPr marL="0" indent="0">
              <a:lnSpc>
                <a:spcPct val="120000"/>
              </a:lnSpc>
              <a:spcBef>
                <a:spcPts val="0"/>
              </a:spcBef>
              <a:spcAft>
                <a:spcPts val="0"/>
              </a:spcAft>
              <a:buNone/>
            </a:pPr>
            <a:endParaRPr lang="en-US" sz="2400" dirty="0">
              <a:solidFill>
                <a:schemeClr val="tx1"/>
              </a:solidFill>
            </a:endParaRPr>
          </a:p>
          <a:p>
            <a:pPr>
              <a:lnSpc>
                <a:spcPct val="120000"/>
              </a:lnSpc>
              <a:spcBef>
                <a:spcPts val="0"/>
              </a:spcBef>
              <a:spcAft>
                <a:spcPts val="0"/>
              </a:spcAft>
              <a:buFont typeface="Arial" panose="020B0604020202020204" pitchFamily="34" charset="0"/>
              <a:buChar char="•"/>
            </a:pPr>
            <a:r>
              <a:rPr lang="en-US" sz="2400" dirty="0">
                <a:solidFill>
                  <a:schemeClr val="tx1"/>
                </a:solidFill>
              </a:rPr>
              <a:t> Safety </a:t>
            </a:r>
            <a:r>
              <a:rPr lang="en-US" sz="2400" b="1" dirty="0">
                <a:solidFill>
                  <a:schemeClr val="tx1"/>
                </a:solidFill>
              </a:rPr>
              <a:t>lancets</a:t>
            </a:r>
            <a:r>
              <a:rPr lang="en-US" sz="2400" dirty="0">
                <a:solidFill>
                  <a:schemeClr val="tx1"/>
                </a:solidFill>
              </a:rPr>
              <a:t> (sizing of at least 2.25 mm)</a:t>
            </a:r>
          </a:p>
          <a:p>
            <a:pPr marL="0" indent="0">
              <a:lnSpc>
                <a:spcPct val="120000"/>
              </a:lnSpc>
              <a:spcBef>
                <a:spcPts val="0"/>
              </a:spcBef>
              <a:spcAft>
                <a:spcPts val="0"/>
              </a:spcAft>
              <a:buNone/>
            </a:pPr>
            <a:endParaRPr lang="en-US" sz="2400" dirty="0">
              <a:solidFill>
                <a:schemeClr val="tx1"/>
              </a:solidFill>
            </a:endParaRPr>
          </a:p>
          <a:p>
            <a:pPr marL="0" indent="0">
              <a:lnSpc>
                <a:spcPct val="120000"/>
              </a:lnSpc>
              <a:spcBef>
                <a:spcPts val="0"/>
              </a:spcBef>
              <a:spcAft>
                <a:spcPts val="0"/>
              </a:spcAft>
              <a:buNone/>
            </a:pPr>
            <a:endParaRPr lang="en-US" sz="2400" dirty="0">
              <a:solidFill>
                <a:schemeClr val="tx1"/>
              </a:solidFill>
            </a:endParaRPr>
          </a:p>
          <a:p>
            <a:pPr>
              <a:lnSpc>
                <a:spcPct val="120000"/>
              </a:lnSpc>
              <a:spcBef>
                <a:spcPts val="0"/>
              </a:spcBef>
              <a:spcAft>
                <a:spcPts val="0"/>
              </a:spcAft>
              <a:buFont typeface="Arial" panose="020B0604020202020204" pitchFamily="34" charset="0"/>
              <a:buChar char="•"/>
            </a:pPr>
            <a:r>
              <a:rPr lang="en-US" sz="2400" dirty="0">
                <a:solidFill>
                  <a:schemeClr val="tx1"/>
                </a:solidFill>
              </a:rPr>
              <a:t> HemoCue </a:t>
            </a:r>
            <a:r>
              <a:rPr lang="en-US" sz="2400" b="1" dirty="0">
                <a:solidFill>
                  <a:schemeClr val="tx1"/>
                </a:solidFill>
              </a:rPr>
              <a:t>Microcuvettes</a:t>
            </a:r>
            <a:endParaRPr lang="en-US" sz="2400" dirty="0">
              <a:solidFill>
                <a:schemeClr val="tx1"/>
              </a:solidFill>
            </a:endParaRPr>
          </a:p>
        </p:txBody>
      </p:sp>
    </p:spTree>
    <p:extLst>
      <p:ext uri="{BB962C8B-B14F-4D97-AF65-F5344CB8AC3E}">
        <p14:creationId xmlns:p14="http://schemas.microsoft.com/office/powerpoint/2010/main" val="91391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78712" y="272466"/>
            <a:ext cx="11672416" cy="928164"/>
          </a:xfrm>
        </p:spPr>
        <p:txBody>
          <a:bodyPr>
            <a:normAutofit/>
          </a:bodyPr>
          <a:lstStyle/>
          <a:p>
            <a:r>
              <a:rPr lang="en-US" dirty="0"/>
              <a:t>Material Needed (2/2)</a:t>
            </a:r>
            <a:endParaRPr lang="en-GB" altLang="fr-FR" dirty="0"/>
          </a:p>
        </p:txBody>
      </p:sp>
      <p:sp>
        <p:nvSpPr>
          <p:cNvPr id="28675" name="Content Placeholder 4"/>
          <p:cNvSpPr>
            <a:spLocks noGrp="1"/>
          </p:cNvSpPr>
          <p:nvPr>
            <p:ph idx="1"/>
          </p:nvPr>
        </p:nvSpPr>
        <p:spPr>
          <a:xfrm>
            <a:off x="278712" y="1550832"/>
            <a:ext cx="11672416" cy="4572595"/>
          </a:xfrm>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1550832"/>
            <a:ext cx="11436621" cy="439129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buFont typeface="Arial" panose="020B0604020202020204" pitchFamily="34" charset="0"/>
              <a:buChar char="•"/>
            </a:pPr>
            <a:r>
              <a:rPr lang="en-US" sz="2200" dirty="0">
                <a:solidFill>
                  <a:schemeClr val="tx1"/>
                </a:solidFill>
              </a:rPr>
              <a:t> </a:t>
            </a:r>
            <a:r>
              <a:rPr lang="en-US" sz="2200" b="1" dirty="0">
                <a:solidFill>
                  <a:schemeClr val="tx1"/>
                </a:solidFill>
              </a:rPr>
              <a:t>HemoCue cleaning spatula </a:t>
            </a:r>
            <a:r>
              <a:rPr lang="en-US" sz="2200" b="1" dirty="0">
                <a:solidFill>
                  <a:schemeClr val="tx1"/>
                </a:solidFill>
                <a:sym typeface="Wingdings" panose="05000000000000000000" pitchFamily="2" charset="2"/>
              </a:rPr>
              <a:t> </a:t>
            </a:r>
            <a:r>
              <a:rPr lang="en-US" sz="2200" dirty="0">
                <a:solidFill>
                  <a:schemeClr val="tx1"/>
                </a:solidFill>
              </a:rPr>
              <a:t>for cleaning interior of HemoCue machine</a:t>
            </a:r>
          </a:p>
          <a:p>
            <a:pPr>
              <a:lnSpc>
                <a:spcPct val="120000"/>
              </a:lnSpc>
              <a:spcBef>
                <a:spcPts val="0"/>
              </a:spcBef>
              <a:spcAft>
                <a:spcPts val="0"/>
              </a:spcAft>
              <a:buFont typeface="Arial" panose="020B0604020202020204" pitchFamily="34" charset="0"/>
              <a:buChar char="•"/>
            </a:pPr>
            <a:r>
              <a:rPr lang="en-US" sz="2200" dirty="0">
                <a:solidFill>
                  <a:schemeClr val="tx1"/>
                </a:solidFill>
              </a:rPr>
              <a:t> </a:t>
            </a:r>
            <a:r>
              <a:rPr lang="en-US" sz="2200" b="1" dirty="0" err="1">
                <a:solidFill>
                  <a:schemeClr val="tx1"/>
                </a:solidFill>
              </a:rPr>
              <a:t>Eurotrol</a:t>
            </a:r>
            <a:r>
              <a:rPr lang="en-US" sz="2200" b="1" dirty="0">
                <a:solidFill>
                  <a:schemeClr val="tx1"/>
                </a:solidFill>
              </a:rPr>
              <a:t> Hb 301 Control Solutions </a:t>
            </a:r>
            <a:r>
              <a:rPr lang="en-US" sz="2200" dirty="0">
                <a:solidFill>
                  <a:schemeClr val="tx1"/>
                </a:solidFill>
              </a:rPr>
              <a:t>(high, low, normal) </a:t>
            </a:r>
            <a:r>
              <a:rPr lang="en-US" sz="2200" dirty="0">
                <a:solidFill>
                  <a:schemeClr val="tx1"/>
                </a:solidFill>
                <a:sym typeface="Wingdings" panose="05000000000000000000" pitchFamily="2" charset="2"/>
              </a:rPr>
              <a:t> </a:t>
            </a:r>
            <a:r>
              <a:rPr lang="en-US" sz="2200" dirty="0">
                <a:solidFill>
                  <a:schemeClr val="tx1"/>
                </a:solidFill>
              </a:rPr>
              <a:t>to verify HemoCue device and microcuvettes quality</a:t>
            </a:r>
          </a:p>
          <a:p>
            <a:pPr>
              <a:lnSpc>
                <a:spcPct val="120000"/>
              </a:lnSpc>
              <a:spcBef>
                <a:spcPts val="0"/>
              </a:spcBef>
              <a:spcAft>
                <a:spcPts val="0"/>
              </a:spcAft>
              <a:buFont typeface="Arial" panose="020B0604020202020204" pitchFamily="34" charset="0"/>
              <a:buChar char="•"/>
            </a:pPr>
            <a:r>
              <a:rPr lang="en-US" sz="2200" dirty="0">
                <a:solidFill>
                  <a:schemeClr val="tx1"/>
                </a:solidFill>
              </a:rPr>
              <a:t> Alcohol swabs</a:t>
            </a:r>
          </a:p>
          <a:p>
            <a:pPr>
              <a:lnSpc>
                <a:spcPct val="120000"/>
              </a:lnSpc>
              <a:spcBef>
                <a:spcPts val="0"/>
              </a:spcBef>
              <a:spcAft>
                <a:spcPts val="0"/>
              </a:spcAft>
              <a:buFont typeface="Arial" panose="020B0604020202020204" pitchFamily="34" charset="0"/>
              <a:buChar char="•"/>
            </a:pPr>
            <a:r>
              <a:rPr lang="en-US" sz="2200" dirty="0">
                <a:solidFill>
                  <a:schemeClr val="tx1"/>
                </a:solidFill>
              </a:rPr>
              <a:t> Gloves</a:t>
            </a:r>
          </a:p>
          <a:p>
            <a:pPr>
              <a:lnSpc>
                <a:spcPct val="120000"/>
              </a:lnSpc>
              <a:spcBef>
                <a:spcPts val="0"/>
              </a:spcBef>
              <a:spcAft>
                <a:spcPts val="0"/>
              </a:spcAft>
              <a:buFont typeface="Arial" panose="020B0604020202020204" pitchFamily="34" charset="0"/>
              <a:buChar char="•"/>
            </a:pPr>
            <a:r>
              <a:rPr lang="en-US" sz="2200" dirty="0">
                <a:solidFill>
                  <a:schemeClr val="tx1"/>
                </a:solidFill>
              </a:rPr>
              <a:t> Tissue paper </a:t>
            </a:r>
            <a:r>
              <a:rPr lang="en-US" sz="2200" dirty="0">
                <a:solidFill>
                  <a:schemeClr val="tx1"/>
                </a:solidFill>
                <a:sym typeface="Wingdings" panose="05000000000000000000" pitchFamily="2" charset="2"/>
              </a:rPr>
              <a:t> for wiping blood drop</a:t>
            </a:r>
            <a:endParaRPr lang="en-US" sz="2200" dirty="0">
              <a:solidFill>
                <a:schemeClr val="tx1"/>
              </a:solidFill>
            </a:endParaRPr>
          </a:p>
          <a:p>
            <a:pPr>
              <a:lnSpc>
                <a:spcPct val="120000"/>
              </a:lnSpc>
              <a:spcBef>
                <a:spcPts val="0"/>
              </a:spcBef>
              <a:spcAft>
                <a:spcPts val="0"/>
              </a:spcAft>
              <a:buFont typeface="Arial" panose="020B0604020202020204" pitchFamily="34" charset="0"/>
              <a:buChar char="•"/>
            </a:pPr>
            <a:r>
              <a:rPr lang="en-US" sz="2200" dirty="0">
                <a:solidFill>
                  <a:schemeClr val="tx1"/>
                </a:solidFill>
              </a:rPr>
              <a:t> Biohazard waste containers </a:t>
            </a:r>
            <a:r>
              <a:rPr lang="en-US" sz="2200" dirty="0">
                <a:solidFill>
                  <a:schemeClr val="tx1"/>
                </a:solidFill>
                <a:sym typeface="Wingdings" panose="05000000000000000000" pitchFamily="2" charset="2"/>
              </a:rPr>
              <a:t> for sharps and </a:t>
            </a:r>
            <a:r>
              <a:rPr lang="en-US" sz="2200" dirty="0">
                <a:solidFill>
                  <a:schemeClr val="tx1"/>
                </a:solidFill>
              </a:rPr>
              <a:t>contaminated supplies</a:t>
            </a:r>
          </a:p>
          <a:p>
            <a:pPr>
              <a:lnSpc>
                <a:spcPct val="120000"/>
              </a:lnSpc>
              <a:spcBef>
                <a:spcPts val="0"/>
              </a:spcBef>
              <a:spcAft>
                <a:spcPts val="0"/>
              </a:spcAft>
              <a:buFont typeface="Arial" panose="020B0604020202020204" pitchFamily="34" charset="0"/>
              <a:buChar char="•"/>
            </a:pPr>
            <a:r>
              <a:rPr lang="en-US" sz="2200" dirty="0">
                <a:solidFill>
                  <a:schemeClr val="tx1"/>
                </a:solidFill>
              </a:rPr>
              <a:t> Spare batteries </a:t>
            </a:r>
            <a:r>
              <a:rPr lang="en-US" sz="2200" dirty="0">
                <a:solidFill>
                  <a:schemeClr val="tx1"/>
                </a:solidFill>
                <a:sym typeface="Wingdings" panose="05000000000000000000" pitchFamily="2" charset="2"/>
              </a:rPr>
              <a:t> for </a:t>
            </a:r>
            <a:r>
              <a:rPr lang="en-US" sz="2200" dirty="0">
                <a:solidFill>
                  <a:schemeClr val="tx1"/>
                </a:solidFill>
              </a:rPr>
              <a:t>HemoCue machine</a:t>
            </a:r>
          </a:p>
          <a:p>
            <a:pPr>
              <a:lnSpc>
                <a:spcPct val="120000"/>
              </a:lnSpc>
              <a:spcBef>
                <a:spcPts val="0"/>
              </a:spcBef>
              <a:spcAft>
                <a:spcPts val="0"/>
              </a:spcAft>
              <a:buFont typeface="Arial" panose="020B0604020202020204" pitchFamily="34" charset="0"/>
              <a:buChar char="•"/>
            </a:pPr>
            <a:r>
              <a:rPr lang="en-US" sz="2200" dirty="0">
                <a:solidFill>
                  <a:schemeClr val="tx1"/>
                </a:solidFill>
              </a:rPr>
              <a:t> Referral forms </a:t>
            </a:r>
            <a:r>
              <a:rPr lang="en-US" sz="2200" dirty="0">
                <a:solidFill>
                  <a:schemeClr val="tx1"/>
                </a:solidFill>
                <a:sym typeface="Wingdings" panose="05000000000000000000" pitchFamily="2" charset="2"/>
              </a:rPr>
              <a:t> to re</a:t>
            </a:r>
            <a:r>
              <a:rPr lang="en-US" sz="2200" dirty="0">
                <a:solidFill>
                  <a:schemeClr val="tx1"/>
                </a:solidFill>
              </a:rPr>
              <a:t>fer severely anemic children and women for treatment</a:t>
            </a:r>
          </a:p>
        </p:txBody>
      </p:sp>
    </p:spTree>
    <p:extLst>
      <p:ext uri="{BB962C8B-B14F-4D97-AF65-F5344CB8AC3E}">
        <p14:creationId xmlns:p14="http://schemas.microsoft.com/office/powerpoint/2010/main" val="2491866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lstStyle/>
          <a:p>
            <a:r>
              <a:rPr lang="en-US"/>
              <a:t>Standard Procedures </a:t>
            </a:r>
          </a:p>
        </p:txBody>
      </p:sp>
    </p:spTree>
    <p:extLst>
      <p:ext uri="{BB962C8B-B14F-4D97-AF65-F5344CB8AC3E}">
        <p14:creationId xmlns:p14="http://schemas.microsoft.com/office/powerpoint/2010/main" val="201451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1" y="228600"/>
            <a:ext cx="11672416" cy="824716"/>
          </a:xfrm>
        </p:spPr>
        <p:txBody>
          <a:bodyPr/>
          <a:lstStyle/>
          <a:p>
            <a:r>
              <a:rPr lang="en-US"/>
              <a:t>Standard Procedures</a:t>
            </a:r>
            <a:endParaRPr lang="en-US" altLang="fr-FR"/>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pic>
        <p:nvPicPr>
          <p:cNvPr id="2050" name="Immagin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4495" y="1104257"/>
            <a:ext cx="4223009" cy="5630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740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Stick a finger (1/6)</a:t>
            </a:r>
          </a:p>
        </p:txBody>
      </p:sp>
      <p:sp>
        <p:nvSpPr>
          <p:cNvPr id="3" name="Content Placeholder 2"/>
          <p:cNvSpPr>
            <a:spLocks noGrp="1"/>
          </p:cNvSpPr>
          <p:nvPr>
            <p:ph idx="1"/>
          </p:nvPr>
        </p:nvSpPr>
        <p:spPr>
          <a:xfrm>
            <a:off x="617090" y="1365673"/>
            <a:ext cx="10995660" cy="4799766"/>
          </a:xfrm>
        </p:spPr>
        <p:txBody>
          <a:bodyPr rtlCol="0">
            <a:normAutofit/>
          </a:bodyPr>
          <a:lstStyle/>
          <a:p>
            <a:pPr marL="514350" indent="-514350">
              <a:lnSpc>
                <a:spcPct val="100000"/>
              </a:lnSpc>
              <a:spcBef>
                <a:spcPts val="0"/>
              </a:spcBef>
              <a:spcAft>
                <a:spcPts val="0"/>
              </a:spcAft>
              <a:buFont typeface="+mj-lt"/>
              <a:buAutoNum type="arabicPeriod"/>
              <a:defRPr/>
            </a:pPr>
            <a:r>
              <a:rPr lang="en-US" sz="2400" b="1" dirty="0">
                <a:solidFill>
                  <a:srgbClr val="000000"/>
                </a:solidFill>
              </a:rPr>
              <a:t>Explain procedure</a:t>
            </a:r>
          </a:p>
          <a:p>
            <a:pPr marL="1047736" lvl="1" indent="-514350">
              <a:spcBef>
                <a:spcPts val="0"/>
              </a:spcBef>
              <a:buFont typeface="Courier New" panose="02070309020205020404" pitchFamily="49" charset="0"/>
              <a:buChar char="o"/>
              <a:defRPr/>
            </a:pPr>
            <a:r>
              <a:rPr lang="en-US" sz="2400" dirty="0">
                <a:solidFill>
                  <a:srgbClr val="000000"/>
                </a:solidFill>
              </a:rPr>
              <a:t>Briefly explain the procedure and explain that they may experience a pain from the finger prick</a:t>
            </a:r>
          </a:p>
          <a:p>
            <a:pPr marL="533386" lvl="1" indent="0">
              <a:spcBef>
                <a:spcPts val="0"/>
              </a:spcBef>
              <a:buNone/>
              <a:defRPr/>
            </a:pPr>
            <a:endParaRPr lang="en-US" sz="2400" dirty="0">
              <a:solidFill>
                <a:srgbClr val="000000"/>
              </a:solidFill>
            </a:endParaRPr>
          </a:p>
          <a:p>
            <a:pPr marL="1047736" lvl="1" indent="-514350">
              <a:spcBef>
                <a:spcPts val="0"/>
              </a:spcBef>
              <a:buFont typeface="Courier New" panose="02070309020205020404" pitchFamily="49" charset="0"/>
              <a:buChar char="o"/>
              <a:defRPr/>
            </a:pPr>
            <a:r>
              <a:rPr lang="en-US" sz="2400" dirty="0">
                <a:solidFill>
                  <a:srgbClr val="000000"/>
                </a:solidFill>
              </a:rPr>
              <a:t>Explain that the benefits to participants will be that their anaemia status will be known and that they will be referred to the health clinic if they are found to be severely anemic</a:t>
            </a:r>
          </a:p>
          <a:p>
            <a:pPr marL="533386" lvl="1" indent="0">
              <a:spcBef>
                <a:spcPts val="0"/>
              </a:spcBef>
              <a:buNone/>
              <a:defRPr/>
            </a:pPr>
            <a:endParaRPr lang="en-US" sz="2400" dirty="0">
              <a:solidFill>
                <a:srgbClr val="000000"/>
              </a:solidFill>
            </a:endParaRPr>
          </a:p>
          <a:p>
            <a:pPr marL="1047736" lvl="1" indent="-514350">
              <a:spcBef>
                <a:spcPts val="0"/>
              </a:spcBef>
              <a:buFont typeface="Courier New" panose="02070309020205020404" pitchFamily="49" charset="0"/>
              <a:buChar char="o"/>
              <a:defRPr/>
            </a:pPr>
            <a:r>
              <a:rPr lang="en-US" sz="2400" dirty="0">
                <a:solidFill>
                  <a:srgbClr val="000000"/>
                </a:solidFill>
              </a:rPr>
              <a:t>If the woman is uncomfortable with the procedure, answer any questions she may have. Ensure that the woman knows that she is free to withdraw from the survey at any time and that nothing bad will happen if she does</a:t>
            </a:r>
          </a:p>
        </p:txBody>
      </p:sp>
    </p:spTree>
    <p:extLst>
      <p:ext uri="{BB962C8B-B14F-4D97-AF65-F5344CB8AC3E}">
        <p14:creationId xmlns:p14="http://schemas.microsoft.com/office/powerpoint/2010/main" val="2135627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Stick a finger (2/6)</a:t>
            </a:r>
            <a:endParaRPr lang="fr-FR" dirty="0"/>
          </a:p>
        </p:txBody>
      </p:sp>
      <p:sp>
        <p:nvSpPr>
          <p:cNvPr id="3" name="Content Placeholder 2"/>
          <p:cNvSpPr>
            <a:spLocks noGrp="1"/>
          </p:cNvSpPr>
          <p:nvPr>
            <p:ph idx="1"/>
          </p:nvPr>
        </p:nvSpPr>
        <p:spPr>
          <a:xfrm>
            <a:off x="617090" y="1200150"/>
            <a:ext cx="10995660" cy="4965289"/>
          </a:xfrm>
        </p:spPr>
        <p:txBody>
          <a:bodyPr rtlCol="0">
            <a:normAutofit lnSpcReduction="10000"/>
          </a:bodyPr>
          <a:lstStyle/>
          <a:p>
            <a:pPr marL="514350" indent="-514350">
              <a:lnSpc>
                <a:spcPct val="100000"/>
              </a:lnSpc>
              <a:spcBef>
                <a:spcPts val="0"/>
              </a:spcBef>
              <a:spcAft>
                <a:spcPts val="0"/>
              </a:spcAft>
              <a:buFont typeface="+mj-lt"/>
              <a:buAutoNum type="arabicPeriod" startAt="2"/>
              <a:defRPr/>
            </a:pPr>
            <a:r>
              <a:rPr lang="en-US" sz="2400" b="1" dirty="0">
                <a:solidFill>
                  <a:srgbClr val="000000"/>
                </a:solidFill>
              </a:rPr>
              <a:t>Prepare work station</a:t>
            </a:r>
          </a:p>
          <a:p>
            <a:pPr marL="1047736" lvl="1" indent="-514350">
              <a:spcBef>
                <a:spcPts val="0"/>
              </a:spcBef>
              <a:buFont typeface="Courier New" panose="02070309020205020404" pitchFamily="49" charset="0"/>
              <a:buChar char="o"/>
              <a:defRPr/>
            </a:pPr>
            <a:r>
              <a:rPr lang="en-US" sz="2400" dirty="0">
                <a:solidFill>
                  <a:srgbClr val="000000"/>
                </a:solidFill>
              </a:rPr>
              <a:t>Put a </a:t>
            </a:r>
            <a:r>
              <a:rPr lang="en-US" sz="2400" b="1" dirty="0">
                <a:solidFill>
                  <a:srgbClr val="000000"/>
                </a:solidFill>
              </a:rPr>
              <a:t>new pair of gloves </a:t>
            </a:r>
            <a:r>
              <a:rPr lang="en-US" sz="2400" dirty="0">
                <a:solidFill>
                  <a:srgbClr val="000000"/>
                </a:solidFill>
              </a:rPr>
              <a:t>and layout all the supplies to be used for the measurement on a piece of paper roll</a:t>
            </a:r>
          </a:p>
          <a:p>
            <a:pPr marL="1047736" lvl="1" indent="-514350">
              <a:spcBef>
                <a:spcPts val="0"/>
              </a:spcBef>
              <a:buFont typeface="Courier New" panose="02070309020205020404" pitchFamily="49" charset="0"/>
              <a:buChar char="o"/>
              <a:defRPr/>
            </a:pPr>
            <a:r>
              <a:rPr lang="en-US" sz="2400" b="1" dirty="0">
                <a:solidFill>
                  <a:srgbClr val="000000"/>
                </a:solidFill>
              </a:rPr>
              <a:t>Close the microcuvette container immediately after taking out the microcuvette</a:t>
            </a:r>
          </a:p>
          <a:p>
            <a:pPr marL="1047736" lvl="1" indent="-514350">
              <a:spcBef>
                <a:spcPts val="0"/>
              </a:spcBef>
              <a:buFont typeface="Courier New" panose="02070309020205020404" pitchFamily="49" charset="0"/>
              <a:buChar char="o"/>
              <a:defRPr/>
            </a:pPr>
            <a:endParaRPr lang="en-US" sz="2400" b="1" dirty="0">
              <a:solidFill>
                <a:srgbClr val="000000"/>
              </a:solidFill>
            </a:endParaRPr>
          </a:p>
          <a:p>
            <a:pPr marL="514350" indent="-514350">
              <a:lnSpc>
                <a:spcPct val="100000"/>
              </a:lnSpc>
              <a:spcBef>
                <a:spcPts val="0"/>
              </a:spcBef>
              <a:spcAft>
                <a:spcPts val="0"/>
              </a:spcAft>
              <a:buFont typeface="+mj-lt"/>
              <a:buAutoNum type="arabicPeriod" startAt="2"/>
              <a:defRPr/>
            </a:pPr>
            <a:r>
              <a:rPr lang="en-US" sz="2400" b="1" dirty="0">
                <a:solidFill>
                  <a:srgbClr val="000000"/>
                </a:solidFill>
              </a:rPr>
              <a:t>Ensure correct position of the participant</a:t>
            </a:r>
          </a:p>
          <a:p>
            <a:pPr marL="1047736" lvl="1" indent="-514350">
              <a:spcBef>
                <a:spcPts val="0"/>
              </a:spcBef>
              <a:buFont typeface="Courier New" panose="02070309020205020404" pitchFamily="49" charset="0"/>
              <a:buChar char="o"/>
              <a:defRPr/>
            </a:pPr>
            <a:r>
              <a:rPr lang="en-US" sz="2400" dirty="0">
                <a:solidFill>
                  <a:srgbClr val="000000"/>
                </a:solidFill>
              </a:rPr>
              <a:t>Face the participant and, if you are right-handed, position yourself to be able to comfortably hold the woman’s finger with your left hand while using your right hand to hold the lancet or microcuvette (reverse if you are left-handed)</a:t>
            </a:r>
          </a:p>
          <a:p>
            <a:pPr marL="1047736" lvl="1" indent="-514350">
              <a:spcBef>
                <a:spcPts val="0"/>
              </a:spcBef>
              <a:buFont typeface="Courier New" panose="02070309020205020404" pitchFamily="49" charset="0"/>
              <a:buChar char="o"/>
              <a:defRPr/>
            </a:pPr>
            <a:r>
              <a:rPr lang="en-US" sz="2400" dirty="0">
                <a:solidFill>
                  <a:srgbClr val="000000"/>
                </a:solidFill>
              </a:rPr>
              <a:t>A young child who is tested should be seated on the mother’s or caregiver’s lap, and be provided with reassurance and distracted during testing</a:t>
            </a:r>
            <a:endParaRPr lang="en-US" sz="2400" b="1" dirty="0">
              <a:solidFill>
                <a:srgbClr val="000000"/>
              </a:solidFill>
            </a:endParaRPr>
          </a:p>
        </p:txBody>
      </p:sp>
    </p:spTree>
    <p:extLst>
      <p:ext uri="{BB962C8B-B14F-4D97-AF65-F5344CB8AC3E}">
        <p14:creationId xmlns:p14="http://schemas.microsoft.com/office/powerpoint/2010/main" val="4091324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Stick a finger (3/6)</a:t>
            </a:r>
            <a:endParaRPr lang="fr-FR" dirty="0"/>
          </a:p>
        </p:txBody>
      </p:sp>
      <p:sp>
        <p:nvSpPr>
          <p:cNvPr id="3" name="Content Placeholder 2"/>
          <p:cNvSpPr>
            <a:spLocks noGrp="1"/>
          </p:cNvSpPr>
          <p:nvPr>
            <p:ph idx="1"/>
          </p:nvPr>
        </p:nvSpPr>
        <p:spPr>
          <a:xfrm>
            <a:off x="617090" y="1200150"/>
            <a:ext cx="10995660" cy="4965289"/>
          </a:xfrm>
        </p:spPr>
        <p:txBody>
          <a:bodyPr rtlCol="0">
            <a:normAutofit lnSpcReduction="10000"/>
          </a:bodyPr>
          <a:lstStyle/>
          <a:p>
            <a:pPr marL="514350" indent="-514350">
              <a:lnSpc>
                <a:spcPct val="100000"/>
              </a:lnSpc>
              <a:spcBef>
                <a:spcPts val="0"/>
              </a:spcBef>
              <a:spcAft>
                <a:spcPts val="0"/>
              </a:spcAft>
              <a:buFont typeface="+mj-lt"/>
              <a:buAutoNum type="arabicPeriod" startAt="4"/>
              <a:defRPr/>
            </a:pPr>
            <a:r>
              <a:rPr lang="en-US" sz="2400" b="1" dirty="0">
                <a:solidFill>
                  <a:srgbClr val="000000"/>
                </a:solidFill>
              </a:rPr>
              <a:t>Hold participant’s hand</a:t>
            </a:r>
          </a:p>
          <a:p>
            <a:pPr marL="1047736" lvl="1" indent="-514350">
              <a:spcBef>
                <a:spcPts val="0"/>
              </a:spcBef>
              <a:buFont typeface="Courier New" panose="02070309020205020404" pitchFamily="49" charset="0"/>
              <a:buChar char="o"/>
              <a:defRPr/>
            </a:pPr>
            <a:r>
              <a:rPr lang="en-US" sz="2400" dirty="0">
                <a:solidFill>
                  <a:srgbClr val="000000"/>
                </a:solidFill>
              </a:rPr>
              <a:t>Do not hold the woman’s hand so tightly so as to obstruct blood flow</a:t>
            </a:r>
          </a:p>
          <a:p>
            <a:pPr marL="1047736" lvl="1" indent="-514350">
              <a:spcBef>
                <a:spcPts val="0"/>
              </a:spcBef>
              <a:buFont typeface="Courier New" panose="02070309020205020404" pitchFamily="49" charset="0"/>
              <a:buChar char="o"/>
              <a:defRPr/>
            </a:pPr>
            <a:endParaRPr lang="en-US" sz="2400" b="1" dirty="0">
              <a:solidFill>
                <a:srgbClr val="000000"/>
              </a:solidFill>
            </a:endParaRPr>
          </a:p>
          <a:p>
            <a:pPr marL="514350" indent="-514350">
              <a:lnSpc>
                <a:spcPct val="100000"/>
              </a:lnSpc>
              <a:spcBef>
                <a:spcPts val="0"/>
              </a:spcBef>
              <a:spcAft>
                <a:spcPts val="0"/>
              </a:spcAft>
              <a:buFont typeface="+mj-lt"/>
              <a:buAutoNum type="arabicPeriod" startAt="4"/>
              <a:defRPr/>
            </a:pPr>
            <a:r>
              <a:rPr lang="en-US" sz="2400" b="1" dirty="0">
                <a:solidFill>
                  <a:srgbClr val="000000"/>
                </a:solidFill>
              </a:rPr>
              <a:t>Select finger</a:t>
            </a:r>
          </a:p>
          <a:p>
            <a:pPr marL="1047736" lvl="1" indent="-514350">
              <a:spcBef>
                <a:spcPts val="0"/>
              </a:spcBef>
              <a:buFont typeface="Courier New" panose="02070309020205020404" pitchFamily="49" charset="0"/>
              <a:buChar char="o"/>
              <a:defRPr/>
            </a:pPr>
            <a:r>
              <a:rPr lang="en-US" sz="2400" dirty="0">
                <a:solidFill>
                  <a:srgbClr val="000000"/>
                </a:solidFill>
              </a:rPr>
              <a:t>Choose the participant’s </a:t>
            </a:r>
            <a:r>
              <a:rPr lang="en-US" sz="2400" b="1" dirty="0">
                <a:solidFill>
                  <a:srgbClr val="000000"/>
                </a:solidFill>
              </a:rPr>
              <a:t>middle or ring finger</a:t>
            </a:r>
            <a:r>
              <a:rPr lang="en-US" sz="2400" dirty="0">
                <a:solidFill>
                  <a:srgbClr val="000000"/>
                </a:solidFill>
              </a:rPr>
              <a:t> for the finger stick. The selected finger should not be swollen and should be minimally callused</a:t>
            </a:r>
          </a:p>
          <a:p>
            <a:pPr marL="1047736" lvl="1" indent="-514350">
              <a:spcBef>
                <a:spcPts val="0"/>
              </a:spcBef>
              <a:buFont typeface="Courier New" panose="02070309020205020404" pitchFamily="49" charset="0"/>
              <a:buChar char="o"/>
              <a:defRPr/>
            </a:pPr>
            <a:r>
              <a:rPr lang="en-US" sz="2400" dirty="0">
                <a:solidFill>
                  <a:srgbClr val="000000"/>
                </a:solidFill>
              </a:rPr>
              <a:t>Remove any rings that are on this finger because the ring might interfere with blood flow. Rings on other fingers do not have to be removed unless they are in the way of the measurer</a:t>
            </a:r>
          </a:p>
          <a:p>
            <a:pPr marL="533386" lvl="1" indent="0">
              <a:spcBef>
                <a:spcPts val="0"/>
              </a:spcBef>
              <a:buNone/>
              <a:defRPr/>
            </a:pPr>
            <a:endParaRPr lang="en-US" sz="2400" dirty="0">
              <a:solidFill>
                <a:srgbClr val="000000"/>
              </a:solidFill>
            </a:endParaRPr>
          </a:p>
          <a:p>
            <a:pPr marL="514350" indent="-514350">
              <a:lnSpc>
                <a:spcPct val="100000"/>
              </a:lnSpc>
              <a:spcBef>
                <a:spcPts val="0"/>
              </a:spcBef>
              <a:spcAft>
                <a:spcPts val="0"/>
              </a:spcAft>
              <a:buFont typeface="+mj-lt"/>
              <a:buAutoNum type="arabicPeriod" startAt="4"/>
              <a:defRPr/>
            </a:pPr>
            <a:r>
              <a:rPr lang="en-US" sz="2400" b="1" dirty="0">
                <a:solidFill>
                  <a:srgbClr val="000000"/>
                </a:solidFill>
              </a:rPr>
              <a:t>Check finger</a:t>
            </a:r>
          </a:p>
          <a:p>
            <a:pPr marL="1047736" lvl="1" indent="-514350">
              <a:spcBef>
                <a:spcPts val="0"/>
              </a:spcBef>
              <a:buFont typeface="Courier New" panose="02070309020205020404" pitchFamily="49" charset="0"/>
              <a:buChar char="o"/>
              <a:defRPr/>
            </a:pPr>
            <a:r>
              <a:rPr lang="en-US" sz="2400" dirty="0">
                <a:solidFill>
                  <a:srgbClr val="000000"/>
                </a:solidFill>
              </a:rPr>
              <a:t>Feel the woman’s fingers for warmth. If the fingers are cold, rub the fingers vigorously. If warm water is available, you can also warm them by washing them in the warm water</a:t>
            </a:r>
            <a:endParaRPr lang="en-US" sz="2400" b="1" dirty="0">
              <a:solidFill>
                <a:srgbClr val="000000"/>
              </a:solidFill>
            </a:endParaRPr>
          </a:p>
        </p:txBody>
      </p:sp>
    </p:spTree>
    <p:extLst>
      <p:ext uri="{BB962C8B-B14F-4D97-AF65-F5344CB8AC3E}">
        <p14:creationId xmlns:p14="http://schemas.microsoft.com/office/powerpoint/2010/main" val="339435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Stick a finger (4/6)</a:t>
            </a:r>
            <a:endParaRPr lang="fr-FR" dirty="0"/>
          </a:p>
        </p:txBody>
      </p:sp>
      <p:sp>
        <p:nvSpPr>
          <p:cNvPr id="3" name="Content Placeholder 2"/>
          <p:cNvSpPr>
            <a:spLocks noGrp="1"/>
          </p:cNvSpPr>
          <p:nvPr>
            <p:ph idx="1"/>
          </p:nvPr>
        </p:nvSpPr>
        <p:spPr>
          <a:xfrm>
            <a:off x="617090" y="1200150"/>
            <a:ext cx="10995660" cy="4965289"/>
          </a:xfrm>
        </p:spPr>
        <p:txBody>
          <a:bodyPr rtlCol="0">
            <a:normAutofit/>
          </a:bodyPr>
          <a:lstStyle/>
          <a:p>
            <a:pPr marL="514350" indent="-514350">
              <a:lnSpc>
                <a:spcPct val="100000"/>
              </a:lnSpc>
              <a:spcBef>
                <a:spcPts val="0"/>
              </a:spcBef>
              <a:spcAft>
                <a:spcPts val="0"/>
              </a:spcAft>
              <a:buFont typeface="+mj-lt"/>
              <a:buAutoNum type="arabicPeriod" startAt="7"/>
              <a:defRPr/>
            </a:pPr>
            <a:r>
              <a:rPr lang="en-US" sz="2400" b="1" dirty="0">
                <a:solidFill>
                  <a:srgbClr val="000000"/>
                </a:solidFill>
              </a:rPr>
              <a:t>Massage finger</a:t>
            </a:r>
          </a:p>
          <a:p>
            <a:pPr marL="1047736" lvl="1" indent="-514350">
              <a:spcBef>
                <a:spcPts val="0"/>
              </a:spcBef>
              <a:buFont typeface="Courier New" panose="02070309020205020404" pitchFamily="49" charset="0"/>
              <a:buChar char="o"/>
              <a:defRPr/>
            </a:pPr>
            <a:r>
              <a:rPr lang="en-US" sz="2400" dirty="0">
                <a:solidFill>
                  <a:srgbClr val="000000"/>
                </a:solidFill>
              </a:rPr>
              <a:t>Hold the participant’s finger for the finger stick. Use a rolling motion to gently massage the finger from the top of knuckle towards the fingertip to increase blood flow</a:t>
            </a:r>
          </a:p>
          <a:p>
            <a:pPr marL="533386" lvl="1" indent="0">
              <a:spcBef>
                <a:spcPts val="0"/>
              </a:spcBef>
              <a:buNone/>
              <a:defRPr/>
            </a:pPr>
            <a:endParaRPr lang="en-US" sz="2400" b="1" dirty="0">
              <a:solidFill>
                <a:srgbClr val="000000"/>
              </a:solidFill>
            </a:endParaRPr>
          </a:p>
          <a:p>
            <a:pPr marL="514350" indent="-514350">
              <a:lnSpc>
                <a:spcPct val="100000"/>
              </a:lnSpc>
              <a:spcBef>
                <a:spcPts val="0"/>
              </a:spcBef>
              <a:spcAft>
                <a:spcPts val="0"/>
              </a:spcAft>
              <a:buFont typeface="+mj-lt"/>
              <a:buAutoNum type="arabicPeriod" startAt="7"/>
              <a:defRPr/>
            </a:pPr>
            <a:r>
              <a:rPr lang="en-US" sz="2400" b="1" dirty="0">
                <a:solidFill>
                  <a:srgbClr val="000000"/>
                </a:solidFill>
              </a:rPr>
              <a:t>Disinfect finger</a:t>
            </a:r>
          </a:p>
          <a:p>
            <a:pPr marL="1047736" lvl="1" indent="-514350">
              <a:spcBef>
                <a:spcPts val="0"/>
              </a:spcBef>
              <a:buFont typeface="Courier New" panose="02070309020205020404" pitchFamily="49" charset="0"/>
              <a:buChar char="o"/>
              <a:defRPr/>
            </a:pPr>
            <a:r>
              <a:rPr lang="en-US" sz="2400" dirty="0">
                <a:solidFill>
                  <a:srgbClr val="000000"/>
                </a:solidFill>
              </a:rPr>
              <a:t>Clean the participant’s fingertip with the disinfectant and </a:t>
            </a:r>
            <a:r>
              <a:rPr lang="en-US" sz="2400" b="1" dirty="0">
                <a:solidFill>
                  <a:srgbClr val="000000"/>
                </a:solidFill>
              </a:rPr>
              <a:t>allow to air dry</a:t>
            </a:r>
          </a:p>
          <a:p>
            <a:pPr marL="1047736" lvl="1" indent="-514350">
              <a:spcBef>
                <a:spcPts val="0"/>
              </a:spcBef>
              <a:buFont typeface="Courier New" panose="02070309020205020404" pitchFamily="49" charset="0"/>
              <a:buChar char="o"/>
              <a:defRPr/>
            </a:pPr>
            <a:endParaRPr lang="en-US" sz="2400" dirty="0">
              <a:solidFill>
                <a:srgbClr val="000000"/>
              </a:solidFill>
            </a:endParaRPr>
          </a:p>
          <a:p>
            <a:pPr marL="514350" indent="-514350">
              <a:lnSpc>
                <a:spcPct val="100000"/>
              </a:lnSpc>
              <a:spcBef>
                <a:spcPts val="0"/>
              </a:spcBef>
              <a:spcAft>
                <a:spcPts val="0"/>
              </a:spcAft>
              <a:buFont typeface="+mj-lt"/>
              <a:buAutoNum type="arabicPeriod" startAt="7"/>
              <a:defRPr/>
            </a:pPr>
            <a:r>
              <a:rPr lang="en-US" sz="2400" b="1" dirty="0">
                <a:solidFill>
                  <a:srgbClr val="000000"/>
                </a:solidFill>
              </a:rPr>
              <a:t>Hold finger</a:t>
            </a:r>
          </a:p>
          <a:p>
            <a:pPr marL="1047736" lvl="1" indent="-514350">
              <a:spcBef>
                <a:spcPts val="0"/>
              </a:spcBef>
              <a:buFont typeface="Courier New" panose="02070309020205020404" pitchFamily="49" charset="0"/>
              <a:buChar char="o"/>
              <a:defRPr/>
            </a:pPr>
            <a:r>
              <a:rPr lang="en-US" sz="2400" dirty="0">
                <a:solidFill>
                  <a:srgbClr val="000000"/>
                </a:solidFill>
              </a:rPr>
              <a:t>Hold the participant’s finger and apply gentle pressure to firm the skin so that the lancet will go deeper into the finger</a:t>
            </a:r>
            <a:endParaRPr lang="en-US" sz="2400" b="1" dirty="0">
              <a:solidFill>
                <a:srgbClr val="000000"/>
              </a:solidFill>
            </a:endParaRPr>
          </a:p>
        </p:txBody>
      </p:sp>
    </p:spTree>
    <p:extLst>
      <p:ext uri="{BB962C8B-B14F-4D97-AF65-F5344CB8AC3E}">
        <p14:creationId xmlns:p14="http://schemas.microsoft.com/office/powerpoint/2010/main" val="805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2" y="272466"/>
            <a:ext cx="11672416" cy="824716"/>
          </a:xfrm>
        </p:spPr>
        <p:txBody>
          <a:bodyPr/>
          <a:lstStyle/>
          <a:p>
            <a:r>
              <a:rPr lang="en-US"/>
              <a:t>Session 6: Anaemia</a:t>
            </a:r>
          </a:p>
        </p:txBody>
      </p:sp>
      <p:sp>
        <p:nvSpPr>
          <p:cNvPr id="3" name="Espace réservé du contenu 2"/>
          <p:cNvSpPr>
            <a:spLocks noGrp="1"/>
          </p:cNvSpPr>
          <p:nvPr>
            <p:ph idx="1"/>
          </p:nvPr>
        </p:nvSpPr>
        <p:spPr>
          <a:xfrm>
            <a:off x="259792" y="1414660"/>
            <a:ext cx="11672416" cy="4028680"/>
          </a:xfrm>
        </p:spPr>
        <p:txBody>
          <a:bodyPr>
            <a:normAutofit lnSpcReduction="10000"/>
          </a:bodyPr>
          <a:lstStyle/>
          <a:p>
            <a:pPr lvl="1">
              <a:lnSpc>
                <a:spcPct val="150000"/>
              </a:lnSpc>
              <a:spcBef>
                <a:spcPts val="0"/>
              </a:spcBef>
              <a:spcAft>
                <a:spcPts val="0"/>
              </a:spcAft>
              <a:buFont typeface="Arial" panose="020B0604020202020204" pitchFamily="34" charset="0"/>
              <a:buChar char="•"/>
            </a:pPr>
            <a:r>
              <a:rPr lang="en-US" sz="2600" dirty="0">
                <a:solidFill>
                  <a:schemeClr val="tx1"/>
                </a:solidFill>
              </a:rPr>
              <a:t>Generalities, target group and sampling</a:t>
            </a:r>
          </a:p>
          <a:p>
            <a:pPr lvl="1">
              <a:lnSpc>
                <a:spcPct val="150000"/>
              </a:lnSpc>
              <a:spcBef>
                <a:spcPts val="0"/>
              </a:spcBef>
              <a:spcAft>
                <a:spcPts val="0"/>
              </a:spcAft>
              <a:buFont typeface="Arial" panose="020B0604020202020204" pitchFamily="34" charset="0"/>
              <a:buChar char="•"/>
            </a:pPr>
            <a:r>
              <a:rPr lang="en-US" sz="2600" dirty="0">
                <a:solidFill>
                  <a:schemeClr val="tx1"/>
                </a:solidFill>
              </a:rPr>
              <a:t>Material needed</a:t>
            </a:r>
          </a:p>
          <a:p>
            <a:pPr lvl="1">
              <a:lnSpc>
                <a:spcPct val="150000"/>
              </a:lnSpc>
              <a:spcBef>
                <a:spcPts val="0"/>
              </a:spcBef>
              <a:spcAft>
                <a:spcPts val="0"/>
              </a:spcAft>
              <a:buFont typeface="Arial" panose="020B0604020202020204" pitchFamily="34" charset="0"/>
              <a:buChar char="•"/>
            </a:pPr>
            <a:r>
              <a:rPr lang="en-US" sz="2600" dirty="0">
                <a:solidFill>
                  <a:schemeClr val="tx1"/>
                </a:solidFill>
              </a:rPr>
              <a:t>Standard procedures</a:t>
            </a:r>
          </a:p>
          <a:p>
            <a:pPr lvl="1">
              <a:lnSpc>
                <a:spcPct val="150000"/>
              </a:lnSpc>
              <a:spcBef>
                <a:spcPts val="0"/>
              </a:spcBef>
              <a:spcAft>
                <a:spcPts val="0"/>
              </a:spcAft>
              <a:buFont typeface="Arial" panose="020B0604020202020204" pitchFamily="34" charset="0"/>
              <a:buChar char="•"/>
            </a:pPr>
            <a:r>
              <a:rPr lang="en-US" sz="2600" dirty="0">
                <a:solidFill>
                  <a:schemeClr val="tx1"/>
                </a:solidFill>
              </a:rPr>
              <a:t>Ethical considerations</a:t>
            </a:r>
          </a:p>
          <a:p>
            <a:pPr lvl="1">
              <a:lnSpc>
                <a:spcPct val="150000"/>
              </a:lnSpc>
              <a:spcBef>
                <a:spcPts val="0"/>
              </a:spcBef>
              <a:spcAft>
                <a:spcPts val="0"/>
              </a:spcAft>
              <a:buFont typeface="Arial" panose="020B0604020202020204" pitchFamily="34" charset="0"/>
              <a:buChar char="•"/>
            </a:pPr>
            <a:r>
              <a:rPr lang="en-US" sz="2600" dirty="0">
                <a:solidFill>
                  <a:schemeClr val="tx1"/>
                </a:solidFill>
              </a:rPr>
              <a:t>Blood samples and security measures</a:t>
            </a:r>
          </a:p>
          <a:p>
            <a:pPr lvl="1">
              <a:lnSpc>
                <a:spcPct val="150000"/>
              </a:lnSpc>
              <a:spcBef>
                <a:spcPts val="0"/>
              </a:spcBef>
              <a:spcAft>
                <a:spcPts val="0"/>
              </a:spcAft>
              <a:buFont typeface="Arial" panose="020B0604020202020204" pitchFamily="34" charset="0"/>
              <a:buChar char="•"/>
            </a:pPr>
            <a:r>
              <a:rPr lang="en-US" sz="2600" dirty="0">
                <a:solidFill>
                  <a:schemeClr val="tx1"/>
                </a:solidFill>
              </a:rPr>
              <a:t>Common errors</a:t>
            </a:r>
          </a:p>
          <a:p>
            <a:pPr lvl="1">
              <a:lnSpc>
                <a:spcPct val="150000"/>
              </a:lnSpc>
              <a:spcBef>
                <a:spcPts val="0"/>
              </a:spcBef>
              <a:spcAft>
                <a:spcPts val="0"/>
              </a:spcAft>
              <a:buFont typeface="Arial" panose="020B0604020202020204" pitchFamily="34" charset="0"/>
              <a:buChar char="•"/>
            </a:pPr>
            <a:r>
              <a:rPr lang="en-US" sz="2600" dirty="0">
                <a:solidFill>
                  <a:schemeClr val="tx1"/>
                </a:solidFill>
              </a:rPr>
              <a:t>Demonstrations, practical exercise and standardization exercise</a:t>
            </a:r>
          </a:p>
        </p:txBody>
      </p:sp>
    </p:spTree>
    <p:extLst>
      <p:ext uri="{BB962C8B-B14F-4D97-AF65-F5344CB8AC3E}">
        <p14:creationId xmlns:p14="http://schemas.microsoft.com/office/powerpoint/2010/main" val="1109370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Stick a finger (5/6)</a:t>
            </a:r>
            <a:endParaRPr lang="fr-FR" dirty="0"/>
          </a:p>
        </p:txBody>
      </p:sp>
      <p:sp>
        <p:nvSpPr>
          <p:cNvPr id="3" name="Content Placeholder 2"/>
          <p:cNvSpPr>
            <a:spLocks noGrp="1"/>
          </p:cNvSpPr>
          <p:nvPr>
            <p:ph idx="1"/>
          </p:nvPr>
        </p:nvSpPr>
        <p:spPr>
          <a:xfrm>
            <a:off x="617090" y="1200150"/>
            <a:ext cx="10995660" cy="4965289"/>
          </a:xfrm>
        </p:spPr>
        <p:txBody>
          <a:bodyPr rtlCol="0">
            <a:normAutofit lnSpcReduction="10000"/>
          </a:bodyPr>
          <a:lstStyle/>
          <a:p>
            <a:pPr marL="514350" indent="-514350">
              <a:lnSpc>
                <a:spcPct val="100000"/>
              </a:lnSpc>
              <a:spcBef>
                <a:spcPts val="0"/>
              </a:spcBef>
              <a:spcAft>
                <a:spcPts val="0"/>
              </a:spcAft>
              <a:buFont typeface="+mj-lt"/>
              <a:buAutoNum type="arabicPeriod" startAt="10"/>
              <a:defRPr/>
            </a:pPr>
            <a:r>
              <a:rPr lang="en-US" sz="2400" b="1" dirty="0">
                <a:solidFill>
                  <a:srgbClr val="000000"/>
                </a:solidFill>
              </a:rPr>
              <a:t>Place lancet</a:t>
            </a:r>
          </a:p>
          <a:p>
            <a:pPr marL="1047736" lvl="1" indent="-514350">
              <a:spcBef>
                <a:spcPts val="0"/>
              </a:spcBef>
              <a:buFont typeface="Courier New" panose="02070309020205020404" pitchFamily="49" charset="0"/>
              <a:buChar char="o"/>
              <a:defRPr/>
            </a:pPr>
            <a:r>
              <a:rPr lang="en-US" sz="2400" dirty="0">
                <a:solidFill>
                  <a:srgbClr val="000000"/>
                </a:solidFill>
              </a:rPr>
              <a:t>Hold the lancet between two fingers and rest the thumb on the needle trigger</a:t>
            </a:r>
          </a:p>
          <a:p>
            <a:pPr marL="1047736" lvl="1" indent="-514350">
              <a:spcBef>
                <a:spcPts val="0"/>
              </a:spcBef>
              <a:buFont typeface="Courier New" panose="02070309020205020404" pitchFamily="49" charset="0"/>
              <a:buChar char="o"/>
              <a:defRPr/>
            </a:pPr>
            <a:r>
              <a:rPr lang="en-US" sz="2400" dirty="0">
                <a:solidFill>
                  <a:srgbClr val="000000"/>
                </a:solidFill>
              </a:rPr>
              <a:t>Place the lancet </a:t>
            </a:r>
            <a:r>
              <a:rPr lang="en-US" sz="2400" b="1" dirty="0">
                <a:solidFill>
                  <a:srgbClr val="000000"/>
                </a:solidFill>
              </a:rPr>
              <a:t>on the side of the fingertip </a:t>
            </a:r>
            <a:r>
              <a:rPr lang="en-US" sz="2400" dirty="0">
                <a:solidFill>
                  <a:srgbClr val="000000"/>
                </a:solidFill>
              </a:rPr>
              <a:t>rather than on the pad of the fingertip (this will especially help in case fingers are heavily callused)</a:t>
            </a:r>
          </a:p>
          <a:p>
            <a:pPr marL="533386" lvl="1" indent="0">
              <a:spcBef>
                <a:spcPts val="0"/>
              </a:spcBef>
              <a:buNone/>
              <a:defRPr/>
            </a:pPr>
            <a:endParaRPr lang="en-US" sz="2400" dirty="0">
              <a:solidFill>
                <a:srgbClr val="000000"/>
              </a:solidFill>
            </a:endParaRPr>
          </a:p>
          <a:p>
            <a:pPr marL="514350" indent="-514350">
              <a:lnSpc>
                <a:spcPct val="100000"/>
              </a:lnSpc>
              <a:spcBef>
                <a:spcPts val="0"/>
              </a:spcBef>
              <a:spcAft>
                <a:spcPts val="0"/>
              </a:spcAft>
              <a:buFont typeface="+mj-lt"/>
              <a:buAutoNum type="arabicPeriod" startAt="10"/>
              <a:defRPr/>
            </a:pPr>
            <a:r>
              <a:rPr lang="en-US" sz="2400" b="1" dirty="0">
                <a:solidFill>
                  <a:srgbClr val="000000"/>
                </a:solidFill>
              </a:rPr>
              <a:t>Stick finger</a:t>
            </a:r>
          </a:p>
          <a:p>
            <a:pPr marL="1047736" lvl="1" indent="-514350">
              <a:spcBef>
                <a:spcPts val="0"/>
              </a:spcBef>
              <a:buFont typeface="Courier New" panose="02070309020205020404" pitchFamily="49" charset="0"/>
              <a:buChar char="o"/>
              <a:defRPr/>
            </a:pPr>
            <a:r>
              <a:rPr lang="en-US" sz="2400" dirty="0">
                <a:solidFill>
                  <a:srgbClr val="000000"/>
                </a:solidFill>
              </a:rPr>
              <a:t>Use a rolling motion to massage the participant’s finger even more from the top of knuckle towards the fingertip to increase blood flow</a:t>
            </a:r>
          </a:p>
          <a:p>
            <a:pPr marL="1047736" lvl="1" indent="-514350">
              <a:spcBef>
                <a:spcPts val="0"/>
              </a:spcBef>
              <a:buFont typeface="Courier New" panose="02070309020205020404" pitchFamily="49" charset="0"/>
              <a:buChar char="o"/>
              <a:defRPr/>
            </a:pPr>
            <a:r>
              <a:rPr lang="en-US" sz="2400" b="1" dirty="0">
                <a:solidFill>
                  <a:srgbClr val="000000"/>
                </a:solidFill>
              </a:rPr>
              <a:t>Push firmly the lancet against the participant’s skin </a:t>
            </a:r>
            <a:r>
              <a:rPr lang="en-US" sz="2400" dirty="0">
                <a:solidFill>
                  <a:srgbClr val="000000"/>
                </a:solidFill>
              </a:rPr>
              <a:t>before triggering the needle with your thumb</a:t>
            </a:r>
          </a:p>
          <a:p>
            <a:pPr marL="1047736" lvl="1" indent="-514350">
              <a:spcBef>
                <a:spcPts val="0"/>
              </a:spcBef>
              <a:buFont typeface="Courier New" panose="02070309020205020404" pitchFamily="49" charset="0"/>
              <a:buChar char="o"/>
              <a:defRPr/>
            </a:pPr>
            <a:r>
              <a:rPr lang="en-US" sz="2400" dirty="0">
                <a:solidFill>
                  <a:srgbClr val="000000"/>
                </a:solidFill>
              </a:rPr>
              <a:t>Dispose of the lancet immediately after use in a biohazard waste container</a:t>
            </a:r>
          </a:p>
        </p:txBody>
      </p:sp>
    </p:spTree>
    <p:extLst>
      <p:ext uri="{BB962C8B-B14F-4D97-AF65-F5344CB8AC3E}">
        <p14:creationId xmlns:p14="http://schemas.microsoft.com/office/powerpoint/2010/main" val="27086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Stick a finger (6/6)</a:t>
            </a:r>
            <a:endParaRPr lang="fr-FR" dirty="0"/>
          </a:p>
        </p:txBody>
      </p:sp>
      <p:sp>
        <p:nvSpPr>
          <p:cNvPr id="3" name="Content Placeholder 2"/>
          <p:cNvSpPr>
            <a:spLocks noGrp="1"/>
          </p:cNvSpPr>
          <p:nvPr>
            <p:ph idx="1"/>
          </p:nvPr>
        </p:nvSpPr>
        <p:spPr>
          <a:xfrm>
            <a:off x="617090" y="1200150"/>
            <a:ext cx="10995660" cy="4965289"/>
          </a:xfrm>
        </p:spPr>
        <p:txBody>
          <a:bodyPr rtlCol="0">
            <a:normAutofit/>
          </a:bodyPr>
          <a:lstStyle/>
          <a:p>
            <a:pPr marL="514350" indent="-514350">
              <a:lnSpc>
                <a:spcPct val="100000"/>
              </a:lnSpc>
              <a:spcBef>
                <a:spcPts val="0"/>
              </a:spcBef>
              <a:spcAft>
                <a:spcPts val="0"/>
              </a:spcAft>
              <a:buFont typeface="+mj-lt"/>
              <a:buAutoNum type="arabicPeriod" startAt="12"/>
              <a:defRPr/>
            </a:pPr>
            <a:r>
              <a:rPr lang="en-US" sz="2400" b="1">
                <a:solidFill>
                  <a:srgbClr val="000000"/>
                </a:solidFill>
              </a:rPr>
              <a:t>Initiate blood flow</a:t>
            </a:r>
          </a:p>
          <a:p>
            <a:pPr marL="1047736" lvl="1" indent="-514350">
              <a:spcBef>
                <a:spcPts val="0"/>
              </a:spcBef>
              <a:buFont typeface="Courier New" panose="02070309020205020404" pitchFamily="49" charset="0"/>
              <a:buChar char="o"/>
              <a:defRPr/>
            </a:pPr>
            <a:r>
              <a:rPr lang="en-US" sz="2400">
                <a:solidFill>
                  <a:srgbClr val="000000"/>
                </a:solidFill>
              </a:rPr>
              <a:t>Apply gentle pressure to the wrist, palm and top of knuckle to initiate blood flow</a:t>
            </a:r>
          </a:p>
          <a:p>
            <a:pPr marL="1047736" lvl="1" indent="-514350">
              <a:spcBef>
                <a:spcPts val="0"/>
              </a:spcBef>
              <a:buFont typeface="Courier New" panose="02070309020205020404" pitchFamily="49" charset="0"/>
              <a:buChar char="o"/>
              <a:defRPr/>
            </a:pPr>
            <a:r>
              <a:rPr lang="en-US" sz="2400">
                <a:solidFill>
                  <a:srgbClr val="000000"/>
                </a:solidFill>
              </a:rPr>
              <a:t>Do not squeeze or rub the tip of the finger because you may dilute the blood drop with interstitial fluid</a:t>
            </a:r>
          </a:p>
        </p:txBody>
      </p:sp>
    </p:spTree>
    <p:extLst>
      <p:ext uri="{BB962C8B-B14F-4D97-AF65-F5344CB8AC3E}">
        <p14:creationId xmlns:p14="http://schemas.microsoft.com/office/powerpoint/2010/main" val="1068221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Fill the microcuvette (1/4)</a:t>
            </a:r>
          </a:p>
        </p:txBody>
      </p:sp>
      <p:sp>
        <p:nvSpPr>
          <p:cNvPr id="3" name="Content Placeholder 2"/>
          <p:cNvSpPr>
            <a:spLocks noGrp="1"/>
          </p:cNvSpPr>
          <p:nvPr>
            <p:ph idx="1"/>
          </p:nvPr>
        </p:nvSpPr>
        <p:spPr>
          <a:xfrm>
            <a:off x="617090" y="1365673"/>
            <a:ext cx="10995660" cy="4799766"/>
          </a:xfrm>
        </p:spPr>
        <p:txBody>
          <a:bodyPr rtlCol="0">
            <a:normAutofit lnSpcReduction="10000"/>
          </a:bodyPr>
          <a:lstStyle/>
          <a:p>
            <a:pPr marL="514350" indent="-514350">
              <a:lnSpc>
                <a:spcPct val="100000"/>
              </a:lnSpc>
              <a:spcBef>
                <a:spcPts val="0"/>
              </a:spcBef>
              <a:spcAft>
                <a:spcPts val="0"/>
              </a:spcAft>
              <a:buFont typeface="+mj-lt"/>
              <a:buAutoNum type="arabicPeriod"/>
              <a:defRPr/>
            </a:pPr>
            <a:r>
              <a:rPr lang="en-US" sz="2400" b="1" dirty="0">
                <a:solidFill>
                  <a:srgbClr val="000000"/>
                </a:solidFill>
              </a:rPr>
              <a:t>Wipe away 1st and 2nd blood drop</a:t>
            </a:r>
          </a:p>
          <a:p>
            <a:pPr marL="1047736" lvl="1" indent="-514350">
              <a:spcBef>
                <a:spcPts val="0"/>
              </a:spcBef>
              <a:buFont typeface="Courier New" panose="02070309020205020404" pitchFamily="49" charset="0"/>
              <a:buChar char="o"/>
              <a:defRPr/>
            </a:pPr>
            <a:r>
              <a:rPr lang="en-US" sz="2400" dirty="0">
                <a:solidFill>
                  <a:srgbClr val="000000"/>
                </a:solidFill>
              </a:rPr>
              <a:t>Using a clean tissue paper, </a:t>
            </a:r>
            <a:r>
              <a:rPr lang="en-US" sz="2400" b="1" dirty="0">
                <a:solidFill>
                  <a:srgbClr val="000000"/>
                </a:solidFill>
              </a:rPr>
              <a:t>wipe away the first two drops of blood</a:t>
            </a:r>
          </a:p>
          <a:p>
            <a:pPr marL="1047736" lvl="1" indent="-514350">
              <a:spcBef>
                <a:spcPts val="0"/>
              </a:spcBef>
              <a:buFont typeface="Courier New" panose="02070309020205020404" pitchFamily="49" charset="0"/>
              <a:buChar char="o"/>
              <a:defRPr/>
            </a:pPr>
            <a:r>
              <a:rPr lang="en-US" sz="2400" b="1" dirty="0">
                <a:solidFill>
                  <a:srgbClr val="000000"/>
                </a:solidFill>
              </a:rPr>
              <a:t>Do not wipe away the drops with alcohol</a:t>
            </a:r>
          </a:p>
          <a:p>
            <a:pPr marL="0" indent="0">
              <a:lnSpc>
                <a:spcPct val="100000"/>
              </a:lnSpc>
              <a:spcBef>
                <a:spcPts val="0"/>
              </a:spcBef>
              <a:spcAft>
                <a:spcPts val="0"/>
              </a:spcAft>
              <a:buNone/>
              <a:defRPr/>
            </a:pPr>
            <a:endParaRPr lang="en-US" sz="2400" dirty="0">
              <a:solidFill>
                <a:srgbClr val="000000"/>
              </a:solidFill>
            </a:endParaRPr>
          </a:p>
          <a:p>
            <a:pPr marL="514350" indent="-514350">
              <a:lnSpc>
                <a:spcPct val="100000"/>
              </a:lnSpc>
              <a:spcBef>
                <a:spcPts val="0"/>
              </a:spcBef>
              <a:spcAft>
                <a:spcPts val="0"/>
              </a:spcAft>
              <a:buFont typeface="+mj-lt"/>
              <a:buAutoNum type="arabicPeriod" startAt="2"/>
              <a:defRPr/>
            </a:pPr>
            <a:r>
              <a:rPr lang="en-US" sz="2400" b="1" dirty="0">
                <a:solidFill>
                  <a:srgbClr val="000000"/>
                </a:solidFill>
              </a:rPr>
              <a:t>Sample the 3</a:t>
            </a:r>
            <a:r>
              <a:rPr lang="en-US" sz="2400" b="1" baseline="30000" dirty="0">
                <a:solidFill>
                  <a:srgbClr val="000000"/>
                </a:solidFill>
              </a:rPr>
              <a:t>rd</a:t>
            </a:r>
            <a:r>
              <a:rPr lang="en-US" sz="2400" b="1" dirty="0">
                <a:solidFill>
                  <a:srgbClr val="000000"/>
                </a:solidFill>
              </a:rPr>
              <a:t> drop of blood</a:t>
            </a:r>
          </a:p>
          <a:p>
            <a:pPr marL="1047736" lvl="1" indent="-514350">
              <a:spcBef>
                <a:spcPts val="0"/>
              </a:spcBef>
              <a:buFont typeface="Courier New" panose="02070309020205020404" pitchFamily="49" charset="0"/>
              <a:buChar char="o"/>
              <a:defRPr/>
            </a:pPr>
            <a:r>
              <a:rPr lang="en-US" sz="2400" dirty="0">
                <a:solidFill>
                  <a:srgbClr val="000000"/>
                </a:solidFill>
              </a:rPr>
              <a:t>The drop of blood should be large enough to fill the microcuvette in one touch</a:t>
            </a:r>
          </a:p>
          <a:p>
            <a:pPr marL="1047736" lvl="1" indent="-514350">
              <a:spcBef>
                <a:spcPts val="0"/>
              </a:spcBef>
              <a:buFont typeface="Courier New" panose="02070309020205020404" pitchFamily="49" charset="0"/>
              <a:buChar char="o"/>
              <a:defRPr/>
            </a:pPr>
            <a:endParaRPr lang="en-US" sz="2400" dirty="0">
              <a:solidFill>
                <a:srgbClr val="000000"/>
              </a:solidFill>
            </a:endParaRPr>
          </a:p>
          <a:p>
            <a:pPr marL="514350" indent="-514350">
              <a:lnSpc>
                <a:spcPct val="100000"/>
              </a:lnSpc>
              <a:spcBef>
                <a:spcPts val="0"/>
              </a:spcBef>
              <a:spcAft>
                <a:spcPts val="0"/>
              </a:spcAft>
              <a:buFont typeface="+mj-lt"/>
              <a:buAutoNum type="arabicPeriod" startAt="3"/>
              <a:defRPr/>
            </a:pPr>
            <a:r>
              <a:rPr lang="en-US" sz="2400" b="1" dirty="0">
                <a:solidFill>
                  <a:srgbClr val="000000"/>
                </a:solidFill>
              </a:rPr>
              <a:t>Fill microcuvette</a:t>
            </a:r>
          </a:p>
          <a:p>
            <a:pPr marL="1047736" lvl="1" indent="-514350">
              <a:spcBef>
                <a:spcPts val="0"/>
              </a:spcBef>
              <a:buFont typeface="Courier New" panose="02070309020205020404" pitchFamily="49" charset="0"/>
              <a:buChar char="o"/>
              <a:defRPr/>
            </a:pPr>
            <a:r>
              <a:rPr lang="en-US" sz="2400" dirty="0">
                <a:solidFill>
                  <a:srgbClr val="000000"/>
                </a:solidFill>
              </a:rPr>
              <a:t>Hold the finger in one hand</a:t>
            </a:r>
          </a:p>
          <a:p>
            <a:pPr marL="1047736" lvl="1" indent="-514350">
              <a:spcBef>
                <a:spcPts val="0"/>
              </a:spcBef>
              <a:buFont typeface="Courier New" panose="02070309020205020404" pitchFamily="49" charset="0"/>
              <a:buChar char="o"/>
              <a:defRPr/>
            </a:pPr>
            <a:r>
              <a:rPr lang="en-US" sz="2400" dirty="0">
                <a:solidFill>
                  <a:srgbClr val="000000"/>
                </a:solidFill>
              </a:rPr>
              <a:t>Touch the tip of the microcuvette into the middle of the blood drop and </a:t>
            </a:r>
            <a:r>
              <a:rPr lang="en-US" sz="2400" b="1" dirty="0">
                <a:solidFill>
                  <a:srgbClr val="000000"/>
                </a:solidFill>
              </a:rPr>
              <a:t>fill the microcuvette completely with a single drop of blood in one step </a:t>
            </a:r>
            <a:r>
              <a:rPr lang="en-US" sz="2400" dirty="0">
                <a:solidFill>
                  <a:srgbClr val="000000"/>
                </a:solidFill>
                <a:sym typeface="Wingdings" panose="05000000000000000000" pitchFamily="2" charset="2"/>
              </a:rPr>
              <a:t></a:t>
            </a:r>
            <a:r>
              <a:rPr lang="en-US" sz="2400" dirty="0">
                <a:solidFill>
                  <a:srgbClr val="000000"/>
                </a:solidFill>
              </a:rPr>
              <a:t> The microcuvette fills itself by capillary action</a:t>
            </a:r>
          </a:p>
        </p:txBody>
      </p:sp>
    </p:spTree>
    <p:extLst>
      <p:ext uri="{BB962C8B-B14F-4D97-AF65-F5344CB8AC3E}">
        <p14:creationId xmlns:p14="http://schemas.microsoft.com/office/powerpoint/2010/main" val="2169242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en-US" dirty="0"/>
              <a:t>Fill the microcuvette (2/4)</a:t>
            </a:r>
            <a:endParaRPr lang="fr-FR" dirty="0"/>
          </a:p>
        </p:txBody>
      </p:sp>
      <p:sp>
        <p:nvSpPr>
          <p:cNvPr id="3" name="Content Placeholder 2"/>
          <p:cNvSpPr>
            <a:spLocks noGrp="1"/>
          </p:cNvSpPr>
          <p:nvPr>
            <p:ph idx="1"/>
          </p:nvPr>
        </p:nvSpPr>
        <p:spPr>
          <a:xfrm>
            <a:off x="617090" y="1165860"/>
            <a:ext cx="10995660" cy="5212079"/>
          </a:xfrm>
        </p:spPr>
        <p:txBody>
          <a:bodyPr rtlCol="0">
            <a:normAutofit/>
          </a:bodyPr>
          <a:lstStyle/>
          <a:p>
            <a:pPr marL="514350" indent="-514350">
              <a:lnSpc>
                <a:spcPct val="100000"/>
              </a:lnSpc>
              <a:spcBef>
                <a:spcPts val="0"/>
              </a:spcBef>
              <a:spcAft>
                <a:spcPts val="0"/>
              </a:spcAft>
              <a:buFont typeface="+mj-lt"/>
              <a:buAutoNum type="arabicPeriod" startAt="4"/>
              <a:defRPr/>
            </a:pPr>
            <a:r>
              <a:rPr lang="en-US" sz="2400" b="1" dirty="0">
                <a:solidFill>
                  <a:srgbClr val="000000"/>
                </a:solidFill>
              </a:rPr>
              <a:t>Inspect microcuvette</a:t>
            </a:r>
          </a:p>
          <a:p>
            <a:pPr marL="1047736" lvl="1" indent="-514350">
              <a:spcBef>
                <a:spcPts val="0"/>
              </a:spcBef>
              <a:buFont typeface="Courier New" panose="02070309020205020404" pitchFamily="49" charset="0"/>
              <a:buChar char="o"/>
              <a:defRPr/>
            </a:pPr>
            <a:r>
              <a:rPr lang="en-US" sz="2400" dirty="0">
                <a:solidFill>
                  <a:srgbClr val="000000"/>
                </a:solidFill>
              </a:rPr>
              <a:t>Inspect the microcuvette </a:t>
            </a:r>
            <a:r>
              <a:rPr lang="en-US" sz="2400" b="1" dirty="0">
                <a:solidFill>
                  <a:srgbClr val="000000"/>
                </a:solidFill>
              </a:rPr>
              <a:t>for air bubbles </a:t>
            </a:r>
            <a:r>
              <a:rPr lang="en-US" sz="2400" dirty="0">
                <a:solidFill>
                  <a:srgbClr val="000000"/>
                </a:solidFill>
              </a:rPr>
              <a:t>and check if it is </a:t>
            </a:r>
            <a:r>
              <a:rPr lang="en-US" sz="2400" b="1" dirty="0">
                <a:solidFill>
                  <a:srgbClr val="000000"/>
                </a:solidFill>
              </a:rPr>
              <a:t>completely filled</a:t>
            </a:r>
            <a:r>
              <a:rPr lang="en-US" sz="2400" dirty="0">
                <a:solidFill>
                  <a:srgbClr val="000000"/>
                </a:solidFill>
              </a:rPr>
              <a:t> by holding it up to the light</a:t>
            </a:r>
          </a:p>
          <a:p>
            <a:pPr marL="1047736" lvl="1" indent="-514350">
              <a:spcBef>
                <a:spcPts val="0"/>
              </a:spcBef>
              <a:buFont typeface="Courier New" panose="02070309020205020404" pitchFamily="49" charset="0"/>
              <a:buChar char="o"/>
              <a:defRPr/>
            </a:pPr>
            <a:r>
              <a:rPr lang="en-US" sz="2400" b="1" u="sng" dirty="0">
                <a:solidFill>
                  <a:srgbClr val="000000"/>
                </a:solidFill>
              </a:rPr>
              <a:t>If you see air bubbles or if you see that it is not completely filled, discard the microcuvette</a:t>
            </a:r>
          </a:p>
          <a:p>
            <a:pPr marL="1047736" lvl="1" indent="-514350">
              <a:spcBef>
                <a:spcPts val="0"/>
              </a:spcBef>
              <a:buFont typeface="Courier New" panose="02070309020205020404" pitchFamily="49" charset="0"/>
              <a:buChar char="o"/>
              <a:defRPr/>
            </a:pPr>
            <a:r>
              <a:rPr lang="en-US" sz="2400" dirty="0">
                <a:solidFill>
                  <a:srgbClr val="000000"/>
                </a:solidFill>
              </a:rPr>
              <a:t>Never refill a partially filled microcuvette with the same drop of blood because the blood may have started to clot and will give an incorrect reading</a:t>
            </a:r>
          </a:p>
          <a:p>
            <a:pPr marL="1047736" lvl="1" indent="-514350">
              <a:spcBef>
                <a:spcPts val="0"/>
              </a:spcBef>
              <a:buFont typeface="Courier New" panose="02070309020205020404" pitchFamily="49" charset="0"/>
              <a:buChar char="o"/>
              <a:defRPr/>
            </a:pPr>
            <a:r>
              <a:rPr lang="en-US" sz="2400" dirty="0">
                <a:solidFill>
                  <a:srgbClr val="000000"/>
                </a:solidFill>
              </a:rPr>
              <a:t>If a </a:t>
            </a:r>
            <a:r>
              <a:rPr lang="en-US" sz="2400" b="1" dirty="0">
                <a:solidFill>
                  <a:srgbClr val="000000"/>
                </a:solidFill>
              </a:rPr>
              <a:t>new microcuvette </a:t>
            </a:r>
            <a:r>
              <a:rPr lang="en-US" sz="2400" dirty="0">
                <a:solidFill>
                  <a:srgbClr val="000000"/>
                </a:solidFill>
              </a:rPr>
              <a:t>is needed, refill a new microcuvette from </a:t>
            </a:r>
            <a:r>
              <a:rPr lang="en-US" sz="2400" b="1" dirty="0">
                <a:solidFill>
                  <a:srgbClr val="000000"/>
                </a:solidFill>
              </a:rPr>
              <a:t>a new blood drop </a:t>
            </a:r>
            <a:r>
              <a:rPr lang="en-US" sz="2400" dirty="0">
                <a:solidFill>
                  <a:srgbClr val="000000"/>
                </a:solidFill>
              </a:rPr>
              <a:t>from the same finger puncture if feasible. Otherwise, you may have to make a new prick. If you do need to make another prick, you should use another finger</a:t>
            </a:r>
          </a:p>
        </p:txBody>
      </p:sp>
    </p:spTree>
    <p:extLst>
      <p:ext uri="{BB962C8B-B14F-4D97-AF65-F5344CB8AC3E}">
        <p14:creationId xmlns:p14="http://schemas.microsoft.com/office/powerpoint/2010/main" val="804163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146735"/>
            <a:ext cx="11672416" cy="801955"/>
          </a:xfrm>
        </p:spPr>
        <p:txBody>
          <a:bodyPr rtlCol="0">
            <a:normAutofit/>
          </a:bodyPr>
          <a:lstStyle/>
          <a:p>
            <a:pPr>
              <a:defRPr/>
            </a:pPr>
            <a:r>
              <a:rPr lang="en-US" dirty="0"/>
              <a:t>Fill the microcuvette (3/4)</a:t>
            </a:r>
            <a:endParaRPr lang="fr-FR" dirty="0"/>
          </a:p>
        </p:txBody>
      </p:sp>
      <p:sp>
        <p:nvSpPr>
          <p:cNvPr id="3" name="Content Placeholder 2"/>
          <p:cNvSpPr>
            <a:spLocks noGrp="1"/>
          </p:cNvSpPr>
          <p:nvPr>
            <p:ph idx="1"/>
          </p:nvPr>
        </p:nvSpPr>
        <p:spPr>
          <a:xfrm>
            <a:off x="617090" y="1051561"/>
            <a:ext cx="10995660" cy="5006340"/>
          </a:xfrm>
        </p:spPr>
        <p:txBody>
          <a:bodyPr rtlCol="0">
            <a:normAutofit/>
          </a:bodyPr>
          <a:lstStyle/>
          <a:p>
            <a:pPr marL="514350" indent="-514350">
              <a:lnSpc>
                <a:spcPct val="100000"/>
              </a:lnSpc>
              <a:spcBef>
                <a:spcPts val="0"/>
              </a:spcBef>
              <a:spcAft>
                <a:spcPts val="0"/>
              </a:spcAft>
              <a:buFont typeface="+mj-lt"/>
              <a:buAutoNum type="arabicPeriod" startAt="5"/>
              <a:defRPr/>
            </a:pPr>
            <a:r>
              <a:rPr lang="en-US" sz="2200" b="1" dirty="0">
                <a:solidFill>
                  <a:srgbClr val="000000"/>
                </a:solidFill>
              </a:rPr>
              <a:t>Wipe off excess blood</a:t>
            </a:r>
          </a:p>
          <a:p>
            <a:pPr marL="1047736" lvl="1" indent="-514350">
              <a:spcBef>
                <a:spcPts val="0"/>
              </a:spcBef>
              <a:buFont typeface="Courier New" panose="02070309020205020404" pitchFamily="49" charset="0"/>
              <a:buChar char="o"/>
              <a:defRPr/>
            </a:pPr>
            <a:r>
              <a:rPr lang="en-US" sz="2200" dirty="0">
                <a:solidFill>
                  <a:srgbClr val="000000"/>
                </a:solidFill>
              </a:rPr>
              <a:t>Carefully wipe off any excess blood from the flat sides of the microcuvette with a clean dry tissue paper</a:t>
            </a:r>
          </a:p>
          <a:p>
            <a:pPr marL="1047736" lvl="1" indent="-514350">
              <a:spcBef>
                <a:spcPts val="0"/>
              </a:spcBef>
              <a:buFont typeface="Courier New" panose="02070309020205020404" pitchFamily="49" charset="0"/>
              <a:buChar char="o"/>
              <a:defRPr/>
            </a:pPr>
            <a:r>
              <a:rPr lang="en-US" sz="2200" dirty="0">
                <a:solidFill>
                  <a:srgbClr val="000000"/>
                </a:solidFill>
              </a:rPr>
              <a:t>Make sure that no blood is sucked out of the microcuvette while wiping it</a:t>
            </a:r>
          </a:p>
          <a:p>
            <a:pPr marL="0" indent="0">
              <a:lnSpc>
                <a:spcPct val="100000"/>
              </a:lnSpc>
              <a:spcBef>
                <a:spcPts val="0"/>
              </a:spcBef>
              <a:spcAft>
                <a:spcPts val="0"/>
              </a:spcAft>
              <a:buNone/>
              <a:defRPr/>
            </a:pPr>
            <a:endParaRPr lang="en-US" sz="2200" dirty="0">
              <a:solidFill>
                <a:srgbClr val="000000"/>
              </a:solidFill>
            </a:endParaRPr>
          </a:p>
          <a:p>
            <a:pPr marL="514350" indent="-514350">
              <a:lnSpc>
                <a:spcPct val="100000"/>
              </a:lnSpc>
              <a:spcBef>
                <a:spcPts val="0"/>
              </a:spcBef>
              <a:spcAft>
                <a:spcPts val="0"/>
              </a:spcAft>
              <a:buFont typeface="+mj-lt"/>
              <a:buAutoNum type="arabicPeriod" startAt="6"/>
              <a:defRPr/>
            </a:pPr>
            <a:r>
              <a:rPr lang="en-US" sz="2200" b="1" dirty="0">
                <a:solidFill>
                  <a:srgbClr val="000000"/>
                </a:solidFill>
              </a:rPr>
              <a:t>Place microcuvette in holder</a:t>
            </a:r>
          </a:p>
          <a:p>
            <a:pPr marL="1047736" lvl="1" indent="-514350">
              <a:spcBef>
                <a:spcPts val="0"/>
              </a:spcBef>
              <a:buFont typeface="Courier New" panose="02070309020205020404" pitchFamily="49" charset="0"/>
              <a:buChar char="o"/>
              <a:defRPr/>
            </a:pPr>
            <a:r>
              <a:rPr lang="en-US" sz="2200" dirty="0">
                <a:solidFill>
                  <a:srgbClr val="000000"/>
                </a:solidFill>
              </a:rPr>
              <a:t>Immediately place the filled microcuvette into the microcuvette holder and read the microcuvette within three minutes of sampling</a:t>
            </a:r>
          </a:p>
          <a:p>
            <a:pPr marL="1047736" lvl="1" indent="-514350">
              <a:spcBef>
                <a:spcPts val="0"/>
              </a:spcBef>
              <a:buFont typeface="Courier New" panose="02070309020205020404" pitchFamily="49" charset="0"/>
              <a:buChar char="o"/>
              <a:defRPr/>
            </a:pPr>
            <a:endParaRPr lang="en-US" sz="2200" dirty="0">
              <a:solidFill>
                <a:srgbClr val="000000"/>
              </a:solidFill>
            </a:endParaRPr>
          </a:p>
          <a:p>
            <a:pPr marL="514350" indent="-514350">
              <a:lnSpc>
                <a:spcPct val="100000"/>
              </a:lnSpc>
              <a:spcBef>
                <a:spcPts val="0"/>
              </a:spcBef>
              <a:spcAft>
                <a:spcPts val="0"/>
              </a:spcAft>
              <a:buFont typeface="+mj-lt"/>
              <a:buAutoNum type="arabicPeriod" startAt="7"/>
              <a:defRPr/>
            </a:pPr>
            <a:r>
              <a:rPr lang="en-US" sz="2200" b="1" dirty="0">
                <a:solidFill>
                  <a:srgbClr val="000000"/>
                </a:solidFill>
              </a:rPr>
              <a:t>Slide holder</a:t>
            </a:r>
          </a:p>
          <a:p>
            <a:pPr marL="1047736" lvl="1" indent="-514350">
              <a:spcBef>
                <a:spcPts val="0"/>
              </a:spcBef>
              <a:buFont typeface="Courier New" panose="02070309020205020404" pitchFamily="49" charset="0"/>
              <a:buChar char="o"/>
              <a:defRPr/>
            </a:pPr>
            <a:r>
              <a:rPr lang="en-US" sz="2200" dirty="0">
                <a:solidFill>
                  <a:srgbClr val="000000"/>
                </a:solidFill>
              </a:rPr>
              <a:t>Gently slide the microcuvette holder into the machine until the stop point is reached</a:t>
            </a:r>
          </a:p>
          <a:p>
            <a:pPr marL="1047736" lvl="1" indent="-514350">
              <a:spcBef>
                <a:spcPts val="0"/>
              </a:spcBef>
              <a:buFont typeface="Courier New" panose="02070309020205020404" pitchFamily="49" charset="0"/>
              <a:buChar char="o"/>
              <a:defRPr/>
            </a:pPr>
            <a:r>
              <a:rPr lang="en-US" sz="2200" dirty="0">
                <a:solidFill>
                  <a:srgbClr val="000000"/>
                </a:solidFill>
              </a:rPr>
              <a:t>Do not ‘slam’ the holder into position for reading; this may spray blood droplets, which negatively affects the reading</a:t>
            </a:r>
          </a:p>
        </p:txBody>
      </p:sp>
    </p:spTree>
    <p:extLst>
      <p:ext uri="{BB962C8B-B14F-4D97-AF65-F5344CB8AC3E}">
        <p14:creationId xmlns:p14="http://schemas.microsoft.com/office/powerpoint/2010/main" val="3233514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146735"/>
            <a:ext cx="11672416" cy="801955"/>
          </a:xfrm>
        </p:spPr>
        <p:txBody>
          <a:bodyPr rtlCol="0">
            <a:normAutofit/>
          </a:bodyPr>
          <a:lstStyle/>
          <a:p>
            <a:pPr>
              <a:defRPr/>
            </a:pPr>
            <a:r>
              <a:rPr lang="en-US" dirty="0"/>
              <a:t>Fill the microcuvette (4/4)</a:t>
            </a:r>
            <a:endParaRPr lang="fr-FR" dirty="0"/>
          </a:p>
        </p:txBody>
      </p:sp>
      <p:sp>
        <p:nvSpPr>
          <p:cNvPr id="3" name="Content Placeholder 2"/>
          <p:cNvSpPr>
            <a:spLocks noGrp="1"/>
          </p:cNvSpPr>
          <p:nvPr>
            <p:ph idx="1"/>
          </p:nvPr>
        </p:nvSpPr>
        <p:spPr>
          <a:xfrm>
            <a:off x="598170" y="1283540"/>
            <a:ext cx="10995660" cy="4816699"/>
          </a:xfrm>
        </p:spPr>
        <p:txBody>
          <a:bodyPr rtlCol="0">
            <a:normAutofit/>
          </a:bodyPr>
          <a:lstStyle/>
          <a:p>
            <a:pPr marL="514350" indent="-514350">
              <a:lnSpc>
                <a:spcPct val="100000"/>
              </a:lnSpc>
              <a:spcBef>
                <a:spcPts val="0"/>
              </a:spcBef>
              <a:spcAft>
                <a:spcPts val="0"/>
              </a:spcAft>
              <a:buFont typeface="+mj-lt"/>
              <a:buAutoNum type="arabicPeriod" startAt="8"/>
              <a:defRPr/>
            </a:pPr>
            <a:r>
              <a:rPr lang="en-US" sz="2400" b="1" dirty="0">
                <a:solidFill>
                  <a:srgbClr val="000000"/>
                </a:solidFill>
              </a:rPr>
              <a:t>Apply a cotton ball</a:t>
            </a:r>
          </a:p>
          <a:p>
            <a:pPr marL="1047736" lvl="1" indent="-514350">
              <a:spcBef>
                <a:spcPts val="0"/>
              </a:spcBef>
              <a:buFont typeface="Courier New" panose="02070309020205020404" pitchFamily="49" charset="0"/>
              <a:buChar char="o"/>
              <a:defRPr/>
            </a:pPr>
            <a:r>
              <a:rPr lang="en-US" sz="2400" dirty="0">
                <a:solidFill>
                  <a:srgbClr val="000000"/>
                </a:solidFill>
              </a:rPr>
              <a:t>While the HemoCue machine is reading the sample, apply a cotton ball to the puncture wound on the participant’s finger</a:t>
            </a:r>
          </a:p>
          <a:p>
            <a:pPr marL="0" indent="0">
              <a:lnSpc>
                <a:spcPct val="100000"/>
              </a:lnSpc>
              <a:spcBef>
                <a:spcPts val="0"/>
              </a:spcBef>
              <a:spcAft>
                <a:spcPts val="0"/>
              </a:spcAft>
              <a:buNone/>
              <a:defRPr/>
            </a:pPr>
            <a:endParaRPr lang="en-US" sz="2400" dirty="0">
              <a:solidFill>
                <a:srgbClr val="000000"/>
              </a:solidFill>
            </a:endParaRPr>
          </a:p>
          <a:p>
            <a:pPr marL="514350" indent="-514350">
              <a:lnSpc>
                <a:spcPct val="100000"/>
              </a:lnSpc>
              <a:spcBef>
                <a:spcPts val="0"/>
              </a:spcBef>
              <a:spcAft>
                <a:spcPts val="0"/>
              </a:spcAft>
              <a:buFont typeface="+mj-lt"/>
              <a:buAutoNum type="arabicPeriod" startAt="9"/>
              <a:defRPr/>
            </a:pPr>
            <a:r>
              <a:rPr lang="en-US" sz="2400" b="1" dirty="0">
                <a:solidFill>
                  <a:srgbClr val="000000"/>
                </a:solidFill>
              </a:rPr>
              <a:t>Record reading</a:t>
            </a:r>
          </a:p>
          <a:p>
            <a:pPr marL="1047736" lvl="1" indent="-514350">
              <a:spcBef>
                <a:spcPts val="0"/>
              </a:spcBef>
              <a:buFont typeface="Courier New" panose="02070309020205020404" pitchFamily="49" charset="0"/>
              <a:buChar char="o"/>
              <a:defRPr/>
            </a:pPr>
            <a:r>
              <a:rPr lang="en-US" sz="2400" dirty="0">
                <a:solidFill>
                  <a:srgbClr val="000000"/>
                </a:solidFill>
              </a:rPr>
              <a:t>After a few seconds, the Hb value will appear on the display </a:t>
            </a:r>
            <a:r>
              <a:rPr lang="en-US" sz="2400" dirty="0">
                <a:solidFill>
                  <a:srgbClr val="000000"/>
                </a:solidFill>
                <a:sym typeface="Wingdings" panose="05000000000000000000" pitchFamily="2" charset="2"/>
              </a:rPr>
              <a:t> Record this value</a:t>
            </a:r>
            <a:endParaRPr lang="en-US" sz="2400" dirty="0">
              <a:solidFill>
                <a:srgbClr val="000000"/>
              </a:solidFill>
            </a:endParaRPr>
          </a:p>
          <a:p>
            <a:pPr marL="533386" lvl="1" indent="0">
              <a:spcBef>
                <a:spcPts val="0"/>
              </a:spcBef>
              <a:buNone/>
              <a:defRPr/>
            </a:pPr>
            <a:endParaRPr lang="en-US" sz="2400" dirty="0">
              <a:solidFill>
                <a:srgbClr val="000000"/>
              </a:solidFill>
            </a:endParaRPr>
          </a:p>
          <a:p>
            <a:pPr marL="514350" indent="-514350">
              <a:lnSpc>
                <a:spcPct val="100000"/>
              </a:lnSpc>
              <a:spcBef>
                <a:spcPts val="0"/>
              </a:spcBef>
              <a:spcAft>
                <a:spcPts val="0"/>
              </a:spcAft>
              <a:buFont typeface="+mj-lt"/>
              <a:buAutoNum type="arabicPeriod" startAt="10"/>
              <a:defRPr/>
            </a:pPr>
            <a:r>
              <a:rPr lang="en-US" sz="2400" b="1" dirty="0">
                <a:solidFill>
                  <a:srgbClr val="000000"/>
                </a:solidFill>
              </a:rPr>
              <a:t>Dispose of the microcuvette</a:t>
            </a:r>
          </a:p>
          <a:p>
            <a:pPr marL="1047736" lvl="1" indent="-514350">
              <a:spcBef>
                <a:spcPts val="0"/>
              </a:spcBef>
              <a:buFont typeface="Courier New" panose="02070309020205020404" pitchFamily="49" charset="0"/>
              <a:buChar char="o"/>
              <a:defRPr/>
            </a:pPr>
            <a:r>
              <a:rPr lang="en-US" sz="2400" dirty="0">
                <a:solidFill>
                  <a:srgbClr val="000000"/>
                </a:solidFill>
              </a:rPr>
              <a:t>Dispose of the microcuvette immediately in the biohazard waste container after reading it</a:t>
            </a:r>
          </a:p>
        </p:txBody>
      </p:sp>
    </p:spTree>
    <p:extLst>
      <p:ext uri="{BB962C8B-B14F-4D97-AF65-F5344CB8AC3E}">
        <p14:creationId xmlns:p14="http://schemas.microsoft.com/office/powerpoint/2010/main" val="2420942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ETHICAL ConsidErationS</a:t>
            </a:r>
          </a:p>
        </p:txBody>
      </p:sp>
    </p:spTree>
    <p:extLst>
      <p:ext uri="{BB962C8B-B14F-4D97-AF65-F5344CB8AC3E}">
        <p14:creationId xmlns:p14="http://schemas.microsoft.com/office/powerpoint/2010/main" val="2545520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972" y="1201269"/>
            <a:ext cx="11158055" cy="5039727"/>
          </a:xfrm>
        </p:spPr>
        <p:txBody>
          <a:bodyPr rtlCol="0">
            <a:normAutofit/>
          </a:bodyPr>
          <a:lstStyle/>
          <a:p>
            <a:pPr marL="457189" marR="0" lvl="0" indent="-457189" algn="l" defTabSz="609585" rtl="0" eaLnBrk="1" fontAlgn="auto" latinLnBrk="0" hangingPunct="1">
              <a:lnSpc>
                <a:spcPct val="100000"/>
              </a:lnSpc>
              <a:spcBef>
                <a:spcPts val="0"/>
              </a:spcBef>
              <a:spcAft>
                <a:spcPts val="0"/>
              </a:spcAft>
              <a:buClr>
                <a:srgbClr val="0072BC"/>
              </a:buClr>
              <a:buSzTx/>
              <a:buFont typeface="Arial" panose="020B0604020202020204" pitchFamily="34" charset="0"/>
              <a:buChar char="•"/>
              <a:tabLst/>
              <a:defRPr/>
            </a:pPr>
            <a:r>
              <a:rPr kumimoji="0" lang="en-US" sz="2400" b="1" i="0" u="sng" strike="noStrike" kern="1200" cap="none" spc="0" normalizeH="0" baseline="0" dirty="0">
                <a:ln>
                  <a:noFill/>
                </a:ln>
                <a:solidFill>
                  <a:prstClr val="black"/>
                </a:solidFill>
                <a:effectLst/>
                <a:uLnTx/>
                <a:uFillTx/>
                <a:latin typeface="Arial"/>
                <a:ea typeface="+mn-ea"/>
                <a:cs typeface="+mn-cs"/>
              </a:rPr>
              <a:t>Obtain the consent from the head of household and/or caretaker of children under 5 years of age and women before to start</a:t>
            </a:r>
          </a:p>
          <a:p>
            <a:pPr marL="457189" marR="0" lvl="0" indent="-457189" algn="l" defTabSz="609585" rtl="0" eaLnBrk="1" fontAlgn="auto" latinLnBrk="0" hangingPunct="1">
              <a:lnSpc>
                <a:spcPct val="100000"/>
              </a:lnSpc>
              <a:spcBef>
                <a:spcPts val="0"/>
              </a:spcBef>
              <a:spcAft>
                <a:spcPts val="0"/>
              </a:spcAft>
              <a:buClr>
                <a:srgbClr val="0072BC"/>
              </a:buClr>
              <a:buSzTx/>
              <a:buFont typeface="Arial" panose="020B0604020202020204" pitchFamily="34" charset="0"/>
              <a:buChar char="•"/>
              <a:tabLst/>
              <a:defRPr/>
            </a:pPr>
            <a:endParaRPr lang="en-US" sz="2400" b="1" dirty="0">
              <a:solidFill>
                <a:prstClr val="black"/>
              </a:solidFill>
              <a:latin typeface="Arial"/>
              <a:sym typeface="Wingdings" panose="05000000000000000000" pitchFamily="2" charset="2"/>
            </a:endParaRPr>
          </a:p>
          <a:p>
            <a:pPr marL="457189" marR="0" lvl="0" indent="-457189" algn="l" defTabSz="609585" rtl="0" eaLnBrk="1" fontAlgn="auto" latinLnBrk="0" hangingPunct="1">
              <a:lnSpc>
                <a:spcPct val="100000"/>
              </a:lnSpc>
              <a:spcBef>
                <a:spcPts val="0"/>
              </a:spcBef>
              <a:spcAft>
                <a:spcPts val="0"/>
              </a:spcAft>
              <a:buClr>
                <a:srgbClr val="0072BC"/>
              </a:buClr>
              <a:buSzTx/>
              <a:buFont typeface="Arial" panose="020B0604020202020204" pitchFamily="34" charset="0"/>
              <a:buChar char="•"/>
              <a:tabLst/>
              <a:defRPr/>
            </a:pPr>
            <a:r>
              <a:rPr kumimoji="0" lang="en-US" sz="2400" b="0" i="0" u="none" strike="noStrike" kern="1200" cap="none" spc="0" normalizeH="0" baseline="0" dirty="0">
                <a:ln>
                  <a:noFill/>
                </a:ln>
                <a:solidFill>
                  <a:prstClr val="black"/>
                </a:solidFill>
                <a:effectLst/>
                <a:uLnTx/>
                <a:uFillTx/>
                <a:latin typeface="Arial"/>
                <a:ea typeface="+mn-ea"/>
                <a:cs typeface="+mn-cs"/>
              </a:rPr>
              <a:t>All children and women with signs of </a:t>
            </a:r>
            <a:r>
              <a:rPr kumimoji="0" lang="en-US" sz="2400" b="1" i="0" u="none" strike="noStrike" kern="1200" cap="none" spc="0" normalizeH="0" baseline="0" dirty="0">
                <a:ln>
                  <a:noFill/>
                </a:ln>
                <a:solidFill>
                  <a:prstClr val="black"/>
                </a:solidFill>
                <a:effectLst/>
                <a:uLnTx/>
                <a:uFillTx/>
                <a:latin typeface="Arial"/>
                <a:ea typeface="+mn-ea"/>
                <a:cs typeface="+mn-cs"/>
              </a:rPr>
              <a:t>severe anaemia</a:t>
            </a:r>
            <a:r>
              <a:rPr kumimoji="0" lang="en-US" sz="2400" i="0" u="none" strike="noStrike" kern="1200" cap="none" spc="0" normalizeH="0" baseline="0" dirty="0">
                <a:ln>
                  <a:noFill/>
                </a:ln>
                <a:solidFill>
                  <a:prstClr val="black"/>
                </a:solidFill>
                <a:effectLst/>
                <a:uLnTx/>
                <a:uFillTx/>
                <a:latin typeface="Arial"/>
                <a:ea typeface="+mn-ea"/>
                <a:cs typeface="+mn-cs"/>
              </a:rPr>
              <a:t> will be given a referral form to go to the nearest health facility</a:t>
            </a:r>
            <a:r>
              <a:rPr kumimoji="0" lang="en-US" sz="2400" b="0" i="0" u="none" strike="noStrike" kern="1200" cap="none" spc="0" normalizeH="0" baseline="0" dirty="0">
                <a:ln>
                  <a:noFill/>
                </a:ln>
                <a:solidFill>
                  <a:prstClr val="black"/>
                </a:solidFill>
                <a:effectLst/>
                <a:uLnTx/>
                <a:uFillTx/>
                <a:latin typeface="Arial"/>
                <a:ea typeface="+mn-ea"/>
                <a:cs typeface="+mn-cs"/>
              </a:rPr>
              <a:t>:</a:t>
            </a:r>
          </a:p>
          <a:p>
            <a:pPr lvl="1" indent="-457189">
              <a:spcBef>
                <a:spcPts val="0"/>
              </a:spcBef>
              <a:buClr>
                <a:srgbClr val="0072BC"/>
              </a:buClr>
              <a:buFont typeface="Courier New" panose="02070309020205020404" pitchFamily="49" charset="0"/>
              <a:buChar char="o"/>
              <a:defRPr/>
            </a:pPr>
            <a:r>
              <a:rPr lang="en-US" sz="2400" b="1" dirty="0">
                <a:solidFill>
                  <a:prstClr val="black"/>
                </a:solidFill>
                <a:latin typeface="Arial"/>
              </a:rPr>
              <a:t>Child </a:t>
            </a:r>
            <a:r>
              <a:rPr lang="en-US" sz="2400" b="1" dirty="0">
                <a:solidFill>
                  <a:prstClr val="black"/>
                </a:solidFill>
                <a:latin typeface="Arial"/>
                <a:sym typeface="Wingdings" panose="05000000000000000000" pitchFamily="2" charset="2"/>
              </a:rPr>
              <a:t> Hb&lt;7.0 g/dL</a:t>
            </a:r>
          </a:p>
          <a:p>
            <a:pPr lvl="1" indent="-457189">
              <a:spcBef>
                <a:spcPts val="0"/>
              </a:spcBef>
              <a:buClr>
                <a:srgbClr val="0072BC"/>
              </a:buClr>
              <a:buFont typeface="Courier New" panose="02070309020205020404" pitchFamily="49" charset="0"/>
              <a:buChar char="o"/>
              <a:defRPr/>
            </a:pPr>
            <a:r>
              <a:rPr lang="en-US" sz="2400" b="1" dirty="0">
                <a:solidFill>
                  <a:prstClr val="black"/>
                </a:solidFill>
                <a:latin typeface="Arial"/>
                <a:sym typeface="Wingdings" panose="05000000000000000000" pitchFamily="2" charset="2"/>
              </a:rPr>
              <a:t>Woman  Hb&lt;8.0 g/dL</a:t>
            </a:r>
          </a:p>
          <a:p>
            <a:pPr lvl="1" indent="-457189">
              <a:spcBef>
                <a:spcPts val="0"/>
              </a:spcBef>
              <a:buClr>
                <a:srgbClr val="0072BC"/>
              </a:buClr>
              <a:buFont typeface="Courier New" panose="02070309020205020404" pitchFamily="49" charset="0"/>
              <a:buChar char="o"/>
              <a:defRPr/>
            </a:pPr>
            <a:endParaRPr lang="en-US" sz="2400" b="1" dirty="0">
              <a:solidFill>
                <a:prstClr val="black"/>
              </a:solidFill>
              <a:latin typeface="Arial"/>
              <a:sym typeface="Wingdings" panose="05000000000000000000" pitchFamily="2" charset="2"/>
            </a:endParaRPr>
          </a:p>
          <a:p>
            <a:pPr marL="457189" marR="0" lvl="0" indent="-457189" algn="l" defTabSz="609585" rtl="0" eaLnBrk="1" fontAlgn="auto" latinLnBrk="0" hangingPunct="1">
              <a:lnSpc>
                <a:spcPct val="100000"/>
              </a:lnSpc>
              <a:spcBef>
                <a:spcPts val="0"/>
              </a:spcBef>
              <a:spcAft>
                <a:spcPts val="0"/>
              </a:spcAft>
              <a:buClr>
                <a:srgbClr val="0072BC"/>
              </a:buClr>
              <a:buSzTx/>
              <a:buFont typeface="Arial" panose="020B0604020202020204" pitchFamily="34" charset="0"/>
              <a:buChar char="•"/>
              <a:tabLst/>
              <a:defRPr/>
            </a:pPr>
            <a:r>
              <a:rPr kumimoji="0" lang="en-US" sz="2400" b="0" i="0" u="none" strike="noStrike" kern="1200" cap="none" spc="0" normalizeH="0" baseline="0" dirty="0">
                <a:ln>
                  <a:noFill/>
                </a:ln>
                <a:solidFill>
                  <a:prstClr val="black"/>
                </a:solidFill>
                <a:effectLst/>
                <a:uLnTx/>
                <a:uFillTx/>
                <a:latin typeface="Arial"/>
                <a:ea typeface="+mn-ea"/>
                <a:cs typeface="+mn-cs"/>
              </a:rPr>
              <a:t>Referral form </a:t>
            </a:r>
            <a:r>
              <a:rPr kumimoji="0" lang="en-US" sz="2400" b="0" i="0" u="none" strike="noStrike" kern="1200" cap="none" spc="0" normalizeH="0" baseline="0" dirty="0">
                <a:ln>
                  <a:noFill/>
                </a:ln>
                <a:solidFill>
                  <a:prstClr val="black"/>
                </a:solidFill>
                <a:effectLst/>
                <a:uLnTx/>
                <a:uFillTx/>
                <a:latin typeface="Arial"/>
                <a:ea typeface="+mn-ea"/>
                <a:cs typeface="+mn-cs"/>
                <a:sym typeface="Wingdings" panose="05000000000000000000" pitchFamily="2" charset="2"/>
              </a:rPr>
              <a:t> </a:t>
            </a:r>
            <a:r>
              <a:rPr kumimoji="0" lang="en-US" sz="2400" b="1" i="0" u="sng" strike="noStrike" kern="1200" cap="none" spc="0" normalizeH="0" baseline="0" dirty="0">
                <a:ln>
                  <a:noFill/>
                </a:ln>
                <a:solidFill>
                  <a:prstClr val="black"/>
                </a:solidFill>
                <a:effectLst/>
                <a:uLnTx/>
                <a:uFillTx/>
                <a:latin typeface="Arial"/>
                <a:ea typeface="+mn-ea"/>
                <a:cs typeface="+mn-cs"/>
                <a:sym typeface="Wingdings" panose="05000000000000000000" pitchFamily="2" charset="2"/>
              </a:rPr>
              <a:t>2 copies</a:t>
            </a:r>
            <a:endParaRPr kumimoji="0" lang="en-US" sz="2400" b="0" i="0" u="none" strike="noStrike" kern="1200" cap="none" spc="0" normalizeH="0" baseline="0" dirty="0">
              <a:ln>
                <a:noFill/>
              </a:ln>
              <a:solidFill>
                <a:prstClr val="black"/>
              </a:solidFill>
              <a:effectLst/>
              <a:uLnTx/>
              <a:uFillTx/>
              <a:latin typeface="Arial"/>
              <a:ea typeface="+mn-ea"/>
              <a:cs typeface="+mn-cs"/>
            </a:endParaRPr>
          </a:p>
          <a:p>
            <a:pPr lvl="1" indent="-457189">
              <a:spcBef>
                <a:spcPts val="0"/>
              </a:spcBef>
              <a:buClr>
                <a:srgbClr val="0072BC"/>
              </a:buClr>
              <a:buFont typeface="Courier New" panose="02070309020205020404" pitchFamily="49" charset="0"/>
              <a:buChar char="o"/>
              <a:defRPr/>
            </a:pPr>
            <a:r>
              <a:rPr lang="en-US" sz="2400" dirty="0">
                <a:solidFill>
                  <a:prstClr val="black"/>
                </a:solidFill>
                <a:latin typeface="Arial"/>
              </a:rPr>
              <a:t>Team copy (for Supervisor/Survey manager)</a:t>
            </a:r>
            <a:endParaRPr lang="en-US" sz="2400" dirty="0">
              <a:solidFill>
                <a:prstClr val="black"/>
              </a:solidFill>
              <a:latin typeface="Arial"/>
              <a:sym typeface="Wingdings" panose="05000000000000000000" pitchFamily="2" charset="2"/>
            </a:endParaRPr>
          </a:p>
          <a:p>
            <a:pPr lvl="1" indent="-457189">
              <a:spcBef>
                <a:spcPts val="0"/>
              </a:spcBef>
              <a:buClr>
                <a:srgbClr val="0072BC"/>
              </a:buClr>
              <a:buFont typeface="Courier New" panose="02070309020205020404" pitchFamily="49" charset="0"/>
              <a:buChar char="o"/>
              <a:defRPr/>
            </a:pPr>
            <a:r>
              <a:rPr lang="en-US" sz="2400" dirty="0">
                <a:solidFill>
                  <a:prstClr val="black"/>
                </a:solidFill>
                <a:latin typeface="Arial"/>
                <a:sym typeface="Wingdings" panose="05000000000000000000" pitchFamily="2" charset="2"/>
              </a:rPr>
              <a:t>Caregiver/Mother copy</a:t>
            </a:r>
            <a:endParaRPr lang="en-US" sz="2400" dirty="0">
              <a:solidFill>
                <a:prstClr val="black"/>
              </a:solidFill>
              <a:latin typeface="Arial"/>
            </a:endParaRPr>
          </a:p>
        </p:txBody>
      </p:sp>
      <p:sp>
        <p:nvSpPr>
          <p:cNvPr id="4" name="Titre 1">
            <a:extLst>
              <a:ext uri="{FF2B5EF4-FFF2-40B4-BE49-F238E27FC236}">
                <a16:creationId xmlns:a16="http://schemas.microsoft.com/office/drawing/2014/main" id="{7B98B717-028C-4CC9-ABE4-F75F526FFDDF}"/>
              </a:ext>
            </a:extLst>
          </p:cNvPr>
          <p:cNvSpPr txBox="1">
            <a:spLocks/>
          </p:cNvSpPr>
          <p:nvPr/>
        </p:nvSpPr>
        <p:spPr>
          <a:xfrm>
            <a:off x="259792" y="0"/>
            <a:ext cx="11672416" cy="824716"/>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r>
              <a:rPr lang="en-US" dirty="0"/>
              <a:t>Referral Form (1/2)</a:t>
            </a:r>
          </a:p>
        </p:txBody>
      </p:sp>
    </p:spTree>
    <p:extLst>
      <p:ext uri="{BB962C8B-B14F-4D97-AF65-F5344CB8AC3E}">
        <p14:creationId xmlns:p14="http://schemas.microsoft.com/office/powerpoint/2010/main" val="3490229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B98B717-028C-4CC9-ABE4-F75F526FFDDF}"/>
              </a:ext>
            </a:extLst>
          </p:cNvPr>
          <p:cNvSpPr txBox="1">
            <a:spLocks/>
          </p:cNvSpPr>
          <p:nvPr/>
        </p:nvSpPr>
        <p:spPr>
          <a:xfrm>
            <a:off x="259792" y="0"/>
            <a:ext cx="11672416" cy="824716"/>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r>
              <a:rPr lang="en-US" dirty="0"/>
              <a:t>Referral Form (2/2)</a:t>
            </a:r>
          </a:p>
        </p:txBody>
      </p:sp>
      <p:pic>
        <p:nvPicPr>
          <p:cNvPr id="2" name="Image 1">
            <a:extLst>
              <a:ext uri="{FF2B5EF4-FFF2-40B4-BE49-F238E27FC236}">
                <a16:creationId xmlns:a16="http://schemas.microsoft.com/office/drawing/2014/main" id="{A4781F15-DDBD-4885-A506-180720DBA96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433145" y="1002006"/>
            <a:ext cx="5325709" cy="5683086"/>
          </a:xfrm>
          <a:prstGeom prst="rect">
            <a:avLst/>
          </a:prstGeom>
        </p:spPr>
      </p:pic>
    </p:spTree>
    <p:extLst>
      <p:ext uri="{BB962C8B-B14F-4D97-AF65-F5344CB8AC3E}">
        <p14:creationId xmlns:p14="http://schemas.microsoft.com/office/powerpoint/2010/main" val="118647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fontScale="90000"/>
          </a:bodyPr>
          <a:lstStyle/>
          <a:p>
            <a:r>
              <a:rPr lang="en-US"/>
              <a:t>BLOOD SAMPLES AND SECURITY MEASURES</a:t>
            </a:r>
          </a:p>
        </p:txBody>
      </p:sp>
    </p:spTree>
    <p:extLst>
      <p:ext uri="{BB962C8B-B14F-4D97-AF65-F5344CB8AC3E}">
        <p14:creationId xmlns:p14="http://schemas.microsoft.com/office/powerpoint/2010/main" val="3271273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Generalities</a:t>
            </a:r>
          </a:p>
        </p:txBody>
      </p:sp>
    </p:spTree>
    <p:extLst>
      <p:ext uri="{BB962C8B-B14F-4D97-AF65-F5344CB8AC3E}">
        <p14:creationId xmlns:p14="http://schemas.microsoft.com/office/powerpoint/2010/main" val="2977963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71" y="193288"/>
            <a:ext cx="11672416" cy="767665"/>
          </a:xfrm>
        </p:spPr>
        <p:txBody>
          <a:bodyPr rtlCol="0">
            <a:normAutofit/>
          </a:bodyPr>
          <a:lstStyle/>
          <a:p>
            <a:pPr>
              <a:defRPr/>
            </a:pPr>
            <a:r>
              <a:rPr lang="en-US" altLang="fr-FR"/>
              <a:t>Blood Sample</a:t>
            </a:r>
            <a:endParaRPr lang="en-US"/>
          </a:p>
        </p:txBody>
      </p:sp>
      <p:sp>
        <p:nvSpPr>
          <p:cNvPr id="3" name="Content Placeholder 2"/>
          <p:cNvSpPr>
            <a:spLocks noGrp="1"/>
          </p:cNvSpPr>
          <p:nvPr>
            <p:ph idx="1"/>
          </p:nvPr>
        </p:nvSpPr>
        <p:spPr>
          <a:xfrm>
            <a:off x="2731770" y="1845733"/>
            <a:ext cx="688086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dirty="0">
                <a:solidFill>
                  <a:schemeClr val="tx1"/>
                </a:solidFill>
              </a:rPr>
              <a:t> </a:t>
            </a: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2457450" y="1543050"/>
            <a:ext cx="7429500" cy="376047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00000"/>
              </a:lnSpc>
              <a:spcBef>
                <a:spcPts val="0"/>
              </a:spcBef>
              <a:spcAft>
                <a:spcPts val="0"/>
              </a:spcAft>
              <a:buNone/>
              <a:defRPr/>
            </a:pPr>
            <a:r>
              <a:rPr lang="en-US" sz="2800" b="1" dirty="0">
                <a:solidFill>
                  <a:schemeClr val="tx1"/>
                </a:solidFill>
              </a:rPr>
              <a:t>All blood samples and contaminated supplies should be handled with extreme care!</a:t>
            </a:r>
          </a:p>
          <a:p>
            <a:pPr marL="0" indent="0" algn="ctr">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2800" b="1" dirty="0">
                <a:solidFill>
                  <a:schemeClr val="tx1"/>
                </a:solidFill>
              </a:rPr>
              <a:t>Blood is a potential source of infection with HIV, Hepatitis B and C Virus and other blood-borne pathogens</a:t>
            </a:r>
          </a:p>
        </p:txBody>
      </p:sp>
    </p:spTree>
    <p:extLst>
      <p:ext uri="{BB962C8B-B14F-4D97-AF65-F5344CB8AC3E}">
        <p14:creationId xmlns:p14="http://schemas.microsoft.com/office/powerpoint/2010/main" val="1402182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2" y="217170"/>
            <a:ext cx="11672416" cy="743430"/>
          </a:xfrm>
        </p:spPr>
        <p:txBody>
          <a:bodyPr>
            <a:normAutofit/>
          </a:bodyPr>
          <a:lstStyle/>
          <a:p>
            <a:r>
              <a:rPr lang="fr-FR" dirty="0"/>
              <a:t>Checklist (1/3)</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396609" y="1177770"/>
            <a:ext cx="11436621" cy="488060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r>
              <a:rPr lang="en-US" sz="2400" b="1" dirty="0">
                <a:solidFill>
                  <a:schemeClr val="tx1"/>
                </a:solidFill>
              </a:rPr>
              <a:t> To protect themselves and the survey population from exposure to blood</a:t>
            </a:r>
          </a:p>
          <a:p>
            <a:pPr marL="0" indent="0">
              <a:lnSpc>
                <a:spcPct val="100000"/>
              </a:lnSpc>
              <a:spcBef>
                <a:spcPts val="0"/>
              </a:spcBef>
              <a:spcAft>
                <a:spcPts val="0"/>
              </a:spcAft>
              <a:buNone/>
            </a:pPr>
            <a:endParaRPr lang="en-US" sz="2400" b="1" dirty="0">
              <a:solidFill>
                <a:schemeClr val="tx1"/>
              </a:solidFill>
            </a:endParaRPr>
          </a:p>
          <a:p>
            <a:pPr>
              <a:lnSpc>
                <a:spcPct val="100000"/>
              </a:lnSpc>
              <a:spcBef>
                <a:spcPts val="0"/>
              </a:spcBef>
              <a:spcAft>
                <a:spcPts val="0"/>
              </a:spcAft>
              <a:buFont typeface="Arial" panose="020B0604020202020204" pitchFamily="34" charset="0"/>
              <a:buChar char="•"/>
            </a:pPr>
            <a:r>
              <a:rPr lang="en-US" sz="2400" b="1" dirty="0">
                <a:solidFill>
                  <a:schemeClr val="tx1"/>
                </a:solidFill>
              </a:rPr>
              <a:t> Wash your hands</a:t>
            </a:r>
          </a:p>
          <a:p>
            <a:pPr lvl="1">
              <a:lnSpc>
                <a:spcPct val="100000"/>
              </a:lnSpc>
              <a:spcBef>
                <a:spcPts val="0"/>
              </a:spcBef>
              <a:spcAft>
                <a:spcPts val="0"/>
              </a:spcAft>
              <a:buFont typeface="Courier New" panose="02070309020205020404" pitchFamily="49" charset="0"/>
              <a:buChar char="o"/>
            </a:pPr>
            <a:r>
              <a:rPr lang="en-US" sz="2400" dirty="0">
                <a:solidFill>
                  <a:schemeClr val="tx1"/>
                </a:solidFill>
              </a:rPr>
              <a:t> Always wash hands with soap and water at the start and end of the workday (or before and after each break)</a:t>
            </a:r>
          </a:p>
          <a:p>
            <a:pPr lvl="1">
              <a:lnSpc>
                <a:spcPct val="100000"/>
              </a:lnSpc>
              <a:spcBef>
                <a:spcPts val="0"/>
              </a:spcBef>
              <a:spcAft>
                <a:spcPts val="0"/>
              </a:spcAft>
              <a:buFont typeface="Courier New" panose="02070309020205020404" pitchFamily="49" charset="0"/>
              <a:buChar char="o"/>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pPr>
            <a:r>
              <a:rPr lang="en-US" sz="2400" b="1" dirty="0">
                <a:solidFill>
                  <a:schemeClr val="tx1"/>
                </a:solidFill>
              </a:rPr>
              <a:t> Cover your cuts</a:t>
            </a:r>
          </a:p>
          <a:p>
            <a:pPr lvl="1">
              <a:lnSpc>
                <a:spcPct val="100000"/>
              </a:lnSpc>
              <a:spcBef>
                <a:spcPts val="0"/>
              </a:spcBef>
              <a:spcAft>
                <a:spcPts val="0"/>
              </a:spcAft>
              <a:buFont typeface="Courier New" panose="02070309020205020404" pitchFamily="49" charset="0"/>
              <a:buChar char="o"/>
            </a:pPr>
            <a:r>
              <a:rPr lang="en-US" sz="2400" dirty="0">
                <a:solidFill>
                  <a:schemeClr val="tx1"/>
                </a:solidFill>
              </a:rPr>
              <a:t> Cover all cuts with bandages to prevent any possibility of blood from survey population coming into contact with any cuts</a:t>
            </a:r>
          </a:p>
          <a:p>
            <a:pPr lvl="1">
              <a:lnSpc>
                <a:spcPct val="100000"/>
              </a:lnSpc>
              <a:spcBef>
                <a:spcPts val="0"/>
              </a:spcBef>
              <a:spcAft>
                <a:spcPts val="0"/>
              </a:spcAft>
              <a:buFont typeface="Courier New" panose="02070309020205020404" pitchFamily="49" charset="0"/>
              <a:buChar char="o"/>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pPr>
            <a:r>
              <a:rPr lang="en-US" sz="2400" b="1" dirty="0">
                <a:solidFill>
                  <a:schemeClr val="tx1"/>
                </a:solidFill>
              </a:rPr>
              <a:t> Avoid penetrating injuries !</a:t>
            </a:r>
          </a:p>
          <a:p>
            <a:pPr lvl="1">
              <a:lnSpc>
                <a:spcPct val="100000"/>
              </a:lnSpc>
              <a:spcBef>
                <a:spcPts val="0"/>
              </a:spcBef>
              <a:spcAft>
                <a:spcPts val="0"/>
              </a:spcAft>
              <a:buFont typeface="Courier New" panose="02070309020205020404" pitchFamily="49" charset="0"/>
              <a:buChar char="o"/>
            </a:pPr>
            <a:r>
              <a:rPr lang="en-US" sz="2400" b="1" dirty="0">
                <a:solidFill>
                  <a:schemeClr val="tx1"/>
                </a:solidFill>
              </a:rPr>
              <a:t> </a:t>
            </a:r>
            <a:r>
              <a:rPr lang="en-US" sz="2400" dirty="0">
                <a:solidFill>
                  <a:schemeClr val="tx1"/>
                </a:solidFill>
              </a:rPr>
              <a:t>Although gloves can prevent blood contamination, they cannot prevent penetrating injuries caused by the instruments used for finger sticks</a:t>
            </a:r>
          </a:p>
          <a:p>
            <a:pPr lvl="1">
              <a:lnSpc>
                <a:spcPct val="100000"/>
              </a:lnSpc>
              <a:spcBef>
                <a:spcPts val="0"/>
              </a:spcBef>
              <a:spcAft>
                <a:spcPts val="0"/>
              </a:spcAft>
              <a:buFont typeface="Courier New" panose="02070309020205020404" pitchFamily="49" charset="0"/>
              <a:buChar char="o"/>
            </a:pPr>
            <a:endParaRPr lang="en-US" sz="2400" dirty="0">
              <a:solidFill>
                <a:schemeClr val="tx1"/>
              </a:solidFill>
            </a:endParaRPr>
          </a:p>
        </p:txBody>
      </p:sp>
    </p:spTree>
    <p:extLst>
      <p:ext uri="{BB962C8B-B14F-4D97-AF65-F5344CB8AC3E}">
        <p14:creationId xmlns:p14="http://schemas.microsoft.com/office/powerpoint/2010/main" val="744475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2" y="217170"/>
            <a:ext cx="11672416" cy="743430"/>
          </a:xfrm>
        </p:spPr>
        <p:txBody>
          <a:bodyPr>
            <a:normAutofit/>
          </a:bodyPr>
          <a:lstStyle/>
          <a:p>
            <a:r>
              <a:rPr lang="fr-FR" dirty="0"/>
              <a:t>Checklist (2/3)</a:t>
            </a:r>
            <a:endParaRPr lang="en-GB" altLang="fr-FR" dirty="0"/>
          </a:p>
        </p:txBody>
      </p:sp>
      <p:sp>
        <p:nvSpPr>
          <p:cNvPr id="28675" name="Content Placeholder 4"/>
          <p:cNvSpPr>
            <a:spLocks noGrp="1"/>
          </p:cNvSpPr>
          <p:nvPr>
            <p:ph idx="1"/>
          </p:nvPr>
        </p:nvSpPr>
        <p:spPr>
          <a:xfrm>
            <a:off x="278712" y="1919485"/>
            <a:ext cx="11672416" cy="4028680"/>
          </a:xfrm>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1177770"/>
            <a:ext cx="11436621" cy="51435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r>
              <a:rPr lang="en-US" sz="2400" b="1" dirty="0">
                <a:solidFill>
                  <a:schemeClr val="tx1"/>
                </a:solidFill>
              </a:rPr>
              <a:t> Wear gloves</a:t>
            </a:r>
          </a:p>
          <a:p>
            <a:pPr lvl="1">
              <a:lnSpc>
                <a:spcPct val="100000"/>
              </a:lnSpc>
              <a:spcBef>
                <a:spcPts val="0"/>
              </a:spcBef>
              <a:spcAft>
                <a:spcPts val="0"/>
              </a:spcAft>
              <a:buFont typeface="Courier New" panose="02070309020205020404" pitchFamily="49" charset="0"/>
              <a:buChar char="o"/>
            </a:pPr>
            <a:r>
              <a:rPr lang="en-US" sz="2400" dirty="0">
                <a:solidFill>
                  <a:schemeClr val="tx1"/>
                </a:solidFill>
              </a:rPr>
              <a:t> Always wear well-fitting disposable latex gloves when sampling blood to protect against exposure to blood. Gloves must be worn during Hb measurement until all specimens and materials are disposed of</a:t>
            </a:r>
          </a:p>
          <a:p>
            <a:pPr lvl="1">
              <a:lnSpc>
                <a:spcPct val="100000"/>
              </a:lnSpc>
              <a:spcBef>
                <a:spcPts val="0"/>
              </a:spcBef>
              <a:spcAft>
                <a:spcPts val="0"/>
              </a:spcAft>
              <a:buFont typeface="Courier New" panose="02070309020205020404" pitchFamily="49" charset="0"/>
              <a:buChar char="o"/>
            </a:pPr>
            <a:r>
              <a:rPr lang="en-US" sz="2400" dirty="0">
                <a:solidFill>
                  <a:schemeClr val="tx1"/>
                </a:solidFill>
              </a:rPr>
              <a:t> Gloves must be disposed of as bio hazardous waste. </a:t>
            </a:r>
            <a:r>
              <a:rPr lang="en-US" sz="2400" b="1" dirty="0">
                <a:solidFill>
                  <a:schemeClr val="tx1"/>
                </a:solidFill>
              </a:rPr>
              <a:t>Gloves must be never reused!</a:t>
            </a:r>
          </a:p>
          <a:p>
            <a:pPr lvl="1">
              <a:lnSpc>
                <a:spcPct val="100000"/>
              </a:lnSpc>
              <a:spcBef>
                <a:spcPts val="0"/>
              </a:spcBef>
              <a:spcAft>
                <a:spcPts val="0"/>
              </a:spcAft>
              <a:buFont typeface="Courier New" panose="02070309020205020404" pitchFamily="49" charset="0"/>
              <a:buChar char="o"/>
            </a:pPr>
            <a:r>
              <a:rPr lang="en-US" sz="2400" b="1" dirty="0">
                <a:solidFill>
                  <a:schemeClr val="tx1"/>
                </a:solidFill>
              </a:rPr>
              <a:t> Use new pairs of gloves for each participant</a:t>
            </a:r>
          </a:p>
          <a:p>
            <a:pPr marL="201168" lvl="1" indent="0">
              <a:lnSpc>
                <a:spcPct val="100000"/>
              </a:lnSpc>
              <a:spcBef>
                <a:spcPts val="0"/>
              </a:spcBef>
              <a:spcAft>
                <a:spcPts val="0"/>
              </a:spcAft>
              <a:buNone/>
            </a:pPr>
            <a:endParaRPr lang="en-US" b="1" dirty="0">
              <a:solidFill>
                <a:schemeClr val="tx1"/>
              </a:solidFill>
            </a:endParaRPr>
          </a:p>
          <a:p>
            <a:pPr>
              <a:lnSpc>
                <a:spcPct val="100000"/>
              </a:lnSpc>
              <a:spcBef>
                <a:spcPts val="0"/>
              </a:spcBef>
              <a:spcAft>
                <a:spcPts val="0"/>
              </a:spcAft>
              <a:buFont typeface="Arial" panose="020B0604020202020204" pitchFamily="34" charset="0"/>
              <a:buChar char="•"/>
            </a:pPr>
            <a:r>
              <a:rPr lang="en-US" sz="2400" b="1" dirty="0">
                <a:solidFill>
                  <a:schemeClr val="tx1"/>
                </a:solidFill>
              </a:rPr>
              <a:t> Clean up blood spills</a:t>
            </a:r>
          </a:p>
          <a:p>
            <a:pPr lvl="1">
              <a:lnSpc>
                <a:spcPct val="100000"/>
              </a:lnSpc>
              <a:spcBef>
                <a:spcPts val="0"/>
              </a:spcBef>
              <a:spcAft>
                <a:spcPts val="0"/>
              </a:spcAft>
              <a:buFont typeface="Courier New" panose="02070309020205020404" pitchFamily="49" charset="0"/>
              <a:buChar char="o"/>
            </a:pPr>
            <a:r>
              <a:rPr lang="en-US" sz="2400" b="1" dirty="0">
                <a:solidFill>
                  <a:schemeClr val="tx1"/>
                </a:solidFill>
              </a:rPr>
              <a:t> </a:t>
            </a:r>
            <a:r>
              <a:rPr lang="en-US" sz="2400" dirty="0">
                <a:solidFill>
                  <a:schemeClr val="tx1"/>
                </a:solidFill>
              </a:rPr>
              <a:t>Immediately clean up any blood spills with an antiseptic so that survey workers and women do not touch any blood</a:t>
            </a:r>
          </a:p>
        </p:txBody>
      </p:sp>
    </p:spTree>
    <p:extLst>
      <p:ext uri="{BB962C8B-B14F-4D97-AF65-F5344CB8AC3E}">
        <p14:creationId xmlns:p14="http://schemas.microsoft.com/office/powerpoint/2010/main" val="1006987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2" y="217170"/>
            <a:ext cx="11672416" cy="743430"/>
          </a:xfrm>
        </p:spPr>
        <p:txBody>
          <a:bodyPr>
            <a:normAutofit/>
          </a:bodyPr>
          <a:lstStyle/>
          <a:p>
            <a:r>
              <a:rPr lang="fr-FR" dirty="0"/>
              <a:t>Checklist (3/3)</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396609" y="1497234"/>
            <a:ext cx="11436621" cy="51435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r>
              <a:rPr lang="en-US" sz="2400" b="1" dirty="0">
                <a:solidFill>
                  <a:schemeClr val="tx1"/>
                </a:solidFill>
              </a:rPr>
              <a:t> Disposal in biohazard waste</a:t>
            </a:r>
          </a:p>
          <a:p>
            <a:pPr lvl="1">
              <a:lnSpc>
                <a:spcPct val="100000"/>
              </a:lnSpc>
              <a:spcBef>
                <a:spcPts val="0"/>
              </a:spcBef>
              <a:spcAft>
                <a:spcPts val="0"/>
              </a:spcAft>
              <a:buFont typeface="Courier New" panose="02070309020205020404" pitchFamily="49" charset="0"/>
              <a:buChar char="o"/>
            </a:pPr>
            <a:r>
              <a:rPr lang="en-US" sz="2400" b="1" dirty="0">
                <a:solidFill>
                  <a:schemeClr val="tx1"/>
                </a:solidFill>
              </a:rPr>
              <a:t> </a:t>
            </a:r>
            <a:r>
              <a:rPr lang="en-US" sz="2400" dirty="0">
                <a:solidFill>
                  <a:schemeClr val="tx1"/>
                </a:solidFill>
              </a:rPr>
              <a:t>All materials coming in contact with blood must be placed in bio hazardous waste containers after use and disposed of according to standards. Immediately dispose of any tissue paper, gloves, used lancets, microcuvettes and other supplies that have been in contact with blood in the biohazard waste container</a:t>
            </a:r>
          </a:p>
          <a:p>
            <a:pPr marL="292608" lvl="1" indent="0">
              <a:lnSpc>
                <a:spcPct val="100000"/>
              </a:lnSpc>
              <a:spcBef>
                <a:spcPts val="0"/>
              </a:spcBef>
              <a:spcAft>
                <a:spcPts val="0"/>
              </a:spcAft>
              <a:buNone/>
            </a:pPr>
            <a:endParaRPr lang="en-US" sz="2400" b="1" dirty="0">
              <a:solidFill>
                <a:schemeClr val="tx1"/>
              </a:solidFill>
            </a:endParaRPr>
          </a:p>
          <a:p>
            <a:pPr>
              <a:lnSpc>
                <a:spcPct val="100000"/>
              </a:lnSpc>
              <a:spcBef>
                <a:spcPts val="0"/>
              </a:spcBef>
              <a:spcAft>
                <a:spcPts val="0"/>
              </a:spcAft>
              <a:buFont typeface="Arial" panose="020B0604020202020204" pitchFamily="34" charset="0"/>
              <a:buChar char="•"/>
            </a:pPr>
            <a:r>
              <a:rPr lang="en-US" sz="2400" b="1" dirty="0">
                <a:solidFill>
                  <a:schemeClr val="tx1"/>
                </a:solidFill>
              </a:rPr>
              <a:t> If an accident occurs</a:t>
            </a:r>
          </a:p>
          <a:p>
            <a:pPr lvl="1">
              <a:lnSpc>
                <a:spcPct val="100000"/>
              </a:lnSpc>
              <a:spcBef>
                <a:spcPts val="0"/>
              </a:spcBef>
              <a:spcAft>
                <a:spcPts val="0"/>
              </a:spcAft>
              <a:buFont typeface="Courier New" panose="02070309020205020404" pitchFamily="49" charset="0"/>
              <a:buChar char="o"/>
            </a:pPr>
            <a:r>
              <a:rPr lang="en-US" sz="2400" b="1" dirty="0">
                <a:solidFill>
                  <a:schemeClr val="tx1"/>
                </a:solidFill>
              </a:rPr>
              <a:t> </a:t>
            </a:r>
            <a:r>
              <a:rPr lang="en-US" sz="2400" dirty="0">
                <a:solidFill>
                  <a:schemeClr val="tx1"/>
                </a:solidFill>
              </a:rPr>
              <a:t>Any skin surfaces or mucous membranes that come in contact with blood must be immediately and thoroughly washed with a large amount of water and soap</a:t>
            </a:r>
          </a:p>
          <a:p>
            <a:pPr lvl="1">
              <a:lnSpc>
                <a:spcPct val="100000"/>
              </a:lnSpc>
              <a:spcBef>
                <a:spcPts val="0"/>
              </a:spcBef>
              <a:spcAft>
                <a:spcPts val="0"/>
              </a:spcAft>
              <a:buFont typeface="Courier New" panose="02070309020205020404" pitchFamily="49" charset="0"/>
              <a:buChar char="o"/>
            </a:pPr>
            <a:r>
              <a:rPr lang="en-US" sz="2400" dirty="0">
                <a:solidFill>
                  <a:schemeClr val="tx1"/>
                </a:solidFill>
              </a:rPr>
              <a:t> The supervisor is to be contacted immediately</a:t>
            </a:r>
          </a:p>
        </p:txBody>
      </p:sp>
    </p:spTree>
    <p:extLst>
      <p:ext uri="{BB962C8B-B14F-4D97-AF65-F5344CB8AC3E}">
        <p14:creationId xmlns:p14="http://schemas.microsoft.com/office/powerpoint/2010/main" val="1351976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Common errors</a:t>
            </a:r>
          </a:p>
        </p:txBody>
      </p:sp>
    </p:spTree>
    <p:extLst>
      <p:ext uri="{BB962C8B-B14F-4D97-AF65-F5344CB8AC3E}">
        <p14:creationId xmlns:p14="http://schemas.microsoft.com/office/powerpoint/2010/main" val="2725389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916255"/>
          </a:xfrm>
        </p:spPr>
        <p:txBody>
          <a:bodyPr rtlCol="0">
            <a:normAutofit/>
          </a:bodyPr>
          <a:lstStyle/>
          <a:p>
            <a:pPr>
              <a:defRPr/>
            </a:pPr>
            <a:r>
              <a:rPr lang="en-US" dirty="0"/>
              <a:t>Common Errors (1/6)</a:t>
            </a:r>
          </a:p>
        </p:txBody>
      </p:sp>
      <p:graphicFrame>
        <p:nvGraphicFramePr>
          <p:cNvPr id="5" name="Tableau 4"/>
          <p:cNvGraphicFramePr>
            <a:graphicFrameLocks noGrp="1"/>
          </p:cNvGraphicFramePr>
          <p:nvPr>
            <p:extLst>
              <p:ext uri="{D42A27DB-BD31-4B8C-83A1-F6EECF244321}">
                <p14:modId xmlns:p14="http://schemas.microsoft.com/office/powerpoint/2010/main" val="3273944324"/>
              </p:ext>
            </p:extLst>
          </p:nvPr>
        </p:nvGraphicFramePr>
        <p:xfrm>
          <a:off x="249936" y="1362359"/>
          <a:ext cx="11692128" cy="4596272"/>
        </p:xfrm>
        <a:graphic>
          <a:graphicData uri="http://schemas.openxmlformats.org/drawingml/2006/table">
            <a:tbl>
              <a:tblPr firstRow="1" firstCol="1" lastRow="1" lastCol="1" bandRow="1" bandCol="1"/>
              <a:tblGrid>
                <a:gridCol w="2258004">
                  <a:extLst>
                    <a:ext uri="{9D8B030D-6E8A-4147-A177-3AD203B41FA5}">
                      <a16:colId xmlns:a16="http://schemas.microsoft.com/office/drawing/2014/main" val="20000"/>
                    </a:ext>
                  </a:extLst>
                </a:gridCol>
                <a:gridCol w="5567679">
                  <a:extLst>
                    <a:ext uri="{9D8B030D-6E8A-4147-A177-3AD203B41FA5}">
                      <a16:colId xmlns:a16="http://schemas.microsoft.com/office/drawing/2014/main" val="20001"/>
                    </a:ext>
                  </a:extLst>
                </a:gridCol>
                <a:gridCol w="3866445">
                  <a:extLst>
                    <a:ext uri="{9D8B030D-6E8A-4147-A177-3AD203B41FA5}">
                      <a16:colId xmlns:a16="http://schemas.microsoft.com/office/drawing/2014/main" val="20002"/>
                    </a:ext>
                  </a:extLst>
                </a:gridCol>
              </a:tblGrid>
              <a:tr h="289439">
                <a:tc>
                  <a:txBody>
                    <a:bodyPr/>
                    <a:lstStyle/>
                    <a:p>
                      <a:pPr>
                        <a:spcAft>
                          <a:spcPts val="0"/>
                        </a:spcAft>
                      </a:pPr>
                      <a:r>
                        <a:rPr lang="en-US" sz="1800" b="1" noProof="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Common error</a:t>
                      </a:r>
                      <a:endParaRPr lang="en-US" sz="1800" noProof="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069851">
                <a:tc>
                  <a:txBody>
                    <a:bodyPr/>
                    <a:lstStyle/>
                    <a:p>
                      <a:pPr>
                        <a:spcAft>
                          <a:spcPts val="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Improperly stored microcuvettes</a:t>
                      </a:r>
                      <a:endParaRPr lang="en-US" sz="20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Improperly stored microcuvettes should not be used for testing. Microcuvettes should not be kept in unsealed containers for longer than 3 months.</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b="0" dirty="0">
                          <a:effectLst/>
                          <a:latin typeface="Calibri" panose="020F0502020204030204" pitchFamily="34" charset="0"/>
                          <a:ea typeface="Times New Roman" panose="02020603050405020304" pitchFamily="18" charset="0"/>
                          <a:cs typeface="Times New Roman" panose="02020603050405020304" pitchFamily="18" charset="0"/>
                        </a:rPr>
                        <a:t>The containers must be kept closed when not in use to avoid exposure to moisture.</a:t>
                      </a:r>
                      <a:endParaRPr lang="en-US" sz="20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2139702">
                <a:tc>
                  <a:txBody>
                    <a:bodyPr/>
                    <a:lstStyle/>
                    <a:p>
                      <a:pPr>
                        <a:spcAft>
                          <a:spcPts val="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Not setting-up properly</a:t>
                      </a:r>
                      <a:endParaRPr lang="en-US" sz="20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Not preparing all needed materials before testing a participant may affect the quality of the reading.</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Place a microcuvette, cotton ball with antiseptic solution, a tissue paper, and a lancet on a ‘work station’; turn on HemoCue machine; pull out microcuvette holder to ‘locked’ position so that digital screen is ready; put on latex gloves.</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868319">
                <a:tc>
                  <a:txBody>
                    <a:bodyPr/>
                    <a:lstStyle/>
                    <a:p>
                      <a:pPr>
                        <a:spcAft>
                          <a:spcPts val="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Removing microcuvette from container with fingers wet with alcohol</a:t>
                      </a:r>
                      <a:endParaRPr lang="en-US" sz="20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This can result in alcohol coming into contact with the microcuvette; thus the selected microcuvette as well as others inside the container can be destroyed.</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Take the microcuvette out of its container before handling an alcohol swabs.</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35982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916255"/>
          </a:xfrm>
        </p:spPr>
        <p:txBody>
          <a:bodyPr rtlCol="0">
            <a:normAutofit/>
          </a:bodyPr>
          <a:lstStyle/>
          <a:p>
            <a:pPr>
              <a:defRPr/>
            </a:pPr>
            <a:r>
              <a:rPr lang="en-US" dirty="0"/>
              <a:t>Common Errors (2/6)</a:t>
            </a:r>
            <a:endParaRPr lang="fr-FR" dirty="0"/>
          </a:p>
        </p:txBody>
      </p:sp>
      <p:graphicFrame>
        <p:nvGraphicFramePr>
          <p:cNvPr id="4" name="Tableau 3">
            <a:extLst>
              <a:ext uri="{FF2B5EF4-FFF2-40B4-BE49-F238E27FC236}">
                <a16:creationId xmlns:a16="http://schemas.microsoft.com/office/drawing/2014/main" id="{5566BC51-5B22-4BFC-B303-BFF0A2CDB057}"/>
              </a:ext>
            </a:extLst>
          </p:cNvPr>
          <p:cNvGraphicFramePr>
            <a:graphicFrameLocks noGrp="1"/>
          </p:cNvGraphicFramePr>
          <p:nvPr>
            <p:extLst>
              <p:ext uri="{D42A27DB-BD31-4B8C-83A1-F6EECF244321}">
                <p14:modId xmlns:p14="http://schemas.microsoft.com/office/powerpoint/2010/main" val="2194920920"/>
              </p:ext>
            </p:extLst>
          </p:nvPr>
        </p:nvGraphicFramePr>
        <p:xfrm>
          <a:off x="278712" y="1472252"/>
          <a:ext cx="11762113" cy="4351592"/>
        </p:xfrm>
        <a:graphic>
          <a:graphicData uri="http://schemas.openxmlformats.org/drawingml/2006/table">
            <a:tbl>
              <a:tblPr firstRow="1" firstCol="1" lastRow="1" lastCol="1" bandRow="1" bandCol="1"/>
              <a:tblGrid>
                <a:gridCol w="2271521">
                  <a:extLst>
                    <a:ext uri="{9D8B030D-6E8A-4147-A177-3AD203B41FA5}">
                      <a16:colId xmlns:a16="http://schemas.microsoft.com/office/drawing/2014/main" val="20000"/>
                    </a:ext>
                  </a:extLst>
                </a:gridCol>
                <a:gridCol w="5601005">
                  <a:extLst>
                    <a:ext uri="{9D8B030D-6E8A-4147-A177-3AD203B41FA5}">
                      <a16:colId xmlns:a16="http://schemas.microsoft.com/office/drawing/2014/main" val="20001"/>
                    </a:ext>
                  </a:extLst>
                </a:gridCol>
                <a:gridCol w="3889587">
                  <a:extLst>
                    <a:ext uri="{9D8B030D-6E8A-4147-A177-3AD203B41FA5}">
                      <a16:colId xmlns:a16="http://schemas.microsoft.com/office/drawing/2014/main" val="20002"/>
                    </a:ext>
                  </a:extLst>
                </a:gridCol>
              </a:tblGrid>
              <a:tr h="310828">
                <a:tc>
                  <a:txBody>
                    <a:bodyPr/>
                    <a:lstStyle/>
                    <a:p>
                      <a:pPr>
                        <a:spcAft>
                          <a:spcPts val="0"/>
                        </a:spcAft>
                      </a:pPr>
                      <a:r>
                        <a:rPr lang="en-US" sz="1800" b="1" noProof="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Common error</a:t>
                      </a:r>
                      <a:endParaRPr lang="en-US" sz="1800" noProof="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040764">
                <a:tc>
                  <a:txBody>
                    <a:bodyPr/>
                    <a:lstStyle/>
                    <a:p>
                      <a:pPr>
                        <a:spcAft>
                          <a:spcPts val="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Underfilling the microcuvette</a:t>
                      </a:r>
                      <a:endParaRPr lang="en-US" sz="18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The microcuvette is only partially filled or only the red circle of the microcuvette is filled with blood. Never</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use an under filled microcuvette and never refill a partially filled microcuvette with same drop of blood because the blood may have started to clot and will give an incorrect reading.</a:t>
                      </a:r>
                      <a:endParaRPr lang="en-US" sz="1800" dirty="0">
                        <a:effectLst/>
                        <a:latin typeface="Times New Roman" panose="02020603050405020304" pitchFamily="18" charset="0"/>
                        <a:ea typeface="Times New Roman" panose="02020603050405020304" pitchFamily="18" charset="0"/>
                      </a:endParaRPr>
                    </a:p>
                    <a:p>
                      <a:pPr>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spcAft>
                          <a:spcPts val="0"/>
                        </a:spcAft>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Refill a new microcuvette from a new blood drop from the same finger puncture if feasible. Otherwise, you may have to make a new prick. If you do need to make another prick, you should use another finger.</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6" name="Immagine 26" descr="Descrizione: 7401">
            <a:extLst>
              <a:ext uri="{FF2B5EF4-FFF2-40B4-BE49-F238E27FC236}">
                <a16:creationId xmlns:a16="http://schemas.microsoft.com/office/drawing/2014/main" id="{F5791CBE-51A0-4EBD-B3F6-D5FEC8286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9826" y="3689697"/>
            <a:ext cx="3056394" cy="190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395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657073218"/>
              </p:ext>
            </p:extLst>
          </p:nvPr>
        </p:nvGraphicFramePr>
        <p:xfrm>
          <a:off x="278712" y="1463040"/>
          <a:ext cx="11765279" cy="3931920"/>
        </p:xfrm>
        <a:graphic>
          <a:graphicData uri="http://schemas.openxmlformats.org/drawingml/2006/table">
            <a:tbl>
              <a:tblPr firstRow="1" firstCol="1" lastRow="1" lastCol="1" bandRow="1" bandCol="1"/>
              <a:tblGrid>
                <a:gridCol w="2245174">
                  <a:extLst>
                    <a:ext uri="{9D8B030D-6E8A-4147-A177-3AD203B41FA5}">
                      <a16:colId xmlns:a16="http://schemas.microsoft.com/office/drawing/2014/main" val="20000"/>
                    </a:ext>
                  </a:extLst>
                </a:gridCol>
                <a:gridCol w="5618422">
                  <a:extLst>
                    <a:ext uri="{9D8B030D-6E8A-4147-A177-3AD203B41FA5}">
                      <a16:colId xmlns:a16="http://schemas.microsoft.com/office/drawing/2014/main" val="20001"/>
                    </a:ext>
                  </a:extLst>
                </a:gridCol>
                <a:gridCol w="3901683">
                  <a:extLst>
                    <a:ext uri="{9D8B030D-6E8A-4147-A177-3AD203B41FA5}">
                      <a16:colId xmlns:a16="http://schemas.microsoft.com/office/drawing/2014/main" val="20002"/>
                    </a:ext>
                  </a:extLst>
                </a:gridCol>
              </a:tblGrid>
              <a:tr h="217580">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Common error</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6000">
                <a:tc>
                  <a:txBody>
                    <a:bodyPr/>
                    <a:lstStyle/>
                    <a:p>
                      <a:pPr>
                        <a:spcAft>
                          <a:spcPts val="0"/>
                        </a:spcAft>
                      </a:pPr>
                      <a:r>
                        <a:rPr lang="en-US" sz="1800" b="1" noProof="0" dirty="0">
                          <a:effectLst/>
                          <a:latin typeface="Calibri" panose="020F0502020204030204" pitchFamily="34" charset="0"/>
                          <a:ea typeface="Times New Roman" panose="02020603050405020304" pitchFamily="18" charset="0"/>
                          <a:cs typeface="Times New Roman" panose="02020603050405020304" pitchFamily="18" charset="0"/>
                        </a:rPr>
                        <a:t>Mixing alcohol with blood drop</a:t>
                      </a:r>
                      <a:endParaRPr lang="en-US" sz="2000" noProof="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Not letting finger to dry completely after disinfecting with alcohol will give a faulty reading. Even a trace of alcohol getting into the microcuvette will affect the reading.</a:t>
                      </a:r>
                    </a:p>
                    <a:p>
                      <a:pPr>
                        <a:spcAft>
                          <a:spcPts val="0"/>
                        </a:spcAft>
                      </a:pP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Allow finger to air dry after wiping with alcohol.</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36000">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Shallow finger puncture</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A finger puncture that is too shallow because lancet was not properly placed or not enough pressure was placed while releasing the lancet will restrict blood flow.</a:t>
                      </a:r>
                    </a:p>
                    <a:p>
                      <a:pPr>
                        <a:spcAft>
                          <a:spcPts val="0"/>
                        </a:spcAft>
                      </a:pP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b="0" noProof="0">
                          <a:effectLst/>
                          <a:latin typeface="Calibri" panose="020F0502020204030204" pitchFamily="34" charset="0"/>
                          <a:ea typeface="Times New Roman" panose="02020603050405020304" pitchFamily="18" charset="0"/>
                          <a:cs typeface="Times New Roman" panose="02020603050405020304" pitchFamily="18" charset="0"/>
                        </a:rPr>
                        <a:t>A deep puncture done with a quick stab will result in better blood flow </a:t>
                      </a: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and more rapid completion of the test.</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966782">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Obstructing blood flow</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dirty="0">
                          <a:effectLst/>
                          <a:latin typeface="Calibri" panose="020F0502020204030204" pitchFamily="34" charset="0"/>
                          <a:ea typeface="Times New Roman" panose="02020603050405020304" pitchFamily="18" charset="0"/>
                          <a:cs typeface="Times New Roman" panose="02020603050405020304" pitchFamily="18" charset="0"/>
                        </a:rPr>
                        <a:t>Restricting blood flow to the woman’s fingertip following the finger stick because the finger is held tightly will affect testing.</a:t>
                      </a:r>
                      <a:endParaRPr lang="en-US" sz="2000" noProof="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dirty="0">
                          <a:effectLst/>
                          <a:latin typeface="Calibri" panose="020F0502020204030204" pitchFamily="34" charset="0"/>
                          <a:ea typeface="Times New Roman" panose="02020603050405020304" pitchFamily="18" charset="0"/>
                          <a:cs typeface="Times New Roman" panose="02020603050405020304" pitchFamily="18" charset="0"/>
                        </a:rPr>
                        <a:t>Release the woman’s finger after the stick to allow blood flow; also hold the woman’s hand without squeezing and restricting blood flow to the fingertip.</a:t>
                      </a:r>
                    </a:p>
                    <a:p>
                      <a:pPr>
                        <a:spcAft>
                          <a:spcPts val="0"/>
                        </a:spcAft>
                      </a:pPr>
                      <a:endParaRPr lang="en-US" sz="2000" noProof="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006680E5-D725-453F-B091-8E633499F116}"/>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en-US" dirty="0"/>
              <a:t>Common Errors (3/6)</a:t>
            </a:r>
            <a:endParaRPr lang="fr-FR" dirty="0"/>
          </a:p>
        </p:txBody>
      </p:sp>
    </p:spTree>
    <p:extLst>
      <p:ext uri="{BB962C8B-B14F-4D97-AF65-F5344CB8AC3E}">
        <p14:creationId xmlns:p14="http://schemas.microsoft.com/office/powerpoint/2010/main" val="1552837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1737359"/>
            <a:ext cx="10972799" cy="4472371"/>
          </a:xfrm>
        </p:spPr>
        <p:txBody>
          <a:bodyPr rtlCol="0">
            <a:noAutofit/>
          </a:bodyPr>
          <a:lstStyle/>
          <a:p>
            <a:pPr marL="0" indent="0">
              <a:lnSpc>
                <a:spcPct val="100000"/>
              </a:lnSpc>
              <a:spcBef>
                <a:spcPts val="0"/>
              </a:spcBef>
              <a:spcAft>
                <a:spcPts val="0"/>
              </a:spcAft>
              <a:buNone/>
              <a:defRPr/>
            </a:pPr>
            <a:endParaRPr lang="fr-FR" b="1" dirty="0"/>
          </a:p>
          <a:p>
            <a:pPr marL="0" indent="0">
              <a:lnSpc>
                <a:spcPct val="100000"/>
              </a:lnSpc>
              <a:spcBef>
                <a:spcPts val="0"/>
              </a:spcBef>
              <a:spcAft>
                <a:spcPts val="0"/>
              </a:spcAft>
              <a:buNone/>
              <a:defRPr/>
            </a:pP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3254657150"/>
              </p:ext>
            </p:extLst>
          </p:nvPr>
        </p:nvGraphicFramePr>
        <p:xfrm>
          <a:off x="219456" y="1369888"/>
          <a:ext cx="11753088" cy="4359782"/>
        </p:xfrm>
        <a:graphic>
          <a:graphicData uri="http://schemas.openxmlformats.org/drawingml/2006/table">
            <a:tbl>
              <a:tblPr firstRow="1" firstCol="1" lastRow="1" lastCol="1" bandRow="1" bandCol="1"/>
              <a:tblGrid>
                <a:gridCol w="1908048">
                  <a:extLst>
                    <a:ext uri="{9D8B030D-6E8A-4147-A177-3AD203B41FA5}">
                      <a16:colId xmlns:a16="http://schemas.microsoft.com/office/drawing/2014/main" val="20000"/>
                    </a:ext>
                  </a:extLst>
                </a:gridCol>
                <a:gridCol w="5376672">
                  <a:extLst>
                    <a:ext uri="{9D8B030D-6E8A-4147-A177-3AD203B41FA5}">
                      <a16:colId xmlns:a16="http://schemas.microsoft.com/office/drawing/2014/main" val="20001"/>
                    </a:ext>
                  </a:extLst>
                </a:gridCol>
                <a:gridCol w="4468368">
                  <a:extLst>
                    <a:ext uri="{9D8B030D-6E8A-4147-A177-3AD203B41FA5}">
                      <a16:colId xmlns:a16="http://schemas.microsoft.com/office/drawing/2014/main" val="20002"/>
                    </a:ext>
                  </a:extLst>
                </a:gridCol>
              </a:tblGrid>
              <a:tr h="290652">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Common error</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743913">
                <a:tc>
                  <a:txBody>
                    <a:bodyPr/>
                    <a:lstStyle/>
                    <a:p>
                      <a:pPr>
                        <a:spcAft>
                          <a:spcPts val="0"/>
                        </a:spcAft>
                      </a:pPr>
                      <a:r>
                        <a:rPr lang="en-US" sz="1800" b="1" noProof="0" dirty="0">
                          <a:effectLst/>
                          <a:latin typeface="Calibri" panose="020F0502020204030204" pitchFamily="34" charset="0"/>
                          <a:ea typeface="Times New Roman" panose="02020603050405020304" pitchFamily="18" charset="0"/>
                          <a:cs typeface="Times New Roman" panose="02020603050405020304" pitchFamily="18" charset="0"/>
                        </a:rPr>
                        <a:t>‘Milking’ the finger</a:t>
                      </a:r>
                      <a:endParaRPr lang="en-US" sz="2000" noProof="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Excessive massaging or squeezing of the finger will cause tissue juice (interstitial fluid) to mix with and dilute the blood. This will result in erroneous test results, particularly in yielding low levels of Hb concentration in the blood. </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A good finger stick should result in spontaneous blood flow, negating the need to apply pressure to the finger. If stimulating blood flow is needed, apply </a:t>
                      </a:r>
                      <a:r>
                        <a:rPr lang="en-US" sz="1800" b="1" i="1" noProof="0">
                          <a:effectLst/>
                          <a:latin typeface="Calibri" panose="020F0502020204030204" pitchFamily="34" charset="0"/>
                          <a:ea typeface="Times New Roman" panose="02020603050405020304" pitchFamily="18" charset="0"/>
                          <a:cs typeface="Times New Roman" panose="02020603050405020304" pitchFamily="18" charset="0"/>
                        </a:rPr>
                        <a:t>gentle</a:t>
                      </a: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 pressure with your thumb on the opposite side of the participant’s finger from the puncture site.</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1453261">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Using the wrong drop of blood</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Not appropriately wiping off the first two drops may result in an unrepresentative blood sample being tested.</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Firmly wipe off the first two large blood drops</a:t>
                      </a: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 Firm wiping will stimulate blood flow. Discarding the first two large drops will allow flow of a representative blood sample.</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871956">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Air bubbles in microcuvette</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Holding the microcuvette in inverted position (slit facing down) during filling can lead to air bubbles being trapped resulting in erroneous reading.</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b="1" noProof="0" dirty="0">
                          <a:effectLst/>
                          <a:latin typeface="Calibri" panose="020F0502020204030204" pitchFamily="34" charset="0"/>
                          <a:ea typeface="Times New Roman" panose="02020603050405020304" pitchFamily="18" charset="0"/>
                          <a:cs typeface="Times New Roman" panose="02020603050405020304" pitchFamily="18" charset="0"/>
                        </a:rPr>
                        <a:t>Hold the microcuvette with the slit facing up and the pointed tip touching the blood drop.</a:t>
                      </a:r>
                      <a:endParaRPr lang="en-US" sz="2000" b="1" noProof="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C3588328-6A61-4AEF-8F0A-E248A297DD44}"/>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en-US" dirty="0"/>
              <a:t>Common Errors (4/6)</a:t>
            </a:r>
            <a:endParaRPr lang="fr-FR" dirty="0"/>
          </a:p>
        </p:txBody>
      </p:sp>
    </p:spTree>
    <p:extLst>
      <p:ext uri="{BB962C8B-B14F-4D97-AF65-F5344CB8AC3E}">
        <p14:creationId xmlns:p14="http://schemas.microsoft.com/office/powerpoint/2010/main" val="2252460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1737359"/>
            <a:ext cx="10972799" cy="4472371"/>
          </a:xfrm>
        </p:spPr>
        <p:txBody>
          <a:bodyPr rtlCol="0">
            <a:noAutofit/>
          </a:bodyPr>
          <a:lstStyle/>
          <a:p>
            <a:pPr marL="0" indent="0">
              <a:lnSpc>
                <a:spcPct val="100000"/>
              </a:lnSpc>
              <a:spcBef>
                <a:spcPts val="0"/>
              </a:spcBef>
              <a:spcAft>
                <a:spcPts val="0"/>
              </a:spcAft>
              <a:buNone/>
              <a:defRPr/>
            </a:pPr>
            <a:endParaRPr lang="fr-FR" b="1" dirty="0"/>
          </a:p>
          <a:p>
            <a:pPr marL="0" indent="0">
              <a:lnSpc>
                <a:spcPct val="100000"/>
              </a:lnSpc>
              <a:spcBef>
                <a:spcPts val="0"/>
              </a:spcBef>
              <a:spcAft>
                <a:spcPts val="0"/>
              </a:spcAft>
              <a:buNone/>
              <a:defRPr/>
            </a:pP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1217283170"/>
              </p:ext>
            </p:extLst>
          </p:nvPr>
        </p:nvGraphicFramePr>
        <p:xfrm>
          <a:off x="191191" y="1504665"/>
          <a:ext cx="11847457" cy="3627120"/>
        </p:xfrm>
        <a:graphic>
          <a:graphicData uri="http://schemas.openxmlformats.org/drawingml/2006/table">
            <a:tbl>
              <a:tblPr firstRow="1" firstCol="1" lastRow="1" lastCol="1" bandRow="1" bandCol="1"/>
              <a:tblGrid>
                <a:gridCol w="2288002">
                  <a:extLst>
                    <a:ext uri="{9D8B030D-6E8A-4147-A177-3AD203B41FA5}">
                      <a16:colId xmlns:a16="http://schemas.microsoft.com/office/drawing/2014/main" val="20000"/>
                    </a:ext>
                  </a:extLst>
                </a:gridCol>
                <a:gridCol w="5641645">
                  <a:extLst>
                    <a:ext uri="{9D8B030D-6E8A-4147-A177-3AD203B41FA5}">
                      <a16:colId xmlns:a16="http://schemas.microsoft.com/office/drawing/2014/main" val="20001"/>
                    </a:ext>
                  </a:extLst>
                </a:gridCol>
                <a:gridCol w="3917810">
                  <a:extLst>
                    <a:ext uri="{9D8B030D-6E8A-4147-A177-3AD203B41FA5}">
                      <a16:colId xmlns:a16="http://schemas.microsoft.com/office/drawing/2014/main" val="20002"/>
                    </a:ext>
                  </a:extLst>
                </a:gridCol>
              </a:tblGrid>
              <a:tr h="174064">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Common error</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044382">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‘Topping off’ the microcuvette</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‘Topping off’ a partially filled microcuvette with repeated blood collection will result in erroneous measurement. Red cells of blood introduced later will not be adequately analysed.</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Allow a large blood drop to form on the woman’s finger so that it will completely fill the microcuvette in one motion. Once filled, hold the microcuvette in place for about 2-3 seconds longer to ensure complete filling.</a:t>
                      </a:r>
                    </a:p>
                    <a:p>
                      <a:pPr>
                        <a:spcAft>
                          <a:spcPts val="0"/>
                        </a:spcAft>
                      </a:pP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870318">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Blood on outside of microcuvette</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Not cleaning off blood on outside of microcuvette before testing can result in erroneously high reading.</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dirty="0">
                          <a:effectLst/>
                          <a:latin typeface="Calibri" panose="020F0502020204030204" pitchFamily="34" charset="0"/>
                          <a:ea typeface="Times New Roman" panose="02020603050405020304" pitchFamily="18" charset="0"/>
                          <a:cs typeface="Times New Roman" panose="02020603050405020304" pitchFamily="18" charset="0"/>
                        </a:rPr>
                        <a:t>Wipe off excess blood from sides of microcuvette using a ‘butter knife’ motion to ensure that blood from inside the microcuvette is not removed.</a:t>
                      </a:r>
                    </a:p>
                    <a:p>
                      <a:pPr>
                        <a:spcAft>
                          <a:spcPts val="0"/>
                        </a:spcAft>
                      </a:pPr>
                      <a:endParaRPr lang="en-US" sz="2000" noProof="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itle 1">
            <a:extLst>
              <a:ext uri="{FF2B5EF4-FFF2-40B4-BE49-F238E27FC236}">
                <a16:creationId xmlns:a16="http://schemas.microsoft.com/office/drawing/2014/main" id="{79EF1EC3-20E9-4D48-8B40-27A75E0F356C}"/>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en-US" dirty="0"/>
              <a:t>Common Errors (5/6)</a:t>
            </a:r>
            <a:endParaRPr lang="fr-FR" dirty="0"/>
          </a:p>
        </p:txBody>
      </p:sp>
    </p:spTree>
    <p:extLst>
      <p:ext uri="{BB962C8B-B14F-4D97-AF65-F5344CB8AC3E}">
        <p14:creationId xmlns:p14="http://schemas.microsoft.com/office/powerpoint/2010/main" val="383773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972" y="193289"/>
            <a:ext cx="11672416" cy="767665"/>
          </a:xfrm>
        </p:spPr>
        <p:txBody>
          <a:bodyPr rtlCol="0">
            <a:normAutofit/>
          </a:bodyPr>
          <a:lstStyle/>
          <a:p>
            <a:pPr>
              <a:defRPr/>
            </a:pPr>
            <a:r>
              <a:rPr lang="en-US" altLang="fr-FR"/>
              <a:t>Key Terms</a:t>
            </a:r>
            <a:endParaRPr lang="en-US"/>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62686" y="1093327"/>
            <a:ext cx="11266627" cy="557138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en-US" sz="2200" dirty="0"/>
              <a:t> </a:t>
            </a:r>
            <a:r>
              <a:rPr lang="en-US" sz="2200" b="1" dirty="0">
                <a:solidFill>
                  <a:schemeClr val="tx1"/>
                </a:solidFill>
              </a:rPr>
              <a:t>Haemoglobin: </a:t>
            </a:r>
            <a:r>
              <a:rPr lang="en-US" sz="2200" dirty="0">
                <a:solidFill>
                  <a:schemeClr val="tx1"/>
                </a:solidFill>
              </a:rPr>
              <a:t>The oxygen-carrying part of red blood cells. The amount of haemoglobin (Hb) in blood is typically expressed in g/dL (grams of Hb per </a:t>
            </a:r>
            <a:r>
              <a:rPr lang="en-US" sz="2200" dirty="0" err="1">
                <a:solidFill>
                  <a:schemeClr val="tx1"/>
                </a:solidFill>
              </a:rPr>
              <a:t>decilitre</a:t>
            </a:r>
            <a:r>
              <a:rPr lang="en-US" sz="2200" dirty="0">
                <a:solidFill>
                  <a:schemeClr val="tx1"/>
                </a:solidFill>
              </a:rPr>
              <a:t> of blood). It is also sometimes expressed in g/L (grams of Hb per </a:t>
            </a:r>
            <a:r>
              <a:rPr lang="en-US" sz="2200" dirty="0" err="1">
                <a:solidFill>
                  <a:schemeClr val="tx1"/>
                </a:solidFill>
              </a:rPr>
              <a:t>litre</a:t>
            </a:r>
            <a:r>
              <a:rPr lang="en-US" sz="2200" dirty="0">
                <a:solidFill>
                  <a:schemeClr val="tx1"/>
                </a:solidFill>
              </a:rPr>
              <a:t> of blood)</a:t>
            </a:r>
          </a:p>
          <a:p>
            <a:pPr>
              <a:lnSpc>
                <a:spcPct val="100000"/>
              </a:lnSpc>
              <a:spcBef>
                <a:spcPts val="0"/>
              </a:spcBef>
              <a:spcAft>
                <a:spcPts val="0"/>
              </a:spcAft>
              <a:buFont typeface="Arial" panose="020B0604020202020204" pitchFamily="34" charset="0"/>
              <a:buChar char="•"/>
              <a:defRPr/>
            </a:pPr>
            <a:endParaRPr lang="en-US" dirty="0">
              <a:solidFill>
                <a:schemeClr val="tx1"/>
              </a:solidFill>
            </a:endParaRPr>
          </a:p>
          <a:p>
            <a:pPr>
              <a:lnSpc>
                <a:spcPct val="100000"/>
              </a:lnSpc>
              <a:spcBef>
                <a:spcPts val="0"/>
              </a:spcBef>
              <a:spcAft>
                <a:spcPts val="0"/>
              </a:spcAft>
              <a:buFont typeface="Arial" panose="020B0604020202020204" pitchFamily="34" charset="0"/>
              <a:buChar char="•"/>
              <a:defRPr/>
            </a:pPr>
            <a:r>
              <a:rPr lang="en-US" sz="2200" dirty="0">
                <a:solidFill>
                  <a:schemeClr val="tx1"/>
                </a:solidFill>
              </a:rPr>
              <a:t> </a:t>
            </a:r>
            <a:r>
              <a:rPr lang="en-US" sz="2200" b="1" dirty="0">
                <a:solidFill>
                  <a:schemeClr val="tx1"/>
                </a:solidFill>
              </a:rPr>
              <a:t>Anaemia: </a:t>
            </a:r>
            <a:r>
              <a:rPr lang="en-US" sz="2200" dirty="0">
                <a:solidFill>
                  <a:schemeClr val="tx1"/>
                </a:solidFill>
              </a:rPr>
              <a:t>A condition caused by a reduced Hb concentration in the blood (i.e. decrease in number of red blood cells). This results in reduced oxygen-carrying capacity, and may lead to reduced aerobic activity in the body’s cells</a:t>
            </a:r>
          </a:p>
          <a:p>
            <a:pPr>
              <a:lnSpc>
                <a:spcPct val="100000"/>
              </a:lnSpc>
              <a:spcBef>
                <a:spcPts val="0"/>
              </a:spcBef>
              <a:spcAft>
                <a:spcPts val="0"/>
              </a:spcAft>
              <a:buFont typeface="Arial" panose="020B0604020202020204" pitchFamily="34" charset="0"/>
              <a:buChar char="•"/>
              <a:defRPr/>
            </a:pPr>
            <a:endParaRPr lang="en-US" dirty="0">
              <a:solidFill>
                <a:schemeClr val="tx1"/>
              </a:solidFill>
            </a:endParaRPr>
          </a:p>
          <a:p>
            <a:pPr>
              <a:lnSpc>
                <a:spcPct val="100000"/>
              </a:lnSpc>
              <a:spcBef>
                <a:spcPts val="0"/>
              </a:spcBef>
              <a:spcAft>
                <a:spcPts val="0"/>
              </a:spcAft>
              <a:buFont typeface="Arial" panose="020B0604020202020204" pitchFamily="34" charset="0"/>
              <a:buChar char="•"/>
              <a:defRPr/>
            </a:pPr>
            <a:r>
              <a:rPr lang="en-US" sz="2200" dirty="0">
                <a:solidFill>
                  <a:schemeClr val="tx1"/>
                </a:solidFill>
              </a:rPr>
              <a:t> </a:t>
            </a:r>
            <a:r>
              <a:rPr lang="en-US" sz="2200" b="1" dirty="0">
                <a:solidFill>
                  <a:schemeClr val="tx1"/>
                </a:solidFill>
              </a:rPr>
              <a:t>Iron deficiency: </a:t>
            </a:r>
            <a:r>
              <a:rPr lang="en-US" sz="2200" dirty="0">
                <a:solidFill>
                  <a:schemeClr val="tx1"/>
                </a:solidFill>
              </a:rPr>
              <a:t>Not enough iron in the body can result in iron deficiency anaemia because iron is necessary to make Hb. Iron deficiency is due to inadequate dietary iron and blood loss. The most common type of anaemia is due to iron deficiency resulting from inadequate iron intake from foods</a:t>
            </a:r>
          </a:p>
          <a:p>
            <a:pPr>
              <a:lnSpc>
                <a:spcPct val="100000"/>
              </a:lnSpc>
              <a:spcBef>
                <a:spcPts val="0"/>
              </a:spcBef>
              <a:spcAft>
                <a:spcPts val="0"/>
              </a:spcAft>
              <a:buFont typeface="Arial" panose="020B0604020202020204" pitchFamily="34" charset="0"/>
              <a:buChar char="•"/>
              <a:defRPr/>
            </a:pPr>
            <a:endParaRPr lang="en-US" dirty="0">
              <a:solidFill>
                <a:schemeClr val="tx1"/>
              </a:solidFill>
            </a:endParaRPr>
          </a:p>
          <a:p>
            <a:pPr>
              <a:lnSpc>
                <a:spcPct val="100000"/>
              </a:lnSpc>
              <a:spcBef>
                <a:spcPts val="0"/>
              </a:spcBef>
              <a:spcAft>
                <a:spcPts val="0"/>
              </a:spcAft>
              <a:buFont typeface="Arial" panose="020B0604020202020204" pitchFamily="34" charset="0"/>
              <a:buChar char="•"/>
              <a:defRPr/>
            </a:pPr>
            <a:r>
              <a:rPr lang="en-US" sz="2200" dirty="0">
                <a:solidFill>
                  <a:schemeClr val="tx1"/>
                </a:solidFill>
              </a:rPr>
              <a:t> </a:t>
            </a:r>
            <a:r>
              <a:rPr lang="en-US" sz="2200" b="1" dirty="0">
                <a:solidFill>
                  <a:schemeClr val="tx1"/>
                </a:solidFill>
              </a:rPr>
              <a:t>HemoCue:</a:t>
            </a:r>
            <a:r>
              <a:rPr lang="en-US" sz="2200" dirty="0">
                <a:solidFill>
                  <a:schemeClr val="tx1"/>
                </a:solidFill>
              </a:rPr>
              <a:t> Portable device used to measure Hb concentration in the blood</a:t>
            </a:r>
          </a:p>
        </p:txBody>
      </p:sp>
    </p:spTree>
    <p:extLst>
      <p:ext uri="{BB962C8B-B14F-4D97-AF65-F5344CB8AC3E}">
        <p14:creationId xmlns:p14="http://schemas.microsoft.com/office/powerpoint/2010/main" val="4158519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1737359"/>
            <a:ext cx="10972799" cy="4472371"/>
          </a:xfrm>
        </p:spPr>
        <p:txBody>
          <a:bodyPr rtlCol="0">
            <a:noAutofit/>
          </a:bodyPr>
          <a:lstStyle/>
          <a:p>
            <a:pPr marL="0" indent="0">
              <a:lnSpc>
                <a:spcPct val="100000"/>
              </a:lnSpc>
              <a:spcBef>
                <a:spcPts val="0"/>
              </a:spcBef>
              <a:spcAft>
                <a:spcPts val="0"/>
              </a:spcAft>
              <a:buNone/>
              <a:defRPr/>
            </a:pPr>
            <a:endParaRPr lang="fr-FR" b="1" dirty="0"/>
          </a:p>
          <a:p>
            <a:pPr marL="0" indent="0">
              <a:lnSpc>
                <a:spcPct val="100000"/>
              </a:lnSpc>
              <a:spcBef>
                <a:spcPts val="0"/>
              </a:spcBef>
              <a:spcAft>
                <a:spcPts val="0"/>
              </a:spcAft>
              <a:buNone/>
              <a:defRPr/>
            </a:pP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658451420"/>
              </p:ext>
            </p:extLst>
          </p:nvPr>
        </p:nvGraphicFramePr>
        <p:xfrm>
          <a:off x="191191" y="1389508"/>
          <a:ext cx="11847457" cy="4145280"/>
        </p:xfrm>
        <a:graphic>
          <a:graphicData uri="http://schemas.openxmlformats.org/drawingml/2006/table">
            <a:tbl>
              <a:tblPr firstRow="1" firstCol="1" lastRow="1" lastCol="1" bandRow="1" bandCol="1"/>
              <a:tblGrid>
                <a:gridCol w="2288002">
                  <a:extLst>
                    <a:ext uri="{9D8B030D-6E8A-4147-A177-3AD203B41FA5}">
                      <a16:colId xmlns:a16="http://schemas.microsoft.com/office/drawing/2014/main" val="20000"/>
                    </a:ext>
                  </a:extLst>
                </a:gridCol>
                <a:gridCol w="5641645">
                  <a:extLst>
                    <a:ext uri="{9D8B030D-6E8A-4147-A177-3AD203B41FA5}">
                      <a16:colId xmlns:a16="http://schemas.microsoft.com/office/drawing/2014/main" val="20001"/>
                    </a:ext>
                  </a:extLst>
                </a:gridCol>
                <a:gridCol w="3917810">
                  <a:extLst>
                    <a:ext uri="{9D8B030D-6E8A-4147-A177-3AD203B41FA5}">
                      <a16:colId xmlns:a16="http://schemas.microsoft.com/office/drawing/2014/main" val="20002"/>
                    </a:ext>
                  </a:extLst>
                </a:gridCol>
              </a:tblGrid>
              <a:tr h="174064">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Common error</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en-US" sz="1800" b="1" noProof="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218446">
                <a:tc>
                  <a:txBody>
                    <a:bodyPr/>
                    <a:lstStyle/>
                    <a:p>
                      <a:pPr>
                        <a:spcAft>
                          <a:spcPts val="0"/>
                        </a:spcAft>
                      </a:pPr>
                      <a:r>
                        <a:rPr lang="en-US" sz="1800" b="1" noProof="0">
                          <a:effectLst/>
                          <a:latin typeface="Calibri" panose="020F0502020204030204" pitchFamily="34" charset="0"/>
                          <a:ea typeface="Times New Roman" panose="02020603050405020304" pitchFamily="18" charset="0"/>
                          <a:cs typeface="Times New Roman" panose="02020603050405020304" pitchFamily="18" charset="0"/>
                        </a:rPr>
                        <a:t>Inadequate placement of the microcuvette</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‘Slamming’ the microcuvette holder into place can lead to blood drops spattering inside the reading chamber. This action can damage the reader.</a:t>
                      </a: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Push the microcuvette holder gently into position. Clean the microcuvette holder with disinfectant solution, and completely dry before testing.</a:t>
                      </a:r>
                    </a:p>
                    <a:p>
                      <a:pPr>
                        <a:spcAft>
                          <a:spcPts val="0"/>
                        </a:spcAft>
                      </a:pPr>
                      <a:r>
                        <a:rPr lang="en-US" sz="1800" noProof="0">
                          <a:effectLst/>
                          <a:latin typeface="Calibri" panose="020F0502020204030204" pitchFamily="34" charset="0"/>
                          <a:ea typeface="Times New Roman" panose="02020603050405020304" pitchFamily="18" charset="0"/>
                          <a:cs typeface="Times New Roman" panose="02020603050405020304" pitchFamily="18" charset="0"/>
                        </a:rPr>
                        <a:t>(Clean the interior of the HemoCue machine with a spatula).</a:t>
                      </a:r>
                    </a:p>
                    <a:p>
                      <a:pPr>
                        <a:spcAft>
                          <a:spcPts val="0"/>
                        </a:spcAft>
                      </a:pPr>
                      <a:endParaRPr lang="en-US" sz="2000" noProof="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1044382">
                <a:tc>
                  <a:txBody>
                    <a:bodyPr/>
                    <a:lstStyle/>
                    <a:p>
                      <a:pPr algn="l"/>
                      <a:r>
                        <a:rPr lang="en-US" sz="1800" b="1" i="0" u="none" strike="noStrike" baseline="0" noProof="0">
                          <a:latin typeface="Calibri" panose="020F0502020204030204" pitchFamily="34" charset="0"/>
                          <a:cs typeface="Calibri" panose="020F0502020204030204" pitchFamily="34" charset="0"/>
                        </a:rPr>
                        <a:t>Not referring the severely anaemic participants according to local treatment standards</a:t>
                      </a: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tc>
                  <a:txBody>
                    <a:bodyPr/>
                    <a:lstStyle/>
                    <a:p>
                      <a:pPr algn="l"/>
                      <a:r>
                        <a:rPr lang="en-US" sz="1800" b="0" i="0" u="none" strike="noStrike" baseline="0" noProof="0" dirty="0">
                          <a:latin typeface="Calibri" panose="020F0502020204030204" pitchFamily="34" charset="0"/>
                          <a:cs typeface="Calibri" panose="020F0502020204030204" pitchFamily="34" charset="0"/>
                        </a:rPr>
                        <a:t>The participant is diagnosed as severely anemic and the surveyors do not refer the participant according to the local treatment standards when a facility is available.</a:t>
                      </a: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tc>
                  <a:txBody>
                    <a:bodyPr/>
                    <a:lstStyle/>
                    <a:p>
                      <a:pPr algn="l"/>
                      <a:r>
                        <a:rPr lang="en-US" sz="1800" b="0" i="0" u="none" strike="noStrike" baseline="0" noProof="0" dirty="0">
                          <a:latin typeface="Calibri" panose="020F0502020204030204" pitchFamily="34" charset="0"/>
                          <a:cs typeface="Calibri" panose="020F0502020204030204" pitchFamily="34" charset="0"/>
                        </a:rPr>
                        <a:t>Participants should be referred for treatment if found to be severely anemic according to the local treatment standards and should be given a paper referral slip to take with them to the health facility.</a:t>
                      </a:r>
                    </a:p>
                    <a:p>
                      <a:pPr algn="l"/>
                      <a:endParaRPr lang="en-US" sz="18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itle 1">
            <a:extLst>
              <a:ext uri="{FF2B5EF4-FFF2-40B4-BE49-F238E27FC236}">
                <a16:creationId xmlns:a16="http://schemas.microsoft.com/office/drawing/2014/main" id="{B9985542-50B0-4BF7-A356-834614B57984}"/>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en-US" dirty="0"/>
              <a:t>Common Errors (6/6)</a:t>
            </a:r>
            <a:endParaRPr lang="fr-FR" dirty="0"/>
          </a:p>
        </p:txBody>
      </p:sp>
    </p:spTree>
    <p:extLst>
      <p:ext uri="{BB962C8B-B14F-4D97-AF65-F5344CB8AC3E}">
        <p14:creationId xmlns:p14="http://schemas.microsoft.com/office/powerpoint/2010/main" val="1942028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Demonstrations</a:t>
            </a:r>
          </a:p>
        </p:txBody>
      </p:sp>
    </p:spTree>
    <p:extLst>
      <p:ext uri="{BB962C8B-B14F-4D97-AF65-F5344CB8AC3E}">
        <p14:creationId xmlns:p14="http://schemas.microsoft.com/office/powerpoint/2010/main" val="15510972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Practical Exercise</a:t>
            </a:r>
          </a:p>
        </p:txBody>
      </p:sp>
    </p:spTree>
    <p:extLst>
      <p:ext uri="{BB962C8B-B14F-4D97-AF65-F5344CB8AC3E}">
        <p14:creationId xmlns:p14="http://schemas.microsoft.com/office/powerpoint/2010/main" val="2164834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StandardiZation Exercise </a:t>
            </a:r>
          </a:p>
        </p:txBody>
      </p:sp>
    </p:spTree>
    <p:extLst>
      <p:ext uri="{BB962C8B-B14F-4D97-AF65-F5344CB8AC3E}">
        <p14:creationId xmlns:p14="http://schemas.microsoft.com/office/powerpoint/2010/main" val="1946502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92" y="270152"/>
            <a:ext cx="11672416" cy="756235"/>
          </a:xfrm>
        </p:spPr>
        <p:txBody>
          <a:bodyPr rtlCol="0">
            <a:normAutofit/>
          </a:bodyPr>
          <a:lstStyle/>
          <a:p>
            <a:pPr>
              <a:defRPr/>
            </a:pPr>
            <a:r>
              <a:rPr lang="en-US"/>
              <a:t>Standardization Exercise</a:t>
            </a:r>
          </a:p>
        </p:txBody>
      </p:sp>
      <p:pic>
        <p:nvPicPr>
          <p:cNvPr id="3" name="Image 2">
            <a:extLst>
              <a:ext uri="{FF2B5EF4-FFF2-40B4-BE49-F238E27FC236}">
                <a16:creationId xmlns:a16="http://schemas.microsoft.com/office/drawing/2014/main" id="{D044F7F7-CCBF-4AB9-A402-F9E3B6749FE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295399" y="1505903"/>
            <a:ext cx="9601201" cy="3846194"/>
          </a:xfrm>
          <a:prstGeom prst="rect">
            <a:avLst/>
          </a:prstGeom>
        </p:spPr>
      </p:pic>
    </p:spTree>
    <p:extLst>
      <p:ext uri="{BB962C8B-B14F-4D97-AF65-F5344CB8AC3E}">
        <p14:creationId xmlns:p14="http://schemas.microsoft.com/office/powerpoint/2010/main" val="164687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fontScale="90000"/>
          </a:bodyPr>
          <a:lstStyle/>
          <a:p>
            <a:r>
              <a:rPr lang="fr-FR" dirty="0"/>
              <a:t>ANY Question?</a:t>
            </a:r>
            <a:br>
              <a:rPr lang="fr-FR" dirty="0"/>
            </a:br>
            <a:br>
              <a:rPr lang="fr-FR" dirty="0"/>
            </a:br>
            <a:r>
              <a:rPr lang="fr-FR" dirty="0"/>
              <a:t>Discussion</a:t>
            </a:r>
          </a:p>
        </p:txBody>
      </p:sp>
    </p:spTree>
    <p:extLst>
      <p:ext uri="{BB962C8B-B14F-4D97-AF65-F5344CB8AC3E}">
        <p14:creationId xmlns:p14="http://schemas.microsoft.com/office/powerpoint/2010/main" val="2943313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2488" y="2928205"/>
            <a:ext cx="10747023" cy="1001589"/>
          </a:xfrm>
        </p:spPr>
        <p:txBody>
          <a:bodyPr>
            <a:normAutofit fontScale="90000"/>
          </a:bodyPr>
          <a:lstStyle/>
          <a:p>
            <a:pPr algn="ctr"/>
            <a:r>
              <a:rPr lang="fr-FR" sz="5400" b="1" dirty="0"/>
              <a:t>THANK YOU</a:t>
            </a:r>
            <a:br>
              <a:rPr lang="fr-FR" sz="5400" b="1" dirty="0"/>
            </a:br>
            <a:r>
              <a:rPr lang="fr-FR" sz="5400" b="1" dirty="0"/>
              <a:t>FOR LISTENING!</a:t>
            </a:r>
          </a:p>
        </p:txBody>
      </p:sp>
      <p:sp>
        <p:nvSpPr>
          <p:cNvPr id="12" name="ZoneTexte 11">
            <a:extLst>
              <a:ext uri="{FF2B5EF4-FFF2-40B4-BE49-F238E27FC236}">
                <a16:creationId xmlns:a16="http://schemas.microsoft.com/office/drawing/2014/main" id="{E4009F5F-9D41-458D-855A-3D7416553A66}"/>
              </a:ext>
            </a:extLst>
          </p:cNvPr>
          <p:cNvSpPr txBox="1"/>
          <p:nvPr/>
        </p:nvSpPr>
        <p:spPr>
          <a:xfrm>
            <a:off x="248355" y="6204844"/>
            <a:ext cx="6096000" cy="369332"/>
          </a:xfrm>
          <a:prstGeom prst="rect">
            <a:avLst/>
          </a:prstGeom>
          <a:noFill/>
        </p:spPr>
        <p:txBody>
          <a:bodyPr wrap="square">
            <a:spAutoFit/>
          </a:bodyPr>
          <a:lstStyle/>
          <a:p>
            <a:r>
              <a:rPr lang="fr-FR" sz="1800" dirty="0">
                <a:solidFill>
                  <a:schemeClr val="tx2"/>
                </a:solidFill>
              </a:rPr>
              <a:t>[LOGO PARTNERS]</a:t>
            </a:r>
            <a:endParaRPr lang="fr-FR" dirty="0">
              <a:solidFill>
                <a:schemeClr val="tx2"/>
              </a:solidFill>
            </a:endParaRPr>
          </a:p>
        </p:txBody>
      </p:sp>
    </p:spTree>
    <p:extLst>
      <p:ext uri="{BB962C8B-B14F-4D97-AF65-F5344CB8AC3E}">
        <p14:creationId xmlns:p14="http://schemas.microsoft.com/office/powerpoint/2010/main" val="3590399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972" y="193289"/>
            <a:ext cx="11672416" cy="767665"/>
          </a:xfrm>
        </p:spPr>
        <p:txBody>
          <a:bodyPr rtlCol="0">
            <a:normAutofit/>
          </a:bodyPr>
          <a:lstStyle/>
          <a:p>
            <a:pPr>
              <a:defRPr/>
            </a:pPr>
            <a:r>
              <a:rPr lang="en-US" altLang="fr-FR"/>
              <a:t>Key Messages</a:t>
            </a:r>
            <a:endParaRPr lang="en-US"/>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62686" y="1212414"/>
            <a:ext cx="11266627" cy="531992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en-US" sz="2200" dirty="0"/>
              <a:t> </a:t>
            </a:r>
            <a:r>
              <a:rPr lang="en-US" sz="2400" dirty="0">
                <a:solidFill>
                  <a:schemeClr val="tx1"/>
                </a:solidFill>
              </a:rPr>
              <a:t>Data on the prevalence of anaemia is essential to collect in refugee settings for monitoring purposes</a:t>
            </a:r>
          </a:p>
          <a:p>
            <a:pPr>
              <a:lnSpc>
                <a:spcPct val="100000"/>
              </a:lnSpc>
              <a:spcBef>
                <a:spcPts val="0"/>
              </a:spcBef>
              <a:spcAft>
                <a:spcPts val="0"/>
              </a:spcAft>
              <a:buFont typeface="Arial" panose="020B0604020202020204" pitchFamily="34" charset="0"/>
              <a:buChar char="•"/>
              <a:defRPr/>
            </a:pPr>
            <a:endParaRPr lang="en-US" sz="2400" b="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rPr>
              <a:t> Standard methods should be followed for measuring haemoglobin (Hb) using the HemoCue machine and for standardizing the process </a:t>
            </a:r>
            <a:r>
              <a:rPr lang="en-US" sz="2400" b="1" dirty="0">
                <a:solidFill>
                  <a:schemeClr val="tx1"/>
                </a:solidFill>
                <a:sym typeface="Wingdings" panose="05000000000000000000" pitchFamily="2" charset="2"/>
              </a:rPr>
              <a:t> </a:t>
            </a:r>
            <a:r>
              <a:rPr lang="en-US" sz="2400" dirty="0">
                <a:solidFill>
                  <a:schemeClr val="tx1"/>
                </a:solidFill>
                <a:sym typeface="Wingdings" panose="05000000000000000000" pitchFamily="2" charset="2"/>
              </a:rPr>
              <a:t>T</a:t>
            </a:r>
            <a:r>
              <a:rPr lang="en-US" sz="2400" dirty="0">
                <a:solidFill>
                  <a:schemeClr val="tx1"/>
                </a:solidFill>
              </a:rPr>
              <a:t>o maintain the quality, reliability and usability of the results</a:t>
            </a:r>
          </a:p>
          <a:p>
            <a:pPr>
              <a:lnSpc>
                <a:spcPct val="100000"/>
              </a:lnSpc>
              <a:spcBef>
                <a:spcPts val="0"/>
              </a:spcBef>
              <a:spcAft>
                <a:spcPts val="0"/>
              </a:spcAft>
              <a:buFont typeface="Arial" panose="020B0604020202020204" pitchFamily="34" charset="0"/>
              <a:buChar char="•"/>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dirty="0">
                <a:solidFill>
                  <a:schemeClr val="tx1"/>
                </a:solidFill>
              </a:rPr>
              <a:t> </a:t>
            </a:r>
            <a:r>
              <a:rPr lang="en-US" sz="2400" b="1" dirty="0">
                <a:solidFill>
                  <a:schemeClr val="tx1"/>
                </a:solidFill>
              </a:rPr>
              <a:t>Definition</a:t>
            </a:r>
          </a:p>
          <a:p>
            <a:pPr marL="0" indent="0">
              <a:lnSpc>
                <a:spcPct val="100000"/>
              </a:lnSpc>
              <a:spcBef>
                <a:spcPts val="0"/>
              </a:spcBef>
              <a:spcAft>
                <a:spcPts val="0"/>
              </a:spcAft>
              <a:buNone/>
              <a:defRPr/>
            </a:pPr>
            <a:r>
              <a:rPr lang="en-US" sz="2400" i="1" dirty="0">
                <a:solidFill>
                  <a:schemeClr val="tx1"/>
                </a:solidFill>
              </a:rPr>
              <a:t>« Anaemia is said to exist when the level of circulating Hb in the patient is lower than that of healthy persons of the same age group and sex in the same environment »</a:t>
            </a:r>
          </a:p>
          <a:p>
            <a:pPr marL="0" indent="0">
              <a:lnSpc>
                <a:spcPct val="100000"/>
              </a:lnSpc>
              <a:spcBef>
                <a:spcPts val="0"/>
              </a:spcBef>
              <a:spcAft>
                <a:spcPts val="0"/>
              </a:spcAft>
              <a:buNone/>
              <a:defRPr/>
            </a:pPr>
            <a:endParaRPr lang="en-US" sz="2400" dirty="0">
              <a:solidFill>
                <a:schemeClr val="tx1"/>
              </a:solidFill>
            </a:endParaRPr>
          </a:p>
        </p:txBody>
      </p:sp>
    </p:spTree>
    <p:extLst>
      <p:ext uri="{BB962C8B-B14F-4D97-AF65-F5344CB8AC3E}">
        <p14:creationId xmlns:p14="http://schemas.microsoft.com/office/powerpoint/2010/main" val="128141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72" y="91837"/>
            <a:ext cx="11672416" cy="767665"/>
          </a:xfrm>
        </p:spPr>
        <p:txBody>
          <a:bodyPr rtlCol="0">
            <a:normAutofit/>
          </a:bodyPr>
          <a:lstStyle/>
          <a:p>
            <a:pPr>
              <a:defRPr/>
            </a:pPr>
            <a:r>
              <a:rPr lang="en-US" altLang="fr-FR"/>
              <a:t>Anaemia Definition (Source: WHO 2000)</a:t>
            </a:r>
            <a:endParaRPr lang="en-US"/>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graphicFrame>
        <p:nvGraphicFramePr>
          <p:cNvPr id="8" name="Tableau 7">
            <a:extLst>
              <a:ext uri="{FF2B5EF4-FFF2-40B4-BE49-F238E27FC236}">
                <a16:creationId xmlns:a16="http://schemas.microsoft.com/office/drawing/2014/main" id="{6ABB2941-2FF1-464F-B03E-5B7A5D7568F1}"/>
              </a:ext>
            </a:extLst>
          </p:cNvPr>
          <p:cNvGraphicFramePr>
            <a:graphicFrameLocks/>
          </p:cNvGraphicFramePr>
          <p:nvPr>
            <p:extLst>
              <p:ext uri="{D42A27DB-BD31-4B8C-83A1-F6EECF244321}">
                <p14:modId xmlns:p14="http://schemas.microsoft.com/office/powerpoint/2010/main" val="2929570832"/>
              </p:ext>
            </p:extLst>
          </p:nvPr>
        </p:nvGraphicFramePr>
        <p:xfrm>
          <a:off x="642123" y="1047688"/>
          <a:ext cx="10869914" cy="3780000"/>
        </p:xfrm>
        <a:graphic>
          <a:graphicData uri="http://schemas.openxmlformats.org/drawingml/2006/table">
            <a:tbl>
              <a:tblPr firstRow="1" bandRow="1">
                <a:tableStyleId>{5C22544A-7EE6-4342-B048-85BDC9FD1C3A}</a:tableStyleId>
              </a:tblPr>
              <a:tblGrid>
                <a:gridCol w="3183494">
                  <a:extLst>
                    <a:ext uri="{9D8B030D-6E8A-4147-A177-3AD203B41FA5}">
                      <a16:colId xmlns:a16="http://schemas.microsoft.com/office/drawing/2014/main" val="468088456"/>
                    </a:ext>
                  </a:extLst>
                </a:gridCol>
                <a:gridCol w="1921605">
                  <a:extLst>
                    <a:ext uri="{9D8B030D-6E8A-4147-A177-3AD203B41FA5}">
                      <a16:colId xmlns:a16="http://schemas.microsoft.com/office/drawing/2014/main" val="1260374298"/>
                    </a:ext>
                  </a:extLst>
                </a:gridCol>
                <a:gridCol w="1921605">
                  <a:extLst>
                    <a:ext uri="{9D8B030D-6E8A-4147-A177-3AD203B41FA5}">
                      <a16:colId xmlns:a16="http://schemas.microsoft.com/office/drawing/2014/main" val="3400161056"/>
                    </a:ext>
                  </a:extLst>
                </a:gridCol>
                <a:gridCol w="1921605">
                  <a:extLst>
                    <a:ext uri="{9D8B030D-6E8A-4147-A177-3AD203B41FA5}">
                      <a16:colId xmlns:a16="http://schemas.microsoft.com/office/drawing/2014/main" val="3794170679"/>
                    </a:ext>
                  </a:extLst>
                </a:gridCol>
                <a:gridCol w="1921605">
                  <a:extLst>
                    <a:ext uri="{9D8B030D-6E8A-4147-A177-3AD203B41FA5}">
                      <a16:colId xmlns:a16="http://schemas.microsoft.com/office/drawing/2014/main" val="2361226173"/>
                    </a:ext>
                  </a:extLst>
                </a:gridCol>
              </a:tblGrid>
              <a:tr h="756000">
                <a:tc rowSpan="2">
                  <a:txBody>
                    <a:bodyPr/>
                    <a:lstStyle/>
                    <a:p>
                      <a:pPr>
                        <a:spcAft>
                          <a:spcPts val="0"/>
                        </a:spcAft>
                      </a:pPr>
                      <a:r>
                        <a:rPr lang="en-US" sz="1800" noProof="0" dirty="0">
                          <a:solidFill>
                            <a:schemeClr val="bg1"/>
                          </a:solidFill>
                          <a:effectLst/>
                        </a:rPr>
                        <a:t>Age/Sex Groups</a:t>
                      </a:r>
                      <a:endParaRPr lang="en-US" sz="1800" noProof="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noProof="0">
                          <a:ln>
                            <a:noFill/>
                          </a:ln>
                          <a:solidFill>
                            <a:schemeClr val="bg1"/>
                          </a:solidFill>
                          <a:effectLst/>
                          <a:latin typeface="Segoe UI" panose="020B0502040204020203" pitchFamily="34" charset="0"/>
                          <a:ea typeface="ＭＳ Ｐゴシック" charset="-128"/>
                          <a:cs typeface="Times New Roman" pitchFamily="18" charset="0"/>
                        </a:rPr>
                        <a:t>Categories of Anaemia*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noProof="0">
                          <a:ln>
                            <a:noFill/>
                          </a:ln>
                          <a:solidFill>
                            <a:schemeClr val="bg1"/>
                          </a:solidFill>
                          <a:effectLst/>
                          <a:latin typeface="Segoe UI" panose="020B0502040204020203" pitchFamily="34" charset="0"/>
                          <a:ea typeface="ＭＳ Ｐゴシック" charset="-128"/>
                          <a:cs typeface="Times New Roman" pitchFamily="18" charset="0"/>
                        </a:rPr>
                        <a:t>(Hb g/dL)</a:t>
                      </a:r>
                    </a:p>
                  </a:txBody>
                  <a:tcPr marL="44452" marR="44452" marT="0" marB="0" anchor="ctr"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noProof="0" dirty="0">
                        <a:ln>
                          <a:noFill/>
                        </a:ln>
                        <a:solidFill>
                          <a:schemeClr val="bg1"/>
                        </a:solidFill>
                        <a:effectLst/>
                        <a:latin typeface="Segoe UI" panose="020B0502040204020203" pitchFamily="34" charset="0"/>
                        <a:ea typeface="ＭＳ Ｐゴシック" charset="-128"/>
                        <a:cs typeface="Times New Roman" pitchFamily="18" charset="0"/>
                      </a:endParaRPr>
                    </a:p>
                  </a:txBody>
                  <a:tcPr marL="44452" marR="44452" marT="0" marB="0" anchor="ctr"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noProof="0" dirty="0">
                        <a:ln>
                          <a:noFill/>
                        </a:ln>
                        <a:solidFill>
                          <a:schemeClr val="bg1"/>
                        </a:solidFill>
                        <a:effectLst/>
                        <a:latin typeface="Segoe UI" panose="020B0502040204020203" pitchFamily="34" charset="0"/>
                        <a:ea typeface="ＭＳ Ｐゴシック" charset="-128"/>
                        <a:cs typeface="Times New Roman" pitchFamily="18" charset="0"/>
                      </a:endParaRPr>
                    </a:p>
                  </a:txBody>
                  <a:tcPr marL="44452" marR="44452" marT="0" marB="0" anchor="ctr"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noProof="0" dirty="0">
                        <a:ln>
                          <a:noFill/>
                        </a:ln>
                        <a:solidFill>
                          <a:schemeClr val="bg1"/>
                        </a:solidFill>
                        <a:effectLst/>
                        <a:latin typeface="Segoe UI" panose="020B0502040204020203" pitchFamily="34" charset="0"/>
                        <a:ea typeface="ＭＳ Ｐゴシック" charset="-128"/>
                        <a:cs typeface="Times New Roman" pitchFamily="18" charset="0"/>
                      </a:endParaRPr>
                    </a:p>
                  </a:txBody>
                  <a:tcPr marL="44452" marR="44452" marT="0" marB="0" anchor="ctr" horzOverflow="overflow"/>
                </a:tc>
                <a:extLst>
                  <a:ext uri="{0D108BD9-81ED-4DB2-BD59-A6C34878D82A}">
                    <a16:rowId xmlns:a16="http://schemas.microsoft.com/office/drawing/2014/main" val="3125111754"/>
                  </a:ext>
                </a:extLst>
              </a:tr>
              <a:tr h="756000">
                <a:tc vMerge="1">
                  <a:txBody>
                    <a:bodyPr/>
                    <a:lstStyle/>
                    <a:p>
                      <a:endParaRPr lang="fr-FR" dirty="0"/>
                    </a:p>
                  </a:txBody>
                  <a:tcPr/>
                </a:tc>
                <a:tc>
                  <a:txBody>
                    <a:bodyPr/>
                    <a:lstStyle/>
                    <a:p>
                      <a:pPr algn="ctr">
                        <a:spcAft>
                          <a:spcPts val="0"/>
                        </a:spcAft>
                      </a:pPr>
                      <a:r>
                        <a:rPr lang="en-US" sz="1800" noProof="0">
                          <a:solidFill>
                            <a:schemeClr val="bg1"/>
                          </a:solidFill>
                          <a:effectLst/>
                        </a:rPr>
                        <a:t>Total</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en-US" sz="1800" noProof="0">
                          <a:solidFill>
                            <a:schemeClr val="bg1"/>
                          </a:solidFill>
                          <a:effectLst/>
                        </a:rPr>
                        <a:t>Mild</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en-US" sz="1800" noProof="0">
                          <a:solidFill>
                            <a:schemeClr val="bg1"/>
                          </a:solidFill>
                          <a:effectLst/>
                        </a:rPr>
                        <a:t>Moderate</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en-US" sz="1800" b="1" noProof="0">
                          <a:solidFill>
                            <a:schemeClr val="bg1"/>
                          </a:solidFill>
                          <a:effectLst/>
                        </a:rPr>
                        <a:t>Severe</a:t>
                      </a:r>
                      <a:endParaRPr lang="en-US" sz="1800" b="1" noProof="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801893626"/>
                  </a:ext>
                </a:extLst>
              </a:tr>
              <a:tr h="756000">
                <a:tc>
                  <a:txBody>
                    <a:bodyPr/>
                    <a:lstStyle/>
                    <a:p>
                      <a:pPr>
                        <a:spcAft>
                          <a:spcPts val="0"/>
                        </a:spcAft>
                      </a:pPr>
                      <a:r>
                        <a:rPr lang="en-US" sz="1800" noProof="0" dirty="0">
                          <a:solidFill>
                            <a:schemeClr val="bg1"/>
                          </a:solidFill>
                          <a:effectLst/>
                        </a:rPr>
                        <a:t>Children 6-59 months</a:t>
                      </a:r>
                      <a:endParaRPr lang="en-US" sz="1800" noProof="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en-US" sz="1800" noProof="0" dirty="0">
                          <a:solidFill>
                            <a:schemeClr val="tx1"/>
                          </a:solidFill>
                          <a:effectLst/>
                        </a:rPr>
                        <a:t>&lt;11.0 </a:t>
                      </a:r>
                      <a:endParaRPr lang="en-US" sz="1800" noProof="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noProof="0">
                          <a:solidFill>
                            <a:schemeClr val="tx1"/>
                          </a:solidFill>
                          <a:effectLst/>
                        </a:rPr>
                        <a:t>10.0-10.9</a:t>
                      </a:r>
                      <a:endParaRPr lang="en-US" sz="1800"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noProof="0">
                          <a:solidFill>
                            <a:schemeClr val="tx1"/>
                          </a:solidFill>
                          <a:effectLst/>
                        </a:rPr>
                        <a:t>7.0-9.9</a:t>
                      </a:r>
                      <a:endParaRPr lang="en-US" sz="1800"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b="1" noProof="0">
                          <a:solidFill>
                            <a:schemeClr val="tx1"/>
                          </a:solidFill>
                          <a:effectLst/>
                        </a:rPr>
                        <a:t>&lt; 7.0</a:t>
                      </a:r>
                      <a:endParaRPr lang="en-US" sz="1800" b="1"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49929827"/>
                  </a:ext>
                </a:extLst>
              </a:tr>
              <a:tr h="756000">
                <a:tc>
                  <a:txBody>
                    <a:bodyPr/>
                    <a:lstStyle/>
                    <a:p>
                      <a:pPr>
                        <a:spcAft>
                          <a:spcPts val="0"/>
                        </a:spcAft>
                      </a:pPr>
                      <a:r>
                        <a:rPr lang="en-US" sz="1800" noProof="0">
                          <a:solidFill>
                            <a:schemeClr val="bg1"/>
                          </a:solidFill>
                          <a:effectLst/>
                        </a:rPr>
                        <a:t>Non-pregnant adult females 15-49 ans **</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en-US" sz="1800" noProof="0">
                          <a:solidFill>
                            <a:schemeClr val="tx1"/>
                          </a:solidFill>
                          <a:effectLst/>
                        </a:rPr>
                        <a:t>&lt;12.0</a:t>
                      </a:r>
                      <a:endParaRPr lang="en-US" sz="1800"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noProof="0">
                          <a:solidFill>
                            <a:schemeClr val="tx1"/>
                          </a:solidFill>
                          <a:effectLst/>
                        </a:rPr>
                        <a:t>11.0-11.9</a:t>
                      </a:r>
                      <a:endParaRPr lang="en-US" sz="1800"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noProof="0">
                          <a:solidFill>
                            <a:schemeClr val="tx1"/>
                          </a:solidFill>
                          <a:effectLst/>
                        </a:rPr>
                        <a:t>8.0-10.9</a:t>
                      </a:r>
                      <a:endParaRPr lang="en-US" sz="1800"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b="1" noProof="0">
                          <a:solidFill>
                            <a:schemeClr val="tx1"/>
                          </a:solidFill>
                          <a:effectLst/>
                        </a:rPr>
                        <a:t>&lt; 8.0</a:t>
                      </a:r>
                    </a:p>
                  </a:txBody>
                  <a:tcPr marL="68580" marR="68580" marT="0" marB="0" anchor="ctr"/>
                </a:tc>
                <a:extLst>
                  <a:ext uri="{0D108BD9-81ED-4DB2-BD59-A6C34878D82A}">
                    <a16:rowId xmlns:a16="http://schemas.microsoft.com/office/drawing/2014/main" val="387166455"/>
                  </a:ext>
                </a:extLst>
              </a:tr>
              <a:tr h="756000">
                <a:tc>
                  <a:txBody>
                    <a:bodyPr/>
                    <a:lstStyle/>
                    <a:p>
                      <a:pPr>
                        <a:spcAft>
                          <a:spcPts val="0"/>
                        </a:spcAft>
                      </a:pPr>
                      <a:r>
                        <a:rPr lang="en-US" sz="1800" noProof="0">
                          <a:solidFill>
                            <a:schemeClr val="bg1"/>
                          </a:solidFill>
                          <a:effectLst/>
                        </a:rPr>
                        <a:t>Pregnant Women***</a:t>
                      </a:r>
                      <a:endParaRPr lang="en-US" sz="1800" noProof="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en-US" sz="1800" b="0" noProof="0">
                          <a:solidFill>
                            <a:schemeClr val="tx1"/>
                          </a:solidFill>
                          <a:effectLst/>
                        </a:rPr>
                        <a:t>&lt;11.0 </a:t>
                      </a:r>
                      <a:endParaRPr lang="en-US" sz="1800" b="0"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b="0" noProof="0">
                          <a:solidFill>
                            <a:schemeClr val="tx1"/>
                          </a:solidFill>
                          <a:effectLst/>
                        </a:rPr>
                        <a:t>10.0-10.9</a:t>
                      </a:r>
                      <a:endParaRPr lang="en-US" sz="1800" b="0" noProof="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800" b="0" noProof="0">
                          <a:solidFill>
                            <a:schemeClr val="tx1"/>
                          </a:solidFill>
                          <a:effectLst/>
                        </a:rPr>
                        <a:t>7.0-9.9</a:t>
                      </a:r>
                    </a:p>
                  </a:txBody>
                  <a:tcPr marL="68580" marR="68580" marT="0" marB="0" anchor="ctr"/>
                </a:tc>
                <a:tc>
                  <a:txBody>
                    <a:bodyPr/>
                    <a:lstStyle/>
                    <a:p>
                      <a:pPr algn="ctr">
                        <a:spcAft>
                          <a:spcPts val="0"/>
                        </a:spcAft>
                      </a:pPr>
                      <a:r>
                        <a:rPr lang="en-US" sz="1800" b="0" noProof="0" dirty="0">
                          <a:solidFill>
                            <a:schemeClr val="tx1"/>
                          </a:solidFill>
                          <a:effectLst/>
                        </a:rPr>
                        <a:t>&lt; 7.0</a:t>
                      </a:r>
                    </a:p>
                  </a:txBody>
                  <a:tcPr marL="68580" marR="68580" marT="0" marB="0" anchor="ctr"/>
                </a:tc>
                <a:extLst>
                  <a:ext uri="{0D108BD9-81ED-4DB2-BD59-A6C34878D82A}">
                    <a16:rowId xmlns:a16="http://schemas.microsoft.com/office/drawing/2014/main" val="2512389116"/>
                  </a:ext>
                </a:extLst>
              </a:tr>
            </a:tbl>
          </a:graphicData>
        </a:graphic>
      </p:graphicFrame>
      <p:sp>
        <p:nvSpPr>
          <p:cNvPr id="9" name="Oval 2">
            <a:extLst>
              <a:ext uri="{FF2B5EF4-FFF2-40B4-BE49-F238E27FC236}">
                <a16:creationId xmlns:a16="http://schemas.microsoft.com/office/drawing/2014/main" id="{8AEF890A-D13F-46E5-A4C1-ABB0E5C46CAA}"/>
              </a:ext>
            </a:extLst>
          </p:cNvPr>
          <p:cNvSpPr/>
          <p:nvPr/>
        </p:nvSpPr>
        <p:spPr>
          <a:xfrm>
            <a:off x="10011905" y="3421819"/>
            <a:ext cx="1143775" cy="4866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2">
            <a:extLst>
              <a:ext uri="{FF2B5EF4-FFF2-40B4-BE49-F238E27FC236}">
                <a16:creationId xmlns:a16="http://schemas.microsoft.com/office/drawing/2014/main" id="{5FADC1F1-CBC4-4D4A-B27C-43DE2E70846C}"/>
              </a:ext>
            </a:extLst>
          </p:cNvPr>
          <p:cNvSpPr/>
          <p:nvPr/>
        </p:nvSpPr>
        <p:spPr>
          <a:xfrm>
            <a:off x="10011905" y="2694365"/>
            <a:ext cx="1143775" cy="4866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ZoneTexte 10">
            <a:extLst>
              <a:ext uri="{FF2B5EF4-FFF2-40B4-BE49-F238E27FC236}">
                <a16:creationId xmlns:a16="http://schemas.microsoft.com/office/drawing/2014/main" id="{CEA648AC-BC2F-4B1F-A4AE-9F133B910557}"/>
              </a:ext>
            </a:extLst>
          </p:cNvPr>
          <p:cNvSpPr txBox="1"/>
          <p:nvPr/>
        </p:nvSpPr>
        <p:spPr>
          <a:xfrm>
            <a:off x="661043" y="4833614"/>
            <a:ext cx="10832074" cy="861774"/>
          </a:xfrm>
          <a:prstGeom prst="rect">
            <a:avLst/>
          </a:prstGeom>
          <a:noFill/>
        </p:spPr>
        <p:txBody>
          <a:bodyPr wrap="square">
            <a:spAutoFit/>
          </a:bodyPr>
          <a:lstStyle/>
          <a:p>
            <a:pPr>
              <a:lnSpc>
                <a:spcPct val="100000"/>
              </a:lnSpc>
              <a:spcBef>
                <a:spcPts val="0"/>
              </a:spcBef>
              <a:spcAft>
                <a:spcPts val="0"/>
              </a:spcAft>
              <a:defRPr/>
            </a:pPr>
            <a:r>
              <a:rPr lang="en-US" sz="1000">
                <a:solidFill>
                  <a:schemeClr val="tx1"/>
                </a:solidFill>
              </a:rPr>
              <a:t>* These categories are for people living at sea level. At elevations above 1000m, Hb concentrations increase as an adaptive response to the lower partial pressure of oxygen and reduced oxygen saturation of blood. The compensatory increase in red cell production ensures that sufficient oxygen is supplied to tissues. </a:t>
            </a:r>
          </a:p>
          <a:p>
            <a:pPr>
              <a:lnSpc>
                <a:spcPct val="100000"/>
              </a:lnSpc>
              <a:spcBef>
                <a:spcPts val="0"/>
              </a:spcBef>
              <a:spcAft>
                <a:spcPts val="0"/>
              </a:spcAft>
              <a:defRPr/>
            </a:pPr>
            <a:r>
              <a:rPr lang="en-US" sz="1000">
                <a:solidFill>
                  <a:schemeClr val="tx1"/>
                </a:solidFill>
              </a:rPr>
              <a:t>** </a:t>
            </a:r>
            <a:r>
              <a:rPr lang="en-US" sz="1000" b="1" u="sng"/>
              <a:t>This</a:t>
            </a:r>
            <a:r>
              <a:rPr lang="en-US" sz="1000" b="1" u="sng">
                <a:solidFill>
                  <a:schemeClr val="tx1"/>
                </a:solidFill>
              </a:rPr>
              <a:t> category includes lactating women.</a:t>
            </a:r>
          </a:p>
          <a:p>
            <a:pPr>
              <a:lnSpc>
                <a:spcPct val="100000"/>
              </a:lnSpc>
              <a:spcBef>
                <a:spcPts val="0"/>
              </a:spcBef>
              <a:spcAft>
                <a:spcPts val="0"/>
              </a:spcAft>
              <a:defRPr/>
            </a:pPr>
            <a:r>
              <a:rPr lang="en-US" sz="1000">
                <a:solidFill>
                  <a:schemeClr val="tx1"/>
                </a:solidFill>
              </a:rPr>
              <a:t>*** Anaemia cut-offs for pregnant women should be adjusted depending on the stage of pregnancy. In surveys, gestational age is difficult to ascertain and rarely collected. Because of these difficulties and the small sample size, </a:t>
            </a:r>
            <a:r>
              <a:rPr lang="en-US" sz="1000" b="1" u="sng">
                <a:solidFill>
                  <a:schemeClr val="tx1"/>
                </a:solidFill>
              </a:rPr>
              <a:t>pregnant women are not included in nutrition surveys for the assessment of anaemia in refugee settings.</a:t>
            </a:r>
          </a:p>
        </p:txBody>
      </p:sp>
    </p:spTree>
    <p:extLst>
      <p:ext uri="{BB962C8B-B14F-4D97-AF65-F5344CB8AC3E}">
        <p14:creationId xmlns:p14="http://schemas.microsoft.com/office/powerpoint/2010/main" val="344839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972" y="193289"/>
            <a:ext cx="11672416" cy="767665"/>
          </a:xfrm>
        </p:spPr>
        <p:txBody>
          <a:bodyPr rtlCol="0">
            <a:normAutofit/>
          </a:bodyPr>
          <a:lstStyle/>
          <a:p>
            <a:pPr>
              <a:defRPr/>
            </a:pPr>
            <a:r>
              <a:rPr lang="fr-FR" altLang="fr-FR" dirty="0"/>
              <a:t>Objectives</a:t>
            </a:r>
            <a:endParaRPr lang="en-US" dirty="0"/>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dirty="0">
                <a:solidFill>
                  <a:schemeClr val="tx1"/>
                </a:solidFill>
              </a:rPr>
              <a:t> </a:t>
            </a: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62686" y="1714500"/>
            <a:ext cx="11266627" cy="481783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en-US" sz="2200" dirty="0"/>
              <a:t> </a:t>
            </a:r>
            <a:r>
              <a:rPr lang="en-US" sz="2400" b="1" dirty="0">
                <a:solidFill>
                  <a:schemeClr val="tx1"/>
                </a:solidFill>
              </a:rPr>
              <a:t>Primary objective </a:t>
            </a:r>
          </a:p>
          <a:p>
            <a:pPr lvl="1">
              <a:lnSpc>
                <a:spcPct val="100000"/>
              </a:lnSpc>
              <a:spcBef>
                <a:spcPts val="0"/>
              </a:spcBef>
              <a:spcAft>
                <a:spcPts val="0"/>
              </a:spcAft>
              <a:buFont typeface="Courier New" panose="02070309020205020404" pitchFamily="49" charset="0"/>
              <a:buChar char="o"/>
              <a:defRPr/>
            </a:pPr>
            <a:r>
              <a:rPr lang="en-US" sz="2400" dirty="0">
                <a:solidFill>
                  <a:schemeClr val="tx1"/>
                </a:solidFill>
              </a:rPr>
              <a:t> To measure the </a:t>
            </a:r>
            <a:r>
              <a:rPr lang="en-US" sz="2400" b="1" dirty="0">
                <a:solidFill>
                  <a:schemeClr val="tx1"/>
                </a:solidFill>
              </a:rPr>
              <a:t>prevalence of anaemia </a:t>
            </a:r>
            <a:r>
              <a:rPr lang="en-US" sz="2400" dirty="0">
                <a:solidFill>
                  <a:schemeClr val="tx1"/>
                </a:solidFill>
              </a:rPr>
              <a:t>in </a:t>
            </a:r>
            <a:r>
              <a:rPr lang="en-US" sz="2400" b="1" dirty="0">
                <a:solidFill>
                  <a:schemeClr val="tx1"/>
                </a:solidFill>
              </a:rPr>
              <a:t>children </a:t>
            </a:r>
            <a:r>
              <a:rPr lang="en-US" sz="2400" dirty="0">
                <a:solidFill>
                  <a:schemeClr val="tx1"/>
                </a:solidFill>
              </a:rPr>
              <a:t>aged 6-59 months and in </a:t>
            </a:r>
            <a:r>
              <a:rPr lang="en-US" sz="2400" b="1" dirty="0">
                <a:solidFill>
                  <a:schemeClr val="tx1"/>
                </a:solidFill>
              </a:rPr>
              <a:t>women</a:t>
            </a:r>
            <a:r>
              <a:rPr lang="en-US" sz="2400" dirty="0">
                <a:solidFill>
                  <a:schemeClr val="tx1"/>
                </a:solidFill>
              </a:rPr>
              <a:t> of reproductive age between 15-49 years </a:t>
            </a:r>
            <a:r>
              <a:rPr lang="en-US" sz="2400" b="1" dirty="0">
                <a:solidFill>
                  <a:schemeClr val="tx1"/>
                </a:solidFill>
              </a:rPr>
              <a:t>(non-pregnant)</a:t>
            </a: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dirty="0">
                <a:solidFill>
                  <a:schemeClr val="tx1"/>
                </a:solidFill>
              </a:rPr>
              <a:t> </a:t>
            </a:r>
            <a:r>
              <a:rPr lang="en-US" sz="2400" b="1" dirty="0">
                <a:solidFill>
                  <a:schemeClr val="tx1"/>
                </a:solidFill>
              </a:rPr>
              <a:t>Secondary objective</a:t>
            </a:r>
          </a:p>
          <a:p>
            <a:pPr lvl="1">
              <a:lnSpc>
                <a:spcPct val="100000"/>
              </a:lnSpc>
              <a:spcBef>
                <a:spcPts val="0"/>
              </a:spcBef>
              <a:spcAft>
                <a:spcPts val="0"/>
              </a:spcAft>
              <a:buFont typeface="Courier New" panose="02070309020205020404" pitchFamily="49" charset="0"/>
              <a:buChar char="o"/>
              <a:defRPr/>
            </a:pPr>
            <a:r>
              <a:rPr lang="en-US" sz="2400" b="1" dirty="0">
                <a:solidFill>
                  <a:schemeClr val="tx1"/>
                </a:solidFill>
              </a:rPr>
              <a:t> </a:t>
            </a:r>
            <a:r>
              <a:rPr lang="en-US" sz="2400" dirty="0">
                <a:solidFill>
                  <a:schemeClr val="tx1"/>
                </a:solidFill>
              </a:rPr>
              <a:t>To determine </a:t>
            </a:r>
            <a:r>
              <a:rPr lang="en-US" sz="2400" b="1" dirty="0">
                <a:solidFill>
                  <a:schemeClr val="tx1"/>
                </a:solidFill>
              </a:rPr>
              <a:t>enrolment into Antenatal Care </a:t>
            </a:r>
            <a:r>
              <a:rPr lang="en-US" sz="2400" dirty="0">
                <a:solidFill>
                  <a:schemeClr val="tx1"/>
                </a:solidFill>
              </a:rPr>
              <a:t>Clinic (ANC) and </a:t>
            </a:r>
            <a:r>
              <a:rPr lang="en-US" sz="2400" b="1" dirty="0">
                <a:solidFill>
                  <a:schemeClr val="tx1"/>
                </a:solidFill>
              </a:rPr>
              <a:t>coverage of iron-folic acid supplementation </a:t>
            </a:r>
            <a:r>
              <a:rPr lang="en-US" sz="2400" dirty="0">
                <a:solidFill>
                  <a:schemeClr val="tx1"/>
                </a:solidFill>
              </a:rPr>
              <a:t>in </a:t>
            </a:r>
            <a:r>
              <a:rPr lang="en-US" sz="2400" b="1" dirty="0">
                <a:solidFill>
                  <a:schemeClr val="tx1"/>
                </a:solidFill>
              </a:rPr>
              <a:t>pregnant women</a:t>
            </a:r>
          </a:p>
        </p:txBody>
      </p:sp>
    </p:spTree>
    <p:extLst>
      <p:ext uri="{BB962C8B-B14F-4D97-AF65-F5344CB8AC3E}">
        <p14:creationId xmlns:p14="http://schemas.microsoft.com/office/powerpoint/2010/main" val="2039599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71" y="193288"/>
            <a:ext cx="11672416" cy="767665"/>
          </a:xfrm>
        </p:spPr>
        <p:txBody>
          <a:bodyPr rtlCol="0">
            <a:normAutofit/>
          </a:bodyPr>
          <a:lstStyle/>
          <a:p>
            <a:pPr>
              <a:defRPr/>
            </a:pPr>
            <a:r>
              <a:rPr lang="en-US" altLang="fr-FR"/>
              <a:t>Key Terms</a:t>
            </a:r>
            <a:endParaRPr lang="en-US"/>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dirty="0">
                <a:solidFill>
                  <a:schemeClr val="tx1"/>
                </a:solidFill>
              </a:rPr>
              <a:t> </a:t>
            </a: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93166" y="1211427"/>
            <a:ext cx="11266627" cy="443514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en-US" sz="2200" dirty="0"/>
              <a:t> </a:t>
            </a:r>
            <a:r>
              <a:rPr lang="en-US" sz="2400" b="1" dirty="0">
                <a:solidFill>
                  <a:schemeClr val="tx1"/>
                </a:solidFill>
              </a:rPr>
              <a:t>Antenatal Care Clinic (ANC): </a:t>
            </a:r>
            <a:r>
              <a:rPr lang="en-US" sz="2400" dirty="0">
                <a:solidFill>
                  <a:schemeClr val="tx1"/>
                </a:solidFill>
              </a:rPr>
              <a:t>Commonly referred to as ANC. Those clinics provide care and follow-up for pregnant and lactating women</a:t>
            </a:r>
          </a:p>
          <a:p>
            <a:pPr marL="0" indent="0">
              <a:lnSpc>
                <a:spcPct val="100000"/>
              </a:lnSpc>
              <a:spcBef>
                <a:spcPts val="0"/>
              </a:spcBef>
              <a:spcAft>
                <a:spcPts val="0"/>
              </a:spcAft>
              <a:buNone/>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dirty="0">
                <a:solidFill>
                  <a:schemeClr val="tx1"/>
                </a:solidFill>
              </a:rPr>
              <a:t> </a:t>
            </a:r>
            <a:r>
              <a:rPr lang="en-US" sz="2400" b="1" dirty="0">
                <a:solidFill>
                  <a:schemeClr val="tx1"/>
                </a:solidFill>
              </a:rPr>
              <a:t>Iron-folic acid supplements: </a:t>
            </a:r>
            <a:r>
              <a:rPr lang="en-US" sz="2400" dirty="0">
                <a:solidFill>
                  <a:schemeClr val="tx1"/>
                </a:solidFill>
              </a:rPr>
              <a:t>Supplements provided to pregnant women. WHO recommends daily oral iron and folic acid supplementation with 30mg to 60mg of elemental iron and 400μg of folic acid for pregnant women to prevent maternal anaemia, puerperal sepsis, low birth weight and preterm birth</a:t>
            </a:r>
          </a:p>
          <a:p>
            <a:pPr>
              <a:lnSpc>
                <a:spcPct val="100000"/>
              </a:lnSpc>
              <a:spcBef>
                <a:spcPts val="0"/>
              </a:spcBef>
              <a:spcAft>
                <a:spcPts val="0"/>
              </a:spcAft>
              <a:buFont typeface="Arial" panose="020B0604020202020204" pitchFamily="34" charset="0"/>
              <a:buChar char="•"/>
              <a:defRPr/>
            </a:pPr>
            <a:endParaRPr lang="en-US" sz="2400" dirty="0">
              <a:solidFill>
                <a:schemeClr val="tx1"/>
              </a:solidFill>
            </a:endParaRPr>
          </a:p>
        </p:txBody>
      </p:sp>
    </p:spTree>
    <p:extLst>
      <p:ext uri="{BB962C8B-B14F-4D97-AF65-F5344CB8AC3E}">
        <p14:creationId xmlns:p14="http://schemas.microsoft.com/office/powerpoint/2010/main" val="139126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en-US"/>
              <a:t>Target group and sampling</a:t>
            </a:r>
          </a:p>
        </p:txBody>
      </p:sp>
    </p:spTree>
    <p:extLst>
      <p:ext uri="{BB962C8B-B14F-4D97-AF65-F5344CB8AC3E}">
        <p14:creationId xmlns:p14="http://schemas.microsoft.com/office/powerpoint/2010/main" val="2138813757"/>
      </p:ext>
    </p:extLst>
  </p:cSld>
  <p:clrMapOvr>
    <a:masterClrMapping/>
  </p:clrMapOvr>
</p:sld>
</file>

<file path=ppt/theme/theme1.xml><?xml version="1.0" encoding="utf-8"?>
<a:theme xmlns:a="http://schemas.openxmlformats.org/drawingml/2006/main" name="UNHCR2016">
  <a:themeElements>
    <a:clrScheme name="UNHCR2016">
      <a:dk1>
        <a:sysClr val="windowText" lastClr="000000"/>
      </a:dk1>
      <a:lt1>
        <a:sysClr val="window" lastClr="FFFFFF"/>
      </a:lt1>
      <a:dk2>
        <a:srgbClr val="FFFFFF"/>
      </a:dk2>
      <a:lt2>
        <a:srgbClr val="0072BC"/>
      </a:lt2>
      <a:accent1>
        <a:srgbClr val="0072BC"/>
      </a:accent1>
      <a:accent2>
        <a:srgbClr val="000000"/>
      </a:accent2>
      <a:accent3>
        <a:srgbClr val="FAEB00"/>
      </a:accent3>
      <a:accent4>
        <a:srgbClr val="17375F"/>
      </a:accent4>
      <a:accent5>
        <a:srgbClr val="08B499"/>
      </a:accent5>
      <a:accent6>
        <a:srgbClr val="EF4960"/>
      </a:accent6>
      <a:hlink>
        <a:srgbClr val="0072BC"/>
      </a:hlink>
      <a:folHlink>
        <a:srgbClr val="0072BC"/>
      </a:folHlink>
    </a:clrScheme>
    <a:fontScheme name="UNHCR2016">
      <a:majorFont>
        <a:latin typeface="Arial"/>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HCR2016-Template-V2" id="{3E386AF6-AFA1-4435-B293-6BF6E93FC347}" vid="{380E39D3-DA05-4B59-A009-DFC129E09A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SENS v3_Formation_Enquete_Session_0_Introduction_v18.11.2020</Template>
  <TotalTime>0</TotalTime>
  <Words>3271</Words>
  <Application>Microsoft Office PowerPoint</Application>
  <PresentationFormat>Grand écran</PresentationFormat>
  <Paragraphs>375</Paragraphs>
  <Slides>46</Slides>
  <Notes>40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46</vt:i4>
      </vt:variant>
    </vt:vector>
  </HeadingPairs>
  <TitlesOfParts>
    <vt:vector size="52" baseType="lpstr">
      <vt:lpstr>Arial</vt:lpstr>
      <vt:lpstr>Calibri</vt:lpstr>
      <vt:lpstr>Courier New</vt:lpstr>
      <vt:lpstr>Segoe UI</vt:lpstr>
      <vt:lpstr>Times New Roman</vt:lpstr>
      <vt:lpstr>UNHCR2016</vt:lpstr>
      <vt:lpstr>SENS Surveys  [Camp/Setting names] Region, Country - Time frame</vt:lpstr>
      <vt:lpstr>Session 6: Anaemia</vt:lpstr>
      <vt:lpstr>Generalities</vt:lpstr>
      <vt:lpstr>Key Terms</vt:lpstr>
      <vt:lpstr>Key Messages</vt:lpstr>
      <vt:lpstr>Anaemia Definition (Source: WHO 2000)</vt:lpstr>
      <vt:lpstr>Objectives</vt:lpstr>
      <vt:lpstr>Key Terms</vt:lpstr>
      <vt:lpstr>Target group and sampling</vt:lpstr>
      <vt:lpstr>Target Group and Sampling</vt:lpstr>
      <vt:lpstr>Material needed</vt:lpstr>
      <vt:lpstr>Material Needed (1/2)</vt:lpstr>
      <vt:lpstr>Material Needed (2/2)</vt:lpstr>
      <vt:lpstr>Standard Procedures </vt:lpstr>
      <vt:lpstr>Standard Procedures</vt:lpstr>
      <vt:lpstr>Stick a finger (1/6)</vt:lpstr>
      <vt:lpstr>Stick a finger (2/6)</vt:lpstr>
      <vt:lpstr>Stick a finger (3/6)</vt:lpstr>
      <vt:lpstr>Stick a finger (4/6)</vt:lpstr>
      <vt:lpstr>Stick a finger (5/6)</vt:lpstr>
      <vt:lpstr>Stick a finger (6/6)</vt:lpstr>
      <vt:lpstr>Fill the microcuvette (1/4)</vt:lpstr>
      <vt:lpstr>Fill the microcuvette (2/4)</vt:lpstr>
      <vt:lpstr>Fill the microcuvette (3/4)</vt:lpstr>
      <vt:lpstr>Fill the microcuvette (4/4)</vt:lpstr>
      <vt:lpstr>ETHICAL ConsidErationS</vt:lpstr>
      <vt:lpstr>Présentation PowerPoint</vt:lpstr>
      <vt:lpstr>Présentation PowerPoint</vt:lpstr>
      <vt:lpstr>BLOOD SAMPLES AND SECURITY MEASURES</vt:lpstr>
      <vt:lpstr>Blood Sample</vt:lpstr>
      <vt:lpstr>Checklist (1/3)</vt:lpstr>
      <vt:lpstr>Checklist (2/3)</vt:lpstr>
      <vt:lpstr>Checklist (3/3)</vt:lpstr>
      <vt:lpstr>Common errors</vt:lpstr>
      <vt:lpstr>Common Errors (1/6)</vt:lpstr>
      <vt:lpstr>Common Errors (2/6)</vt:lpstr>
      <vt:lpstr>Présentation PowerPoint</vt:lpstr>
      <vt:lpstr>Présentation PowerPoint</vt:lpstr>
      <vt:lpstr>Présentation PowerPoint</vt:lpstr>
      <vt:lpstr>Présentation PowerPoint</vt:lpstr>
      <vt:lpstr>Demonstrations</vt:lpstr>
      <vt:lpstr>Practical Exercise</vt:lpstr>
      <vt:lpstr>StandardiZation Exercise </vt:lpstr>
      <vt:lpstr>Standardization Exercise</vt:lpstr>
      <vt:lpstr>ANY Question?  Discussion</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Nutrition Survey with SMART Methods</dc:title>
  <dc:creator>Fanny Cassard</dc:creator>
  <cp:lastModifiedBy>Fanny Cassard</cp:lastModifiedBy>
  <cp:revision>367</cp:revision>
  <cp:lastPrinted>2014-07-03T14:30:14Z</cp:lastPrinted>
  <dcterms:created xsi:type="dcterms:W3CDTF">2014-06-25T09:53:34Z</dcterms:created>
  <dcterms:modified xsi:type="dcterms:W3CDTF">2020-12-01T10:12:32Z</dcterms:modified>
</cp:coreProperties>
</file>