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48"/>
  </p:notesMasterIdLst>
  <p:handoutMasterIdLst>
    <p:handoutMasterId r:id="rId49"/>
  </p:handoutMasterIdLst>
  <p:sldIdLst>
    <p:sldId id="612" r:id="rId2"/>
    <p:sldId id="617" r:id="rId3"/>
    <p:sldId id="522" r:id="rId4"/>
    <p:sldId id="644" r:id="rId5"/>
    <p:sldId id="645" r:id="rId6"/>
    <p:sldId id="642" r:id="rId7"/>
    <p:sldId id="646" r:id="rId8"/>
    <p:sldId id="647" r:id="rId9"/>
    <p:sldId id="577" r:id="rId10"/>
    <p:sldId id="648" r:id="rId11"/>
    <p:sldId id="578" r:id="rId12"/>
    <p:sldId id="579" r:id="rId13"/>
    <p:sldId id="649" r:id="rId14"/>
    <p:sldId id="514" r:id="rId15"/>
    <p:sldId id="582" r:id="rId16"/>
    <p:sldId id="581" r:id="rId17"/>
    <p:sldId id="650" r:id="rId18"/>
    <p:sldId id="651" r:id="rId19"/>
    <p:sldId id="652" r:id="rId20"/>
    <p:sldId id="653" r:id="rId21"/>
    <p:sldId id="654" r:id="rId22"/>
    <p:sldId id="655" r:id="rId23"/>
    <p:sldId id="656" r:id="rId24"/>
    <p:sldId id="657" r:id="rId25"/>
    <p:sldId id="658" r:id="rId26"/>
    <p:sldId id="608" r:id="rId27"/>
    <p:sldId id="796" r:id="rId28"/>
    <p:sldId id="797" r:id="rId29"/>
    <p:sldId id="591" r:id="rId30"/>
    <p:sldId id="798" r:id="rId31"/>
    <p:sldId id="799" r:id="rId32"/>
    <p:sldId id="800" r:id="rId33"/>
    <p:sldId id="801" r:id="rId34"/>
    <p:sldId id="594" r:id="rId35"/>
    <p:sldId id="597" r:id="rId36"/>
    <p:sldId id="802" r:id="rId37"/>
    <p:sldId id="599" r:id="rId38"/>
    <p:sldId id="600" r:id="rId39"/>
    <p:sldId id="601" r:id="rId40"/>
    <p:sldId id="602" r:id="rId41"/>
    <p:sldId id="595" r:id="rId42"/>
    <p:sldId id="596" r:id="rId43"/>
    <p:sldId id="603" r:id="rId44"/>
    <p:sldId id="611" r:id="rId45"/>
    <p:sldId id="616" r:id="rId46"/>
    <p:sldId id="613" r:id="rId47"/>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99" autoAdjust="0"/>
    <p:restoredTop sz="93554" autoAdjust="0"/>
  </p:normalViewPr>
  <p:slideViewPr>
    <p:cSldViewPr snapToGrid="0">
      <p:cViewPr varScale="1">
        <p:scale>
          <a:sx n="84" d="100"/>
          <a:sy n="84" d="100"/>
        </p:scale>
        <p:origin x="138" y="9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9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AD0C5B54-F9E5-41C1-893A-C441DBEA6E81}" type="datetimeFigureOut">
              <a:rPr lang="fr-FR" smtClean="0"/>
              <a:t>01/12/2020</a:t>
            </a:fld>
            <a:endParaRPr lang="fr-FR"/>
          </a:p>
        </p:txBody>
      </p:sp>
      <p:sp>
        <p:nvSpPr>
          <p:cNvPr id="4" name="Espace réservé du pied de page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5AD5D9F7-94EC-4CBF-BDAE-6AC2E2422B10}" type="slidenum">
              <a:rPr lang="fr-FR" smtClean="0"/>
              <a:t>‹N°›</a:t>
            </a:fld>
            <a:endParaRPr lang="fr-FR"/>
          </a:p>
        </p:txBody>
      </p:sp>
    </p:spTree>
    <p:extLst>
      <p:ext uri="{BB962C8B-B14F-4D97-AF65-F5344CB8AC3E}">
        <p14:creationId xmlns:p14="http://schemas.microsoft.com/office/powerpoint/2010/main" val="27238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BCF22F87-B6A1-406F-8DCB-16EF88461318}" type="datetimeFigureOut">
              <a:rPr lang="fr-FR" smtClean="0"/>
              <a:t>01/12/2020</a:t>
            </a:fld>
            <a:endParaRPr lang="fr-FR"/>
          </a:p>
        </p:txBody>
      </p:sp>
      <p:sp>
        <p:nvSpPr>
          <p:cNvPr id="4" name="Espace réservé de l'image des diapositives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17AA6BA0-1B41-470B-9D1C-517E7763624D}" type="slidenum">
              <a:rPr lang="fr-FR" smtClean="0"/>
              <a:t>‹N°›</a:t>
            </a:fld>
            <a:endParaRPr lang="fr-FR"/>
          </a:p>
        </p:txBody>
      </p:sp>
    </p:spTree>
    <p:extLst>
      <p:ext uri="{BB962C8B-B14F-4D97-AF65-F5344CB8AC3E}">
        <p14:creationId xmlns:p14="http://schemas.microsoft.com/office/powerpoint/2010/main" val="52597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7AA6BA0-1B41-470B-9D1C-517E7763624D}"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0956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 adapter au contexte de l’enquête </a:t>
            </a:r>
          </a:p>
          <a:p>
            <a:r>
              <a:rPr lang="fr-FR" dirty="0"/>
              <a:t>Se référer à l’Etape 8 du Pré-module SENS pour de plus d’informations sur l’échantillonnage et au Module 3 Anémie </a:t>
            </a: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10</a:t>
            </a:fld>
            <a:endParaRPr lang="fr-FR"/>
          </a:p>
        </p:txBody>
      </p:sp>
    </p:spTree>
    <p:extLst>
      <p:ext uri="{BB962C8B-B14F-4D97-AF65-F5344CB8AC3E}">
        <p14:creationId xmlns:p14="http://schemas.microsoft.com/office/powerpoint/2010/main" val="3632876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11</a:t>
            </a:fld>
            <a:endParaRPr lang="fr-FR"/>
          </a:p>
        </p:txBody>
      </p:sp>
    </p:spTree>
    <p:extLst>
      <p:ext uri="{BB962C8B-B14F-4D97-AF65-F5344CB8AC3E}">
        <p14:creationId xmlns:p14="http://schemas.microsoft.com/office/powerpoint/2010/main" val="818101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14</a:t>
            </a:fld>
            <a:endParaRPr lang="fr-FR"/>
          </a:p>
        </p:txBody>
      </p:sp>
    </p:spTree>
    <p:extLst>
      <p:ext uri="{BB962C8B-B14F-4D97-AF65-F5344CB8AC3E}">
        <p14:creationId xmlns:p14="http://schemas.microsoft.com/office/powerpoint/2010/main" val="1640335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16</a:t>
            </a:fld>
            <a:endParaRPr lang="fr-FR"/>
          </a:p>
        </p:txBody>
      </p:sp>
    </p:spTree>
    <p:extLst>
      <p:ext uri="{BB962C8B-B14F-4D97-AF65-F5344CB8AC3E}">
        <p14:creationId xmlns:p14="http://schemas.microsoft.com/office/powerpoint/2010/main" val="1374393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17</a:t>
            </a:fld>
            <a:endParaRPr lang="fr-FR"/>
          </a:p>
        </p:txBody>
      </p:sp>
    </p:spTree>
    <p:extLst>
      <p:ext uri="{BB962C8B-B14F-4D97-AF65-F5344CB8AC3E}">
        <p14:creationId xmlns:p14="http://schemas.microsoft.com/office/powerpoint/2010/main" val="360414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18</a:t>
            </a:fld>
            <a:endParaRPr lang="fr-FR"/>
          </a:p>
        </p:txBody>
      </p:sp>
    </p:spTree>
    <p:extLst>
      <p:ext uri="{BB962C8B-B14F-4D97-AF65-F5344CB8AC3E}">
        <p14:creationId xmlns:p14="http://schemas.microsoft.com/office/powerpoint/2010/main" val="1999918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19</a:t>
            </a:fld>
            <a:endParaRPr lang="fr-FR"/>
          </a:p>
        </p:txBody>
      </p:sp>
    </p:spTree>
    <p:extLst>
      <p:ext uri="{BB962C8B-B14F-4D97-AF65-F5344CB8AC3E}">
        <p14:creationId xmlns:p14="http://schemas.microsoft.com/office/powerpoint/2010/main" val="1689038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20</a:t>
            </a:fld>
            <a:endParaRPr lang="fr-FR"/>
          </a:p>
        </p:txBody>
      </p:sp>
    </p:spTree>
    <p:extLst>
      <p:ext uri="{BB962C8B-B14F-4D97-AF65-F5344CB8AC3E}">
        <p14:creationId xmlns:p14="http://schemas.microsoft.com/office/powerpoint/2010/main" val="191415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21</a:t>
            </a:fld>
            <a:endParaRPr lang="fr-FR"/>
          </a:p>
        </p:txBody>
      </p:sp>
    </p:spTree>
    <p:extLst>
      <p:ext uri="{BB962C8B-B14F-4D97-AF65-F5344CB8AC3E}">
        <p14:creationId xmlns:p14="http://schemas.microsoft.com/office/powerpoint/2010/main" val="2787513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22</a:t>
            </a:fld>
            <a:endParaRPr lang="fr-FR"/>
          </a:p>
        </p:txBody>
      </p:sp>
    </p:spTree>
    <p:extLst>
      <p:ext uri="{BB962C8B-B14F-4D97-AF65-F5344CB8AC3E}">
        <p14:creationId xmlns:p14="http://schemas.microsoft.com/office/powerpoint/2010/main" val="1145996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a:t>
            </a:fld>
            <a:endParaRPr lang="fr-FR"/>
          </a:p>
        </p:txBody>
      </p:sp>
    </p:spTree>
    <p:extLst>
      <p:ext uri="{BB962C8B-B14F-4D97-AF65-F5344CB8AC3E}">
        <p14:creationId xmlns:p14="http://schemas.microsoft.com/office/powerpoint/2010/main" val="2866636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23</a:t>
            </a:fld>
            <a:endParaRPr lang="fr-FR"/>
          </a:p>
        </p:txBody>
      </p:sp>
    </p:spTree>
    <p:extLst>
      <p:ext uri="{BB962C8B-B14F-4D97-AF65-F5344CB8AC3E}">
        <p14:creationId xmlns:p14="http://schemas.microsoft.com/office/powerpoint/2010/main" val="134602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24</a:t>
            </a:fld>
            <a:endParaRPr lang="fr-FR"/>
          </a:p>
        </p:txBody>
      </p:sp>
    </p:spTree>
    <p:extLst>
      <p:ext uri="{BB962C8B-B14F-4D97-AF65-F5344CB8AC3E}">
        <p14:creationId xmlns:p14="http://schemas.microsoft.com/office/powerpoint/2010/main" val="469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25</a:t>
            </a:fld>
            <a:endParaRPr lang="fr-FR"/>
          </a:p>
        </p:txBody>
      </p:sp>
    </p:spTree>
    <p:extLst>
      <p:ext uri="{BB962C8B-B14F-4D97-AF65-F5344CB8AC3E}">
        <p14:creationId xmlns:p14="http://schemas.microsoft.com/office/powerpoint/2010/main" val="300578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26</a:t>
            </a:fld>
            <a:endParaRPr lang="fr-FR"/>
          </a:p>
        </p:txBody>
      </p:sp>
    </p:spTree>
    <p:extLst>
      <p:ext uri="{BB962C8B-B14F-4D97-AF65-F5344CB8AC3E}">
        <p14:creationId xmlns:p14="http://schemas.microsoft.com/office/powerpoint/2010/main" val="1360844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27</a:t>
            </a:fld>
            <a:endParaRPr lang="fr-FR"/>
          </a:p>
        </p:txBody>
      </p:sp>
    </p:spTree>
    <p:extLst>
      <p:ext uri="{BB962C8B-B14F-4D97-AF65-F5344CB8AC3E}">
        <p14:creationId xmlns:p14="http://schemas.microsoft.com/office/powerpoint/2010/main" val="3085766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Exemple de ticket de référence. Ticket </a:t>
            </a:r>
            <a:r>
              <a:rPr kumimoji="0" lang="fr-FR" sz="1200" b="0" i="0" u="none" strike="noStrike" kern="1200" cap="none" spc="0" normalizeH="0" baseline="0" noProof="0" dirty="0">
                <a:ln>
                  <a:noFill/>
                </a:ln>
                <a:solidFill>
                  <a:prstClr val="black"/>
                </a:solidFill>
                <a:effectLst/>
                <a:uLnTx/>
                <a:uFillTx/>
                <a:latin typeface="Arial"/>
                <a:ea typeface="+mn-ea"/>
                <a:cs typeface="+mn-cs"/>
              </a:rPr>
              <a:t>à</a:t>
            </a:r>
            <a:r>
              <a:rPr lang="fr-FR" dirty="0"/>
              <a:t> adapter au contexte de l’enquête.</a:t>
            </a:r>
          </a:p>
          <a:p>
            <a:r>
              <a:rPr lang="fr-FR" dirty="0"/>
              <a:t>Se référer </a:t>
            </a:r>
            <a:r>
              <a:rPr kumimoji="0" lang="fr-FR" sz="1200" b="0" i="0" u="none" strike="noStrike" kern="1200" cap="none" spc="0" normalizeH="0" baseline="0" noProof="0" dirty="0">
                <a:ln>
                  <a:noFill/>
                </a:ln>
                <a:solidFill>
                  <a:prstClr val="black"/>
                </a:solidFill>
                <a:effectLst/>
                <a:uLnTx/>
                <a:uFillTx/>
                <a:latin typeface="Arial"/>
                <a:ea typeface="+mn-ea"/>
                <a:cs typeface="+mn-cs"/>
              </a:rPr>
              <a:t>à</a:t>
            </a:r>
            <a:r>
              <a:rPr lang="fr-FR" dirty="0"/>
              <a:t> l’Outil 3 du Module 2.</a:t>
            </a: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28</a:t>
            </a:fld>
            <a:endParaRPr lang="fr-FR"/>
          </a:p>
        </p:txBody>
      </p:sp>
    </p:spTree>
    <p:extLst>
      <p:ext uri="{BB962C8B-B14F-4D97-AF65-F5344CB8AC3E}">
        <p14:creationId xmlns:p14="http://schemas.microsoft.com/office/powerpoint/2010/main" val="2420304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29</a:t>
            </a:fld>
            <a:endParaRPr lang="fr-FR"/>
          </a:p>
        </p:txBody>
      </p:sp>
    </p:spTree>
    <p:extLst>
      <p:ext uri="{BB962C8B-B14F-4D97-AF65-F5344CB8AC3E}">
        <p14:creationId xmlns:p14="http://schemas.microsoft.com/office/powerpoint/2010/main" val="2743607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30</a:t>
            </a:fld>
            <a:endParaRPr lang="fr-FR"/>
          </a:p>
        </p:txBody>
      </p:sp>
    </p:spTree>
    <p:extLst>
      <p:ext uri="{BB962C8B-B14F-4D97-AF65-F5344CB8AC3E}">
        <p14:creationId xmlns:p14="http://schemas.microsoft.com/office/powerpoint/2010/main" val="4269383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34</a:t>
            </a:fld>
            <a:endParaRPr lang="fr-FR"/>
          </a:p>
        </p:txBody>
      </p:sp>
    </p:spTree>
    <p:extLst>
      <p:ext uri="{BB962C8B-B14F-4D97-AF65-F5344CB8AC3E}">
        <p14:creationId xmlns:p14="http://schemas.microsoft.com/office/powerpoint/2010/main" val="3446061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35</a:t>
            </a:fld>
            <a:endParaRPr lang="fr-FR"/>
          </a:p>
        </p:txBody>
      </p:sp>
    </p:spTree>
    <p:extLst>
      <p:ext uri="{BB962C8B-B14F-4D97-AF65-F5344CB8AC3E}">
        <p14:creationId xmlns:p14="http://schemas.microsoft.com/office/powerpoint/2010/main" val="266520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a:t>
            </a:fld>
            <a:endParaRPr lang="fr-FR"/>
          </a:p>
        </p:txBody>
      </p:sp>
    </p:spTree>
    <p:extLst>
      <p:ext uri="{BB962C8B-B14F-4D97-AF65-F5344CB8AC3E}">
        <p14:creationId xmlns:p14="http://schemas.microsoft.com/office/powerpoint/2010/main" val="7773708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36</a:t>
            </a:fld>
            <a:endParaRPr lang="fr-FR"/>
          </a:p>
        </p:txBody>
      </p:sp>
    </p:spTree>
    <p:extLst>
      <p:ext uri="{BB962C8B-B14F-4D97-AF65-F5344CB8AC3E}">
        <p14:creationId xmlns:p14="http://schemas.microsoft.com/office/powerpoint/2010/main" val="16434062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37</a:t>
            </a:fld>
            <a:endParaRPr lang="fr-FR"/>
          </a:p>
        </p:txBody>
      </p:sp>
    </p:spTree>
    <p:extLst>
      <p:ext uri="{BB962C8B-B14F-4D97-AF65-F5344CB8AC3E}">
        <p14:creationId xmlns:p14="http://schemas.microsoft.com/office/powerpoint/2010/main" val="1994936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38</a:t>
            </a:fld>
            <a:endParaRPr lang="fr-FR"/>
          </a:p>
        </p:txBody>
      </p:sp>
    </p:spTree>
    <p:extLst>
      <p:ext uri="{BB962C8B-B14F-4D97-AF65-F5344CB8AC3E}">
        <p14:creationId xmlns:p14="http://schemas.microsoft.com/office/powerpoint/2010/main" val="1387554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39</a:t>
            </a:fld>
            <a:endParaRPr lang="fr-FR"/>
          </a:p>
        </p:txBody>
      </p:sp>
    </p:spTree>
    <p:extLst>
      <p:ext uri="{BB962C8B-B14F-4D97-AF65-F5344CB8AC3E}">
        <p14:creationId xmlns:p14="http://schemas.microsoft.com/office/powerpoint/2010/main" val="26259291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40</a:t>
            </a:fld>
            <a:endParaRPr lang="fr-FR"/>
          </a:p>
        </p:txBody>
      </p:sp>
    </p:spTree>
    <p:extLst>
      <p:ext uri="{BB962C8B-B14F-4D97-AF65-F5344CB8AC3E}">
        <p14:creationId xmlns:p14="http://schemas.microsoft.com/office/powerpoint/2010/main" val="5238678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41</a:t>
            </a:fld>
            <a:endParaRPr lang="fr-FR"/>
          </a:p>
        </p:txBody>
      </p:sp>
    </p:spTree>
    <p:extLst>
      <p:ext uri="{BB962C8B-B14F-4D97-AF65-F5344CB8AC3E}">
        <p14:creationId xmlns:p14="http://schemas.microsoft.com/office/powerpoint/2010/main" val="617272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42</a:t>
            </a:fld>
            <a:endParaRPr lang="fr-FR"/>
          </a:p>
        </p:txBody>
      </p:sp>
    </p:spTree>
    <p:extLst>
      <p:ext uri="{BB962C8B-B14F-4D97-AF65-F5344CB8AC3E}">
        <p14:creationId xmlns:p14="http://schemas.microsoft.com/office/powerpoint/2010/main" val="4252964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43</a:t>
            </a:fld>
            <a:endParaRPr lang="fr-FR"/>
          </a:p>
        </p:txBody>
      </p:sp>
    </p:spTree>
    <p:extLst>
      <p:ext uri="{BB962C8B-B14F-4D97-AF65-F5344CB8AC3E}">
        <p14:creationId xmlns:p14="http://schemas.microsoft.com/office/powerpoint/2010/main" val="3090005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formulaire pour l’exercice de standardisation est disponible au niveau de l’Outil 4 du Module 3 Anémie SENS</a:t>
            </a:r>
          </a:p>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44</a:t>
            </a:fld>
            <a:endParaRPr lang="fr-FR"/>
          </a:p>
        </p:txBody>
      </p:sp>
    </p:spTree>
    <p:extLst>
      <p:ext uri="{BB962C8B-B14F-4D97-AF65-F5344CB8AC3E}">
        <p14:creationId xmlns:p14="http://schemas.microsoft.com/office/powerpoint/2010/main" val="39274848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45</a:t>
            </a:fld>
            <a:endParaRPr lang="fr-FR"/>
          </a:p>
        </p:txBody>
      </p:sp>
    </p:spTree>
    <p:extLst>
      <p:ext uri="{BB962C8B-B14F-4D97-AF65-F5344CB8AC3E}">
        <p14:creationId xmlns:p14="http://schemas.microsoft.com/office/powerpoint/2010/main" val="324465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a:t>
            </a:fld>
            <a:endParaRPr lang="fr-FR"/>
          </a:p>
        </p:txBody>
      </p:sp>
    </p:spTree>
    <p:extLst>
      <p:ext uri="{BB962C8B-B14F-4D97-AF65-F5344CB8AC3E}">
        <p14:creationId xmlns:p14="http://schemas.microsoft.com/office/powerpoint/2010/main" val="33449508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7AA6BA0-1B41-470B-9D1C-517E7763624D}"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0438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a:t>
            </a:fld>
            <a:endParaRPr lang="fr-FR"/>
          </a:p>
        </p:txBody>
      </p:sp>
    </p:spTree>
    <p:extLst>
      <p:ext uri="{BB962C8B-B14F-4D97-AF65-F5344CB8AC3E}">
        <p14:creationId xmlns:p14="http://schemas.microsoft.com/office/powerpoint/2010/main" val="1702486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6</a:t>
            </a:fld>
            <a:endParaRPr lang="fr-FR"/>
          </a:p>
        </p:txBody>
      </p:sp>
    </p:spTree>
    <p:extLst>
      <p:ext uri="{BB962C8B-B14F-4D97-AF65-F5344CB8AC3E}">
        <p14:creationId xmlns:p14="http://schemas.microsoft.com/office/powerpoint/2010/main" val="91162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7</a:t>
            </a:fld>
            <a:endParaRPr lang="fr-FR"/>
          </a:p>
        </p:txBody>
      </p:sp>
    </p:spTree>
    <p:extLst>
      <p:ext uri="{BB962C8B-B14F-4D97-AF65-F5344CB8AC3E}">
        <p14:creationId xmlns:p14="http://schemas.microsoft.com/office/powerpoint/2010/main" val="421925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8</a:t>
            </a:fld>
            <a:endParaRPr lang="fr-FR"/>
          </a:p>
        </p:txBody>
      </p:sp>
    </p:spTree>
    <p:extLst>
      <p:ext uri="{BB962C8B-B14F-4D97-AF65-F5344CB8AC3E}">
        <p14:creationId xmlns:p14="http://schemas.microsoft.com/office/powerpoint/2010/main" val="1116484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9</a:t>
            </a:fld>
            <a:endParaRPr lang="fr-FR"/>
          </a:p>
        </p:txBody>
      </p:sp>
    </p:spTree>
    <p:extLst>
      <p:ext uri="{BB962C8B-B14F-4D97-AF65-F5344CB8AC3E}">
        <p14:creationId xmlns:p14="http://schemas.microsoft.com/office/powerpoint/2010/main" val="3107875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306" y="360052"/>
            <a:ext cx="11746751" cy="3036056"/>
          </a:xfrm>
        </p:spPr>
        <p:txBody>
          <a:bodyPr tIns="0" bIns="0" anchor="b" anchorCtr="0">
            <a:noAutofit/>
          </a:bodyPr>
          <a:lstStyle>
            <a:lvl1pPr algn="ctr">
              <a:defRPr sz="5867" b="1">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pic>
        <p:nvPicPr>
          <p:cNvPr id="9" name="Picture 8" descr="bluestrip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3450"/>
            <a:ext cx="12192000" cy="844551"/>
          </a:xfrm>
          <a:prstGeom prst="rect">
            <a:avLst/>
          </a:prstGeom>
        </p:spPr>
      </p:pic>
    </p:spTree>
    <p:extLst>
      <p:ext uri="{BB962C8B-B14F-4D97-AF65-F5344CB8AC3E}">
        <p14:creationId xmlns:p14="http://schemas.microsoft.com/office/powerpoint/2010/main" val="167637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and Light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12191999" cy="6004984"/>
          </a:xfrm>
          <a:solidFill>
            <a:schemeClr val="bg1">
              <a:lumMod val="85000"/>
            </a:schemeClr>
          </a:solidFill>
        </p:spPr>
        <p:txBody>
          <a:bodyPr anchor="ctr" anchorCtr="0">
            <a:normAutofit/>
          </a:bodyPr>
          <a:lstStyle>
            <a:lvl1pPr marL="0" indent="0" algn="r">
              <a:buFontTx/>
              <a:buNone/>
              <a:defRPr sz="2667" baseline="0"/>
            </a:lvl1pPr>
          </a:lstStyle>
          <a:p>
            <a:r>
              <a:rPr lang="en-US" dirty="0"/>
              <a:t>Drag picture to placeholder </a:t>
            </a:r>
            <a:br>
              <a:rPr lang="en-US" dirty="0"/>
            </a:br>
            <a:r>
              <a:rPr lang="en-US" dirty="0"/>
              <a:t>or click icon to add</a:t>
            </a:r>
          </a:p>
        </p:txBody>
      </p:sp>
      <p:sp>
        <p:nvSpPr>
          <p:cNvPr id="10" name="Rectangle 9"/>
          <p:cNvSpPr/>
          <p:nvPr/>
        </p:nvSpPr>
        <p:spPr>
          <a:xfrm>
            <a:off x="1" y="-1"/>
            <a:ext cx="5839313" cy="6014717"/>
          </a:xfrm>
          <a:prstGeom prst="rect">
            <a:avLst/>
          </a:prstGeom>
          <a:gradFill flip="none" rotWithShape="1">
            <a:gsLst>
              <a:gs pos="0">
                <a:schemeClr val="bg1">
                  <a:alpha val="70000"/>
                </a:schemeClr>
              </a:gs>
              <a:gs pos="100000">
                <a:schemeClr val="bg1">
                  <a:alpha val="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278711" y="272465"/>
            <a:ext cx="6942572" cy="1291135"/>
          </a:xfrm>
        </p:spPr>
        <p:txBody>
          <a:bodyPr/>
          <a:lstStyle>
            <a:lvl1pPr>
              <a:defRPr/>
            </a:lvl1pPr>
          </a:lstStyle>
          <a:p>
            <a:r>
              <a:rPr lang="fr-FR"/>
              <a:t>Modifiez le style du titre</a:t>
            </a:r>
            <a:endParaRPr lang="en-US" dirty="0"/>
          </a:p>
        </p:txBody>
      </p:sp>
      <p:sp>
        <p:nvSpPr>
          <p:cNvPr id="4" name="Content Placeholder 3"/>
          <p:cNvSpPr>
            <a:spLocks noGrp="1"/>
          </p:cNvSpPr>
          <p:nvPr>
            <p:ph sz="half" idx="2"/>
          </p:nvPr>
        </p:nvSpPr>
        <p:spPr>
          <a:xfrm>
            <a:off x="278713" y="1732800"/>
            <a:ext cx="5541137" cy="403841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20179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C8C39B41-D8B5-4052-B551-9B5525EAA8B6}"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18632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18222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75186" y="273049"/>
            <a:ext cx="4240551" cy="1162051"/>
          </a:xfrm>
        </p:spPr>
        <p:txBody>
          <a:bodyPr anchor="b"/>
          <a:lstStyle>
            <a:lvl1pPr algn="l">
              <a:defRPr sz="2667" b="1"/>
            </a:lvl1pPr>
          </a:lstStyle>
          <a:p>
            <a:r>
              <a:rPr lang="fr-FR"/>
              <a:t>Modifiez le style du titre</a:t>
            </a:r>
            <a:endParaRPr lang="en-US" dirty="0"/>
          </a:p>
        </p:txBody>
      </p:sp>
      <p:sp>
        <p:nvSpPr>
          <p:cNvPr id="3" name="Content Placeholder 2"/>
          <p:cNvSpPr>
            <a:spLocks noGrp="1"/>
          </p:cNvSpPr>
          <p:nvPr>
            <p:ph idx="1"/>
          </p:nvPr>
        </p:nvSpPr>
        <p:spPr>
          <a:xfrm>
            <a:off x="4766733" y="273051"/>
            <a:ext cx="7164931" cy="5555884"/>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275186" y="1732801"/>
            <a:ext cx="4240551" cy="409613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ABBEA6-7C60-4B02-AE87-00D78D8422AF}"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885795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601382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5" name="Date Placeholder 4"/>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
        <p:nvSpPr>
          <p:cNvPr id="9" name="Text Placeholder 3"/>
          <p:cNvSpPr>
            <a:spLocks noGrp="1"/>
          </p:cNvSpPr>
          <p:nvPr>
            <p:ph type="body" sz="half" idx="2"/>
          </p:nvPr>
        </p:nvSpPr>
        <p:spPr>
          <a:xfrm>
            <a:off x="0" y="4116260"/>
            <a:ext cx="12192000" cy="1897568"/>
          </a:xfrm>
          <a:gradFill flip="none" rotWithShape="1">
            <a:gsLst>
              <a:gs pos="21000">
                <a:schemeClr val="accent2">
                  <a:alpha val="75000"/>
                </a:schemeClr>
              </a:gs>
              <a:gs pos="100000">
                <a:schemeClr val="accent2">
                  <a:alpha val="0"/>
                </a:schemeClr>
              </a:gs>
            </a:gsLst>
            <a:lin ang="16200000" scaled="0"/>
            <a:tileRect/>
          </a:gradFill>
        </p:spPr>
        <p:txBody>
          <a:bodyPr lIns="180000" tIns="0" rIns="180000" bIns="180000" anchor="b" anchorCtr="0"/>
          <a:lstStyle>
            <a:lvl1pPr marL="0" indent="0">
              <a:buNone/>
              <a:defRPr sz="1867">
                <a:solidFill>
                  <a:schemeClr val="tx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a:t>Cliquez pour modifier les styles du texte du masque</a:t>
            </a:r>
          </a:p>
        </p:txBody>
      </p:sp>
    </p:spTree>
    <p:extLst>
      <p:ext uri="{BB962C8B-B14F-4D97-AF65-F5344CB8AC3E}">
        <p14:creationId xmlns:p14="http://schemas.microsoft.com/office/powerpoint/2010/main" val="10695905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E2D6473-DF6D-4702-B328-E0DD40540A4E}"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228130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9827" y="274639"/>
            <a:ext cx="2743200" cy="556402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78712" y="274639"/>
            <a:ext cx="8697915" cy="556402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E26F7E3A-B166-407D-9866-32884E7D5B37}"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9818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306" y="360052"/>
            <a:ext cx="11746751" cy="3036056"/>
          </a:xfrm>
        </p:spPr>
        <p:txBody>
          <a:bodyPr tIns="0" bIns="0" anchor="b" anchorCtr="0">
            <a:noAutofit/>
          </a:bodyPr>
          <a:lstStyle>
            <a:lvl1pPr algn="ctr">
              <a:defRPr sz="5867" b="1">
                <a:solidFill>
                  <a:schemeClr val="bg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pic>
        <p:nvPicPr>
          <p:cNvPr id="9" name="Picture 8" descr="bluestrip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3450"/>
            <a:ext cx="12192000" cy="844551"/>
          </a:xfrm>
          <a:prstGeom prst="rect">
            <a:avLst/>
          </a:prstGeom>
        </p:spPr>
      </p:pic>
    </p:spTree>
    <p:extLst>
      <p:ext uri="{BB962C8B-B14F-4D97-AF65-F5344CB8AC3E}">
        <p14:creationId xmlns:p14="http://schemas.microsoft.com/office/powerpoint/2010/main" val="7224486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28FC5F6-F338-4AE4-BB23-26385BCFC423}"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a:t>
            </a:fld>
            <a:endParaRPr lang="en-US" dirty="0"/>
          </a:p>
        </p:txBody>
      </p:sp>
    </p:spTree>
    <p:extLst>
      <p:ext uri="{BB962C8B-B14F-4D97-AF65-F5344CB8AC3E}">
        <p14:creationId xmlns:p14="http://schemas.microsoft.com/office/powerpoint/2010/main" val="164482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266311382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with Im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1"/>
            <a:ext cx="12192000" cy="6013449"/>
          </a:xfrm>
          <a:solidFill>
            <a:schemeClr val="bg1">
              <a:lumMod val="50000"/>
            </a:schemeClr>
          </a:solidFill>
        </p:spPr>
        <p:txBody>
          <a:bodyPr>
            <a:normAutofit/>
          </a:bodyPr>
          <a:lstStyle>
            <a:lvl1pPr marL="0" indent="0" algn="ctr">
              <a:buFontTx/>
              <a:buNone/>
              <a:defRPr sz="2667" baseline="0">
                <a:solidFill>
                  <a:schemeClr val="tx2"/>
                </a:solidFill>
              </a:defRPr>
            </a:lvl1pPr>
          </a:lstStyle>
          <a:p>
            <a:r>
              <a:rPr lang="en-US" dirty="0"/>
              <a:t>Drag background image here</a:t>
            </a:r>
          </a:p>
        </p:txBody>
      </p:sp>
      <p:sp>
        <p:nvSpPr>
          <p:cNvPr id="2" name="Title 1"/>
          <p:cNvSpPr>
            <a:spLocks noGrp="1"/>
          </p:cNvSpPr>
          <p:nvPr>
            <p:ph type="ctrTitle"/>
          </p:nvPr>
        </p:nvSpPr>
        <p:spPr>
          <a:xfrm>
            <a:off x="243306" y="651983"/>
            <a:ext cx="11746751" cy="2744124"/>
          </a:xfrm>
        </p:spPr>
        <p:txBody>
          <a:bodyPr tIns="0" bIns="0" anchor="b" anchorCtr="0">
            <a:noAutofit/>
          </a:bodyPr>
          <a:lstStyle>
            <a:lvl1pPr algn="ctr">
              <a:defRPr sz="5867" b="1">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Modifiez le style des sous-titres du masque</a:t>
            </a:r>
            <a:endParaRPr lang="en-US" dirty="0"/>
          </a:p>
        </p:txBody>
      </p:sp>
    </p:spTree>
    <p:extLst>
      <p:ext uri="{BB962C8B-B14F-4D97-AF65-F5344CB8AC3E}">
        <p14:creationId xmlns:p14="http://schemas.microsoft.com/office/powerpoint/2010/main" val="172332783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78713" y="2840483"/>
            <a:ext cx="11594559" cy="1362075"/>
          </a:xfrm>
        </p:spPr>
        <p:txBody>
          <a:bodyPr anchor="t"/>
          <a:lstStyle>
            <a:lvl1pPr algn="l">
              <a:defRPr sz="5333" b="1" cap="all"/>
            </a:lvl1pPr>
          </a:lstStyle>
          <a:p>
            <a:r>
              <a:rPr lang="fr-FR"/>
              <a:t>Modifiez le style du titre</a:t>
            </a:r>
            <a:endParaRPr lang="en-US" dirty="0"/>
          </a:p>
        </p:txBody>
      </p:sp>
      <p:sp>
        <p:nvSpPr>
          <p:cNvPr id="3" name="Text Placeholder 2"/>
          <p:cNvSpPr>
            <a:spLocks noGrp="1"/>
          </p:cNvSpPr>
          <p:nvPr>
            <p:ph type="body" idx="1"/>
          </p:nvPr>
        </p:nvSpPr>
        <p:spPr>
          <a:xfrm>
            <a:off x="278713" y="1233253"/>
            <a:ext cx="11594559" cy="1500187"/>
          </a:xfrm>
        </p:spPr>
        <p:txBody>
          <a:bodyPr lIns="0" tIns="0" rIns="0" bIns="0" anchor="b">
            <a:normAutofit/>
          </a:bodyPr>
          <a:lstStyle>
            <a:lvl1pPr marL="0" indent="0">
              <a:buNone/>
              <a:defRPr sz="2667">
                <a:solidFill>
                  <a:schemeClr val="tx1"/>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583966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278712" y="1732801"/>
            <a:ext cx="5715688" cy="411626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97600" y="1732801"/>
            <a:ext cx="5753528" cy="411626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85233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and Right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6131278" y="9732"/>
            <a:ext cx="6060721" cy="6004984"/>
          </a:xfrm>
          <a:solidFill>
            <a:schemeClr val="bg1">
              <a:lumMod val="85000"/>
            </a:schemeClr>
          </a:solidFill>
        </p:spPr>
        <p:txBody>
          <a:bodyPr anchor="ctr" anchorCtr="0">
            <a:normAutofit/>
          </a:bodyPr>
          <a:lstStyle>
            <a:lvl1pPr marL="0" indent="0" algn="ctr">
              <a:buFontTx/>
              <a:buNone/>
              <a:defRPr sz="2667"/>
            </a:lvl1pPr>
          </a:lstStyle>
          <a:p>
            <a:r>
              <a:rPr lang="en-US" dirty="0"/>
              <a:t>Click icon to add Image</a:t>
            </a:r>
          </a:p>
        </p:txBody>
      </p:sp>
      <p:sp>
        <p:nvSpPr>
          <p:cNvPr id="2" name="Title 1"/>
          <p:cNvSpPr>
            <a:spLocks noGrp="1"/>
          </p:cNvSpPr>
          <p:nvPr>
            <p:ph type="title"/>
          </p:nvPr>
        </p:nvSpPr>
        <p:spPr>
          <a:xfrm>
            <a:off x="278712" y="272465"/>
            <a:ext cx="5628733" cy="1291135"/>
          </a:xfrm>
        </p:spPr>
        <p:txBody>
          <a:bodyPr/>
          <a:lstStyle>
            <a:lvl1pPr>
              <a:defRPr/>
            </a:lvl1pPr>
          </a:lstStyle>
          <a:p>
            <a:r>
              <a:rPr lang="fr-FR"/>
              <a:t>Modifiez le style du titre</a:t>
            </a:r>
            <a:endParaRPr lang="en-US" dirty="0"/>
          </a:p>
        </p:txBody>
      </p:sp>
      <p:sp>
        <p:nvSpPr>
          <p:cNvPr id="4" name="Content Placeholder 3"/>
          <p:cNvSpPr>
            <a:spLocks noGrp="1"/>
          </p:cNvSpPr>
          <p:nvPr>
            <p:ph sz="half" idx="2"/>
          </p:nvPr>
        </p:nvSpPr>
        <p:spPr>
          <a:xfrm>
            <a:off x="278712" y="1732800"/>
            <a:ext cx="5628733" cy="403841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57878905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and Dark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12191999" cy="6004984"/>
          </a:xfrm>
          <a:solidFill>
            <a:schemeClr val="accent2"/>
          </a:solidFill>
        </p:spPr>
        <p:txBody>
          <a:bodyPr anchor="ctr" anchorCtr="0">
            <a:normAutofit/>
          </a:bodyPr>
          <a:lstStyle>
            <a:lvl1pPr marL="0" indent="0" algn="r">
              <a:buFontTx/>
              <a:buNone/>
              <a:defRPr sz="2667" baseline="0">
                <a:solidFill>
                  <a:schemeClr val="bg1"/>
                </a:solidFill>
              </a:defRPr>
            </a:lvl1pPr>
          </a:lstStyle>
          <a:p>
            <a:r>
              <a:rPr lang="en-US" dirty="0"/>
              <a:t>Drag picture to placeholder </a:t>
            </a:r>
            <a:br>
              <a:rPr lang="en-US" dirty="0"/>
            </a:br>
            <a:r>
              <a:rPr lang="en-US" dirty="0"/>
              <a:t>or click icon to add</a:t>
            </a:r>
          </a:p>
        </p:txBody>
      </p:sp>
      <p:sp>
        <p:nvSpPr>
          <p:cNvPr id="2" name="Title 1"/>
          <p:cNvSpPr>
            <a:spLocks noGrp="1"/>
          </p:cNvSpPr>
          <p:nvPr>
            <p:ph type="title"/>
          </p:nvPr>
        </p:nvSpPr>
        <p:spPr>
          <a:xfrm>
            <a:off x="278711" y="272465"/>
            <a:ext cx="6942572" cy="1291135"/>
          </a:xfrm>
        </p:spPr>
        <p:txBody>
          <a:bodyPr/>
          <a:lstStyle>
            <a:lvl1pPr>
              <a:defRPr>
                <a:solidFill>
                  <a:schemeClr val="tx2"/>
                </a:solidFill>
              </a:defRPr>
            </a:lvl1pPr>
          </a:lstStyle>
          <a:p>
            <a:r>
              <a:rPr lang="fr-FR"/>
              <a:t>Modifiez le style du titre</a:t>
            </a:r>
            <a:endParaRPr lang="en-US" dirty="0"/>
          </a:p>
        </p:txBody>
      </p:sp>
      <p:sp>
        <p:nvSpPr>
          <p:cNvPr id="4" name="Content Placeholder 3"/>
          <p:cNvSpPr>
            <a:spLocks noGrp="1"/>
          </p:cNvSpPr>
          <p:nvPr>
            <p:ph sz="half" idx="2"/>
          </p:nvPr>
        </p:nvSpPr>
        <p:spPr>
          <a:xfrm>
            <a:off x="278712" y="1732800"/>
            <a:ext cx="5482744" cy="4038411"/>
          </a:xfrm>
        </p:spPr>
        <p:txBody>
          <a:bodyPr/>
          <a:lstStyle>
            <a:lvl1pPr>
              <a:buClr>
                <a:schemeClr val="accent3"/>
              </a:buClr>
              <a:defRPr sz="3200">
                <a:solidFill>
                  <a:schemeClr val="tx2"/>
                </a:solidFill>
              </a:defRPr>
            </a:lvl1pPr>
            <a:lvl2pPr>
              <a:buClr>
                <a:schemeClr val="accent3"/>
              </a:buClr>
              <a:defRPr sz="2667">
                <a:solidFill>
                  <a:schemeClr val="tx2"/>
                </a:solidFill>
              </a:defRPr>
            </a:lvl2pPr>
            <a:lvl3pPr>
              <a:buClr>
                <a:schemeClr val="accent3"/>
              </a:buClr>
              <a:defRPr sz="2400">
                <a:solidFill>
                  <a:schemeClr val="tx2"/>
                </a:solidFill>
              </a:defRPr>
            </a:lvl3pPr>
            <a:lvl4pPr>
              <a:buClr>
                <a:schemeClr val="accent3"/>
              </a:buClr>
              <a:defRPr sz="2133">
                <a:solidFill>
                  <a:schemeClr val="tx2"/>
                </a:solidFill>
              </a:defRPr>
            </a:lvl4pPr>
            <a:lvl5pPr>
              <a:buClr>
                <a:schemeClr val="accent3"/>
              </a:buClr>
              <a:defRPr sz="2133">
                <a:solidFill>
                  <a:schemeClr val="tx2"/>
                </a:solidFill>
              </a:defRPr>
            </a:lvl5pPr>
            <a:lvl6pPr>
              <a:defRPr sz="2133"/>
            </a:lvl6pPr>
            <a:lvl7pPr>
              <a:defRPr sz="2133"/>
            </a:lvl7pPr>
            <a:lvl8pPr>
              <a:defRPr sz="2133"/>
            </a:lvl8pPr>
            <a:lvl9pPr>
              <a:defRPr sz="213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0981715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8712" y="272465"/>
            <a:ext cx="11672416" cy="1291135"/>
          </a:xfrm>
          <a:prstGeom prst="rect">
            <a:avLst/>
          </a:prstGeom>
        </p:spPr>
        <p:txBody>
          <a:bodyPr vert="horz" lIns="0" tIns="0" rIns="0" bIns="0" rtlCol="0" anchor="b" anchorCtr="0">
            <a:normAutofit/>
          </a:bodyPr>
          <a:lstStyle/>
          <a:p>
            <a:r>
              <a:rPr lang="fr-FR"/>
              <a:t>Modifiez le style du titre</a:t>
            </a:r>
            <a:endParaRPr lang="en-US" dirty="0"/>
          </a:p>
        </p:txBody>
      </p:sp>
      <p:sp>
        <p:nvSpPr>
          <p:cNvPr id="3" name="Text Placeholder 2"/>
          <p:cNvSpPr>
            <a:spLocks noGrp="1"/>
          </p:cNvSpPr>
          <p:nvPr>
            <p:ph type="body" idx="1"/>
          </p:nvPr>
        </p:nvSpPr>
        <p:spPr>
          <a:xfrm>
            <a:off x="278712" y="1732139"/>
            <a:ext cx="11672416" cy="4028680"/>
          </a:xfrm>
          <a:prstGeom prst="rect">
            <a:avLst/>
          </a:prstGeom>
        </p:spPr>
        <p:txBody>
          <a:bodyPr vert="horz" lIns="91440" tIns="45720" rIns="91440" bIns="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78712" y="6473119"/>
            <a:ext cx="869693" cy="207888"/>
          </a:xfrm>
          <a:prstGeom prst="rect">
            <a:avLst/>
          </a:prstGeom>
        </p:spPr>
        <p:txBody>
          <a:bodyPr vert="horz" lIns="0" tIns="0" rIns="0" bIns="0" rtlCol="0" anchor="t" anchorCtr="0"/>
          <a:lstStyle>
            <a:lvl1pPr algn="l">
              <a:defRPr sz="1200">
                <a:solidFill>
                  <a:schemeClr val="bg1">
                    <a:lumMod val="50000"/>
                  </a:schemeClr>
                </a:solidFill>
              </a:defRPr>
            </a:lvl1pPr>
          </a:lstStyle>
          <a:p>
            <a:fld id="{98624D31-43A5-475A-80CF-332C9F6DCF35}" type="datetimeFigureOut">
              <a:rPr lang="en-US" smtClean="0"/>
              <a:t>12/1/2020</a:t>
            </a:fld>
            <a:endParaRPr lang="en-US" dirty="0"/>
          </a:p>
        </p:txBody>
      </p:sp>
      <p:sp>
        <p:nvSpPr>
          <p:cNvPr id="5" name="Footer Placeholder 4"/>
          <p:cNvSpPr>
            <a:spLocks noGrp="1"/>
          </p:cNvSpPr>
          <p:nvPr>
            <p:ph type="ftr" sz="quarter" idx="3"/>
          </p:nvPr>
        </p:nvSpPr>
        <p:spPr>
          <a:xfrm>
            <a:off x="278712" y="6125647"/>
            <a:ext cx="5628733" cy="303596"/>
          </a:xfrm>
          <a:prstGeom prst="rect">
            <a:avLst/>
          </a:prstGeom>
        </p:spPr>
        <p:txBody>
          <a:bodyPr vert="horz" lIns="0" tIns="0" rIns="0" bIns="0" rtlCol="0" anchor="b" anchorCtr="0">
            <a:noAutofit/>
          </a:bodyPr>
          <a:lstStyle>
            <a:lvl1pPr algn="l">
              <a:defRPr sz="1333">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1148406" y="6473119"/>
            <a:ext cx="606917" cy="207888"/>
          </a:xfrm>
          <a:prstGeom prst="rect">
            <a:avLst/>
          </a:prstGeom>
        </p:spPr>
        <p:txBody>
          <a:bodyPr vert="horz" lIns="0" tIns="0" rIns="91440" bIns="0" rtlCol="0" anchor="t" anchorCtr="0"/>
          <a:lstStyle>
            <a:lvl1pPr algn="l">
              <a:defRPr sz="1200">
                <a:solidFill>
                  <a:schemeClr val="bg1">
                    <a:lumMod val="50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658565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sldNum="0" hdr="0" ftr="0" dt="0"/>
  <p:txStyles>
    <p:title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p:titleStyle>
    <p:bodyStyle>
      <a:lvl1pPr marL="457189" indent="-457189" algn="l" defTabSz="609585" rtl="0" eaLnBrk="1" latinLnBrk="0" hangingPunct="1">
        <a:spcBef>
          <a:spcPct val="20000"/>
        </a:spcBef>
        <a:buClr>
          <a:schemeClr val="accent1"/>
        </a:buClr>
        <a:buFont typeface="Arial"/>
        <a:buChar char="•"/>
        <a:defRPr sz="3733" kern="1200">
          <a:solidFill>
            <a:schemeClr val="tx1"/>
          </a:solidFill>
          <a:latin typeface="+mn-lt"/>
          <a:ea typeface="+mn-ea"/>
          <a:cs typeface="+mn-cs"/>
        </a:defRPr>
      </a:lvl1pPr>
      <a:lvl2pPr marL="990575" indent="-380990" algn="l" defTabSz="609585" rtl="0" eaLnBrk="1" latinLnBrk="0" hangingPunct="1">
        <a:spcBef>
          <a:spcPct val="20000"/>
        </a:spcBef>
        <a:buClr>
          <a:schemeClr val="accent1"/>
        </a:buClr>
        <a:buFont typeface="Arial"/>
        <a:buChar char="–"/>
        <a:defRPr sz="3200" kern="1200">
          <a:solidFill>
            <a:schemeClr val="tx1"/>
          </a:solidFill>
          <a:latin typeface="+mn-lt"/>
          <a:ea typeface="+mn-ea"/>
          <a:cs typeface="+mn-cs"/>
        </a:defRPr>
      </a:lvl2pPr>
      <a:lvl3pPr marL="1523962" indent="-304792" algn="l" defTabSz="609585" rtl="0" eaLnBrk="1" latinLnBrk="0" hangingPunct="1">
        <a:spcBef>
          <a:spcPct val="20000"/>
        </a:spcBef>
        <a:buClr>
          <a:schemeClr val="accent1"/>
        </a:buClr>
        <a:buFont typeface="Arial"/>
        <a:buChar char="•"/>
        <a:defRPr sz="2667" kern="1200">
          <a:solidFill>
            <a:schemeClr val="tx1"/>
          </a:solidFill>
          <a:latin typeface="+mn-lt"/>
          <a:ea typeface="+mn-ea"/>
          <a:cs typeface="+mn-cs"/>
        </a:defRPr>
      </a:lvl3pPr>
      <a:lvl4pPr marL="2133547" indent="-304792" algn="l" defTabSz="609585" rtl="0" eaLnBrk="1" latinLnBrk="0" hangingPunct="1">
        <a:spcBef>
          <a:spcPct val="20000"/>
        </a:spcBef>
        <a:buClr>
          <a:schemeClr val="accent1"/>
        </a:buClr>
        <a:buFont typeface="Arial"/>
        <a:buChar char="–"/>
        <a:defRPr sz="2400" kern="1200">
          <a:solidFill>
            <a:schemeClr val="tx1"/>
          </a:solidFill>
          <a:latin typeface="+mn-lt"/>
          <a:ea typeface="+mn-ea"/>
          <a:cs typeface="+mn-cs"/>
        </a:defRPr>
      </a:lvl4pPr>
      <a:lvl5pPr marL="2743131" indent="-304792" algn="l" defTabSz="609585" rtl="0" eaLnBrk="1" latinLnBrk="0" hangingPunct="1">
        <a:spcBef>
          <a:spcPct val="20000"/>
        </a:spcBef>
        <a:buClr>
          <a:schemeClr val="accent1"/>
        </a:buClr>
        <a:buFont typeface="Arial"/>
        <a:buChar char="»"/>
        <a:defRPr sz="24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2488" y="1872064"/>
            <a:ext cx="10747023" cy="1839489"/>
          </a:xfrm>
        </p:spPr>
        <p:txBody>
          <a:bodyPr>
            <a:normAutofit fontScale="90000"/>
          </a:bodyPr>
          <a:lstStyle/>
          <a:p>
            <a:pPr algn="ctr"/>
            <a:r>
              <a:rPr lang="fr-FR" sz="6600" b="1" dirty="0"/>
              <a:t>Enquêtes SENS </a:t>
            </a:r>
            <a:br>
              <a:rPr lang="fr-FR" sz="6600" dirty="0"/>
            </a:br>
            <a:r>
              <a:rPr lang="fr-FR" sz="5300" b="0" dirty="0">
                <a:solidFill>
                  <a:schemeClr val="bg1"/>
                </a:solidFill>
              </a:rPr>
              <a:t>[Nom des camps/Zones d’enquête] Région, Pays - Période</a:t>
            </a:r>
            <a:endParaRPr lang="fr-FR" sz="6600" b="0" dirty="0">
              <a:solidFill>
                <a:schemeClr val="bg1"/>
              </a:solidFill>
            </a:endParaRPr>
          </a:p>
        </p:txBody>
      </p:sp>
      <p:sp>
        <p:nvSpPr>
          <p:cNvPr id="6" name="Sous-titre 2"/>
          <p:cNvSpPr>
            <a:spLocks noGrp="1"/>
          </p:cNvSpPr>
          <p:nvPr>
            <p:ph type="subTitle" idx="1"/>
          </p:nvPr>
        </p:nvSpPr>
        <p:spPr>
          <a:xfrm>
            <a:off x="1097279" y="4635925"/>
            <a:ext cx="10058400" cy="1143000"/>
          </a:xfrm>
        </p:spPr>
        <p:txBody>
          <a:bodyPr>
            <a:normAutofit/>
          </a:bodyPr>
          <a:lstStyle/>
          <a:p>
            <a:r>
              <a:rPr lang="fr-FR" dirty="0"/>
              <a:t>Formation des enquêteurs</a:t>
            </a:r>
          </a:p>
          <a:p>
            <a:r>
              <a:rPr lang="fr-FR" sz="1800" dirty="0"/>
              <a:t>[LIEU, DATES]</a:t>
            </a:r>
          </a:p>
        </p:txBody>
      </p:sp>
      <p:sp>
        <p:nvSpPr>
          <p:cNvPr id="12" name="ZoneTexte 11">
            <a:extLst>
              <a:ext uri="{FF2B5EF4-FFF2-40B4-BE49-F238E27FC236}">
                <a16:creationId xmlns:a16="http://schemas.microsoft.com/office/drawing/2014/main" id="{E4009F5F-9D41-458D-855A-3D7416553A66}"/>
              </a:ext>
            </a:extLst>
          </p:cNvPr>
          <p:cNvSpPr txBox="1"/>
          <p:nvPr/>
        </p:nvSpPr>
        <p:spPr>
          <a:xfrm>
            <a:off x="248355" y="6204844"/>
            <a:ext cx="6096000" cy="369332"/>
          </a:xfrm>
          <a:prstGeom prst="rect">
            <a:avLst/>
          </a:prstGeom>
          <a:noFill/>
        </p:spPr>
        <p:txBody>
          <a:bodyPr wrap="square">
            <a:spAutoFit/>
          </a:bodyPr>
          <a:lstStyle/>
          <a:p>
            <a:r>
              <a:rPr lang="fr-FR" sz="1800" dirty="0">
                <a:solidFill>
                  <a:schemeClr val="tx2"/>
                </a:solidFill>
              </a:rPr>
              <a:t>[LOGO PARTENAIRES]</a:t>
            </a:r>
            <a:endParaRPr lang="fr-FR" dirty="0">
              <a:solidFill>
                <a:schemeClr val="tx2"/>
              </a:solidFill>
            </a:endParaRPr>
          </a:p>
        </p:txBody>
      </p:sp>
    </p:spTree>
    <p:extLst>
      <p:ext uri="{BB962C8B-B14F-4D97-AF65-F5344CB8AC3E}">
        <p14:creationId xmlns:p14="http://schemas.microsoft.com/office/powerpoint/2010/main" val="400868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altLang="fr-FR" dirty="0"/>
              <a:t>Groupe cible et Échantillonnage</a:t>
            </a:r>
            <a:endParaRPr lang="en-US" dirty="0"/>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577215" y="1417320"/>
            <a:ext cx="11098530" cy="47212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fr-FR" sz="2800" dirty="0">
                <a:solidFill>
                  <a:schemeClr val="tx1"/>
                </a:solidFill>
              </a:rPr>
              <a:t> </a:t>
            </a:r>
            <a:r>
              <a:rPr lang="fr-FR" sz="2400" b="1" dirty="0">
                <a:solidFill>
                  <a:srgbClr val="FF0000"/>
                </a:solidFill>
              </a:rPr>
              <a:t>À adapter</a:t>
            </a:r>
          </a:p>
          <a:p>
            <a:pPr>
              <a:lnSpc>
                <a:spcPct val="100000"/>
              </a:lnSpc>
              <a:spcBef>
                <a:spcPts val="0"/>
              </a:spcBef>
              <a:spcAft>
                <a:spcPts val="0"/>
              </a:spcAft>
              <a:buFont typeface="Arial" panose="020B0604020202020204" pitchFamily="34" charset="0"/>
              <a:buChar char="•"/>
              <a:defRPr/>
            </a:pPr>
            <a:r>
              <a:rPr lang="fr-FR" sz="2400" dirty="0">
                <a:solidFill>
                  <a:schemeClr val="tx1"/>
                </a:solidFill>
              </a:rPr>
              <a:t> </a:t>
            </a:r>
            <a:r>
              <a:rPr lang="fr-FR" sz="2400" i="1" dirty="0">
                <a:solidFill>
                  <a:schemeClr val="tx1"/>
                </a:solidFill>
              </a:rPr>
              <a:t>Exemple :</a:t>
            </a:r>
          </a:p>
          <a:p>
            <a:pPr>
              <a:lnSpc>
                <a:spcPct val="100000"/>
              </a:lnSpc>
              <a:spcBef>
                <a:spcPts val="0"/>
              </a:spcBef>
              <a:spcAft>
                <a:spcPts val="0"/>
              </a:spcAft>
              <a:buFont typeface="Arial" panose="020B0604020202020204" pitchFamily="34" charset="0"/>
              <a:buChar char="•"/>
              <a:defRPr/>
            </a:pPr>
            <a:r>
              <a:rPr lang="fr-FR" sz="2400" i="1" dirty="0">
                <a:solidFill>
                  <a:schemeClr val="tx1"/>
                </a:solidFill>
              </a:rPr>
              <a:t> </a:t>
            </a:r>
            <a:r>
              <a:rPr lang="fr-FR" sz="2400" b="1" i="1" dirty="0">
                <a:solidFill>
                  <a:schemeClr val="tx1"/>
                </a:solidFill>
              </a:rPr>
              <a:t>Enfants de 6 à 59 mois </a:t>
            </a:r>
            <a:r>
              <a:rPr lang="fr-FR" sz="2400" i="1" dirty="0">
                <a:solidFill>
                  <a:schemeClr val="tx1"/>
                </a:solidFill>
                <a:sym typeface="Wingdings" panose="05000000000000000000" pitchFamily="2" charset="2"/>
              </a:rPr>
              <a:t> Tous les enfants des ménages sélectionnés (Anémie)</a:t>
            </a:r>
            <a:endParaRPr lang="fr-FR" sz="2400" i="1" dirty="0">
              <a:solidFill>
                <a:schemeClr val="tx1"/>
              </a:solidFill>
            </a:endParaRPr>
          </a:p>
          <a:p>
            <a:pPr marL="0" indent="0">
              <a:lnSpc>
                <a:spcPct val="100000"/>
              </a:lnSpc>
              <a:spcBef>
                <a:spcPts val="0"/>
              </a:spcBef>
              <a:spcAft>
                <a:spcPts val="0"/>
              </a:spcAft>
              <a:buFont typeface="Calibri" panose="020F0502020204030204" pitchFamily="34" charset="0"/>
              <a:buNone/>
              <a:defRPr/>
            </a:pPr>
            <a:endParaRPr lang="fr-FR" sz="2400" i="1" dirty="0">
              <a:solidFill>
                <a:schemeClr val="tx1"/>
              </a:solidFill>
            </a:endParaRPr>
          </a:p>
          <a:p>
            <a:pPr>
              <a:lnSpc>
                <a:spcPct val="100000"/>
              </a:lnSpc>
              <a:spcBef>
                <a:spcPts val="0"/>
              </a:spcBef>
              <a:spcAft>
                <a:spcPts val="0"/>
              </a:spcAft>
              <a:buFont typeface="Arial" panose="020B0604020202020204" pitchFamily="34" charset="0"/>
              <a:buChar char="•"/>
              <a:defRPr/>
            </a:pPr>
            <a:r>
              <a:rPr lang="fr-FR" sz="2400" i="1" dirty="0">
                <a:solidFill>
                  <a:schemeClr val="tx1"/>
                </a:solidFill>
              </a:rPr>
              <a:t> </a:t>
            </a:r>
            <a:r>
              <a:rPr lang="fr-FR" sz="2400" b="1" i="1" dirty="0">
                <a:solidFill>
                  <a:schemeClr val="tx1"/>
                </a:solidFill>
              </a:rPr>
              <a:t>Femmes de 15 à 49 ans NON-ENCEINTES</a:t>
            </a:r>
            <a:r>
              <a:rPr lang="fr-FR" sz="2400" i="1" dirty="0">
                <a:solidFill>
                  <a:schemeClr val="tx1"/>
                </a:solidFill>
              </a:rPr>
              <a:t> </a:t>
            </a:r>
            <a:r>
              <a:rPr lang="fr-FR" sz="2400" i="1" dirty="0">
                <a:solidFill>
                  <a:schemeClr val="tx1"/>
                </a:solidFill>
                <a:sym typeface="Wingdings" panose="05000000000000000000" pitchFamily="2" charset="2"/>
              </a:rPr>
              <a:t> Toutes les femmes dans la moitié des ménages sélectionnés (y compris les femmes allaitantes) (Anémie)</a:t>
            </a:r>
            <a:endParaRPr lang="fr-FR" sz="2400" b="1" i="1" dirty="0">
              <a:solidFill>
                <a:schemeClr val="tx1"/>
              </a:solidFill>
            </a:endParaRPr>
          </a:p>
          <a:p>
            <a:pPr marL="0" indent="0">
              <a:lnSpc>
                <a:spcPct val="100000"/>
              </a:lnSpc>
              <a:spcBef>
                <a:spcPts val="0"/>
              </a:spcBef>
              <a:spcAft>
                <a:spcPts val="0"/>
              </a:spcAft>
              <a:buFont typeface="Calibri" panose="020F0502020204030204" pitchFamily="34" charset="0"/>
              <a:buNone/>
              <a:defRPr/>
            </a:pPr>
            <a:endParaRPr lang="fr-FR" sz="2400" i="1" dirty="0">
              <a:solidFill>
                <a:schemeClr val="tx1"/>
              </a:solidFill>
            </a:endParaRPr>
          </a:p>
          <a:p>
            <a:pPr>
              <a:lnSpc>
                <a:spcPct val="100000"/>
              </a:lnSpc>
              <a:spcBef>
                <a:spcPts val="0"/>
              </a:spcBef>
              <a:spcAft>
                <a:spcPts val="0"/>
              </a:spcAft>
              <a:buFont typeface="Arial" panose="020B0604020202020204" pitchFamily="34" charset="0"/>
              <a:buChar char="•"/>
              <a:defRPr/>
            </a:pPr>
            <a:r>
              <a:rPr lang="fr-FR" sz="2400" i="1" dirty="0">
                <a:solidFill>
                  <a:schemeClr val="tx1"/>
                </a:solidFill>
              </a:rPr>
              <a:t>  </a:t>
            </a:r>
            <a:r>
              <a:rPr lang="fr-FR" sz="2400" b="1" i="1" dirty="0">
                <a:solidFill>
                  <a:schemeClr val="tx1"/>
                </a:solidFill>
              </a:rPr>
              <a:t>Femmes de 15 à 49 ans ENCEINTES </a:t>
            </a:r>
            <a:r>
              <a:rPr lang="fr-FR" sz="2400" b="1" i="1" dirty="0">
                <a:solidFill>
                  <a:schemeClr val="tx1"/>
                </a:solidFill>
                <a:sym typeface="Wingdings" panose="05000000000000000000" pitchFamily="2" charset="2"/>
              </a:rPr>
              <a:t> </a:t>
            </a:r>
            <a:r>
              <a:rPr lang="fr-FR" sz="2400" i="1" dirty="0">
                <a:solidFill>
                  <a:schemeClr val="tx1"/>
                </a:solidFill>
              </a:rPr>
              <a:t>Toutes les femmes dans la moitié des ménages sélectionnés (y compris les femmes allaitantes) (CPN, supplémentation fer-acide folique)</a:t>
            </a:r>
          </a:p>
        </p:txBody>
      </p:sp>
    </p:spTree>
    <p:extLst>
      <p:ext uri="{BB962C8B-B14F-4D97-AF65-F5344CB8AC3E}">
        <p14:creationId xmlns:p14="http://schemas.microsoft.com/office/powerpoint/2010/main" val="21155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fontScale="90000"/>
          </a:bodyPr>
          <a:lstStyle/>
          <a:p>
            <a:r>
              <a:rPr lang="fr-FR" dirty="0"/>
              <a:t>Équipement et fournitures nécessaires</a:t>
            </a:r>
          </a:p>
        </p:txBody>
      </p:sp>
    </p:spTree>
    <p:extLst>
      <p:ext uri="{BB962C8B-B14F-4D97-AF65-F5344CB8AC3E}">
        <p14:creationId xmlns:p14="http://schemas.microsoft.com/office/powerpoint/2010/main" val="44081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78712" y="272466"/>
            <a:ext cx="11672416" cy="928164"/>
          </a:xfrm>
        </p:spPr>
        <p:txBody>
          <a:bodyPr>
            <a:normAutofit fontScale="90000"/>
          </a:bodyPr>
          <a:lstStyle/>
          <a:p>
            <a:r>
              <a:rPr lang="fr-FR" dirty="0"/>
              <a:t>Équipement et fournitures nécessaires (1/2)</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449" y="1300039"/>
            <a:ext cx="1633334" cy="175212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013" y="4205765"/>
            <a:ext cx="1736360" cy="17363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72277" y="1434564"/>
            <a:ext cx="1745356" cy="1510686"/>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1976" y="3298451"/>
            <a:ext cx="1505830" cy="150583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1550832"/>
            <a:ext cx="7075013" cy="439129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buFont typeface="Arial" panose="020B0604020202020204" pitchFamily="34" charset="0"/>
              <a:buChar char="•"/>
            </a:pPr>
            <a:r>
              <a:rPr lang="fr-FR" sz="2400" dirty="0">
                <a:solidFill>
                  <a:schemeClr val="tx1"/>
                </a:solidFill>
              </a:rPr>
              <a:t> Analyseur/appareil </a:t>
            </a:r>
            <a:r>
              <a:rPr lang="fr-FR" sz="2400" b="1" dirty="0">
                <a:solidFill>
                  <a:schemeClr val="tx1"/>
                </a:solidFill>
              </a:rPr>
              <a:t>HemoCue Hb 301 </a:t>
            </a:r>
            <a:r>
              <a:rPr lang="fr-FR" sz="2400" dirty="0">
                <a:solidFill>
                  <a:schemeClr val="tx1"/>
                </a:solidFill>
              </a:rPr>
              <a:t>et </a:t>
            </a:r>
            <a:r>
              <a:rPr lang="fr-FR" sz="2400" u="sng" dirty="0">
                <a:solidFill>
                  <a:schemeClr val="tx1"/>
                </a:solidFill>
              </a:rPr>
              <a:t>valises</a:t>
            </a:r>
            <a:r>
              <a:rPr lang="fr-FR" sz="2400" dirty="0">
                <a:solidFill>
                  <a:schemeClr val="tx1"/>
                </a:solidFill>
              </a:rPr>
              <a:t> pour les analyseurs/appareils</a:t>
            </a:r>
          </a:p>
          <a:p>
            <a:pPr marL="0" indent="0">
              <a:lnSpc>
                <a:spcPct val="120000"/>
              </a:lnSpc>
              <a:spcBef>
                <a:spcPts val="0"/>
              </a:spcBef>
              <a:spcAft>
                <a:spcPts val="0"/>
              </a:spcAft>
              <a:buNone/>
            </a:pPr>
            <a:endParaRPr lang="fr-FR" sz="2400" dirty="0">
              <a:solidFill>
                <a:schemeClr val="tx1"/>
              </a:solidFill>
            </a:endParaRPr>
          </a:p>
          <a:p>
            <a:pPr marL="0" indent="0">
              <a:lnSpc>
                <a:spcPct val="120000"/>
              </a:lnSpc>
              <a:spcBef>
                <a:spcPts val="0"/>
              </a:spcBef>
              <a:spcAft>
                <a:spcPts val="0"/>
              </a:spcAft>
              <a:buNone/>
            </a:pPr>
            <a:endParaRPr lang="fr-FR" sz="2400" dirty="0">
              <a:solidFill>
                <a:schemeClr val="tx1"/>
              </a:solidFill>
            </a:endParaRPr>
          </a:p>
          <a:p>
            <a:pPr>
              <a:lnSpc>
                <a:spcPct val="120000"/>
              </a:lnSpc>
              <a:spcBef>
                <a:spcPts val="0"/>
              </a:spcBef>
              <a:spcAft>
                <a:spcPts val="0"/>
              </a:spcAft>
              <a:buFont typeface="Arial" panose="020B0604020202020204" pitchFamily="34" charset="0"/>
              <a:buChar char="•"/>
            </a:pPr>
            <a:r>
              <a:rPr lang="fr-FR" sz="2400" dirty="0">
                <a:solidFill>
                  <a:schemeClr val="tx1"/>
                </a:solidFill>
              </a:rPr>
              <a:t> </a:t>
            </a:r>
            <a:r>
              <a:rPr lang="fr-FR" sz="2400" b="1" dirty="0">
                <a:solidFill>
                  <a:schemeClr val="tx1"/>
                </a:solidFill>
              </a:rPr>
              <a:t>Lancettes</a:t>
            </a:r>
            <a:r>
              <a:rPr lang="fr-FR" sz="2400" dirty="0">
                <a:solidFill>
                  <a:schemeClr val="tx1"/>
                </a:solidFill>
              </a:rPr>
              <a:t> à ponction auto-rétractables (taille d’au moins 2,25 mm)</a:t>
            </a:r>
          </a:p>
          <a:p>
            <a:pPr marL="0" indent="0">
              <a:lnSpc>
                <a:spcPct val="120000"/>
              </a:lnSpc>
              <a:spcBef>
                <a:spcPts val="0"/>
              </a:spcBef>
              <a:spcAft>
                <a:spcPts val="0"/>
              </a:spcAft>
              <a:buNone/>
            </a:pPr>
            <a:endParaRPr lang="fr-FR" sz="2400" dirty="0">
              <a:solidFill>
                <a:schemeClr val="tx1"/>
              </a:solidFill>
            </a:endParaRPr>
          </a:p>
          <a:p>
            <a:pPr marL="0" indent="0">
              <a:lnSpc>
                <a:spcPct val="120000"/>
              </a:lnSpc>
              <a:spcBef>
                <a:spcPts val="0"/>
              </a:spcBef>
              <a:spcAft>
                <a:spcPts val="0"/>
              </a:spcAft>
              <a:buNone/>
            </a:pPr>
            <a:endParaRPr lang="fr-FR" sz="2400" dirty="0">
              <a:solidFill>
                <a:schemeClr val="tx1"/>
              </a:solidFill>
            </a:endParaRPr>
          </a:p>
          <a:p>
            <a:pPr>
              <a:lnSpc>
                <a:spcPct val="120000"/>
              </a:lnSpc>
              <a:spcBef>
                <a:spcPts val="0"/>
              </a:spcBef>
              <a:spcAft>
                <a:spcPts val="0"/>
              </a:spcAft>
              <a:buFont typeface="Arial" panose="020B0604020202020204" pitchFamily="34" charset="0"/>
              <a:buChar char="•"/>
            </a:pPr>
            <a:r>
              <a:rPr lang="fr-FR" sz="2400" dirty="0">
                <a:solidFill>
                  <a:schemeClr val="tx1"/>
                </a:solidFill>
              </a:rPr>
              <a:t> </a:t>
            </a:r>
            <a:r>
              <a:rPr lang="fr-FR" sz="2400" b="1" dirty="0">
                <a:solidFill>
                  <a:schemeClr val="tx1"/>
                </a:solidFill>
              </a:rPr>
              <a:t>Microcuvettes</a:t>
            </a:r>
            <a:r>
              <a:rPr lang="fr-FR" sz="2400" dirty="0">
                <a:solidFill>
                  <a:schemeClr val="tx1"/>
                </a:solidFill>
              </a:rPr>
              <a:t> HemoCue</a:t>
            </a:r>
          </a:p>
        </p:txBody>
      </p:sp>
    </p:spTree>
    <p:extLst>
      <p:ext uri="{BB962C8B-B14F-4D97-AF65-F5344CB8AC3E}">
        <p14:creationId xmlns:p14="http://schemas.microsoft.com/office/powerpoint/2010/main" val="91391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78712" y="272466"/>
            <a:ext cx="11672416" cy="928164"/>
          </a:xfrm>
        </p:spPr>
        <p:txBody>
          <a:bodyPr>
            <a:normAutofit fontScale="90000"/>
          </a:bodyPr>
          <a:lstStyle/>
          <a:p>
            <a:r>
              <a:rPr lang="fr-FR" dirty="0"/>
              <a:t>Équipement et fournitures nécessaires (2/2)</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1550832"/>
            <a:ext cx="11436621" cy="439129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buFont typeface="Arial" panose="020B0604020202020204" pitchFamily="34" charset="0"/>
              <a:buChar char="•"/>
            </a:pPr>
            <a:r>
              <a:rPr lang="fr-FR" sz="2200" dirty="0">
                <a:solidFill>
                  <a:schemeClr val="tx1"/>
                </a:solidFill>
              </a:rPr>
              <a:t> </a:t>
            </a:r>
            <a:r>
              <a:rPr lang="fr-FR" sz="2200" b="1" dirty="0">
                <a:solidFill>
                  <a:schemeClr val="tx1"/>
                </a:solidFill>
              </a:rPr>
              <a:t>Spatules de nettoyage HemoCue </a:t>
            </a:r>
            <a:r>
              <a:rPr lang="fr-FR" sz="2200" b="1" dirty="0">
                <a:solidFill>
                  <a:schemeClr val="tx1"/>
                </a:solidFill>
                <a:sym typeface="Wingdings" panose="05000000000000000000" pitchFamily="2" charset="2"/>
              </a:rPr>
              <a:t> </a:t>
            </a:r>
            <a:r>
              <a:rPr lang="fr-FR" sz="2200" dirty="0">
                <a:solidFill>
                  <a:schemeClr val="tx1"/>
                </a:solidFill>
              </a:rPr>
              <a:t>pour nettoyer l’intérieur de l’appareil HemoCue</a:t>
            </a:r>
          </a:p>
          <a:p>
            <a:pPr>
              <a:lnSpc>
                <a:spcPct val="120000"/>
              </a:lnSpc>
              <a:spcBef>
                <a:spcPts val="0"/>
              </a:spcBef>
              <a:spcAft>
                <a:spcPts val="0"/>
              </a:spcAft>
              <a:buFont typeface="Arial" panose="020B0604020202020204" pitchFamily="34" charset="0"/>
              <a:buChar char="•"/>
            </a:pPr>
            <a:r>
              <a:rPr lang="fr-FR" sz="2200" dirty="0">
                <a:solidFill>
                  <a:schemeClr val="tx1"/>
                </a:solidFill>
              </a:rPr>
              <a:t> </a:t>
            </a:r>
            <a:r>
              <a:rPr lang="fr-FR" sz="2200" b="1" dirty="0">
                <a:solidFill>
                  <a:schemeClr val="tx1"/>
                </a:solidFill>
              </a:rPr>
              <a:t>Solutions de contrôle </a:t>
            </a:r>
            <a:r>
              <a:rPr lang="fr-FR" sz="2200" b="1" dirty="0" err="1">
                <a:solidFill>
                  <a:schemeClr val="tx1"/>
                </a:solidFill>
              </a:rPr>
              <a:t>Eurotrol</a:t>
            </a:r>
            <a:r>
              <a:rPr lang="fr-FR" sz="2200" b="1" dirty="0">
                <a:solidFill>
                  <a:schemeClr val="tx1"/>
                </a:solidFill>
              </a:rPr>
              <a:t> Hb 301 </a:t>
            </a:r>
            <a:r>
              <a:rPr lang="fr-FR" sz="2200" dirty="0">
                <a:solidFill>
                  <a:schemeClr val="tx1"/>
                </a:solidFill>
              </a:rPr>
              <a:t>(haut, bas, normal) </a:t>
            </a:r>
            <a:r>
              <a:rPr lang="fr-FR" sz="2200" dirty="0">
                <a:solidFill>
                  <a:schemeClr val="tx1"/>
                </a:solidFill>
                <a:sym typeface="Wingdings" panose="05000000000000000000" pitchFamily="2" charset="2"/>
              </a:rPr>
              <a:t> </a:t>
            </a:r>
            <a:r>
              <a:rPr lang="fr-FR" sz="2200" dirty="0">
                <a:solidFill>
                  <a:schemeClr val="tx1"/>
                </a:solidFill>
              </a:rPr>
              <a:t>pour contrôler la qualité de l’appareil HemoCue et des microcuvettes</a:t>
            </a:r>
          </a:p>
          <a:p>
            <a:pPr>
              <a:lnSpc>
                <a:spcPct val="120000"/>
              </a:lnSpc>
              <a:spcBef>
                <a:spcPts val="0"/>
              </a:spcBef>
              <a:spcAft>
                <a:spcPts val="0"/>
              </a:spcAft>
              <a:buFont typeface="Arial" panose="020B0604020202020204" pitchFamily="34" charset="0"/>
              <a:buChar char="•"/>
            </a:pPr>
            <a:r>
              <a:rPr lang="fr-FR" sz="2200" dirty="0">
                <a:solidFill>
                  <a:schemeClr val="tx1"/>
                </a:solidFill>
              </a:rPr>
              <a:t> Boules de coton, tampons d’alcool ou antiseptiques</a:t>
            </a:r>
          </a:p>
          <a:p>
            <a:pPr>
              <a:lnSpc>
                <a:spcPct val="120000"/>
              </a:lnSpc>
              <a:spcBef>
                <a:spcPts val="0"/>
              </a:spcBef>
              <a:spcAft>
                <a:spcPts val="0"/>
              </a:spcAft>
              <a:buFont typeface="Arial" panose="020B0604020202020204" pitchFamily="34" charset="0"/>
              <a:buChar char="•"/>
            </a:pPr>
            <a:r>
              <a:rPr lang="fr-FR" sz="2200" dirty="0">
                <a:solidFill>
                  <a:schemeClr val="tx1"/>
                </a:solidFill>
              </a:rPr>
              <a:t> Gants en latex</a:t>
            </a:r>
          </a:p>
          <a:p>
            <a:pPr>
              <a:lnSpc>
                <a:spcPct val="120000"/>
              </a:lnSpc>
              <a:spcBef>
                <a:spcPts val="0"/>
              </a:spcBef>
              <a:spcAft>
                <a:spcPts val="0"/>
              </a:spcAft>
              <a:buFont typeface="Arial" panose="020B0604020202020204" pitchFamily="34" charset="0"/>
              <a:buChar char="•"/>
            </a:pPr>
            <a:r>
              <a:rPr lang="fr-FR" sz="2200" dirty="0">
                <a:solidFill>
                  <a:schemeClr val="tx1"/>
                </a:solidFill>
              </a:rPr>
              <a:t> Papier-mouchoir </a:t>
            </a:r>
            <a:r>
              <a:rPr lang="fr-FR" sz="2200" dirty="0">
                <a:solidFill>
                  <a:schemeClr val="tx1"/>
                </a:solidFill>
                <a:sym typeface="Wingdings" panose="05000000000000000000" pitchFamily="2" charset="2"/>
              </a:rPr>
              <a:t> </a:t>
            </a:r>
            <a:r>
              <a:rPr lang="fr-FR" sz="2200" dirty="0">
                <a:solidFill>
                  <a:schemeClr val="tx1"/>
                </a:solidFill>
              </a:rPr>
              <a:t>pour essuyer les gouttes de sang</a:t>
            </a:r>
          </a:p>
          <a:p>
            <a:pPr>
              <a:lnSpc>
                <a:spcPct val="120000"/>
              </a:lnSpc>
              <a:spcBef>
                <a:spcPts val="0"/>
              </a:spcBef>
              <a:spcAft>
                <a:spcPts val="0"/>
              </a:spcAft>
              <a:buFont typeface="Arial" panose="020B0604020202020204" pitchFamily="34" charset="0"/>
              <a:buChar char="•"/>
            </a:pPr>
            <a:r>
              <a:rPr lang="fr-FR" sz="2200" dirty="0">
                <a:solidFill>
                  <a:schemeClr val="tx1"/>
                </a:solidFill>
              </a:rPr>
              <a:t> Boîtes à déchets contaminés </a:t>
            </a:r>
            <a:r>
              <a:rPr lang="fr-FR" sz="2200" dirty="0">
                <a:solidFill>
                  <a:schemeClr val="tx1"/>
                </a:solidFill>
                <a:sym typeface="Wingdings" panose="05000000000000000000" pitchFamily="2" charset="2"/>
              </a:rPr>
              <a:t> </a:t>
            </a:r>
            <a:r>
              <a:rPr lang="fr-FR" sz="2200" dirty="0">
                <a:solidFill>
                  <a:schemeClr val="tx1"/>
                </a:solidFill>
              </a:rPr>
              <a:t>pour le matériel tranchant et contaminé</a:t>
            </a:r>
          </a:p>
          <a:p>
            <a:pPr>
              <a:lnSpc>
                <a:spcPct val="120000"/>
              </a:lnSpc>
              <a:spcBef>
                <a:spcPts val="0"/>
              </a:spcBef>
              <a:spcAft>
                <a:spcPts val="0"/>
              </a:spcAft>
              <a:buFont typeface="Arial" panose="020B0604020202020204" pitchFamily="34" charset="0"/>
              <a:buChar char="•"/>
            </a:pPr>
            <a:r>
              <a:rPr lang="fr-FR" sz="2200" dirty="0">
                <a:solidFill>
                  <a:schemeClr val="tx1"/>
                </a:solidFill>
              </a:rPr>
              <a:t> Piles de rechange </a:t>
            </a:r>
            <a:r>
              <a:rPr lang="fr-FR" sz="2200" dirty="0">
                <a:solidFill>
                  <a:schemeClr val="tx1"/>
                </a:solidFill>
                <a:sym typeface="Wingdings" panose="05000000000000000000" pitchFamily="2" charset="2"/>
              </a:rPr>
              <a:t> </a:t>
            </a:r>
            <a:r>
              <a:rPr lang="fr-FR" sz="2200" dirty="0">
                <a:solidFill>
                  <a:schemeClr val="tx1"/>
                </a:solidFill>
              </a:rPr>
              <a:t>pour l’appareil HemoCue</a:t>
            </a:r>
          </a:p>
          <a:p>
            <a:pPr>
              <a:lnSpc>
                <a:spcPct val="120000"/>
              </a:lnSpc>
              <a:spcBef>
                <a:spcPts val="0"/>
              </a:spcBef>
              <a:spcAft>
                <a:spcPts val="0"/>
              </a:spcAft>
              <a:buFont typeface="Arial" panose="020B0604020202020204" pitchFamily="34" charset="0"/>
              <a:buChar char="•"/>
            </a:pPr>
            <a:r>
              <a:rPr lang="fr-FR" sz="2200" dirty="0">
                <a:solidFill>
                  <a:schemeClr val="tx1"/>
                </a:solidFill>
              </a:rPr>
              <a:t> Formulaires de référence </a:t>
            </a:r>
            <a:r>
              <a:rPr lang="fr-FR" sz="2200" dirty="0">
                <a:solidFill>
                  <a:schemeClr val="tx1"/>
                </a:solidFill>
                <a:sym typeface="Wingdings" panose="05000000000000000000" pitchFamily="2" charset="2"/>
              </a:rPr>
              <a:t> </a:t>
            </a:r>
            <a:r>
              <a:rPr lang="fr-FR" sz="2200" dirty="0">
                <a:solidFill>
                  <a:schemeClr val="tx1"/>
                </a:solidFill>
              </a:rPr>
              <a:t>pour référer les enfants et les femmes souffrant d’anémie sévère pour traitement</a:t>
            </a:r>
          </a:p>
        </p:txBody>
      </p:sp>
    </p:spTree>
    <p:extLst>
      <p:ext uri="{BB962C8B-B14F-4D97-AF65-F5344CB8AC3E}">
        <p14:creationId xmlns:p14="http://schemas.microsoft.com/office/powerpoint/2010/main" val="2491866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lstStyle/>
          <a:p>
            <a:r>
              <a:rPr lang="fr-FR" dirty="0"/>
              <a:t>Procédures Standards</a:t>
            </a:r>
          </a:p>
        </p:txBody>
      </p:sp>
    </p:spTree>
    <p:extLst>
      <p:ext uri="{BB962C8B-B14F-4D97-AF65-F5344CB8AC3E}">
        <p14:creationId xmlns:p14="http://schemas.microsoft.com/office/powerpoint/2010/main" val="201451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1" y="228600"/>
            <a:ext cx="11672416" cy="824716"/>
          </a:xfrm>
        </p:spPr>
        <p:txBody>
          <a:bodyPr/>
          <a:lstStyle/>
          <a:p>
            <a:r>
              <a:rPr lang="fr-FR" dirty="0"/>
              <a:t>Procédures Standards</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pic>
        <p:nvPicPr>
          <p:cNvPr id="2050" name="Immagin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4495" y="1104257"/>
            <a:ext cx="4223009" cy="5630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740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Ponction au bout d’un doigt (1/6)</a:t>
            </a:r>
          </a:p>
        </p:txBody>
      </p:sp>
      <p:sp>
        <p:nvSpPr>
          <p:cNvPr id="3" name="Content Placeholder 2"/>
          <p:cNvSpPr>
            <a:spLocks noGrp="1"/>
          </p:cNvSpPr>
          <p:nvPr>
            <p:ph idx="1"/>
          </p:nvPr>
        </p:nvSpPr>
        <p:spPr>
          <a:xfrm>
            <a:off x="617090" y="1365673"/>
            <a:ext cx="10995660" cy="4799766"/>
          </a:xfrm>
        </p:spPr>
        <p:txBody>
          <a:bodyPr rtlCol="0">
            <a:normAutofit/>
          </a:bodyPr>
          <a:lstStyle/>
          <a:p>
            <a:pPr marL="514350" indent="-514350">
              <a:lnSpc>
                <a:spcPct val="100000"/>
              </a:lnSpc>
              <a:spcBef>
                <a:spcPts val="0"/>
              </a:spcBef>
              <a:spcAft>
                <a:spcPts val="0"/>
              </a:spcAft>
              <a:buFont typeface="+mj-lt"/>
              <a:buAutoNum type="arabicPeriod"/>
              <a:defRPr/>
            </a:pPr>
            <a:r>
              <a:rPr lang="fr-FR" sz="2400" b="1" dirty="0">
                <a:solidFill>
                  <a:srgbClr val="000000"/>
                </a:solidFill>
              </a:rPr>
              <a:t>Expliquer la procédure</a:t>
            </a:r>
          </a:p>
          <a:p>
            <a:pPr marL="1047736" lvl="1" indent="-514350">
              <a:spcBef>
                <a:spcPts val="0"/>
              </a:spcBef>
              <a:buFont typeface="Courier New" panose="02070309020205020404" pitchFamily="49" charset="0"/>
              <a:buChar char="o"/>
              <a:defRPr/>
            </a:pPr>
            <a:r>
              <a:rPr lang="fr-FR" sz="2400" dirty="0">
                <a:solidFill>
                  <a:srgbClr val="000000"/>
                </a:solidFill>
              </a:rPr>
              <a:t>Expliquez brièvement la procédure et qu’il peut y avoir une petite douleur de piqûre au niveau du doigt</a:t>
            </a:r>
          </a:p>
          <a:p>
            <a:pPr marL="1047736" lvl="1" indent="-514350">
              <a:spcBef>
                <a:spcPts val="0"/>
              </a:spcBef>
              <a:buFont typeface="Courier New" panose="02070309020205020404" pitchFamily="49" charset="0"/>
              <a:buChar char="o"/>
              <a:defRPr/>
            </a:pPr>
            <a:endParaRPr lang="fr-FR" sz="2400" dirty="0">
              <a:solidFill>
                <a:srgbClr val="000000"/>
              </a:solidFill>
            </a:endParaRPr>
          </a:p>
          <a:p>
            <a:pPr marL="1047736" lvl="1" indent="-514350">
              <a:spcBef>
                <a:spcPts val="0"/>
              </a:spcBef>
              <a:buFont typeface="Courier New" panose="02070309020205020404" pitchFamily="49" charset="0"/>
              <a:buChar char="o"/>
              <a:defRPr/>
            </a:pPr>
            <a:r>
              <a:rPr lang="fr-FR" sz="2400" dirty="0">
                <a:solidFill>
                  <a:srgbClr val="000000"/>
                </a:solidFill>
              </a:rPr>
              <a:t>Expliquez que le bénéfice pour les participants est que leur statut au regard de l’anémie sera connu et qu’ils seront référés au centre de santé s’ils sont détectés comme sévèrement anémiques</a:t>
            </a:r>
          </a:p>
          <a:p>
            <a:pPr marL="533386" lvl="1" indent="0">
              <a:spcBef>
                <a:spcPts val="0"/>
              </a:spcBef>
              <a:buNone/>
              <a:defRPr/>
            </a:pPr>
            <a:endParaRPr lang="fr-FR" sz="2400" dirty="0">
              <a:solidFill>
                <a:srgbClr val="000000"/>
              </a:solidFill>
            </a:endParaRPr>
          </a:p>
          <a:p>
            <a:pPr marL="1047736" lvl="1" indent="-514350">
              <a:spcBef>
                <a:spcPts val="0"/>
              </a:spcBef>
              <a:buFont typeface="Courier New" panose="02070309020205020404" pitchFamily="49" charset="0"/>
              <a:buChar char="o"/>
              <a:defRPr/>
            </a:pPr>
            <a:r>
              <a:rPr lang="fr-FR" sz="2400" dirty="0">
                <a:solidFill>
                  <a:srgbClr val="000000"/>
                </a:solidFill>
              </a:rPr>
              <a:t>Si le participant est mal à l’aise par rapport à la procédure, répondez à toutes les questions qu’il pourrait se poser. Assurez-vous que le participant sait qu’il peut se retirer de l’enquête à n’importe quel moment et que rien de négatif ne lui arrivera s’il le fait</a:t>
            </a:r>
            <a:endParaRPr lang="fr-FR" sz="2400" dirty="0">
              <a:solidFill>
                <a:schemeClr val="tx1"/>
              </a:solidFill>
            </a:endParaRPr>
          </a:p>
          <a:p>
            <a:pPr marL="0" indent="0">
              <a:lnSpc>
                <a:spcPct val="100000"/>
              </a:lnSpc>
              <a:spcBef>
                <a:spcPts val="0"/>
              </a:spcBef>
              <a:spcAft>
                <a:spcPts val="0"/>
              </a:spcAft>
              <a:buNone/>
              <a:defRPr/>
            </a:pPr>
            <a:endParaRPr lang="fr-FR" sz="2400" dirty="0">
              <a:solidFill>
                <a:srgbClr val="000000"/>
              </a:solidFill>
            </a:endParaRPr>
          </a:p>
        </p:txBody>
      </p:sp>
    </p:spTree>
    <p:extLst>
      <p:ext uri="{BB962C8B-B14F-4D97-AF65-F5344CB8AC3E}">
        <p14:creationId xmlns:p14="http://schemas.microsoft.com/office/powerpoint/2010/main" val="2135627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Ponction au bout d’un doigt (2/6)</a:t>
            </a:r>
          </a:p>
        </p:txBody>
      </p:sp>
      <p:sp>
        <p:nvSpPr>
          <p:cNvPr id="3" name="Content Placeholder 2"/>
          <p:cNvSpPr>
            <a:spLocks noGrp="1"/>
          </p:cNvSpPr>
          <p:nvPr>
            <p:ph idx="1"/>
          </p:nvPr>
        </p:nvSpPr>
        <p:spPr>
          <a:xfrm>
            <a:off x="617090" y="1200150"/>
            <a:ext cx="10995660" cy="4965289"/>
          </a:xfrm>
        </p:spPr>
        <p:txBody>
          <a:bodyPr rtlCol="0">
            <a:normAutofit lnSpcReduction="10000"/>
          </a:bodyPr>
          <a:lstStyle/>
          <a:p>
            <a:pPr marL="514350" indent="-514350">
              <a:lnSpc>
                <a:spcPct val="100000"/>
              </a:lnSpc>
              <a:spcBef>
                <a:spcPts val="0"/>
              </a:spcBef>
              <a:spcAft>
                <a:spcPts val="0"/>
              </a:spcAft>
              <a:buFont typeface="+mj-lt"/>
              <a:buAutoNum type="arabicPeriod" startAt="2"/>
              <a:defRPr/>
            </a:pPr>
            <a:r>
              <a:rPr lang="fr-FR" sz="2400" b="1" dirty="0">
                <a:solidFill>
                  <a:srgbClr val="000000"/>
                </a:solidFill>
              </a:rPr>
              <a:t>Préparer la station de travail</a:t>
            </a:r>
          </a:p>
          <a:p>
            <a:pPr marL="1047736" lvl="1" indent="-514350">
              <a:spcBef>
                <a:spcPts val="0"/>
              </a:spcBef>
              <a:buFont typeface="Courier New" panose="02070309020205020404" pitchFamily="49" charset="0"/>
              <a:buChar char="o"/>
              <a:defRPr/>
            </a:pPr>
            <a:r>
              <a:rPr lang="fr-FR" sz="2400" dirty="0">
                <a:solidFill>
                  <a:srgbClr val="000000"/>
                </a:solidFill>
              </a:rPr>
              <a:t>Mettre une </a:t>
            </a:r>
            <a:r>
              <a:rPr lang="fr-FR" sz="2400" b="1" dirty="0">
                <a:solidFill>
                  <a:srgbClr val="000000"/>
                </a:solidFill>
              </a:rPr>
              <a:t>nouvelle paire de gants </a:t>
            </a:r>
            <a:r>
              <a:rPr lang="fr-FR" sz="2400" dirty="0">
                <a:solidFill>
                  <a:srgbClr val="000000"/>
                </a:solidFill>
              </a:rPr>
              <a:t>et disposer tout le matériel dont vous avez besoin pour la mesure sur un morceau d’essuie-tout</a:t>
            </a:r>
          </a:p>
          <a:p>
            <a:pPr marL="1047736" lvl="1" indent="-514350">
              <a:spcBef>
                <a:spcPts val="0"/>
              </a:spcBef>
              <a:buFont typeface="Courier New" panose="02070309020205020404" pitchFamily="49" charset="0"/>
              <a:buChar char="o"/>
              <a:defRPr/>
            </a:pPr>
            <a:r>
              <a:rPr lang="fr-FR" sz="2400" b="1" dirty="0">
                <a:solidFill>
                  <a:srgbClr val="000000"/>
                </a:solidFill>
              </a:rPr>
              <a:t>Fermer la boîte de microcuvettes immédiatement après vous en être servi</a:t>
            </a:r>
          </a:p>
          <a:p>
            <a:pPr marL="1047736" lvl="1" indent="-514350">
              <a:spcBef>
                <a:spcPts val="0"/>
              </a:spcBef>
              <a:buFont typeface="Courier New" panose="02070309020205020404" pitchFamily="49" charset="0"/>
              <a:buChar char="o"/>
              <a:defRPr/>
            </a:pPr>
            <a:endParaRPr lang="fr-FR" sz="2400" b="1" dirty="0">
              <a:solidFill>
                <a:srgbClr val="000000"/>
              </a:solidFill>
            </a:endParaRPr>
          </a:p>
          <a:p>
            <a:pPr marL="514350" indent="-514350">
              <a:lnSpc>
                <a:spcPct val="100000"/>
              </a:lnSpc>
              <a:spcBef>
                <a:spcPts val="0"/>
              </a:spcBef>
              <a:spcAft>
                <a:spcPts val="0"/>
              </a:spcAft>
              <a:buFont typeface="+mj-lt"/>
              <a:buAutoNum type="arabicPeriod" startAt="2"/>
              <a:defRPr/>
            </a:pPr>
            <a:r>
              <a:rPr lang="fr-FR" sz="2400" b="1" dirty="0">
                <a:solidFill>
                  <a:srgbClr val="000000"/>
                </a:solidFill>
              </a:rPr>
              <a:t>Veiller à ce que le participant soit dans une position correcte</a:t>
            </a:r>
          </a:p>
          <a:p>
            <a:pPr marL="1047736" lvl="1" indent="-514350">
              <a:spcBef>
                <a:spcPts val="0"/>
              </a:spcBef>
              <a:buFont typeface="Courier New" panose="02070309020205020404" pitchFamily="49" charset="0"/>
              <a:buChar char="o"/>
              <a:defRPr/>
            </a:pPr>
            <a:r>
              <a:rPr lang="fr-FR" sz="2400" dirty="0">
                <a:solidFill>
                  <a:srgbClr val="000000"/>
                </a:solidFill>
              </a:rPr>
              <a:t>Placez-vous en face du participant, et si vous êtes droitier, positionnez-vous de manière à pouvoir tenir confortablement le doigt du participant avec votre main gauche pendant que vous utilisez la droite pour tenir la lancette ou la microcuvette (faites le contraire si vous êtes gaucher)</a:t>
            </a:r>
          </a:p>
          <a:p>
            <a:pPr marL="1047736" lvl="1" indent="-514350">
              <a:spcBef>
                <a:spcPts val="0"/>
              </a:spcBef>
              <a:buFont typeface="Courier New" panose="02070309020205020404" pitchFamily="49" charset="0"/>
              <a:buChar char="o"/>
              <a:defRPr/>
            </a:pPr>
            <a:r>
              <a:rPr lang="fr-FR" sz="2400" dirty="0">
                <a:solidFill>
                  <a:srgbClr val="000000"/>
                </a:solidFill>
              </a:rPr>
              <a:t>Un enfant sur le point d’être testé doit être assis sur les genoux de sa mère ou de la personne qui s’occupe habituellement de lui, afin de pouvoir être rassuré et distrait de la piqûre pendant le test</a:t>
            </a:r>
            <a:endParaRPr lang="fr-FR" sz="2400" b="1" dirty="0">
              <a:solidFill>
                <a:srgbClr val="000000"/>
              </a:solidFill>
            </a:endParaRPr>
          </a:p>
        </p:txBody>
      </p:sp>
    </p:spTree>
    <p:extLst>
      <p:ext uri="{BB962C8B-B14F-4D97-AF65-F5344CB8AC3E}">
        <p14:creationId xmlns:p14="http://schemas.microsoft.com/office/powerpoint/2010/main" val="4091324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Ponction au bout d’un doigt (3/6)</a:t>
            </a:r>
          </a:p>
        </p:txBody>
      </p:sp>
      <p:sp>
        <p:nvSpPr>
          <p:cNvPr id="3" name="Content Placeholder 2"/>
          <p:cNvSpPr>
            <a:spLocks noGrp="1"/>
          </p:cNvSpPr>
          <p:nvPr>
            <p:ph idx="1"/>
          </p:nvPr>
        </p:nvSpPr>
        <p:spPr>
          <a:xfrm>
            <a:off x="617090" y="1200150"/>
            <a:ext cx="10995660" cy="4965289"/>
          </a:xfrm>
        </p:spPr>
        <p:txBody>
          <a:bodyPr rtlCol="0">
            <a:normAutofit/>
          </a:bodyPr>
          <a:lstStyle/>
          <a:p>
            <a:pPr marL="514350" indent="-514350">
              <a:lnSpc>
                <a:spcPct val="100000"/>
              </a:lnSpc>
              <a:spcBef>
                <a:spcPts val="0"/>
              </a:spcBef>
              <a:spcAft>
                <a:spcPts val="0"/>
              </a:spcAft>
              <a:buFont typeface="+mj-lt"/>
              <a:buAutoNum type="arabicPeriod" startAt="4"/>
              <a:defRPr/>
            </a:pPr>
            <a:r>
              <a:rPr lang="fr-FR" sz="2400" b="1" dirty="0">
                <a:solidFill>
                  <a:srgbClr val="000000"/>
                </a:solidFill>
              </a:rPr>
              <a:t>Tenir la main du participant</a:t>
            </a:r>
          </a:p>
          <a:p>
            <a:pPr marL="1047736" lvl="1" indent="-514350">
              <a:spcBef>
                <a:spcPts val="0"/>
              </a:spcBef>
              <a:buFont typeface="Courier New" panose="02070309020205020404" pitchFamily="49" charset="0"/>
              <a:buChar char="o"/>
              <a:defRPr/>
            </a:pPr>
            <a:r>
              <a:rPr lang="fr-FR" sz="2400" dirty="0">
                <a:solidFill>
                  <a:srgbClr val="000000"/>
                </a:solidFill>
              </a:rPr>
              <a:t>Veillez à ne pas trop serrer la main de participant de manière à ne pas obstruer la circulation sanguine</a:t>
            </a:r>
          </a:p>
          <a:p>
            <a:pPr marL="1047736" lvl="1" indent="-514350">
              <a:spcBef>
                <a:spcPts val="0"/>
              </a:spcBef>
              <a:buFont typeface="Courier New" panose="02070309020205020404" pitchFamily="49" charset="0"/>
              <a:buChar char="o"/>
              <a:defRPr/>
            </a:pPr>
            <a:endParaRPr lang="fr-FR" sz="2400" b="1" dirty="0">
              <a:solidFill>
                <a:srgbClr val="000000"/>
              </a:solidFill>
            </a:endParaRPr>
          </a:p>
          <a:p>
            <a:pPr marL="514350" indent="-514350">
              <a:lnSpc>
                <a:spcPct val="100000"/>
              </a:lnSpc>
              <a:spcBef>
                <a:spcPts val="0"/>
              </a:spcBef>
              <a:spcAft>
                <a:spcPts val="0"/>
              </a:spcAft>
              <a:buFont typeface="+mj-lt"/>
              <a:buAutoNum type="arabicPeriod" startAt="4"/>
              <a:defRPr/>
            </a:pPr>
            <a:r>
              <a:rPr lang="fr-FR" sz="2400" b="1" dirty="0">
                <a:solidFill>
                  <a:srgbClr val="000000"/>
                </a:solidFill>
              </a:rPr>
              <a:t>Sélectionner le doigt à ponctionner</a:t>
            </a:r>
          </a:p>
          <a:p>
            <a:pPr marL="1047736" lvl="1" indent="-514350">
              <a:spcBef>
                <a:spcPts val="0"/>
              </a:spcBef>
              <a:buFont typeface="Courier New" panose="02070309020205020404" pitchFamily="49" charset="0"/>
              <a:buChar char="o"/>
              <a:defRPr/>
            </a:pPr>
            <a:r>
              <a:rPr lang="fr-FR" sz="2400" dirty="0">
                <a:solidFill>
                  <a:srgbClr val="000000"/>
                </a:solidFill>
              </a:rPr>
              <a:t>Choisissez le </a:t>
            </a:r>
            <a:r>
              <a:rPr lang="fr-FR" sz="2400" b="1" dirty="0">
                <a:solidFill>
                  <a:srgbClr val="000000"/>
                </a:solidFill>
              </a:rPr>
              <a:t>majeur ou l’annulaire </a:t>
            </a:r>
            <a:r>
              <a:rPr lang="fr-FR" sz="2400" dirty="0">
                <a:solidFill>
                  <a:srgbClr val="000000"/>
                </a:solidFill>
              </a:rPr>
              <a:t>du participant pour la piqûre. Le doigt sélectionné ne doit pas être calleux ou enflé</a:t>
            </a:r>
          </a:p>
          <a:p>
            <a:pPr marL="1047736" lvl="1" indent="-514350">
              <a:spcBef>
                <a:spcPts val="0"/>
              </a:spcBef>
              <a:buFont typeface="Courier New" panose="02070309020205020404" pitchFamily="49" charset="0"/>
              <a:buChar char="o"/>
              <a:defRPr/>
            </a:pPr>
            <a:r>
              <a:rPr lang="fr-FR" sz="2400" dirty="0">
                <a:solidFill>
                  <a:srgbClr val="000000"/>
                </a:solidFill>
              </a:rPr>
              <a:t>Retirez les anneaux / bagues du doigt s’il y en a car ceux-ci peuvent interférer avec le flux sanguin</a:t>
            </a:r>
          </a:p>
          <a:p>
            <a:pPr marL="533386" lvl="1" indent="0">
              <a:spcBef>
                <a:spcPts val="0"/>
              </a:spcBef>
              <a:buNone/>
              <a:defRPr/>
            </a:pPr>
            <a:endParaRPr lang="fr-FR" sz="2400" dirty="0">
              <a:solidFill>
                <a:srgbClr val="000000"/>
              </a:solidFill>
            </a:endParaRPr>
          </a:p>
          <a:p>
            <a:pPr marL="514350" indent="-514350">
              <a:lnSpc>
                <a:spcPct val="100000"/>
              </a:lnSpc>
              <a:spcBef>
                <a:spcPts val="0"/>
              </a:spcBef>
              <a:spcAft>
                <a:spcPts val="0"/>
              </a:spcAft>
              <a:buFont typeface="+mj-lt"/>
              <a:buAutoNum type="arabicPeriod" startAt="4"/>
              <a:defRPr/>
            </a:pPr>
            <a:r>
              <a:rPr lang="fr-FR" sz="2400" b="1" dirty="0">
                <a:solidFill>
                  <a:srgbClr val="000000"/>
                </a:solidFill>
              </a:rPr>
              <a:t>Vérifier le doigt</a:t>
            </a:r>
          </a:p>
          <a:p>
            <a:pPr marL="1047736" lvl="1" indent="-514350">
              <a:spcBef>
                <a:spcPts val="0"/>
              </a:spcBef>
              <a:buFont typeface="Courier New" panose="02070309020205020404" pitchFamily="49" charset="0"/>
              <a:buChar char="o"/>
              <a:defRPr/>
            </a:pPr>
            <a:r>
              <a:rPr lang="fr-FR" sz="2400" dirty="0">
                <a:solidFill>
                  <a:srgbClr val="000000"/>
                </a:solidFill>
              </a:rPr>
              <a:t>Vérifiez que les doigts du participant sont bien chauds. S’ils sont froids, frottez-les vigoureusement</a:t>
            </a:r>
            <a:endParaRPr lang="fr-FR" sz="2400" b="1" dirty="0">
              <a:solidFill>
                <a:srgbClr val="000000"/>
              </a:solidFill>
            </a:endParaRPr>
          </a:p>
        </p:txBody>
      </p:sp>
    </p:spTree>
    <p:extLst>
      <p:ext uri="{BB962C8B-B14F-4D97-AF65-F5344CB8AC3E}">
        <p14:creationId xmlns:p14="http://schemas.microsoft.com/office/powerpoint/2010/main" val="339435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Ponction au bout d’un doigt (4/6)</a:t>
            </a:r>
          </a:p>
        </p:txBody>
      </p:sp>
      <p:sp>
        <p:nvSpPr>
          <p:cNvPr id="3" name="Content Placeholder 2"/>
          <p:cNvSpPr>
            <a:spLocks noGrp="1"/>
          </p:cNvSpPr>
          <p:nvPr>
            <p:ph idx="1"/>
          </p:nvPr>
        </p:nvSpPr>
        <p:spPr>
          <a:xfrm>
            <a:off x="617090" y="1200150"/>
            <a:ext cx="10995660" cy="4965289"/>
          </a:xfrm>
        </p:spPr>
        <p:txBody>
          <a:bodyPr rtlCol="0">
            <a:normAutofit/>
          </a:bodyPr>
          <a:lstStyle/>
          <a:p>
            <a:pPr marL="514350" indent="-514350">
              <a:lnSpc>
                <a:spcPct val="100000"/>
              </a:lnSpc>
              <a:spcBef>
                <a:spcPts val="0"/>
              </a:spcBef>
              <a:spcAft>
                <a:spcPts val="0"/>
              </a:spcAft>
              <a:buFont typeface="+mj-lt"/>
              <a:buAutoNum type="arabicPeriod" startAt="7"/>
              <a:defRPr/>
            </a:pPr>
            <a:r>
              <a:rPr lang="fr-FR" sz="2400" b="1" dirty="0">
                <a:solidFill>
                  <a:srgbClr val="000000"/>
                </a:solidFill>
              </a:rPr>
              <a:t>Masser le doigt</a:t>
            </a:r>
          </a:p>
          <a:p>
            <a:pPr marL="1047736" lvl="1" indent="-514350">
              <a:spcBef>
                <a:spcPts val="0"/>
              </a:spcBef>
              <a:buFont typeface="Courier New" panose="02070309020205020404" pitchFamily="49" charset="0"/>
              <a:buChar char="o"/>
              <a:defRPr/>
            </a:pPr>
            <a:r>
              <a:rPr lang="fr-FR" sz="2400" dirty="0">
                <a:solidFill>
                  <a:srgbClr val="000000"/>
                </a:solidFill>
              </a:rPr>
              <a:t>Tenez le doigt du participant pour réaliser la piqûre et effectuez des mouvements circulaires pour masser doucement le doigt de sa base jusqu’à son extrémité pour stimuler la circulation</a:t>
            </a:r>
          </a:p>
          <a:p>
            <a:pPr marL="1047736" lvl="1" indent="-514350">
              <a:spcBef>
                <a:spcPts val="0"/>
              </a:spcBef>
              <a:buFont typeface="Courier New" panose="02070309020205020404" pitchFamily="49" charset="0"/>
              <a:buChar char="o"/>
              <a:defRPr/>
            </a:pPr>
            <a:endParaRPr lang="fr-FR" sz="2400" b="1" dirty="0">
              <a:solidFill>
                <a:srgbClr val="000000"/>
              </a:solidFill>
            </a:endParaRPr>
          </a:p>
          <a:p>
            <a:pPr marL="514350" indent="-514350">
              <a:lnSpc>
                <a:spcPct val="100000"/>
              </a:lnSpc>
              <a:spcBef>
                <a:spcPts val="0"/>
              </a:spcBef>
              <a:spcAft>
                <a:spcPts val="0"/>
              </a:spcAft>
              <a:buFont typeface="+mj-lt"/>
              <a:buAutoNum type="arabicPeriod" startAt="7"/>
              <a:defRPr/>
            </a:pPr>
            <a:r>
              <a:rPr lang="fr-FR" sz="2400" b="1" dirty="0">
                <a:solidFill>
                  <a:srgbClr val="000000"/>
                </a:solidFill>
              </a:rPr>
              <a:t>Désinfecter le doigt</a:t>
            </a:r>
          </a:p>
          <a:p>
            <a:pPr marL="1047736" lvl="1" indent="-514350">
              <a:spcBef>
                <a:spcPts val="0"/>
              </a:spcBef>
              <a:buFont typeface="Courier New" panose="02070309020205020404" pitchFamily="49" charset="0"/>
              <a:buChar char="o"/>
              <a:defRPr/>
            </a:pPr>
            <a:r>
              <a:rPr lang="fr-FR" sz="2400" dirty="0">
                <a:solidFill>
                  <a:srgbClr val="000000"/>
                </a:solidFill>
              </a:rPr>
              <a:t>Nettoyez l’extrémité du doigt du participant et appliquez une légère pression avec un tampon antiseptique. </a:t>
            </a:r>
            <a:r>
              <a:rPr lang="fr-FR" sz="2400" b="1" dirty="0">
                <a:solidFill>
                  <a:srgbClr val="000000"/>
                </a:solidFill>
              </a:rPr>
              <a:t>Laissez sécher à l’air libre</a:t>
            </a:r>
          </a:p>
          <a:p>
            <a:pPr marL="533386" lvl="1" indent="0">
              <a:spcBef>
                <a:spcPts val="0"/>
              </a:spcBef>
              <a:buNone/>
              <a:defRPr/>
            </a:pPr>
            <a:endParaRPr lang="fr-FR" sz="2400" dirty="0">
              <a:solidFill>
                <a:srgbClr val="000000"/>
              </a:solidFill>
            </a:endParaRPr>
          </a:p>
          <a:p>
            <a:pPr marL="514350" indent="-514350">
              <a:lnSpc>
                <a:spcPct val="100000"/>
              </a:lnSpc>
              <a:spcBef>
                <a:spcPts val="0"/>
              </a:spcBef>
              <a:spcAft>
                <a:spcPts val="0"/>
              </a:spcAft>
              <a:buFont typeface="+mj-lt"/>
              <a:buAutoNum type="arabicPeriod" startAt="7"/>
              <a:defRPr/>
            </a:pPr>
            <a:r>
              <a:rPr lang="fr-FR" sz="2400" b="1" dirty="0">
                <a:solidFill>
                  <a:srgbClr val="000000"/>
                </a:solidFill>
              </a:rPr>
              <a:t>Tenir le doigt</a:t>
            </a:r>
          </a:p>
          <a:p>
            <a:pPr marL="1047736" lvl="1" indent="-514350">
              <a:spcBef>
                <a:spcPts val="0"/>
              </a:spcBef>
              <a:buFont typeface="Courier New" panose="02070309020205020404" pitchFamily="49" charset="0"/>
              <a:buChar char="o"/>
              <a:defRPr/>
            </a:pPr>
            <a:r>
              <a:rPr lang="fr-FR" sz="2400" dirty="0">
                <a:solidFill>
                  <a:srgbClr val="000000"/>
                </a:solidFill>
              </a:rPr>
              <a:t>Tenez le doigt du participant et appliquez une légère pression pour raffermir la peau de manière à ce que la lancette puisse pénétrer le doigt profondément</a:t>
            </a:r>
            <a:endParaRPr lang="fr-FR" sz="2400" b="1" dirty="0">
              <a:solidFill>
                <a:srgbClr val="000000"/>
              </a:solidFill>
            </a:endParaRPr>
          </a:p>
        </p:txBody>
      </p:sp>
    </p:spTree>
    <p:extLst>
      <p:ext uri="{BB962C8B-B14F-4D97-AF65-F5344CB8AC3E}">
        <p14:creationId xmlns:p14="http://schemas.microsoft.com/office/powerpoint/2010/main" val="805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2" y="272466"/>
            <a:ext cx="11672416" cy="824716"/>
          </a:xfrm>
        </p:spPr>
        <p:txBody>
          <a:bodyPr/>
          <a:lstStyle/>
          <a:p>
            <a:r>
              <a:rPr lang="fr-FR" dirty="0"/>
              <a:t>Session 6 : L’anémie</a:t>
            </a:r>
          </a:p>
        </p:txBody>
      </p:sp>
      <p:sp>
        <p:nvSpPr>
          <p:cNvPr id="3" name="Espace réservé du contenu 2"/>
          <p:cNvSpPr>
            <a:spLocks noGrp="1"/>
          </p:cNvSpPr>
          <p:nvPr>
            <p:ph idx="1"/>
          </p:nvPr>
        </p:nvSpPr>
        <p:spPr>
          <a:xfrm>
            <a:off x="259792" y="1414660"/>
            <a:ext cx="11672416" cy="4028680"/>
          </a:xfrm>
        </p:spPr>
        <p:txBody>
          <a:bodyPr>
            <a:normAutofit lnSpcReduction="10000"/>
          </a:bodyPr>
          <a:lstStyle/>
          <a:p>
            <a:pPr lvl="1">
              <a:lnSpc>
                <a:spcPct val="150000"/>
              </a:lnSpc>
              <a:spcBef>
                <a:spcPts val="0"/>
              </a:spcBef>
              <a:spcAft>
                <a:spcPts val="0"/>
              </a:spcAft>
              <a:buFont typeface="Arial" panose="020B0604020202020204" pitchFamily="34" charset="0"/>
              <a:buChar char="•"/>
            </a:pPr>
            <a:r>
              <a:rPr lang="fr-FR" sz="2600" dirty="0">
                <a:solidFill>
                  <a:schemeClr val="tx1"/>
                </a:solidFill>
              </a:rPr>
              <a:t>Généralités, groupes cibles et échantillonnage</a:t>
            </a:r>
          </a:p>
          <a:p>
            <a:pPr lvl="1">
              <a:lnSpc>
                <a:spcPct val="150000"/>
              </a:lnSpc>
              <a:spcBef>
                <a:spcPts val="0"/>
              </a:spcBef>
              <a:spcAft>
                <a:spcPts val="0"/>
              </a:spcAft>
              <a:buFont typeface="Arial" panose="020B0604020202020204" pitchFamily="34" charset="0"/>
              <a:buChar char="•"/>
            </a:pPr>
            <a:r>
              <a:rPr lang="fr-FR" sz="2600" dirty="0">
                <a:solidFill>
                  <a:schemeClr val="tx1"/>
                </a:solidFill>
              </a:rPr>
              <a:t>Equipement et fournitures nécessaires</a:t>
            </a:r>
          </a:p>
          <a:p>
            <a:pPr lvl="1">
              <a:lnSpc>
                <a:spcPct val="150000"/>
              </a:lnSpc>
              <a:spcBef>
                <a:spcPts val="0"/>
              </a:spcBef>
              <a:spcAft>
                <a:spcPts val="0"/>
              </a:spcAft>
              <a:buFont typeface="Arial" panose="020B0604020202020204" pitchFamily="34" charset="0"/>
              <a:buChar char="•"/>
            </a:pPr>
            <a:r>
              <a:rPr lang="fr-FR" sz="2600" dirty="0">
                <a:solidFill>
                  <a:schemeClr val="tx1"/>
                </a:solidFill>
              </a:rPr>
              <a:t>Procédures standards</a:t>
            </a:r>
          </a:p>
          <a:p>
            <a:pPr lvl="1">
              <a:lnSpc>
                <a:spcPct val="150000"/>
              </a:lnSpc>
              <a:spcBef>
                <a:spcPts val="0"/>
              </a:spcBef>
              <a:spcAft>
                <a:spcPts val="0"/>
              </a:spcAft>
              <a:buFont typeface="Arial" panose="020B0604020202020204" pitchFamily="34" charset="0"/>
              <a:buChar char="•"/>
            </a:pPr>
            <a:r>
              <a:rPr lang="fr-FR" sz="2600" dirty="0">
                <a:solidFill>
                  <a:schemeClr val="tx1"/>
                </a:solidFill>
              </a:rPr>
              <a:t>Considérations éthiques</a:t>
            </a:r>
          </a:p>
          <a:p>
            <a:pPr lvl="1">
              <a:lnSpc>
                <a:spcPct val="150000"/>
              </a:lnSpc>
              <a:spcBef>
                <a:spcPts val="0"/>
              </a:spcBef>
              <a:spcAft>
                <a:spcPts val="0"/>
              </a:spcAft>
              <a:buFont typeface="Arial" panose="020B0604020202020204" pitchFamily="34" charset="0"/>
              <a:buChar char="•"/>
            </a:pPr>
            <a:r>
              <a:rPr lang="fr-FR" sz="2600" dirty="0">
                <a:solidFill>
                  <a:schemeClr val="tx1"/>
                </a:solidFill>
              </a:rPr>
              <a:t>Mesures de sécurité à suivre</a:t>
            </a:r>
          </a:p>
          <a:p>
            <a:pPr lvl="1">
              <a:lnSpc>
                <a:spcPct val="150000"/>
              </a:lnSpc>
              <a:spcBef>
                <a:spcPts val="0"/>
              </a:spcBef>
              <a:spcAft>
                <a:spcPts val="0"/>
              </a:spcAft>
              <a:buFont typeface="Arial" panose="020B0604020202020204" pitchFamily="34" charset="0"/>
              <a:buChar char="•"/>
            </a:pPr>
            <a:r>
              <a:rPr lang="fr-FR" sz="2600" dirty="0">
                <a:solidFill>
                  <a:schemeClr val="tx1"/>
                </a:solidFill>
              </a:rPr>
              <a:t>Erreurs fréquentes et moyens de les éviter</a:t>
            </a:r>
          </a:p>
          <a:p>
            <a:pPr lvl="1">
              <a:lnSpc>
                <a:spcPct val="150000"/>
              </a:lnSpc>
              <a:spcBef>
                <a:spcPts val="0"/>
              </a:spcBef>
              <a:spcAft>
                <a:spcPts val="0"/>
              </a:spcAft>
              <a:buFont typeface="Arial" panose="020B0604020202020204" pitchFamily="34" charset="0"/>
              <a:buChar char="•"/>
            </a:pPr>
            <a:r>
              <a:rPr lang="fr-FR" sz="2600" dirty="0">
                <a:solidFill>
                  <a:schemeClr val="tx1"/>
                </a:solidFill>
              </a:rPr>
              <a:t>Démonstrations, exercices pratiques et test de standardisation</a:t>
            </a:r>
          </a:p>
        </p:txBody>
      </p:sp>
    </p:spTree>
    <p:extLst>
      <p:ext uri="{BB962C8B-B14F-4D97-AF65-F5344CB8AC3E}">
        <p14:creationId xmlns:p14="http://schemas.microsoft.com/office/powerpoint/2010/main" val="1109370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Ponction au bout d’un doigt (5/6)</a:t>
            </a:r>
          </a:p>
        </p:txBody>
      </p:sp>
      <p:sp>
        <p:nvSpPr>
          <p:cNvPr id="3" name="Content Placeholder 2"/>
          <p:cNvSpPr>
            <a:spLocks noGrp="1"/>
          </p:cNvSpPr>
          <p:nvPr>
            <p:ph idx="1"/>
          </p:nvPr>
        </p:nvSpPr>
        <p:spPr>
          <a:xfrm>
            <a:off x="617090" y="1200150"/>
            <a:ext cx="10995660" cy="4965289"/>
          </a:xfrm>
        </p:spPr>
        <p:txBody>
          <a:bodyPr rtlCol="0">
            <a:normAutofit lnSpcReduction="10000"/>
          </a:bodyPr>
          <a:lstStyle/>
          <a:p>
            <a:pPr marL="514350" indent="-514350">
              <a:lnSpc>
                <a:spcPct val="100000"/>
              </a:lnSpc>
              <a:spcBef>
                <a:spcPts val="0"/>
              </a:spcBef>
              <a:spcAft>
                <a:spcPts val="0"/>
              </a:spcAft>
              <a:buFont typeface="+mj-lt"/>
              <a:buAutoNum type="arabicPeriod" startAt="10"/>
              <a:defRPr/>
            </a:pPr>
            <a:r>
              <a:rPr lang="fr-FR" sz="2400" b="1" dirty="0">
                <a:solidFill>
                  <a:srgbClr val="000000"/>
                </a:solidFill>
              </a:rPr>
              <a:t>Placer la lancette</a:t>
            </a:r>
          </a:p>
          <a:p>
            <a:pPr marL="1047736" lvl="1" indent="-514350">
              <a:spcBef>
                <a:spcPts val="0"/>
              </a:spcBef>
              <a:buFont typeface="Courier New" panose="02070309020205020404" pitchFamily="49" charset="0"/>
              <a:buChar char="o"/>
              <a:defRPr/>
            </a:pPr>
            <a:r>
              <a:rPr lang="fr-FR" sz="2400" dirty="0">
                <a:solidFill>
                  <a:srgbClr val="000000"/>
                </a:solidFill>
              </a:rPr>
              <a:t>Tenez la lancette entre deux doigts et placez le pouce sur le déclencheur </a:t>
            </a:r>
          </a:p>
          <a:p>
            <a:pPr marL="1047736" lvl="1" indent="-514350">
              <a:spcBef>
                <a:spcPts val="0"/>
              </a:spcBef>
              <a:buFont typeface="Courier New" panose="02070309020205020404" pitchFamily="49" charset="0"/>
              <a:buChar char="o"/>
              <a:defRPr/>
            </a:pPr>
            <a:r>
              <a:rPr lang="fr-FR" sz="2400" dirty="0">
                <a:solidFill>
                  <a:srgbClr val="000000"/>
                </a:solidFill>
              </a:rPr>
              <a:t>Placez la lancette sur un </a:t>
            </a:r>
            <a:r>
              <a:rPr lang="fr-FR" sz="2400" b="1" dirty="0">
                <a:solidFill>
                  <a:srgbClr val="000000"/>
                </a:solidFill>
              </a:rPr>
              <a:t>côté du bout du doigt </a:t>
            </a:r>
            <a:r>
              <a:rPr lang="fr-FR" sz="2400" dirty="0">
                <a:solidFill>
                  <a:srgbClr val="000000"/>
                </a:solidFill>
              </a:rPr>
              <a:t>plutôt que directement sur son extrémité</a:t>
            </a:r>
          </a:p>
          <a:p>
            <a:pPr marL="533386" lvl="1" indent="0">
              <a:spcBef>
                <a:spcPts val="0"/>
              </a:spcBef>
              <a:buNone/>
              <a:defRPr/>
            </a:pPr>
            <a:endParaRPr lang="fr-FR" sz="2400" dirty="0">
              <a:solidFill>
                <a:srgbClr val="000000"/>
              </a:solidFill>
            </a:endParaRPr>
          </a:p>
          <a:p>
            <a:pPr marL="514350" indent="-514350">
              <a:lnSpc>
                <a:spcPct val="100000"/>
              </a:lnSpc>
              <a:spcBef>
                <a:spcPts val="0"/>
              </a:spcBef>
              <a:spcAft>
                <a:spcPts val="0"/>
              </a:spcAft>
              <a:buFont typeface="+mj-lt"/>
              <a:buAutoNum type="arabicPeriod" startAt="10"/>
              <a:defRPr/>
            </a:pPr>
            <a:r>
              <a:rPr lang="fr-FR" sz="2400" b="1" dirty="0">
                <a:solidFill>
                  <a:srgbClr val="000000"/>
                </a:solidFill>
              </a:rPr>
              <a:t>Piquer le doigt</a:t>
            </a:r>
          </a:p>
          <a:p>
            <a:pPr marL="1047736" lvl="1" indent="-514350">
              <a:spcBef>
                <a:spcPts val="0"/>
              </a:spcBef>
              <a:buFont typeface="Courier New" panose="02070309020205020404" pitchFamily="49" charset="0"/>
              <a:buChar char="o"/>
              <a:defRPr/>
            </a:pPr>
            <a:r>
              <a:rPr lang="fr-FR" sz="2400" dirty="0">
                <a:solidFill>
                  <a:srgbClr val="000000"/>
                </a:solidFill>
              </a:rPr>
              <a:t>Faites des mouvements circulaires pour masser le doigt en partant de la base pour remonter vers l’extrémité pour stimuler un peu plus le flux sanguin</a:t>
            </a:r>
          </a:p>
          <a:p>
            <a:pPr marL="1047736" lvl="1" indent="-514350">
              <a:spcBef>
                <a:spcPts val="0"/>
              </a:spcBef>
              <a:buFont typeface="Courier New" panose="02070309020205020404" pitchFamily="49" charset="0"/>
              <a:buChar char="o"/>
              <a:defRPr/>
            </a:pPr>
            <a:r>
              <a:rPr lang="fr-FR" sz="2400" b="1" dirty="0">
                <a:solidFill>
                  <a:srgbClr val="000000"/>
                </a:solidFill>
              </a:rPr>
              <a:t>Pressez la lancette contre la peau avant d’activer le déclencheur </a:t>
            </a:r>
            <a:r>
              <a:rPr lang="fr-FR" sz="2400" dirty="0">
                <a:solidFill>
                  <a:srgbClr val="000000"/>
                </a:solidFill>
              </a:rPr>
              <a:t>à l’aide de votre pouce</a:t>
            </a:r>
          </a:p>
          <a:p>
            <a:pPr marL="1047736" lvl="1" indent="-514350">
              <a:spcBef>
                <a:spcPts val="0"/>
              </a:spcBef>
              <a:buFont typeface="Courier New" panose="02070309020205020404" pitchFamily="49" charset="0"/>
              <a:buChar char="o"/>
              <a:defRPr/>
            </a:pPr>
            <a:r>
              <a:rPr lang="fr-FR" sz="2400" dirty="0">
                <a:solidFill>
                  <a:srgbClr val="000000"/>
                </a:solidFill>
              </a:rPr>
              <a:t>Jetez la lancette immédiatement après usage dans un dispositif d’élimination des déchets infectieux</a:t>
            </a:r>
          </a:p>
        </p:txBody>
      </p:sp>
    </p:spTree>
    <p:extLst>
      <p:ext uri="{BB962C8B-B14F-4D97-AF65-F5344CB8AC3E}">
        <p14:creationId xmlns:p14="http://schemas.microsoft.com/office/powerpoint/2010/main" val="27086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Ponction au bout d’un doigt (6/6)</a:t>
            </a:r>
          </a:p>
        </p:txBody>
      </p:sp>
      <p:sp>
        <p:nvSpPr>
          <p:cNvPr id="3" name="Content Placeholder 2"/>
          <p:cNvSpPr>
            <a:spLocks noGrp="1"/>
          </p:cNvSpPr>
          <p:nvPr>
            <p:ph idx="1"/>
          </p:nvPr>
        </p:nvSpPr>
        <p:spPr>
          <a:xfrm>
            <a:off x="617090" y="1200150"/>
            <a:ext cx="10995660" cy="4965289"/>
          </a:xfrm>
        </p:spPr>
        <p:txBody>
          <a:bodyPr rtlCol="0">
            <a:normAutofit/>
          </a:bodyPr>
          <a:lstStyle/>
          <a:p>
            <a:pPr marL="514350" indent="-514350">
              <a:lnSpc>
                <a:spcPct val="100000"/>
              </a:lnSpc>
              <a:spcBef>
                <a:spcPts val="0"/>
              </a:spcBef>
              <a:spcAft>
                <a:spcPts val="0"/>
              </a:spcAft>
              <a:buFont typeface="+mj-lt"/>
              <a:buAutoNum type="arabicPeriod" startAt="12"/>
              <a:defRPr/>
            </a:pPr>
            <a:r>
              <a:rPr lang="fr-FR" sz="2400" b="1" dirty="0">
                <a:solidFill>
                  <a:srgbClr val="000000"/>
                </a:solidFill>
              </a:rPr>
              <a:t>Activer la circulation</a:t>
            </a:r>
          </a:p>
          <a:p>
            <a:pPr marL="1047736" lvl="1" indent="-514350">
              <a:spcBef>
                <a:spcPts val="0"/>
              </a:spcBef>
              <a:buFont typeface="Courier New" panose="02070309020205020404" pitchFamily="49" charset="0"/>
              <a:buChar char="o"/>
              <a:defRPr/>
            </a:pPr>
            <a:r>
              <a:rPr lang="fr-FR" sz="2400" dirty="0">
                <a:solidFill>
                  <a:srgbClr val="000000"/>
                </a:solidFill>
              </a:rPr>
              <a:t>Appliquez une légère pression sur le poignet, la paume et la base de la première phalange pour activer la circulation</a:t>
            </a:r>
          </a:p>
          <a:p>
            <a:pPr marL="1047736" lvl="1" indent="-514350">
              <a:spcBef>
                <a:spcPts val="0"/>
              </a:spcBef>
              <a:buFont typeface="Courier New" panose="02070309020205020404" pitchFamily="49" charset="0"/>
              <a:buChar char="o"/>
              <a:defRPr/>
            </a:pPr>
            <a:r>
              <a:rPr lang="fr-FR" sz="2400" dirty="0">
                <a:solidFill>
                  <a:srgbClr val="000000"/>
                </a:solidFill>
              </a:rPr>
              <a:t>Ne serrez pas le bout du doigt, ne le frottez pas non plus car vous risquez de mélanger le sang avec du liquide interstitiel</a:t>
            </a:r>
            <a:endParaRPr lang="fr-FR" sz="2400" b="1" dirty="0">
              <a:solidFill>
                <a:srgbClr val="000000"/>
              </a:solidFill>
            </a:endParaRPr>
          </a:p>
        </p:txBody>
      </p:sp>
    </p:spTree>
    <p:extLst>
      <p:ext uri="{BB962C8B-B14F-4D97-AF65-F5344CB8AC3E}">
        <p14:creationId xmlns:p14="http://schemas.microsoft.com/office/powerpoint/2010/main" val="1068221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Remplissage de la microcuvette (1/4)</a:t>
            </a:r>
          </a:p>
        </p:txBody>
      </p:sp>
      <p:sp>
        <p:nvSpPr>
          <p:cNvPr id="3" name="Content Placeholder 2"/>
          <p:cNvSpPr>
            <a:spLocks noGrp="1"/>
          </p:cNvSpPr>
          <p:nvPr>
            <p:ph idx="1"/>
          </p:nvPr>
        </p:nvSpPr>
        <p:spPr>
          <a:xfrm>
            <a:off x="617090" y="1365673"/>
            <a:ext cx="10995660" cy="4799766"/>
          </a:xfrm>
        </p:spPr>
        <p:txBody>
          <a:bodyPr rtlCol="0">
            <a:normAutofit lnSpcReduction="10000"/>
          </a:bodyPr>
          <a:lstStyle/>
          <a:p>
            <a:pPr marL="514350" indent="-514350">
              <a:lnSpc>
                <a:spcPct val="100000"/>
              </a:lnSpc>
              <a:spcBef>
                <a:spcPts val="0"/>
              </a:spcBef>
              <a:spcAft>
                <a:spcPts val="0"/>
              </a:spcAft>
              <a:buFont typeface="+mj-lt"/>
              <a:buAutoNum type="arabicPeriod"/>
              <a:defRPr/>
            </a:pPr>
            <a:r>
              <a:rPr lang="fr-FR" sz="2400" b="1" dirty="0">
                <a:solidFill>
                  <a:srgbClr val="000000"/>
                </a:solidFill>
              </a:rPr>
              <a:t>Essuyer la 1</a:t>
            </a:r>
            <a:r>
              <a:rPr lang="fr-FR" sz="2400" b="1" baseline="30000" dirty="0">
                <a:solidFill>
                  <a:srgbClr val="000000"/>
                </a:solidFill>
              </a:rPr>
              <a:t>ère</a:t>
            </a:r>
            <a:r>
              <a:rPr lang="fr-FR" sz="2400" b="1" dirty="0">
                <a:solidFill>
                  <a:srgbClr val="000000"/>
                </a:solidFill>
              </a:rPr>
              <a:t> et la 2</a:t>
            </a:r>
            <a:r>
              <a:rPr lang="fr-FR" sz="2400" b="1" baseline="30000" dirty="0">
                <a:solidFill>
                  <a:srgbClr val="000000"/>
                </a:solidFill>
              </a:rPr>
              <a:t>ème</a:t>
            </a:r>
            <a:r>
              <a:rPr lang="fr-FR" sz="2400" b="1" dirty="0">
                <a:solidFill>
                  <a:srgbClr val="000000"/>
                </a:solidFill>
              </a:rPr>
              <a:t> goutte de sang</a:t>
            </a:r>
          </a:p>
          <a:p>
            <a:pPr marL="1047736" lvl="1" indent="-514350">
              <a:spcBef>
                <a:spcPts val="0"/>
              </a:spcBef>
              <a:buFont typeface="Courier New" panose="02070309020205020404" pitchFamily="49" charset="0"/>
              <a:buChar char="o"/>
              <a:defRPr/>
            </a:pPr>
            <a:r>
              <a:rPr lang="fr-FR" sz="2400" dirty="0">
                <a:solidFill>
                  <a:srgbClr val="000000"/>
                </a:solidFill>
              </a:rPr>
              <a:t>A l’aide de papier absorbant, </a:t>
            </a:r>
            <a:r>
              <a:rPr lang="fr-FR" sz="2400" b="1" dirty="0">
                <a:solidFill>
                  <a:srgbClr val="000000"/>
                </a:solidFill>
              </a:rPr>
              <a:t>éliminez les deux premières gouttes </a:t>
            </a:r>
            <a:r>
              <a:rPr lang="fr-FR" sz="2400" dirty="0">
                <a:solidFill>
                  <a:srgbClr val="000000"/>
                </a:solidFill>
              </a:rPr>
              <a:t>de sang</a:t>
            </a:r>
          </a:p>
          <a:p>
            <a:pPr marL="1047736" lvl="1" indent="-514350">
              <a:spcBef>
                <a:spcPts val="0"/>
              </a:spcBef>
              <a:buFont typeface="Courier New" panose="02070309020205020404" pitchFamily="49" charset="0"/>
              <a:buChar char="o"/>
              <a:defRPr/>
            </a:pPr>
            <a:r>
              <a:rPr lang="fr-FR" sz="2400" b="1" dirty="0">
                <a:solidFill>
                  <a:srgbClr val="000000"/>
                </a:solidFill>
              </a:rPr>
              <a:t>N’essuyez pas les deux premières gouttes de sang avec de l’alcool</a:t>
            </a:r>
          </a:p>
          <a:p>
            <a:pPr marL="0" indent="0">
              <a:lnSpc>
                <a:spcPct val="100000"/>
              </a:lnSpc>
              <a:spcBef>
                <a:spcPts val="0"/>
              </a:spcBef>
              <a:spcAft>
                <a:spcPts val="0"/>
              </a:spcAft>
              <a:buNone/>
              <a:defRPr/>
            </a:pPr>
            <a:endParaRPr lang="fr-FR" sz="2400" dirty="0">
              <a:solidFill>
                <a:srgbClr val="000000"/>
              </a:solidFill>
            </a:endParaRPr>
          </a:p>
          <a:p>
            <a:pPr marL="514350" indent="-514350">
              <a:lnSpc>
                <a:spcPct val="100000"/>
              </a:lnSpc>
              <a:spcBef>
                <a:spcPts val="0"/>
              </a:spcBef>
              <a:spcAft>
                <a:spcPts val="0"/>
              </a:spcAft>
              <a:buFont typeface="+mj-lt"/>
              <a:buAutoNum type="arabicPeriod" startAt="2"/>
              <a:defRPr/>
            </a:pPr>
            <a:r>
              <a:rPr lang="fr-FR" sz="2400" b="1" dirty="0">
                <a:solidFill>
                  <a:srgbClr val="000000"/>
                </a:solidFill>
              </a:rPr>
              <a:t>Prélever la 3</a:t>
            </a:r>
            <a:r>
              <a:rPr lang="fr-FR" sz="2400" b="1" baseline="30000" dirty="0">
                <a:solidFill>
                  <a:srgbClr val="000000"/>
                </a:solidFill>
              </a:rPr>
              <a:t>ème</a:t>
            </a:r>
            <a:r>
              <a:rPr lang="fr-FR" sz="2400" b="1" dirty="0">
                <a:solidFill>
                  <a:srgbClr val="000000"/>
                </a:solidFill>
              </a:rPr>
              <a:t> goutte de sang</a:t>
            </a:r>
          </a:p>
          <a:p>
            <a:pPr marL="1047736" lvl="1" indent="-514350">
              <a:spcBef>
                <a:spcPts val="0"/>
              </a:spcBef>
              <a:buFont typeface="Courier New" panose="02070309020205020404" pitchFamily="49" charset="0"/>
              <a:buChar char="o"/>
              <a:defRPr/>
            </a:pPr>
            <a:r>
              <a:rPr lang="fr-FR" sz="2400" dirty="0">
                <a:solidFill>
                  <a:srgbClr val="000000"/>
                </a:solidFill>
              </a:rPr>
              <a:t>Celle-ci doit être suffisamment grosse pour remplir la microcuvette d’un seul coup</a:t>
            </a:r>
          </a:p>
          <a:p>
            <a:pPr marL="533386" lvl="1" indent="0">
              <a:spcBef>
                <a:spcPts val="0"/>
              </a:spcBef>
              <a:buNone/>
              <a:defRPr/>
            </a:pPr>
            <a:endParaRPr lang="fr-FR" sz="2400" dirty="0">
              <a:solidFill>
                <a:srgbClr val="000000"/>
              </a:solidFill>
            </a:endParaRPr>
          </a:p>
          <a:p>
            <a:pPr marL="514350" indent="-514350">
              <a:lnSpc>
                <a:spcPct val="100000"/>
              </a:lnSpc>
              <a:spcBef>
                <a:spcPts val="0"/>
              </a:spcBef>
              <a:spcAft>
                <a:spcPts val="0"/>
              </a:spcAft>
              <a:buFont typeface="+mj-lt"/>
              <a:buAutoNum type="arabicPeriod" startAt="3"/>
              <a:defRPr/>
            </a:pPr>
            <a:r>
              <a:rPr lang="fr-FR" sz="2400" b="1" dirty="0">
                <a:solidFill>
                  <a:srgbClr val="000000"/>
                </a:solidFill>
              </a:rPr>
              <a:t>Remplir la microcuvette</a:t>
            </a:r>
          </a:p>
          <a:p>
            <a:pPr marL="1047736" lvl="1" indent="-514350">
              <a:spcBef>
                <a:spcPts val="0"/>
              </a:spcBef>
              <a:buFont typeface="Courier New" panose="02070309020205020404" pitchFamily="49" charset="0"/>
              <a:buChar char="o"/>
              <a:defRPr/>
            </a:pPr>
            <a:r>
              <a:rPr lang="fr-FR" sz="2400" dirty="0">
                <a:solidFill>
                  <a:srgbClr val="000000"/>
                </a:solidFill>
              </a:rPr>
              <a:t>Tenez le doigt à l’aide d’une main</a:t>
            </a:r>
          </a:p>
          <a:p>
            <a:pPr marL="1047736" lvl="1" indent="-514350">
              <a:spcBef>
                <a:spcPts val="0"/>
              </a:spcBef>
              <a:buFont typeface="Courier New" panose="02070309020205020404" pitchFamily="49" charset="0"/>
              <a:buChar char="o"/>
              <a:defRPr/>
            </a:pPr>
            <a:r>
              <a:rPr lang="fr-FR" sz="2400" dirty="0">
                <a:solidFill>
                  <a:srgbClr val="000000"/>
                </a:solidFill>
              </a:rPr>
              <a:t>Placez l’extrémité de la microcuvette au milieu de la goutte de sang et </a:t>
            </a:r>
            <a:r>
              <a:rPr lang="fr-FR" sz="2400" b="1" dirty="0">
                <a:solidFill>
                  <a:srgbClr val="000000"/>
                </a:solidFill>
              </a:rPr>
              <a:t>remplissez celle-ci complètement avec une seule goutte et d’un seul coup </a:t>
            </a:r>
            <a:r>
              <a:rPr lang="fr-FR" sz="2400" b="1" dirty="0">
                <a:solidFill>
                  <a:srgbClr val="000000"/>
                </a:solidFill>
                <a:sym typeface="Wingdings" panose="05000000000000000000" pitchFamily="2" charset="2"/>
              </a:rPr>
              <a:t></a:t>
            </a:r>
            <a:r>
              <a:rPr lang="fr-FR" sz="2400" dirty="0">
                <a:solidFill>
                  <a:srgbClr val="000000"/>
                </a:solidFill>
              </a:rPr>
              <a:t> La microcuvette se remplit toute seule par capillarité</a:t>
            </a:r>
          </a:p>
        </p:txBody>
      </p:sp>
    </p:spTree>
    <p:extLst>
      <p:ext uri="{BB962C8B-B14F-4D97-AF65-F5344CB8AC3E}">
        <p14:creationId xmlns:p14="http://schemas.microsoft.com/office/powerpoint/2010/main" val="2169242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801955"/>
          </a:xfrm>
        </p:spPr>
        <p:txBody>
          <a:bodyPr rtlCol="0">
            <a:normAutofit/>
          </a:bodyPr>
          <a:lstStyle/>
          <a:p>
            <a:pPr>
              <a:defRPr/>
            </a:pPr>
            <a:r>
              <a:rPr lang="fr-FR" dirty="0"/>
              <a:t>Remplissage de la microcuvette (2/4)</a:t>
            </a:r>
          </a:p>
        </p:txBody>
      </p:sp>
      <p:sp>
        <p:nvSpPr>
          <p:cNvPr id="3" name="Content Placeholder 2"/>
          <p:cNvSpPr>
            <a:spLocks noGrp="1"/>
          </p:cNvSpPr>
          <p:nvPr>
            <p:ph idx="1"/>
          </p:nvPr>
        </p:nvSpPr>
        <p:spPr>
          <a:xfrm>
            <a:off x="617090" y="1165860"/>
            <a:ext cx="10995660" cy="5212079"/>
          </a:xfrm>
        </p:spPr>
        <p:txBody>
          <a:bodyPr rtlCol="0">
            <a:normAutofit/>
          </a:bodyPr>
          <a:lstStyle/>
          <a:p>
            <a:pPr marL="514350" indent="-514350">
              <a:lnSpc>
                <a:spcPct val="100000"/>
              </a:lnSpc>
              <a:spcBef>
                <a:spcPts val="0"/>
              </a:spcBef>
              <a:spcAft>
                <a:spcPts val="0"/>
              </a:spcAft>
              <a:buFont typeface="+mj-lt"/>
              <a:buAutoNum type="arabicPeriod" startAt="4"/>
              <a:defRPr/>
            </a:pPr>
            <a:r>
              <a:rPr lang="fr-FR" sz="2400" b="1" dirty="0">
                <a:solidFill>
                  <a:srgbClr val="000000"/>
                </a:solidFill>
              </a:rPr>
              <a:t>Inspecter la microcuvette</a:t>
            </a:r>
          </a:p>
          <a:p>
            <a:pPr marL="1047736" lvl="1" indent="-514350">
              <a:spcBef>
                <a:spcPts val="0"/>
              </a:spcBef>
              <a:buFont typeface="Courier New" panose="02070309020205020404" pitchFamily="49" charset="0"/>
              <a:buChar char="o"/>
              <a:defRPr/>
            </a:pPr>
            <a:r>
              <a:rPr lang="fr-FR" sz="2400" dirty="0">
                <a:solidFill>
                  <a:srgbClr val="000000"/>
                </a:solidFill>
              </a:rPr>
              <a:t>Inspectez la microcuvette en la plaçant en pleine lumière afin de </a:t>
            </a:r>
            <a:r>
              <a:rPr lang="fr-FR" sz="2400" b="1" dirty="0">
                <a:solidFill>
                  <a:srgbClr val="000000"/>
                </a:solidFill>
              </a:rPr>
              <a:t>détecter la présence de bulles d’air et vérifier qu’elle est complètement remplie</a:t>
            </a:r>
          </a:p>
          <a:p>
            <a:pPr marL="1047736" lvl="1" indent="-514350">
              <a:spcBef>
                <a:spcPts val="0"/>
              </a:spcBef>
              <a:buFont typeface="Courier New" panose="02070309020205020404" pitchFamily="49" charset="0"/>
              <a:buChar char="o"/>
              <a:defRPr/>
            </a:pPr>
            <a:r>
              <a:rPr lang="fr-FR" sz="2400" b="1" u="sng" dirty="0">
                <a:solidFill>
                  <a:srgbClr val="000000"/>
                </a:solidFill>
              </a:rPr>
              <a:t>Si vous voyez des bulles d’air ou si elle n’est pas complètement remplie, jetez la microcuvette</a:t>
            </a:r>
          </a:p>
          <a:p>
            <a:pPr marL="1047736" lvl="1" indent="-514350">
              <a:spcBef>
                <a:spcPts val="0"/>
              </a:spcBef>
              <a:buFont typeface="Courier New" panose="02070309020205020404" pitchFamily="49" charset="0"/>
              <a:buChar char="o"/>
              <a:defRPr/>
            </a:pPr>
            <a:r>
              <a:rPr lang="fr-FR" sz="2400" dirty="0">
                <a:solidFill>
                  <a:srgbClr val="000000"/>
                </a:solidFill>
              </a:rPr>
              <a:t>Ne jamais remplir une microcuvette à partir de la même goutte de sang car le sang peut avoir commencé de coaguler, ce qui donnera une mauvaise mesure</a:t>
            </a:r>
          </a:p>
          <a:p>
            <a:pPr marL="1047736" lvl="1" indent="-514350">
              <a:spcBef>
                <a:spcPts val="0"/>
              </a:spcBef>
              <a:buFont typeface="Courier New" panose="02070309020205020404" pitchFamily="49" charset="0"/>
              <a:buChar char="o"/>
              <a:defRPr/>
            </a:pPr>
            <a:r>
              <a:rPr lang="fr-FR" sz="2400" dirty="0">
                <a:solidFill>
                  <a:srgbClr val="000000"/>
                </a:solidFill>
              </a:rPr>
              <a:t>Si une </a:t>
            </a:r>
            <a:r>
              <a:rPr lang="fr-FR" sz="2400" b="1" dirty="0">
                <a:solidFill>
                  <a:srgbClr val="000000"/>
                </a:solidFill>
              </a:rPr>
              <a:t>nouvelle microcuvette </a:t>
            </a:r>
            <a:r>
              <a:rPr lang="fr-FR" sz="2400" dirty="0">
                <a:solidFill>
                  <a:srgbClr val="000000"/>
                </a:solidFill>
              </a:rPr>
              <a:t>est nécessaire, remplissez celle-ci à partir d’une </a:t>
            </a:r>
            <a:r>
              <a:rPr lang="fr-FR" sz="2400" b="1" dirty="0">
                <a:solidFill>
                  <a:srgbClr val="000000"/>
                </a:solidFill>
              </a:rPr>
              <a:t>nouvelle goutte de sang </a:t>
            </a:r>
            <a:r>
              <a:rPr lang="fr-FR" sz="2400" dirty="0">
                <a:solidFill>
                  <a:srgbClr val="000000"/>
                </a:solidFill>
              </a:rPr>
              <a:t>au niveau du même lieu de ponction si possible. Sinon, vous devrez pratiquer une nouvelle piqûre sur un autre doigt</a:t>
            </a:r>
          </a:p>
        </p:txBody>
      </p:sp>
    </p:spTree>
    <p:extLst>
      <p:ext uri="{BB962C8B-B14F-4D97-AF65-F5344CB8AC3E}">
        <p14:creationId xmlns:p14="http://schemas.microsoft.com/office/powerpoint/2010/main" val="804163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146735"/>
            <a:ext cx="11672416" cy="801955"/>
          </a:xfrm>
        </p:spPr>
        <p:txBody>
          <a:bodyPr rtlCol="0">
            <a:normAutofit/>
          </a:bodyPr>
          <a:lstStyle/>
          <a:p>
            <a:pPr>
              <a:defRPr/>
            </a:pPr>
            <a:r>
              <a:rPr lang="fr-FR" dirty="0"/>
              <a:t>Remplissage de la microcuvette (3/4)</a:t>
            </a:r>
          </a:p>
        </p:txBody>
      </p:sp>
      <p:sp>
        <p:nvSpPr>
          <p:cNvPr id="3" name="Content Placeholder 2"/>
          <p:cNvSpPr>
            <a:spLocks noGrp="1"/>
          </p:cNvSpPr>
          <p:nvPr>
            <p:ph idx="1"/>
          </p:nvPr>
        </p:nvSpPr>
        <p:spPr>
          <a:xfrm>
            <a:off x="617090" y="1051560"/>
            <a:ext cx="10995660" cy="5091019"/>
          </a:xfrm>
        </p:spPr>
        <p:txBody>
          <a:bodyPr rtlCol="0">
            <a:normAutofit fontScale="92500"/>
          </a:bodyPr>
          <a:lstStyle/>
          <a:p>
            <a:pPr marL="514350" indent="-514350">
              <a:lnSpc>
                <a:spcPct val="100000"/>
              </a:lnSpc>
              <a:spcBef>
                <a:spcPts val="0"/>
              </a:spcBef>
              <a:spcAft>
                <a:spcPts val="0"/>
              </a:spcAft>
              <a:buFont typeface="+mj-lt"/>
              <a:buAutoNum type="arabicPeriod" startAt="5"/>
              <a:defRPr/>
            </a:pPr>
            <a:r>
              <a:rPr lang="fr-FR" sz="2400" b="1" dirty="0">
                <a:solidFill>
                  <a:srgbClr val="000000"/>
                </a:solidFill>
              </a:rPr>
              <a:t>Éliminer l’excès de sang</a:t>
            </a:r>
          </a:p>
          <a:p>
            <a:pPr marL="1047736" lvl="1" indent="-514350">
              <a:spcBef>
                <a:spcPts val="0"/>
              </a:spcBef>
              <a:buFont typeface="Courier New" panose="02070309020205020404" pitchFamily="49" charset="0"/>
              <a:buChar char="o"/>
              <a:defRPr/>
            </a:pPr>
            <a:r>
              <a:rPr lang="fr-FR" sz="2400" dirty="0">
                <a:solidFill>
                  <a:srgbClr val="000000"/>
                </a:solidFill>
              </a:rPr>
              <a:t>Eliminez précautionneusement tout excès de sang des bords plats de la microcuvette avec une compresse de gaze propre et sèche, ou du papier absorbant</a:t>
            </a:r>
          </a:p>
          <a:p>
            <a:pPr marL="1047736" lvl="1" indent="-514350">
              <a:spcBef>
                <a:spcPts val="0"/>
              </a:spcBef>
              <a:buFont typeface="Courier New" panose="02070309020205020404" pitchFamily="49" charset="0"/>
              <a:buChar char="o"/>
              <a:defRPr/>
            </a:pPr>
            <a:r>
              <a:rPr lang="fr-FR" sz="2400" dirty="0">
                <a:solidFill>
                  <a:srgbClr val="000000"/>
                </a:solidFill>
              </a:rPr>
              <a:t>Assurez-vous que le sang ne sorte pas de la microcuvette pendant l’essuyage</a:t>
            </a:r>
          </a:p>
          <a:p>
            <a:pPr marL="0" indent="0">
              <a:lnSpc>
                <a:spcPct val="100000"/>
              </a:lnSpc>
              <a:spcBef>
                <a:spcPts val="0"/>
              </a:spcBef>
              <a:spcAft>
                <a:spcPts val="0"/>
              </a:spcAft>
              <a:buNone/>
              <a:defRPr/>
            </a:pPr>
            <a:endParaRPr lang="fr-FR" sz="1900" dirty="0">
              <a:solidFill>
                <a:srgbClr val="000000"/>
              </a:solidFill>
            </a:endParaRPr>
          </a:p>
          <a:p>
            <a:pPr marL="514350" indent="-514350">
              <a:lnSpc>
                <a:spcPct val="100000"/>
              </a:lnSpc>
              <a:spcBef>
                <a:spcPts val="0"/>
              </a:spcBef>
              <a:spcAft>
                <a:spcPts val="0"/>
              </a:spcAft>
              <a:buFont typeface="+mj-lt"/>
              <a:buAutoNum type="arabicPeriod" startAt="6"/>
              <a:defRPr/>
            </a:pPr>
            <a:r>
              <a:rPr lang="fr-FR" sz="2400" b="1" dirty="0">
                <a:solidFill>
                  <a:srgbClr val="000000"/>
                </a:solidFill>
              </a:rPr>
              <a:t>Placer la microcuvette dans l’appareil</a:t>
            </a:r>
          </a:p>
          <a:p>
            <a:pPr marL="1047736" lvl="1" indent="-514350">
              <a:spcBef>
                <a:spcPts val="0"/>
              </a:spcBef>
              <a:buFont typeface="Courier New" panose="02070309020205020404" pitchFamily="49" charset="0"/>
              <a:buChar char="o"/>
              <a:defRPr/>
            </a:pPr>
            <a:r>
              <a:rPr lang="fr-FR" sz="2400" dirty="0">
                <a:solidFill>
                  <a:srgbClr val="000000"/>
                </a:solidFill>
              </a:rPr>
              <a:t>Placez immédiatement la microcuvette dans le porte-microcuvette pour lecture de la mesure dans les 3 minutes qui suivent le prélèvement</a:t>
            </a:r>
          </a:p>
          <a:p>
            <a:pPr marL="1047736" lvl="1" indent="-514350">
              <a:spcBef>
                <a:spcPts val="0"/>
              </a:spcBef>
              <a:buFont typeface="Courier New" panose="02070309020205020404" pitchFamily="49" charset="0"/>
              <a:buChar char="o"/>
              <a:defRPr/>
            </a:pPr>
            <a:endParaRPr lang="fr-FR" sz="1900" dirty="0">
              <a:solidFill>
                <a:srgbClr val="000000"/>
              </a:solidFill>
            </a:endParaRPr>
          </a:p>
          <a:p>
            <a:pPr marL="514350" indent="-514350">
              <a:lnSpc>
                <a:spcPct val="100000"/>
              </a:lnSpc>
              <a:spcBef>
                <a:spcPts val="0"/>
              </a:spcBef>
              <a:spcAft>
                <a:spcPts val="0"/>
              </a:spcAft>
              <a:buFont typeface="+mj-lt"/>
              <a:buAutoNum type="arabicPeriod" startAt="7"/>
              <a:defRPr/>
            </a:pPr>
            <a:r>
              <a:rPr lang="fr-FR" sz="2400" b="1" dirty="0">
                <a:solidFill>
                  <a:srgbClr val="000000"/>
                </a:solidFill>
              </a:rPr>
              <a:t>Faire glisser le porte-microcuvette dans l’appareil</a:t>
            </a:r>
          </a:p>
          <a:p>
            <a:pPr marL="1047736" lvl="1" indent="-514350">
              <a:spcBef>
                <a:spcPts val="0"/>
              </a:spcBef>
              <a:buFont typeface="Courier New" panose="02070309020205020404" pitchFamily="49" charset="0"/>
              <a:buChar char="o"/>
              <a:defRPr/>
            </a:pPr>
            <a:r>
              <a:rPr lang="fr-FR" sz="2400" dirty="0">
                <a:solidFill>
                  <a:srgbClr val="000000"/>
                </a:solidFill>
              </a:rPr>
              <a:t>Glisser doucement le porte-microcuvette dans l’appareil jusqu’à ce que le point d’arrêt soit atteint</a:t>
            </a:r>
          </a:p>
          <a:p>
            <a:pPr marL="1047736" lvl="1" indent="-514350">
              <a:spcBef>
                <a:spcPts val="0"/>
              </a:spcBef>
              <a:buFont typeface="Courier New" panose="02070309020205020404" pitchFamily="49" charset="0"/>
              <a:buChar char="o"/>
              <a:defRPr/>
            </a:pPr>
            <a:r>
              <a:rPr lang="fr-FR" sz="2400" dirty="0">
                <a:solidFill>
                  <a:srgbClr val="000000"/>
                </a:solidFill>
              </a:rPr>
              <a:t>Faites en sorte que ce mouvement ne soit pas trop brusque; cela peut provoquer l’expulsion de gouttelettes et altérer la lecture</a:t>
            </a:r>
          </a:p>
        </p:txBody>
      </p:sp>
    </p:spTree>
    <p:extLst>
      <p:ext uri="{BB962C8B-B14F-4D97-AF65-F5344CB8AC3E}">
        <p14:creationId xmlns:p14="http://schemas.microsoft.com/office/powerpoint/2010/main" val="3233514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146735"/>
            <a:ext cx="11672416" cy="801955"/>
          </a:xfrm>
        </p:spPr>
        <p:txBody>
          <a:bodyPr rtlCol="0">
            <a:normAutofit/>
          </a:bodyPr>
          <a:lstStyle/>
          <a:p>
            <a:pPr>
              <a:defRPr/>
            </a:pPr>
            <a:r>
              <a:rPr lang="fr-FR" dirty="0"/>
              <a:t>Remplissage de la microcuvette (4/4)</a:t>
            </a:r>
          </a:p>
        </p:txBody>
      </p:sp>
      <p:sp>
        <p:nvSpPr>
          <p:cNvPr id="3" name="Content Placeholder 2"/>
          <p:cNvSpPr>
            <a:spLocks noGrp="1"/>
          </p:cNvSpPr>
          <p:nvPr>
            <p:ph idx="1"/>
          </p:nvPr>
        </p:nvSpPr>
        <p:spPr>
          <a:xfrm>
            <a:off x="598170" y="1283540"/>
            <a:ext cx="10995660" cy="4816699"/>
          </a:xfrm>
        </p:spPr>
        <p:txBody>
          <a:bodyPr rtlCol="0">
            <a:normAutofit/>
          </a:bodyPr>
          <a:lstStyle/>
          <a:p>
            <a:pPr marL="514350" indent="-514350">
              <a:lnSpc>
                <a:spcPct val="100000"/>
              </a:lnSpc>
              <a:spcBef>
                <a:spcPts val="0"/>
              </a:spcBef>
              <a:spcAft>
                <a:spcPts val="0"/>
              </a:spcAft>
              <a:buFont typeface="+mj-lt"/>
              <a:buAutoNum type="arabicPeriod" startAt="8"/>
              <a:defRPr/>
            </a:pPr>
            <a:r>
              <a:rPr lang="fr-FR" sz="2400" b="1" dirty="0">
                <a:solidFill>
                  <a:srgbClr val="000000"/>
                </a:solidFill>
              </a:rPr>
              <a:t>Appliquer un tampon de coton</a:t>
            </a:r>
          </a:p>
          <a:p>
            <a:pPr marL="1047736" lvl="1" indent="-514350">
              <a:spcBef>
                <a:spcPts val="0"/>
              </a:spcBef>
              <a:buFont typeface="Courier New" panose="02070309020205020404" pitchFamily="49" charset="0"/>
              <a:buChar char="o"/>
              <a:defRPr/>
            </a:pPr>
            <a:r>
              <a:rPr lang="fr-FR" sz="2400" dirty="0">
                <a:solidFill>
                  <a:srgbClr val="000000"/>
                </a:solidFill>
              </a:rPr>
              <a:t>Pendant que l’appareil HemoCue effectue la mesure de l’échantillon, appliquez un morceau de coton ou un pansement sur le site de ponction du participant</a:t>
            </a:r>
          </a:p>
          <a:p>
            <a:pPr marL="0" indent="0">
              <a:lnSpc>
                <a:spcPct val="100000"/>
              </a:lnSpc>
              <a:spcBef>
                <a:spcPts val="0"/>
              </a:spcBef>
              <a:spcAft>
                <a:spcPts val="0"/>
              </a:spcAft>
              <a:buNone/>
              <a:defRPr/>
            </a:pPr>
            <a:endParaRPr lang="fr-FR" sz="2400" dirty="0">
              <a:solidFill>
                <a:srgbClr val="000000"/>
              </a:solidFill>
            </a:endParaRPr>
          </a:p>
          <a:p>
            <a:pPr marL="514350" indent="-514350">
              <a:lnSpc>
                <a:spcPct val="100000"/>
              </a:lnSpc>
              <a:spcBef>
                <a:spcPts val="0"/>
              </a:spcBef>
              <a:spcAft>
                <a:spcPts val="0"/>
              </a:spcAft>
              <a:buFont typeface="+mj-lt"/>
              <a:buAutoNum type="arabicPeriod" startAt="9"/>
              <a:defRPr/>
            </a:pPr>
            <a:r>
              <a:rPr lang="fr-FR" sz="2400" b="1" dirty="0">
                <a:solidFill>
                  <a:srgbClr val="000000"/>
                </a:solidFill>
              </a:rPr>
              <a:t>Enregistrer la mesure lue</a:t>
            </a:r>
          </a:p>
          <a:p>
            <a:pPr marL="1047736" lvl="1" indent="-514350">
              <a:spcBef>
                <a:spcPts val="0"/>
              </a:spcBef>
              <a:buFont typeface="Courier New" panose="02070309020205020404" pitchFamily="49" charset="0"/>
              <a:buChar char="o"/>
              <a:defRPr/>
            </a:pPr>
            <a:r>
              <a:rPr lang="fr-FR" sz="2400" dirty="0">
                <a:solidFill>
                  <a:srgbClr val="000000"/>
                </a:solidFill>
              </a:rPr>
              <a:t>Apres quelques secondes, la valeur d’Hb apparaitra à l’écran </a:t>
            </a:r>
            <a:r>
              <a:rPr lang="fr-FR" sz="2400" dirty="0">
                <a:solidFill>
                  <a:srgbClr val="000000"/>
                </a:solidFill>
                <a:sym typeface="Wingdings" panose="05000000000000000000" pitchFamily="2" charset="2"/>
              </a:rPr>
              <a:t> </a:t>
            </a:r>
            <a:r>
              <a:rPr lang="fr-FR" sz="2400" dirty="0">
                <a:solidFill>
                  <a:srgbClr val="000000"/>
                </a:solidFill>
              </a:rPr>
              <a:t>Enregistrer cette valeur</a:t>
            </a:r>
          </a:p>
          <a:p>
            <a:pPr marL="533386" lvl="1" indent="0">
              <a:spcBef>
                <a:spcPts val="0"/>
              </a:spcBef>
              <a:buNone/>
              <a:defRPr/>
            </a:pPr>
            <a:endParaRPr lang="fr-FR" sz="2400" dirty="0">
              <a:solidFill>
                <a:srgbClr val="000000"/>
              </a:solidFill>
            </a:endParaRPr>
          </a:p>
          <a:p>
            <a:pPr marL="514350" indent="-514350">
              <a:lnSpc>
                <a:spcPct val="100000"/>
              </a:lnSpc>
              <a:spcBef>
                <a:spcPts val="0"/>
              </a:spcBef>
              <a:spcAft>
                <a:spcPts val="0"/>
              </a:spcAft>
              <a:buFont typeface="+mj-lt"/>
              <a:buAutoNum type="arabicPeriod" startAt="10"/>
              <a:defRPr/>
            </a:pPr>
            <a:r>
              <a:rPr lang="fr-FR" sz="2400" b="1" dirty="0">
                <a:solidFill>
                  <a:srgbClr val="000000"/>
                </a:solidFill>
              </a:rPr>
              <a:t>Jeter la microcuvette, le matériel contaminés et les gants</a:t>
            </a:r>
          </a:p>
          <a:p>
            <a:pPr marL="1047736" lvl="1" indent="-514350">
              <a:spcBef>
                <a:spcPts val="0"/>
              </a:spcBef>
              <a:buFont typeface="Courier New" panose="02070309020205020404" pitchFamily="49" charset="0"/>
              <a:buChar char="o"/>
              <a:defRPr/>
            </a:pPr>
            <a:r>
              <a:rPr lang="fr-FR" sz="2400" dirty="0">
                <a:solidFill>
                  <a:srgbClr val="000000"/>
                </a:solidFill>
              </a:rPr>
              <a:t>Jetez la microcuvette, le matériel contaminés et les gants dans la boite à déchets contaminés immédiatement après lecture</a:t>
            </a:r>
          </a:p>
        </p:txBody>
      </p:sp>
    </p:spTree>
    <p:extLst>
      <p:ext uri="{BB962C8B-B14F-4D97-AF65-F5344CB8AC3E}">
        <p14:creationId xmlns:p14="http://schemas.microsoft.com/office/powerpoint/2010/main" val="2420942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lstStyle/>
          <a:p>
            <a:r>
              <a:rPr lang="fr-FR" dirty="0"/>
              <a:t>Considérations éthiques</a:t>
            </a:r>
          </a:p>
        </p:txBody>
      </p:sp>
    </p:spTree>
    <p:extLst>
      <p:ext uri="{BB962C8B-B14F-4D97-AF65-F5344CB8AC3E}">
        <p14:creationId xmlns:p14="http://schemas.microsoft.com/office/powerpoint/2010/main" val="2545520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972" y="1201269"/>
            <a:ext cx="11158055" cy="5039727"/>
          </a:xfrm>
        </p:spPr>
        <p:txBody>
          <a:bodyPr rtlCol="0">
            <a:normAutofit/>
          </a:bodyPr>
          <a:lstStyle/>
          <a:p>
            <a:pPr marL="457189" marR="0" lvl="0" indent="-457189" algn="l" defTabSz="609585" rtl="0" eaLnBrk="1" fontAlgn="auto" latinLnBrk="0" hangingPunct="1">
              <a:lnSpc>
                <a:spcPct val="100000"/>
              </a:lnSpc>
              <a:spcBef>
                <a:spcPts val="0"/>
              </a:spcBef>
              <a:spcAft>
                <a:spcPts val="0"/>
              </a:spcAft>
              <a:buClr>
                <a:srgbClr val="0072BC"/>
              </a:buClr>
              <a:buSzTx/>
              <a:buFont typeface="Arial" panose="020B0604020202020204" pitchFamily="34" charset="0"/>
              <a:buChar char="•"/>
              <a:tabLst/>
              <a:defRPr/>
            </a:pPr>
            <a:r>
              <a:rPr kumimoji="0" lang="fr-FR" sz="2400" b="1" i="0" u="sng" strike="noStrike" kern="1200" cap="none" spc="0" normalizeH="0" baseline="0" noProof="0" dirty="0">
                <a:ln>
                  <a:noFill/>
                </a:ln>
                <a:solidFill>
                  <a:prstClr val="black"/>
                </a:solidFill>
                <a:effectLst/>
                <a:uLnTx/>
                <a:uFillTx/>
                <a:latin typeface="Arial"/>
                <a:ea typeface="+mn-ea"/>
                <a:cs typeface="+mn-cs"/>
              </a:rPr>
              <a:t>Obtenir le consentement du chef du ménage et/ou de la personne en charge des enfants de moins de 5 ans avant de commencer</a:t>
            </a:r>
          </a:p>
          <a:p>
            <a:pPr marL="533386" lvl="1" indent="0">
              <a:spcBef>
                <a:spcPts val="0"/>
              </a:spcBef>
              <a:buClr>
                <a:srgbClr val="0072BC"/>
              </a:buClr>
              <a:buNone/>
              <a:defRPr/>
            </a:pPr>
            <a:endParaRPr lang="fr-FR" sz="2400" b="1" dirty="0">
              <a:solidFill>
                <a:prstClr val="black"/>
              </a:solidFill>
              <a:latin typeface="Arial"/>
              <a:sym typeface="Wingdings" panose="05000000000000000000" pitchFamily="2" charset="2"/>
            </a:endParaRPr>
          </a:p>
          <a:p>
            <a:pPr marL="457189" marR="0" lvl="0" indent="-457189" algn="l" defTabSz="609585" rtl="0" eaLnBrk="1" fontAlgn="auto" latinLnBrk="0" hangingPunct="1">
              <a:lnSpc>
                <a:spcPct val="100000"/>
              </a:lnSpc>
              <a:spcBef>
                <a:spcPts val="0"/>
              </a:spcBef>
              <a:spcAft>
                <a:spcPts val="0"/>
              </a:spcAft>
              <a:buClr>
                <a:srgbClr val="0072BC"/>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a:ea typeface="+mn-ea"/>
                <a:cs typeface="+mn-cs"/>
              </a:rPr>
              <a:t>Tous les enfants et toutes les femmes souffrant d’</a:t>
            </a:r>
            <a:r>
              <a:rPr kumimoji="0" lang="fr-FR" sz="2400" b="1" i="0" u="none" strike="noStrike" kern="1200" cap="none" spc="0" normalizeH="0" baseline="0" noProof="0" dirty="0">
                <a:ln>
                  <a:noFill/>
                </a:ln>
                <a:solidFill>
                  <a:prstClr val="black"/>
                </a:solidFill>
                <a:effectLst/>
                <a:uLnTx/>
                <a:uFillTx/>
                <a:latin typeface="Arial"/>
                <a:ea typeface="+mn-ea"/>
                <a:cs typeface="+mn-cs"/>
              </a:rPr>
              <a:t>anémie</a:t>
            </a:r>
            <a:r>
              <a:rPr kumimoji="0" lang="fr-FR" sz="2400" b="0" i="0" u="none" strike="noStrike" kern="1200" cap="none" spc="0" normalizeH="0" baseline="0" noProof="0" dirty="0">
                <a:ln>
                  <a:noFill/>
                </a:ln>
                <a:solidFill>
                  <a:prstClr val="black"/>
                </a:solidFill>
                <a:effectLst/>
                <a:uLnTx/>
                <a:uFillTx/>
                <a:latin typeface="Arial"/>
                <a:ea typeface="+mn-ea"/>
                <a:cs typeface="+mn-cs"/>
              </a:rPr>
              <a:t> </a:t>
            </a:r>
            <a:r>
              <a:rPr kumimoji="0" lang="fr-FR" sz="2400" b="1" i="0" u="none" strike="noStrike" kern="1200" cap="none" spc="0" normalizeH="0" baseline="0" noProof="0" dirty="0">
                <a:ln>
                  <a:noFill/>
                </a:ln>
                <a:solidFill>
                  <a:prstClr val="black"/>
                </a:solidFill>
                <a:effectLst/>
                <a:uLnTx/>
                <a:uFillTx/>
                <a:latin typeface="Arial"/>
                <a:ea typeface="+mn-ea"/>
                <a:cs typeface="+mn-cs"/>
              </a:rPr>
              <a:t>sévère</a:t>
            </a:r>
            <a:r>
              <a:rPr kumimoji="0" lang="fr-FR" sz="2400" b="0" i="0" u="none" strike="noStrike" kern="1200" cap="none" spc="0" normalizeH="0" baseline="0" noProof="0" dirty="0">
                <a:ln>
                  <a:noFill/>
                </a:ln>
                <a:solidFill>
                  <a:prstClr val="black"/>
                </a:solidFill>
                <a:effectLst/>
                <a:uLnTx/>
                <a:uFillTx/>
                <a:latin typeface="Arial"/>
                <a:ea typeface="+mn-ea"/>
                <a:cs typeface="+mn-cs"/>
              </a:rPr>
              <a:t> recevront un formulaire de référence pour une prise en charge immédiate de leur anémie :</a:t>
            </a:r>
          </a:p>
          <a:p>
            <a:pPr lvl="1" indent="-457189">
              <a:spcBef>
                <a:spcPts val="0"/>
              </a:spcBef>
              <a:buClr>
                <a:srgbClr val="0072BC"/>
              </a:buClr>
              <a:buFont typeface="Courier New" panose="02070309020205020404" pitchFamily="49" charset="0"/>
              <a:buChar char="o"/>
              <a:defRPr/>
            </a:pPr>
            <a:r>
              <a:rPr lang="fr-FR" sz="2400" b="1" dirty="0">
                <a:solidFill>
                  <a:prstClr val="black"/>
                </a:solidFill>
                <a:latin typeface="Arial"/>
              </a:rPr>
              <a:t>Enfant </a:t>
            </a:r>
            <a:r>
              <a:rPr lang="fr-FR" sz="2400" b="1" dirty="0">
                <a:solidFill>
                  <a:prstClr val="black"/>
                </a:solidFill>
                <a:latin typeface="Arial"/>
                <a:sym typeface="Wingdings" panose="05000000000000000000" pitchFamily="2" charset="2"/>
              </a:rPr>
              <a:t> Hb&lt;7,0 g/</a:t>
            </a:r>
            <a:r>
              <a:rPr lang="fr-FR" sz="2400" b="1" dirty="0" err="1">
                <a:solidFill>
                  <a:prstClr val="black"/>
                </a:solidFill>
                <a:latin typeface="Arial"/>
                <a:sym typeface="Wingdings" panose="05000000000000000000" pitchFamily="2" charset="2"/>
              </a:rPr>
              <a:t>dL</a:t>
            </a:r>
            <a:endParaRPr lang="fr-FR" sz="2400" b="1" dirty="0">
              <a:solidFill>
                <a:prstClr val="black"/>
              </a:solidFill>
              <a:latin typeface="Arial"/>
              <a:sym typeface="Wingdings" panose="05000000000000000000" pitchFamily="2" charset="2"/>
            </a:endParaRPr>
          </a:p>
          <a:p>
            <a:pPr lvl="1" indent="-457189">
              <a:spcBef>
                <a:spcPts val="0"/>
              </a:spcBef>
              <a:buClr>
                <a:srgbClr val="0072BC"/>
              </a:buClr>
              <a:buFont typeface="Courier New" panose="02070309020205020404" pitchFamily="49" charset="0"/>
              <a:buChar char="o"/>
              <a:defRPr/>
            </a:pPr>
            <a:r>
              <a:rPr lang="fr-FR" sz="2400" b="1" dirty="0">
                <a:solidFill>
                  <a:prstClr val="black"/>
                </a:solidFill>
                <a:latin typeface="Arial"/>
                <a:sym typeface="Wingdings" panose="05000000000000000000" pitchFamily="2" charset="2"/>
              </a:rPr>
              <a:t>Femme  Hb&lt;8,0 g/</a:t>
            </a:r>
            <a:r>
              <a:rPr lang="fr-FR" sz="2400" b="1" dirty="0" err="1">
                <a:solidFill>
                  <a:prstClr val="black"/>
                </a:solidFill>
                <a:latin typeface="Arial"/>
                <a:sym typeface="Wingdings" panose="05000000000000000000" pitchFamily="2" charset="2"/>
              </a:rPr>
              <a:t>dL</a:t>
            </a:r>
            <a:endParaRPr lang="fr-FR" sz="2400" b="1" dirty="0">
              <a:solidFill>
                <a:prstClr val="black"/>
              </a:solidFill>
              <a:latin typeface="Arial"/>
              <a:sym typeface="Wingdings" panose="05000000000000000000" pitchFamily="2" charset="2"/>
            </a:endParaRPr>
          </a:p>
          <a:p>
            <a:pPr lvl="1" indent="-457189">
              <a:spcBef>
                <a:spcPts val="0"/>
              </a:spcBef>
              <a:buClr>
                <a:srgbClr val="0072BC"/>
              </a:buClr>
              <a:buFont typeface="Courier New" panose="02070309020205020404" pitchFamily="49" charset="0"/>
              <a:buChar char="o"/>
              <a:defRPr/>
            </a:pPr>
            <a:endParaRPr lang="fr-FR" sz="2400" b="1" dirty="0">
              <a:solidFill>
                <a:prstClr val="black"/>
              </a:solidFill>
              <a:latin typeface="Arial"/>
              <a:sym typeface="Wingdings" panose="05000000000000000000" pitchFamily="2" charset="2"/>
            </a:endParaRPr>
          </a:p>
          <a:p>
            <a:pPr marL="457189" marR="0" lvl="0" indent="-457189" algn="l" defTabSz="609585" rtl="0" eaLnBrk="1" fontAlgn="auto" latinLnBrk="0" hangingPunct="1">
              <a:lnSpc>
                <a:spcPct val="100000"/>
              </a:lnSpc>
              <a:spcBef>
                <a:spcPts val="0"/>
              </a:spcBef>
              <a:spcAft>
                <a:spcPts val="0"/>
              </a:spcAft>
              <a:buClr>
                <a:srgbClr val="0072BC"/>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a:ea typeface="+mn-ea"/>
                <a:cs typeface="+mn-cs"/>
              </a:rPr>
              <a:t>Formulaire de référence à remplir en 2 exemplaires :</a:t>
            </a:r>
          </a:p>
          <a:p>
            <a:pPr lvl="1" indent="-457189">
              <a:spcBef>
                <a:spcPts val="0"/>
              </a:spcBef>
              <a:buClr>
                <a:srgbClr val="0072BC"/>
              </a:buClr>
              <a:buFont typeface="Courier New" panose="02070309020205020404" pitchFamily="49" charset="0"/>
              <a:buChar char="o"/>
              <a:defRPr/>
            </a:pPr>
            <a:r>
              <a:rPr lang="fr-FR" sz="2400" dirty="0">
                <a:solidFill>
                  <a:prstClr val="black"/>
                </a:solidFill>
                <a:latin typeface="Arial"/>
              </a:rPr>
              <a:t>Copie Equipe (</a:t>
            </a:r>
            <a:r>
              <a:rPr kumimoji="0" lang="fr-FR" sz="2400" b="0" i="0" u="none" strike="noStrike" kern="1200" cap="none" spc="0" normalizeH="0" baseline="0" noProof="0" dirty="0">
                <a:ln>
                  <a:noFill/>
                </a:ln>
                <a:solidFill>
                  <a:prstClr val="black"/>
                </a:solidFill>
                <a:effectLst/>
                <a:uLnTx/>
                <a:uFillTx/>
                <a:latin typeface="Arial"/>
                <a:ea typeface="+mn-ea"/>
                <a:cs typeface="+mn-cs"/>
              </a:rPr>
              <a:t>à</a:t>
            </a:r>
            <a:r>
              <a:rPr lang="fr-FR" sz="2400" dirty="0">
                <a:solidFill>
                  <a:prstClr val="black"/>
                </a:solidFill>
                <a:latin typeface="Arial"/>
              </a:rPr>
              <a:t> remettre au superviseur/responsable enquête)</a:t>
            </a:r>
            <a:endParaRPr lang="fr-FR" sz="2400" dirty="0">
              <a:solidFill>
                <a:prstClr val="black"/>
              </a:solidFill>
              <a:latin typeface="Arial"/>
              <a:sym typeface="Wingdings" panose="05000000000000000000" pitchFamily="2" charset="2"/>
            </a:endParaRPr>
          </a:p>
          <a:p>
            <a:pPr lvl="1" indent="-457189">
              <a:spcBef>
                <a:spcPts val="0"/>
              </a:spcBef>
              <a:buClr>
                <a:srgbClr val="0072BC"/>
              </a:buClr>
              <a:buFont typeface="Courier New" panose="02070309020205020404" pitchFamily="49" charset="0"/>
              <a:buChar char="o"/>
              <a:defRPr/>
            </a:pPr>
            <a:r>
              <a:rPr lang="fr-FR" sz="2400" dirty="0">
                <a:solidFill>
                  <a:prstClr val="black"/>
                </a:solidFill>
                <a:latin typeface="Arial"/>
                <a:sym typeface="Wingdings" panose="05000000000000000000" pitchFamily="2" charset="2"/>
              </a:rPr>
              <a:t>Copie Enfant/Femme</a:t>
            </a:r>
            <a:endParaRPr lang="fr-FR" sz="2400" dirty="0">
              <a:solidFill>
                <a:prstClr val="black"/>
              </a:solidFill>
              <a:latin typeface="Arial"/>
            </a:endParaRPr>
          </a:p>
        </p:txBody>
      </p:sp>
      <p:sp>
        <p:nvSpPr>
          <p:cNvPr id="4" name="Titre 1">
            <a:extLst>
              <a:ext uri="{FF2B5EF4-FFF2-40B4-BE49-F238E27FC236}">
                <a16:creationId xmlns:a16="http://schemas.microsoft.com/office/drawing/2014/main" id="{7B98B717-028C-4CC9-ABE4-F75F526FFDDF}"/>
              </a:ext>
            </a:extLst>
          </p:cNvPr>
          <p:cNvSpPr txBox="1">
            <a:spLocks/>
          </p:cNvSpPr>
          <p:nvPr/>
        </p:nvSpPr>
        <p:spPr>
          <a:xfrm>
            <a:off x="259792" y="0"/>
            <a:ext cx="11672416" cy="824716"/>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r>
              <a:rPr lang="fr-FR" dirty="0"/>
              <a:t>Formulaire de Référence (1/2)</a:t>
            </a:r>
          </a:p>
        </p:txBody>
      </p:sp>
    </p:spTree>
    <p:extLst>
      <p:ext uri="{BB962C8B-B14F-4D97-AF65-F5344CB8AC3E}">
        <p14:creationId xmlns:p14="http://schemas.microsoft.com/office/powerpoint/2010/main" val="2334268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B98B717-028C-4CC9-ABE4-F75F526FFDDF}"/>
              </a:ext>
            </a:extLst>
          </p:cNvPr>
          <p:cNvSpPr txBox="1">
            <a:spLocks/>
          </p:cNvSpPr>
          <p:nvPr/>
        </p:nvSpPr>
        <p:spPr>
          <a:xfrm>
            <a:off x="259792" y="0"/>
            <a:ext cx="11672416" cy="824716"/>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r>
              <a:rPr lang="fr-FR" dirty="0"/>
              <a:t>Formulaire de Référence (2/2)</a:t>
            </a:r>
          </a:p>
        </p:txBody>
      </p:sp>
      <p:pic>
        <p:nvPicPr>
          <p:cNvPr id="6" name="Image 5">
            <a:extLst>
              <a:ext uri="{FF2B5EF4-FFF2-40B4-BE49-F238E27FC236}">
                <a16:creationId xmlns:a16="http://schemas.microsoft.com/office/drawing/2014/main" id="{C3DED5CC-2B29-468C-8B33-2DCE8621699E}"/>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343962" y="926276"/>
            <a:ext cx="5504076" cy="5795158"/>
          </a:xfrm>
          <a:prstGeom prst="rect">
            <a:avLst/>
          </a:prstGeom>
        </p:spPr>
      </p:pic>
    </p:spTree>
    <p:extLst>
      <p:ext uri="{BB962C8B-B14F-4D97-AF65-F5344CB8AC3E}">
        <p14:creationId xmlns:p14="http://schemas.microsoft.com/office/powerpoint/2010/main" val="2968862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lstStyle/>
          <a:p>
            <a:r>
              <a:rPr lang="fr-FR" dirty="0"/>
              <a:t>Mesures de Sécurité à suivre</a:t>
            </a:r>
          </a:p>
        </p:txBody>
      </p:sp>
    </p:spTree>
    <p:extLst>
      <p:ext uri="{BB962C8B-B14F-4D97-AF65-F5344CB8AC3E}">
        <p14:creationId xmlns:p14="http://schemas.microsoft.com/office/powerpoint/2010/main" val="3271273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fr-FR" dirty="0"/>
              <a:t>Généralités sur l’anémie</a:t>
            </a:r>
          </a:p>
        </p:txBody>
      </p:sp>
    </p:spTree>
    <p:extLst>
      <p:ext uri="{BB962C8B-B14F-4D97-AF65-F5344CB8AC3E}">
        <p14:creationId xmlns:p14="http://schemas.microsoft.com/office/powerpoint/2010/main" val="2977963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71" y="193288"/>
            <a:ext cx="11672416" cy="767665"/>
          </a:xfrm>
        </p:spPr>
        <p:txBody>
          <a:bodyPr rtlCol="0">
            <a:normAutofit/>
          </a:bodyPr>
          <a:lstStyle/>
          <a:p>
            <a:pPr>
              <a:defRPr/>
            </a:pPr>
            <a:r>
              <a:rPr lang="fr-FR" altLang="fr-FR" dirty="0"/>
              <a:t>Prélèvement Sanguin</a:t>
            </a:r>
            <a:endParaRPr lang="en-US" dirty="0"/>
          </a:p>
        </p:txBody>
      </p:sp>
      <p:sp>
        <p:nvSpPr>
          <p:cNvPr id="3" name="Content Placeholder 2"/>
          <p:cNvSpPr>
            <a:spLocks noGrp="1"/>
          </p:cNvSpPr>
          <p:nvPr>
            <p:ph idx="1"/>
          </p:nvPr>
        </p:nvSpPr>
        <p:spPr>
          <a:xfrm>
            <a:off x="2731770" y="1845733"/>
            <a:ext cx="688086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dirty="0">
                <a:solidFill>
                  <a:schemeClr val="tx1"/>
                </a:solidFill>
              </a:rPr>
              <a:t> </a:t>
            </a: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2457450" y="1543050"/>
            <a:ext cx="7429500" cy="376047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00000"/>
              </a:lnSpc>
              <a:spcBef>
                <a:spcPts val="0"/>
              </a:spcBef>
              <a:spcAft>
                <a:spcPts val="0"/>
              </a:spcAft>
              <a:buNone/>
              <a:defRPr/>
            </a:pPr>
            <a:r>
              <a:rPr lang="fr-FR" sz="2800" b="1" dirty="0">
                <a:solidFill>
                  <a:schemeClr val="tx1"/>
                </a:solidFill>
              </a:rPr>
              <a:t>Tous les prélèvements sanguins et matériel contaminés doivent être manipulés avec précaution ! </a:t>
            </a:r>
          </a:p>
          <a:p>
            <a:pPr marL="0" indent="0" algn="ctr">
              <a:lnSpc>
                <a:spcPct val="100000"/>
              </a:lnSpc>
              <a:spcBef>
                <a:spcPts val="0"/>
              </a:spcBef>
              <a:spcAft>
                <a:spcPts val="0"/>
              </a:spcAft>
              <a:buNone/>
              <a:defRPr/>
            </a:pPr>
            <a:endParaRPr lang="fr-FR" sz="2800" b="1" dirty="0">
              <a:solidFill>
                <a:schemeClr val="tx1"/>
              </a:solidFill>
            </a:endParaRPr>
          </a:p>
          <a:p>
            <a:pPr marL="0" indent="0" algn="ctr">
              <a:lnSpc>
                <a:spcPct val="100000"/>
              </a:lnSpc>
              <a:spcBef>
                <a:spcPts val="0"/>
              </a:spcBef>
              <a:spcAft>
                <a:spcPts val="0"/>
              </a:spcAft>
              <a:buNone/>
              <a:defRPr/>
            </a:pPr>
            <a:r>
              <a:rPr lang="fr-FR" sz="2800" b="1" dirty="0">
                <a:solidFill>
                  <a:schemeClr val="tx1"/>
                </a:solidFill>
              </a:rPr>
              <a:t>Le sang constitue une source potentielle d’infection par le VIH, les virus des hépatites B et C, et autres agents pathogènes transmissibles par le sang</a:t>
            </a:r>
            <a:endParaRPr lang="fr-FR" sz="2800" dirty="0">
              <a:solidFill>
                <a:schemeClr val="tx1"/>
              </a:solidFill>
            </a:endParaRPr>
          </a:p>
        </p:txBody>
      </p:sp>
    </p:spTree>
    <p:extLst>
      <p:ext uri="{BB962C8B-B14F-4D97-AF65-F5344CB8AC3E}">
        <p14:creationId xmlns:p14="http://schemas.microsoft.com/office/powerpoint/2010/main" val="1402182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2" y="217170"/>
            <a:ext cx="11672416" cy="743430"/>
          </a:xfrm>
        </p:spPr>
        <p:txBody>
          <a:bodyPr>
            <a:normAutofit/>
          </a:bodyPr>
          <a:lstStyle/>
          <a:p>
            <a:r>
              <a:rPr lang="fr-FR" dirty="0"/>
              <a:t>Liste de contrôle (1/3)</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1360176"/>
            <a:ext cx="11436621" cy="4880601"/>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r>
              <a:rPr lang="fr-FR" sz="2400" b="1" dirty="0">
                <a:solidFill>
                  <a:schemeClr val="tx1"/>
                </a:solidFill>
              </a:rPr>
              <a:t> Pour assurer sa protection et celle des populations enquêtées contre les expositions au sang</a:t>
            </a:r>
          </a:p>
          <a:p>
            <a:pPr marL="0" indent="0">
              <a:lnSpc>
                <a:spcPct val="100000"/>
              </a:lnSpc>
              <a:spcBef>
                <a:spcPts val="0"/>
              </a:spcBef>
              <a:spcAft>
                <a:spcPts val="0"/>
              </a:spcAft>
              <a:buNone/>
            </a:pPr>
            <a:endParaRPr lang="fr-FR" sz="2400" b="1" dirty="0">
              <a:solidFill>
                <a:schemeClr val="tx1"/>
              </a:solidFill>
            </a:endParaRPr>
          </a:p>
          <a:p>
            <a:pPr>
              <a:lnSpc>
                <a:spcPct val="100000"/>
              </a:lnSpc>
              <a:spcBef>
                <a:spcPts val="0"/>
              </a:spcBef>
              <a:spcAft>
                <a:spcPts val="0"/>
              </a:spcAft>
              <a:buFont typeface="Arial" panose="020B0604020202020204" pitchFamily="34" charset="0"/>
              <a:buChar char="•"/>
            </a:pPr>
            <a:r>
              <a:rPr lang="fr-FR" sz="2400" b="1" dirty="0">
                <a:solidFill>
                  <a:schemeClr val="tx1"/>
                </a:solidFill>
              </a:rPr>
              <a:t> Se laver les mains</a:t>
            </a:r>
          </a:p>
          <a:p>
            <a:pPr lvl="1">
              <a:lnSpc>
                <a:spcPct val="100000"/>
              </a:lnSpc>
              <a:spcBef>
                <a:spcPts val="0"/>
              </a:spcBef>
              <a:spcAft>
                <a:spcPts val="0"/>
              </a:spcAft>
              <a:buFont typeface="Courier New" panose="02070309020205020404" pitchFamily="49" charset="0"/>
              <a:buChar char="o"/>
            </a:pPr>
            <a:r>
              <a:rPr lang="fr-FR" sz="2400" dirty="0">
                <a:solidFill>
                  <a:schemeClr val="tx1"/>
                </a:solidFill>
              </a:rPr>
              <a:t> Lavez-vous toujours les mains à l’eau et au savon au début et à la fin de la journée de travail (ainsi qu’avant et après chaque pause) et séchez-les à l’aide d’un papier propre</a:t>
            </a:r>
          </a:p>
          <a:p>
            <a:pPr lvl="1">
              <a:lnSpc>
                <a:spcPct val="100000"/>
              </a:lnSpc>
              <a:spcBef>
                <a:spcPts val="0"/>
              </a:spcBef>
              <a:spcAft>
                <a:spcPts val="0"/>
              </a:spcAft>
              <a:buFont typeface="Courier New" panose="02070309020205020404" pitchFamily="49" charset="0"/>
              <a:buChar char="o"/>
            </a:pPr>
            <a:endParaRPr lang="fr-FR" sz="2400" dirty="0">
              <a:solidFill>
                <a:schemeClr val="tx1"/>
              </a:solidFill>
            </a:endParaRPr>
          </a:p>
          <a:p>
            <a:pPr>
              <a:lnSpc>
                <a:spcPct val="100000"/>
              </a:lnSpc>
              <a:spcBef>
                <a:spcPts val="0"/>
              </a:spcBef>
              <a:spcAft>
                <a:spcPts val="0"/>
              </a:spcAft>
              <a:buFont typeface="Arial" panose="020B0604020202020204" pitchFamily="34" charset="0"/>
              <a:buChar char="•"/>
            </a:pPr>
            <a:r>
              <a:rPr lang="fr-FR" sz="2400" b="1" dirty="0">
                <a:solidFill>
                  <a:schemeClr val="tx1"/>
                </a:solidFill>
              </a:rPr>
              <a:t> Couvrir les blessures</a:t>
            </a:r>
          </a:p>
          <a:p>
            <a:pPr lvl="1">
              <a:lnSpc>
                <a:spcPct val="100000"/>
              </a:lnSpc>
              <a:spcBef>
                <a:spcPts val="0"/>
              </a:spcBef>
              <a:spcAft>
                <a:spcPts val="0"/>
              </a:spcAft>
              <a:buFont typeface="Courier New" panose="02070309020205020404" pitchFamily="49" charset="0"/>
              <a:buChar char="o"/>
            </a:pPr>
            <a:r>
              <a:rPr lang="fr-FR" sz="2400" dirty="0">
                <a:solidFill>
                  <a:schemeClr val="tx1"/>
                </a:solidFill>
              </a:rPr>
              <a:t> Protégez vos blessures à l’aide de bandages pour prévenir tout possibilité que le sang d’un participant entre en contact avec</a:t>
            </a:r>
          </a:p>
        </p:txBody>
      </p:sp>
    </p:spTree>
    <p:extLst>
      <p:ext uri="{BB962C8B-B14F-4D97-AF65-F5344CB8AC3E}">
        <p14:creationId xmlns:p14="http://schemas.microsoft.com/office/powerpoint/2010/main" val="744475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2" y="217170"/>
            <a:ext cx="11672416" cy="743430"/>
          </a:xfrm>
        </p:spPr>
        <p:txBody>
          <a:bodyPr>
            <a:normAutofit/>
          </a:bodyPr>
          <a:lstStyle/>
          <a:p>
            <a:r>
              <a:rPr lang="fr-FR" dirty="0"/>
              <a:t>Liste de contrôle (2/3)</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983361"/>
            <a:ext cx="11436621" cy="51435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r>
              <a:rPr lang="fr-FR" sz="2400" b="1" dirty="0">
                <a:solidFill>
                  <a:schemeClr val="tx1"/>
                </a:solidFill>
              </a:rPr>
              <a:t> Porter des gants</a:t>
            </a:r>
          </a:p>
          <a:p>
            <a:pPr lvl="1">
              <a:lnSpc>
                <a:spcPct val="100000"/>
              </a:lnSpc>
              <a:spcBef>
                <a:spcPts val="0"/>
              </a:spcBef>
              <a:spcAft>
                <a:spcPts val="0"/>
              </a:spcAft>
              <a:buFont typeface="Courier New" panose="02070309020205020404" pitchFamily="49" charset="0"/>
              <a:buChar char="o"/>
            </a:pPr>
            <a:r>
              <a:rPr lang="fr-FR" sz="2400" dirty="0">
                <a:solidFill>
                  <a:schemeClr val="tx1"/>
                </a:solidFill>
              </a:rPr>
              <a:t> Portez toujours des gants en latex ajustés à vos mains lors du prélèvement sanguin afin de vous protéger contre toute exposition</a:t>
            </a:r>
          </a:p>
          <a:p>
            <a:pPr lvl="1">
              <a:lnSpc>
                <a:spcPct val="100000"/>
              </a:lnSpc>
              <a:spcBef>
                <a:spcPts val="0"/>
              </a:spcBef>
              <a:spcAft>
                <a:spcPts val="0"/>
              </a:spcAft>
              <a:buFont typeface="Courier New" panose="02070309020205020404" pitchFamily="49" charset="0"/>
              <a:buChar char="o"/>
            </a:pPr>
            <a:r>
              <a:rPr lang="fr-FR" sz="2400" dirty="0">
                <a:solidFill>
                  <a:schemeClr val="tx1"/>
                </a:solidFill>
              </a:rPr>
              <a:t> Les gants à jeter doivent être considérés comme des déchets contaminés. </a:t>
            </a:r>
            <a:r>
              <a:rPr lang="fr-FR" sz="2400" b="1" dirty="0">
                <a:solidFill>
                  <a:schemeClr val="tx1"/>
                </a:solidFill>
              </a:rPr>
              <a:t>Ils ne doivent jamais être réutilisés!</a:t>
            </a:r>
            <a:r>
              <a:rPr lang="fr-FR" sz="2400" dirty="0">
                <a:solidFill>
                  <a:schemeClr val="tx1"/>
                </a:solidFill>
              </a:rPr>
              <a:t> </a:t>
            </a:r>
          </a:p>
          <a:p>
            <a:pPr lvl="1">
              <a:lnSpc>
                <a:spcPct val="100000"/>
              </a:lnSpc>
              <a:spcBef>
                <a:spcPts val="0"/>
              </a:spcBef>
              <a:spcAft>
                <a:spcPts val="0"/>
              </a:spcAft>
              <a:buFont typeface="Courier New" panose="02070309020205020404" pitchFamily="49" charset="0"/>
              <a:buChar char="o"/>
            </a:pPr>
            <a:r>
              <a:rPr lang="fr-FR" sz="2400" dirty="0">
                <a:solidFill>
                  <a:schemeClr val="tx1"/>
                </a:solidFill>
              </a:rPr>
              <a:t> </a:t>
            </a:r>
            <a:r>
              <a:rPr lang="fr-FR" sz="2400" b="1" dirty="0">
                <a:solidFill>
                  <a:schemeClr val="tx1"/>
                </a:solidFill>
              </a:rPr>
              <a:t>Utiliser une nouvelle paire de gants pour chaque participant</a:t>
            </a:r>
          </a:p>
          <a:p>
            <a:pPr marL="201168" lvl="1" indent="0">
              <a:lnSpc>
                <a:spcPct val="100000"/>
              </a:lnSpc>
              <a:spcBef>
                <a:spcPts val="0"/>
              </a:spcBef>
              <a:spcAft>
                <a:spcPts val="0"/>
              </a:spcAft>
              <a:buNone/>
            </a:pPr>
            <a:endParaRPr lang="fr-FR" b="1" dirty="0">
              <a:solidFill>
                <a:schemeClr val="tx1"/>
              </a:solidFill>
            </a:endParaRPr>
          </a:p>
          <a:p>
            <a:pPr>
              <a:lnSpc>
                <a:spcPct val="100000"/>
              </a:lnSpc>
              <a:spcBef>
                <a:spcPts val="0"/>
              </a:spcBef>
              <a:spcAft>
                <a:spcPts val="0"/>
              </a:spcAft>
              <a:buFont typeface="Arial" panose="020B0604020202020204" pitchFamily="34" charset="0"/>
              <a:buChar char="•"/>
            </a:pPr>
            <a:r>
              <a:rPr lang="fr-FR" sz="2400" b="1" dirty="0">
                <a:solidFill>
                  <a:schemeClr val="tx1"/>
                </a:solidFill>
              </a:rPr>
              <a:t> Attention aux lésions par pénétration!</a:t>
            </a:r>
          </a:p>
          <a:p>
            <a:pPr lvl="1">
              <a:lnSpc>
                <a:spcPct val="100000"/>
              </a:lnSpc>
              <a:spcBef>
                <a:spcPts val="0"/>
              </a:spcBef>
              <a:spcAft>
                <a:spcPts val="0"/>
              </a:spcAft>
              <a:buFont typeface="Courier New" panose="02070309020205020404" pitchFamily="49" charset="0"/>
              <a:buChar char="o"/>
            </a:pPr>
            <a:r>
              <a:rPr lang="fr-FR" sz="2400" b="1" dirty="0">
                <a:solidFill>
                  <a:schemeClr val="tx1"/>
                </a:solidFill>
              </a:rPr>
              <a:t> </a:t>
            </a:r>
            <a:r>
              <a:rPr lang="fr-FR" sz="2400" dirty="0">
                <a:solidFill>
                  <a:schemeClr val="tx1"/>
                </a:solidFill>
              </a:rPr>
              <a:t>Dès la fin de la ponction, la lancette doit être placée dans la boites à déchets contaminés (contenant résistant aux piqûres)</a:t>
            </a:r>
          </a:p>
          <a:p>
            <a:pPr lvl="1">
              <a:lnSpc>
                <a:spcPct val="100000"/>
              </a:lnSpc>
              <a:spcBef>
                <a:spcPts val="0"/>
              </a:spcBef>
              <a:spcAft>
                <a:spcPts val="0"/>
              </a:spcAft>
              <a:buFont typeface="Courier New" panose="02070309020205020404" pitchFamily="49" charset="0"/>
              <a:buChar char="o"/>
            </a:pPr>
            <a:endParaRPr lang="fr-FR" dirty="0">
              <a:solidFill>
                <a:schemeClr val="tx1"/>
              </a:solidFill>
            </a:endParaRPr>
          </a:p>
          <a:p>
            <a:pPr>
              <a:lnSpc>
                <a:spcPct val="100000"/>
              </a:lnSpc>
              <a:spcBef>
                <a:spcPts val="0"/>
              </a:spcBef>
              <a:spcAft>
                <a:spcPts val="0"/>
              </a:spcAft>
              <a:buFont typeface="Arial" panose="020B0604020202020204" pitchFamily="34" charset="0"/>
              <a:buChar char="•"/>
            </a:pPr>
            <a:r>
              <a:rPr lang="fr-FR" sz="2400" b="1" dirty="0">
                <a:solidFill>
                  <a:schemeClr val="tx1"/>
                </a:solidFill>
              </a:rPr>
              <a:t> Nettoyer les traces de sang</a:t>
            </a:r>
          </a:p>
          <a:p>
            <a:pPr lvl="1">
              <a:lnSpc>
                <a:spcPct val="100000"/>
              </a:lnSpc>
              <a:spcBef>
                <a:spcPts val="0"/>
              </a:spcBef>
              <a:spcAft>
                <a:spcPts val="0"/>
              </a:spcAft>
              <a:buFont typeface="Courier New" panose="02070309020205020404" pitchFamily="49" charset="0"/>
              <a:buChar char="o"/>
            </a:pPr>
            <a:r>
              <a:rPr lang="fr-FR" sz="2400" b="1" dirty="0">
                <a:solidFill>
                  <a:schemeClr val="tx1"/>
                </a:solidFill>
              </a:rPr>
              <a:t> </a:t>
            </a:r>
            <a:r>
              <a:rPr lang="fr-FR" sz="2400" dirty="0">
                <a:solidFill>
                  <a:schemeClr val="tx1"/>
                </a:solidFill>
              </a:rPr>
              <a:t>Nettoyer immédiatement toute trace de sang avec des tampons antiseptiques afin que les enquêteurs et les participants n’entrent pas en contact avec</a:t>
            </a:r>
          </a:p>
        </p:txBody>
      </p:sp>
    </p:spTree>
    <p:extLst>
      <p:ext uri="{BB962C8B-B14F-4D97-AF65-F5344CB8AC3E}">
        <p14:creationId xmlns:p14="http://schemas.microsoft.com/office/powerpoint/2010/main" val="1006987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259792" y="217170"/>
            <a:ext cx="11672416" cy="743430"/>
          </a:xfrm>
        </p:spPr>
        <p:txBody>
          <a:bodyPr>
            <a:normAutofit/>
          </a:bodyPr>
          <a:lstStyle/>
          <a:p>
            <a:r>
              <a:rPr lang="fr-FR" dirty="0"/>
              <a:t>Liste de contrôle (3/3)</a:t>
            </a:r>
            <a:endParaRPr lang="en-GB" altLang="fr-FR" dirty="0"/>
          </a:p>
        </p:txBody>
      </p:sp>
      <p:sp>
        <p:nvSpPr>
          <p:cNvPr id="28675" name="Content Placeholder 4"/>
          <p:cNvSpPr>
            <a:spLocks noGrp="1"/>
          </p:cNvSpPr>
          <p:nvPr>
            <p:ph idx="1"/>
          </p:nvPr>
        </p:nvSpPr>
        <p:spPr/>
        <p:txBody>
          <a:bodyPr/>
          <a:lstStyle/>
          <a:p>
            <a:endParaRPr lang="en-GB" altLang="fr-FR" b="1" dirty="0"/>
          </a:p>
          <a:p>
            <a:endParaRPr lang="en-GB" altLang="fr-FR" b="1" dirty="0"/>
          </a:p>
          <a:p>
            <a:endParaRPr lang="en-GB" altLang="fr-FR" b="1" dirty="0"/>
          </a:p>
        </p:txBody>
      </p:sp>
      <p:sp>
        <p:nvSpPr>
          <p:cNvPr id="2"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6"/>
          <p:cNvSpPr>
            <a:spLocks noChangeArrowheads="1"/>
          </p:cNvSpPr>
          <p:nvPr/>
        </p:nvSpPr>
        <p:spPr bwMode="auto">
          <a:xfrm>
            <a:off x="0" y="295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5" name="Rectangle 7"/>
          <p:cNvSpPr>
            <a:spLocks noChangeArrowheads="1"/>
          </p:cNvSpPr>
          <p:nvPr/>
        </p:nvSpPr>
        <p:spPr bwMode="auto">
          <a:xfrm>
            <a:off x="0" y="3933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GB" altLang="fr-FR" sz="1800" b="0" i="0" u="none" strike="noStrike" cap="none" normalizeH="0" baseline="0">
              <a:ln>
                <a:noFill/>
              </a:ln>
              <a:solidFill>
                <a:schemeClr val="tx1"/>
              </a:solidFill>
              <a:effectLst/>
              <a:latin typeface="Arial" panose="020B0604020202020204" pitchFamily="34" charset="0"/>
            </a:endParaRPr>
          </a:p>
        </p:txBody>
      </p:sp>
      <p:sp>
        <p:nvSpPr>
          <p:cNvPr id="12" name="Content Placeholder 2"/>
          <p:cNvSpPr txBox="1">
            <a:spLocks/>
          </p:cNvSpPr>
          <p:nvPr/>
        </p:nvSpPr>
        <p:spPr>
          <a:xfrm>
            <a:off x="514507" y="983361"/>
            <a:ext cx="11436621" cy="514359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r>
              <a:rPr lang="fr-FR" sz="2400" b="1" dirty="0">
                <a:solidFill>
                  <a:schemeClr val="tx1"/>
                </a:solidFill>
              </a:rPr>
              <a:t> Elimination des déchets contaminés</a:t>
            </a:r>
          </a:p>
          <a:p>
            <a:pPr lvl="1">
              <a:lnSpc>
                <a:spcPct val="100000"/>
              </a:lnSpc>
              <a:spcBef>
                <a:spcPts val="0"/>
              </a:spcBef>
              <a:spcAft>
                <a:spcPts val="0"/>
              </a:spcAft>
              <a:buFont typeface="Courier New" panose="02070309020205020404" pitchFamily="49" charset="0"/>
              <a:buChar char="o"/>
            </a:pPr>
            <a:r>
              <a:rPr lang="fr-FR" sz="2400" b="1" dirty="0">
                <a:solidFill>
                  <a:schemeClr val="tx1"/>
                </a:solidFill>
              </a:rPr>
              <a:t> </a:t>
            </a:r>
            <a:r>
              <a:rPr lang="fr-FR" sz="2400" dirty="0">
                <a:solidFill>
                  <a:schemeClr val="tx1"/>
                </a:solidFill>
              </a:rPr>
              <a:t>Tout matériel entrant en contact avec le sang doit être placé dans la boite à déchets contaminés après usage (papier, gants, compresses de gaze, lancettes usagées, microcuvettes, et autre matériel en contact avec le sang)</a:t>
            </a:r>
          </a:p>
          <a:p>
            <a:pPr marL="201168" lvl="1" indent="0">
              <a:lnSpc>
                <a:spcPct val="100000"/>
              </a:lnSpc>
              <a:spcBef>
                <a:spcPts val="0"/>
              </a:spcBef>
              <a:spcAft>
                <a:spcPts val="0"/>
              </a:spcAft>
              <a:buNone/>
            </a:pPr>
            <a:endParaRPr lang="fr-FR" sz="2400" b="1" dirty="0">
              <a:solidFill>
                <a:schemeClr val="tx1"/>
              </a:solidFill>
            </a:endParaRPr>
          </a:p>
          <a:p>
            <a:pPr>
              <a:lnSpc>
                <a:spcPct val="100000"/>
              </a:lnSpc>
              <a:spcBef>
                <a:spcPts val="0"/>
              </a:spcBef>
              <a:spcAft>
                <a:spcPts val="0"/>
              </a:spcAft>
              <a:buFont typeface="Arial" panose="020B0604020202020204" pitchFamily="34" charset="0"/>
              <a:buChar char="•"/>
            </a:pPr>
            <a:r>
              <a:rPr lang="fr-FR" sz="2400" b="1" dirty="0">
                <a:solidFill>
                  <a:schemeClr val="tx1"/>
                </a:solidFill>
              </a:rPr>
              <a:t> Boites à déchets contaminés</a:t>
            </a:r>
          </a:p>
          <a:p>
            <a:pPr marL="635508" lvl="1" indent="-342900">
              <a:lnSpc>
                <a:spcPct val="100000"/>
              </a:lnSpc>
              <a:spcBef>
                <a:spcPts val="0"/>
              </a:spcBef>
              <a:spcAft>
                <a:spcPts val="0"/>
              </a:spcAft>
              <a:buFont typeface="Courier New" panose="02070309020205020404" pitchFamily="49" charset="0"/>
              <a:buChar char="o"/>
            </a:pPr>
            <a:r>
              <a:rPr lang="fr-FR" sz="2400" dirty="0">
                <a:solidFill>
                  <a:schemeClr val="tx1"/>
                </a:solidFill>
              </a:rPr>
              <a:t>Prenez des précautions lors de l’entreposage et du transport des boites à déchets contaminés pendant le travail sur le terrain</a:t>
            </a:r>
          </a:p>
          <a:p>
            <a:pPr marL="292608" lvl="1" indent="0">
              <a:lnSpc>
                <a:spcPct val="100000"/>
              </a:lnSpc>
              <a:spcBef>
                <a:spcPts val="0"/>
              </a:spcBef>
              <a:spcAft>
                <a:spcPts val="0"/>
              </a:spcAft>
              <a:buNone/>
            </a:pPr>
            <a:endParaRPr lang="fr-FR" sz="2400" b="1" dirty="0">
              <a:solidFill>
                <a:schemeClr val="tx1"/>
              </a:solidFill>
            </a:endParaRPr>
          </a:p>
          <a:p>
            <a:pPr>
              <a:lnSpc>
                <a:spcPct val="100000"/>
              </a:lnSpc>
              <a:spcBef>
                <a:spcPts val="0"/>
              </a:spcBef>
              <a:spcAft>
                <a:spcPts val="0"/>
              </a:spcAft>
              <a:buFont typeface="Arial" panose="020B0604020202020204" pitchFamily="34" charset="0"/>
              <a:buChar char="•"/>
            </a:pPr>
            <a:r>
              <a:rPr lang="fr-FR" sz="2400" b="1" dirty="0">
                <a:solidFill>
                  <a:schemeClr val="tx1"/>
                </a:solidFill>
              </a:rPr>
              <a:t> En cas d’accident</a:t>
            </a:r>
          </a:p>
          <a:p>
            <a:pPr lvl="1">
              <a:lnSpc>
                <a:spcPct val="100000"/>
              </a:lnSpc>
              <a:spcBef>
                <a:spcPts val="0"/>
              </a:spcBef>
              <a:spcAft>
                <a:spcPts val="0"/>
              </a:spcAft>
              <a:buFont typeface="Courier New" panose="02070309020205020404" pitchFamily="49" charset="0"/>
              <a:buChar char="o"/>
            </a:pPr>
            <a:r>
              <a:rPr lang="fr-FR" sz="2400" b="1" dirty="0">
                <a:solidFill>
                  <a:schemeClr val="tx1"/>
                </a:solidFill>
              </a:rPr>
              <a:t> </a:t>
            </a:r>
            <a:r>
              <a:rPr lang="fr-FR" sz="2400" dirty="0">
                <a:solidFill>
                  <a:schemeClr val="tx1"/>
                </a:solidFill>
              </a:rPr>
              <a:t>Toute surface cutanée ou muqueuse entrant en contact avec le sang doit être immédiatement lavée à grande eau avec du savon</a:t>
            </a:r>
          </a:p>
          <a:p>
            <a:pPr lvl="1">
              <a:lnSpc>
                <a:spcPct val="100000"/>
              </a:lnSpc>
              <a:spcBef>
                <a:spcPts val="0"/>
              </a:spcBef>
              <a:spcAft>
                <a:spcPts val="0"/>
              </a:spcAft>
              <a:buFont typeface="Courier New" panose="02070309020205020404" pitchFamily="49" charset="0"/>
              <a:buChar char="o"/>
            </a:pPr>
            <a:r>
              <a:rPr lang="fr-FR" sz="2400" dirty="0">
                <a:solidFill>
                  <a:schemeClr val="tx1"/>
                </a:solidFill>
              </a:rPr>
              <a:t> Le responsable de l’enquête doit être appelé immédiatement</a:t>
            </a:r>
          </a:p>
        </p:txBody>
      </p:sp>
    </p:spTree>
    <p:extLst>
      <p:ext uri="{BB962C8B-B14F-4D97-AF65-F5344CB8AC3E}">
        <p14:creationId xmlns:p14="http://schemas.microsoft.com/office/powerpoint/2010/main" val="1351976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fontScale="90000"/>
          </a:bodyPr>
          <a:lstStyle/>
          <a:p>
            <a:r>
              <a:rPr lang="fr-FR" dirty="0"/>
              <a:t>Erreur fréquentes et Moyens de les éviter</a:t>
            </a:r>
          </a:p>
        </p:txBody>
      </p:sp>
    </p:spTree>
    <p:extLst>
      <p:ext uri="{BB962C8B-B14F-4D97-AF65-F5344CB8AC3E}">
        <p14:creationId xmlns:p14="http://schemas.microsoft.com/office/powerpoint/2010/main" val="2725389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916255"/>
          </a:xfrm>
        </p:spPr>
        <p:txBody>
          <a:bodyPr rtlCol="0">
            <a:normAutofit/>
          </a:bodyPr>
          <a:lstStyle/>
          <a:p>
            <a:pPr>
              <a:defRPr/>
            </a:pPr>
            <a:r>
              <a:rPr lang="fr-FR" dirty="0"/>
              <a:t>Erreurs Fréquentes (1/6)</a:t>
            </a:r>
          </a:p>
        </p:txBody>
      </p:sp>
      <p:graphicFrame>
        <p:nvGraphicFramePr>
          <p:cNvPr id="5" name="Tableau 4"/>
          <p:cNvGraphicFramePr>
            <a:graphicFrameLocks noGrp="1"/>
          </p:cNvGraphicFramePr>
          <p:nvPr>
            <p:extLst>
              <p:ext uri="{D42A27DB-BD31-4B8C-83A1-F6EECF244321}">
                <p14:modId xmlns:p14="http://schemas.microsoft.com/office/powerpoint/2010/main" val="3675127939"/>
              </p:ext>
            </p:extLst>
          </p:nvPr>
        </p:nvGraphicFramePr>
        <p:xfrm>
          <a:off x="249936" y="1362359"/>
          <a:ext cx="11692128" cy="4449598"/>
        </p:xfrm>
        <a:graphic>
          <a:graphicData uri="http://schemas.openxmlformats.org/drawingml/2006/table">
            <a:tbl>
              <a:tblPr firstRow="1" firstCol="1" lastRow="1" lastCol="1" bandRow="1" bandCol="1"/>
              <a:tblGrid>
                <a:gridCol w="2258004">
                  <a:extLst>
                    <a:ext uri="{9D8B030D-6E8A-4147-A177-3AD203B41FA5}">
                      <a16:colId xmlns:a16="http://schemas.microsoft.com/office/drawing/2014/main" val="20000"/>
                    </a:ext>
                  </a:extLst>
                </a:gridCol>
                <a:gridCol w="5567679">
                  <a:extLst>
                    <a:ext uri="{9D8B030D-6E8A-4147-A177-3AD203B41FA5}">
                      <a16:colId xmlns:a16="http://schemas.microsoft.com/office/drawing/2014/main" val="20001"/>
                    </a:ext>
                  </a:extLst>
                </a:gridCol>
                <a:gridCol w="3866445">
                  <a:extLst>
                    <a:ext uri="{9D8B030D-6E8A-4147-A177-3AD203B41FA5}">
                      <a16:colId xmlns:a16="http://schemas.microsoft.com/office/drawing/2014/main" val="20002"/>
                    </a:ext>
                  </a:extLst>
                </a:gridCol>
              </a:tblGrid>
              <a:tr h="289439">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Erreur fréquente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069851">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Microcuvettes entreposées de façon inadéquate</a:t>
                      </a:r>
                      <a:endParaRPr lang="fr-FR" sz="1800" dirty="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Les microcuvettes mal entreposées ne doivent pas être utilisées pour les tests. Celles-ci ne doivent pas être conservées dans des boîtes ouvertes depuis plus de trois mois.</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Les boîtes doivent être gardées fermées lorsque qu’elles ne sont pas utilisées afin d’éviter leur exposition à l’humidité.</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2139702">
                <a:tc>
                  <a:txBody>
                    <a:bodyPr/>
                    <a:lstStyle/>
                    <a:p>
                      <a:pPr>
                        <a:spcAft>
                          <a:spcPts val="0"/>
                        </a:spcAft>
                      </a:pPr>
                      <a:r>
                        <a:rPr lang="fr-FR" sz="1800" b="1">
                          <a:effectLst/>
                          <a:latin typeface="Calibri" panose="020F0502020204030204" pitchFamily="34" charset="0"/>
                          <a:ea typeface="Times New Roman" panose="02020603050405020304" pitchFamily="18" charset="0"/>
                          <a:cs typeface="Times New Roman" panose="02020603050405020304" pitchFamily="18" charset="0"/>
                        </a:rPr>
                        <a:t>Mauvaise installation du  plan de travail</a:t>
                      </a:r>
                      <a:endParaRPr lang="fr-FR" sz="180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Ne pas préparer tout le matériel avant de tester un participant risque d’affecter la qualité de la lecture.</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a:effectLst/>
                          <a:latin typeface="Calibri" panose="020F0502020204030204" pitchFamily="34" charset="0"/>
                          <a:ea typeface="Times New Roman" panose="02020603050405020304" pitchFamily="18" charset="0"/>
                          <a:cs typeface="Times New Roman" panose="02020603050405020304" pitchFamily="18" charset="0"/>
                        </a:rPr>
                        <a:t>Placez une microcuvette, un tampon d’alcool, une compresse de gaze ou un papier absorbant et une lancette sur la station de travail; allumez l’appareil HemoCue; tirez le porte-microcuvette en position ‘locked’ pour que l’écran digital affiche ‘prêt / ready’; enfilez des gants en latex.</a:t>
                      </a:r>
                      <a:endParaRPr lang="fr-FR" sz="180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868319">
                <a:tc>
                  <a:txBody>
                    <a:bodyPr/>
                    <a:lstStyle/>
                    <a:p>
                      <a:pPr>
                        <a:spcAft>
                          <a:spcPts val="0"/>
                        </a:spcAft>
                      </a:pPr>
                      <a:r>
                        <a:rPr lang="fr-FR" sz="1800" b="1">
                          <a:effectLst/>
                          <a:latin typeface="Calibri" panose="020F0502020204030204" pitchFamily="34" charset="0"/>
                          <a:ea typeface="Times New Roman" panose="02020603050405020304" pitchFamily="18" charset="0"/>
                          <a:cs typeface="Times New Roman" panose="02020603050405020304" pitchFamily="18" charset="0"/>
                        </a:rPr>
                        <a:t>Retirer la microcuvette de la boîte avec les doigts pleins d’alcool</a:t>
                      </a:r>
                      <a:endParaRPr lang="fr-FR" sz="180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a:effectLst/>
                          <a:latin typeface="Calibri" panose="020F0502020204030204" pitchFamily="34" charset="0"/>
                          <a:ea typeface="Times New Roman" panose="02020603050405020304" pitchFamily="18" charset="0"/>
                          <a:cs typeface="Times New Roman" panose="02020603050405020304" pitchFamily="18" charset="0"/>
                        </a:rPr>
                        <a:t>L’alcool risque d’entrer en contact avec la microcuvette; de ce fait, la microcuvette ainsi que les autres qui se trouvent encore dans la boîte peuvent être détruites. </a:t>
                      </a:r>
                      <a:endParaRPr lang="fr-FR" sz="180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Retirez la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de la boîte avant de manipuler le tampon d’alcool.</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35982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916255"/>
          </a:xfrm>
        </p:spPr>
        <p:txBody>
          <a:bodyPr rtlCol="0">
            <a:normAutofit/>
          </a:bodyPr>
          <a:lstStyle/>
          <a:p>
            <a:pPr>
              <a:defRPr/>
            </a:pPr>
            <a:r>
              <a:rPr lang="fr-FR" dirty="0"/>
              <a:t>Erreurs Fréquentes (2/6)</a:t>
            </a:r>
          </a:p>
        </p:txBody>
      </p:sp>
      <p:graphicFrame>
        <p:nvGraphicFramePr>
          <p:cNvPr id="4" name="Tableau 3">
            <a:extLst>
              <a:ext uri="{FF2B5EF4-FFF2-40B4-BE49-F238E27FC236}">
                <a16:creationId xmlns:a16="http://schemas.microsoft.com/office/drawing/2014/main" id="{5566BC51-5B22-4BFC-B303-BFF0A2CDB057}"/>
              </a:ext>
            </a:extLst>
          </p:cNvPr>
          <p:cNvGraphicFramePr>
            <a:graphicFrameLocks noGrp="1"/>
          </p:cNvGraphicFramePr>
          <p:nvPr>
            <p:extLst>
              <p:ext uri="{D42A27DB-BD31-4B8C-83A1-F6EECF244321}">
                <p14:modId xmlns:p14="http://schemas.microsoft.com/office/powerpoint/2010/main" val="2624347922"/>
              </p:ext>
            </p:extLst>
          </p:nvPr>
        </p:nvGraphicFramePr>
        <p:xfrm>
          <a:off x="278712" y="1472252"/>
          <a:ext cx="11762113" cy="4351592"/>
        </p:xfrm>
        <a:graphic>
          <a:graphicData uri="http://schemas.openxmlformats.org/drawingml/2006/table">
            <a:tbl>
              <a:tblPr firstRow="1" firstCol="1" lastRow="1" lastCol="1" bandRow="1" bandCol="1"/>
              <a:tblGrid>
                <a:gridCol w="2271521">
                  <a:extLst>
                    <a:ext uri="{9D8B030D-6E8A-4147-A177-3AD203B41FA5}">
                      <a16:colId xmlns:a16="http://schemas.microsoft.com/office/drawing/2014/main" val="20000"/>
                    </a:ext>
                  </a:extLst>
                </a:gridCol>
                <a:gridCol w="5601005">
                  <a:extLst>
                    <a:ext uri="{9D8B030D-6E8A-4147-A177-3AD203B41FA5}">
                      <a16:colId xmlns:a16="http://schemas.microsoft.com/office/drawing/2014/main" val="20001"/>
                    </a:ext>
                  </a:extLst>
                </a:gridCol>
                <a:gridCol w="3889587">
                  <a:extLst>
                    <a:ext uri="{9D8B030D-6E8A-4147-A177-3AD203B41FA5}">
                      <a16:colId xmlns:a16="http://schemas.microsoft.com/office/drawing/2014/main" val="20002"/>
                    </a:ext>
                  </a:extLst>
                </a:gridCol>
              </a:tblGrid>
              <a:tr h="310828">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Erreur fréquente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040764">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Ne pas remplir la </a:t>
                      </a:r>
                      <a:r>
                        <a:rPr lang="fr-FR" sz="1800" b="1"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 suffisamment</a:t>
                      </a:r>
                      <a:endParaRPr lang="fr-FR" sz="1800" dirty="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La </a:t>
                      </a:r>
                      <a:r>
                        <a:rPr lang="fr-FR" sz="1800" b="1"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 est remplie en partie seulement ou seul le cercle rouge est rempli de sang. N’utilisez jamais une </a:t>
                      </a:r>
                      <a:r>
                        <a:rPr lang="fr-FR" sz="1800" b="1"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 mal remplie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et ne cherchez jamais à compléter le remplissage d’une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à partir de la même goutte de sang car il se peut que le sang ait commencé à coaguler, ce qui risque d’entraîner une lecture incorrecte.</a:t>
                      </a:r>
                    </a:p>
                    <a:p>
                      <a:pPr>
                        <a:spcAft>
                          <a:spcPts val="0"/>
                        </a:spcAft>
                      </a:pP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fr-FR" sz="1800" dirty="0">
                        <a:effectLst/>
                        <a:latin typeface="Times New Roman" panose="02020603050405020304" pitchFamily="18" charset="0"/>
                        <a:ea typeface="Times New Roman" panose="02020603050405020304" pitchFamily="18" charset="0"/>
                      </a:endParaRPr>
                    </a:p>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Remplissez une nouvelle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à partir d’une autre goutte de sang issu du même site de ponction si possible. Sinon, vous risquez d’avoir besoin de faire une autre piqûre. Si vous devez faire une nouvelle piqûre, utilisez un autre doigt.</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6" name="Immagine 26" descr="Descrizione: 7401">
            <a:extLst>
              <a:ext uri="{FF2B5EF4-FFF2-40B4-BE49-F238E27FC236}">
                <a16:creationId xmlns:a16="http://schemas.microsoft.com/office/drawing/2014/main" id="{F5791CBE-51A0-4EBD-B3F6-D5FEC8286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9826" y="3689697"/>
            <a:ext cx="3056394" cy="190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395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1737359"/>
            <a:ext cx="10972799" cy="4472371"/>
          </a:xfrm>
        </p:spPr>
        <p:txBody>
          <a:bodyPr rtlCol="0">
            <a:noAutofit/>
          </a:bodyPr>
          <a:lstStyle/>
          <a:p>
            <a:pPr marL="0" indent="0">
              <a:lnSpc>
                <a:spcPct val="100000"/>
              </a:lnSpc>
              <a:spcBef>
                <a:spcPts val="0"/>
              </a:spcBef>
              <a:spcAft>
                <a:spcPts val="0"/>
              </a:spcAft>
              <a:buNone/>
              <a:defRPr/>
            </a:pPr>
            <a:endParaRPr lang="fr-FR" b="1" dirty="0"/>
          </a:p>
          <a:p>
            <a:pPr marL="0" indent="0">
              <a:lnSpc>
                <a:spcPct val="100000"/>
              </a:lnSpc>
              <a:spcBef>
                <a:spcPts val="0"/>
              </a:spcBef>
              <a:spcAft>
                <a:spcPts val="0"/>
              </a:spcAft>
              <a:buNone/>
              <a:defRPr/>
            </a:pP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2133774293"/>
              </p:ext>
            </p:extLst>
          </p:nvPr>
        </p:nvGraphicFramePr>
        <p:xfrm>
          <a:off x="213360" y="1400938"/>
          <a:ext cx="11765279" cy="4450080"/>
        </p:xfrm>
        <a:graphic>
          <a:graphicData uri="http://schemas.openxmlformats.org/drawingml/2006/table">
            <a:tbl>
              <a:tblPr firstRow="1" firstCol="1" lastRow="1" lastCol="1" bandRow="1" bandCol="1"/>
              <a:tblGrid>
                <a:gridCol w="2245174">
                  <a:extLst>
                    <a:ext uri="{9D8B030D-6E8A-4147-A177-3AD203B41FA5}">
                      <a16:colId xmlns:a16="http://schemas.microsoft.com/office/drawing/2014/main" val="20000"/>
                    </a:ext>
                  </a:extLst>
                </a:gridCol>
                <a:gridCol w="5618422">
                  <a:extLst>
                    <a:ext uri="{9D8B030D-6E8A-4147-A177-3AD203B41FA5}">
                      <a16:colId xmlns:a16="http://schemas.microsoft.com/office/drawing/2014/main" val="20001"/>
                    </a:ext>
                  </a:extLst>
                </a:gridCol>
                <a:gridCol w="3901683">
                  <a:extLst>
                    <a:ext uri="{9D8B030D-6E8A-4147-A177-3AD203B41FA5}">
                      <a16:colId xmlns:a16="http://schemas.microsoft.com/office/drawing/2014/main" val="20002"/>
                    </a:ext>
                  </a:extLst>
                </a:gridCol>
              </a:tblGrid>
              <a:tr h="217580">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Erreur fréquente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652739">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Mélanger de l’alcool à la goutte de sang</a:t>
                      </a:r>
                      <a:endParaRPr lang="fr-FR" sz="1800" dirty="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Ne pas laisser le doigt sécher complètement après désinfection à l’alcool entrainera une lecture erronée. Même une trace d’alcool entrant dans la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affecte la lecture.</a:t>
                      </a:r>
                    </a:p>
                    <a:p>
                      <a:pPr>
                        <a:spcAft>
                          <a:spcPts val="0"/>
                        </a:spcAft>
                      </a:pPr>
                      <a:endParaRPr lang="fr-FR" sz="11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Laissez le doigt sécher à l’air libre après l’avoir essuyé avec l’alcool.</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870318">
                <a:tc>
                  <a:txBody>
                    <a:bodyPr/>
                    <a:lstStyle/>
                    <a:p>
                      <a:pPr>
                        <a:spcAft>
                          <a:spcPts val="0"/>
                        </a:spcAft>
                      </a:pPr>
                      <a:r>
                        <a:rPr lang="fr-FR" sz="1800" b="1">
                          <a:effectLst/>
                          <a:latin typeface="Calibri" panose="020F0502020204030204" pitchFamily="34" charset="0"/>
                          <a:ea typeface="Times New Roman" panose="02020603050405020304" pitchFamily="18" charset="0"/>
                          <a:cs typeface="Times New Roman" panose="02020603050405020304" pitchFamily="18" charset="0"/>
                        </a:rPr>
                        <a:t>Ponction trop superficielle</a:t>
                      </a:r>
                      <a:endParaRPr lang="fr-FR" sz="180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Une piqûre au doigt peut être trop superficielle si la lancette n’a pas été placée correctement ou si la pression exercée sur le déclencheur a été insuffisante; l’afflux sanguin provoqué est donc réduit.</a:t>
                      </a:r>
                    </a:p>
                    <a:p>
                      <a:pPr>
                        <a:spcAft>
                          <a:spcPts val="0"/>
                        </a:spcAft>
                      </a:pPr>
                      <a:endParaRPr lang="fr-FR" sz="11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a:effectLst/>
                          <a:latin typeface="Calibri" panose="020F0502020204030204" pitchFamily="34" charset="0"/>
                          <a:ea typeface="Times New Roman" panose="02020603050405020304" pitchFamily="18" charset="0"/>
                          <a:cs typeface="Times New Roman" panose="02020603050405020304" pitchFamily="18" charset="0"/>
                        </a:rPr>
                        <a:t>Une ponction profonde faite rapidement entraînera une meilleure circulation et une fin plus rapide du test.</a:t>
                      </a:r>
                      <a:endParaRPr lang="fr-FR" sz="180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1087898">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Obstruction de le la circulation</a:t>
                      </a:r>
                      <a:endParaRPr lang="fr-FR" sz="1800" dirty="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Une réduction du flux sanguin au niveau de l’extrémité du doigt du participant après la piqûre, parce que le doigt est trop serré, altère le test.</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Relâchez le doigt du participant après la piqûre pour permettre au sang de circuler; tenez aussi la main du participant sans la serrer trop fort  pour éviter de réduire le flux sanguin au niveau du doigt.</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006680E5-D725-453F-B091-8E633499F116}"/>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fr-FR" dirty="0"/>
              <a:t>Erreurs Fréquentes (3/6)</a:t>
            </a:r>
          </a:p>
        </p:txBody>
      </p:sp>
    </p:spTree>
    <p:extLst>
      <p:ext uri="{BB962C8B-B14F-4D97-AF65-F5344CB8AC3E}">
        <p14:creationId xmlns:p14="http://schemas.microsoft.com/office/powerpoint/2010/main" val="1552837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1737359"/>
            <a:ext cx="10972799" cy="4472371"/>
          </a:xfrm>
        </p:spPr>
        <p:txBody>
          <a:bodyPr rtlCol="0">
            <a:noAutofit/>
          </a:bodyPr>
          <a:lstStyle/>
          <a:p>
            <a:pPr marL="0" indent="0">
              <a:lnSpc>
                <a:spcPct val="100000"/>
              </a:lnSpc>
              <a:spcBef>
                <a:spcPts val="0"/>
              </a:spcBef>
              <a:spcAft>
                <a:spcPts val="0"/>
              </a:spcAft>
              <a:buNone/>
              <a:defRPr/>
            </a:pPr>
            <a:endParaRPr lang="fr-FR" b="1" dirty="0"/>
          </a:p>
          <a:p>
            <a:pPr marL="0" indent="0">
              <a:lnSpc>
                <a:spcPct val="100000"/>
              </a:lnSpc>
              <a:spcBef>
                <a:spcPts val="0"/>
              </a:spcBef>
              <a:spcAft>
                <a:spcPts val="0"/>
              </a:spcAft>
              <a:buNone/>
              <a:defRPr/>
            </a:pP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1090438303"/>
              </p:ext>
            </p:extLst>
          </p:nvPr>
        </p:nvGraphicFramePr>
        <p:xfrm>
          <a:off x="219456" y="1369888"/>
          <a:ext cx="11753088" cy="4359782"/>
        </p:xfrm>
        <a:graphic>
          <a:graphicData uri="http://schemas.openxmlformats.org/drawingml/2006/table">
            <a:tbl>
              <a:tblPr firstRow="1" firstCol="1" lastRow="1" lastCol="1" bandRow="1" bandCol="1"/>
              <a:tblGrid>
                <a:gridCol w="1908048">
                  <a:extLst>
                    <a:ext uri="{9D8B030D-6E8A-4147-A177-3AD203B41FA5}">
                      <a16:colId xmlns:a16="http://schemas.microsoft.com/office/drawing/2014/main" val="20000"/>
                    </a:ext>
                  </a:extLst>
                </a:gridCol>
                <a:gridCol w="5376672">
                  <a:extLst>
                    <a:ext uri="{9D8B030D-6E8A-4147-A177-3AD203B41FA5}">
                      <a16:colId xmlns:a16="http://schemas.microsoft.com/office/drawing/2014/main" val="20001"/>
                    </a:ext>
                  </a:extLst>
                </a:gridCol>
                <a:gridCol w="4468368">
                  <a:extLst>
                    <a:ext uri="{9D8B030D-6E8A-4147-A177-3AD203B41FA5}">
                      <a16:colId xmlns:a16="http://schemas.microsoft.com/office/drawing/2014/main" val="20002"/>
                    </a:ext>
                  </a:extLst>
                </a:gridCol>
              </a:tblGrid>
              <a:tr h="290652">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Erreur fréquente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743913">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“Malaxer” le doigt</a:t>
                      </a:r>
                      <a:endParaRPr lang="fr-FR" sz="1800" dirty="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Masser ou serrer le doigt de façon excessive amène de l’eau dans les tissus (liquide interstitiel) et ce liquide se mélange au sang. Cela entraîne des résultats erronés, notamment du fait que cela diminue la concentration en Hb dans le sang. </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Une piqûre bien faite devrait entraîner un afflux de sang spontané, rendant inutile l’application d’une pression sur le doigt. S’il est nécessaire de stimuler le flux sanguin, appliquez une légère pression à l’aide de votre pouce sur le côté opposé au site de ponction.</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1453261">
                <a:tc>
                  <a:txBody>
                    <a:bodyPr/>
                    <a:lstStyle/>
                    <a:p>
                      <a:pPr>
                        <a:spcAft>
                          <a:spcPts val="0"/>
                        </a:spcAft>
                      </a:pPr>
                      <a:r>
                        <a:rPr lang="fr-FR" sz="1800" b="1">
                          <a:effectLst/>
                          <a:latin typeface="Calibri" panose="020F0502020204030204" pitchFamily="34" charset="0"/>
                          <a:ea typeface="Times New Roman" panose="02020603050405020304" pitchFamily="18" charset="0"/>
                          <a:cs typeface="Times New Roman" panose="02020603050405020304" pitchFamily="18" charset="0"/>
                        </a:rPr>
                        <a:t>Utiliser la mauvaise goutte de sang</a:t>
                      </a:r>
                      <a:endParaRPr lang="fr-FR" sz="180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a:effectLst/>
                          <a:latin typeface="Calibri" panose="020F0502020204030204" pitchFamily="34" charset="0"/>
                          <a:ea typeface="Times New Roman" panose="02020603050405020304" pitchFamily="18" charset="0"/>
                          <a:cs typeface="Times New Roman" panose="02020603050405020304" pitchFamily="18" charset="0"/>
                        </a:rPr>
                        <a:t>Ne pas essuyer correctement les deux premières gouttes de sang  peut donner un échantillon non représentatif.</a:t>
                      </a:r>
                      <a:endParaRPr lang="fr-FR" sz="180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a:effectLst/>
                          <a:latin typeface="Calibri" panose="020F0502020204030204" pitchFamily="34" charset="0"/>
                          <a:ea typeface="Times New Roman" panose="02020603050405020304" pitchFamily="18" charset="0"/>
                          <a:cs typeface="Times New Roman" panose="02020603050405020304" pitchFamily="18" charset="0"/>
                        </a:rPr>
                        <a:t>Essuyez fermement les deux premières gouttes de sang. Un essuyage ferme stimulera la circulation. Jeter les deux premières grosses gouttes de sang permettra d’obtenir un échantillon représentatif.</a:t>
                      </a:r>
                      <a:endParaRPr lang="fr-FR" sz="180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871956">
                <a:tc>
                  <a:txBody>
                    <a:bodyPr/>
                    <a:lstStyle/>
                    <a:p>
                      <a:pPr>
                        <a:spcAft>
                          <a:spcPts val="0"/>
                        </a:spcAft>
                      </a:pPr>
                      <a:r>
                        <a:rPr lang="fr-FR" sz="1800" b="1">
                          <a:effectLst/>
                          <a:latin typeface="Calibri" panose="020F0502020204030204" pitchFamily="34" charset="0"/>
                          <a:ea typeface="Times New Roman" panose="02020603050405020304" pitchFamily="18" charset="0"/>
                          <a:cs typeface="Times New Roman" panose="02020603050405020304" pitchFamily="18" charset="0"/>
                        </a:rPr>
                        <a:t>Présence de bulles d’air microcuvette</a:t>
                      </a:r>
                      <a:endParaRPr lang="fr-FR" sz="180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a:effectLst/>
                          <a:latin typeface="Calibri" panose="020F0502020204030204" pitchFamily="34" charset="0"/>
                          <a:ea typeface="Times New Roman" panose="02020603050405020304" pitchFamily="18" charset="0"/>
                          <a:cs typeface="Times New Roman" panose="02020603050405020304" pitchFamily="18" charset="0"/>
                        </a:rPr>
                        <a:t>Tenir la microcuvette à l’envers (fente vers le bas) pendant le remplissage peut entraîner la présence de bulles d’air  dans l’échantillon, altérant ainsi la lecture.</a:t>
                      </a:r>
                      <a:endParaRPr lang="fr-FR" sz="180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b="1" u="sng" dirty="0">
                          <a:effectLst/>
                          <a:latin typeface="Calibri" panose="020F0502020204030204" pitchFamily="34" charset="0"/>
                          <a:ea typeface="Times New Roman" panose="02020603050405020304" pitchFamily="18" charset="0"/>
                          <a:cs typeface="Times New Roman" panose="02020603050405020304" pitchFamily="18" charset="0"/>
                        </a:rPr>
                        <a:t>Tenez la </a:t>
                      </a:r>
                      <a:r>
                        <a:rPr lang="fr-FR" sz="1800" b="1" u="sng"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b="1" u="sng" dirty="0">
                          <a:effectLst/>
                          <a:latin typeface="Calibri" panose="020F0502020204030204" pitchFamily="34" charset="0"/>
                          <a:ea typeface="Times New Roman" panose="02020603050405020304" pitchFamily="18" charset="0"/>
                          <a:cs typeface="Times New Roman" panose="02020603050405020304" pitchFamily="18" charset="0"/>
                        </a:rPr>
                        <a:t> avec la fente vers le haut</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l’extrémité pointue touchant la goutte de sang.</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C3588328-6A61-4AEF-8F0A-E248A297DD44}"/>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fr-FR" dirty="0"/>
              <a:t>Erreurs Fréquentes (4/6)</a:t>
            </a:r>
          </a:p>
        </p:txBody>
      </p:sp>
    </p:spTree>
    <p:extLst>
      <p:ext uri="{BB962C8B-B14F-4D97-AF65-F5344CB8AC3E}">
        <p14:creationId xmlns:p14="http://schemas.microsoft.com/office/powerpoint/2010/main" val="2252460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1737359"/>
            <a:ext cx="10972799" cy="4472371"/>
          </a:xfrm>
        </p:spPr>
        <p:txBody>
          <a:bodyPr rtlCol="0">
            <a:noAutofit/>
          </a:bodyPr>
          <a:lstStyle/>
          <a:p>
            <a:pPr marL="0" indent="0">
              <a:lnSpc>
                <a:spcPct val="100000"/>
              </a:lnSpc>
              <a:spcBef>
                <a:spcPts val="0"/>
              </a:spcBef>
              <a:spcAft>
                <a:spcPts val="0"/>
              </a:spcAft>
              <a:buNone/>
              <a:defRPr/>
            </a:pPr>
            <a:endParaRPr lang="fr-FR" b="1" dirty="0"/>
          </a:p>
          <a:p>
            <a:pPr marL="0" indent="0">
              <a:lnSpc>
                <a:spcPct val="100000"/>
              </a:lnSpc>
              <a:spcBef>
                <a:spcPts val="0"/>
              </a:spcBef>
              <a:spcAft>
                <a:spcPts val="0"/>
              </a:spcAft>
              <a:buNone/>
              <a:defRPr/>
            </a:pP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2116403646"/>
              </p:ext>
            </p:extLst>
          </p:nvPr>
        </p:nvGraphicFramePr>
        <p:xfrm>
          <a:off x="191191" y="1504665"/>
          <a:ext cx="11847457" cy="4114800"/>
        </p:xfrm>
        <a:graphic>
          <a:graphicData uri="http://schemas.openxmlformats.org/drawingml/2006/table">
            <a:tbl>
              <a:tblPr firstRow="1" firstCol="1" lastRow="1" lastCol="1" bandRow="1" bandCol="1"/>
              <a:tblGrid>
                <a:gridCol w="2288002">
                  <a:extLst>
                    <a:ext uri="{9D8B030D-6E8A-4147-A177-3AD203B41FA5}">
                      <a16:colId xmlns:a16="http://schemas.microsoft.com/office/drawing/2014/main" val="20000"/>
                    </a:ext>
                  </a:extLst>
                </a:gridCol>
                <a:gridCol w="5641645">
                  <a:extLst>
                    <a:ext uri="{9D8B030D-6E8A-4147-A177-3AD203B41FA5}">
                      <a16:colId xmlns:a16="http://schemas.microsoft.com/office/drawing/2014/main" val="20001"/>
                    </a:ext>
                  </a:extLst>
                </a:gridCol>
                <a:gridCol w="3917810">
                  <a:extLst>
                    <a:ext uri="{9D8B030D-6E8A-4147-A177-3AD203B41FA5}">
                      <a16:colId xmlns:a16="http://schemas.microsoft.com/office/drawing/2014/main" val="20002"/>
                    </a:ext>
                  </a:extLst>
                </a:gridCol>
              </a:tblGrid>
              <a:tr h="174064">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Erreur fréquente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044382">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“Recharger” la </a:t>
                      </a:r>
                      <a:r>
                        <a:rPr lang="fr-FR" sz="1800" b="1" dirty="0" err="1">
                          <a:effectLst/>
                          <a:latin typeface="Calibri" panose="020F0502020204030204" pitchFamily="34" charset="0"/>
                          <a:ea typeface="Times New Roman" panose="02020603050405020304" pitchFamily="18" charset="0"/>
                          <a:cs typeface="Times New Roman" panose="02020603050405020304" pitchFamily="18" charset="0"/>
                        </a:rPr>
                        <a:t>microcuvette</a:t>
                      </a:r>
                      <a:endParaRPr lang="fr-FR" sz="1800" dirty="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Tenter de remplir de nouveau une microcuvette en répétant le recueil du sang entraînera une mesure erronée. Les globules rouges sanguins introduits après le premier remplissage ne seront pas analysés correctement.</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Laisser une grosse goutte de sang se former sur le doigt du participant de façon à pouvoir remplir complètement la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en une seule fois. Puis, tenez la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en place au moins 2-3 secondes de plus pour assurer un remplissage complet.</a:t>
                      </a:r>
                    </a:p>
                    <a:p>
                      <a:pPr>
                        <a:spcAft>
                          <a:spcPts val="0"/>
                        </a:spcAft>
                      </a:pP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870318">
                <a:tc>
                  <a:txBody>
                    <a:bodyPr/>
                    <a:lstStyle/>
                    <a:p>
                      <a:pPr>
                        <a:spcAft>
                          <a:spcPts val="0"/>
                        </a:spcAft>
                      </a:pPr>
                      <a:r>
                        <a:rPr lang="fr-FR" sz="1800" b="1">
                          <a:effectLst/>
                          <a:latin typeface="Calibri" panose="020F0502020204030204" pitchFamily="34" charset="0"/>
                          <a:ea typeface="Times New Roman" panose="02020603050405020304" pitchFamily="18" charset="0"/>
                          <a:cs typeface="Times New Roman" panose="02020603050405020304" pitchFamily="18" charset="0"/>
                        </a:rPr>
                        <a:t>Sang à l’extérieur de la microcuvette</a:t>
                      </a:r>
                      <a:endParaRPr lang="fr-FR" sz="180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Ne pas nettoyer le sang à l’extérieur de la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avant le test peut entraîner des mesures plus élevées que la réalité.</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Essuyez l’excès de sang sur les côtés de la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en effectuant un mouvement de « couteau à beurre » pour éviter que le sang situé à l’intérieur de la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ne s’en échappe pas.</a:t>
                      </a:r>
                    </a:p>
                    <a:p>
                      <a:pPr>
                        <a:spcAft>
                          <a:spcPts val="0"/>
                        </a:spcAft>
                      </a:pP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itle 1">
            <a:extLst>
              <a:ext uri="{FF2B5EF4-FFF2-40B4-BE49-F238E27FC236}">
                <a16:creationId xmlns:a16="http://schemas.microsoft.com/office/drawing/2014/main" id="{79EF1EC3-20E9-4D48-8B40-27A75E0F356C}"/>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fr-FR" dirty="0"/>
              <a:t>Erreurs Fréquentes (5/6)</a:t>
            </a:r>
          </a:p>
        </p:txBody>
      </p:sp>
    </p:spTree>
    <p:extLst>
      <p:ext uri="{BB962C8B-B14F-4D97-AF65-F5344CB8AC3E}">
        <p14:creationId xmlns:p14="http://schemas.microsoft.com/office/powerpoint/2010/main" val="383773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972" y="193289"/>
            <a:ext cx="11672416" cy="767665"/>
          </a:xfrm>
        </p:spPr>
        <p:txBody>
          <a:bodyPr rtlCol="0">
            <a:normAutofit/>
          </a:bodyPr>
          <a:lstStyle/>
          <a:p>
            <a:pPr>
              <a:defRPr/>
            </a:pPr>
            <a:r>
              <a:rPr lang="fr-FR" altLang="fr-FR" dirty="0"/>
              <a:t>Termes Clés</a:t>
            </a:r>
            <a:endParaRPr lang="en-US" dirty="0"/>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62686" y="960954"/>
            <a:ext cx="11266627" cy="557138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fr-FR" sz="2200" dirty="0"/>
              <a:t> </a:t>
            </a:r>
            <a:r>
              <a:rPr lang="fr-FR" sz="2200" b="1" dirty="0">
                <a:solidFill>
                  <a:schemeClr val="tx1"/>
                </a:solidFill>
              </a:rPr>
              <a:t>Hémoglobine : </a:t>
            </a:r>
            <a:r>
              <a:rPr lang="fr-FR" sz="2200" dirty="0">
                <a:solidFill>
                  <a:schemeClr val="tx1"/>
                </a:solidFill>
              </a:rPr>
              <a:t>La partie des globules rouges qui est vitale dans le transport de l’oxygène. La quantité d’hémoglobine (Hb) dans le sang est habituellement exprimée en g/</a:t>
            </a:r>
            <a:r>
              <a:rPr lang="fr-FR" sz="2200" dirty="0" err="1">
                <a:solidFill>
                  <a:schemeClr val="tx1"/>
                </a:solidFill>
              </a:rPr>
              <a:t>dL</a:t>
            </a:r>
            <a:r>
              <a:rPr lang="fr-FR" sz="2200" dirty="0">
                <a:solidFill>
                  <a:schemeClr val="tx1"/>
                </a:solidFill>
              </a:rPr>
              <a:t> (grammes d’Hb par décilitre de sang)</a:t>
            </a:r>
          </a:p>
          <a:p>
            <a:pPr>
              <a:lnSpc>
                <a:spcPct val="100000"/>
              </a:lnSpc>
              <a:spcBef>
                <a:spcPts val="0"/>
              </a:spcBef>
              <a:spcAft>
                <a:spcPts val="0"/>
              </a:spcAft>
              <a:buFont typeface="Arial" panose="020B0604020202020204" pitchFamily="34" charset="0"/>
              <a:buChar char="•"/>
              <a:defRPr/>
            </a:pPr>
            <a:endParaRPr lang="fr-FR" dirty="0">
              <a:solidFill>
                <a:schemeClr val="tx1"/>
              </a:solidFill>
            </a:endParaRPr>
          </a:p>
          <a:p>
            <a:pPr>
              <a:lnSpc>
                <a:spcPct val="100000"/>
              </a:lnSpc>
              <a:spcBef>
                <a:spcPts val="0"/>
              </a:spcBef>
              <a:spcAft>
                <a:spcPts val="0"/>
              </a:spcAft>
              <a:buFont typeface="Arial" panose="020B0604020202020204" pitchFamily="34" charset="0"/>
              <a:buChar char="•"/>
              <a:defRPr/>
            </a:pPr>
            <a:r>
              <a:rPr lang="fr-FR" sz="2200" dirty="0">
                <a:solidFill>
                  <a:schemeClr val="tx1"/>
                </a:solidFill>
              </a:rPr>
              <a:t> </a:t>
            </a:r>
            <a:r>
              <a:rPr lang="fr-FR" sz="2200" b="1" dirty="0">
                <a:solidFill>
                  <a:schemeClr val="tx1"/>
                </a:solidFill>
              </a:rPr>
              <a:t>Anémie : </a:t>
            </a:r>
            <a:r>
              <a:rPr lang="fr-FR" sz="2200" dirty="0">
                <a:solidFill>
                  <a:schemeClr val="tx1"/>
                </a:solidFill>
              </a:rPr>
              <a:t>Condition causée par une diminution du taux Hb dans le sang (</a:t>
            </a:r>
            <a:r>
              <a:rPr lang="fr-FR" sz="2200" dirty="0">
                <a:solidFill>
                  <a:schemeClr val="tx1"/>
                </a:solidFill>
                <a:sym typeface="Wingdings 3" panose="05040102010807070707" pitchFamily="18" charset="2"/>
              </a:rPr>
              <a:t></a:t>
            </a:r>
            <a:r>
              <a:rPr lang="fr-FR" sz="2200" dirty="0">
                <a:solidFill>
                  <a:schemeClr val="tx1"/>
                </a:solidFill>
              </a:rPr>
              <a:t> du nombre de globules rouges). Cela conduit à une réduction de la capacité à transporter l’oxygène, et peut entrainer une diminution de l’activité aérobie des cellules du corps</a:t>
            </a:r>
          </a:p>
          <a:p>
            <a:pPr>
              <a:lnSpc>
                <a:spcPct val="100000"/>
              </a:lnSpc>
              <a:spcBef>
                <a:spcPts val="0"/>
              </a:spcBef>
              <a:spcAft>
                <a:spcPts val="0"/>
              </a:spcAft>
              <a:buFont typeface="Arial" panose="020B0604020202020204" pitchFamily="34" charset="0"/>
              <a:buChar char="•"/>
              <a:defRPr/>
            </a:pPr>
            <a:endParaRPr lang="fr-FR" dirty="0">
              <a:solidFill>
                <a:schemeClr val="tx1"/>
              </a:solidFill>
            </a:endParaRPr>
          </a:p>
          <a:p>
            <a:pPr>
              <a:lnSpc>
                <a:spcPct val="100000"/>
              </a:lnSpc>
              <a:spcBef>
                <a:spcPts val="0"/>
              </a:spcBef>
              <a:spcAft>
                <a:spcPts val="0"/>
              </a:spcAft>
              <a:buFont typeface="Arial" panose="020B0604020202020204" pitchFamily="34" charset="0"/>
              <a:buChar char="•"/>
              <a:defRPr/>
            </a:pPr>
            <a:r>
              <a:rPr lang="fr-FR" sz="2200" dirty="0">
                <a:solidFill>
                  <a:schemeClr val="tx1"/>
                </a:solidFill>
              </a:rPr>
              <a:t> </a:t>
            </a:r>
            <a:r>
              <a:rPr lang="fr-FR" sz="2200" b="1" dirty="0">
                <a:solidFill>
                  <a:schemeClr val="tx1"/>
                </a:solidFill>
              </a:rPr>
              <a:t>Carence en fer : </a:t>
            </a:r>
            <a:r>
              <a:rPr lang="fr-FR" sz="2200" dirty="0">
                <a:solidFill>
                  <a:schemeClr val="tx1"/>
                </a:solidFill>
              </a:rPr>
              <a:t>Quantité insuffisante de fer dans le corps pouvant conduire a une anémie ferriprive. Le fer est nécessaire à la production de l’Hb. La carence en fer est généralement causée par un manque de fer dans l’alimentation et la perte de sang. La carence en fer due à un manque de fer dans l’alimentation est la cause d’anémie la plus courante</a:t>
            </a:r>
          </a:p>
          <a:p>
            <a:pPr>
              <a:lnSpc>
                <a:spcPct val="100000"/>
              </a:lnSpc>
              <a:spcBef>
                <a:spcPts val="0"/>
              </a:spcBef>
              <a:spcAft>
                <a:spcPts val="0"/>
              </a:spcAft>
              <a:buFont typeface="Arial" panose="020B0604020202020204" pitchFamily="34" charset="0"/>
              <a:buChar char="•"/>
              <a:defRPr/>
            </a:pPr>
            <a:endParaRPr lang="fr-FR" dirty="0">
              <a:solidFill>
                <a:schemeClr val="tx1"/>
              </a:solidFill>
            </a:endParaRPr>
          </a:p>
          <a:p>
            <a:pPr>
              <a:lnSpc>
                <a:spcPct val="100000"/>
              </a:lnSpc>
              <a:spcBef>
                <a:spcPts val="0"/>
              </a:spcBef>
              <a:spcAft>
                <a:spcPts val="0"/>
              </a:spcAft>
              <a:buFont typeface="Arial" panose="020B0604020202020204" pitchFamily="34" charset="0"/>
              <a:buChar char="•"/>
              <a:defRPr/>
            </a:pPr>
            <a:r>
              <a:rPr lang="fr-FR" sz="2200" dirty="0">
                <a:solidFill>
                  <a:schemeClr val="tx1"/>
                </a:solidFill>
              </a:rPr>
              <a:t> </a:t>
            </a:r>
            <a:r>
              <a:rPr lang="fr-FR" sz="2200" b="1" dirty="0">
                <a:solidFill>
                  <a:schemeClr val="tx1"/>
                </a:solidFill>
              </a:rPr>
              <a:t>HemoCue :</a:t>
            </a:r>
            <a:r>
              <a:rPr lang="fr-FR" sz="2200" dirty="0">
                <a:solidFill>
                  <a:schemeClr val="tx1"/>
                </a:solidFill>
              </a:rPr>
              <a:t> Appareil portable utilisé pour mesurer le taux d’Hb dans le sang</a:t>
            </a:r>
          </a:p>
        </p:txBody>
      </p:sp>
    </p:spTree>
    <p:extLst>
      <p:ext uri="{BB962C8B-B14F-4D97-AF65-F5344CB8AC3E}">
        <p14:creationId xmlns:p14="http://schemas.microsoft.com/office/powerpoint/2010/main" val="4158519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75" y="1737359"/>
            <a:ext cx="10972799" cy="4472371"/>
          </a:xfrm>
        </p:spPr>
        <p:txBody>
          <a:bodyPr rtlCol="0">
            <a:noAutofit/>
          </a:bodyPr>
          <a:lstStyle/>
          <a:p>
            <a:pPr marL="0" indent="0">
              <a:lnSpc>
                <a:spcPct val="100000"/>
              </a:lnSpc>
              <a:spcBef>
                <a:spcPts val="0"/>
              </a:spcBef>
              <a:spcAft>
                <a:spcPts val="0"/>
              </a:spcAft>
              <a:buNone/>
              <a:defRPr/>
            </a:pPr>
            <a:endParaRPr lang="fr-FR" b="1" dirty="0"/>
          </a:p>
          <a:p>
            <a:pPr marL="0" indent="0">
              <a:lnSpc>
                <a:spcPct val="100000"/>
              </a:lnSpc>
              <a:spcBef>
                <a:spcPts val="0"/>
              </a:spcBef>
              <a:spcAft>
                <a:spcPts val="0"/>
              </a:spcAft>
              <a:buNone/>
              <a:defRPr/>
            </a:pPr>
            <a:endParaRPr lang="fr-FR" b="1" dirty="0"/>
          </a:p>
        </p:txBody>
      </p:sp>
      <p:graphicFrame>
        <p:nvGraphicFramePr>
          <p:cNvPr id="5" name="Tableau 4"/>
          <p:cNvGraphicFramePr>
            <a:graphicFrameLocks noGrp="1"/>
          </p:cNvGraphicFramePr>
          <p:nvPr>
            <p:extLst>
              <p:ext uri="{D42A27DB-BD31-4B8C-83A1-F6EECF244321}">
                <p14:modId xmlns:p14="http://schemas.microsoft.com/office/powerpoint/2010/main" val="376523083"/>
              </p:ext>
            </p:extLst>
          </p:nvPr>
        </p:nvGraphicFramePr>
        <p:xfrm>
          <a:off x="191191" y="1389508"/>
          <a:ext cx="11847457" cy="4389120"/>
        </p:xfrm>
        <a:graphic>
          <a:graphicData uri="http://schemas.openxmlformats.org/drawingml/2006/table">
            <a:tbl>
              <a:tblPr firstRow="1" firstCol="1" lastRow="1" lastCol="1" bandRow="1" bandCol="1"/>
              <a:tblGrid>
                <a:gridCol w="2288002">
                  <a:extLst>
                    <a:ext uri="{9D8B030D-6E8A-4147-A177-3AD203B41FA5}">
                      <a16:colId xmlns:a16="http://schemas.microsoft.com/office/drawing/2014/main" val="20000"/>
                    </a:ext>
                  </a:extLst>
                </a:gridCol>
                <a:gridCol w="5641645">
                  <a:extLst>
                    <a:ext uri="{9D8B030D-6E8A-4147-A177-3AD203B41FA5}">
                      <a16:colId xmlns:a16="http://schemas.microsoft.com/office/drawing/2014/main" val="20001"/>
                    </a:ext>
                  </a:extLst>
                </a:gridCol>
                <a:gridCol w="3917810">
                  <a:extLst>
                    <a:ext uri="{9D8B030D-6E8A-4147-A177-3AD203B41FA5}">
                      <a16:colId xmlns:a16="http://schemas.microsoft.com/office/drawing/2014/main" val="20002"/>
                    </a:ext>
                  </a:extLst>
                </a:gridCol>
              </a:tblGrid>
              <a:tr h="174064">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Erreur fréquente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Description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tc>
                  <a:txBody>
                    <a:bodyPr/>
                    <a:lstStyle/>
                    <a:p>
                      <a:pPr>
                        <a:spcAft>
                          <a:spcPts val="0"/>
                        </a:spcAft>
                      </a:pPr>
                      <a:r>
                        <a:rPr lang="fr-FR"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Solution</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218446">
                <a:tc>
                  <a:txBody>
                    <a:bodyPr/>
                    <a:lstStyle/>
                    <a:p>
                      <a:pPr>
                        <a:spcAft>
                          <a:spcPts val="0"/>
                        </a:spcAft>
                      </a:pP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Positionnement inadéquat de la </a:t>
                      </a:r>
                      <a:r>
                        <a:rPr lang="fr-FR" sz="1800" b="1"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 dans</a:t>
                      </a:r>
                      <a:r>
                        <a:rPr lang="fr-FR" sz="1800" b="1" baseline="0" dirty="0">
                          <a:effectLst/>
                          <a:latin typeface="Calibri" panose="020F0502020204030204" pitchFamily="34" charset="0"/>
                          <a:ea typeface="Times New Roman" panose="02020603050405020304" pitchFamily="18" charset="0"/>
                          <a:cs typeface="Times New Roman" panose="02020603050405020304" pitchFamily="18" charset="0"/>
                        </a:rPr>
                        <a:t> l’appareil </a:t>
                      </a:r>
                      <a:r>
                        <a:rPr lang="fr-FR" sz="1800" b="1" baseline="0" dirty="0" err="1">
                          <a:effectLst/>
                          <a:latin typeface="Calibri" panose="020F0502020204030204" pitchFamily="34" charset="0"/>
                          <a:ea typeface="Times New Roman" panose="02020603050405020304" pitchFamily="18" charset="0"/>
                          <a:cs typeface="Times New Roman" panose="02020603050405020304" pitchFamily="18" charset="0"/>
                        </a:rPr>
                        <a:t>HemoCue</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Remettre en place le porte-</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microcuvette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de façon brusque peut provoquer l’échappement de gouttelettes à l’intérieur de la chambre de lecture et endommager le lecteur.</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Poussez doucement le support de cuvette dans la bonne position. Nettoyez  le support de cuvette avec un tampon d’alcool ou autre solution désinfectante et sécher le complètement avant le test. Nettoyez régulièrement l’intérieur de l’appareil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HemoCue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avec une spatule.</a:t>
                      </a:r>
                    </a:p>
                    <a:p>
                      <a:pPr>
                        <a:spcAft>
                          <a:spcPts val="0"/>
                        </a:spcAft>
                      </a:pP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1044382">
                <a:tc>
                  <a:txBody>
                    <a:bodyPr/>
                    <a:lstStyle/>
                    <a:p>
                      <a:pPr>
                        <a:spcAft>
                          <a:spcPts val="0"/>
                        </a:spcAft>
                      </a:pPr>
                      <a:r>
                        <a:rPr lang="fr-FR" sz="1800" b="1">
                          <a:effectLst/>
                          <a:latin typeface="Calibri" panose="020F0502020204030204" pitchFamily="34" charset="0"/>
                          <a:ea typeface="Times New Roman" panose="02020603050405020304" pitchFamily="18" charset="0"/>
                          <a:cs typeface="Times New Roman" panose="02020603050405020304" pitchFamily="18" charset="0"/>
                        </a:rPr>
                        <a:t>Ne pas référer les participants sévèrement anémiés selon les standards de traitement locaux</a:t>
                      </a:r>
                      <a:endParaRPr lang="fr-FR" sz="1800">
                        <a:effectLst/>
                        <a:latin typeface="Times New Roman" panose="02020603050405020304" pitchFamily="18" charset="0"/>
                        <a:ea typeface="Times New Roman" panose="02020603050405020304" pitchFamily="18" charset="0"/>
                      </a:endParaRPr>
                    </a:p>
                  </a:txBody>
                  <a:tcPr marL="23850" marR="23850" marT="0" marB="0">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Le participant est diagnostiqué comme sévèrement anémié et les enquêteurs ne le réfèrent pas selon les standards de traitement locaux alors qu’il existe une structure d’accueil.</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tc>
                  <a:txBody>
                    <a:bodyPr/>
                    <a:lstStyle/>
                    <a:p>
                      <a:pPr>
                        <a:spcAft>
                          <a:spcPts val="0"/>
                        </a:spcAft>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Les participants doivent être référés pour un traitement de leur anémie s’ils sont identifiés comme sévèrement anémiés selon les standards de traitement locaux ; un ticket de référence doit leur être remis afin qu’ils puissent l’amener au centre de santé.</a:t>
                      </a:r>
                      <a:endParaRPr lang="fr-FR" sz="1800" dirty="0">
                        <a:effectLst/>
                        <a:latin typeface="Times New Roman" panose="02020603050405020304" pitchFamily="18" charset="0"/>
                        <a:ea typeface="Times New Roman" panose="02020603050405020304" pitchFamily="18" charset="0"/>
                      </a:endParaRPr>
                    </a:p>
                  </a:txBody>
                  <a:tcPr marL="23850" marR="23850" marT="0" marB="0">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itle 1">
            <a:extLst>
              <a:ext uri="{FF2B5EF4-FFF2-40B4-BE49-F238E27FC236}">
                <a16:creationId xmlns:a16="http://schemas.microsoft.com/office/drawing/2014/main" id="{B9985542-50B0-4BF7-A356-834614B57984}"/>
              </a:ext>
            </a:extLst>
          </p:cNvPr>
          <p:cNvSpPr txBox="1">
            <a:spLocks/>
          </p:cNvSpPr>
          <p:nvPr/>
        </p:nvSpPr>
        <p:spPr>
          <a:xfrm>
            <a:off x="278712" y="272465"/>
            <a:ext cx="11672416" cy="916255"/>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defRPr/>
            </a:pPr>
            <a:r>
              <a:rPr lang="fr-FR" dirty="0"/>
              <a:t>Erreurs Fréquentes (6/6)</a:t>
            </a:r>
          </a:p>
        </p:txBody>
      </p:sp>
    </p:spTree>
    <p:extLst>
      <p:ext uri="{BB962C8B-B14F-4D97-AF65-F5344CB8AC3E}">
        <p14:creationId xmlns:p14="http://schemas.microsoft.com/office/powerpoint/2010/main" val="1942028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fr-FR" dirty="0"/>
              <a:t>Démonstrations</a:t>
            </a:r>
          </a:p>
        </p:txBody>
      </p:sp>
    </p:spTree>
    <p:extLst>
      <p:ext uri="{BB962C8B-B14F-4D97-AF65-F5344CB8AC3E}">
        <p14:creationId xmlns:p14="http://schemas.microsoft.com/office/powerpoint/2010/main" val="15510972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fr-FR" dirty="0"/>
              <a:t>Exercice Pratique</a:t>
            </a:r>
          </a:p>
        </p:txBody>
      </p:sp>
    </p:spTree>
    <p:extLst>
      <p:ext uri="{BB962C8B-B14F-4D97-AF65-F5344CB8AC3E}">
        <p14:creationId xmlns:p14="http://schemas.microsoft.com/office/powerpoint/2010/main" val="2164834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a:bodyPr>
          <a:lstStyle/>
          <a:p>
            <a:r>
              <a:rPr lang="fr-FR" dirty="0"/>
              <a:t>Exercice de Standardisation</a:t>
            </a:r>
          </a:p>
        </p:txBody>
      </p:sp>
    </p:spTree>
    <p:extLst>
      <p:ext uri="{BB962C8B-B14F-4D97-AF65-F5344CB8AC3E}">
        <p14:creationId xmlns:p14="http://schemas.microsoft.com/office/powerpoint/2010/main" val="1946502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92" y="270152"/>
            <a:ext cx="11672416" cy="756235"/>
          </a:xfrm>
        </p:spPr>
        <p:txBody>
          <a:bodyPr rtlCol="0">
            <a:normAutofit/>
          </a:bodyPr>
          <a:lstStyle/>
          <a:p>
            <a:pPr>
              <a:defRPr/>
            </a:pPr>
            <a:r>
              <a:rPr lang="fr-FR" dirty="0"/>
              <a:t>Exercice de standardisation</a:t>
            </a:r>
          </a:p>
        </p:txBody>
      </p:sp>
      <p:pic>
        <p:nvPicPr>
          <p:cNvPr id="4" name="Image 3">
            <a:extLst>
              <a:ext uri="{FF2B5EF4-FFF2-40B4-BE49-F238E27FC236}">
                <a16:creationId xmlns:a16="http://schemas.microsoft.com/office/drawing/2014/main" id="{9A0285BB-2FE0-48CE-B276-544FB77BF804}"/>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088673" y="1420161"/>
            <a:ext cx="10014653" cy="4017677"/>
          </a:xfrm>
          <a:prstGeom prst="rect">
            <a:avLst/>
          </a:prstGeom>
        </p:spPr>
      </p:pic>
    </p:spTree>
    <p:extLst>
      <p:ext uri="{BB962C8B-B14F-4D97-AF65-F5344CB8AC3E}">
        <p14:creationId xmlns:p14="http://schemas.microsoft.com/office/powerpoint/2010/main" val="164687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fontScale="90000"/>
          </a:bodyPr>
          <a:lstStyle/>
          <a:p>
            <a:r>
              <a:rPr lang="fr-FR" dirty="0"/>
              <a:t>Questions ?</a:t>
            </a:r>
            <a:br>
              <a:rPr lang="fr-FR" dirty="0"/>
            </a:br>
            <a:br>
              <a:rPr lang="fr-FR" dirty="0"/>
            </a:br>
            <a:r>
              <a:rPr lang="fr-FR" dirty="0"/>
              <a:t>Discussion</a:t>
            </a:r>
          </a:p>
        </p:txBody>
      </p:sp>
    </p:spTree>
    <p:extLst>
      <p:ext uri="{BB962C8B-B14F-4D97-AF65-F5344CB8AC3E}">
        <p14:creationId xmlns:p14="http://schemas.microsoft.com/office/powerpoint/2010/main" val="2958905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2488" y="2509255"/>
            <a:ext cx="10747023" cy="1839489"/>
          </a:xfrm>
        </p:spPr>
        <p:txBody>
          <a:bodyPr>
            <a:normAutofit/>
          </a:bodyPr>
          <a:lstStyle/>
          <a:p>
            <a:pPr algn="ctr"/>
            <a:r>
              <a:rPr lang="fr-FR" sz="5400" b="1" dirty="0"/>
              <a:t>MERCI POUR VOTRE ATTENTION !</a:t>
            </a:r>
            <a:endParaRPr lang="fr-FR" sz="5400" b="0" dirty="0">
              <a:solidFill>
                <a:schemeClr val="bg1"/>
              </a:solidFill>
            </a:endParaRPr>
          </a:p>
        </p:txBody>
      </p:sp>
      <p:sp>
        <p:nvSpPr>
          <p:cNvPr id="12" name="ZoneTexte 11">
            <a:extLst>
              <a:ext uri="{FF2B5EF4-FFF2-40B4-BE49-F238E27FC236}">
                <a16:creationId xmlns:a16="http://schemas.microsoft.com/office/drawing/2014/main" id="{E4009F5F-9D41-458D-855A-3D7416553A66}"/>
              </a:ext>
            </a:extLst>
          </p:cNvPr>
          <p:cNvSpPr txBox="1"/>
          <p:nvPr/>
        </p:nvSpPr>
        <p:spPr>
          <a:xfrm>
            <a:off x="248355" y="6204844"/>
            <a:ext cx="6096000" cy="369332"/>
          </a:xfrm>
          <a:prstGeom prst="rect">
            <a:avLst/>
          </a:prstGeom>
          <a:noFill/>
        </p:spPr>
        <p:txBody>
          <a:bodyPr wrap="square">
            <a:spAutoFit/>
          </a:bodyPr>
          <a:lstStyle/>
          <a:p>
            <a:r>
              <a:rPr lang="fr-FR" sz="1800" dirty="0">
                <a:solidFill>
                  <a:schemeClr val="tx2"/>
                </a:solidFill>
              </a:rPr>
              <a:t>[LOGO PARTENAIRES]</a:t>
            </a:r>
            <a:endParaRPr lang="fr-FR" dirty="0">
              <a:solidFill>
                <a:schemeClr val="tx2"/>
              </a:solidFill>
            </a:endParaRPr>
          </a:p>
        </p:txBody>
      </p:sp>
    </p:spTree>
    <p:extLst>
      <p:ext uri="{BB962C8B-B14F-4D97-AF65-F5344CB8AC3E}">
        <p14:creationId xmlns:p14="http://schemas.microsoft.com/office/powerpoint/2010/main" val="313350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972" y="193289"/>
            <a:ext cx="11672416" cy="767665"/>
          </a:xfrm>
        </p:spPr>
        <p:txBody>
          <a:bodyPr rtlCol="0">
            <a:normAutofit/>
          </a:bodyPr>
          <a:lstStyle/>
          <a:p>
            <a:pPr>
              <a:defRPr/>
            </a:pPr>
            <a:r>
              <a:rPr lang="fr-FR" altLang="fr-FR" dirty="0"/>
              <a:t>Messages Clés</a:t>
            </a:r>
            <a:endParaRPr lang="en-US" dirty="0"/>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62686" y="1473286"/>
            <a:ext cx="11266627" cy="443514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fr-FR" sz="2200" dirty="0"/>
              <a:t> </a:t>
            </a:r>
            <a:r>
              <a:rPr lang="fr-FR" sz="2400" dirty="0">
                <a:solidFill>
                  <a:schemeClr val="tx1"/>
                </a:solidFill>
              </a:rPr>
              <a:t>Il est fondamental de collecter des données d’anémie chez les populations de réfugiés afin de surveiller la situation</a:t>
            </a:r>
          </a:p>
          <a:p>
            <a:pPr>
              <a:lnSpc>
                <a:spcPct val="100000"/>
              </a:lnSpc>
              <a:spcBef>
                <a:spcPts val="0"/>
              </a:spcBef>
              <a:spcAft>
                <a:spcPts val="0"/>
              </a:spcAft>
              <a:buFont typeface="Arial" panose="020B0604020202020204" pitchFamily="34" charset="0"/>
              <a:buChar char="•"/>
              <a:defRPr/>
            </a:pPr>
            <a:endParaRPr lang="fr-FR" sz="2400" b="1" dirty="0">
              <a:solidFill>
                <a:schemeClr val="tx1"/>
              </a:solidFill>
            </a:endParaRPr>
          </a:p>
          <a:p>
            <a:pPr>
              <a:lnSpc>
                <a:spcPct val="100000"/>
              </a:lnSpc>
              <a:spcBef>
                <a:spcPts val="0"/>
              </a:spcBef>
              <a:spcAft>
                <a:spcPts val="0"/>
              </a:spcAft>
              <a:buFont typeface="Arial" panose="020B0604020202020204" pitchFamily="34" charset="0"/>
              <a:buChar char="•"/>
              <a:defRPr/>
            </a:pPr>
            <a:r>
              <a:rPr lang="fr-FR" sz="2400" b="1" dirty="0">
                <a:solidFill>
                  <a:schemeClr val="tx1"/>
                </a:solidFill>
              </a:rPr>
              <a:t> Standardisation des mesures d’hémoglobine (Hb) à l’aide de l’HemoCue </a:t>
            </a:r>
            <a:r>
              <a:rPr lang="fr-FR" sz="2400" b="1" dirty="0">
                <a:solidFill>
                  <a:schemeClr val="tx1"/>
                </a:solidFill>
                <a:sym typeface="Wingdings" panose="05000000000000000000" pitchFamily="2" charset="2"/>
              </a:rPr>
              <a:t> </a:t>
            </a:r>
            <a:r>
              <a:rPr lang="fr-FR" sz="2400" dirty="0">
                <a:solidFill>
                  <a:schemeClr val="tx1"/>
                </a:solidFill>
              </a:rPr>
              <a:t>Permet de préserver la qualité, la fiabilité et la capacité d’utilisation des résultats</a:t>
            </a:r>
          </a:p>
          <a:p>
            <a:pPr>
              <a:lnSpc>
                <a:spcPct val="100000"/>
              </a:lnSpc>
              <a:spcBef>
                <a:spcPts val="0"/>
              </a:spcBef>
              <a:spcAft>
                <a:spcPts val="0"/>
              </a:spcAft>
              <a:buFont typeface="Arial" panose="020B0604020202020204" pitchFamily="34" charset="0"/>
              <a:buChar char="•"/>
              <a:defRPr/>
            </a:pPr>
            <a:endParaRPr lang="fr-FR" sz="2400" dirty="0">
              <a:solidFill>
                <a:schemeClr val="tx1"/>
              </a:solidFill>
            </a:endParaRPr>
          </a:p>
          <a:p>
            <a:pPr>
              <a:lnSpc>
                <a:spcPct val="100000"/>
              </a:lnSpc>
              <a:spcBef>
                <a:spcPts val="0"/>
              </a:spcBef>
              <a:spcAft>
                <a:spcPts val="0"/>
              </a:spcAft>
              <a:buFont typeface="Arial" panose="020B0604020202020204" pitchFamily="34" charset="0"/>
              <a:buChar char="•"/>
              <a:defRPr/>
            </a:pPr>
            <a:r>
              <a:rPr lang="fr-FR" sz="2400" dirty="0">
                <a:solidFill>
                  <a:schemeClr val="tx1"/>
                </a:solidFill>
              </a:rPr>
              <a:t> </a:t>
            </a:r>
            <a:r>
              <a:rPr lang="fr-FR" sz="2400" b="1" dirty="0">
                <a:solidFill>
                  <a:schemeClr val="tx1"/>
                </a:solidFill>
              </a:rPr>
              <a:t>Définition</a:t>
            </a:r>
          </a:p>
          <a:p>
            <a:pPr marL="0" indent="0">
              <a:lnSpc>
                <a:spcPct val="100000"/>
              </a:lnSpc>
              <a:spcBef>
                <a:spcPts val="0"/>
              </a:spcBef>
              <a:spcAft>
                <a:spcPts val="0"/>
              </a:spcAft>
              <a:buNone/>
              <a:defRPr/>
            </a:pPr>
            <a:r>
              <a:rPr lang="fr-FR" sz="2400" i="1" dirty="0">
                <a:solidFill>
                  <a:schemeClr val="tx1"/>
                </a:solidFill>
              </a:rPr>
              <a:t>« L’anémie est confirmée chez un patient lorsque le niveau d’Hb dans le sang est inférieur à celui de personnes saines du même groupe d'âge et du même sexe vivant dans le même environnement »</a:t>
            </a:r>
          </a:p>
          <a:p>
            <a:pPr marL="0" indent="0">
              <a:lnSpc>
                <a:spcPct val="100000"/>
              </a:lnSpc>
              <a:spcBef>
                <a:spcPts val="0"/>
              </a:spcBef>
              <a:spcAft>
                <a:spcPts val="0"/>
              </a:spcAft>
              <a:buNone/>
              <a:defRPr/>
            </a:pPr>
            <a:endParaRPr lang="fr-FR" sz="2400" dirty="0">
              <a:solidFill>
                <a:schemeClr val="tx1"/>
              </a:solidFill>
            </a:endParaRPr>
          </a:p>
        </p:txBody>
      </p:sp>
    </p:spTree>
    <p:extLst>
      <p:ext uri="{BB962C8B-B14F-4D97-AF65-F5344CB8AC3E}">
        <p14:creationId xmlns:p14="http://schemas.microsoft.com/office/powerpoint/2010/main" val="128141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72" y="91837"/>
            <a:ext cx="11672416" cy="767665"/>
          </a:xfrm>
        </p:spPr>
        <p:txBody>
          <a:bodyPr rtlCol="0">
            <a:normAutofit fontScale="90000"/>
          </a:bodyPr>
          <a:lstStyle/>
          <a:p>
            <a:pPr>
              <a:defRPr/>
            </a:pPr>
            <a:r>
              <a:rPr lang="fr-FR" altLang="fr-FR" dirty="0"/>
              <a:t>Définition de l’anémie (Source : OMS 2000)</a:t>
            </a:r>
            <a:endParaRPr lang="en-US" dirty="0"/>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graphicFrame>
        <p:nvGraphicFramePr>
          <p:cNvPr id="8" name="Tableau 7">
            <a:extLst>
              <a:ext uri="{FF2B5EF4-FFF2-40B4-BE49-F238E27FC236}">
                <a16:creationId xmlns:a16="http://schemas.microsoft.com/office/drawing/2014/main" id="{6ABB2941-2FF1-464F-B03E-5B7A5D7568F1}"/>
              </a:ext>
            </a:extLst>
          </p:cNvPr>
          <p:cNvGraphicFramePr>
            <a:graphicFrameLocks/>
          </p:cNvGraphicFramePr>
          <p:nvPr>
            <p:extLst>
              <p:ext uri="{D42A27DB-BD31-4B8C-83A1-F6EECF244321}">
                <p14:modId xmlns:p14="http://schemas.microsoft.com/office/powerpoint/2010/main" val="2591189206"/>
              </p:ext>
            </p:extLst>
          </p:nvPr>
        </p:nvGraphicFramePr>
        <p:xfrm>
          <a:off x="642123" y="1047688"/>
          <a:ext cx="10869914" cy="3780000"/>
        </p:xfrm>
        <a:graphic>
          <a:graphicData uri="http://schemas.openxmlformats.org/drawingml/2006/table">
            <a:tbl>
              <a:tblPr firstRow="1" bandRow="1">
                <a:tableStyleId>{5C22544A-7EE6-4342-B048-85BDC9FD1C3A}</a:tableStyleId>
              </a:tblPr>
              <a:tblGrid>
                <a:gridCol w="3183494">
                  <a:extLst>
                    <a:ext uri="{9D8B030D-6E8A-4147-A177-3AD203B41FA5}">
                      <a16:colId xmlns:a16="http://schemas.microsoft.com/office/drawing/2014/main" val="468088456"/>
                    </a:ext>
                  </a:extLst>
                </a:gridCol>
                <a:gridCol w="1921605">
                  <a:extLst>
                    <a:ext uri="{9D8B030D-6E8A-4147-A177-3AD203B41FA5}">
                      <a16:colId xmlns:a16="http://schemas.microsoft.com/office/drawing/2014/main" val="1260374298"/>
                    </a:ext>
                  </a:extLst>
                </a:gridCol>
                <a:gridCol w="1921605">
                  <a:extLst>
                    <a:ext uri="{9D8B030D-6E8A-4147-A177-3AD203B41FA5}">
                      <a16:colId xmlns:a16="http://schemas.microsoft.com/office/drawing/2014/main" val="3400161056"/>
                    </a:ext>
                  </a:extLst>
                </a:gridCol>
                <a:gridCol w="1921605">
                  <a:extLst>
                    <a:ext uri="{9D8B030D-6E8A-4147-A177-3AD203B41FA5}">
                      <a16:colId xmlns:a16="http://schemas.microsoft.com/office/drawing/2014/main" val="3794170679"/>
                    </a:ext>
                  </a:extLst>
                </a:gridCol>
                <a:gridCol w="1921605">
                  <a:extLst>
                    <a:ext uri="{9D8B030D-6E8A-4147-A177-3AD203B41FA5}">
                      <a16:colId xmlns:a16="http://schemas.microsoft.com/office/drawing/2014/main" val="2361226173"/>
                    </a:ext>
                  </a:extLst>
                </a:gridCol>
              </a:tblGrid>
              <a:tr h="756000">
                <a:tc rowSpan="2">
                  <a:txBody>
                    <a:bodyPr/>
                    <a:lstStyle/>
                    <a:p>
                      <a:pPr>
                        <a:spcAft>
                          <a:spcPts val="0"/>
                        </a:spcAft>
                      </a:pPr>
                      <a:r>
                        <a:rPr lang="fr-FR" sz="1800" dirty="0">
                          <a:solidFill>
                            <a:schemeClr val="bg1"/>
                          </a:solidFill>
                          <a:effectLst/>
                        </a:rPr>
                        <a:t>Groupes d’âge/sexe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bg1"/>
                          </a:solidFill>
                          <a:effectLst/>
                          <a:latin typeface="Segoe UI" panose="020B0502040204020203" pitchFamily="34" charset="0"/>
                          <a:ea typeface="ＭＳ Ｐゴシック" charset="-128"/>
                          <a:cs typeface="Times New Roman" pitchFamily="18" charset="0"/>
                        </a:rPr>
                        <a:t>Anémie par catégories*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bg1"/>
                          </a:solidFill>
                          <a:effectLst/>
                          <a:latin typeface="Segoe UI" panose="020B0502040204020203" pitchFamily="34" charset="0"/>
                          <a:ea typeface="ＭＳ Ｐゴシック" charset="-128"/>
                          <a:cs typeface="Times New Roman" pitchFamily="18" charset="0"/>
                        </a:rPr>
                        <a:t>(Hb g/</a:t>
                      </a:r>
                      <a:r>
                        <a:rPr kumimoji="0" lang="fr-FR" sz="2000" b="1" i="0" u="none" strike="noStrike" cap="none" normalizeH="0" baseline="0" dirty="0" err="1">
                          <a:ln>
                            <a:noFill/>
                          </a:ln>
                          <a:solidFill>
                            <a:schemeClr val="bg1"/>
                          </a:solidFill>
                          <a:effectLst/>
                          <a:latin typeface="Segoe UI" panose="020B0502040204020203" pitchFamily="34" charset="0"/>
                          <a:ea typeface="ＭＳ Ｐゴシック" charset="-128"/>
                          <a:cs typeface="Times New Roman" pitchFamily="18" charset="0"/>
                        </a:rPr>
                        <a:t>dL</a:t>
                      </a:r>
                      <a:r>
                        <a:rPr kumimoji="0" lang="fr-FR" sz="2000" b="1" i="0" u="none" strike="noStrike" cap="none" normalizeH="0" baseline="0" dirty="0">
                          <a:ln>
                            <a:noFill/>
                          </a:ln>
                          <a:solidFill>
                            <a:schemeClr val="bg1"/>
                          </a:solidFill>
                          <a:effectLst/>
                          <a:latin typeface="Segoe UI" panose="020B0502040204020203" pitchFamily="34" charset="0"/>
                          <a:ea typeface="ＭＳ Ｐゴシック" charset="-128"/>
                          <a:cs typeface="Times New Roman" pitchFamily="18" charset="0"/>
                        </a:rPr>
                        <a:t>)</a:t>
                      </a:r>
                    </a:p>
                  </a:txBody>
                  <a:tcPr marL="44452" marR="44452" marT="0" marB="0" anchor="ctr"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noProof="0" dirty="0">
                        <a:ln>
                          <a:noFill/>
                        </a:ln>
                        <a:solidFill>
                          <a:schemeClr val="bg1"/>
                        </a:solidFill>
                        <a:effectLst/>
                        <a:latin typeface="Segoe UI" panose="020B0502040204020203" pitchFamily="34" charset="0"/>
                        <a:ea typeface="ＭＳ Ｐゴシック" charset="-128"/>
                        <a:cs typeface="Times New Roman" pitchFamily="18" charset="0"/>
                      </a:endParaRPr>
                    </a:p>
                  </a:txBody>
                  <a:tcPr marL="44452" marR="44452" marT="0" marB="0" anchor="ctr"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noProof="0" dirty="0">
                        <a:ln>
                          <a:noFill/>
                        </a:ln>
                        <a:solidFill>
                          <a:schemeClr val="bg1"/>
                        </a:solidFill>
                        <a:effectLst/>
                        <a:latin typeface="Segoe UI" panose="020B0502040204020203" pitchFamily="34" charset="0"/>
                        <a:ea typeface="ＭＳ Ｐゴシック" charset="-128"/>
                        <a:cs typeface="Times New Roman" pitchFamily="18" charset="0"/>
                      </a:endParaRPr>
                    </a:p>
                  </a:txBody>
                  <a:tcPr marL="44452" marR="44452" marT="0" marB="0" anchor="ctr"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2000" b="1" i="0" u="none" strike="noStrike" cap="none" normalizeH="0" baseline="0" noProof="0" dirty="0">
                        <a:ln>
                          <a:noFill/>
                        </a:ln>
                        <a:solidFill>
                          <a:schemeClr val="bg1"/>
                        </a:solidFill>
                        <a:effectLst/>
                        <a:latin typeface="Segoe UI" panose="020B0502040204020203" pitchFamily="34" charset="0"/>
                        <a:ea typeface="ＭＳ Ｐゴシック" charset="-128"/>
                        <a:cs typeface="Times New Roman" pitchFamily="18" charset="0"/>
                      </a:endParaRPr>
                    </a:p>
                  </a:txBody>
                  <a:tcPr marL="44452" marR="44452" marT="0" marB="0" anchor="ctr" horzOverflow="overflow"/>
                </a:tc>
                <a:extLst>
                  <a:ext uri="{0D108BD9-81ED-4DB2-BD59-A6C34878D82A}">
                    <a16:rowId xmlns:a16="http://schemas.microsoft.com/office/drawing/2014/main" val="3125111754"/>
                  </a:ext>
                </a:extLst>
              </a:tr>
              <a:tr h="756000">
                <a:tc vMerge="1">
                  <a:txBody>
                    <a:bodyPr/>
                    <a:lstStyle/>
                    <a:p>
                      <a:endParaRPr lang="fr-FR" dirty="0"/>
                    </a:p>
                  </a:txBody>
                  <a:tcPr/>
                </a:tc>
                <a:tc>
                  <a:txBody>
                    <a:bodyPr/>
                    <a:lstStyle/>
                    <a:p>
                      <a:pPr algn="ctr">
                        <a:spcAft>
                          <a:spcPts val="0"/>
                        </a:spcAft>
                      </a:pPr>
                      <a:r>
                        <a:rPr lang="fr-FR" sz="1800" dirty="0">
                          <a:solidFill>
                            <a:schemeClr val="bg1"/>
                          </a:solidFill>
                          <a:effectLst/>
                        </a:rPr>
                        <a:t>Total</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fr-FR" sz="1800" dirty="0">
                          <a:solidFill>
                            <a:schemeClr val="bg1"/>
                          </a:solidFill>
                          <a:effectLst/>
                        </a:rPr>
                        <a:t>Légère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fr-FR" sz="1800" dirty="0">
                          <a:solidFill>
                            <a:schemeClr val="bg1"/>
                          </a:solidFill>
                          <a:effectLst/>
                        </a:rPr>
                        <a:t>Modérée</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fr-FR" sz="1800" b="1" dirty="0">
                          <a:solidFill>
                            <a:schemeClr val="bg1"/>
                          </a:solidFill>
                          <a:effectLst/>
                        </a:rPr>
                        <a:t>Sévère</a:t>
                      </a:r>
                      <a:endParaRPr lang="fr-FR" sz="1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801893626"/>
                  </a:ext>
                </a:extLst>
              </a:tr>
              <a:tr h="756000">
                <a:tc>
                  <a:txBody>
                    <a:bodyPr/>
                    <a:lstStyle/>
                    <a:p>
                      <a:pPr>
                        <a:spcAft>
                          <a:spcPts val="0"/>
                        </a:spcAft>
                      </a:pPr>
                      <a:r>
                        <a:rPr lang="fr-FR" sz="1800" dirty="0">
                          <a:solidFill>
                            <a:schemeClr val="bg1"/>
                          </a:solidFill>
                          <a:effectLst/>
                        </a:rPr>
                        <a:t>Enfants de 6-59 mois</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fr-FR" sz="1800" dirty="0">
                          <a:solidFill>
                            <a:schemeClr val="tx1"/>
                          </a:solidFill>
                          <a:effectLst/>
                        </a:rPr>
                        <a:t>&lt;11,0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dirty="0">
                          <a:solidFill>
                            <a:schemeClr val="tx1"/>
                          </a:solidFill>
                          <a:effectLst/>
                        </a:rPr>
                        <a:t>10,0-10,9</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dirty="0">
                          <a:solidFill>
                            <a:schemeClr val="tx1"/>
                          </a:solidFill>
                          <a:effectLst/>
                        </a:rPr>
                        <a:t>7,0-9,9</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b="1" dirty="0">
                          <a:solidFill>
                            <a:schemeClr val="tx1"/>
                          </a:solidFill>
                          <a:effectLst/>
                        </a:rPr>
                        <a:t>&lt; 7,0</a:t>
                      </a:r>
                      <a:endParaRPr lang="fr-FR"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49929827"/>
                  </a:ext>
                </a:extLst>
              </a:tr>
              <a:tr h="756000">
                <a:tc>
                  <a:txBody>
                    <a:bodyPr/>
                    <a:lstStyle/>
                    <a:p>
                      <a:pPr>
                        <a:spcAft>
                          <a:spcPts val="0"/>
                        </a:spcAft>
                      </a:pPr>
                      <a:r>
                        <a:rPr lang="fr-FR" sz="1800" dirty="0">
                          <a:solidFill>
                            <a:schemeClr val="bg1"/>
                          </a:solidFill>
                          <a:effectLst/>
                        </a:rPr>
                        <a:t>Femmes adultes non enceintes, 15-49 ans **</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fr-FR" sz="1800">
                          <a:solidFill>
                            <a:schemeClr val="tx1"/>
                          </a:solidFill>
                          <a:effectLst/>
                        </a:rPr>
                        <a:t>&lt;12,0</a:t>
                      </a:r>
                      <a:endParaRPr lang="fr-FR"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dirty="0">
                          <a:solidFill>
                            <a:schemeClr val="tx1"/>
                          </a:solidFill>
                          <a:effectLst/>
                        </a:rPr>
                        <a:t>11,0-11,9</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dirty="0">
                          <a:solidFill>
                            <a:schemeClr val="tx1"/>
                          </a:solidFill>
                          <a:effectLst/>
                        </a:rPr>
                        <a:t>8,0-10,9</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b="1" dirty="0">
                          <a:solidFill>
                            <a:schemeClr val="tx1"/>
                          </a:solidFill>
                          <a:effectLst/>
                        </a:rPr>
                        <a:t>&lt; 8,0</a:t>
                      </a:r>
                    </a:p>
                  </a:txBody>
                  <a:tcPr marL="68580" marR="68580" marT="0" marB="0" anchor="ctr"/>
                </a:tc>
                <a:extLst>
                  <a:ext uri="{0D108BD9-81ED-4DB2-BD59-A6C34878D82A}">
                    <a16:rowId xmlns:a16="http://schemas.microsoft.com/office/drawing/2014/main" val="387166455"/>
                  </a:ext>
                </a:extLst>
              </a:tr>
              <a:tr h="756000">
                <a:tc>
                  <a:txBody>
                    <a:bodyPr/>
                    <a:lstStyle/>
                    <a:p>
                      <a:pPr>
                        <a:spcAft>
                          <a:spcPts val="0"/>
                        </a:spcAft>
                      </a:pPr>
                      <a:r>
                        <a:rPr lang="fr-FR" sz="1800" dirty="0">
                          <a:solidFill>
                            <a:schemeClr val="bg1"/>
                          </a:solidFill>
                          <a:effectLst/>
                        </a:rPr>
                        <a:t>Femmes enceintes***</a:t>
                      </a:r>
                      <a:endParaRPr lang="fr-FR" sz="1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algn="ctr">
                        <a:spcAft>
                          <a:spcPts val="0"/>
                        </a:spcAft>
                      </a:pPr>
                      <a:r>
                        <a:rPr lang="fr-FR" sz="1800" b="0" dirty="0">
                          <a:solidFill>
                            <a:schemeClr val="tx1"/>
                          </a:solidFill>
                          <a:effectLst/>
                        </a:rPr>
                        <a:t>&lt;11,0 </a:t>
                      </a:r>
                      <a:endParaRPr lang="fr-FR" sz="18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b="0" dirty="0">
                          <a:solidFill>
                            <a:schemeClr val="tx1"/>
                          </a:solidFill>
                          <a:effectLst/>
                        </a:rPr>
                        <a:t>10,0-10,9</a:t>
                      </a:r>
                      <a:endParaRPr lang="fr-FR" sz="18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b="0" dirty="0">
                          <a:solidFill>
                            <a:schemeClr val="tx1"/>
                          </a:solidFill>
                          <a:effectLst/>
                        </a:rPr>
                        <a:t>7,0-9,9</a:t>
                      </a:r>
                    </a:p>
                  </a:txBody>
                  <a:tcPr marL="68580" marR="68580" marT="0" marB="0" anchor="ctr"/>
                </a:tc>
                <a:tc>
                  <a:txBody>
                    <a:bodyPr/>
                    <a:lstStyle/>
                    <a:p>
                      <a:pPr algn="ctr">
                        <a:spcAft>
                          <a:spcPts val="0"/>
                        </a:spcAft>
                      </a:pPr>
                      <a:r>
                        <a:rPr lang="fr-FR" sz="1800" b="0" dirty="0">
                          <a:solidFill>
                            <a:schemeClr val="tx1"/>
                          </a:solidFill>
                          <a:effectLst/>
                        </a:rPr>
                        <a:t>&lt; 7,0</a:t>
                      </a:r>
                    </a:p>
                  </a:txBody>
                  <a:tcPr marL="68580" marR="68580" marT="0" marB="0" anchor="ctr"/>
                </a:tc>
                <a:extLst>
                  <a:ext uri="{0D108BD9-81ED-4DB2-BD59-A6C34878D82A}">
                    <a16:rowId xmlns:a16="http://schemas.microsoft.com/office/drawing/2014/main" val="2512389116"/>
                  </a:ext>
                </a:extLst>
              </a:tr>
            </a:tbl>
          </a:graphicData>
        </a:graphic>
      </p:graphicFrame>
      <p:sp>
        <p:nvSpPr>
          <p:cNvPr id="9" name="Oval 2">
            <a:extLst>
              <a:ext uri="{FF2B5EF4-FFF2-40B4-BE49-F238E27FC236}">
                <a16:creationId xmlns:a16="http://schemas.microsoft.com/office/drawing/2014/main" id="{8AEF890A-D13F-46E5-A4C1-ABB0E5C46CAA}"/>
              </a:ext>
            </a:extLst>
          </p:cNvPr>
          <p:cNvSpPr/>
          <p:nvPr/>
        </p:nvSpPr>
        <p:spPr>
          <a:xfrm>
            <a:off x="10011905" y="3421819"/>
            <a:ext cx="1143775" cy="4866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2">
            <a:extLst>
              <a:ext uri="{FF2B5EF4-FFF2-40B4-BE49-F238E27FC236}">
                <a16:creationId xmlns:a16="http://schemas.microsoft.com/office/drawing/2014/main" id="{5FADC1F1-CBC4-4D4A-B27C-43DE2E70846C}"/>
              </a:ext>
            </a:extLst>
          </p:cNvPr>
          <p:cNvSpPr/>
          <p:nvPr/>
        </p:nvSpPr>
        <p:spPr>
          <a:xfrm>
            <a:off x="10011905" y="2694365"/>
            <a:ext cx="1143775" cy="4866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ZoneTexte 10">
            <a:extLst>
              <a:ext uri="{FF2B5EF4-FFF2-40B4-BE49-F238E27FC236}">
                <a16:creationId xmlns:a16="http://schemas.microsoft.com/office/drawing/2014/main" id="{CEA648AC-BC2F-4B1F-A4AE-9F133B910557}"/>
              </a:ext>
            </a:extLst>
          </p:cNvPr>
          <p:cNvSpPr txBox="1"/>
          <p:nvPr/>
        </p:nvSpPr>
        <p:spPr>
          <a:xfrm>
            <a:off x="661043" y="4833614"/>
            <a:ext cx="10832074" cy="1169551"/>
          </a:xfrm>
          <a:prstGeom prst="rect">
            <a:avLst/>
          </a:prstGeom>
          <a:noFill/>
        </p:spPr>
        <p:txBody>
          <a:bodyPr wrap="square">
            <a:spAutoFit/>
          </a:bodyPr>
          <a:lstStyle/>
          <a:p>
            <a:pPr>
              <a:lnSpc>
                <a:spcPct val="100000"/>
              </a:lnSpc>
              <a:spcBef>
                <a:spcPts val="0"/>
              </a:spcBef>
              <a:spcAft>
                <a:spcPts val="0"/>
              </a:spcAft>
              <a:defRPr/>
            </a:pPr>
            <a:r>
              <a:rPr lang="fr-FR" sz="1000" dirty="0">
                <a:solidFill>
                  <a:schemeClr val="tx1"/>
                </a:solidFill>
              </a:rPr>
              <a:t>* Ces catégories sont pour les personnes vivant au niveau de la mer. À des altitudes supérieures à 1000 m, les taux d’Hb augmentent pour compenser à la pression partielle de l’oxygène qui est inférieure, ainsi qu’à la réduction de la saturation en oxygène du sang. L’augmentation de la production de globules rouges permet d’assurer que suffisamment d’oxygène est fourni aux tissus. </a:t>
            </a:r>
          </a:p>
          <a:p>
            <a:pPr>
              <a:lnSpc>
                <a:spcPct val="100000"/>
              </a:lnSpc>
              <a:spcBef>
                <a:spcPts val="0"/>
              </a:spcBef>
              <a:spcAft>
                <a:spcPts val="0"/>
              </a:spcAft>
              <a:defRPr/>
            </a:pPr>
            <a:r>
              <a:rPr lang="fr-FR" sz="1000" dirty="0">
                <a:solidFill>
                  <a:schemeClr val="tx1"/>
                </a:solidFill>
              </a:rPr>
              <a:t>** </a:t>
            </a:r>
            <a:r>
              <a:rPr lang="fr-FR" sz="1000" b="1" u="sng" dirty="0">
                <a:solidFill>
                  <a:schemeClr val="tx1"/>
                </a:solidFill>
              </a:rPr>
              <a:t>Cette catégorie inclut les femmes allaitantes.</a:t>
            </a:r>
          </a:p>
          <a:p>
            <a:pPr>
              <a:lnSpc>
                <a:spcPct val="100000"/>
              </a:lnSpc>
              <a:spcBef>
                <a:spcPts val="0"/>
              </a:spcBef>
              <a:spcAft>
                <a:spcPts val="0"/>
              </a:spcAft>
              <a:defRPr/>
            </a:pPr>
            <a:r>
              <a:rPr lang="fr-FR" sz="1000" dirty="0">
                <a:solidFill>
                  <a:schemeClr val="tx1"/>
                </a:solidFill>
              </a:rPr>
              <a:t>*** Les seuils d’anémie pour les femmes enceintes devraient être ajustés selon la phase de la grossesse. Dans les enquêtes, l'âge gestationnel est difficile à évaluer et est rarement collecté. En raison de ces difficultés et de la petite taille de l'échantillon, </a:t>
            </a:r>
            <a:r>
              <a:rPr lang="fr-FR" sz="1000" b="1" u="sng" dirty="0">
                <a:solidFill>
                  <a:schemeClr val="tx1"/>
                </a:solidFill>
              </a:rPr>
              <a:t>les femmes enceintes ne sont pas incluses dans les enquêtes nutritionnelles pour l'évaluation de l'anémie dans les camps de réfugiés.</a:t>
            </a:r>
          </a:p>
        </p:txBody>
      </p:sp>
    </p:spTree>
    <p:extLst>
      <p:ext uri="{BB962C8B-B14F-4D97-AF65-F5344CB8AC3E}">
        <p14:creationId xmlns:p14="http://schemas.microsoft.com/office/powerpoint/2010/main" val="344839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972" y="193289"/>
            <a:ext cx="11672416" cy="767665"/>
          </a:xfrm>
        </p:spPr>
        <p:txBody>
          <a:bodyPr rtlCol="0">
            <a:normAutofit/>
          </a:bodyPr>
          <a:lstStyle/>
          <a:p>
            <a:pPr>
              <a:defRPr/>
            </a:pPr>
            <a:r>
              <a:rPr lang="fr-FR" altLang="fr-FR" dirty="0"/>
              <a:t>Objectifs</a:t>
            </a:r>
            <a:endParaRPr lang="en-US" dirty="0"/>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a:solidFill>
                  <a:schemeClr val="tx1"/>
                </a:solidFill>
              </a:rPr>
              <a:t> </a:t>
            </a:r>
            <a:endParaRPr lang="en-US" sz="3200" b="1" dirty="0">
              <a:solidFill>
                <a:schemeClr val="tx1"/>
              </a:solidFill>
            </a:endParaRP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62686" y="1714500"/>
            <a:ext cx="11266627" cy="481783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fr-FR" sz="2200" dirty="0"/>
              <a:t> </a:t>
            </a:r>
            <a:r>
              <a:rPr lang="fr-FR" sz="2400" b="1" dirty="0">
                <a:solidFill>
                  <a:schemeClr val="tx1"/>
                </a:solidFill>
              </a:rPr>
              <a:t>Objectif primaire </a:t>
            </a:r>
          </a:p>
          <a:p>
            <a:pPr lvl="1">
              <a:lnSpc>
                <a:spcPct val="100000"/>
              </a:lnSpc>
              <a:spcBef>
                <a:spcPts val="0"/>
              </a:spcBef>
              <a:spcAft>
                <a:spcPts val="0"/>
              </a:spcAft>
              <a:buFont typeface="Courier New" panose="02070309020205020404" pitchFamily="49" charset="0"/>
              <a:buChar char="o"/>
              <a:defRPr/>
            </a:pPr>
            <a:r>
              <a:rPr lang="fr-FR" sz="2400" dirty="0">
                <a:solidFill>
                  <a:schemeClr val="tx1"/>
                </a:solidFill>
              </a:rPr>
              <a:t> Estimer la </a:t>
            </a:r>
            <a:r>
              <a:rPr lang="fr-FR" sz="2400" b="1" dirty="0">
                <a:solidFill>
                  <a:schemeClr val="tx1"/>
                </a:solidFill>
              </a:rPr>
              <a:t>prévalence de l’anémie </a:t>
            </a:r>
            <a:r>
              <a:rPr lang="fr-FR" sz="2400" dirty="0">
                <a:solidFill>
                  <a:schemeClr val="tx1"/>
                </a:solidFill>
              </a:rPr>
              <a:t>chez les </a:t>
            </a:r>
            <a:r>
              <a:rPr lang="fr-FR" sz="2400" b="1" dirty="0">
                <a:solidFill>
                  <a:schemeClr val="tx1"/>
                </a:solidFill>
              </a:rPr>
              <a:t>enfants de 6 à 59 mois </a:t>
            </a:r>
            <a:r>
              <a:rPr lang="fr-FR" sz="2400" dirty="0">
                <a:solidFill>
                  <a:schemeClr val="tx1"/>
                </a:solidFill>
              </a:rPr>
              <a:t>et les </a:t>
            </a:r>
            <a:r>
              <a:rPr lang="fr-FR" sz="2400" b="1" dirty="0">
                <a:solidFill>
                  <a:schemeClr val="tx1"/>
                </a:solidFill>
              </a:rPr>
              <a:t>femmes (non-enceintes) en âge de procréer </a:t>
            </a:r>
            <a:r>
              <a:rPr lang="fr-FR" sz="2400" dirty="0">
                <a:solidFill>
                  <a:schemeClr val="tx1"/>
                </a:solidFill>
              </a:rPr>
              <a:t>(15-49 ans)</a:t>
            </a:r>
          </a:p>
          <a:p>
            <a:pPr>
              <a:lnSpc>
                <a:spcPct val="100000"/>
              </a:lnSpc>
              <a:spcBef>
                <a:spcPts val="0"/>
              </a:spcBef>
              <a:spcAft>
                <a:spcPts val="0"/>
              </a:spcAft>
              <a:buFont typeface="Arial" panose="020B0604020202020204" pitchFamily="34" charset="0"/>
              <a:buChar char="•"/>
              <a:defRPr/>
            </a:pPr>
            <a:endParaRPr lang="fr-FR" sz="2400" dirty="0">
              <a:solidFill>
                <a:schemeClr val="tx1"/>
              </a:solidFill>
            </a:endParaRPr>
          </a:p>
          <a:p>
            <a:pPr>
              <a:lnSpc>
                <a:spcPct val="100000"/>
              </a:lnSpc>
              <a:spcBef>
                <a:spcPts val="0"/>
              </a:spcBef>
              <a:spcAft>
                <a:spcPts val="0"/>
              </a:spcAft>
              <a:buFont typeface="Arial" panose="020B0604020202020204" pitchFamily="34" charset="0"/>
              <a:buChar char="•"/>
              <a:defRPr/>
            </a:pPr>
            <a:endParaRPr lang="fr-FR" sz="2400" dirty="0">
              <a:solidFill>
                <a:schemeClr val="tx1"/>
              </a:solidFill>
            </a:endParaRPr>
          </a:p>
          <a:p>
            <a:pPr>
              <a:lnSpc>
                <a:spcPct val="100000"/>
              </a:lnSpc>
              <a:spcBef>
                <a:spcPts val="0"/>
              </a:spcBef>
              <a:spcAft>
                <a:spcPts val="0"/>
              </a:spcAft>
              <a:buFont typeface="Arial" panose="020B0604020202020204" pitchFamily="34" charset="0"/>
              <a:buChar char="•"/>
              <a:defRPr/>
            </a:pPr>
            <a:r>
              <a:rPr lang="fr-FR" sz="2400" dirty="0">
                <a:solidFill>
                  <a:schemeClr val="tx1"/>
                </a:solidFill>
              </a:rPr>
              <a:t> </a:t>
            </a:r>
            <a:r>
              <a:rPr lang="fr-FR" sz="2400" b="1" dirty="0">
                <a:solidFill>
                  <a:schemeClr val="tx1"/>
                </a:solidFill>
              </a:rPr>
              <a:t>Objectif secondaire</a:t>
            </a:r>
          </a:p>
          <a:p>
            <a:pPr lvl="1">
              <a:lnSpc>
                <a:spcPct val="100000"/>
              </a:lnSpc>
              <a:spcBef>
                <a:spcPts val="0"/>
              </a:spcBef>
              <a:spcAft>
                <a:spcPts val="0"/>
              </a:spcAft>
              <a:buFont typeface="Courier New" panose="02070309020205020404" pitchFamily="49" charset="0"/>
              <a:buChar char="o"/>
              <a:defRPr/>
            </a:pPr>
            <a:r>
              <a:rPr lang="fr-FR" sz="2400" b="1" dirty="0">
                <a:solidFill>
                  <a:schemeClr val="tx1"/>
                </a:solidFill>
              </a:rPr>
              <a:t> </a:t>
            </a:r>
            <a:r>
              <a:rPr lang="fr-FR" sz="2400" dirty="0">
                <a:solidFill>
                  <a:schemeClr val="tx1"/>
                </a:solidFill>
              </a:rPr>
              <a:t>Déterminer le niveau </a:t>
            </a:r>
            <a:r>
              <a:rPr lang="fr-FR" sz="2400" b="1" dirty="0">
                <a:solidFill>
                  <a:schemeClr val="tx1"/>
                </a:solidFill>
              </a:rPr>
              <a:t>d’enrôlement en centre de soins prénataux </a:t>
            </a:r>
            <a:r>
              <a:rPr lang="fr-FR" sz="2400" dirty="0">
                <a:solidFill>
                  <a:schemeClr val="tx1"/>
                </a:solidFill>
              </a:rPr>
              <a:t>(CPN) et la </a:t>
            </a:r>
            <a:r>
              <a:rPr lang="fr-FR" sz="2400" b="1" dirty="0">
                <a:solidFill>
                  <a:schemeClr val="tx1"/>
                </a:solidFill>
              </a:rPr>
              <a:t>couverture de la supplémentation en fer-acide folique chez les femmes enceintes</a:t>
            </a:r>
          </a:p>
        </p:txBody>
      </p:sp>
    </p:spTree>
    <p:extLst>
      <p:ext uri="{BB962C8B-B14F-4D97-AF65-F5344CB8AC3E}">
        <p14:creationId xmlns:p14="http://schemas.microsoft.com/office/powerpoint/2010/main" val="2039599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71" y="193288"/>
            <a:ext cx="11672416" cy="767665"/>
          </a:xfrm>
        </p:spPr>
        <p:txBody>
          <a:bodyPr rtlCol="0">
            <a:normAutofit/>
          </a:bodyPr>
          <a:lstStyle/>
          <a:p>
            <a:pPr>
              <a:defRPr/>
            </a:pPr>
            <a:r>
              <a:rPr lang="fr-FR" altLang="fr-FR" dirty="0"/>
              <a:t>Termes Clés</a:t>
            </a:r>
            <a:endParaRPr lang="en-US" dirty="0"/>
          </a:p>
        </p:txBody>
      </p:sp>
      <p:sp>
        <p:nvSpPr>
          <p:cNvPr id="3" name="Content Placeholder 2"/>
          <p:cNvSpPr>
            <a:spLocks noGrp="1"/>
          </p:cNvSpPr>
          <p:nvPr>
            <p:ph idx="1"/>
          </p:nvPr>
        </p:nvSpPr>
        <p:spPr>
          <a:xfrm>
            <a:off x="1097280" y="1845733"/>
            <a:ext cx="10058400" cy="4435145"/>
          </a:xfrm>
        </p:spPr>
        <p:txBody>
          <a:bodyPr rtlCol="0">
            <a:normAutofit/>
          </a:bodyPr>
          <a:lstStyle/>
          <a:p>
            <a:pPr marL="0" indent="0">
              <a:lnSpc>
                <a:spcPct val="100000"/>
              </a:lnSpc>
              <a:spcBef>
                <a:spcPts val="0"/>
              </a:spcBef>
              <a:spcAft>
                <a:spcPts val="0"/>
              </a:spcAft>
              <a:buNone/>
              <a:defRPr/>
            </a:pPr>
            <a:endParaRPr lang="en-US" sz="2800" b="1" dirty="0">
              <a:solidFill>
                <a:schemeClr val="tx1"/>
              </a:solidFill>
            </a:endParaRPr>
          </a:p>
          <a:p>
            <a:pPr marL="0" indent="0" algn="ctr">
              <a:lnSpc>
                <a:spcPct val="100000"/>
              </a:lnSpc>
              <a:spcBef>
                <a:spcPts val="0"/>
              </a:spcBef>
              <a:spcAft>
                <a:spcPts val="0"/>
              </a:spcAft>
              <a:buNone/>
              <a:defRPr/>
            </a:pPr>
            <a:r>
              <a:rPr lang="en-US" sz="3200" b="1" dirty="0">
                <a:solidFill>
                  <a:schemeClr val="tx1"/>
                </a:solidFill>
              </a:rPr>
              <a:t> </a:t>
            </a:r>
          </a:p>
        </p:txBody>
      </p:sp>
      <p:sp>
        <p:nvSpPr>
          <p:cNvPr id="4" name="Content Placeholder 2">
            <a:extLst>
              <a:ext uri="{FF2B5EF4-FFF2-40B4-BE49-F238E27FC236}">
                <a16:creationId xmlns:a16="http://schemas.microsoft.com/office/drawing/2014/main" id="{90F90AC6-2C5F-4B48-A420-33E242843846}"/>
              </a:ext>
            </a:extLst>
          </p:cNvPr>
          <p:cNvSpPr txBox="1">
            <a:spLocks/>
          </p:cNvSpPr>
          <p:nvPr/>
        </p:nvSpPr>
        <p:spPr>
          <a:xfrm>
            <a:off x="493166" y="1211427"/>
            <a:ext cx="11266627" cy="443514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0"/>
              </a:spcBef>
              <a:spcAft>
                <a:spcPts val="0"/>
              </a:spcAft>
              <a:buFont typeface="Arial" panose="020B0604020202020204" pitchFamily="34" charset="0"/>
              <a:buChar char="•"/>
              <a:defRPr/>
            </a:pPr>
            <a:r>
              <a:rPr lang="fr-FR" sz="2200" dirty="0"/>
              <a:t> </a:t>
            </a:r>
            <a:r>
              <a:rPr lang="fr-FR" sz="2400" b="1" dirty="0">
                <a:solidFill>
                  <a:schemeClr val="tx1"/>
                </a:solidFill>
              </a:rPr>
              <a:t>Consultation Prénatale (CPN) : </a:t>
            </a:r>
            <a:r>
              <a:rPr lang="fr-FR" sz="2400" dirty="0">
                <a:solidFill>
                  <a:schemeClr val="tx1"/>
                </a:solidFill>
              </a:rPr>
              <a:t>Visite de suivi de grossesse réalisée par le gynécologue-obstétricien, la sage-femme ou le médecin généraliste qui suit la femme enceinte. Les consultations prénatales sont faites pour surveiller le bon déroulement de la grossesse et dépister les anomalies éventuelles qui pourraient survenir pendant son évolution</a:t>
            </a:r>
          </a:p>
          <a:p>
            <a:pPr>
              <a:lnSpc>
                <a:spcPct val="100000"/>
              </a:lnSpc>
              <a:spcBef>
                <a:spcPts val="0"/>
              </a:spcBef>
              <a:spcAft>
                <a:spcPts val="0"/>
              </a:spcAft>
              <a:buFont typeface="Arial" panose="020B0604020202020204" pitchFamily="34" charset="0"/>
              <a:buChar char="•"/>
              <a:defRPr/>
            </a:pPr>
            <a:endParaRPr lang="fr-FR" sz="2400" dirty="0">
              <a:solidFill>
                <a:schemeClr val="tx1"/>
              </a:solidFill>
            </a:endParaRPr>
          </a:p>
          <a:p>
            <a:pPr>
              <a:lnSpc>
                <a:spcPct val="100000"/>
              </a:lnSpc>
              <a:spcBef>
                <a:spcPts val="0"/>
              </a:spcBef>
              <a:spcAft>
                <a:spcPts val="0"/>
              </a:spcAft>
              <a:buFont typeface="Arial" panose="020B0604020202020204" pitchFamily="34" charset="0"/>
              <a:buChar char="•"/>
              <a:defRPr/>
            </a:pPr>
            <a:r>
              <a:rPr lang="fr-FR" sz="2400" dirty="0">
                <a:solidFill>
                  <a:schemeClr val="tx1"/>
                </a:solidFill>
              </a:rPr>
              <a:t> </a:t>
            </a:r>
            <a:r>
              <a:rPr lang="fr-FR" sz="2400" b="1" dirty="0">
                <a:solidFill>
                  <a:schemeClr val="tx1"/>
                </a:solidFill>
              </a:rPr>
              <a:t>Comprimés de fer-acide folique : </a:t>
            </a:r>
            <a:r>
              <a:rPr lang="fr-FR" sz="2400" dirty="0">
                <a:solidFill>
                  <a:schemeClr val="tx1"/>
                </a:solidFill>
              </a:rPr>
              <a:t>Suppléments fournis aux femmes enceintes et allaitantes la ou il y a une prévalence élevée d’anémie ou de carence en fer. L’OMS recommande que les suppléments contiennent 60 mg de fer et 400 μg d’acide folique</a:t>
            </a:r>
          </a:p>
        </p:txBody>
      </p:sp>
    </p:spTree>
    <p:extLst>
      <p:ext uri="{BB962C8B-B14F-4D97-AF65-F5344CB8AC3E}">
        <p14:creationId xmlns:p14="http://schemas.microsoft.com/office/powerpoint/2010/main" val="139126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20" y="2747962"/>
            <a:ext cx="11594559" cy="1362075"/>
          </a:xfrm>
        </p:spPr>
        <p:txBody>
          <a:bodyPr>
            <a:normAutofit fontScale="90000"/>
          </a:bodyPr>
          <a:lstStyle/>
          <a:p>
            <a:r>
              <a:rPr lang="fr-FR" dirty="0"/>
              <a:t>Groupes Cibles et Échantillonnage</a:t>
            </a:r>
          </a:p>
        </p:txBody>
      </p:sp>
    </p:spTree>
    <p:extLst>
      <p:ext uri="{BB962C8B-B14F-4D97-AF65-F5344CB8AC3E}">
        <p14:creationId xmlns:p14="http://schemas.microsoft.com/office/powerpoint/2010/main" val="2138813757"/>
      </p:ext>
    </p:extLst>
  </p:cSld>
  <p:clrMapOvr>
    <a:masterClrMapping/>
  </p:clrMapOvr>
</p:sld>
</file>

<file path=ppt/theme/theme1.xml><?xml version="1.0" encoding="utf-8"?>
<a:theme xmlns:a="http://schemas.openxmlformats.org/drawingml/2006/main" name="UNHCR2016">
  <a:themeElements>
    <a:clrScheme name="UNHCR2016">
      <a:dk1>
        <a:sysClr val="windowText" lastClr="000000"/>
      </a:dk1>
      <a:lt1>
        <a:sysClr val="window" lastClr="FFFFFF"/>
      </a:lt1>
      <a:dk2>
        <a:srgbClr val="FFFFFF"/>
      </a:dk2>
      <a:lt2>
        <a:srgbClr val="0072BC"/>
      </a:lt2>
      <a:accent1>
        <a:srgbClr val="0072BC"/>
      </a:accent1>
      <a:accent2>
        <a:srgbClr val="000000"/>
      </a:accent2>
      <a:accent3>
        <a:srgbClr val="FAEB00"/>
      </a:accent3>
      <a:accent4>
        <a:srgbClr val="17375F"/>
      </a:accent4>
      <a:accent5>
        <a:srgbClr val="08B499"/>
      </a:accent5>
      <a:accent6>
        <a:srgbClr val="EF4960"/>
      </a:accent6>
      <a:hlink>
        <a:srgbClr val="0072BC"/>
      </a:hlink>
      <a:folHlink>
        <a:srgbClr val="0072BC"/>
      </a:folHlink>
    </a:clrScheme>
    <a:fontScheme name="UNHCR2016">
      <a:majorFont>
        <a:latin typeface="Arial"/>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HCR2016-Template-V2" id="{3E386AF6-AFA1-4435-B293-6BF6E93FC347}" vid="{380E39D3-DA05-4B59-A009-DFC129E09A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SENS v3_Formation_Enquete_Session_0_Introduction_v18.11.2020</Template>
  <TotalTime>0</TotalTime>
  <Words>3602</Words>
  <Application>Microsoft Office PowerPoint</Application>
  <PresentationFormat>Grand écran</PresentationFormat>
  <Paragraphs>381</Paragraphs>
  <Slides>46</Slides>
  <Notes>40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46</vt:i4>
      </vt:variant>
    </vt:vector>
  </HeadingPairs>
  <TitlesOfParts>
    <vt:vector size="52" baseType="lpstr">
      <vt:lpstr>Arial</vt:lpstr>
      <vt:lpstr>Calibri</vt:lpstr>
      <vt:lpstr>Courier New</vt:lpstr>
      <vt:lpstr>Segoe UI</vt:lpstr>
      <vt:lpstr>Times New Roman</vt:lpstr>
      <vt:lpstr>UNHCR2016</vt:lpstr>
      <vt:lpstr>Enquêtes SENS  [Nom des camps/Zones d’enquête] Région, Pays - Période</vt:lpstr>
      <vt:lpstr>Session 6 : L’anémie</vt:lpstr>
      <vt:lpstr>Généralités sur l’anémie</vt:lpstr>
      <vt:lpstr>Termes Clés</vt:lpstr>
      <vt:lpstr>Messages Clés</vt:lpstr>
      <vt:lpstr>Définition de l’anémie (Source : OMS 2000)</vt:lpstr>
      <vt:lpstr>Objectifs</vt:lpstr>
      <vt:lpstr>Termes Clés</vt:lpstr>
      <vt:lpstr>Groupes Cibles et Échantillonnage</vt:lpstr>
      <vt:lpstr>Groupe cible et Échantillonnage</vt:lpstr>
      <vt:lpstr>Équipement et fournitures nécessaires</vt:lpstr>
      <vt:lpstr>Équipement et fournitures nécessaires (1/2)</vt:lpstr>
      <vt:lpstr>Équipement et fournitures nécessaires (2/2)</vt:lpstr>
      <vt:lpstr>Procédures Standards</vt:lpstr>
      <vt:lpstr>Procédures Standards</vt:lpstr>
      <vt:lpstr>Ponction au bout d’un doigt (1/6)</vt:lpstr>
      <vt:lpstr>Ponction au bout d’un doigt (2/6)</vt:lpstr>
      <vt:lpstr>Ponction au bout d’un doigt (3/6)</vt:lpstr>
      <vt:lpstr>Ponction au bout d’un doigt (4/6)</vt:lpstr>
      <vt:lpstr>Ponction au bout d’un doigt (5/6)</vt:lpstr>
      <vt:lpstr>Ponction au bout d’un doigt (6/6)</vt:lpstr>
      <vt:lpstr>Remplissage de la microcuvette (1/4)</vt:lpstr>
      <vt:lpstr>Remplissage de la microcuvette (2/4)</vt:lpstr>
      <vt:lpstr>Remplissage de la microcuvette (3/4)</vt:lpstr>
      <vt:lpstr>Remplissage de la microcuvette (4/4)</vt:lpstr>
      <vt:lpstr>Considérations éthiques</vt:lpstr>
      <vt:lpstr>Présentation PowerPoint</vt:lpstr>
      <vt:lpstr>Présentation PowerPoint</vt:lpstr>
      <vt:lpstr>Mesures de Sécurité à suivre</vt:lpstr>
      <vt:lpstr>Prélèvement Sanguin</vt:lpstr>
      <vt:lpstr>Liste de contrôle (1/3)</vt:lpstr>
      <vt:lpstr>Liste de contrôle (2/3)</vt:lpstr>
      <vt:lpstr>Liste de contrôle (3/3)</vt:lpstr>
      <vt:lpstr>Erreur fréquentes et Moyens de les éviter</vt:lpstr>
      <vt:lpstr>Erreurs Fréquentes (1/6)</vt:lpstr>
      <vt:lpstr>Erreurs Fréquentes (2/6)</vt:lpstr>
      <vt:lpstr>Présentation PowerPoint</vt:lpstr>
      <vt:lpstr>Présentation PowerPoint</vt:lpstr>
      <vt:lpstr>Présentation PowerPoint</vt:lpstr>
      <vt:lpstr>Présentation PowerPoint</vt:lpstr>
      <vt:lpstr>Démonstrations</vt:lpstr>
      <vt:lpstr>Exercice Pratique</vt:lpstr>
      <vt:lpstr>Exercice de Standardisation</vt:lpstr>
      <vt:lpstr>Exercice de standardisation</vt:lpstr>
      <vt:lpstr>Questions ?  Discussion</vt:lpstr>
      <vt:lpstr>MERCI POUR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Nutrition Survey with SMART Methods</dc:title>
  <dc:creator>Fanny Cassard</dc:creator>
  <cp:lastModifiedBy>Fanny Cassard</cp:lastModifiedBy>
  <cp:revision>347</cp:revision>
  <cp:lastPrinted>2014-07-03T14:30:14Z</cp:lastPrinted>
  <dcterms:created xsi:type="dcterms:W3CDTF">2014-06-25T09:53:34Z</dcterms:created>
  <dcterms:modified xsi:type="dcterms:W3CDTF">2020-12-01T09:48:17Z</dcterms:modified>
</cp:coreProperties>
</file>